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7" r:id="rId3"/>
    <p:sldId id="274" r:id="rId4"/>
    <p:sldId id="275" r:id="rId5"/>
    <p:sldId id="276" r:id="rId6"/>
    <p:sldId id="277" r:id="rId7"/>
    <p:sldId id="278" r:id="rId8"/>
    <p:sldId id="279" r:id="rId9"/>
    <p:sldId id="256" r:id="rId10"/>
    <p:sldId id="263" r:id="rId11"/>
    <p:sldId id="264" r:id="rId12"/>
    <p:sldId id="268" r:id="rId13"/>
    <p:sldId id="272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3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6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0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9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1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5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8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8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8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A660-324B-4D8F-A441-B343EADE2DC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3F51-A1AF-49CB-9BFE-AA3C583A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file:///C:\Users\DELL\Desktop\Casio%20fx570vn%20plus%20-%20L&#244;&#769;i%20t&#259;&#769;t.lnk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96239" y="1270308"/>
            <a:ext cx="1087482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itchFamily="34" charset="0"/>
              </a:rPr>
              <a:t>C©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u1</a:t>
            </a:r>
            <a:r>
              <a:rPr lang="en-US" sz="4000" dirty="0">
                <a:latin typeface="VNI-Times" pitchFamily="2" charset="0"/>
              </a:rPr>
              <a:t>.</a:t>
            </a:r>
            <a:r>
              <a:rPr lang="en-US" sz="3600" dirty="0">
                <a:latin typeface="VNI-Times" pitchFamily="2" charset="0"/>
              </a:rPr>
              <a:t>Theá naøo laø phaân tích moät soá ra thöøa soá nguyeân toá ? </a:t>
            </a:r>
            <a:r>
              <a:rPr lang="en-US" sz="3600" dirty="0">
                <a:latin typeface=".VnTimeH" pitchFamily="34" charset="0"/>
              </a:rPr>
              <a:t>P</a:t>
            </a:r>
            <a:r>
              <a:rPr lang="en-US" sz="3600" dirty="0">
                <a:latin typeface=".VnTime" pitchFamily="34" charset="0"/>
              </a:rPr>
              <a:t>h©n tÝch sè 28 </a:t>
            </a:r>
            <a:r>
              <a:rPr lang="en-US" sz="3600" dirty="0">
                <a:latin typeface="VNI-Times" pitchFamily="2" charset="0"/>
              </a:rPr>
              <a:t>ra thöøa soá nguyeân toá </a:t>
            </a:r>
            <a:r>
              <a:rPr lang="en-US" sz="3600">
                <a:latin typeface="VNI-Times" pitchFamily="2" charset="0"/>
              </a:rPr>
              <a:t>? </a:t>
            </a:r>
            <a:endParaRPr lang="en-US" sz="3600" dirty="0">
              <a:latin typeface=".VnTime" pitchFamily="34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6239" y="2986162"/>
            <a:ext cx="11229703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itchFamily="34" charset="0"/>
              </a:rPr>
              <a:t>   C©</a:t>
            </a: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u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Times" pitchFamily="2" charset="0"/>
              </a:rPr>
              <a:t>2</a:t>
            </a:r>
            <a:r>
              <a:rPr lang="en-US" sz="4000" dirty="0">
                <a:latin typeface="VNI-Times" pitchFamily="2" charset="0"/>
              </a:rPr>
              <a:t>.</a:t>
            </a:r>
            <a:r>
              <a:rPr lang="en-US" sz="3600" dirty="0">
                <a:latin typeface="VNI-Times" pitchFamily="2" charset="0"/>
              </a:rPr>
              <a:t> Phaân tích </a:t>
            </a:r>
            <a:r>
              <a:rPr lang="en-US" sz="3600" dirty="0">
                <a:latin typeface=".VnTime" pitchFamily="34" charset="0"/>
              </a:rPr>
              <a:t>c¸c</a:t>
            </a:r>
            <a:r>
              <a:rPr lang="en-US" sz="3600" dirty="0">
                <a:latin typeface="VNI-Times" pitchFamily="2" charset="0"/>
              </a:rPr>
              <a:t> soá sau ra thöøa soá nguyeân toá </a:t>
            </a:r>
            <a:r>
              <a:rPr lang="en-US" sz="3600" dirty="0">
                <a:latin typeface="VNI-Times" pitchFamily="2" charset="0"/>
                <a:ea typeface="Times New Roman" pitchFamily="18" charset="0"/>
                <a:cs typeface=".VnCentury Schoolbook" pitchFamily="34" charset="0"/>
              </a:rPr>
              <a:t>roài tìm taäp hôïp caùc öôùc cuûa moãi </a:t>
            </a:r>
            <a:r>
              <a:rPr lang="en-US" sz="3600" dirty="0">
                <a:latin typeface="VNI-Times" pitchFamily="2" charset="0"/>
              </a:rPr>
              <a:t>soá:</a:t>
            </a:r>
          </a:p>
          <a:p>
            <a:pPr marL="514350" indent="-514350" algn="ctr">
              <a:buFontTx/>
              <a:buAutoNum type="alphaLcParenR"/>
              <a:defRPr/>
            </a:pPr>
            <a:r>
              <a:rPr lang="en-US" sz="3600" dirty="0">
                <a:latin typeface="VNI-Times" pitchFamily="2" charset="0"/>
                <a:hlinkClick r:id="rId2" action="ppaction://hlinkfile"/>
              </a:rPr>
              <a:t>30</a:t>
            </a:r>
            <a:endParaRPr lang="en-US" sz="3600" dirty="0">
              <a:latin typeface="VNI-Times" pitchFamily="2" charset="0"/>
            </a:endParaRPr>
          </a:p>
          <a:p>
            <a:pPr marL="514350" indent="-514350" algn="ctr">
              <a:buFontTx/>
              <a:buAutoNum type="alphaLcParenR"/>
              <a:defRPr/>
            </a:pPr>
            <a:r>
              <a:rPr lang="en-US" sz="3600" dirty="0">
                <a:latin typeface="VNI-Times" pitchFamily="2" charset="0"/>
              </a:rPr>
              <a:t>42</a:t>
            </a:r>
          </a:p>
        </p:txBody>
      </p:sp>
      <p:sp>
        <p:nvSpPr>
          <p:cNvPr id="32820" name="TextBox 53"/>
          <p:cNvSpPr txBox="1">
            <a:spLocks noChangeArrowheads="1"/>
          </p:cNvSpPr>
          <p:nvPr/>
        </p:nvSpPr>
        <p:spPr bwMode="auto">
          <a:xfrm>
            <a:off x="128451" y="231563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0" descr="ques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702" y="459471"/>
            <a:ext cx="10255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00214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79222" y="207656"/>
            <a:ext cx="5447212" cy="718101"/>
            <a:chOff x="1606731" y="1135119"/>
            <a:chExt cx="5447212" cy="7181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97641" y="1135119"/>
              <a:ext cx="4056302" cy="71810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06731" y="1201783"/>
              <a:ext cx="1737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TIẾT 19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568" y="1384525"/>
            <a:ext cx="10533572" cy="508158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599167" y="3686187"/>
            <a:ext cx="1366844" cy="361955"/>
            <a:chOff x="2543175" y="3440220"/>
            <a:chExt cx="1366844" cy="361955"/>
          </a:xfrm>
        </p:grpSpPr>
        <p:sp>
          <p:nvSpPr>
            <p:cNvPr id="3" name="Oval 2"/>
            <p:cNvSpPr/>
            <p:nvPr/>
          </p:nvSpPr>
          <p:spPr>
            <a:xfrm>
              <a:off x="2543175" y="3444988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38544" y="3440220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09915" y="4583772"/>
            <a:ext cx="1366844" cy="361955"/>
            <a:chOff x="2543175" y="3440220"/>
            <a:chExt cx="1366844" cy="361955"/>
          </a:xfrm>
        </p:grpSpPr>
        <p:sp>
          <p:nvSpPr>
            <p:cNvPr id="11" name="Oval 10"/>
            <p:cNvSpPr/>
            <p:nvPr/>
          </p:nvSpPr>
          <p:spPr>
            <a:xfrm>
              <a:off x="2543175" y="3444988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538544" y="3440220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559911" y="5538317"/>
            <a:ext cx="1366844" cy="361955"/>
            <a:chOff x="2543175" y="3440220"/>
            <a:chExt cx="1366844" cy="361955"/>
          </a:xfrm>
        </p:grpSpPr>
        <p:sp>
          <p:nvSpPr>
            <p:cNvPr id="14" name="Oval 13"/>
            <p:cNvSpPr/>
            <p:nvPr/>
          </p:nvSpPr>
          <p:spPr>
            <a:xfrm>
              <a:off x="2543175" y="3444988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538544" y="3440220"/>
              <a:ext cx="371475" cy="3571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914568" y="5516677"/>
            <a:ext cx="2455649" cy="705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72281" y="2868543"/>
            <a:ext cx="964484" cy="2500291"/>
            <a:chOff x="6672281" y="2868543"/>
            <a:chExt cx="964484" cy="2500291"/>
          </a:xfrm>
        </p:grpSpPr>
        <p:sp>
          <p:nvSpPr>
            <p:cNvPr id="17" name="Rectangle 16"/>
            <p:cNvSpPr/>
            <p:nvPr/>
          </p:nvSpPr>
          <p:spPr>
            <a:xfrm>
              <a:off x="6672281" y="3255283"/>
              <a:ext cx="396072" cy="2113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240693" y="2868543"/>
              <a:ext cx="396072" cy="2113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438729" y="5626305"/>
            <a:ext cx="2467517" cy="535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4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132" y="207656"/>
            <a:ext cx="4056302" cy="7181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83" y="992421"/>
            <a:ext cx="10931456" cy="18686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0629" y="3339471"/>
            <a:ext cx="115533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</a:rPr>
              <a:t>a) </a:t>
            </a:r>
            <a:r>
              <a:rPr lang="en-US" sz="2400" b="1" dirty="0" err="1" smtClean="0">
                <a:solidFill>
                  <a:srgbClr val="000099"/>
                </a:solidFill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</a:rPr>
              <a:t> 3 </a:t>
            </a:r>
            <a:r>
              <a:rPr lang="en-US" sz="2400" b="1" dirty="0" err="1" smtClean="0">
                <a:solidFill>
                  <a:srgbClr val="000099"/>
                </a:solidFill>
              </a:rPr>
              <a:t>chữ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khác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nhau</a:t>
            </a:r>
            <a:r>
              <a:rPr lang="en-US" sz="2400" b="1" dirty="0" smtClean="0">
                <a:solidFill>
                  <a:srgbClr val="000099"/>
                </a:solidFill>
              </a:rPr>
              <a:t>, chia </a:t>
            </a:r>
            <a:r>
              <a:rPr lang="en-US" sz="2400" b="1" dirty="0" err="1" smtClean="0">
                <a:solidFill>
                  <a:srgbClr val="000099"/>
                </a:solidFill>
              </a:rPr>
              <a:t>hết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cho</a:t>
            </a:r>
            <a:r>
              <a:rPr lang="en-US" sz="2400" b="1" dirty="0" smtClean="0">
                <a:solidFill>
                  <a:srgbClr val="000099"/>
                </a:solidFill>
              </a:rPr>
              <a:t> 5 </a:t>
            </a:r>
            <a:r>
              <a:rPr lang="en-US" sz="2400" b="1" dirty="0" err="1" smtClean="0">
                <a:solidFill>
                  <a:srgbClr val="000099"/>
                </a:solidFill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tận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cùng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là</a:t>
            </a:r>
            <a:r>
              <a:rPr lang="en-US" sz="2400" b="1" dirty="0" smtClean="0">
                <a:solidFill>
                  <a:srgbClr val="000099"/>
                </a:solidFill>
              </a:rPr>
              <a:t> 0 ta </a:t>
            </a:r>
            <a:r>
              <a:rPr lang="en-US" sz="2400" b="1" dirty="0" err="1" smtClean="0">
                <a:solidFill>
                  <a:srgbClr val="000099"/>
                </a:solidFill>
              </a:rPr>
              <a:t>được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000099"/>
                </a:solidFill>
              </a:rPr>
              <a:t>510; 530; 150; 130; 310; 350</a:t>
            </a:r>
          </a:p>
          <a:p>
            <a:r>
              <a:rPr lang="en-US" sz="2400" b="1" dirty="0" err="1" smtClean="0">
                <a:solidFill>
                  <a:srgbClr val="000099"/>
                </a:solidFill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</a:rPr>
              <a:t> 3 </a:t>
            </a:r>
            <a:r>
              <a:rPr lang="en-US" sz="2400" b="1" dirty="0" err="1" smtClean="0">
                <a:solidFill>
                  <a:srgbClr val="000099"/>
                </a:solidFill>
              </a:rPr>
              <a:t>chữ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khác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nhau</a:t>
            </a:r>
            <a:r>
              <a:rPr lang="en-US" sz="2400" b="1" dirty="0">
                <a:solidFill>
                  <a:srgbClr val="000099"/>
                </a:solidFill>
              </a:rPr>
              <a:t>,</a:t>
            </a:r>
            <a:r>
              <a:rPr lang="en-US" sz="2400" b="1" dirty="0" smtClean="0">
                <a:solidFill>
                  <a:srgbClr val="000099"/>
                </a:solidFill>
              </a:rPr>
              <a:t> chia </a:t>
            </a:r>
            <a:r>
              <a:rPr lang="en-US" sz="2400" b="1" dirty="0" err="1" smtClean="0">
                <a:solidFill>
                  <a:srgbClr val="000099"/>
                </a:solidFill>
              </a:rPr>
              <a:t>hết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cho</a:t>
            </a:r>
            <a:r>
              <a:rPr lang="en-US" sz="2400" b="1" dirty="0" smtClean="0">
                <a:solidFill>
                  <a:srgbClr val="000099"/>
                </a:solidFill>
              </a:rPr>
              <a:t> 5 </a:t>
            </a:r>
            <a:r>
              <a:rPr lang="en-US" sz="2400" b="1" dirty="0" err="1" smtClean="0">
                <a:solidFill>
                  <a:srgbClr val="000099"/>
                </a:solidFill>
              </a:rPr>
              <a:t>có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tận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cùng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là</a:t>
            </a:r>
            <a:r>
              <a:rPr lang="en-US" sz="2400" b="1" dirty="0" smtClean="0">
                <a:solidFill>
                  <a:srgbClr val="000099"/>
                </a:solidFill>
              </a:rPr>
              <a:t> 5 ta </a:t>
            </a:r>
            <a:r>
              <a:rPr lang="en-US" sz="2400" b="1" dirty="0" err="1" smtClean="0">
                <a:solidFill>
                  <a:srgbClr val="000099"/>
                </a:solidFill>
              </a:rPr>
              <a:t>được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các</a:t>
            </a:r>
            <a:r>
              <a:rPr lang="en-US" sz="2400" b="1" dirty="0" smtClean="0">
                <a:solidFill>
                  <a:srgbClr val="000099"/>
                </a:solidFill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</a:rPr>
              <a:t>số</a:t>
            </a:r>
            <a:r>
              <a:rPr lang="en-US" sz="2400" b="1" dirty="0" smtClean="0">
                <a:solidFill>
                  <a:srgbClr val="000099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000099"/>
                </a:solidFill>
              </a:rPr>
              <a:t>305: 315: 105; 135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b)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3 </a:t>
            </a:r>
            <a:r>
              <a:rPr lang="en-US" sz="2400" b="1" dirty="0" err="1" smtClean="0">
                <a:solidFill>
                  <a:srgbClr val="FF0000"/>
                </a:solidFill>
              </a:rPr>
              <a:t>chữ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nhau</a:t>
            </a:r>
            <a:r>
              <a:rPr lang="en-US" sz="2400" b="1" dirty="0">
                <a:solidFill>
                  <a:srgbClr val="FF0000"/>
                </a:solidFill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</a:rPr>
              <a:t> chia </a:t>
            </a:r>
            <a:r>
              <a:rPr lang="en-US" sz="2400" b="1" dirty="0" err="1" smtClean="0">
                <a:solidFill>
                  <a:srgbClr val="FF0000"/>
                </a:solidFill>
              </a:rPr>
              <a:t>hết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</a:rPr>
              <a:t> 3 </a:t>
            </a:r>
            <a:r>
              <a:rPr lang="en-US" sz="2400" b="1" dirty="0" err="1" smtClean="0">
                <a:solidFill>
                  <a:srgbClr val="FF0000"/>
                </a:solidFill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bởi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chữ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</a:rPr>
              <a:t> 5; 0; 1 </a:t>
            </a:r>
            <a:r>
              <a:rPr lang="en-US" sz="2400" b="1" dirty="0" err="1" smtClean="0">
                <a:solidFill>
                  <a:srgbClr val="FF0000"/>
                </a:solidFill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501; 510; 105; 150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Các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có</a:t>
            </a:r>
            <a:r>
              <a:rPr lang="en-US" sz="2400" b="1" dirty="0">
                <a:solidFill>
                  <a:srgbClr val="FF0000"/>
                </a:solidFill>
              </a:rPr>
              <a:t> 3 </a:t>
            </a:r>
            <a:r>
              <a:rPr lang="en-US" sz="2400" b="1" dirty="0" err="1">
                <a:solidFill>
                  <a:srgbClr val="FF0000"/>
                </a:solidFill>
              </a:rPr>
              <a:t>chữ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nhau</a:t>
            </a:r>
            <a:r>
              <a:rPr lang="en-US" sz="2400" b="1" dirty="0">
                <a:solidFill>
                  <a:srgbClr val="FF0000"/>
                </a:solidFill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chia </a:t>
            </a:r>
            <a:r>
              <a:rPr lang="en-US" sz="2400" b="1" dirty="0" err="1">
                <a:solidFill>
                  <a:srgbClr val="FF0000"/>
                </a:solidFill>
              </a:rPr>
              <a:t>hết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cho</a:t>
            </a:r>
            <a:r>
              <a:rPr lang="en-US" sz="2400" b="1" dirty="0">
                <a:solidFill>
                  <a:srgbClr val="FF0000"/>
                </a:solidFill>
              </a:rPr>
              <a:t> 3 </a:t>
            </a:r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bởi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số</a:t>
            </a:r>
            <a:r>
              <a:rPr lang="en-US" sz="2400" b="1" dirty="0">
                <a:solidFill>
                  <a:srgbClr val="FF0000"/>
                </a:solidFill>
              </a:rPr>
              <a:t> 5; </a:t>
            </a:r>
            <a:r>
              <a:rPr lang="en-US" sz="2400" b="1" dirty="0" smtClean="0">
                <a:solidFill>
                  <a:srgbClr val="FF0000"/>
                </a:solidFill>
              </a:rPr>
              <a:t>1; 3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513; 531; 315; 351; 135; 153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6582" y="2727638"/>
            <a:ext cx="1214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GIẢI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0820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78" y="154634"/>
            <a:ext cx="9255832" cy="1464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1378" y="1316884"/>
            <a:ext cx="1214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GIẢI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1378" y="1619109"/>
            <a:ext cx="121107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0099"/>
                </a:solidFill>
              </a:rPr>
              <a:t>     </a:t>
            </a:r>
            <a:r>
              <a:rPr lang="en-US" sz="280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22 = 78.</a:t>
            </a:r>
          </a:p>
          <a:p>
            <a:r>
              <a:rPr 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iệu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chia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78 </a:t>
            </a:r>
            <a:r>
              <a:rPr 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</a:p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B(4) = { … 76; 80; 84; 88; 92; 96; 100; 104 … }</a:t>
            </a: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80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80 = 20.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– x 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100 –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4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15" y="136418"/>
            <a:ext cx="9255832" cy="1464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881" y="1320730"/>
            <a:ext cx="1214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GIẢI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2858" y="1823907"/>
            <a:ext cx="110989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– x chia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 4; 8; 12; 16; 20.</a:t>
            </a: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0; 4; 8; 12; 16; 20.</a:t>
            </a:r>
          </a:p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+ 90 + x chia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 chia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  <a:p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0; 9; 18</a:t>
            </a:r>
          </a:p>
          <a:p>
            <a:r>
              <a:rPr lang="en-US" sz="32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{ 0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9; 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32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32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4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51" y="267617"/>
            <a:ext cx="11524935" cy="18300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012" y="2732040"/>
            <a:ext cx="1214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GIẢI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651" y="3952819"/>
            <a:ext cx="119553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40: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Ư(40) = { 1; 2; 4; 5; 8: 10; 20; 40}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4; 5; 8: 10;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7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095896" y="207656"/>
            <a:ext cx="5930538" cy="718101"/>
            <a:chOff x="1123405" y="1135119"/>
            <a:chExt cx="5930538" cy="7181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97641" y="1135119"/>
              <a:ext cx="4056302" cy="71810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123405" y="1200433"/>
              <a:ext cx="1737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TIẾT 19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62" y="1116225"/>
            <a:ext cx="11409342" cy="15293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62" y="2902678"/>
            <a:ext cx="11264952" cy="12382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258491"/>
            <a:ext cx="11645081" cy="259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17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9"/>
          <p:cNvSpPr>
            <a:spLocks noChangeArrowheads="1"/>
          </p:cNvSpPr>
          <p:nvPr/>
        </p:nvSpPr>
        <p:spPr bwMode="auto">
          <a:xfrm>
            <a:off x="1524001" y="27268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95"/>
          <p:cNvSpPr>
            <a:spLocks noChangeArrowheads="1"/>
          </p:cNvSpPr>
          <p:nvPr/>
        </p:nvSpPr>
        <p:spPr bwMode="auto">
          <a:xfrm>
            <a:off x="1524000" y="37798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165"/>
          <p:cNvSpPr>
            <a:spLocks noChangeArrowheads="1"/>
          </p:cNvSpPr>
          <p:nvPr/>
        </p:nvSpPr>
        <p:spPr bwMode="auto">
          <a:xfrm>
            <a:off x="1524001" y="27268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Text Box 277"/>
          <p:cNvSpPr txBox="1">
            <a:spLocks noChangeArrowheads="1"/>
          </p:cNvSpPr>
          <p:nvPr/>
        </p:nvSpPr>
        <p:spPr bwMode="auto">
          <a:xfrm>
            <a:off x="4114800" y="3886201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48342" y="167006"/>
            <a:ext cx="97100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3600" b="1" i="1" u="sng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Bµi </a:t>
            </a:r>
            <a:r>
              <a:rPr lang="vi-VN" altLang="en-US" sz="3600" b="1" i="1" u="sng" smtClean="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1</a:t>
            </a:r>
            <a:r>
              <a:rPr lang="en-US" altLang="en-US" sz="3600" b="1" i="1" smtClean="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. </a:t>
            </a:r>
            <a:r>
              <a:rPr lang="en-US" altLang="en-US" sz="3600">
                <a:latin typeface=".VnTimeH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t</a:t>
            </a:r>
            <a:r>
              <a:rPr lang="en-US" altLang="en-US" sz="360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ìm taäp hôïp caùc öôùc cuûa moãi soá:</a:t>
            </a:r>
            <a:r>
              <a:rPr lang="en-US" altLang="en-US" sz="36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 </a:t>
            </a:r>
          </a:p>
          <a:p>
            <a:pPr algn="just"/>
            <a:r>
              <a:rPr lang="en-US" altLang="en-US" sz="36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   a = 5.13; b = 2</a:t>
            </a:r>
            <a:r>
              <a:rPr lang="en-US" altLang="en-US" sz="3600" baseline="300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5</a:t>
            </a:r>
            <a:r>
              <a:rPr lang="en-US" altLang="en-US" sz="36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 ; c = 3</a:t>
            </a:r>
            <a:r>
              <a:rPr lang="en-US" altLang="en-US" sz="3600" baseline="300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2</a:t>
            </a:r>
            <a:r>
              <a:rPr lang="en-US" altLang="en-US" sz="36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.7 </a:t>
            </a:r>
            <a:endParaRPr lang="en-US" altLang="en-US" sz="3600" u="sng">
              <a:latin typeface=".VnTime" panose="020B7200000000000000" pitchFamily="34" charset="0"/>
              <a:ea typeface="Times New Roman" panose="02020603050405020304" pitchFamily="18" charset="0"/>
              <a:cs typeface=".VnCentury Schoolbook" panose="020B7200000000000000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33399" y="1689190"/>
            <a:ext cx="1054390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  <a:tab pos="61261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3600">
                <a:solidFill>
                  <a:srgbClr val="FF0000"/>
                </a:solidFill>
                <a:latin typeface=".VnTime" panose="020B7200000000000000" pitchFamily="34" charset="0"/>
              </a:rPr>
              <a:t>Bµi lµm:</a:t>
            </a:r>
            <a:endParaRPr lang="en-US" altLang="en-US" sz="3600">
              <a:latin typeface=".VnTime" panose="020B7200000000000000" pitchFamily="34" charset="0"/>
              <a:ea typeface="Times New Roman" panose="02020603050405020304" pitchFamily="18" charset="0"/>
              <a:cs typeface=".VnCentury Schoolbook" panose="020B7200000000000000" pitchFamily="34" charset="0"/>
            </a:endParaRPr>
          </a:p>
          <a:p>
            <a:pPr algn="just"/>
            <a:r>
              <a:rPr lang="en-US" altLang="en-US" sz="3600">
                <a:latin typeface=".VnTime" panose="020B7200000000000000" pitchFamily="34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a) a = 5.13 =&gt; ¦(a) = {1 ; 5 ; 13 ; 65}</a:t>
            </a:r>
            <a:endParaRPr lang="en-US" altLang="en-US" sz="3600">
              <a:latin typeface=".VnTime" panose="020B7200000000000000" pitchFamily="34" charset="0"/>
            </a:endParaRPr>
          </a:p>
          <a:p>
            <a:pPr algn="just"/>
            <a:r>
              <a:rPr lang="en-US" altLang="en-US" sz="3600">
                <a:latin typeface=".VnTime" panose="020B7200000000000000" pitchFamily="34" charset="0"/>
                <a:cs typeface="Times New Roman" panose="02020603050405020304" pitchFamily="18" charset="0"/>
              </a:rPr>
              <a:t>b) b = 2</a:t>
            </a:r>
            <a:r>
              <a:rPr lang="en-US" altLang="en-US" sz="3600" baseline="30000">
                <a:latin typeface=".VnTime" panose="020B7200000000000000" pitchFamily="34" charset="0"/>
                <a:cs typeface="Times New Roman" panose="02020603050405020304" pitchFamily="18" charset="0"/>
              </a:rPr>
              <a:t>5    </a:t>
            </a:r>
            <a:r>
              <a:rPr lang="en-US" altLang="en-US" sz="3600">
                <a:latin typeface=".VnTime" panose="020B7200000000000000" pitchFamily="34" charset="0"/>
                <a:cs typeface="Times New Roman" panose="02020603050405020304" pitchFamily="18" charset="0"/>
              </a:rPr>
              <a:t> =&gt; ¦(b) = {1 ; 2 ;4 ; 8 ; 16 ; 32}</a:t>
            </a:r>
            <a:endParaRPr lang="en-US" altLang="en-US" sz="3600">
              <a:latin typeface=".VnTime" panose="020B7200000000000000" pitchFamily="34" charset="0"/>
            </a:endParaRPr>
          </a:p>
          <a:p>
            <a:pPr algn="just"/>
            <a:r>
              <a:rPr lang="en-US" altLang="en-US" sz="3600">
                <a:latin typeface=".VnTime" panose="020B7200000000000000" pitchFamily="34" charset="0"/>
                <a:cs typeface="Times New Roman" panose="02020603050405020304" pitchFamily="18" charset="0"/>
              </a:rPr>
              <a:t>c) c = 3</a:t>
            </a:r>
            <a:r>
              <a:rPr lang="en-US" altLang="en-US" sz="3600" baseline="30000">
                <a:latin typeface=".VnTime" panose="020B7200000000000000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3600">
                <a:latin typeface=".VnTime" panose="020B7200000000000000" pitchFamily="34" charset="0"/>
                <a:cs typeface="Times New Roman" panose="02020603050405020304" pitchFamily="18" charset="0"/>
              </a:rPr>
              <a:t>.7 =&gt; ¦(c) = {1 ; 3 ; 7; 9 ; 21 ; 63}</a:t>
            </a: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84938693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198228"/>
              </p:ext>
            </p:extLst>
          </p:nvPr>
        </p:nvGraphicFramePr>
        <p:xfrm>
          <a:off x="875212" y="1624149"/>
          <a:ext cx="10358844" cy="3326673"/>
        </p:xfrm>
        <a:graphic>
          <a:graphicData uri="http://schemas.openxmlformats.org/drawingml/2006/table">
            <a:tbl>
              <a:tblPr/>
              <a:tblGrid>
                <a:gridCol w="984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6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9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Sè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PT raTSNT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­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íc lµ SNT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C¸c ­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íc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6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51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51 =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6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75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75 =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548640" y="0"/>
            <a:ext cx="100616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i="1" u="sng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Baøi </a:t>
            </a:r>
            <a:r>
              <a:rPr lang="vi-VN" altLang="en-US" sz="3600" b="1" i="1" u="sng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2:  </a:t>
            </a:r>
            <a:r>
              <a:rPr lang="en-US" altLang="en-US" sz="360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Phaân tích caùc soá sau ra thöøa soá nguyeân toá roài tìm taäp hôïp caùc öôùc cuûa moãi soá: 51; 75.</a:t>
            </a:r>
          </a:p>
        </p:txBody>
      </p:sp>
    </p:spTree>
    <p:extLst>
      <p:ext uri="{BB962C8B-B14F-4D97-AF65-F5344CB8AC3E}">
        <p14:creationId xmlns:p14="http://schemas.microsoft.com/office/powerpoint/2010/main" val="333377455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78470"/>
              </p:ext>
            </p:extLst>
          </p:nvPr>
        </p:nvGraphicFramePr>
        <p:xfrm>
          <a:off x="457200" y="2600872"/>
          <a:ext cx="10972799" cy="3264352"/>
        </p:xfrm>
        <a:graphic>
          <a:graphicData uri="http://schemas.openxmlformats.org/drawingml/2006/table">
            <a:tbl>
              <a:tblPr/>
              <a:tblGrid>
                <a:gridCol w="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6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Sè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PT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raTSNT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­Ước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sè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 lµ SNT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200" b="1" i="0" u="none" strike="noStrike" cap="none" normalizeH="0" baseline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C¸c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 ­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íc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9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51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51 = 3.17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3; 17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1; 3; 17; 51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9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75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75 = 3.5</a:t>
                      </a:r>
                      <a:r>
                        <a:rPr kumimoji="0" lang="en-US" sz="3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2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3; 5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  <a:tab pos="6126163" algn="r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Times New Roman" pitchFamily="18" charset="0"/>
                          <a:cs typeface=".VnCentury Schoolbook" pitchFamily="34" charset="0"/>
                        </a:rPr>
                        <a:t>1; 3; 5; 15;  25; 75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Century Schoolbook" pitchFamily="34" charset="0"/>
                        <a:ea typeface="Times New Roman" pitchFamily="18" charset="0"/>
                        <a:cs typeface=".VnCentury Schoolbook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 Box 49"/>
          <p:cNvSpPr>
            <a:spLocks noGrp="1" noChangeArrowheads="1"/>
          </p:cNvSpPr>
          <p:nvPr>
            <p:ph type="title"/>
          </p:nvPr>
        </p:nvSpPr>
        <p:spPr>
          <a:xfrm>
            <a:off x="794656" y="287158"/>
            <a:ext cx="10334897" cy="978729"/>
          </a:xfr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i="1" u="sng" smtClean="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Baøi </a:t>
            </a:r>
            <a:r>
              <a:rPr lang="vi-VN" altLang="en-US" sz="3200" b="1" i="1" smtClean="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2.   </a:t>
            </a:r>
            <a:r>
              <a:rPr lang="en-US" altLang="en-US" sz="3200" smtClean="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Phaân </a:t>
            </a:r>
            <a:r>
              <a:rPr lang="en-US" altLang="en-US" sz="3200">
                <a:latin typeface="VNI-Times" pitchFamily="2" charset="0"/>
                <a:ea typeface="Times New Roman" panose="02020603050405020304" pitchFamily="18" charset="0"/>
                <a:cs typeface=".VnCentury Schoolbook" panose="020B7200000000000000" pitchFamily="34" charset="0"/>
              </a:rPr>
              <a:t>tích caùc soá sau ra thöøa soá nguyeân toá roài tìm taäp hôïp caùc öôùc cuûa moãi soá: 51; 75.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" y="1579396"/>
            <a:ext cx="2468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.VnTime" panose="020B7200000000000000" pitchFamily="34" charset="0"/>
              </a:rPr>
              <a:t>Bµi lµm:</a:t>
            </a:r>
          </a:p>
        </p:txBody>
      </p:sp>
      <p:sp>
        <p:nvSpPr>
          <p:cNvPr id="2" name="Rectangle 1"/>
          <p:cNvSpPr/>
          <p:nvPr/>
        </p:nvSpPr>
        <p:spPr>
          <a:xfrm>
            <a:off x="1502228" y="4036423"/>
            <a:ext cx="2066109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96246" y="3932602"/>
            <a:ext cx="1502229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675120" y="4036422"/>
            <a:ext cx="2471057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15291" y="4950823"/>
            <a:ext cx="2066109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96246" y="4976949"/>
            <a:ext cx="1502229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84917" y="5042263"/>
            <a:ext cx="3477986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5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885" y="261258"/>
            <a:ext cx="9065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+mj-lt"/>
              </a:rPr>
              <a:t>Bài 3: Tìm Ước của các số sau:</a:t>
            </a:r>
          </a:p>
          <a:p>
            <a:r>
              <a:rPr lang="vi-VN" sz="3600" smtClean="0">
                <a:latin typeface="+mj-lt"/>
              </a:rPr>
              <a:t>2</a:t>
            </a:r>
            <a:r>
              <a:rPr lang="vi-VN" sz="3600" baseline="30000" smtClean="0">
                <a:latin typeface="+mj-lt"/>
              </a:rPr>
              <a:t>1</a:t>
            </a:r>
            <a:r>
              <a:rPr lang="vi-VN" sz="3600" smtClean="0">
                <a:latin typeface="+mj-lt"/>
              </a:rPr>
              <a:t>   ; 2</a:t>
            </a:r>
            <a:r>
              <a:rPr lang="vi-VN" sz="3600" baseline="30000" smtClean="0">
                <a:latin typeface="+mj-lt"/>
              </a:rPr>
              <a:t>2</a:t>
            </a:r>
            <a:r>
              <a:rPr lang="vi-VN" sz="3600" smtClean="0">
                <a:latin typeface="+mj-lt"/>
              </a:rPr>
              <a:t> ;    2</a:t>
            </a:r>
            <a:r>
              <a:rPr lang="vi-VN" sz="3600" baseline="30000" smtClean="0">
                <a:latin typeface="+mj-lt"/>
              </a:rPr>
              <a:t>3</a:t>
            </a:r>
            <a:r>
              <a:rPr lang="vi-VN" sz="3600" smtClean="0">
                <a:latin typeface="+mj-lt"/>
              </a:rPr>
              <a:t> ;  2</a:t>
            </a:r>
            <a:r>
              <a:rPr lang="vi-VN" sz="3600" baseline="30000" smtClean="0">
                <a:latin typeface="+mj-lt"/>
              </a:rPr>
              <a:t>4 </a:t>
            </a:r>
            <a:r>
              <a:rPr lang="vi-VN" sz="3600" smtClean="0">
                <a:latin typeface="+mj-lt"/>
              </a:rPr>
              <a:t>;  2</a:t>
            </a:r>
            <a:r>
              <a:rPr lang="vi-VN" sz="3600" baseline="30000" smtClean="0">
                <a:latin typeface="+mj-lt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577" y="3618412"/>
            <a:ext cx="9065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+mj-lt"/>
              </a:rPr>
              <a:t>Có nhận xét gì về số ước của một số và số mũ của chúng?</a:t>
            </a:r>
            <a:endParaRPr lang="vi-VN" sz="3600" baseline="30000"/>
          </a:p>
        </p:txBody>
      </p:sp>
    </p:spTree>
    <p:extLst>
      <p:ext uri="{BB962C8B-B14F-4D97-AF65-F5344CB8AC3E}">
        <p14:creationId xmlns:p14="http://schemas.microsoft.com/office/powerpoint/2010/main" val="299762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06" y="0"/>
            <a:ext cx="7940040" cy="1325563"/>
          </a:xfrm>
        </p:spPr>
        <p:txBody>
          <a:bodyPr>
            <a:normAutofit/>
          </a:bodyPr>
          <a:lstStyle/>
          <a:p>
            <a:r>
              <a:rPr lang="vi-VN" sz="3200" smtClean="0"/>
              <a:t>Bài 4: phân tích số 360 ra thừa số nguyên tố và tìm các ước của nó?</a:t>
            </a:r>
            <a:endParaRPr lang="en-US" sz="3200"/>
          </a:p>
        </p:txBody>
      </p:sp>
      <p:sp>
        <p:nvSpPr>
          <p:cNvPr id="4" name="Rectangle 3"/>
          <p:cNvSpPr/>
          <p:nvPr/>
        </p:nvSpPr>
        <p:spPr>
          <a:xfrm>
            <a:off x="10334654" y="181471"/>
            <a:ext cx="1343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>
                <a:latin typeface="+mj-lt"/>
              </a:rPr>
              <a:t>360</a:t>
            </a:r>
            <a:endParaRPr lang="en-US" sz="400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1293787" y="365758"/>
            <a:ext cx="0" cy="33963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1432392" y="158169"/>
            <a:ext cx="731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2</a:t>
            </a:r>
            <a:endParaRPr lang="en-US" sz="400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59676" y="704661"/>
            <a:ext cx="11101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0099"/>
                </a:solidFill>
                <a:latin typeface="+mj-lt"/>
              </a:rPr>
              <a:t>180</a:t>
            </a:r>
            <a:endParaRPr lang="en-US" sz="400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43529" y="672341"/>
            <a:ext cx="40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0099"/>
                </a:solidFill>
                <a:latin typeface="+mj-lt"/>
              </a:rPr>
              <a:t>2</a:t>
            </a:r>
            <a:endParaRPr lang="en-US" sz="400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97022" y="1223397"/>
            <a:ext cx="971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FF0000"/>
                </a:solidFill>
                <a:latin typeface="+mj-lt"/>
              </a:rPr>
              <a:t>90</a:t>
            </a:r>
            <a:endParaRPr lang="en-US" sz="4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1376" y="1200402"/>
            <a:ext cx="40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FF0000"/>
                </a:solidFill>
                <a:latin typeface="+mj-lt"/>
              </a:rPr>
              <a:t>2</a:t>
            </a:r>
            <a:endParaRPr lang="en-US" sz="4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99368" y="1791846"/>
            <a:ext cx="794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B0F0"/>
                </a:solidFill>
                <a:latin typeface="+mj-lt"/>
              </a:rPr>
              <a:t>45</a:t>
            </a:r>
            <a:endParaRPr lang="en-US" sz="400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392713" y="1720517"/>
            <a:ext cx="40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B0F0"/>
                </a:solidFill>
                <a:latin typeface="+mj-lt"/>
              </a:rPr>
              <a:t>3</a:t>
            </a:r>
            <a:endParaRPr lang="en-US" sz="400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15794" y="2297000"/>
            <a:ext cx="794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15</a:t>
            </a:r>
            <a:endParaRPr lang="en-US" sz="400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94079" y="2275220"/>
            <a:ext cx="40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3</a:t>
            </a:r>
            <a:endParaRPr lang="en-US" sz="400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777850" y="2889456"/>
            <a:ext cx="794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C00000"/>
                </a:solidFill>
                <a:latin typeface="+mj-lt"/>
              </a:rPr>
              <a:t>5</a:t>
            </a:r>
            <a:endParaRPr lang="en-US" sz="400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369795" y="2898869"/>
            <a:ext cx="404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C00000"/>
                </a:solidFill>
                <a:latin typeface="+mj-lt"/>
              </a:rPr>
              <a:t>5</a:t>
            </a:r>
            <a:endParaRPr lang="en-US" sz="400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0625880" y="3619122"/>
            <a:ext cx="541393" cy="509451"/>
          </a:xfrm>
          <a:prstGeom prst="ellipse">
            <a:avLst/>
          </a:prstGeom>
          <a:solidFill>
            <a:srgbClr val="FFFF00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solidFill>
                  <a:srgbClr val="FF0000"/>
                </a:solidFill>
              </a:rPr>
              <a:t>1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800434" y="6035186"/>
            <a:ext cx="30897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360 = 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 .3</a:t>
            </a:r>
            <a:r>
              <a:rPr lang="vi-VN" sz="4000" baseline="30000" smtClean="0">
                <a:latin typeface="+mj-lt"/>
              </a:rPr>
              <a:t>2</a:t>
            </a:r>
            <a:r>
              <a:rPr lang="vi-VN" sz="4000" smtClean="0">
                <a:latin typeface="+mj-lt"/>
              </a:rPr>
              <a:t>.5</a:t>
            </a:r>
            <a:endParaRPr lang="en-US" sz="40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03" y="1903399"/>
            <a:ext cx="470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Ư(2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) ={ 1; 2; 4; 8 }</a:t>
            </a:r>
            <a:endParaRPr lang="en-US" sz="400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703" y="2620570"/>
            <a:ext cx="470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0099"/>
                </a:solidFill>
                <a:latin typeface="+mj-lt"/>
              </a:rPr>
              <a:t>Ư(3</a:t>
            </a:r>
            <a:r>
              <a:rPr lang="vi-VN" sz="4000" baseline="30000" smtClean="0">
                <a:solidFill>
                  <a:srgbClr val="000099"/>
                </a:solidFill>
                <a:latin typeface="+mj-lt"/>
              </a:rPr>
              <a:t>2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) ={ 1; 3; 9}</a:t>
            </a:r>
            <a:endParaRPr lang="en-US" sz="400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36940" y="3323392"/>
            <a:ext cx="34688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Ư(5) ={ 1; 5}</a:t>
            </a:r>
            <a:endParaRPr lang="en-US" sz="4000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6939" y="4079077"/>
            <a:ext cx="101889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Ư(2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.</a:t>
            </a:r>
            <a:r>
              <a:rPr lang="vi-VN" sz="4000">
                <a:solidFill>
                  <a:srgbClr val="000099"/>
                </a:solidFill>
              </a:rPr>
              <a:t> </a:t>
            </a:r>
            <a:r>
              <a:rPr lang="vi-VN" sz="4000" smtClean="0">
                <a:solidFill>
                  <a:srgbClr val="000099"/>
                </a:solidFill>
              </a:rPr>
              <a:t>3</a:t>
            </a:r>
            <a:r>
              <a:rPr lang="vi-VN" sz="4000" baseline="30000" smtClean="0">
                <a:solidFill>
                  <a:srgbClr val="000099"/>
                </a:solidFill>
              </a:rPr>
              <a:t>2</a:t>
            </a:r>
            <a:r>
              <a:rPr lang="vi-VN" sz="4000" smtClean="0">
                <a:latin typeface="+mj-lt"/>
              </a:rPr>
              <a:t>) ={ 1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.1</a:t>
            </a:r>
            <a:r>
              <a:rPr lang="vi-VN" sz="4000" smtClean="0">
                <a:latin typeface="+mj-lt"/>
              </a:rPr>
              <a:t>; 2</a:t>
            </a:r>
            <a:r>
              <a:rPr lang="vi-VN" sz="4000">
                <a:solidFill>
                  <a:srgbClr val="000099"/>
                </a:solidFill>
              </a:rPr>
              <a:t>.1</a:t>
            </a:r>
            <a:r>
              <a:rPr lang="vi-VN" sz="4000" smtClean="0">
                <a:latin typeface="+mj-lt"/>
              </a:rPr>
              <a:t>; 4</a:t>
            </a:r>
            <a:r>
              <a:rPr lang="vi-VN" sz="4000">
                <a:solidFill>
                  <a:srgbClr val="000099"/>
                </a:solidFill>
              </a:rPr>
              <a:t>.1</a:t>
            </a:r>
            <a:r>
              <a:rPr lang="vi-VN" sz="4000" smtClean="0">
                <a:latin typeface="+mj-lt"/>
              </a:rPr>
              <a:t>; 8</a:t>
            </a:r>
            <a:r>
              <a:rPr lang="vi-VN" sz="4000" smtClean="0">
                <a:solidFill>
                  <a:srgbClr val="000099"/>
                </a:solidFill>
              </a:rPr>
              <a:t>.1</a:t>
            </a:r>
          </a:p>
          <a:p>
            <a:r>
              <a:rPr lang="vi-VN" sz="4000">
                <a:solidFill>
                  <a:srgbClr val="000099"/>
                </a:solidFill>
                <a:latin typeface="+mj-lt"/>
              </a:rPr>
              <a:t> 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                   </a:t>
            </a:r>
            <a:r>
              <a:rPr lang="vi-VN" sz="4000" smtClean="0"/>
              <a:t>1</a:t>
            </a:r>
            <a:r>
              <a:rPr lang="vi-VN" sz="4000" smtClean="0">
                <a:solidFill>
                  <a:srgbClr val="000099"/>
                </a:solidFill>
              </a:rPr>
              <a:t>.3</a:t>
            </a:r>
            <a:r>
              <a:rPr lang="vi-VN" sz="4000" smtClean="0"/>
              <a:t>; 2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/>
              <a:t>; 4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/>
              <a:t>; 8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 </a:t>
            </a:r>
          </a:p>
          <a:p>
            <a:r>
              <a:rPr lang="vi-VN" sz="4000" smtClean="0">
                <a:latin typeface="+mj-lt"/>
              </a:rPr>
              <a:t>                    </a:t>
            </a:r>
            <a:r>
              <a:rPr lang="vi-VN" sz="4000" smtClean="0"/>
              <a:t>1</a:t>
            </a:r>
            <a:r>
              <a:rPr lang="vi-VN" sz="4000" smtClean="0">
                <a:solidFill>
                  <a:srgbClr val="000099"/>
                </a:solidFill>
              </a:rPr>
              <a:t>.9</a:t>
            </a:r>
            <a:r>
              <a:rPr lang="vi-VN" sz="4000" smtClean="0"/>
              <a:t>; 2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/>
              <a:t>; 4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/>
              <a:t>; 8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>
                <a:latin typeface="+mj-lt"/>
              </a:rPr>
              <a:t>}</a:t>
            </a:r>
            <a:endParaRPr lang="en-US" sz="4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438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8800434" y="6035186"/>
            <a:ext cx="30897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360 = 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 .3</a:t>
            </a:r>
            <a:r>
              <a:rPr lang="vi-VN" sz="4000" baseline="30000" smtClean="0">
                <a:latin typeface="+mj-lt"/>
              </a:rPr>
              <a:t>2</a:t>
            </a:r>
            <a:r>
              <a:rPr lang="vi-VN" sz="4000" smtClean="0">
                <a:latin typeface="+mj-lt"/>
              </a:rPr>
              <a:t>.5</a:t>
            </a:r>
            <a:endParaRPr lang="en-US" sz="40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13788"/>
            <a:ext cx="470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Ư(2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) ={ 1; 2; 4; 8 }</a:t>
            </a:r>
            <a:endParaRPr lang="en-US" sz="400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5372" y="161587"/>
            <a:ext cx="470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000099"/>
                </a:solidFill>
                <a:latin typeface="+mj-lt"/>
              </a:rPr>
              <a:t>Ư(3</a:t>
            </a:r>
            <a:r>
              <a:rPr lang="vi-VN" sz="4000" baseline="30000" smtClean="0">
                <a:solidFill>
                  <a:srgbClr val="000099"/>
                </a:solidFill>
                <a:latin typeface="+mj-lt"/>
              </a:rPr>
              <a:t>2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) ={ 1; 3; 9}</a:t>
            </a:r>
            <a:endParaRPr lang="en-US" sz="400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74655" y="209386"/>
            <a:ext cx="34688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solidFill>
                  <a:srgbClr val="FF0000"/>
                </a:solidFill>
                <a:latin typeface="+mj-lt"/>
              </a:rPr>
              <a:t>Ư(5) ={ 1; 5}</a:t>
            </a:r>
            <a:endParaRPr lang="en-US" sz="4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7122" y="965071"/>
            <a:ext cx="101889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smtClean="0">
                <a:latin typeface="+mj-lt"/>
              </a:rPr>
              <a:t>Ư(2</a:t>
            </a:r>
            <a:r>
              <a:rPr lang="vi-VN" sz="4000" baseline="30000" smtClean="0">
                <a:latin typeface="+mj-lt"/>
              </a:rPr>
              <a:t>3</a:t>
            </a:r>
            <a:r>
              <a:rPr lang="vi-VN" sz="4000" smtClean="0">
                <a:latin typeface="+mj-lt"/>
              </a:rPr>
              <a:t>.</a:t>
            </a:r>
            <a:r>
              <a:rPr lang="vi-VN" sz="4000">
                <a:solidFill>
                  <a:srgbClr val="000099"/>
                </a:solidFill>
              </a:rPr>
              <a:t> </a:t>
            </a:r>
            <a:r>
              <a:rPr lang="vi-VN" sz="4000" smtClean="0">
                <a:solidFill>
                  <a:srgbClr val="000099"/>
                </a:solidFill>
              </a:rPr>
              <a:t>3</a:t>
            </a:r>
            <a:r>
              <a:rPr lang="vi-VN" sz="4000" baseline="30000" smtClean="0">
                <a:solidFill>
                  <a:srgbClr val="000099"/>
                </a:solidFill>
              </a:rPr>
              <a:t>2</a:t>
            </a:r>
            <a:r>
              <a:rPr lang="vi-VN" sz="4000" smtClean="0">
                <a:latin typeface="+mj-lt"/>
              </a:rPr>
              <a:t>) ={ 1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.1</a:t>
            </a:r>
            <a:r>
              <a:rPr lang="vi-VN" sz="4000" smtClean="0">
                <a:latin typeface="+mj-lt"/>
              </a:rPr>
              <a:t>; 2</a:t>
            </a:r>
            <a:r>
              <a:rPr lang="vi-VN" sz="4000">
                <a:solidFill>
                  <a:srgbClr val="000099"/>
                </a:solidFill>
              </a:rPr>
              <a:t>.1</a:t>
            </a:r>
            <a:r>
              <a:rPr lang="vi-VN" sz="4000" smtClean="0">
                <a:latin typeface="+mj-lt"/>
              </a:rPr>
              <a:t>; 4</a:t>
            </a:r>
            <a:r>
              <a:rPr lang="vi-VN" sz="4000">
                <a:solidFill>
                  <a:srgbClr val="000099"/>
                </a:solidFill>
              </a:rPr>
              <a:t>.1</a:t>
            </a:r>
            <a:r>
              <a:rPr lang="vi-VN" sz="4000" smtClean="0">
                <a:latin typeface="+mj-lt"/>
              </a:rPr>
              <a:t>; 8</a:t>
            </a:r>
            <a:r>
              <a:rPr lang="vi-VN" sz="4000" smtClean="0">
                <a:solidFill>
                  <a:srgbClr val="000099"/>
                </a:solidFill>
              </a:rPr>
              <a:t>.1</a:t>
            </a:r>
          </a:p>
          <a:p>
            <a:r>
              <a:rPr lang="vi-VN" sz="4000">
                <a:solidFill>
                  <a:srgbClr val="000099"/>
                </a:solidFill>
                <a:latin typeface="+mj-lt"/>
              </a:rPr>
              <a:t> 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                   </a:t>
            </a:r>
            <a:r>
              <a:rPr lang="vi-VN" sz="4000" smtClean="0"/>
              <a:t>1</a:t>
            </a:r>
            <a:r>
              <a:rPr lang="vi-VN" sz="4000" smtClean="0">
                <a:solidFill>
                  <a:srgbClr val="000099"/>
                </a:solidFill>
              </a:rPr>
              <a:t>.3</a:t>
            </a:r>
            <a:r>
              <a:rPr lang="vi-VN" sz="4000" smtClean="0"/>
              <a:t>; 2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/>
              <a:t>; 4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/>
              <a:t>; 8</a:t>
            </a:r>
            <a:r>
              <a:rPr lang="vi-VN" sz="4000">
                <a:solidFill>
                  <a:srgbClr val="000099"/>
                </a:solidFill>
              </a:rPr>
              <a:t>.3</a:t>
            </a:r>
            <a:r>
              <a:rPr lang="vi-VN" sz="4000" smtClean="0">
                <a:solidFill>
                  <a:srgbClr val="000099"/>
                </a:solidFill>
                <a:latin typeface="+mj-lt"/>
              </a:rPr>
              <a:t> </a:t>
            </a:r>
          </a:p>
          <a:p>
            <a:r>
              <a:rPr lang="vi-VN" sz="4000" smtClean="0">
                <a:latin typeface="+mj-lt"/>
              </a:rPr>
              <a:t>                    </a:t>
            </a:r>
            <a:r>
              <a:rPr lang="vi-VN" sz="4000" smtClean="0"/>
              <a:t>1</a:t>
            </a:r>
            <a:r>
              <a:rPr lang="vi-VN" sz="4000" smtClean="0">
                <a:solidFill>
                  <a:srgbClr val="000099"/>
                </a:solidFill>
              </a:rPr>
              <a:t>.9</a:t>
            </a:r>
            <a:r>
              <a:rPr lang="vi-VN" sz="4000" smtClean="0"/>
              <a:t>; 2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/>
              <a:t>; 4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/>
              <a:t>; 8</a:t>
            </a:r>
            <a:r>
              <a:rPr lang="vi-VN" sz="4000">
                <a:solidFill>
                  <a:srgbClr val="000099"/>
                </a:solidFill>
              </a:rPr>
              <a:t>.9</a:t>
            </a:r>
            <a:r>
              <a:rPr lang="vi-VN" sz="4000" smtClean="0">
                <a:latin typeface="+mj-lt"/>
              </a:rPr>
              <a:t>}</a:t>
            </a:r>
            <a:endParaRPr lang="en-US" sz="400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7121" y="2875300"/>
            <a:ext cx="108885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smtClean="0">
                <a:latin typeface="+mj-lt"/>
              </a:rPr>
              <a:t>Ư(2</a:t>
            </a:r>
            <a:r>
              <a:rPr lang="vi-VN" sz="3200" baseline="30000" smtClean="0">
                <a:latin typeface="+mj-lt"/>
              </a:rPr>
              <a:t>3</a:t>
            </a:r>
            <a:r>
              <a:rPr lang="vi-VN" sz="3200" smtClean="0">
                <a:latin typeface="+mj-lt"/>
              </a:rPr>
              <a:t>.</a:t>
            </a:r>
            <a:r>
              <a:rPr lang="vi-VN" sz="3200">
                <a:solidFill>
                  <a:srgbClr val="000099"/>
                </a:solidFill>
              </a:rPr>
              <a:t> </a:t>
            </a:r>
            <a:r>
              <a:rPr lang="vi-VN" sz="3200" smtClean="0">
                <a:solidFill>
                  <a:srgbClr val="000099"/>
                </a:solidFill>
              </a:rPr>
              <a:t>3</a:t>
            </a:r>
            <a:r>
              <a:rPr lang="vi-VN" sz="3200" baseline="30000" smtClean="0">
                <a:solidFill>
                  <a:srgbClr val="000099"/>
                </a:solidFill>
              </a:rPr>
              <a:t>2</a:t>
            </a:r>
            <a:r>
              <a:rPr lang="vi-VN" sz="3200" smtClean="0">
                <a:latin typeface="+mj-lt"/>
              </a:rPr>
              <a:t>) ={ 1; 2; 4; 8;</a:t>
            </a:r>
            <a:r>
              <a:rPr lang="vi-VN" sz="3200" smtClean="0">
                <a:solidFill>
                  <a:srgbClr val="000099"/>
                </a:solidFill>
              </a:rPr>
              <a:t>3</a:t>
            </a:r>
            <a:r>
              <a:rPr lang="vi-VN" sz="3200" smtClean="0"/>
              <a:t>; 6; 12; 24;9;18;36;72}</a:t>
            </a:r>
            <a:r>
              <a:rPr lang="vi-VN" sz="3200" smtClean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8117" y="3465252"/>
            <a:ext cx="113065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smtClean="0">
                <a:latin typeface="+mj-lt"/>
              </a:rPr>
              <a:t>Ư(2</a:t>
            </a:r>
            <a:r>
              <a:rPr lang="vi-VN" sz="2800" baseline="30000" smtClean="0">
                <a:latin typeface="+mj-lt"/>
              </a:rPr>
              <a:t>3</a:t>
            </a:r>
            <a:r>
              <a:rPr lang="vi-VN" sz="2800" smtClean="0">
                <a:latin typeface="+mj-lt"/>
              </a:rPr>
              <a:t>.</a:t>
            </a:r>
            <a:r>
              <a:rPr lang="vi-VN" sz="2800">
                <a:solidFill>
                  <a:srgbClr val="000099"/>
                </a:solidFill>
              </a:rPr>
              <a:t> </a:t>
            </a:r>
            <a:r>
              <a:rPr lang="vi-VN" sz="2800" smtClean="0">
                <a:solidFill>
                  <a:srgbClr val="000099"/>
                </a:solidFill>
              </a:rPr>
              <a:t>3</a:t>
            </a:r>
            <a:r>
              <a:rPr lang="vi-VN" sz="2800" baseline="30000" smtClean="0">
                <a:solidFill>
                  <a:srgbClr val="000099"/>
                </a:solidFill>
              </a:rPr>
              <a:t>2 </a:t>
            </a:r>
            <a:r>
              <a:rPr lang="vi-VN" sz="2800" smtClean="0">
                <a:solidFill>
                  <a:srgbClr val="000099"/>
                </a:solidFill>
              </a:rPr>
              <a:t>.5</a:t>
            </a:r>
            <a:r>
              <a:rPr lang="vi-VN" sz="2800" smtClean="0">
                <a:latin typeface="+mj-lt"/>
              </a:rPr>
              <a:t>) ={ 1</a:t>
            </a:r>
            <a:r>
              <a:rPr lang="vi-VN" sz="2800" smtClean="0">
                <a:solidFill>
                  <a:srgbClr val="FF0000"/>
                </a:solidFill>
              </a:rPr>
              <a:t>.1</a:t>
            </a:r>
            <a:r>
              <a:rPr lang="vi-VN" sz="2800" smtClean="0">
                <a:latin typeface="+mj-lt"/>
              </a:rPr>
              <a:t>; 2</a:t>
            </a:r>
            <a:r>
              <a:rPr lang="vi-VN" sz="2800">
                <a:solidFill>
                  <a:srgbClr val="FF0000"/>
                </a:solidFill>
              </a:rPr>
              <a:t>.1</a:t>
            </a:r>
            <a:r>
              <a:rPr lang="vi-VN" sz="2800" smtClean="0">
                <a:latin typeface="+mj-lt"/>
              </a:rPr>
              <a:t>; 4</a:t>
            </a:r>
            <a:r>
              <a:rPr lang="vi-VN" sz="2800">
                <a:solidFill>
                  <a:srgbClr val="FF0000"/>
                </a:solidFill>
              </a:rPr>
              <a:t>.1</a:t>
            </a:r>
            <a:r>
              <a:rPr lang="vi-VN" sz="2800" smtClean="0">
                <a:latin typeface="+mj-lt"/>
              </a:rPr>
              <a:t>; 8</a:t>
            </a:r>
            <a:r>
              <a:rPr lang="vi-VN" sz="2800">
                <a:solidFill>
                  <a:srgbClr val="FF0000"/>
                </a:solidFill>
              </a:rPr>
              <a:t>.1</a:t>
            </a:r>
            <a:r>
              <a:rPr lang="vi-VN" sz="2800" smtClean="0">
                <a:latin typeface="+mj-lt"/>
              </a:rPr>
              <a:t>;</a:t>
            </a:r>
            <a:r>
              <a:rPr lang="vi-VN" sz="2800" smtClean="0"/>
              <a:t>3; 6</a:t>
            </a:r>
            <a:r>
              <a:rPr lang="vi-VN" sz="2800">
                <a:solidFill>
                  <a:srgbClr val="FF0000"/>
                </a:solidFill>
              </a:rPr>
              <a:t>.1</a:t>
            </a:r>
            <a:r>
              <a:rPr lang="vi-VN" sz="2800" smtClean="0"/>
              <a:t>; 12</a:t>
            </a:r>
            <a:r>
              <a:rPr lang="vi-VN" sz="2800">
                <a:solidFill>
                  <a:srgbClr val="FF0000"/>
                </a:solidFill>
              </a:rPr>
              <a:t>.1</a:t>
            </a:r>
            <a:r>
              <a:rPr lang="vi-VN" sz="2800" smtClean="0"/>
              <a:t>; 24</a:t>
            </a:r>
            <a:r>
              <a:rPr lang="vi-VN" sz="2800" smtClean="0">
                <a:solidFill>
                  <a:srgbClr val="FF0000"/>
                </a:solidFill>
              </a:rPr>
              <a:t>.1</a:t>
            </a:r>
            <a:r>
              <a:rPr lang="vi-VN" sz="2800" smtClean="0"/>
              <a:t>;9</a:t>
            </a:r>
            <a:r>
              <a:rPr lang="vi-VN" sz="2800" smtClean="0">
                <a:solidFill>
                  <a:srgbClr val="FF0000"/>
                </a:solidFill>
              </a:rPr>
              <a:t>.1</a:t>
            </a:r>
            <a:r>
              <a:rPr lang="vi-VN" sz="2800" smtClean="0"/>
              <a:t>;18</a:t>
            </a:r>
            <a:r>
              <a:rPr lang="vi-VN" sz="2800" smtClean="0">
                <a:solidFill>
                  <a:srgbClr val="FF0000"/>
                </a:solidFill>
              </a:rPr>
              <a:t>.1</a:t>
            </a:r>
            <a:r>
              <a:rPr lang="vi-VN" sz="2800" smtClean="0"/>
              <a:t>;36</a:t>
            </a:r>
            <a:r>
              <a:rPr lang="vi-VN" sz="2800" smtClean="0">
                <a:solidFill>
                  <a:srgbClr val="FF0000"/>
                </a:solidFill>
              </a:rPr>
              <a:t>.1</a:t>
            </a:r>
            <a:r>
              <a:rPr lang="vi-VN" sz="2800" smtClean="0"/>
              <a:t>;72</a:t>
            </a:r>
            <a:r>
              <a:rPr lang="vi-VN" sz="2800">
                <a:solidFill>
                  <a:srgbClr val="FF0000"/>
                </a:solidFill>
              </a:rPr>
              <a:t>.1</a:t>
            </a:r>
            <a:endParaRPr lang="vi-VN" sz="2800" smtClean="0"/>
          </a:p>
          <a:p>
            <a:r>
              <a:rPr lang="vi-VN" sz="2800" smtClean="0"/>
              <a:t>                       1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 2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; 4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; 8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</a:t>
            </a:r>
            <a:r>
              <a:rPr lang="vi-VN" sz="2800" smtClean="0">
                <a:solidFill>
                  <a:srgbClr val="000099"/>
                </a:solidFill>
              </a:rPr>
              <a:t>3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; 6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; 12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; 24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;9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;18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;36</a:t>
            </a:r>
            <a:r>
              <a:rPr lang="vi-VN" sz="2800" smtClean="0">
                <a:solidFill>
                  <a:srgbClr val="FF0000"/>
                </a:solidFill>
              </a:rPr>
              <a:t>.5</a:t>
            </a:r>
            <a:r>
              <a:rPr lang="vi-VN" sz="2800" smtClean="0"/>
              <a:t>;72</a:t>
            </a:r>
            <a:r>
              <a:rPr lang="vi-VN" sz="2800">
                <a:solidFill>
                  <a:srgbClr val="FF0000"/>
                </a:solidFill>
              </a:rPr>
              <a:t>.5</a:t>
            </a:r>
            <a:r>
              <a:rPr lang="vi-VN" sz="2800" smtClean="0"/>
              <a:t>}</a:t>
            </a:r>
            <a:r>
              <a:rPr lang="vi-VN" sz="2800" smtClean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7121" y="4513693"/>
            <a:ext cx="113588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smtClean="0">
                <a:latin typeface="+mj-lt"/>
              </a:rPr>
              <a:t>Ư(2</a:t>
            </a:r>
            <a:r>
              <a:rPr lang="vi-VN" sz="3200" baseline="30000" smtClean="0">
                <a:latin typeface="+mj-lt"/>
              </a:rPr>
              <a:t>3</a:t>
            </a:r>
            <a:r>
              <a:rPr lang="vi-VN" sz="3200" smtClean="0">
                <a:latin typeface="+mj-lt"/>
              </a:rPr>
              <a:t>.</a:t>
            </a:r>
            <a:r>
              <a:rPr lang="vi-VN" sz="3200">
                <a:solidFill>
                  <a:srgbClr val="000099"/>
                </a:solidFill>
              </a:rPr>
              <a:t> </a:t>
            </a:r>
            <a:r>
              <a:rPr lang="vi-VN" sz="3200" smtClean="0">
                <a:solidFill>
                  <a:srgbClr val="000099"/>
                </a:solidFill>
              </a:rPr>
              <a:t>3</a:t>
            </a:r>
            <a:r>
              <a:rPr lang="vi-VN" sz="3200" baseline="30000" smtClean="0">
                <a:solidFill>
                  <a:srgbClr val="000099"/>
                </a:solidFill>
              </a:rPr>
              <a:t>2 </a:t>
            </a:r>
            <a:r>
              <a:rPr lang="vi-VN" sz="3200" smtClean="0">
                <a:solidFill>
                  <a:srgbClr val="000099"/>
                </a:solidFill>
              </a:rPr>
              <a:t>.5</a:t>
            </a:r>
            <a:r>
              <a:rPr lang="vi-VN" sz="3200" smtClean="0">
                <a:latin typeface="+mj-lt"/>
              </a:rPr>
              <a:t>) ={ 1; 2; 4; 8;</a:t>
            </a:r>
            <a:r>
              <a:rPr lang="vi-VN" sz="3200" smtClean="0"/>
              <a:t>3; 6; 12; 24;9;18;36;72</a:t>
            </a:r>
          </a:p>
          <a:p>
            <a:r>
              <a:rPr lang="vi-VN" sz="3200" smtClean="0">
                <a:solidFill>
                  <a:srgbClr val="FF0000"/>
                </a:solidFill>
              </a:rPr>
              <a:t>                      5</a:t>
            </a:r>
            <a:r>
              <a:rPr lang="vi-VN" sz="3200" smtClean="0"/>
              <a:t>; </a:t>
            </a:r>
            <a:r>
              <a:rPr lang="vi-VN" sz="3200"/>
              <a:t>10</a:t>
            </a:r>
            <a:r>
              <a:rPr lang="vi-VN" sz="3200" smtClean="0"/>
              <a:t>; 20; 40;</a:t>
            </a:r>
            <a:r>
              <a:rPr lang="vi-VN" sz="3200">
                <a:solidFill>
                  <a:srgbClr val="000099"/>
                </a:solidFill>
              </a:rPr>
              <a:t>1</a:t>
            </a:r>
            <a:r>
              <a:rPr lang="vi-VN" sz="3200" smtClean="0">
                <a:solidFill>
                  <a:srgbClr val="FF0000"/>
                </a:solidFill>
              </a:rPr>
              <a:t>5</a:t>
            </a:r>
            <a:r>
              <a:rPr lang="vi-VN" sz="3200" smtClean="0"/>
              <a:t>; 30; 60; 120;45;90;180;360}</a:t>
            </a:r>
            <a:r>
              <a:rPr lang="vi-VN" sz="3200" smtClean="0">
                <a:solidFill>
                  <a:srgbClr val="000099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63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79222" y="207656"/>
            <a:ext cx="5447212" cy="718101"/>
            <a:chOff x="1606731" y="1135119"/>
            <a:chExt cx="5447212" cy="7181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97641" y="1135119"/>
              <a:ext cx="4056302" cy="71810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06731" y="1201783"/>
              <a:ext cx="1737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TIẾT 19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851" y="992421"/>
            <a:ext cx="11472592" cy="50720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71613" y="2171700"/>
            <a:ext cx="9772650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95388" y="3062822"/>
            <a:ext cx="9772650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47788" y="3801016"/>
            <a:ext cx="9772650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00188" y="4453486"/>
            <a:ext cx="9772650" cy="785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66822" y="5239300"/>
            <a:ext cx="9772650" cy="1038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1050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.VnCentury Schoolbook</vt:lpstr>
      <vt:lpstr>.VnTime</vt:lpstr>
      <vt:lpstr>.VnTimeH</vt:lpstr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Baøi 2.   Phaân tích caùc soá sau ra thöøa soá nguyeân toá roài tìm taäp hôïp caùc öôùc cuûa moãi soá: 51; 75.</vt:lpstr>
      <vt:lpstr>PowerPoint Presentation</vt:lpstr>
      <vt:lpstr>Bài 4: phân tích số 360 ra thừa số nguyên tố và tìm các ước của nó?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60</cp:revision>
  <dcterms:created xsi:type="dcterms:W3CDTF">2021-10-18T00:15:35Z</dcterms:created>
  <dcterms:modified xsi:type="dcterms:W3CDTF">2023-10-10T01:45:59Z</dcterms:modified>
</cp:coreProperties>
</file>