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72" r:id="rId2"/>
  </p:sldMasterIdLst>
  <p:notesMasterIdLst>
    <p:notesMasterId r:id="rId3"/>
  </p:notesMasterIdLst>
  <p:sldIdLst>
    <p:sldId id="298" r:id="rId4"/>
    <p:sldId id="300" r:id="rId5"/>
    <p:sldId id="265" r:id="rId6"/>
    <p:sldId id="301" r:id="rId7"/>
    <p:sldId id="270" r:id="rId8"/>
    <p:sldId id="267" r:id="rId9"/>
    <p:sldId id="266" r:id="rId10"/>
    <p:sldId id="268" r:id="rId11"/>
    <p:sldId id="269" r:id="rId12"/>
    <p:sldId id="271" r:id="rId13"/>
    <p:sldId id="272" r:id="rId14"/>
    <p:sldId id="273" r:id="rId15"/>
    <p:sldId id="275" r:id="rId16"/>
    <p:sldId id="274" r:id="rId17"/>
    <p:sldId id="281" r:id="rId18"/>
    <p:sldId id="282" r:id="rId19"/>
    <p:sldId id="283" r:id="rId20"/>
    <p:sldId id="289" r:id="rId21"/>
    <p:sldId id="290" r:id="rId22"/>
    <p:sldId id="286" r:id="rId23"/>
    <p:sldId id="285" r:id="rId24"/>
    <p:sldId id="287" r:id="rId25"/>
    <p:sldId id="284" r:id="rId26"/>
    <p:sldId id="276" r:id="rId27"/>
    <p:sldId id="277" r:id="rId28"/>
    <p:sldId id="291" r:id="rId29"/>
  </p:sldIdLst>
  <p:sldSz cx="9144000" cy="5143500" type="screen16x9"/>
  <p:notesSz cx="6858000" cy="9144000"/>
  <p:custDataLst>
    <p:tags r:id="rId3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6" y="174"/>
      </p:cViewPr>
      <p:guideLst>
        <p:guide orient="horz" pos="162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omments/comment1.xml><?xml version="1.0" encoding="utf-8"?>
<p:cmLst xmlns:a="http://schemas.openxmlformats.org/drawingml/2006/main" xmlns:p="http://schemas.openxmlformats.org/presentationml/2006/main">
  <p:cm authorId="1" dt="2021-08-13T00:00:16.2750000" idx="1">
    <p:pos x="10" y="10"/>
    <p:text/>
    <p:extLst>
      <p:ext xmlns:p15="http://schemas.microsoft.com/office/powerpoint/2012/main" uri="{C676402C-5697-4E1C-873F-D02D1690AC5C}">
        <p15:threadingInfo timeZoneBias="-420"/>
      </p:ext>
    </p:extLst>
  </p:cm>
</p:cmLst>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18/11/2024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87BB8BE-32F4-4511-ACA9-377F1A1C485E}" type="datetimeFigureOut">
              <a:rPr lang="vi-VN" smtClean="0"/>
              <a:t>18/11/2024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1464808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3"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5"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6"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7"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687BB8BE-32F4-4511-ACA9-377F1A1C485E}" type="datetimeFigureOut">
              <a:rPr lang="vi-VN" smtClean="0"/>
              <a:t>18/11/2024</a:t>
            </a:fld>
            <a:endParaRPr lang="vi-VN"/>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1281022027"/>
      </p:ext>
    </p:extLst>
  </p:cSld>
  <p:clrMap bg1="lt1" tx1="dk1" bg2="lt2" tx2="dk2" accent1="accent1" accent2="accent2" accent3="accent3" accent4="accent4" accent5="accent5" accent6="accent6" hlink="hlink" folHlink="folHlink"/>
  <p:sldLayoutIdLst>
    <p:sldLayoutId id="2147483679" r:id="rId1"/>
  </p:sldLayoutIdLst>
  <p:transition/>
  <p:timing/>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ct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ct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comments" Target="../comments/comment1.xml" /><Relationship Id="rId3"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microsoft.com/office/2007/relationships/hdphoto" Target="../media/image3.wdp"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0.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 Id="rId3"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0" y="267494"/>
            <a:ext cx="9036496" cy="421653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000" b="1">
                <a:solidFill>
                  <a:srgbClr val="FF0000"/>
                </a:solidFill>
                <a:latin typeface="Times New Roman" panose="02020603050405020304" pitchFamily="18" charset="0"/>
                <a:cs typeface="Times New Roman" panose="02020603050405020304" pitchFamily="18" charset="0"/>
              </a:rPr>
              <a:t>CHƯƠNG 2.</a:t>
            </a:r>
            <a:r>
              <a:rPr lang="en-US" sz="4000" b="1">
                <a:latin typeface="Times New Roman" panose="02020603050405020304" pitchFamily="18" charset="0"/>
                <a:cs typeface="Times New Roman" panose="02020603050405020304" pitchFamily="18" charset="0"/>
              </a:rPr>
              <a:t> </a:t>
            </a:r>
          </a:p>
          <a:p>
            <a:r>
              <a:rPr lang="en-US" sz="4000" b="1">
                <a:solidFill>
                  <a:srgbClr val="FF0000"/>
                </a:solidFill>
                <a:latin typeface="Times New Roman" panose="02020603050405020304" pitchFamily="18" charset="0"/>
                <a:cs typeface="Times New Roman" panose="02020603050405020304" pitchFamily="18" charset="0"/>
              </a:rPr>
              <a:t>TRÁI ĐẤT- HÀNH TINH CỦA </a:t>
            </a:r>
          </a:p>
          <a:p>
            <a:r>
              <a:rPr lang="en-US" sz="4000" b="1">
                <a:solidFill>
                  <a:srgbClr val="FF0000"/>
                </a:solidFill>
                <a:latin typeface="Times New Roman" panose="02020603050405020304" pitchFamily="18" charset="0"/>
                <a:cs typeface="Times New Roman" panose="02020603050405020304" pitchFamily="18" charset="0"/>
              </a:rPr>
              <a:t>          HỆ MẶT TRỜI</a:t>
            </a:r>
            <a:r>
              <a:rPr lang="vi-VN" sz="4000" b="1" cap="none" spc="0">
                <a:solidFill>
                  <a:srgbClr val="FF0000"/>
                </a:solidFill>
                <a:effectLst/>
                <a:latin typeface="Times New Roman" panose="02020603050405020304" pitchFamily="18" charset="0"/>
                <a:cs typeface="Times New Roman" panose="02020603050405020304" pitchFamily="18" charset="0"/>
              </a:rPr>
              <a:t>   </a:t>
            </a:r>
            <a:endParaRPr lang="en-US" sz="4000" b="1" cap="none" spc="0">
              <a:solidFill>
                <a:srgbClr val="FF0000"/>
              </a:solidFill>
              <a:effectLst/>
              <a:latin typeface="Times New Roman" pitchFamily="18" charset="0"/>
              <a:cs typeface="Times New Roman" pitchFamily="18" charset="0"/>
            </a:endParaRPr>
          </a:p>
          <a:p>
            <a:pPr algn="ctr"/>
            <a:r>
              <a:rPr lang="vi-VN" sz="4000" b="1" cap="none" spc="0">
                <a:effectLst/>
                <a:latin typeface="Times New Roman" panose="02020603050405020304" pitchFamily="18" charset="0"/>
                <a:cs typeface="Times New Roman" panose="02020603050405020304" pitchFamily="18" charset="0"/>
              </a:rPr>
              <a:t>      </a:t>
            </a:r>
            <a:endParaRPr lang="en-US" sz="4000" b="1" cap="none" spc="0">
              <a:effectLst/>
              <a:latin typeface="Times New Roman" pitchFamily="18" charset="0"/>
              <a:cs typeface="Times New Roman" pitchFamily="18" charset="0"/>
            </a:endParaRPr>
          </a:p>
          <a:p>
            <a:r>
              <a:rPr lang="vi-VN" sz="4000" b="1" cap="none" spc="0">
                <a:effectLst/>
                <a:latin typeface="Times New Roman" panose="02020603050405020304" pitchFamily="18" charset="0"/>
                <a:cs typeface="Times New Roman" panose="02020603050405020304" pitchFamily="18" charset="0"/>
              </a:rPr>
              <a:t> </a:t>
            </a:r>
            <a:r>
              <a:rPr lang="en-US" sz="5400" b="1">
                <a:latin typeface="Times New Roman" panose="02020603050405020304" pitchFamily="18" charset="0"/>
                <a:cs typeface="Times New Roman" panose="02020603050405020304" pitchFamily="18" charset="0"/>
              </a:rPr>
              <a:t>TIẾT 11+14 - </a:t>
            </a:r>
            <a:r>
              <a:rPr lang="vi-VN" sz="5400" b="1" cap="none" spc="0">
                <a:effectLst/>
                <a:latin typeface="Times New Roman" panose="02020603050405020304" pitchFamily="18" charset="0"/>
                <a:cs typeface="Times New Roman" panose="02020603050405020304" pitchFamily="18" charset="0"/>
              </a:rPr>
              <a:t>Bài </a:t>
            </a:r>
            <a:r>
              <a:rPr lang="en-US" sz="5400" b="1" cap="none" spc="0">
                <a:effectLst/>
                <a:latin typeface="Times New Roman" panose="02020603050405020304" pitchFamily="18" charset="0"/>
                <a:cs typeface="Times New Roman" panose="02020603050405020304" pitchFamily="18" charset="0"/>
              </a:rPr>
              <a:t>6</a:t>
            </a:r>
            <a:r>
              <a:rPr lang="vi-VN" sz="5400" b="1" cap="none" spc="0">
                <a:effectLst/>
                <a:latin typeface="Times New Roman" panose="02020603050405020304" pitchFamily="18" charset="0"/>
                <a:cs typeface="Times New Roman" panose="02020603050405020304" pitchFamily="18" charset="0"/>
              </a:rPr>
              <a:t>: </a:t>
            </a:r>
          </a:p>
          <a:p>
            <a:pPr algn="ctr"/>
            <a:r>
              <a:rPr lang="vi-VN" sz="5400" b="1" cap="none" spc="0">
                <a:effectLst/>
                <a:latin typeface="Times New Roman" panose="02020603050405020304" pitchFamily="18" charset="0"/>
                <a:cs typeface="Times New Roman" panose="02020603050405020304" pitchFamily="18" charset="0"/>
              </a:rPr>
              <a:t>Trái Đất trong hệ Mặt Trời</a:t>
            </a:r>
            <a:endParaRPr lang="en-US" sz="5400" b="1" cap="none" spc="0">
              <a:effectLst/>
              <a:latin typeface="Times New Roman" pitchFamily="18" charset="0"/>
              <a:cs typeface="Times New Roman" pitchFamily="18" charset="0"/>
            </a:endParaRPr>
          </a:p>
        </p:txBody>
      </p:sp>
    </p:spTree>
    <p:extLst>
      <p:ext uri="{BB962C8B-B14F-4D97-AF65-F5344CB8AC3E}">
        <p14:creationId xmlns:p14="http://schemas.microsoft.com/office/powerpoint/2010/main" val="35653642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1815882"/>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Khi quan sát chiếc thuyền buồm từ xa đi vào bờ, ta có thể thấy rõ con thuyền đang tiến lại từ xa đến gần ở điểm nhìn B. Bởi Trái Đất hình cầu, mặt nước biển là đường cong nên điểm nhìn B sẽ có tầm nhìn rộng và xa hơn điểm nhìn A.</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4120912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17748" y="0"/>
            <a:ext cx="9108504"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400" b="1" err="1">
                <a:solidFill>
                  <a:schemeClr val="accent3"/>
                </a:solidFill>
                <a:latin typeface="Times New Roman" panose="02020603050405020304" pitchFamily="18" charset="0"/>
                <a:cs typeface="Times New Roman" panose="02020603050405020304" pitchFamily="18" charset="0"/>
              </a:rPr>
              <a:t>Bóng Trái Đất che Mặt Trăng vào đêm Nguyệt thực từ trái qua phải là hình tròn rồi khuyết dần thành hình lưỡi liềm.</a:t>
            </a:r>
            <a:endParaRPr lang="vi-VN" sz="2400" b="1">
              <a:solidFill>
                <a:schemeClr val="accent3"/>
              </a:solidFill>
              <a:latin typeface="Times New Roman" pitchFamily="18" charset="0"/>
              <a:cs typeface="Times New Roman" pitchFamily="18" charset="0"/>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900" y="4480763"/>
            <a:ext cx="7285071" cy="646331"/>
          </a:xfrm>
          <a:prstGeom prst="rect">
            <a:avLst/>
          </a:prstGeom>
          <a:noFill/>
        </p:spPr>
        <p:txBody>
          <a:bodyPr wrap="none" rtlCol="0">
            <a:spAutoFit/>
          </a:bodyPr>
          <a:lstStyle/>
          <a:p>
            <a:r>
              <a:rPr lang="en-US" sz="3600" b="1" err="1">
                <a:solidFill>
                  <a:schemeClr val="bg1"/>
                </a:solidFill>
                <a:latin typeface="Times New Roman" panose="02020603050405020304" pitchFamily="18" charset="0"/>
                <a:cs typeface="Times New Roman" panose="02020603050405020304" pitchFamily="18" charset="0"/>
              </a:rPr>
              <a:t>Kết luận: Trái Đất có dạng hình cầu</a:t>
            </a:r>
            <a:endParaRPr lang="vi-VN" sz="36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37785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flipH="1">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2">
            <a:off x="452492" y="2465909"/>
            <a:ext cx="1383204" cy="369332"/>
          </a:xfrm>
          <a:prstGeom prst="rect">
            <a:avLst/>
          </a:prstGeom>
          <a:noFill/>
        </p:spPr>
        <p:txBody>
          <a:bodyPr wrap="none" rtlCol="0">
            <a:prstTxWarp prst="textArchUp">
              <a:avLst/>
            </a:prstTxWarp>
            <a:spAutoFit/>
          </a:bodyPr>
          <a:lstStyle/>
          <a:p>
            <a:r>
              <a:rPr lang="vi-VN"/>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a:t>637</a:t>
            </a:r>
            <a:r>
              <a:rPr lang="en-US"/>
              <a:t>8</a:t>
            </a:r>
            <a:r>
              <a:rPr lang="vi-VN"/>
              <a:t> km</a:t>
            </a:r>
          </a:p>
          <a:p>
            <a:pPr>
              <a:spcAft>
                <a:spcPts val="600"/>
              </a:spcAft>
            </a:pPr>
            <a:r>
              <a:rPr lang="vi-VN"/>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179512" y="-1715"/>
            <a:ext cx="5658152" cy="769441"/>
          </a:xfrm>
          <a:prstGeom prst="rect">
            <a:avLst/>
          </a:prstGeom>
        </p:spPr>
        <p:txBody>
          <a:bodyPr wrap="none">
            <a:spAutoFit/>
          </a:bodyPr>
          <a:lstStyle/>
          <a:p>
            <a:r>
              <a:rPr lang="en-US"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 Kích thước Trái Đất</a:t>
            </a:r>
            <a:endParaRPr lang="vi-VN"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154457" y="883974"/>
            <a:ext cx="4910452" cy="4031873"/>
          </a:xfrm>
          <a:prstGeom prst="rect">
            <a:avLst/>
          </a:prstGeom>
          <a:noFill/>
        </p:spPr>
        <p:txBody>
          <a:bodyPr wrap="square" rtlCol="0">
            <a:spAutoFit/>
          </a:bodyPr>
          <a:lstStyle/>
          <a:p>
            <a:pPr marL="285750" indent="-285750">
              <a:buFontTx/>
              <a:buChar char="-"/>
            </a:pPr>
            <a:r>
              <a:rPr lang="en-US" sz="3200" b="1" err="1">
                <a:latin typeface="Times New Roman" panose="02020603050405020304" pitchFamily="18" charset="0"/>
                <a:cs typeface="Times New Roman" panose="02020603050405020304" pitchFamily="18" charset="0"/>
              </a:rPr>
              <a:t>Bán kính đường Xích đạo của Trái Đất: </a:t>
            </a:r>
          </a:p>
          <a:p>
            <a:r>
              <a:rPr lang="en-US" sz="3200" b="1">
                <a:solidFill>
                  <a:srgbClr val="0070C0"/>
                </a:solidFill>
                <a:latin typeface="Times New Roman" panose="02020603050405020304" pitchFamily="18" charset="0"/>
                <a:cs typeface="Times New Roman" panose="02020603050405020304" pitchFamily="18" charset="0"/>
              </a:rPr>
              <a:t>6378 km</a:t>
            </a:r>
          </a:p>
          <a:p>
            <a:pPr marL="285750" indent="-285750">
              <a:buFontTx/>
              <a:buChar char="-"/>
            </a:pPr>
            <a:r>
              <a:rPr lang="en-US" sz="3200" b="1" err="1">
                <a:latin typeface="Times New Roman" panose="02020603050405020304" pitchFamily="18" charset="0"/>
                <a:cs typeface="Times New Roman" panose="02020603050405020304" pitchFamily="18" charset="0"/>
              </a:rPr>
              <a:t>Đường kính đường Xích đạo của Trái Đất: </a:t>
            </a:r>
            <a:r>
              <a:rPr lang="en-US" sz="3200" b="1">
                <a:solidFill>
                  <a:srgbClr val="0070C0"/>
                </a:solidFill>
                <a:latin typeface="Times New Roman" panose="02020603050405020304" pitchFamily="18" charset="0"/>
                <a:cs typeface="Times New Roman" panose="02020603050405020304" pitchFamily="18" charset="0"/>
              </a:rPr>
              <a:t>40.076 km</a:t>
            </a:r>
          </a:p>
          <a:p>
            <a:pPr marL="285750" indent="-285750">
              <a:buFontTx/>
              <a:buChar char="-"/>
            </a:pPr>
            <a:r>
              <a:rPr lang="en-US" sz="3200" b="1" err="1">
                <a:latin typeface="Times New Roman" panose="02020603050405020304" pitchFamily="18" charset="0"/>
                <a:cs typeface="Times New Roman" panose="02020603050405020304" pitchFamily="18" charset="0"/>
              </a:rPr>
              <a:t>Diện tích bề mặt của Trái Đất: </a:t>
            </a:r>
            <a:r>
              <a:rPr lang="en-US" sz="3200" b="1">
                <a:solidFill>
                  <a:srgbClr val="0070C0"/>
                </a:solidFill>
                <a:latin typeface="Times New Roman" panose="02020603050405020304" pitchFamily="18" charset="0"/>
                <a:cs typeface="Times New Roman" panose="02020603050405020304" pitchFamily="18" charset="0"/>
              </a:rPr>
              <a:t>510.000.000 km</a:t>
            </a:r>
            <a:r>
              <a:rPr lang="en-US" sz="3200" b="1" baseline="30000">
                <a:solidFill>
                  <a:srgbClr val="0070C0"/>
                </a:solidFill>
                <a:latin typeface="Times New Roman" panose="02020603050405020304" pitchFamily="18" charset="0"/>
                <a:cs typeface="Times New Roman" panose="02020603050405020304" pitchFamily="18" charset="0"/>
              </a:rPr>
              <a:t>2</a:t>
            </a:r>
            <a:endParaRPr lang="vi-VN"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9761026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lum/>
          </a:blip>
          <a:stretch>
            <a:fillRect l="-17000" r="0"/>
          </a:stretch>
        </a:blipFill>
        <a:effectLst/>
      </p:bgPr>
    </p:bg>
    <p:spTree>
      <p:nvGrpSpPr>
        <p:cNvPr id="1" name=""/>
        <p:cNvGrpSpPr/>
        <p:nvPr/>
      </p:nvGrpSpPr>
      <p:grpSpPr>
        <a:xfrm>
          <a:off x="0" y="0"/>
          <a:ext cx="0" cy="0"/>
        </a:xfrm>
      </p:grpSpPr>
      <p:sp>
        <p:nvSpPr>
          <p:cNvPr id="2" name="Rectangle 1"/>
          <p:cNvSpPr/>
          <p:nvPr/>
        </p:nvSpPr>
        <p:spPr>
          <a:xfrm>
            <a:off x="3419872" y="824388"/>
            <a:ext cx="381642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0">
              <a:spcBef>
                <a:spcPct val="0"/>
              </a:spcBef>
              <a:spcAft>
                <a:spcPct val="0"/>
              </a:spcAft>
            </a:pPr>
            <a:r>
              <a:rPr lang="en-US" sz="3200" b="0" i="0" u="none" strike="noStrike">
                <a:solidFill>
                  <a:srgbClr val="000000"/>
                </a:solidFill>
                <a:effectLst/>
                <a:latin typeface="Times New Roman" panose="02020603050405020304" pitchFamily="18" charset="0"/>
              </a:rPr>
              <a:t>- </a:t>
            </a:r>
            <a:r>
              <a:rPr lang="vi-VN" sz="3200" b="0" i="0" u="none" strike="noStrike">
                <a:solidFill>
                  <a:srgbClr val="000000"/>
                </a:solidFill>
                <a:effectLst/>
                <a:latin typeface="Times New Roman" panose="02020603050405020304" pitchFamily="18" charset="0"/>
              </a:rPr>
              <a:t>Trái Đất có hình cầu</a:t>
            </a:r>
            <a:endParaRPr lang="vi-VN" sz="3200" b="1">
              <a:latin typeface="+mj-lt"/>
            </a:endParaRPr>
          </a:p>
        </p:txBody>
      </p:sp>
      <p:sp>
        <p:nvSpPr>
          <p:cNvPr id="3" name="Rectangle 2"/>
          <p:cNvSpPr/>
          <p:nvPr/>
        </p:nvSpPr>
        <p:spPr>
          <a:xfrm>
            <a:off x="0" y="123478"/>
            <a:ext cx="8125045" cy="646331"/>
          </a:xfrm>
          <a:prstGeom prst="rect">
            <a:avLst/>
          </a:prstGeom>
        </p:spPr>
        <p:txBody>
          <a:bodyPr wrap="none">
            <a:spAutoFit/>
          </a:bodyPr>
          <a:lstStyle/>
          <a:p>
            <a:r>
              <a:rPr lang="en-US" sz="36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2</a:t>
            </a:r>
            <a:r>
              <a:rPr lang="vi-VN" sz="36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 </a:t>
            </a:r>
            <a:r>
              <a:rPr lang="en-US" sz="3600" b="1" err="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Hình dạng và kích thước của Trái Đất</a:t>
            </a:r>
            <a:endParaRPr lang="vi-VN" sz="3600" b="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sp>
        <p:nvSpPr>
          <p:cNvPr id="5" name="Rectangle 4"/>
          <p:cNvSpPr/>
          <p:nvPr/>
        </p:nvSpPr>
        <p:spPr>
          <a:xfrm>
            <a:off x="3419872" y="1470719"/>
            <a:ext cx="568863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0">
              <a:spcBef>
                <a:spcPct val="0"/>
              </a:spcBef>
              <a:spcAft>
                <a:spcPct val="0"/>
              </a:spcAft>
            </a:pPr>
            <a:r>
              <a:rPr lang="en-US" sz="3200">
                <a:solidFill>
                  <a:srgbClr val="000000"/>
                </a:solidFill>
                <a:latin typeface="Times New Roman" panose="02020603050405020304" pitchFamily="18" charset="0"/>
              </a:rPr>
              <a:t>- </a:t>
            </a:r>
            <a:r>
              <a:rPr lang="vi-VN" sz="32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1">
              <a:latin typeface="+mj-lt"/>
            </a:endParaRPr>
          </a:p>
        </p:txBody>
      </p:sp>
      <p:sp>
        <p:nvSpPr>
          <p:cNvPr id="6" name="Rectangle 5"/>
          <p:cNvSpPr/>
          <p:nvPr/>
        </p:nvSpPr>
        <p:spPr>
          <a:xfrm>
            <a:off x="2987824" y="3101935"/>
            <a:ext cx="612068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0">
              <a:spcBef>
                <a:spcPct val="0"/>
              </a:spcBef>
              <a:spcAft>
                <a:spcPct val="0"/>
              </a:spcAft>
            </a:pPr>
            <a:r>
              <a:rPr lang="en-US" sz="3200" b="0" i="0" u="none" strike="noStrike">
                <a:solidFill>
                  <a:srgbClr val="000000"/>
                </a:solidFill>
                <a:effectLst/>
                <a:latin typeface="Times New Roman" panose="02020603050405020304" pitchFamily="18" charset="0"/>
                <a:sym typeface="Wingdings" panose="05000000000000000000" pitchFamily="2" charset="2"/>
              </a:rPr>
              <a:t></a:t>
            </a:r>
            <a:r>
              <a:rPr lang="vi-VN" sz="32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200" b="1">
              <a:latin typeface="+mj-lt"/>
            </a:endParaRPr>
          </a:p>
        </p:txBody>
      </p:sp>
    </p:spTree>
    <p:extLst>
      <p:ext uri="{BB962C8B-B14F-4D97-AF65-F5344CB8AC3E}">
        <p14:creationId xmlns:p14="http://schemas.microsoft.com/office/powerpoint/2010/main" val="1705679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P spid="6" grpId="2"/>
    </p:bld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6583"/>
            <a:ext cx="5472608" cy="510909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ct val="0"/>
              </a:spcBef>
              <a:spcAft>
                <a:spcPct val="0"/>
              </a:spcAft>
            </a:pPr>
            <a:r>
              <a:rPr lang="vi-VN" sz="4400" i="1" u="none" strike="noStrike">
                <a:solidFill>
                  <a:srgbClr val="FF0000"/>
                </a:solidFill>
                <a:effectLst/>
                <a:latin typeface="Times New Roman" panose="02020603050405020304" pitchFamily="18" charset="0"/>
                <a:cs typeface="Times New Roman" panose="02020603050405020304" pitchFamily="18" charset="0"/>
              </a:rPr>
              <a:t>Câu 1: Trong hệ Mặt Trời, hành tinh nào sau đây xa Mặt Trời nhất ?</a:t>
            </a:r>
            <a:endParaRPr lang="vi-VN" sz="4400" i="1">
              <a:solidFill>
                <a:srgbClr val="FF0000"/>
              </a:solidFill>
              <a:effectLst/>
              <a:latin typeface="Times New Roman" pitchFamily="18" charset="0"/>
              <a:cs typeface="Times New Roman" pitchFamily="18" charset="0"/>
            </a:endParaRPr>
          </a:p>
          <a:p>
            <a:pPr algn="just" rtl="0">
              <a:spcBef>
                <a:spcPct val="0"/>
              </a:spcBef>
              <a:spcAft>
                <a:spcPct val="0"/>
              </a:spcAft>
            </a:pPr>
            <a:r>
              <a:rPr lang="vi-VN" sz="4400" b="0" i="0" u="none" strike="noStrike">
                <a:solidFill>
                  <a:srgbClr val="000000"/>
                </a:solidFill>
                <a:effectLst/>
                <a:latin typeface="Times New Roman" panose="02020603050405020304" pitchFamily="18" charset="0"/>
                <a:cs typeface="Times New Roman" panose="02020603050405020304" pitchFamily="18" charset="0"/>
              </a:rPr>
              <a:t>A. Kim tinh.</a:t>
            </a:r>
            <a:endParaRPr lang="vi-VN" sz="4400" b="0">
              <a:effectLst/>
              <a:latin typeface="Times New Roman" pitchFamily="18" charset="0"/>
              <a:cs typeface="Times New Roman" pitchFamily="18" charset="0"/>
            </a:endParaRPr>
          </a:p>
          <a:p>
            <a:pPr algn="just" rtl="0">
              <a:spcBef>
                <a:spcPct val="0"/>
              </a:spcBef>
              <a:spcAft>
                <a:spcPct val="0"/>
              </a:spcAft>
            </a:pPr>
            <a:r>
              <a:rPr lang="vi-VN" sz="4400" b="0" i="0" u="none" strike="noStrike">
                <a:solidFill>
                  <a:srgbClr val="000000"/>
                </a:solidFill>
                <a:effectLst/>
                <a:latin typeface="Times New Roman" panose="02020603050405020304" pitchFamily="18" charset="0"/>
                <a:cs typeface="Times New Roman" panose="02020603050405020304" pitchFamily="18" charset="0"/>
              </a:rPr>
              <a:t>B. Thiên Vương tinh.</a:t>
            </a:r>
            <a:endParaRPr lang="vi-VN" sz="44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400" b="0" i="0" u="none" strike="noStrike">
                <a:solidFill>
                  <a:srgbClr val="000000"/>
                </a:solidFill>
                <a:effectLst/>
                <a:latin typeface="Times New Roman" panose="02020603050405020304" pitchFamily="18" charset="0"/>
                <a:cs typeface="Times New Roman" panose="02020603050405020304" pitchFamily="18" charset="0"/>
              </a:rPr>
              <a:t>C. Thủy tinh.</a:t>
            </a:r>
            <a:endParaRPr lang="vi-VN" sz="44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400" b="0" i="0" u="none" strike="noStrike">
                <a:solidFill>
                  <a:srgbClr val="000000"/>
                </a:solidFill>
                <a:effectLst/>
                <a:latin typeface="Times New Roman" panose="02020603050405020304" pitchFamily="18" charset="0"/>
                <a:cs typeface="Times New Roman" panose="02020603050405020304" pitchFamily="18" charset="0"/>
              </a:rPr>
              <a:t>D. Hải Vương tinh.</a:t>
            </a:r>
            <a:endParaRPr lang="vi-VN" sz="4400" b="0">
              <a:effectLst/>
              <a:latin typeface="Times New Roman" panose="02020603050405020304" pitchFamily="18" charset="0"/>
              <a:cs typeface="Times New Roman" panose="02020603050405020304" pitchFamily="18" charset="0"/>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415592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Ls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923928" y="123478"/>
            <a:ext cx="5184576" cy="501675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ct val="0"/>
              </a:spcBef>
              <a:spcAft>
                <a:spcPct val="0"/>
              </a:spcAft>
            </a:pPr>
            <a:r>
              <a:rPr lang="vi-VN" sz="4000" b="1" u="none" strike="noStrike">
                <a:solidFill>
                  <a:srgbClr val="FF0000"/>
                </a:solidFill>
                <a:effectLst/>
                <a:latin typeface="Times New Roman" panose="02020603050405020304" pitchFamily="18" charset="0"/>
                <a:cs typeface="Times New Roman" panose="02020603050405020304" pitchFamily="18" charset="0"/>
              </a:rPr>
              <a:t>Câu 2: Trong hệ Mặt Trời, hành tinh nào sau đây gần Mặt Trời nhất ?</a:t>
            </a:r>
            <a:endParaRPr lang="vi-VN" sz="4000" b="1">
              <a:solidFill>
                <a:srgbClr val="FF0000"/>
              </a:solidFill>
              <a:effectLst/>
              <a:latin typeface="Times New Roman" pitchFamily="18" charset="0"/>
              <a:cs typeface="Times New Roman" pitchFamily="18" charset="0"/>
            </a:endParaRPr>
          </a:p>
          <a:p>
            <a:pPr algn="just" rtl="0">
              <a:spcBef>
                <a:spcPct val="0"/>
              </a:spcBef>
              <a:spcAft>
                <a:spcPct val="0"/>
              </a:spcAft>
            </a:pPr>
            <a:r>
              <a:rPr lang="vi-VN" sz="4000" b="0" i="0" u="none" strike="noStrike">
                <a:solidFill>
                  <a:srgbClr val="000000"/>
                </a:solidFill>
                <a:effectLst/>
                <a:latin typeface="Times New Roman" panose="02020603050405020304" pitchFamily="18" charset="0"/>
                <a:cs typeface="Times New Roman" panose="02020603050405020304" pitchFamily="18" charset="0"/>
              </a:rPr>
              <a:t>A. Mộc tinh.</a:t>
            </a:r>
            <a:endParaRPr lang="vi-VN" sz="4000" b="0">
              <a:effectLst/>
              <a:latin typeface="Times New Roman" pitchFamily="18" charset="0"/>
              <a:cs typeface="Times New Roman" pitchFamily="18" charset="0"/>
            </a:endParaRPr>
          </a:p>
          <a:p>
            <a:pPr algn="just" rtl="0">
              <a:spcBef>
                <a:spcPct val="0"/>
              </a:spcBef>
              <a:spcAft>
                <a:spcPct val="0"/>
              </a:spcAft>
            </a:pPr>
            <a:r>
              <a:rPr lang="vi-VN" sz="4000" b="0" i="0" u="none" strike="noStrike">
                <a:solidFill>
                  <a:srgbClr val="000000"/>
                </a:solidFill>
                <a:effectLst/>
                <a:latin typeface="Times New Roman" panose="02020603050405020304" pitchFamily="18" charset="0"/>
                <a:cs typeface="Times New Roman" panose="02020603050405020304" pitchFamily="18" charset="0"/>
              </a:rPr>
              <a:t>B. Kim tinh.</a:t>
            </a:r>
            <a:endParaRPr lang="vi-VN" sz="40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000" b="0" i="0" u="none" strike="noStrike">
                <a:solidFill>
                  <a:srgbClr val="000000"/>
                </a:solidFill>
                <a:effectLst/>
                <a:latin typeface="Times New Roman" panose="02020603050405020304" pitchFamily="18" charset="0"/>
                <a:cs typeface="Times New Roman" panose="02020603050405020304" pitchFamily="18" charset="0"/>
              </a:rPr>
              <a:t>C. Thủy tinh.</a:t>
            </a:r>
            <a:endParaRPr lang="vi-VN" sz="40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000" b="0" i="0" u="none" strike="noStrike">
                <a:solidFill>
                  <a:srgbClr val="000000"/>
                </a:solidFill>
                <a:effectLst/>
                <a:latin typeface="Times New Roman" panose="02020603050405020304" pitchFamily="18" charset="0"/>
                <a:cs typeface="Times New Roman" panose="02020603050405020304" pitchFamily="18" charset="0"/>
              </a:rPr>
              <a:t>D. Thổ tinh.</a:t>
            </a:r>
            <a:endParaRPr lang="vi-VN" sz="4000">
              <a:latin typeface="Times New Roman" pitchFamily="18" charset="0"/>
              <a:cs typeface="Times New Roman" pitchFamily="18" charset="0"/>
            </a:endParaRPr>
          </a:p>
        </p:txBody>
      </p:sp>
      <p:sp>
        <p:nvSpPr>
          <p:cNvPr id="4" name="Hình Bầu dục 3">
            <a:extLst>
              <a:ext uri="{FF2B5EF4-FFF2-40B4-BE49-F238E27FC236}">
                <a16:creationId xmlns:a16="http://schemas.microsoft.com/office/drawing/2014/main" id="{DC5C8ECC-4A04-4635-AD82-E4821A75F64A}"/>
              </a:ext>
            </a:extLst>
          </p:cNvPr>
          <p:cNvSpPr/>
          <p:nvPr/>
        </p:nvSpPr>
        <p:spPr>
          <a:xfrm>
            <a:off x="3995936" y="393990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635896" y="195486"/>
            <a:ext cx="5400600"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ct val="0"/>
              </a:spcBef>
              <a:spcAft>
                <a:spcPct val="0"/>
              </a:spcAft>
            </a:pPr>
            <a:r>
              <a:rPr lang="vi-VN" sz="3600" b="1" u="none" strike="noStrike">
                <a:solidFill>
                  <a:srgbClr val="FF0000"/>
                </a:solidFill>
                <a:effectLst/>
                <a:latin typeface="Times New Roman" panose="02020603050405020304" pitchFamily="18" charset="0"/>
                <a:cs typeface="Times New Roman" panose="02020603050405020304" pitchFamily="18" charset="0"/>
              </a:rPr>
              <a:t>Câu 3: Đứng thứ năm trong hệ Mặt Trời (tính từ trong ra) và có kích thước lớn nhất là:</a:t>
            </a:r>
            <a:endParaRPr lang="vi-VN" sz="3600" b="1">
              <a:solidFill>
                <a:srgbClr val="FF0000"/>
              </a:solidFill>
              <a:effectLst/>
              <a:latin typeface="Times New Roman" pitchFamily="18" charset="0"/>
              <a:cs typeface="Times New Roman" pitchFamily="18" charset="0"/>
            </a:endParaRPr>
          </a:p>
          <a:p>
            <a:pPr algn="just" rtl="0">
              <a:spcBef>
                <a:spcPct val="0"/>
              </a:spcBef>
              <a:spcAft>
                <a:spcPct val="0"/>
              </a:spcAft>
            </a:pPr>
            <a:r>
              <a:rPr lang="vi-VN" sz="3600" b="0" i="0" u="none" strike="noStrike">
                <a:solidFill>
                  <a:srgbClr val="000000"/>
                </a:solidFill>
                <a:effectLst/>
                <a:latin typeface="Times New Roman" panose="02020603050405020304" pitchFamily="18" charset="0"/>
                <a:cs typeface="Times New Roman" panose="02020603050405020304" pitchFamily="18" charset="0"/>
              </a:rPr>
              <a:t>A. Mộc tinh.</a:t>
            </a:r>
            <a:endParaRPr lang="vi-VN" sz="3600" b="0">
              <a:effectLst/>
              <a:latin typeface="Times New Roman" pitchFamily="18" charset="0"/>
              <a:cs typeface="Times New Roman" pitchFamily="18" charset="0"/>
            </a:endParaRPr>
          </a:p>
          <a:p>
            <a:pPr algn="just" rtl="0">
              <a:spcBef>
                <a:spcPct val="0"/>
              </a:spcBef>
              <a:spcAft>
                <a:spcPct val="0"/>
              </a:spcAft>
            </a:pPr>
            <a:r>
              <a:rPr lang="vi-VN" sz="3600" b="0" i="0" u="none" strike="noStrike">
                <a:solidFill>
                  <a:srgbClr val="000000"/>
                </a:solidFill>
                <a:effectLst/>
                <a:latin typeface="Times New Roman" panose="02020603050405020304" pitchFamily="18" charset="0"/>
                <a:cs typeface="Times New Roman" panose="02020603050405020304" pitchFamily="18" charset="0"/>
              </a:rPr>
              <a:t>B. Hải Vương tinh.</a:t>
            </a:r>
            <a:endParaRPr lang="vi-VN" sz="36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3600" b="0" i="0" u="none" strike="noStrike">
                <a:solidFill>
                  <a:srgbClr val="000000"/>
                </a:solidFill>
                <a:effectLst/>
                <a:latin typeface="Times New Roman" panose="02020603050405020304" pitchFamily="18" charset="0"/>
                <a:cs typeface="Times New Roman" panose="02020603050405020304" pitchFamily="18" charset="0"/>
              </a:rPr>
              <a:t>C. Thiên Vương tinh.</a:t>
            </a:r>
            <a:endParaRPr lang="vi-VN" sz="36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3600" b="0" i="0" u="none" strike="noStrike">
                <a:solidFill>
                  <a:srgbClr val="000000"/>
                </a:solidFill>
                <a:effectLst/>
                <a:latin typeface="Times New Roman" panose="02020603050405020304" pitchFamily="18" charset="0"/>
                <a:cs typeface="Times New Roman" panose="02020603050405020304" pitchFamily="18" charset="0"/>
              </a:rPr>
              <a:t>D. Hỏa tinh.</a:t>
            </a:r>
            <a:endParaRPr lang="vi-VN" sz="3600" b="0">
              <a:effectLst/>
              <a:latin typeface="Times New Roman" panose="02020603050405020304" pitchFamily="18" charset="0"/>
              <a:cs typeface="Times New Roman" panose="02020603050405020304" pitchFamily="18" charset="0"/>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635896" y="357986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79912" y="155476"/>
            <a:ext cx="525658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spcBef>
                <a:spcPct val="0"/>
              </a:spcBef>
              <a:spcAft>
                <a:spcPct val="0"/>
              </a:spcAft>
            </a:pPr>
            <a:r>
              <a:rPr lang="vi-VN" sz="3600" b="1" u="none" strike="noStrike">
                <a:solidFill>
                  <a:srgbClr val="FF0000"/>
                </a:solidFill>
                <a:effectLst/>
                <a:latin typeface="Times New Roman" panose="02020603050405020304" pitchFamily="18" charset="0"/>
                <a:cs typeface="Times New Roman" panose="02020603050405020304" pitchFamily="18" charset="0"/>
              </a:rPr>
              <a:t>Câu 4: Đứng thứ nhất trong hệ Mặt Trời (tính từ trong ra) và có kích thước nhỏ nhất là:</a:t>
            </a:r>
            <a:endParaRPr lang="vi-VN" sz="3600" b="1">
              <a:solidFill>
                <a:srgbClr val="FF0000"/>
              </a:solidFill>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3600" b="0" i="0" u="none" strike="noStrike">
                <a:solidFill>
                  <a:srgbClr val="000000"/>
                </a:solidFill>
                <a:effectLst/>
                <a:latin typeface="Times New Roman" panose="02020603050405020304" pitchFamily="18" charset="0"/>
                <a:cs typeface="Times New Roman" panose="02020603050405020304" pitchFamily="18" charset="0"/>
              </a:rPr>
              <a:t>A. Mộc tinh.</a:t>
            </a:r>
            <a:endParaRPr lang="vi-VN" sz="36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3600" b="0" i="0" u="none" strike="noStrike">
                <a:solidFill>
                  <a:srgbClr val="000000"/>
                </a:solidFill>
                <a:effectLst/>
                <a:latin typeface="Times New Roman" panose="02020603050405020304" pitchFamily="18" charset="0"/>
                <a:cs typeface="Times New Roman" panose="02020603050405020304" pitchFamily="18" charset="0"/>
              </a:rPr>
              <a:t>B. Thủy tinh.</a:t>
            </a:r>
            <a:endParaRPr lang="vi-VN" sz="36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3600" b="0" i="0" u="none" strike="noStrike">
                <a:solidFill>
                  <a:srgbClr val="000000"/>
                </a:solidFill>
                <a:effectLst/>
                <a:latin typeface="Times New Roman" panose="02020603050405020304" pitchFamily="18" charset="0"/>
                <a:cs typeface="Times New Roman" panose="02020603050405020304" pitchFamily="18" charset="0"/>
              </a:rPr>
              <a:t>C. Kim tinh.</a:t>
            </a:r>
            <a:endParaRPr lang="vi-VN" sz="36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3600" b="0" i="0" u="none" strike="noStrike">
                <a:solidFill>
                  <a:srgbClr val="000000"/>
                </a:solidFill>
                <a:effectLst/>
                <a:latin typeface="Times New Roman" panose="02020603050405020304" pitchFamily="18" charset="0"/>
                <a:cs typeface="Times New Roman" panose="02020603050405020304" pitchFamily="18" charset="0"/>
              </a:rPr>
              <a:t>D. Thổ tinh.</a:t>
            </a:r>
            <a:endParaRPr lang="vi-VN" sz="3600" b="0">
              <a:effectLst/>
              <a:latin typeface="Times New Roman" panose="02020603050405020304" pitchFamily="18" charset="0"/>
              <a:cs typeface="Times New Roman" panose="02020603050405020304" pitchFamily="18" charset="0"/>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851920" y="300379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0">
              <a:spcBef>
                <a:spcPct val="0"/>
              </a:spcBef>
              <a:spcAft>
                <a:spcPct val="0"/>
              </a:spcAft>
            </a:pPr>
            <a:r>
              <a:rPr lang="vi-VN" sz="2800" b="1" u="none" strike="noStrike">
                <a:solidFill>
                  <a:schemeClr val="accent5"/>
                </a:solidFill>
                <a:effectLst/>
                <a:latin typeface="Times New Roman" panose="02020603050405020304" pitchFamily="18" charset="0"/>
                <a:cs typeface="Times New Roman" panose="02020603050405020304" pitchFamily="18" charset="0"/>
              </a:rPr>
              <a:t>Câu 5: Nội dung nào sau đây không đúng với vị trí của Trái Đất trong hệ Mặt Trời?</a:t>
            </a:r>
            <a:endParaRPr lang="vi-VN" sz="2800" b="1">
              <a:solidFill>
                <a:schemeClr val="accent5"/>
              </a:solidFill>
              <a:effectLst/>
              <a:latin typeface="Times New Roman" pitchFamily="18" charset="0"/>
              <a:cs typeface="Times New Roman" pitchFamily="18" charset="0"/>
            </a:endParaRPr>
          </a:p>
          <a:p>
            <a:pPr algn="just" rtl="0">
              <a:spcBef>
                <a:spcPct val="0"/>
              </a:spcBef>
              <a:spcAft>
                <a:spcPct val="0"/>
              </a:spcAft>
            </a:pPr>
            <a:r>
              <a:rPr lang="vi-VN" sz="2800" b="0" i="0" u="none" strike="noStrike">
                <a:solidFill>
                  <a:schemeClr val="tx1"/>
                </a:solidFill>
                <a:effectLst/>
                <a:latin typeface="Times New Roman" panose="02020603050405020304" pitchFamily="18" charset="0"/>
                <a:cs typeface="Times New Roman" panose="02020603050405020304" pitchFamily="18" charset="0"/>
              </a:rPr>
              <a:t>A. Nằm ở vị trí thứ ba từ Mặt Trời trở ra.</a:t>
            </a:r>
            <a:endParaRPr lang="vi-VN" sz="2800" b="0">
              <a:solidFill>
                <a:schemeClr val="tx1"/>
              </a:solidFill>
              <a:effectLst/>
              <a:latin typeface="Times New Roman" pitchFamily="18" charset="0"/>
              <a:cs typeface="Times New Roman" pitchFamily="18" charset="0"/>
            </a:endParaRPr>
          </a:p>
          <a:p>
            <a:pPr algn="just" rtl="0">
              <a:spcBef>
                <a:spcPct val="0"/>
              </a:spcBef>
              <a:spcAft>
                <a:spcPct val="0"/>
              </a:spcAft>
            </a:pPr>
            <a:r>
              <a:rPr lang="vi-VN" sz="2800" b="0" i="0" u="none" strike="noStrike">
                <a:solidFill>
                  <a:schemeClr val="tx1"/>
                </a:solidFill>
                <a:effectLst/>
                <a:latin typeface="Times New Roman" panose="02020603050405020304" pitchFamily="18" charset="0"/>
                <a:cs typeface="Times New Roman" panose="02020603050405020304" pitchFamily="18" charset="0"/>
              </a:rPr>
              <a:t>B. Nằm ở vị trí thứ ba từ ngoài trở vào Mặt Trời.</a:t>
            </a:r>
            <a:endParaRPr lang="vi-VN" sz="2800" b="0">
              <a:solidFill>
                <a:schemeClr val="tx1"/>
              </a:solidFill>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2800" b="0" i="0" u="none" strike="noStrike">
                <a:solidFill>
                  <a:schemeClr val="tx1"/>
                </a:solidFill>
                <a:effectLst/>
                <a:latin typeface="Times New Roman" panose="02020603050405020304" pitchFamily="18" charset="0"/>
                <a:cs typeface="Times New Roman" panose="02020603050405020304" pitchFamily="18" charset="0"/>
              </a:rPr>
              <a:t>C. Khoảng cách đến Mặt Trời là 149,6 triệu km.</a:t>
            </a:r>
            <a:endParaRPr lang="vi-VN" sz="2800" b="0">
              <a:solidFill>
                <a:schemeClr val="tx1"/>
              </a:solidFill>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2800" b="0" i="0" u="none" strike="noStrike">
                <a:solidFill>
                  <a:schemeClr val="tx1"/>
                </a:solidFill>
                <a:effectLst/>
                <a:latin typeface="Times New Roman" panose="02020603050405020304" pitchFamily="18" charset="0"/>
                <a:cs typeface="Times New Roman" panose="02020603050405020304" pitchFamily="18" charset="0"/>
              </a:rPr>
              <a:t>D. Khoảng cách từ Mặt Trời đến Trái Đất phù hợp cho sự sống. </a:t>
            </a:r>
            <a:endParaRPr lang="vi-VN" sz="2800" b="0">
              <a:solidFill>
                <a:schemeClr val="tx1"/>
              </a:solidFill>
              <a:effectLst/>
              <a:latin typeface="Times New Roman" panose="02020603050405020304" pitchFamily="18" charset="0"/>
              <a:cs typeface="Times New Roman" panose="02020603050405020304" pitchFamily="18" charset="0"/>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99" y="-120397"/>
            <a:ext cx="8178100" cy="227754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vi-VN" sz="4000" b="1" i="0" u="none" strike="noStrike" kern="1200" cap="none" spc="0" normalizeH="0" baseline="0" noProof="0">
                <a:solidFill>
                  <a:srgbClr val="A5A5A5"/>
                </a:solidFill>
                <a:effectLst/>
                <a:uLnTx/>
                <a:uFillTx/>
                <a:latin typeface="Arial" panose="020b0604020202020204" pitchFamily="34" charset="0"/>
                <a:ea typeface="+mn-ea"/>
                <a:cs typeface="+mn-cs"/>
              </a:rPr>
              <a:t>             </a:t>
            </a:r>
            <a:endParaRPr kumimoji="0" lang="en-US" sz="4000" b="1" i="0" u="none" strike="noStrike" kern="1200" cap="none" spc="0" normalizeH="0" baseline="0" noProof="0">
              <a:solidFill>
                <a:srgbClr val="A5A5A5"/>
              </a:solidFill>
              <a:effectLst/>
              <a:uLnTx/>
              <a:uFillTx/>
              <a:latin typeface="Calibri"/>
              <a:ea typeface="+mn-ea"/>
              <a:cs typeface="+mn-cs"/>
            </a:endParaRPr>
          </a:p>
          <a:p>
            <a:pPr marL="0" marR="0" lvl="0" indent="0" algn="just" defTabSz="914400" rtl="0" eaLnBrk="1" fontAlgn="auto" latinLnBrk="0" hangingPunct="1">
              <a:lnSpc>
                <a:spcPct val="100000"/>
              </a:lnSpc>
              <a:spcBef>
                <a:spcPct val="0"/>
              </a:spcBef>
              <a:spcAft>
                <a:spcPct val="0"/>
              </a:spcAft>
              <a:buClrTx/>
              <a:buSzTx/>
              <a:buFontTx/>
              <a:buNone/>
              <a:defRPr/>
            </a:pPr>
            <a:r>
              <a:rPr kumimoji="0" lang="vi-VN" sz="4000" b="1" i="0" u="none" strike="noStrike" kern="1200" cap="none" spc="0" normalizeH="0" baseline="0" noProof="0">
                <a:solidFill>
                  <a:srgbClr val="A5A5A5"/>
                </a:solidFill>
                <a:effectLst/>
                <a:uLnTx/>
                <a:uFillTx/>
                <a:latin typeface="Arial" panose="020b0604020202020204" pitchFamily="34" charset="0"/>
                <a:ea typeface="+mn-ea"/>
                <a:cs typeface="+mn-cs"/>
              </a:rPr>
              <a:t> </a:t>
            </a:r>
            <a:r>
              <a:rPr kumimoji="0" lang="en-US" sz="5400" b="1" i="0" u="none" strike="noStrike" kern="1200" cap="none" spc="0" normalizeH="0" baseline="0" noProof="0">
                <a:solidFill>
                  <a:srgbClr val="FF0000"/>
                </a:solidFill>
                <a:effectLst/>
                <a:uLnTx/>
                <a:uFillTx/>
                <a:latin typeface="Times New Roman" panose="02020603050405020304" pitchFamily="18" charset="0"/>
                <a:cs typeface="Times New Roman" panose="02020603050405020304" pitchFamily="18" charset="0"/>
              </a:rPr>
              <a:t>TIẾT 14- </a:t>
            </a:r>
            <a:r>
              <a:rPr kumimoji="0" lang="vi-VN" sz="5400" b="1" i="0" u="none" strike="noStrike" kern="1200" cap="none" spc="0" normalizeH="0" baseline="0" noProof="0">
                <a:solidFill>
                  <a:srgbClr val="FF0000"/>
                </a:solidFill>
                <a:effectLst/>
                <a:uLnTx/>
                <a:uFillTx/>
                <a:latin typeface="Times New Roman" panose="02020603050405020304" pitchFamily="18" charset="0"/>
                <a:cs typeface="Times New Roman" panose="02020603050405020304" pitchFamily="18" charset="0"/>
              </a:rPr>
              <a:t>Bài </a:t>
            </a:r>
            <a:r>
              <a:rPr kumimoji="0" lang="en-US" sz="5400" b="1" i="0" u="none" strike="noStrike" kern="1200" cap="none" spc="0" normalizeH="0" baseline="0" noProof="0">
                <a:solidFill>
                  <a:srgbClr val="FF0000"/>
                </a:solidFill>
                <a:effectLst/>
                <a:uLnTx/>
                <a:uFillTx/>
                <a:latin typeface="Times New Roman" panose="02020603050405020304" pitchFamily="18" charset="0"/>
                <a:cs typeface="Times New Roman" panose="02020603050405020304" pitchFamily="18" charset="0"/>
              </a:rPr>
              <a:t>6</a:t>
            </a:r>
            <a:r>
              <a:rPr kumimoji="0" lang="vi-VN" sz="5400" b="1" i="0" u="none" strike="noStrike" kern="1200" cap="none" spc="0" normalizeH="0" baseline="0" noProof="0">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ct val="0"/>
              </a:spcBef>
              <a:spcAft>
                <a:spcPct val="0"/>
              </a:spcAft>
              <a:buClrTx/>
              <a:buSzTx/>
              <a:buFontTx/>
              <a:buNone/>
              <a:defRPr/>
            </a:pPr>
            <a:r>
              <a:rPr kumimoji="0" lang="vi-VN" sz="4800" b="1" i="0" u="none" strike="noStrike" kern="1200" cap="none" spc="0" normalizeH="0" baseline="0" noProof="0">
                <a:solidFill>
                  <a:srgbClr val="2EC2BB"/>
                </a:solidFill>
                <a:effectLst/>
                <a:uLnTx/>
                <a:uFillTx/>
                <a:latin typeface="Times New Roman" panose="02020603050405020304" pitchFamily="18" charset="0"/>
                <a:cs typeface="Times New Roman" panose="02020603050405020304" pitchFamily="18" charset="0"/>
              </a:rPr>
              <a:t>Trái Đất trong hệ Mặt Trời</a:t>
            </a:r>
            <a:endParaRPr kumimoji="0" lang="en-US" sz="4800" b="1" i="0" u="none" strike="noStrike" kern="1200" cap="none" spc="0" normalizeH="0" baseline="0" noProof="0">
              <a:solidFill>
                <a:srgbClr val="2EC2BB"/>
              </a:solidFill>
              <a:effectLst/>
              <a:uLnTx/>
              <a:uFillTx/>
              <a:latin typeface="Times New Roman" pitchFamily="18" charset="0"/>
              <a:cs typeface="Times New Roman" pitchFamily="18" charset="0"/>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3357348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l="-13000"/>
          </a:stretch>
        </a:blipFill>
        <a:effectLst/>
      </p:bgPr>
    </p:bg>
    <p:spTree>
      <p:nvGrpSpPr>
        <p:cNvPr id="1" name=""/>
        <p:cNvGrpSpPr/>
        <p:nvPr/>
      </p:nvGrpSpPr>
      <p:grpSpPr>
        <a:xfrm>
          <a:off x="0" y="0"/>
          <a: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491880" y="195486"/>
            <a:ext cx="5220072" cy="5078313"/>
          </a:xfrm>
          <a:prstGeom prst="rect">
            <a:avLst/>
          </a:prstGeom>
          <a:noFill/>
        </p:spPr>
        <p:txBody>
          <a:bodyPr wrap="square">
            <a:spAutoFit/>
          </a:bodyPr>
          <a:lstStyle/>
          <a:p>
            <a:pPr algn="just" rtl="0">
              <a:spcBef>
                <a:spcPct val="0"/>
              </a:spcBef>
              <a:spcAft>
                <a:spcPct val="0"/>
              </a:spcAft>
            </a:pPr>
            <a:r>
              <a:rPr lang="vi-VN" sz="4800" b="1" u="none" strike="noStrike">
                <a:solidFill>
                  <a:srgbClr val="FF0000"/>
                </a:solidFill>
                <a:effectLst/>
                <a:latin typeface="Times New Roman" panose="02020603050405020304" pitchFamily="18" charset="0"/>
                <a:cs typeface="Times New Roman" panose="02020603050405020304" pitchFamily="18" charset="0"/>
              </a:rPr>
              <a:t>Câu 6: Trái Đất có dạng hình gì ?</a:t>
            </a:r>
            <a:endParaRPr lang="vi-VN" sz="4800" b="1">
              <a:solidFill>
                <a:srgbClr val="FF0000"/>
              </a:solidFill>
              <a:effectLst/>
              <a:latin typeface="Times New Roman" pitchFamily="18" charset="0"/>
              <a:cs typeface="Times New Roman" pitchFamily="18" charset="0"/>
            </a:endParaRPr>
          </a:p>
          <a:p>
            <a:pPr algn="just" rtl="0">
              <a:spcBef>
                <a:spcPct val="0"/>
              </a:spcBef>
              <a:spcAft>
                <a:spcPct val="0"/>
              </a:spcAft>
            </a:pPr>
            <a:r>
              <a:rPr lang="vi-VN" sz="4800" b="0" i="0" u="none" strike="noStrike">
                <a:solidFill>
                  <a:srgbClr val="000000"/>
                </a:solidFill>
                <a:effectLst/>
                <a:latin typeface="Times New Roman" panose="02020603050405020304" pitchFamily="18" charset="0"/>
                <a:cs typeface="Times New Roman" panose="02020603050405020304" pitchFamily="18" charset="0"/>
              </a:rPr>
              <a:t>A. Tròn.</a:t>
            </a:r>
            <a:endParaRPr lang="vi-VN" sz="4800" b="0">
              <a:effectLst/>
              <a:latin typeface="Times New Roman" pitchFamily="18" charset="0"/>
              <a:cs typeface="Times New Roman" pitchFamily="18" charset="0"/>
            </a:endParaRPr>
          </a:p>
          <a:p>
            <a:pPr algn="just" rtl="0">
              <a:spcBef>
                <a:spcPct val="0"/>
              </a:spcBef>
              <a:spcAft>
                <a:spcPct val="0"/>
              </a:spcAft>
            </a:pPr>
            <a:r>
              <a:rPr lang="vi-VN" sz="4800" b="0" i="0" u="none" strike="noStrike">
                <a:solidFill>
                  <a:srgbClr val="000000"/>
                </a:solidFill>
                <a:effectLst/>
                <a:latin typeface="Times New Roman" panose="02020603050405020304" pitchFamily="18" charset="0"/>
                <a:cs typeface="Times New Roman" panose="02020603050405020304" pitchFamily="18" charset="0"/>
              </a:rPr>
              <a:t>B. Cầu.</a:t>
            </a:r>
            <a:endParaRPr lang="vi-VN" sz="48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800" b="0" i="0" u="none" strike="noStrike">
                <a:solidFill>
                  <a:srgbClr val="000000"/>
                </a:solidFill>
                <a:effectLst/>
                <a:latin typeface="Times New Roman" panose="02020603050405020304" pitchFamily="18" charset="0"/>
                <a:cs typeface="Times New Roman" panose="02020603050405020304" pitchFamily="18" charset="0"/>
              </a:rPr>
              <a:t>C. Elip.</a:t>
            </a:r>
            <a:endParaRPr lang="vi-VN" sz="48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800" b="0" i="0" u="none" strike="noStrike">
                <a:solidFill>
                  <a:srgbClr val="000000"/>
                </a:solidFill>
                <a:effectLst/>
                <a:latin typeface="Times New Roman" panose="02020603050405020304" pitchFamily="18" charset="0"/>
                <a:cs typeface="Times New Roman" panose="02020603050405020304" pitchFamily="18" charset="0"/>
              </a:rPr>
              <a:t>D. Vuông.</a:t>
            </a:r>
            <a:endParaRPr lang="vi-VN" sz="4800" b="0">
              <a:effectLst/>
              <a:latin typeface="Times New Roman" panose="02020603050405020304" pitchFamily="18" charset="0"/>
              <a:cs typeface="Times New Roman" panose="02020603050405020304" pitchFamily="18" charset="0"/>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563888" y="2571750"/>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b="-17000"/>
          </a:stretch>
        </a:blipFill>
        <a:effectLst/>
      </p:bgPr>
    </p:bg>
    <p:spTree>
      <p:nvGrpSpPr>
        <p:cNvPr id="1" name=""/>
        <p:cNvGrpSpPr/>
        <p:nvPr/>
      </p:nvGrpSpPr>
      <p:grpSpPr>
        <a:xfrm>
          <a:off x="0" y="0"/>
          <a: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95486"/>
            <a:ext cx="6246440" cy="4708981"/>
          </a:xfrm>
          <a:prstGeom prst="rect">
            <a:avLst/>
          </a:prstGeom>
          <a:noFill/>
        </p:spPr>
        <p:txBody>
          <a:bodyPr wrap="square">
            <a:spAutoFit/>
          </a:bodyPr>
          <a:lstStyle/>
          <a:p>
            <a:pPr algn="just" rtl="0">
              <a:spcBef>
                <a:spcPct val="0"/>
              </a:spcBef>
              <a:spcAft>
                <a:spcPct val="0"/>
              </a:spcAft>
            </a:pPr>
            <a:r>
              <a:rPr lang="vi-VN" sz="4400" b="1" u="none" strike="noStrike">
                <a:solidFill>
                  <a:srgbClr val="FF0000"/>
                </a:solidFill>
                <a:effectLst/>
                <a:latin typeface="Times New Roman" panose="02020603050405020304" pitchFamily="18" charset="0"/>
                <a:cs typeface="Times New Roman" panose="02020603050405020304" pitchFamily="18" charset="0"/>
              </a:rPr>
              <a:t>Câu 7: Bán kính của Trái Đất là:</a:t>
            </a:r>
            <a:endParaRPr lang="vi-VN" sz="4400" b="1">
              <a:solidFill>
                <a:srgbClr val="FF0000"/>
              </a:solidFill>
              <a:effectLst/>
              <a:latin typeface="Times New Roman" pitchFamily="18" charset="0"/>
              <a:cs typeface="Times New Roman" pitchFamily="18" charset="0"/>
            </a:endParaRPr>
          </a:p>
          <a:p>
            <a:pPr algn="just" rtl="0">
              <a:spcBef>
                <a:spcPct val="0"/>
              </a:spcBef>
              <a:spcAft>
                <a:spcPct val="0"/>
              </a:spcAft>
            </a:pPr>
            <a:r>
              <a:rPr lang="vi-VN" sz="4400" b="0" i="0" u="none" strike="noStrike">
                <a:solidFill>
                  <a:srgbClr val="000000"/>
                </a:solidFill>
                <a:effectLst/>
                <a:latin typeface="Times New Roman" panose="02020603050405020304" pitchFamily="18" charset="0"/>
                <a:cs typeface="Times New Roman" panose="02020603050405020304" pitchFamily="18" charset="0"/>
              </a:rPr>
              <a:t>A. 6378 km.</a:t>
            </a:r>
            <a:endParaRPr lang="vi-VN" sz="44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400" b="0" i="0" u="none" strike="noStrike">
                <a:solidFill>
                  <a:srgbClr val="000000"/>
                </a:solidFill>
                <a:effectLst/>
                <a:latin typeface="Times New Roman" panose="02020603050405020304" pitchFamily="18" charset="0"/>
                <a:cs typeface="Times New Roman" panose="02020603050405020304" pitchFamily="18" charset="0"/>
              </a:rPr>
              <a:t>B. 40 076 km.</a:t>
            </a:r>
            <a:endParaRPr lang="vi-VN" sz="44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400" b="0" i="0" u="none" strike="noStrike">
                <a:solidFill>
                  <a:srgbClr val="000000"/>
                </a:solidFill>
                <a:effectLst/>
                <a:latin typeface="Times New Roman" panose="02020603050405020304" pitchFamily="18" charset="0"/>
                <a:cs typeface="Times New Roman" panose="02020603050405020304" pitchFamily="18" charset="0"/>
              </a:rPr>
              <a:t>C. 510 triệu km</a:t>
            </a:r>
            <a:r>
              <a:rPr lang="vi-VN" sz="4400" b="0" i="0" u="none" strike="noStrike" baseline="30000">
                <a:solidFill>
                  <a:srgbClr val="000000"/>
                </a:solidFill>
                <a:effectLst/>
                <a:latin typeface="Times New Roman" panose="02020603050405020304" pitchFamily="18" charset="0"/>
                <a:cs typeface="Times New Roman" panose="02020603050405020304" pitchFamily="18" charset="0"/>
              </a:rPr>
              <a:t>2</a:t>
            </a:r>
            <a:r>
              <a:rPr lang="vi-VN" sz="4400" b="0" i="0" u="none" strike="noStrike">
                <a:solidFill>
                  <a:srgbClr val="000000"/>
                </a:solidFill>
                <a:effectLst/>
                <a:latin typeface="Times New Roman" panose="02020603050405020304" pitchFamily="18" charset="0"/>
                <a:cs typeface="Times New Roman" panose="02020603050405020304" pitchFamily="18" charset="0"/>
              </a:rPr>
              <a:t>.</a:t>
            </a:r>
            <a:endParaRPr lang="vi-VN" sz="4400" b="0">
              <a:effectLst/>
              <a:latin typeface="Times New Roman" panose="02020603050405020304" pitchFamily="18" charset="0"/>
              <a:cs typeface="Times New Roman" panose="02020603050405020304" pitchFamily="18" charset="0"/>
            </a:endParaRPr>
          </a:p>
          <a:p>
            <a:pPr algn="just" rtl="0">
              <a:spcBef>
                <a:spcPct val="0"/>
              </a:spcBef>
              <a:spcAft>
                <a:spcPct val="0"/>
              </a:spcAft>
            </a:pPr>
            <a:r>
              <a:rPr lang="vi-VN" sz="4400" b="0" i="0" u="none" strike="noStrike">
                <a:solidFill>
                  <a:srgbClr val="000000"/>
                </a:solidFill>
                <a:effectLst/>
                <a:latin typeface="Times New Roman" panose="02020603050405020304" pitchFamily="18" charset="0"/>
                <a:cs typeface="Times New Roman" panose="02020603050405020304" pitchFamily="18" charset="0"/>
              </a:rPr>
              <a:t>D. 149,6 triệu km.</a:t>
            </a:r>
            <a:endParaRPr lang="vi-VN" sz="4400" b="0">
              <a:effectLst/>
              <a:latin typeface="Times New Roman" panose="02020603050405020304" pitchFamily="18" charset="0"/>
              <a:cs typeface="Times New Roman" panose="02020603050405020304" pitchFamily="18" charset="0"/>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l="-12000" t="-5000" r="-14000" b="-3000"/>
          </a:stretch>
        </a:blipFill>
        <a:effectLst/>
      </p:bgPr>
    </p:bg>
    <p:spTree>
      <p:nvGrpSpPr>
        <p:cNvPr id="1" name=""/>
        <p:cNvGrpSpPr/>
        <p:nvPr/>
      </p:nvGrpSpPr>
      <p:grpSpPr>
        <a:xfrm>
          <a:off x="0" y="0"/>
          <a: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ct val="0"/>
              </a:spcBef>
              <a:spcAft>
                <a:spcPct val="0"/>
              </a:spcAft>
            </a:pPr>
            <a:r>
              <a:rPr lang="vi-VN" sz="2400" b="1" u="none" strike="noStrike">
                <a:solidFill>
                  <a:srgbClr val="FF0000"/>
                </a:solidFill>
                <a:effectLst/>
                <a:latin typeface="Times New Roman" panose="02020603050405020304" pitchFamily="18" charset="0"/>
                <a:cs typeface="Times New Roman" panose="02020603050405020304" pitchFamily="18" charset="0"/>
              </a:rPr>
              <a:t>Bài 2: Trong các câu sau, câu nào đúng, câu nào sai ?</a:t>
            </a:r>
            <a:endParaRPr lang="vi-VN" sz="2400" b="0">
              <a:solidFill>
                <a:srgbClr val="FF0000"/>
              </a:solidFill>
              <a:effectLst/>
              <a:latin typeface="Times New Roman" pitchFamily="18" charset="0"/>
              <a:cs typeface="Times New Roman" pitchFamily="18" charset="0"/>
            </a:endParaRPr>
          </a:p>
          <a:p>
            <a:pPr algn="just" rtl="0">
              <a:spcBef>
                <a:spcPct val="0"/>
              </a:spcBef>
              <a:spcAft>
                <a:spcPct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ct val="0"/>
              </a:spcBef>
              <a:spcAft>
                <a:spcPct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ct val="0"/>
              </a:spcBef>
              <a:spcAft>
                <a:spcPct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ct val="0"/>
              </a:spcBef>
              <a:spcAft>
                <a:spcPct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Lst>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t="-17000" b="-33000"/>
          </a:stretch>
        </a:blipFill>
        <a:effectLst/>
      </p:bgPr>
    </p:bg>
    <p:spTree>
      <p:nvGrpSpPr>
        <p:cNvPr id="1" name=""/>
        <p:cNvGrpSpPr/>
        <p:nvPr/>
      </p:nvGrpSpPr>
      <p:grpSpPr>
        <a:xfrm>
          <a:off x="0" y="0"/>
          <a: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179512" y="123478"/>
            <a:ext cx="8856984"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ct val="0"/>
              </a:spcBef>
              <a:spcAft>
                <a:spcPct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ct val="0"/>
              </a:spcBef>
              <a:spcAft>
                <a:spcPct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ct val="0"/>
              </a:spcBef>
              <a:spcAft>
                <a:spcPct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ct val="0"/>
              </a:spcBef>
              <a:spcAft>
                <a:spcPct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ct val="0"/>
              </a:spcBef>
              <a:spcAft>
                <a:spcPct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179512"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20053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779912" y="1707654"/>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ea typeface="Tahoma" panose="020b0604030504040204" pitchFamily="34" charset="0"/>
                <a:cs typeface="Times New Roman" panose="02020603050405020304" pitchFamily="18" charset="0"/>
              </a:rPr>
              <a:t>VẬN DỤNG</a:t>
            </a:r>
            <a:endParaRPr lang="vi-VN" sz="5400" b="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13384484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328592" cy="4031873"/>
          </a:xfrm>
          <a:prstGeom prst="rect">
            <a:avLst/>
          </a:prstGeom>
          <a:noFill/>
        </p:spPr>
        <p:txBody>
          <a:bodyPr wrap="square">
            <a:spAutoFit/>
          </a:bodyPr>
          <a:lstStyle/>
          <a:p>
            <a:pPr algn="just"/>
            <a:r>
              <a:rPr lang="vi-VN" sz="3200" i="1" u="none" strike="noStrike">
                <a:solidFill>
                  <a:schemeClr val="accent2">
                    <a:lumMod val="50000"/>
                  </a:schemeClr>
                </a:solidFill>
                <a:effectLst/>
                <a:latin typeface="Times New Roman" panose="02020603050405020304" pitchFamily="18" charset="0"/>
              </a:rPr>
              <a:t>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3200" i="1">
              <a:solidFill>
                <a:schemeClr val="accent2">
                  <a:lumMod val="50000"/>
                </a:schemeClr>
              </a:solidFill>
            </a:endParaRPr>
          </a:p>
        </p:txBody>
      </p:sp>
    </p:spTree>
    <p:extLst>
      <p:ext uri="{BB962C8B-B14F-4D97-AF65-F5344CB8AC3E}">
        <p14:creationId xmlns:p14="http://schemas.microsoft.com/office/powerpoint/2010/main" val="39846416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3995936" y="1563638"/>
            <a:ext cx="4041491"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solidFill>
                  <a:schemeClr val="accent4"/>
                </a:solidFill>
                <a:latin typeface="Arial" panose="020b0604020202020204" pitchFamily="34" charset="0"/>
                <a:cs typeface="Arial" panose="020b0604020202020204" pitchFamily="34" charset="0"/>
              </a:rPr>
              <a:t>XIN CHÀO VÀ </a:t>
            </a:r>
          </a:p>
          <a:p>
            <a:r>
              <a:rPr lang="en-US" sz="4400" b="1">
                <a:solidFill>
                  <a:schemeClr val="accent4"/>
                </a:solidFill>
                <a:latin typeface="Arial" panose="020b0604020202020204" pitchFamily="34" charset="0"/>
                <a:cs typeface="Arial" panose="020b0604020202020204" pitchFamily="34" charset="0"/>
              </a:rPr>
              <a:t>HẸN GẶP LẠI</a:t>
            </a:r>
            <a:endParaRPr lang="vi-VN" sz="4400" b="1">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3210835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07504" y="51470"/>
            <a:ext cx="6363152" cy="523220"/>
          </a:xfrm>
          <a:prstGeom prst="rect">
            <a:avLst/>
          </a:prstGeom>
        </p:spPr>
        <p:txBody>
          <a:bodyPr wrap="none">
            <a:spAutoFit/>
          </a:bodyPr>
          <a:lstStyle/>
          <a:p>
            <a:r>
              <a:rPr 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a:t>
            </a:r>
            <a:r>
              <a:rPr lang="vi-VN"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Hình dạng và kích thước của Trái Đất</a:t>
            </a:r>
          </a:p>
        </p:txBody>
      </p:sp>
      <p:pic>
        <p:nvPicPr>
          <p:cNvPr id="3" name="Picture 2" descr="C:\Users\ADMIN\AppData\Local\Temp\Rar$DRa10556.18122\1.png"/>
          <p:cNvPicPr/>
          <p:nvPr/>
        </p:nvPicPr>
        <p:blipFill>
          <a:blip r:embed="rId2">
            <a:extLst>
              <a:ext uri="{28A0092B-C50C-407E-A947-70E740481C1C}">
                <a14:useLocalDpi xmlns:a14="http://schemas.microsoft.com/office/drawing/2010/main" val="0"/>
              </a:ext>
            </a:extLst>
          </a:blip>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a:extLst>
              <a:ext uri="{28A0092B-C50C-407E-A947-70E740481C1C}">
                <a14:useLocalDpi xmlns:a14="http://schemas.microsoft.com/office/drawing/2010/main" val="0"/>
              </a:ext>
            </a:extLst>
          </a:blip>
          <a:stretch>
            <a:fillRect/>
          </a:stretch>
        </p:blipFill>
        <p:spPr bwMode="auto">
          <a:xfrm>
            <a:off x="6228184" y="630730"/>
            <a:ext cx="2880320" cy="4245276"/>
          </a:xfrm>
          <a:prstGeom prst="rect">
            <a:avLst/>
          </a:prstGeom>
          <a:noFill/>
          <a:ln>
            <a:noFill/>
          </a:ln>
        </p:spPr>
      </p:pic>
      <p:sp>
        <p:nvSpPr>
          <p:cNvPr id="6" name="Rectangle 5"/>
          <p:cNvSpPr/>
          <p:nvPr/>
        </p:nvSpPr>
        <p:spPr>
          <a:xfrm>
            <a:off x="107504" y="627534"/>
            <a:ext cx="2448272" cy="4031873"/>
          </a:xfrm>
          <a:prstGeom prst="rect">
            <a:avLst/>
          </a:prstGeom>
        </p:spPr>
        <p:txBody>
          <a:bodyPr wrap="square">
            <a:spAutoFit/>
          </a:bodyPr>
          <a:lstStyle/>
          <a:p>
            <a:pPr algn="just"/>
            <a:r>
              <a:rPr lang="en-US" altLang="vi-VN" sz="3200" b="1">
                <a:latin typeface="Times New Roman" panose="02020603050405020304" pitchFamily="18" charset="0"/>
                <a:ea typeface="Tahoma" panose="020b0604030504040204" pitchFamily="34" charset="0"/>
                <a:cs typeface="Times New Roman" panose="02020603050405020304" pitchFamily="18" charset="0"/>
              </a:rPr>
              <a:t>- Thời gian: 5 phút</a:t>
            </a:r>
            <a:endParaRPr lang="en-US" altLang="vi-VN" sz="3200" b="1">
              <a:latin typeface="Times New Roman" pitchFamily="18" charset="0"/>
              <a:ea typeface="Tahoma" panose="020b0604030504040204" pitchFamily="34" charset="0"/>
              <a:cs typeface="Times New Roman" pitchFamily="18" charset="0"/>
            </a:endParaRPr>
          </a:p>
          <a:p>
            <a:r>
              <a:rPr lang="en-US" altLang="vi-VN" sz="3200" b="1">
                <a:latin typeface="Times New Roman" panose="02020603050405020304" pitchFamily="18" charset="0"/>
                <a:ea typeface="Tahoma" panose="020b0604030504040204" pitchFamily="34" charset="0"/>
                <a:cs typeface="Times New Roman" panose="02020603050405020304" pitchFamily="18" charset="0"/>
              </a:rPr>
              <a:t>- Hình thức: 2  nhóm lớn</a:t>
            </a:r>
            <a:endParaRPr lang="en-US" altLang="vi-VN" sz="3200" b="1">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sz="3200" b="1">
                <a:latin typeface="Times New Roman" panose="02020603050405020304" pitchFamily="18" charset="0"/>
                <a:ea typeface="Tahoma" panose="020b0604030504040204" pitchFamily="34" charset="0"/>
                <a:cs typeface="Times New Roman" panose="02020603050405020304" pitchFamily="18" charset="0"/>
              </a:rPr>
              <a:t>- Nội dung: </a:t>
            </a:r>
            <a:r>
              <a:rPr lang="vi-VN" altLang="vi-VN"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oàn thành Phiếu học tập số 2.</a:t>
            </a:r>
            <a:endParaRPr lang="en-US" altLang="vi-VN" sz="3200" b="1">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577035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descr="C:\Users\ADMIN\AppData\Local\Temp\Rar$DRa10556.18122\1.png"/>
          <p:cNvPicPr/>
          <p:nvPr/>
        </p:nvPicPr>
        <p:blipFill>
          <a:blip r:embed="rId2">
            <a:extLst>
              <a:ext uri="{28A0092B-C50C-407E-A947-70E740481C1C}">
                <a14:useLocalDpi xmlns:a14="http://schemas.microsoft.com/office/drawing/2010/main" val="0"/>
              </a:ext>
            </a:extLst>
          </a:blip>
          <a:stretch>
            <a:fillRect/>
          </a:stretch>
        </p:blipFill>
        <p:spPr bwMode="auto">
          <a:xfrm>
            <a:off x="432" y="471128"/>
            <a:ext cx="4283536" cy="4672372"/>
          </a:xfrm>
          <a:prstGeom prst="rect">
            <a:avLst/>
          </a:prstGeom>
          <a:noFill/>
          <a:ln>
            <a:noFill/>
          </a:ln>
        </p:spPr>
      </p:pic>
      <p:pic>
        <p:nvPicPr>
          <p:cNvPr id="3" name="Picture 2" descr="C:\Users\ADMIN\AppData\Local\Temp\Rar$DRa10556.19747\2.png"/>
          <p:cNvPicPr/>
          <p:nvPr/>
        </p:nvPicPr>
        <p:blipFill>
          <a:blip r:embed="rId3">
            <a:extLst>
              <a:ext uri="{28A0092B-C50C-407E-A947-70E740481C1C}">
                <a14:useLocalDpi xmlns:a14="http://schemas.microsoft.com/office/drawing/2010/main" val="0"/>
              </a:ext>
            </a:extLst>
          </a:blip>
          <a:stretch>
            <a:fillRect/>
          </a:stretch>
        </p:blipFill>
        <p:spPr bwMode="auto">
          <a:xfrm>
            <a:off x="4463048" y="471128"/>
            <a:ext cx="4680952" cy="4672372"/>
          </a:xfrm>
          <a:prstGeom prst="rect">
            <a:avLst/>
          </a:prstGeom>
          <a:noFill/>
          <a:ln>
            <a:noFill/>
          </a:ln>
        </p:spPr>
      </p:pic>
      <p:sp>
        <p:nvSpPr>
          <p:cNvPr id="4" name="Rounded Rectangle 3"/>
          <p:cNvSpPr/>
          <p:nvPr/>
        </p:nvSpPr>
        <p:spPr>
          <a:xfrm>
            <a:off x="179512" y="123478"/>
            <a:ext cx="1224136" cy="347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NHÓM 1</a:t>
            </a:r>
          </a:p>
        </p:txBody>
      </p:sp>
      <p:sp>
        <p:nvSpPr>
          <p:cNvPr id="5" name="Rounded Rectangle 4"/>
          <p:cNvSpPr/>
          <p:nvPr/>
        </p:nvSpPr>
        <p:spPr>
          <a:xfrm>
            <a:off x="4427984" y="123478"/>
            <a:ext cx="1296144" cy="347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NHÓM 2</a:t>
            </a:r>
          </a:p>
        </p:txBody>
      </p:sp>
    </p:spTree>
    <p:extLst>
      <p:ext uri="{BB962C8B-B14F-4D97-AF65-F5344CB8AC3E}">
        <p14:creationId xmlns:p14="http://schemas.microsoft.com/office/powerpoint/2010/main" val="2361893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bg>
      <p:bgPr>
        <a:solidFill>
          <a:schemeClr val="bg1"/>
        </a:solidFill>
        <a:effectLst/>
      </p:bgPr>
    </p:bg>
    <p:spTree>
      <p:nvGrpSpPr>
        <p:cNvPr id="1" name=""/>
        <p:cNvGrpSpPr/>
        <p:nvPr/>
      </p:nvGrpSpPr>
      <p:grpSpPr>
        <a:xfrm>
          <a:off x="0" y="0"/>
          <a: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147814"/>
            <a:ext cx="8928992" cy="2062103"/>
          </a:xfrm>
          <a:prstGeom prst="rect">
            <a:avLst/>
          </a:prstGeom>
          <a:noFill/>
        </p:spPr>
        <p:txBody>
          <a:bodyPr wrap="square" rtlCol="0">
            <a:spAutoFit/>
          </a:bodyPr>
          <a:lstStyle/>
          <a:p>
            <a:pPr algn="just"/>
            <a:r>
              <a:rPr lang="vi-VN" sz="3200">
                <a:latin typeface="Times New Roman" panose="02020603050405020304" pitchFamily="18" charset="0"/>
                <a:cs typeface="Times New Roman" panose="02020603050405020304" pitchFamily="18" charset="0"/>
              </a:rPr>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183068"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a:t>
            </a:r>
            <a:r>
              <a:rPr lang="vi-VN" sz="28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Hình dạng của Trái Đất</a:t>
            </a:r>
          </a:p>
        </p:txBody>
      </p:sp>
    </p:spTree>
    <p:extLst>
      <p:ext uri="{BB962C8B-B14F-4D97-AF65-F5344CB8AC3E}">
        <p14:creationId xmlns:p14="http://schemas.microsoft.com/office/powerpoint/2010/main" val="15592974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07504" y="-32350"/>
            <a:ext cx="6518131" cy="769441"/>
          </a:xfrm>
          <a:prstGeom prst="rect">
            <a:avLst/>
          </a:prstGeom>
        </p:spPr>
        <p:txBody>
          <a:bodyPr wrap="none">
            <a:spAutoFit/>
          </a:bodyPr>
          <a:lstStyle/>
          <a:p>
            <a:r>
              <a:rPr lang="vi-VN"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Nhà thiên văn học Ga-li-lê</a:t>
            </a:r>
          </a:p>
        </p:txBody>
      </p:sp>
      <p:sp>
        <p:nvSpPr>
          <p:cNvPr id="4" name="TextBox 3"/>
          <p:cNvSpPr txBox="1"/>
          <p:nvPr/>
        </p:nvSpPr>
        <p:spPr>
          <a:xfrm>
            <a:off x="4644008" y="1629256"/>
            <a:ext cx="2808312" cy="2123658"/>
          </a:xfrm>
          <a:prstGeom prst="rect">
            <a:avLst/>
          </a:prstGeom>
          <a:noFill/>
        </p:spPr>
        <p:txBody>
          <a:bodyPr wrap="square" rtlCol="0">
            <a:spAutoFit/>
          </a:bodyPr>
          <a:lstStyle/>
          <a:p>
            <a:r>
              <a:rPr lang="vi-VN" sz="4400" b="1">
                <a:latin typeface="Times New Roman" panose="02020603050405020304" pitchFamily="18" charset="0"/>
                <a:cs typeface="Times New Roman" panose="02020603050405020304" pitchFamily="18" charset="0"/>
              </a:rPr>
              <a:t>Dù sao thì Trái Đất vẫn quay.</a:t>
            </a:r>
          </a:p>
        </p:txBody>
      </p:sp>
    </p:spTree>
    <p:extLst>
      <p:ext uri="{BB962C8B-B14F-4D97-AF65-F5344CB8AC3E}">
        <p14:creationId xmlns:p14="http://schemas.microsoft.com/office/powerpoint/2010/main" val="402064223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p:cNvSpPr/>
          <p:nvPr/>
        </p:nvSpPr>
        <p:spPr>
          <a:xfrm>
            <a:off x="107504" y="32038"/>
            <a:ext cx="7199407" cy="830997"/>
          </a:xfrm>
          <a:prstGeom prst="rect">
            <a:avLst/>
          </a:prstGeom>
        </p:spPr>
        <p:txBody>
          <a:bodyPr wrap="none">
            <a:spAutoFit/>
          </a:bodyPr>
          <a:lstStyle/>
          <a:p>
            <a:r>
              <a:rPr lang="vi-V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Nhà thiên văn học Pi-ta-go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3159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203848" y="1923678"/>
            <a:ext cx="4824536" cy="1754326"/>
          </a:xfrm>
          <a:prstGeom prst="rect">
            <a:avLst/>
          </a:prstGeom>
        </p:spPr>
        <p:txBody>
          <a:bodyPr wrap="square">
            <a:spAutoFit/>
          </a:bodyPr>
          <a:lstStyle/>
          <a:p>
            <a:pPr algn="just"/>
            <a:r>
              <a:rPr lang="vi-VN" sz="3600" b="1">
                <a:latin typeface="Times New Roman" panose="02020603050405020304" pitchFamily="18" charset="0"/>
                <a:cs typeface="Times New Roman" panose="02020603050405020304" pitchFamily="18" charset="0"/>
              </a:rPr>
              <a:t>Ông cho rằng Trái Đất có hình cầu và nằm ở</a:t>
            </a:r>
            <a:r>
              <a:rPr lang="en-US" sz="3600" b="1">
                <a:latin typeface="Times New Roman" panose="02020603050405020304" pitchFamily="18" charset="0"/>
                <a:cs typeface="Times New Roman" panose="02020603050405020304" pitchFamily="18" charset="0"/>
              </a:rPr>
              <a:t> trung</a:t>
            </a:r>
            <a:r>
              <a:rPr lang="vi-VN" sz="3600" b="1">
                <a:latin typeface="Times New Roman" panose="02020603050405020304" pitchFamily="18" charset="0"/>
                <a:cs typeface="Times New Roman" panose="02020603050405020304" pitchFamily="18" charset="0"/>
              </a:rPr>
              <a:t> tâm vũ trụ.</a:t>
            </a:r>
          </a:p>
        </p:txBody>
      </p:sp>
    </p:spTree>
    <p:extLst>
      <p:ext uri="{BB962C8B-B14F-4D97-AF65-F5344CB8AC3E}">
        <p14:creationId xmlns:p14="http://schemas.microsoft.com/office/powerpoint/2010/main" val="142796284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252" y="0"/>
            <a:ext cx="7790915" cy="707886"/>
          </a:xfrm>
          <a:prstGeom prst="rect">
            <a:avLst/>
          </a:prstGeom>
        </p:spPr>
        <p:txBody>
          <a:bodyPr wrap="none">
            <a:spAutoFit/>
          </a:bodyPr>
          <a:lstStyle/>
          <a:p>
            <a:pPr algn="ctr"/>
            <a:r>
              <a:rPr lang="vi-VN" sz="40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Nhà hàng hải người Ý : Cô-lôm-bô</a:t>
            </a:r>
          </a:p>
        </p:txBody>
      </p:sp>
      <p:sp>
        <p:nvSpPr>
          <p:cNvPr id="4" name="TextBox 3"/>
          <p:cNvSpPr txBox="1"/>
          <p:nvPr/>
        </p:nvSpPr>
        <p:spPr>
          <a:xfrm>
            <a:off x="4572001" y="946338"/>
            <a:ext cx="3960440" cy="3785652"/>
          </a:xfrm>
          <a:prstGeom prst="rect">
            <a:avLst/>
          </a:prstGeom>
          <a:noFill/>
        </p:spPr>
        <p:txBody>
          <a:bodyPr wrap="square" rtlCol="0">
            <a:spAutoFit/>
          </a:bodyPr>
          <a:lstStyle/>
          <a:p>
            <a:pPr algn="just"/>
            <a:r>
              <a:rPr lang="vi-VN" sz="4000" b="1">
                <a:latin typeface="Times New Roman" panose="02020603050405020304" pitchFamily="18" charset="0"/>
                <a:cs typeface="Times New Roman" panose="02020603050405020304" pitchFamily="18" charset="0"/>
              </a:rPr>
              <a:t>Những cuộc phát kiến địa lý của nhà hàng hải </a:t>
            </a:r>
            <a:endParaRPr lang="en-US" sz="4000" b="1">
              <a:latin typeface="Times New Roman" pitchFamily="18" charset="0"/>
              <a:cs typeface="Times New Roman" pitchFamily="18" charset="0"/>
            </a:endParaRPr>
          </a:p>
          <a:p>
            <a:r>
              <a:rPr lang="vi-VN" sz="4000" b="1">
                <a:latin typeface="Times New Roman" panose="02020603050405020304" pitchFamily="18" charset="0"/>
                <a:cs typeface="Times New Roman" panose="02020603050405020304" pitchFamily="18" charset="0"/>
              </a:rPr>
              <a:t>Cô-lôm-</a:t>
            </a:r>
            <a:r>
              <a:rPr lang="en-US" sz="4000" b="1" err="1">
                <a:latin typeface="Times New Roman" panose="02020603050405020304" pitchFamily="18" charset="0"/>
                <a:cs typeface="Times New Roman" panose="02020603050405020304" pitchFamily="18" charset="0"/>
              </a:rPr>
              <a:t>bô </a:t>
            </a:r>
            <a:r>
              <a:rPr lang="vi-VN" sz="4000" b="1">
                <a:latin typeface="Times New Roman" panose="02020603050405020304" pitchFamily="18" charset="0"/>
                <a:cs typeface="Times New Roman" panose="02020603050405020304" pitchFamily="18" charset="0"/>
              </a:rPr>
              <a:t>đã chứng minh Trái Đất hình cầu.</a:t>
            </a:r>
          </a:p>
        </p:txBody>
      </p:sp>
    </p:spTree>
    <p:extLst>
      <p:ext uri="{BB962C8B-B14F-4D97-AF65-F5344CB8AC3E}">
        <p14:creationId xmlns:p14="http://schemas.microsoft.com/office/powerpoint/2010/main" val="303032344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p:cNvSpPr/>
          <p:nvPr/>
        </p:nvSpPr>
        <p:spPr>
          <a:xfrm>
            <a:off x="107504" y="4986"/>
            <a:ext cx="5415265" cy="646331"/>
          </a:xfrm>
          <a:prstGeom prst="rect">
            <a:avLst/>
          </a:prstGeom>
        </p:spPr>
        <p:txBody>
          <a:bodyPr wrap="none">
            <a:spAutoFit/>
          </a:bodyPr>
          <a:lstStyle/>
          <a:p>
            <a:r>
              <a:rPr lang="vi-VN"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40324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83560" y="843558"/>
            <a:ext cx="3960440" cy="4154984"/>
          </a:xfrm>
          <a:prstGeom prst="rect">
            <a:avLst/>
          </a:prstGeom>
          <a:noFill/>
        </p:spPr>
        <p:txBody>
          <a:bodyPr wrap="square">
            <a:spAutoFit/>
          </a:bodyPr>
          <a:lstStyle/>
          <a:p>
            <a:pPr algn="just"/>
            <a:r>
              <a:rPr lang="vi-VN" sz="2400" b="0" i="0">
                <a:effectLst/>
                <a:latin typeface="Times New Roman" panose="02020603050405020304" pitchFamily="18" charset="0"/>
                <a:cs typeface="Times New Roman" panose="02020603050405020304" pitchFamily="18" charset="0"/>
              </a:rPr>
              <a:t>N</a:t>
            </a:r>
            <a:r>
              <a:rPr lang="en-US" sz="2400" b="0" i="0" err="1">
                <a:effectLst/>
                <a:latin typeface="Times New Roman" panose="02020603050405020304" pitchFamily="18" charset="0"/>
                <a:cs typeface="Times New Roman" panose="02020603050405020304" pitchFamily="18" charset="0"/>
              </a:rPr>
              <a:t>iu-tơn</a:t>
            </a:r>
            <a:r>
              <a:rPr lang="vi-VN" sz="2400" b="0" i="0">
                <a:effectLst/>
                <a:latin typeface="Times New Roman" panose="02020603050405020304" pitchFamily="18" charset="0"/>
                <a:cs typeface="Times New Roman" panose="02020603050405020304" pitchFamily="18" charset="0"/>
              </a:rPr>
              <a:t> trông thấy quả táo rụng từ trên cây xuống</a:t>
            </a:r>
            <a:r>
              <a:rPr lang="en-US" sz="2400" b="0" i="0">
                <a:effectLst/>
                <a:latin typeface="Times New Roman" panose="02020603050405020304" pitchFamily="18" charset="0"/>
                <a:cs typeface="Times New Roman" panose="02020603050405020304" pitchFamily="18" charset="0"/>
              </a:rPr>
              <a:t> </a:t>
            </a:r>
            <a:r>
              <a:rPr lang="vi-VN" sz="2400" b="0" i="0">
                <a:effectLst/>
                <a:latin typeface="Times New Roman" panose="02020603050405020304" pitchFamily="18" charset="0"/>
                <a:cs typeface="Times New Roman" panose="02020603050405020304" pitchFamily="18" charset="0"/>
              </a:rPr>
              <a:t>liền nghĩ đến những nguyên nhân về sự rơi của các vật và tìm ra sức hút của quả đất.</a:t>
            </a:r>
            <a:r>
              <a:rPr lang="en-US" sz="2400" b="0" i="0">
                <a:effectLst/>
                <a:latin typeface="Times New Roman" panose="02020603050405020304" pitchFamily="18" charset="0"/>
                <a:cs typeface="Times New Roman" panose="02020603050405020304" pitchFamily="18" charset="0"/>
              </a:rPr>
              <a:t> </a:t>
            </a:r>
            <a:r>
              <a:rPr lang="vi-VN" sz="2400" b="0" i="0">
                <a:effectLst/>
                <a:latin typeface="Times New Roman" panose="02020603050405020304" pitchFamily="18" charset="0"/>
                <a:cs typeface="Times New Roman" panose="02020603050405020304" pitchFamily="18" charset="0"/>
              </a:rPr>
              <a:t>Mọi vật trên </a:t>
            </a:r>
            <a:r>
              <a:rPr lang="en-US" sz="2400" b="0" i="0">
                <a:effectLst/>
                <a:latin typeface="Times New Roman" panose="02020603050405020304" pitchFamily="18" charset="0"/>
                <a:cs typeface="Times New Roman" panose="02020603050405020304" pitchFamily="18" charset="0"/>
              </a:rPr>
              <a:t>T</a:t>
            </a:r>
            <a:r>
              <a:rPr lang="vi-VN" sz="2400" b="0" i="0">
                <a:effectLst/>
                <a:latin typeface="Times New Roman" panose="02020603050405020304" pitchFamily="18" charset="0"/>
                <a:cs typeface="Times New Roman" panose="02020603050405020304" pitchFamily="18" charset="0"/>
              </a:rPr>
              <a:t>rái </a:t>
            </a:r>
            <a:r>
              <a:rPr lang="en-US" sz="2400">
                <a:latin typeface="Times New Roman" panose="02020603050405020304" pitchFamily="18" charset="0"/>
                <a:cs typeface="Times New Roman" panose="02020603050405020304" pitchFamily="18" charset="0"/>
              </a:rPr>
              <a:t>Đ</a:t>
            </a:r>
            <a:r>
              <a:rPr lang="vi-VN" sz="2400" b="0" i="0">
                <a:effectLst/>
                <a:latin typeface="Times New Roman" panose="02020603050405020304" pitchFamily="18" charset="0"/>
                <a:cs typeface="Times New Roman" panose="02020603050405020304" pitchFamily="18" charset="0"/>
              </a:rPr>
              <a:t>ất đều chịu sức hút của </a:t>
            </a:r>
            <a:r>
              <a:rPr lang="en-US" sz="2400" b="0" i="0">
                <a:effectLst/>
                <a:latin typeface="Times New Roman" panose="02020603050405020304" pitchFamily="18" charset="0"/>
                <a:cs typeface="Times New Roman" panose="02020603050405020304" pitchFamily="18" charset="0"/>
              </a:rPr>
              <a:t>T</a:t>
            </a:r>
            <a:r>
              <a:rPr lang="vi-VN" sz="2400" b="0" i="0">
                <a:effectLst/>
                <a:latin typeface="Times New Roman" panose="02020603050405020304" pitchFamily="18" charset="0"/>
                <a:cs typeface="Times New Roman" panose="02020603050405020304" pitchFamily="18" charset="0"/>
              </a:rPr>
              <a:t>rái </a:t>
            </a:r>
            <a:r>
              <a:rPr lang="en-US" sz="2400">
                <a:latin typeface="Times New Roman" panose="02020603050405020304" pitchFamily="18" charset="0"/>
                <a:cs typeface="Times New Roman" panose="02020603050405020304" pitchFamily="18" charset="0"/>
              </a:rPr>
              <a:t>Đ</a:t>
            </a:r>
            <a:r>
              <a:rPr lang="vi-VN" sz="2400" b="0" i="0">
                <a:effectLst/>
                <a:latin typeface="Times New Roman" panose="02020603050405020304" pitchFamily="18" charset="0"/>
                <a:cs typeface="Times New Roman" panose="02020603050405020304" pitchFamily="18" charset="0"/>
              </a:rPr>
              <a:t>ất. </a:t>
            </a:r>
            <a:endParaRPr lang="en-US" sz="2400" b="0" i="0">
              <a:effectLst/>
              <a:latin typeface="Times New Roman" pitchFamily="18" charset="0"/>
              <a:cs typeface="Times New Roman" pitchFamily="18" charset="0"/>
            </a:endParaRPr>
          </a:p>
          <a:p>
            <a:pPr algn="just"/>
            <a:r>
              <a:rPr lang="en-US" sz="2400">
                <a:latin typeface="Times New Roman" panose="02020603050405020304" pitchFamily="18" charset="0"/>
                <a:cs typeface="Times New Roman" panose="02020603050405020304" pitchFamily="18" charset="0"/>
              </a:rPr>
              <a:t>V</a:t>
            </a:r>
            <a:r>
              <a:rPr lang="vi-VN" sz="2400" b="0" i="0">
                <a:effectLst/>
                <a:latin typeface="Times New Roman" panose="02020603050405020304" pitchFamily="18" charset="0"/>
                <a:cs typeface="Times New Roman" panose="02020603050405020304" pitchFamily="18" charset="0"/>
              </a:rPr>
              <a:t>ì có loại lực hấp dẫn này mà </a:t>
            </a:r>
            <a:r>
              <a:rPr lang="en-US" sz="2400" b="0" i="0">
                <a:effectLst/>
                <a:latin typeface="Times New Roman" panose="02020603050405020304" pitchFamily="18" charset="0"/>
                <a:cs typeface="Times New Roman" panose="02020603050405020304" pitchFamily="18" charset="0"/>
              </a:rPr>
              <a:t>M</a:t>
            </a:r>
            <a:r>
              <a:rPr lang="vi-VN" sz="2400" b="0" i="0">
                <a:effectLst/>
                <a:latin typeface="Times New Roman" panose="02020603050405020304" pitchFamily="18" charset="0"/>
                <a:cs typeface="Times New Roman" panose="02020603050405020304" pitchFamily="18" charset="0"/>
              </a:rPr>
              <a:t>ặt </a:t>
            </a:r>
            <a:r>
              <a:rPr lang="en-US" sz="2400" b="0" i="0">
                <a:effectLst/>
                <a:latin typeface="Times New Roman" panose="02020603050405020304" pitchFamily="18" charset="0"/>
                <a:cs typeface="Times New Roman" panose="02020603050405020304" pitchFamily="18" charset="0"/>
              </a:rPr>
              <a:t>T</a:t>
            </a:r>
            <a:r>
              <a:rPr lang="vi-VN" sz="2400" b="0" i="0">
                <a:effectLst/>
                <a:latin typeface="Times New Roman" panose="02020603050405020304" pitchFamily="18" charset="0"/>
                <a:cs typeface="Times New Roman" panose="02020603050405020304" pitchFamily="18" charset="0"/>
              </a:rPr>
              <a:t>răng mới quay quanh </a:t>
            </a:r>
            <a:r>
              <a:rPr lang="en-US" sz="2400" b="0" i="0">
                <a:effectLst/>
                <a:latin typeface="Times New Roman" panose="02020603050405020304" pitchFamily="18" charset="0"/>
                <a:cs typeface="Times New Roman" panose="02020603050405020304" pitchFamily="18" charset="0"/>
              </a:rPr>
              <a:t>T</a:t>
            </a:r>
            <a:r>
              <a:rPr lang="vi-VN" sz="2400" b="0" i="0">
                <a:effectLst/>
                <a:latin typeface="Times New Roman" panose="02020603050405020304" pitchFamily="18" charset="0"/>
                <a:cs typeface="Times New Roman" panose="02020603050405020304" pitchFamily="18" charset="0"/>
              </a:rPr>
              <a:t>rái </a:t>
            </a:r>
            <a:r>
              <a:rPr lang="en-US" sz="2400">
                <a:latin typeface="Times New Roman" panose="02020603050405020304" pitchFamily="18" charset="0"/>
                <a:cs typeface="Times New Roman" panose="02020603050405020304" pitchFamily="18" charset="0"/>
              </a:rPr>
              <a:t>Đ</a:t>
            </a:r>
            <a:r>
              <a:rPr lang="vi-VN" sz="2400" b="0" i="0">
                <a:effectLst/>
                <a:latin typeface="Times New Roman" panose="02020603050405020304" pitchFamily="18" charset="0"/>
                <a:cs typeface="Times New Roman" panose="02020603050405020304" pitchFamily="18" charset="0"/>
              </a:rPr>
              <a:t>ất, </a:t>
            </a:r>
            <a:r>
              <a:rPr lang="en-US" sz="2400" b="0" i="0">
                <a:effectLst/>
                <a:latin typeface="Times New Roman" panose="02020603050405020304" pitchFamily="18" charset="0"/>
                <a:cs typeface="Times New Roman" panose="02020603050405020304" pitchFamily="18" charset="0"/>
              </a:rPr>
              <a:t>T</a:t>
            </a:r>
            <a:r>
              <a:rPr lang="vi-VN" sz="2400" b="0" i="0">
                <a:effectLst/>
                <a:latin typeface="Times New Roman" panose="02020603050405020304" pitchFamily="18" charset="0"/>
                <a:cs typeface="Times New Roman" panose="02020603050405020304" pitchFamily="18" charset="0"/>
              </a:rPr>
              <a:t>rái </a:t>
            </a:r>
            <a:r>
              <a:rPr lang="en-US" sz="2400">
                <a:latin typeface="Times New Roman" panose="02020603050405020304" pitchFamily="18" charset="0"/>
                <a:cs typeface="Times New Roman" panose="02020603050405020304" pitchFamily="18" charset="0"/>
              </a:rPr>
              <a:t>Đ</a:t>
            </a:r>
            <a:r>
              <a:rPr lang="vi-VN" sz="2400" b="0" i="0">
                <a:effectLst/>
                <a:latin typeface="Times New Roman" panose="02020603050405020304" pitchFamily="18" charset="0"/>
                <a:cs typeface="Times New Roman" panose="02020603050405020304" pitchFamily="18" charset="0"/>
              </a:rPr>
              <a:t>ất mới quay quanh </a:t>
            </a:r>
            <a:r>
              <a:rPr lang="en-US" sz="2400" b="0" i="0">
                <a:effectLst/>
                <a:latin typeface="Times New Roman" panose="02020603050405020304" pitchFamily="18" charset="0"/>
                <a:cs typeface="Times New Roman" panose="02020603050405020304" pitchFamily="18" charset="0"/>
              </a:rPr>
              <a:t>M</a:t>
            </a:r>
            <a:r>
              <a:rPr lang="vi-VN" sz="2400" b="0" i="0">
                <a:effectLst/>
                <a:latin typeface="Times New Roman" panose="02020603050405020304" pitchFamily="18" charset="0"/>
                <a:cs typeface="Times New Roman" panose="02020603050405020304" pitchFamily="18" charset="0"/>
              </a:rPr>
              <a:t>ặt </a:t>
            </a:r>
            <a:r>
              <a:rPr lang="en-US" sz="2400" b="0" i="0">
                <a:effectLst/>
                <a:latin typeface="Times New Roman" panose="02020603050405020304" pitchFamily="18" charset="0"/>
                <a:cs typeface="Times New Roman" panose="02020603050405020304" pitchFamily="18" charset="0"/>
              </a:rPr>
              <a:t>T</a:t>
            </a:r>
            <a:r>
              <a:rPr lang="vi-VN" sz="2400" b="0" i="0">
                <a:effectLst/>
                <a:latin typeface="Times New Roman" panose="02020603050405020304" pitchFamily="18" charset="0"/>
                <a:cs typeface="Times New Roman" panose="02020603050405020304" pitchFamily="18" charset="0"/>
              </a:rPr>
              <a:t>rời.</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1422337796"/>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Arial"/>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Arial"/>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Facet</Template>
  <Company/>
  <PresentationFormat>On-screen Show (16:9)</PresentationFormat>
  <Paragraphs>100</Paragraphs>
  <Slides>26</Slides>
  <Notes>0</Notes>
  <TotalTime>516</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26</vt:i4>
      </vt:variant>
    </vt:vector>
  </HeadingPairs>
  <TitlesOfParts>
    <vt:vector baseType="lpstr" size="34">
      <vt:lpstr>Arial</vt:lpstr>
      <vt:lpstr>Trebuchet MS</vt:lpstr>
      <vt:lpstr>Wingdings 3</vt:lpstr>
      <vt:lpstr>Calibri</vt:lpstr>
      <vt:lpstr>Times New Roman</vt:lpstr>
      <vt:lpstr>Tahoma</vt:lpstr>
      <vt:lpstr>Wingdings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ADMIN</dc:creator>
  <cp:lastModifiedBy>HP</cp:lastModifiedBy>
  <cp:revision>82</cp:revision>
  <dcterms:created xsi:type="dcterms:W3CDTF">2021-08-12T13:33:35Z</dcterms:created>
  <dcterms:modified xsi:type="dcterms:W3CDTF">2024-12-20T09:28:33Z</dcterms:modified>
</cp:coreProperties>
</file>