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343" r:id="rId2"/>
    <p:sldId id="350" r:id="rId3"/>
    <p:sldId id="354" r:id="rId4"/>
    <p:sldId id="355" r:id="rId5"/>
    <p:sldId id="272" r:id="rId6"/>
    <p:sldId id="303" r:id="rId7"/>
    <p:sldId id="257" r:id="rId8"/>
    <p:sldId id="304" r:id="rId9"/>
    <p:sldId id="306" r:id="rId10"/>
    <p:sldId id="307" r:id="rId11"/>
    <p:sldId id="309" r:id="rId12"/>
    <p:sldId id="310" r:id="rId13"/>
    <p:sldId id="344" r:id="rId14"/>
    <p:sldId id="359" r:id="rId15"/>
    <p:sldId id="360" r:id="rId16"/>
    <p:sldId id="363" r:id="rId17"/>
    <p:sldId id="329" r:id="rId18"/>
    <p:sldId id="330" r:id="rId19"/>
    <p:sldId id="345" r:id="rId20"/>
    <p:sldId id="313" r:id="rId21"/>
    <p:sldId id="322" r:id="rId22"/>
    <p:sldId id="356" r:id="rId23"/>
    <p:sldId id="357" r:id="rId24"/>
    <p:sldId id="358" r:id="rId25"/>
    <p:sldId id="364" r:id="rId26"/>
    <p:sldId id="324" r:id="rId27"/>
    <p:sldId id="325" r:id="rId28"/>
    <p:sldId id="346" r:id="rId29"/>
    <p:sldId id="326" r:id="rId30"/>
    <p:sldId id="328" r:id="rId31"/>
    <p:sldId id="327" r:id="rId32"/>
    <p:sldId id="331" r:id="rId33"/>
    <p:sldId id="332" r:id="rId34"/>
    <p:sldId id="347" r:id="rId35"/>
    <p:sldId id="333" r:id="rId36"/>
    <p:sldId id="334" r:id="rId37"/>
    <p:sldId id="348" r:id="rId38"/>
    <p:sldId id="335" r:id="rId39"/>
    <p:sldId id="336" r:id="rId40"/>
    <p:sldId id="337" r:id="rId41"/>
    <p:sldId id="349" r:id="rId42"/>
    <p:sldId id="282" r:id="rId43"/>
    <p:sldId id="339" r:id="rId44"/>
    <p:sldId id="338" r:id="rId45"/>
    <p:sldId id="342" r:id="rId46"/>
    <p:sldId id="340" r:id="rId47"/>
    <p:sldId id="341" r:id="rId48"/>
    <p:sldId id="367" r:id="rId49"/>
    <p:sldId id="365" r:id="rId50"/>
    <p:sldId id="36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A51"/>
    <a:srgbClr val="137B1F"/>
    <a:srgbClr val="D23024"/>
    <a:srgbClr val="000066"/>
    <a:srgbClr val="0051F2"/>
    <a:srgbClr val="FF0066"/>
    <a:srgbClr val="7BBF44"/>
    <a:srgbClr val="5A3B29"/>
    <a:srgbClr val="F28624"/>
    <a:srgbClr val="03A6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9D1DF-1E4E-4A47-8F9E-15F1CDD00571}" type="datetimeFigureOut">
              <a:rPr lang="en-US" smtClean="0"/>
              <a:pPr/>
              <a:t>8/4/2024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7D606-0379-4837-A5A5-8D5747D12122}" type="slidenum">
              <a:rPr lang="en-US" smtClean="0"/>
              <a:pPr/>
              <a:t>‹#›</a:t>
            </a:fld>
            <a:endParaRPr lang="en-US"/>
          </a:p>
        </p:txBody>
      </p:sp>
    </p:spTree>
    <p:extLst>
      <p:ext uri="{BB962C8B-B14F-4D97-AF65-F5344CB8AC3E}">
        <p14:creationId xmlns:p14="http://schemas.microsoft.com/office/powerpoint/2010/main" val="420846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157FC8C-17F8-4E83-BA68-693CC938EEAE}" type="slidenum">
              <a:rPr lang="en-US" smtClean="0"/>
              <a:pPr/>
              <a:t>6</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vi-VN" smtClean="0"/>
          </a:p>
        </p:txBody>
      </p:sp>
    </p:spTree>
    <p:extLst>
      <p:ext uri="{BB962C8B-B14F-4D97-AF65-F5344CB8AC3E}">
        <p14:creationId xmlns:p14="http://schemas.microsoft.com/office/powerpoint/2010/main" val="51190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D45E-B540-76C8-EF8D-726D65F78B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F343E5-1206-D04E-F1B0-40C06FCD7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FD2EED-76EA-BE47-0CA8-29082BF8DD29}"/>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5" name="Footer Placeholder 4">
            <a:extLst>
              <a:ext uri="{FF2B5EF4-FFF2-40B4-BE49-F238E27FC236}">
                <a16:creationId xmlns:a16="http://schemas.microsoft.com/office/drawing/2014/main" id="{B3F74D9A-6FA3-E68E-76FD-68C9A1D23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9C28AF-D456-73D7-CD41-108CA0906D1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21902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DE44-0411-A46B-B8EA-30358DA41C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EF1832-0989-6210-B8E0-964FF50A9A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DC543-AAFB-5BDD-7761-BD536DFAB7C0}"/>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5" name="Footer Placeholder 4">
            <a:extLst>
              <a:ext uri="{FF2B5EF4-FFF2-40B4-BE49-F238E27FC236}">
                <a16:creationId xmlns:a16="http://schemas.microsoft.com/office/drawing/2014/main" id="{F4B0E86F-DB2E-AB94-9C32-600A1B168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0901B-F57F-437F-4A0A-2231FC4E7D8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7273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FC4F9-DFF8-150F-5A72-28017DBE8D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995DC2-BE87-2CB5-B421-B27EA20406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A271F-0ED9-901C-A4EA-7801B1FECBFC}"/>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5" name="Footer Placeholder 4">
            <a:extLst>
              <a:ext uri="{FF2B5EF4-FFF2-40B4-BE49-F238E27FC236}">
                <a16:creationId xmlns:a16="http://schemas.microsoft.com/office/drawing/2014/main" id="{D6172535-75B0-926F-EC7C-DDD3A81246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559A5-DEC5-7A9F-95BE-67DCB068EC5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4771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5D0A-DEEC-62AB-26EE-342843334F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9E9B55-C278-B9A4-9F54-8A336CE6DC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DECD8D-0C78-BDCD-3768-602B2C0E1940}"/>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5" name="Footer Placeholder 4">
            <a:extLst>
              <a:ext uri="{FF2B5EF4-FFF2-40B4-BE49-F238E27FC236}">
                <a16:creationId xmlns:a16="http://schemas.microsoft.com/office/drawing/2014/main" id="{4F8E74F9-93F1-8EC0-7D3D-3EC47D83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BE95A-9BE9-E5C5-D32A-D30C55506BD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0745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D6ABB-1728-94DA-FC29-F4206BBC3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612F5C-9A02-24BC-3A8F-70C6E9C1E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6CAC71-E8DD-4D0D-2F7A-98275D74F058}"/>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5" name="Footer Placeholder 4">
            <a:extLst>
              <a:ext uri="{FF2B5EF4-FFF2-40B4-BE49-F238E27FC236}">
                <a16:creationId xmlns:a16="http://schemas.microsoft.com/office/drawing/2014/main" id="{7CCD1EAA-B24A-BF73-82EE-09F68092B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DC300-316B-4301-5AFE-CBE8A4695309}"/>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50635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9512F-9CDF-8E80-DD71-DB49B6E5C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595D4-1097-CEAB-B672-275C182FC8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6EA35F-42C4-A085-190B-8BA6D1E5C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FD23DE-52FD-7678-D288-E51C34360DEA}"/>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6" name="Footer Placeholder 5">
            <a:extLst>
              <a:ext uri="{FF2B5EF4-FFF2-40B4-BE49-F238E27FC236}">
                <a16:creationId xmlns:a16="http://schemas.microsoft.com/office/drawing/2014/main" id="{FB2B560A-EEB0-47D4-EDFD-3187E0FD79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0B098-CC1F-AD59-D4AD-E83CD2ECD5F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5867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33FA-781C-B082-EB32-616A853DC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5533FA-337B-E7F3-5B38-DE0DCB11DF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6E0435-EB0C-D6F0-8F29-B7257078D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58A2F4-5E80-D5E6-4985-F0CA13449C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EC09B6-6BB0-1FCD-EE44-153E47FC9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FA67A2-AF22-5A72-E46D-DD1E15FA10BF}"/>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8" name="Footer Placeholder 7">
            <a:extLst>
              <a:ext uri="{FF2B5EF4-FFF2-40B4-BE49-F238E27FC236}">
                <a16:creationId xmlns:a16="http://schemas.microsoft.com/office/drawing/2014/main" id="{7162D31C-FB37-C4D0-52F3-AFC21B8DE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B9ADF3-A33E-88A7-1E38-672A5732783A}"/>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41375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4B82-A962-9DD0-9725-1B5413DA88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53CB7A0-D886-450D-8870-E5752715E522}"/>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4" name="Footer Placeholder 3">
            <a:extLst>
              <a:ext uri="{FF2B5EF4-FFF2-40B4-BE49-F238E27FC236}">
                <a16:creationId xmlns:a16="http://schemas.microsoft.com/office/drawing/2014/main" id="{565023ED-D06D-6D4C-EE72-80CB8AEA5D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CD2449-7975-5C03-C1B7-B28505EA5C7D}"/>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869047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93F7E0-32D2-FDB2-CF42-634C1EB2EA86}"/>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3" name="Footer Placeholder 2">
            <a:extLst>
              <a:ext uri="{FF2B5EF4-FFF2-40B4-BE49-F238E27FC236}">
                <a16:creationId xmlns:a16="http://schemas.microsoft.com/office/drawing/2014/main" id="{CDCC9099-6EE2-745F-8854-C5D4BCFA88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326AC-816D-6A3D-05B6-810A00C26C54}"/>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155766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EDCB-283A-C772-4B78-E71DA52B2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A3C1C6-CC8B-CACC-AE93-5167D9218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8D4EBE-7587-C974-0490-6BAF313A2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8C66B-BE56-35EF-A5CC-26EFC34FB4F5}"/>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6" name="Footer Placeholder 5">
            <a:extLst>
              <a:ext uri="{FF2B5EF4-FFF2-40B4-BE49-F238E27FC236}">
                <a16:creationId xmlns:a16="http://schemas.microsoft.com/office/drawing/2014/main" id="{43EE5494-CA73-3EE7-DE68-70716652BD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759A2-CA86-C6CD-6B2D-6AE2F821453E}"/>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29079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9F82-0BC1-464D-6957-6EC292617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09D4D5-217F-812B-9AC4-1E0B0A9E8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CD758-184D-7BA2-E99A-96DA8F87F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8B5DD-3A7A-832A-37CC-614FCEA97027}"/>
              </a:ext>
            </a:extLst>
          </p:cNvPr>
          <p:cNvSpPr>
            <a:spLocks noGrp="1"/>
          </p:cNvSpPr>
          <p:nvPr>
            <p:ph type="dt" sz="half" idx="10"/>
          </p:nvPr>
        </p:nvSpPr>
        <p:spPr/>
        <p:txBody>
          <a:bodyPr/>
          <a:lstStyle/>
          <a:p>
            <a:fld id="{50FE9176-65FC-4EBF-9DCF-B7451C1286C5}" type="datetimeFigureOut">
              <a:rPr lang="en-US" smtClean="0"/>
              <a:pPr/>
              <a:t>8/4/2024</a:t>
            </a:fld>
            <a:endParaRPr lang="en-US"/>
          </a:p>
        </p:txBody>
      </p:sp>
      <p:sp>
        <p:nvSpPr>
          <p:cNvPr id="6" name="Footer Placeholder 5">
            <a:extLst>
              <a:ext uri="{FF2B5EF4-FFF2-40B4-BE49-F238E27FC236}">
                <a16:creationId xmlns:a16="http://schemas.microsoft.com/office/drawing/2014/main" id="{8A698E72-CB53-D7A6-6587-7FD6290AB7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CFAFB-2762-240C-616F-E61DDF181CA8}"/>
              </a:ext>
            </a:extLst>
          </p:cNvPr>
          <p:cNvSpPr>
            <a:spLocks noGrp="1"/>
          </p:cNvSpPr>
          <p:nvPr>
            <p:ph type="sldNum" sz="quarter" idx="12"/>
          </p:nvPr>
        </p:nvSpPr>
        <p:spPr/>
        <p:txBody>
          <a:bodyPr/>
          <a:lstStyle/>
          <a:p>
            <a:fld id="{AE584863-1356-41A4-A391-50CC650CBAEE}" type="slidenum">
              <a:rPr lang="en-US" smtClean="0"/>
              <a:pPr/>
              <a:t>‹#›</a:t>
            </a:fld>
            <a:endParaRPr lang="en-US"/>
          </a:p>
        </p:txBody>
      </p:sp>
    </p:spTree>
    <p:extLst>
      <p:ext uri="{BB962C8B-B14F-4D97-AF65-F5344CB8AC3E}">
        <p14:creationId xmlns:p14="http://schemas.microsoft.com/office/powerpoint/2010/main" val="341315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27AAA-15A6-7B99-4D59-E8318A2A0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E46AD9-C432-E86F-7DEB-9225DE978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501B2-8DEC-A8D3-5ABD-84BBBC3F50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E9176-65FC-4EBF-9DCF-B7451C1286C5}" type="datetimeFigureOut">
              <a:rPr lang="en-US" smtClean="0"/>
              <a:pPr/>
              <a:t>8/4/2024</a:t>
            </a:fld>
            <a:endParaRPr lang="en-US"/>
          </a:p>
        </p:txBody>
      </p:sp>
      <p:sp>
        <p:nvSpPr>
          <p:cNvPr id="5" name="Footer Placeholder 4">
            <a:extLst>
              <a:ext uri="{FF2B5EF4-FFF2-40B4-BE49-F238E27FC236}">
                <a16:creationId xmlns:a16="http://schemas.microsoft.com/office/drawing/2014/main" id="{D62C74E1-55BD-A459-A88B-D7D476B1C8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76B62-F6A9-3456-3EE7-D2C9A0602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4863-1356-41A4-A391-50CC650CBAEE}" type="slidenum">
              <a:rPr lang="en-US" smtClean="0"/>
              <a:pPr/>
              <a:t>‹#›</a:t>
            </a:fld>
            <a:endParaRPr lang="en-US"/>
          </a:p>
        </p:txBody>
      </p:sp>
    </p:spTree>
    <p:extLst>
      <p:ext uri="{BB962C8B-B14F-4D97-AF65-F5344CB8AC3E}">
        <p14:creationId xmlns:p14="http://schemas.microsoft.com/office/powerpoint/2010/main" val="288876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14"/>
          <p:cNvSpPr>
            <a:spLocks noChangeArrowheads="1" noChangeShapeType="1" noTextEdit="1"/>
          </p:cNvSpPr>
          <p:nvPr/>
        </p:nvSpPr>
        <p:spPr bwMode="auto">
          <a:xfrm>
            <a:off x="2652417" y="2413852"/>
            <a:ext cx="8263467" cy="1075765"/>
          </a:xfrm>
          <a:prstGeom prst="rect">
            <a:avLst/>
          </a:prstGeom>
        </p:spPr>
        <p:txBody>
          <a:bodyPr wrap="none" fromWordArt="1">
            <a:prstTxWarp prst="textPlain">
              <a:avLst>
                <a:gd name="adj" fmla="val 50000"/>
              </a:avLst>
            </a:prstTxWarp>
          </a:bodyPr>
          <a:lstStyle/>
          <a:p>
            <a:pPr algn="ctr"/>
            <a:r>
              <a:rPr lang="en-US" sz="4800" b="1" kern="10" dirty="0">
                <a:ln w="12700">
                  <a:solidFill>
                    <a:schemeClr val="tx2">
                      <a:lumMod val="75000"/>
                    </a:schemeClr>
                  </a:solidFill>
                  <a:prstDash val="solid"/>
                </a:ln>
                <a:solidFill>
                  <a:srgbClr val="00FF00"/>
                </a:solidFill>
                <a:effectLst>
                  <a:outerShdw dist="38100" dir="2640000" algn="bl" rotWithShape="0">
                    <a:schemeClr val="tx2">
                      <a:lumMod val="75000"/>
                    </a:schemeClr>
                  </a:outerShdw>
                </a:effectLst>
                <a:latin typeface="Times New Roman"/>
                <a:cs typeface="Times New Roman"/>
              </a:rPr>
              <a:t>MÔN: KHOA HỌC TỰ NHIÊN 7</a:t>
            </a:r>
          </a:p>
        </p:txBody>
      </p:sp>
    </p:spTree>
    <p:extLst>
      <p:ext uri="{BB962C8B-B14F-4D97-AF65-F5344CB8AC3E}">
        <p14:creationId xmlns:p14="http://schemas.microsoft.com/office/powerpoint/2010/main" val="1461514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1305124" y="232810"/>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267080EB-96FC-4D86-3147-600F1ABB3FE0}"/>
              </a:ext>
            </a:extLst>
          </p:cNvPr>
          <p:cNvSpPr/>
          <p:nvPr/>
        </p:nvSpPr>
        <p:spPr>
          <a:xfrm>
            <a:off x="863600" y="1518139"/>
            <a:ext cx="4762500" cy="4021016"/>
          </a:xfrm>
          <a:prstGeom prst="roundRect">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smtClean="0">
              <a:solidFill>
                <a:srgbClr val="0051F2"/>
              </a:solidFill>
              <a:latin typeface="Times New Roman" pitchFamily="18" charset="0"/>
              <a:cs typeface="Times New Roman" pitchFamily="18" charset="0"/>
              <a:sym typeface="Wingdings" panose="05000000000000000000" pitchFamily="2" charset="2"/>
            </a:endParaRPr>
          </a:p>
          <a:p>
            <a:pPr algn="ctr"/>
            <a:r>
              <a:rPr lang="de-DE" sz="2800" dirty="0" smtClean="0">
                <a:solidFill>
                  <a:srgbClr val="0051F2"/>
                </a:solidFill>
                <a:latin typeface="Times New Roman" pitchFamily="18" charset="0"/>
                <a:cs typeface="Times New Roman" pitchFamily="18" charset="0"/>
              </a:rPr>
              <a:t>Nhu cầu nước của mỗi loài động vật là khác nhau. Cùng một cơ thể động vật nhu cầu nước sẽ khác nhau ở những nhiệt độ khác nhau. Nhiệt độ càng cao thì nhu cầu nước của động vật tăng lên</a:t>
            </a:r>
            <a:endParaRPr lang="en-US" sz="2800" b="0" i="0" dirty="0">
              <a:solidFill>
                <a:srgbClr val="0051F2"/>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anh 26.1.PNG"/>
          <p:cNvPicPr>
            <a:picLocks noChangeAspect="1" noChangeArrowheads="1"/>
          </p:cNvPicPr>
          <p:nvPr/>
        </p:nvPicPr>
        <p:blipFill>
          <a:blip r:embed="rId2"/>
          <a:srcRect/>
          <a:stretch>
            <a:fillRect/>
          </a:stretch>
        </p:blipFill>
        <p:spPr bwMode="auto">
          <a:xfrm>
            <a:off x="5851159" y="1518138"/>
            <a:ext cx="5274041" cy="4179277"/>
          </a:xfrm>
          <a:prstGeom prst="rect">
            <a:avLst/>
          </a:prstGeom>
          <a:noFill/>
        </p:spPr>
      </p:pic>
      <p:sp>
        <p:nvSpPr>
          <p:cNvPr id="6" name="Rectangle 5"/>
          <p:cNvSpPr/>
          <p:nvPr/>
        </p:nvSpPr>
        <p:spPr>
          <a:xfrm>
            <a:off x="1404593" y="1022274"/>
            <a:ext cx="8167353" cy="584775"/>
          </a:xfrm>
          <a:prstGeom prst="rect">
            <a:avLst/>
          </a:prstGeom>
        </p:spPr>
        <p:txBody>
          <a:bodyPr wrap="square">
            <a:spAutoFit/>
          </a:bodyPr>
          <a:lstStyle/>
          <a:p>
            <a:pPr>
              <a:spcAft>
                <a:spcPts val="0"/>
              </a:spcAft>
            </a:pPr>
            <a:r>
              <a:rPr lang="en-US" sz="3200" b="1" dirty="0">
                <a:solidFill>
                  <a:srgbClr val="C00000"/>
                </a:solidFill>
                <a:latin typeface="Times New Roman" panose="02020603050405020304" pitchFamily="18" charset="0"/>
                <a:ea typeface="Times New Roman" panose="02020603050405020304" pitchFamily="18" charset="0"/>
              </a:rPr>
              <a:t>1. </a:t>
            </a:r>
            <a:r>
              <a:rPr lang="en-US" sz="3200" b="1" dirty="0" err="1">
                <a:solidFill>
                  <a:srgbClr val="C00000"/>
                </a:solidFill>
                <a:latin typeface="Times New Roman" panose="02020603050405020304" pitchFamily="18" charset="0"/>
                <a:ea typeface="Times New Roman" panose="02020603050405020304" pitchFamily="18" charset="0"/>
              </a:rPr>
              <a:t>Nhu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cầu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nước</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của</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cơ</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thể</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động</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vật</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và</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người</a:t>
            </a:r>
            <a:endParaRPr lang="en-US" sz="32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199292" y="2052236"/>
            <a:ext cx="5258828" cy="2998113"/>
            <a:chOff x="5608084" y="1959665"/>
            <a:chExt cx="6527594" cy="2998113"/>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42687"/>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Câu</a:t>
              </a:r>
              <a:r>
                <a:rPr lang="en-US" sz="2800" dirty="0" smtClean="0">
                  <a:solidFill>
                    <a:srgbClr val="002060"/>
                  </a:solidFill>
                  <a:latin typeface="Times New Roman" pitchFamily="18" charset="0"/>
                  <a:cs typeface="Times New Roman" pitchFamily="18" charset="0"/>
                </a:rPr>
                <a:t> 3.Điều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chỉ</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như</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bò</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lấy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E:\dx  lieu\Nam hoc 2022-2023\GIAO AN\SINH 7- KHTN\KHTN CANH DIEU\BAI NÔP CUA NHOM SOAN GIAO AN\BAI 26 PP\anh 26.1.PNG"/>
          <p:cNvPicPr>
            <a:picLocks noChangeAspect="1" noChangeArrowheads="1"/>
          </p:cNvPicPr>
          <p:nvPr/>
        </p:nvPicPr>
        <p:blipFill>
          <a:blip r:embed="rId3"/>
          <a:srcRect/>
          <a:stretch>
            <a:fillRect/>
          </a:stretch>
        </p:blipFill>
        <p:spPr bwMode="auto">
          <a:xfrm>
            <a:off x="5851159" y="1338606"/>
            <a:ext cx="6340841" cy="4358810"/>
          </a:xfrm>
          <a:prstGeom prst="rect">
            <a:avLst/>
          </a:prstGeom>
          <a:noFill/>
        </p:spPr>
      </p:pic>
      <p:sp>
        <p:nvSpPr>
          <p:cNvPr id="10" name="Rectangle 9"/>
          <p:cNvSpPr/>
          <p:nvPr/>
        </p:nvSpPr>
        <p:spPr>
          <a:xfrm>
            <a:off x="405350" y="1050555"/>
            <a:ext cx="8167353" cy="584775"/>
          </a:xfrm>
          <a:prstGeom prst="rect">
            <a:avLst/>
          </a:prstGeom>
        </p:spPr>
        <p:txBody>
          <a:bodyPr wrap="square">
            <a:spAutoFit/>
          </a:bodyPr>
          <a:lstStyle/>
          <a:p>
            <a:pPr>
              <a:spcAft>
                <a:spcPts val="0"/>
              </a:spcAft>
            </a:pPr>
            <a:r>
              <a:rPr lang="en-US" sz="3200" b="1" dirty="0">
                <a:solidFill>
                  <a:srgbClr val="C00000"/>
                </a:solidFill>
                <a:latin typeface="Times New Roman" panose="02020603050405020304" pitchFamily="18" charset="0"/>
                <a:ea typeface="Times New Roman" panose="02020603050405020304" pitchFamily="18" charset="0"/>
              </a:rPr>
              <a:t>1. </a:t>
            </a:r>
            <a:r>
              <a:rPr lang="en-US" sz="3200" b="1" dirty="0" err="1">
                <a:solidFill>
                  <a:srgbClr val="C00000"/>
                </a:solidFill>
                <a:latin typeface="Times New Roman" panose="02020603050405020304" pitchFamily="18" charset="0"/>
                <a:ea typeface="Times New Roman" panose="02020603050405020304" pitchFamily="18" charset="0"/>
              </a:rPr>
              <a:t>Nhu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cầu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nước</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của</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cơ</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thể</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động</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vật</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và</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người</a:t>
            </a:r>
            <a:endParaRPr lang="en-US" sz="32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8" name="Picture 4" descr="VAI TRÒ CỦA NƯỚC SẠCH ĐỐI VỚI SỰ SỐNG CƠ THỂ CON NGƯỜI">
            <a:extLst>
              <a:ext uri="{FF2B5EF4-FFF2-40B4-BE49-F238E27FC236}">
                <a16:creationId xmlns:a16="http://schemas.microsoft.com/office/drawing/2014/main" id="{54FD78C9-7118-A7D0-F84D-F85FFE5A36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021" y="1988461"/>
            <a:ext cx="3905250" cy="2725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Rounded Corners 7">
            <a:extLst>
              <a:ext uri="{FF2B5EF4-FFF2-40B4-BE49-F238E27FC236}">
                <a16:creationId xmlns:a16="http://schemas.microsoft.com/office/drawing/2014/main" id="{267080EB-96FC-4D86-3147-600F1ABB3FE0}"/>
              </a:ext>
            </a:extLst>
          </p:cNvPr>
          <p:cNvSpPr/>
          <p:nvPr/>
        </p:nvSpPr>
        <p:spPr>
          <a:xfrm>
            <a:off x="565608" y="2016369"/>
            <a:ext cx="6161278" cy="340404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Nhu cầu nước của bò lấy sữa cao hơn bò lấy thịt do bò sữa phải cần 1 lượng nước rất lớn để sản xuất ra sữa mỗi ngày, nếu chỉ cung cấp cho bò lấy sữa lượng nước như bò lấy thịt thì lượng sữa thu được sẽ ít đi thậm chí quá trình trao đổi chất cũng bị ảnh hưởng.</a:t>
            </a:r>
            <a:endParaRPr lang="en-US" sz="2800" dirty="0">
              <a:solidFill>
                <a:srgbClr val="002060"/>
              </a:solidFill>
              <a:latin typeface="Times New Roman" pitchFamily="18" charset="0"/>
              <a:cs typeface="Times New Roman" pitchFamily="18" charset="0"/>
            </a:endParaRPr>
          </a:p>
        </p:txBody>
      </p:sp>
      <p:sp>
        <p:nvSpPr>
          <p:cNvPr id="6" name="Rectangle 5"/>
          <p:cNvSpPr/>
          <p:nvPr/>
        </p:nvSpPr>
        <p:spPr>
          <a:xfrm>
            <a:off x="339365" y="1050555"/>
            <a:ext cx="8167353" cy="584775"/>
          </a:xfrm>
          <a:prstGeom prst="rect">
            <a:avLst/>
          </a:prstGeom>
        </p:spPr>
        <p:txBody>
          <a:bodyPr wrap="square">
            <a:spAutoFit/>
          </a:bodyPr>
          <a:lstStyle/>
          <a:p>
            <a:pPr>
              <a:spcAft>
                <a:spcPts val="0"/>
              </a:spcAft>
            </a:pPr>
            <a:r>
              <a:rPr lang="en-US" sz="3200" b="1" dirty="0">
                <a:solidFill>
                  <a:srgbClr val="C00000"/>
                </a:solidFill>
                <a:latin typeface="Times New Roman" panose="02020603050405020304" pitchFamily="18" charset="0"/>
                <a:ea typeface="Times New Roman" panose="02020603050405020304" pitchFamily="18" charset="0"/>
              </a:rPr>
              <a:t>1. </a:t>
            </a:r>
            <a:r>
              <a:rPr lang="en-US" sz="3200" b="1" dirty="0" err="1">
                <a:solidFill>
                  <a:srgbClr val="C00000"/>
                </a:solidFill>
                <a:latin typeface="Times New Roman" panose="02020603050405020304" pitchFamily="18" charset="0"/>
                <a:ea typeface="Times New Roman" panose="02020603050405020304" pitchFamily="18" charset="0"/>
              </a:rPr>
              <a:t>Nhu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cầu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nước</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của</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cơ</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thể</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động</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vật</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và</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người</a:t>
            </a:r>
            <a:endParaRPr lang="en-US" sz="32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0DB776-2D22-1F2D-5A61-D69EDEF9E89B}"/>
              </a:ext>
            </a:extLst>
          </p:cNvPr>
          <p:cNvSpPr txBox="1"/>
          <p:nvPr/>
        </p:nvSpPr>
        <p:spPr>
          <a:xfrm>
            <a:off x="12699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3" name="Rectangle 2"/>
          <p:cNvSpPr/>
          <p:nvPr/>
        </p:nvSpPr>
        <p:spPr>
          <a:xfrm>
            <a:off x="1600200" y="2008118"/>
            <a:ext cx="9626600" cy="3108543"/>
          </a:xfrm>
          <a:prstGeom prst="rect">
            <a:avLst/>
          </a:prstGeom>
        </p:spPr>
        <p:txBody>
          <a:bodyPr wrap="square">
            <a:spAutoFit/>
          </a:bodyPr>
          <a:lstStyle/>
          <a:p>
            <a:pPr>
              <a:spcAft>
                <a:spcPts val="0"/>
              </a:spcAft>
            </a:pPr>
            <a:r>
              <a:rPr lang="en-US" sz="2800" dirty="0" smtClean="0">
                <a:solidFill>
                  <a:srgbClr val="0051F2"/>
                </a:solidFill>
                <a:latin typeface="Times New Roman" panose="02020603050405020304" pitchFamily="18" charset="0"/>
                <a:ea typeface="Times New Roman" panose="02020603050405020304" pitchFamily="18" charset="0"/>
              </a:rPr>
              <a:t>*</a:t>
            </a:r>
            <a:r>
              <a:rPr lang="en-US" sz="2800" b="1" i="1" dirty="0" smtClean="0">
                <a:solidFill>
                  <a:srgbClr val="0051F2"/>
                </a:solidFill>
                <a:latin typeface="Times New Roman" panose="02020603050405020304" pitchFamily="18" charset="0"/>
                <a:ea typeface="Times New Roman" panose="02020603050405020304" pitchFamily="18" charset="0"/>
              </a:rPr>
              <a:t> </a:t>
            </a:r>
            <a:r>
              <a:rPr lang="en-US" sz="2800" b="1" i="1" dirty="0" err="1">
                <a:solidFill>
                  <a:srgbClr val="0051F2"/>
                </a:solidFill>
                <a:latin typeface="Times New Roman" panose="02020603050405020304" pitchFamily="18" charset="0"/>
                <a:ea typeface="Times New Roman" panose="02020603050405020304" pitchFamily="18" charset="0"/>
              </a:rPr>
              <a:t>Nhu</a:t>
            </a:r>
            <a:r>
              <a:rPr lang="en-US" sz="2800" b="1" i="1" dirty="0">
                <a:solidFill>
                  <a:srgbClr val="0051F2"/>
                </a:solidFill>
                <a:latin typeface="Times New Roman" panose="02020603050405020304" pitchFamily="18" charset="0"/>
                <a:ea typeface="Times New Roman" panose="02020603050405020304" pitchFamily="18" charset="0"/>
              </a:rPr>
              <a:t> </a:t>
            </a:r>
            <a:r>
              <a:rPr lang="en-US" sz="2800" b="1" i="1" dirty="0" err="1">
                <a:solidFill>
                  <a:srgbClr val="0051F2"/>
                </a:solidFill>
                <a:latin typeface="Times New Roman" panose="02020603050405020304" pitchFamily="18" charset="0"/>
                <a:ea typeface="Times New Roman" panose="02020603050405020304" pitchFamily="18" charset="0"/>
              </a:rPr>
              <a:t>cầu</a:t>
            </a:r>
            <a:r>
              <a:rPr lang="en-US" sz="2800" b="1" i="1" dirty="0">
                <a:solidFill>
                  <a:srgbClr val="0051F2"/>
                </a:solidFill>
                <a:latin typeface="Times New Roman" panose="02020603050405020304" pitchFamily="18" charset="0"/>
                <a:ea typeface="Times New Roman" panose="02020603050405020304" pitchFamily="18" charset="0"/>
              </a:rPr>
              <a:t> </a:t>
            </a:r>
            <a:r>
              <a:rPr lang="en-US" sz="2800" b="1" i="1" dirty="0" err="1">
                <a:solidFill>
                  <a:srgbClr val="0051F2"/>
                </a:solidFill>
                <a:latin typeface="Times New Roman" panose="02020603050405020304" pitchFamily="18" charset="0"/>
                <a:ea typeface="Times New Roman" panose="02020603050405020304" pitchFamily="18" charset="0"/>
              </a:rPr>
              <a:t>nước</a:t>
            </a:r>
            <a:r>
              <a:rPr lang="en-US" sz="2800" b="1" i="1" dirty="0">
                <a:solidFill>
                  <a:srgbClr val="0051F2"/>
                </a:solidFill>
                <a:latin typeface="Times New Roman" panose="02020603050405020304" pitchFamily="18" charset="0"/>
                <a:ea typeface="Times New Roman" panose="02020603050405020304" pitchFamily="18" charset="0"/>
              </a:rPr>
              <a:t> </a:t>
            </a:r>
            <a:r>
              <a:rPr lang="en-US" sz="2800" b="1" i="1" dirty="0" err="1">
                <a:solidFill>
                  <a:srgbClr val="0051F2"/>
                </a:solidFill>
                <a:latin typeface="Times New Roman" panose="02020603050405020304" pitchFamily="18" charset="0"/>
                <a:ea typeface="Times New Roman" panose="02020603050405020304" pitchFamily="18" charset="0"/>
              </a:rPr>
              <a:t>của</a:t>
            </a:r>
            <a:r>
              <a:rPr lang="en-US" sz="2800" b="1" i="1" dirty="0">
                <a:solidFill>
                  <a:srgbClr val="0051F2"/>
                </a:solidFill>
                <a:latin typeface="Times New Roman" panose="02020603050405020304" pitchFamily="18" charset="0"/>
                <a:ea typeface="Times New Roman" panose="02020603050405020304" pitchFamily="18" charset="0"/>
              </a:rPr>
              <a:t> </a:t>
            </a:r>
            <a:r>
              <a:rPr lang="en-US" sz="2800" b="1" i="1" dirty="0" err="1">
                <a:solidFill>
                  <a:srgbClr val="0051F2"/>
                </a:solidFill>
                <a:latin typeface="Times New Roman" panose="02020603050405020304" pitchFamily="18" charset="0"/>
                <a:ea typeface="Times New Roman" panose="02020603050405020304" pitchFamily="18" charset="0"/>
              </a:rPr>
              <a:t>cơ</a:t>
            </a:r>
            <a:r>
              <a:rPr lang="en-US" sz="2800" b="1" i="1" dirty="0">
                <a:solidFill>
                  <a:srgbClr val="0051F2"/>
                </a:solidFill>
                <a:latin typeface="Times New Roman" panose="02020603050405020304" pitchFamily="18" charset="0"/>
                <a:ea typeface="Times New Roman" panose="02020603050405020304" pitchFamily="18" charset="0"/>
              </a:rPr>
              <a:t> </a:t>
            </a:r>
            <a:r>
              <a:rPr lang="en-US" sz="2800" b="1" i="1" dirty="0" err="1">
                <a:solidFill>
                  <a:srgbClr val="0051F2"/>
                </a:solidFill>
                <a:latin typeface="Times New Roman" panose="02020603050405020304" pitchFamily="18" charset="0"/>
                <a:ea typeface="Times New Roman" panose="02020603050405020304" pitchFamily="18" charset="0"/>
              </a:rPr>
              <a:t>thể</a:t>
            </a:r>
            <a:r>
              <a:rPr lang="en-US" sz="2800" b="1" i="1" dirty="0">
                <a:solidFill>
                  <a:srgbClr val="0051F2"/>
                </a:solidFill>
                <a:latin typeface="Times New Roman" panose="02020603050405020304" pitchFamily="18" charset="0"/>
                <a:ea typeface="Times New Roman" panose="02020603050405020304" pitchFamily="18" charset="0"/>
              </a:rPr>
              <a:t> con </a:t>
            </a:r>
            <a:r>
              <a:rPr lang="en-US" sz="2800" b="1" i="1" dirty="0" err="1">
                <a:solidFill>
                  <a:srgbClr val="0051F2"/>
                </a:solidFill>
                <a:latin typeface="Times New Roman" panose="02020603050405020304" pitchFamily="18" charset="0"/>
                <a:ea typeface="Times New Roman" panose="02020603050405020304" pitchFamily="18" charset="0"/>
              </a:rPr>
              <a:t>người</a:t>
            </a:r>
            <a:r>
              <a:rPr lang="en-US" sz="2800" b="1" i="1" dirty="0">
                <a:solidFill>
                  <a:srgbClr val="0051F2"/>
                </a:solidFill>
                <a:latin typeface="Times New Roman" panose="02020603050405020304" pitchFamily="18" charset="0"/>
                <a:ea typeface="Times New Roman" panose="02020603050405020304" pitchFamily="18" charset="0"/>
              </a:rPr>
              <a:t>:</a:t>
            </a:r>
            <a:endParaRPr lang="en-US" sz="2800" dirty="0">
              <a:solidFill>
                <a:srgbClr val="0051F2"/>
              </a:solidFill>
              <a:latin typeface="Times New Roman" panose="02020603050405020304" pitchFamily="18" charset="0"/>
              <a:ea typeface="Times New Roman" panose="02020603050405020304" pitchFamily="18" charset="0"/>
            </a:endParaRP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Nước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chiếm</a:t>
            </a:r>
            <a:r>
              <a:rPr lang="en-US" sz="2800" dirty="0">
                <a:solidFill>
                  <a:srgbClr val="0051F2"/>
                </a:solidFill>
                <a:latin typeface="Times New Roman" panose="02020603050405020304" pitchFamily="18" charset="0"/>
                <a:ea typeface="Times New Roman" panose="02020603050405020304" pitchFamily="18" charset="0"/>
              </a:rPr>
              <a:t> 60 – 70% </a:t>
            </a:r>
            <a:r>
              <a:rPr lang="en-US" sz="2800" dirty="0" err="1">
                <a:solidFill>
                  <a:srgbClr val="0051F2"/>
                </a:solidFill>
                <a:latin typeface="Times New Roman" panose="02020603050405020304" pitchFamily="18" charset="0"/>
                <a:ea typeface="Times New Roman" panose="02020603050405020304" pitchFamily="18" charset="0"/>
              </a:rPr>
              <a:t>khối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lượng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cơ</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thể</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người</a:t>
            </a:r>
            <a:r>
              <a:rPr lang="en-US" sz="2800" dirty="0">
                <a:solidFill>
                  <a:srgbClr val="0051F2"/>
                </a:solidFill>
                <a:latin typeface="Times New Roman" panose="02020603050405020304" pitchFamily="18" charset="0"/>
                <a:ea typeface="Times New Roman" panose="02020603050405020304" pitchFamily="18" charset="0"/>
              </a:rPr>
              <a:t> -&gt; </a:t>
            </a:r>
            <a:r>
              <a:rPr lang="en-US" sz="2800" dirty="0" err="1">
                <a:solidFill>
                  <a:srgbClr val="0051F2"/>
                </a:solidFill>
                <a:latin typeface="Times New Roman" panose="02020603050405020304" pitchFamily="18" charset="0"/>
                <a:ea typeface="Times New Roman" panose="02020603050405020304" pitchFamily="18" charset="0"/>
              </a:rPr>
              <a:t>Nước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cần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thiết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cho</a:t>
            </a:r>
            <a:r>
              <a:rPr lang="en-US" sz="2800" dirty="0">
                <a:solidFill>
                  <a:srgbClr val="0051F2"/>
                </a:solidFill>
                <a:latin typeface="Times New Roman" panose="02020603050405020304" pitchFamily="18" charset="0"/>
                <a:ea typeface="Times New Roman" panose="02020603050405020304" pitchFamily="18" charset="0"/>
              </a:rPr>
              <a:t> con </a:t>
            </a:r>
            <a:r>
              <a:rPr lang="en-US" sz="2800" dirty="0" err="1">
                <a:solidFill>
                  <a:srgbClr val="0051F2"/>
                </a:solidFill>
                <a:latin typeface="Times New Roman" panose="02020603050405020304" pitchFamily="18" charset="0"/>
                <a:ea typeface="Times New Roman" panose="02020603050405020304" pitchFamily="18" charset="0"/>
              </a:rPr>
              <a:t>người</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Mỗi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ngày</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người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trưởng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thành</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cần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khoảng</a:t>
            </a:r>
            <a:r>
              <a:rPr lang="en-US" sz="2800" dirty="0">
                <a:solidFill>
                  <a:srgbClr val="0051F2"/>
                </a:solidFill>
                <a:latin typeface="Times New Roman" panose="02020603050405020304" pitchFamily="18" charset="0"/>
                <a:ea typeface="Times New Roman" panose="02020603050405020304" pitchFamily="18" charset="0"/>
              </a:rPr>
              <a:t> 2 </a:t>
            </a:r>
            <a:r>
              <a:rPr lang="en-US" sz="2800" dirty="0" err="1">
                <a:solidFill>
                  <a:srgbClr val="0051F2"/>
                </a:solidFill>
                <a:latin typeface="Times New Roman" panose="02020603050405020304" pitchFamily="18" charset="0"/>
                <a:ea typeface="Times New Roman" panose="02020603050405020304" pitchFamily="18" charset="0"/>
              </a:rPr>
              <a:t>lít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nước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trẻ</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nhỏ</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cần</a:t>
            </a:r>
            <a:r>
              <a:rPr lang="en-US" sz="2800" dirty="0">
                <a:solidFill>
                  <a:srgbClr val="0051F2"/>
                </a:solidFill>
                <a:latin typeface="Times New Roman" panose="02020603050405020304" pitchFamily="18" charset="0"/>
                <a:ea typeface="Times New Roman" panose="02020603050405020304" pitchFamily="18" charset="0"/>
              </a:rPr>
              <a:t> 1 </a:t>
            </a:r>
            <a:r>
              <a:rPr lang="en-US" sz="2800" dirty="0" err="1">
                <a:solidFill>
                  <a:srgbClr val="0051F2"/>
                </a:solidFill>
                <a:latin typeface="Times New Roman" panose="02020603050405020304" pitchFamily="18" charset="0"/>
                <a:ea typeface="Times New Roman" panose="02020603050405020304" pitchFamily="18" charset="0"/>
              </a:rPr>
              <a:t>lít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nước</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Để</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đảm</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bảo</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đủ</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nước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cần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uống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đủ</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nước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ăn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thêm</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các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loại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rau</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xanh</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hoa</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quả</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mọng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nước</a:t>
            </a:r>
            <a:r>
              <a:rPr lang="en-US" sz="2800" dirty="0">
                <a:solidFill>
                  <a:srgbClr val="0051F2"/>
                </a:solidFill>
                <a:latin typeface="Times New Roman" panose="02020603050405020304" pitchFamily="18" charset="0"/>
                <a:ea typeface="Times New Roman" panose="02020603050405020304" pitchFamily="18" charset="0"/>
              </a:rPr>
              <a:t>.</a:t>
            </a:r>
            <a:endParaRPr lang="en-US" sz="2800" dirty="0">
              <a:solidFill>
                <a:srgbClr val="0051F2"/>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385739" y="1050555"/>
            <a:ext cx="8167353" cy="584775"/>
          </a:xfrm>
          <a:prstGeom prst="rect">
            <a:avLst/>
          </a:prstGeom>
        </p:spPr>
        <p:txBody>
          <a:bodyPr wrap="square">
            <a:spAutoFit/>
          </a:bodyPr>
          <a:lstStyle/>
          <a:p>
            <a:pPr>
              <a:spcAft>
                <a:spcPts val="0"/>
              </a:spcAft>
            </a:pPr>
            <a:r>
              <a:rPr lang="en-US" sz="3200" b="1" dirty="0">
                <a:solidFill>
                  <a:srgbClr val="C00000"/>
                </a:solidFill>
                <a:latin typeface="Times New Roman" panose="02020603050405020304" pitchFamily="18" charset="0"/>
                <a:ea typeface="Times New Roman" panose="02020603050405020304" pitchFamily="18" charset="0"/>
              </a:rPr>
              <a:t>1. </a:t>
            </a:r>
            <a:r>
              <a:rPr lang="en-US" sz="3200" b="1" dirty="0" err="1">
                <a:solidFill>
                  <a:srgbClr val="C00000"/>
                </a:solidFill>
                <a:latin typeface="Times New Roman" panose="02020603050405020304" pitchFamily="18" charset="0"/>
                <a:ea typeface="Times New Roman" panose="02020603050405020304" pitchFamily="18" charset="0"/>
              </a:rPr>
              <a:t>Nhu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cầu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nước</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của</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cơ</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thể</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động</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vật</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và</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người</a:t>
            </a:r>
            <a:endParaRPr lang="en-US" sz="32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17235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282804" y="679938"/>
            <a:ext cx="10783778" cy="1230924"/>
            <a:chOff x="5608085" y="1959665"/>
            <a:chExt cx="6726291" cy="1651643"/>
          </a:xfrm>
        </p:grpSpPr>
        <p:sp>
          <p:nvSpPr>
            <p:cNvPr id="3" name="Rectangle: Rounded Corners 7">
              <a:extLst>
                <a:ext uri="{FF2B5EF4-FFF2-40B4-BE49-F238E27FC236}">
                  <a16:creationId xmlns:a16="http://schemas.microsoft.com/office/drawing/2014/main" id="{267080EB-96FC-4D86-3147-600F1ABB3FE0}"/>
                </a:ext>
              </a:extLst>
            </p:cNvPr>
            <p:cNvSpPr/>
            <p:nvPr/>
          </p:nvSpPr>
          <p:spPr>
            <a:xfrm>
              <a:off x="6778194" y="2368644"/>
              <a:ext cx="5556182" cy="124266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đảm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bảo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mỗi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4"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192188"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2" descr="10 Sai lầm khi Uống nước khiến cơ thể Gặp nạn | BIMEIDC">
            <a:extLst>
              <a:ext uri="{FF2B5EF4-FFF2-40B4-BE49-F238E27FC236}">
                <a16:creationId xmlns:a16="http://schemas.microsoft.com/office/drawing/2014/main" id="{D0D5BCA1-C64D-04D1-FCFB-02136AEAE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15035"/>
            <a:ext cx="3100754" cy="30116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ác lưu ý để ép nước trái cây ra nhiều nước">
            <a:extLst>
              <a:ext uri="{FF2B5EF4-FFF2-40B4-BE49-F238E27FC236}">
                <a16:creationId xmlns:a16="http://schemas.microsoft.com/office/drawing/2014/main" id="{2F0E0B9B-CB73-6F5A-3AF1-DEED45747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0733" y="2744306"/>
            <a:ext cx="2802835" cy="30468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ách nấu Canh cua rau đay đậm đà hương vị đồng quê | NETSPACE">
            <a:extLst>
              <a:ext uri="{FF2B5EF4-FFF2-40B4-BE49-F238E27FC236}">
                <a16:creationId xmlns:a16="http://schemas.microsoft.com/office/drawing/2014/main" id="{14B59431-10E0-481B-5FEA-804ED70AAC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46" y="2696308"/>
            <a:ext cx="2760785" cy="30166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Vì sao không nên tự ý truyền nước khi cảm thấy mệt mỏi? - Báo Giáo dục và  Thời đại Online">
            <a:extLst>
              <a:ext uri="{FF2B5EF4-FFF2-40B4-BE49-F238E27FC236}">
                <a16:creationId xmlns:a16="http://schemas.microsoft.com/office/drawing/2014/main" id="{FA40F7BE-77E7-6129-9C2F-0A65B1A97B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0185" y="2708031"/>
            <a:ext cx="2801815" cy="3001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98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267080EB-96FC-4D86-3147-600F1ABB3FE0}"/>
              </a:ext>
            </a:extLst>
          </p:cNvPr>
          <p:cNvSpPr/>
          <p:nvPr/>
        </p:nvSpPr>
        <p:spPr>
          <a:xfrm>
            <a:off x="565607" y="2054078"/>
            <a:ext cx="10840825" cy="245193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rgbClr val="FF0000"/>
                </a:solidFill>
                <a:latin typeface="Times New Roman" pitchFamily="18" charset="0"/>
                <a:cs typeface="Times New Roman" pitchFamily="18" charset="0"/>
              </a:rPr>
              <a:t>Một</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số</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pháp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đảm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bảo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đủ</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nước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mỗi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ngày</a:t>
            </a:r>
            <a:r>
              <a:rPr lang="en-US" sz="2800" b="1" dirty="0" smtClean="0">
                <a:solidFill>
                  <a:srgbClr val="FF0000"/>
                </a:solidFill>
                <a:latin typeface="Times New Roman" pitchFamily="18" charset="0"/>
                <a:cs typeface="Times New Roman" pitchFamily="18" charset="0"/>
              </a:rPr>
              <a:t>:</a:t>
            </a:r>
          </a:p>
          <a:p>
            <a:pPr marL="457200" indent="-457200">
              <a:buFontTx/>
              <a:buChar char="-"/>
            </a:pP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( 1 – 2 </a:t>
            </a:r>
            <a:r>
              <a:rPr lang="en-US" sz="2800" dirty="0" err="1" smtClean="0">
                <a:solidFill>
                  <a:srgbClr val="002060"/>
                </a:solidFill>
                <a:latin typeface="Times New Roman" pitchFamily="18" charset="0"/>
                <a:cs typeface="Times New Roman" pitchFamily="18" charset="0"/>
              </a:rPr>
              <a:t>lít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chờ</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endParaRPr lang="en-US" sz="2800" dirty="0" smtClean="0">
              <a:solidFill>
                <a:srgbClr val="002060"/>
              </a:solidFill>
              <a:latin typeface="Times New Roman" pitchFamily="18" charset="0"/>
              <a:cs typeface="Times New Roman" pitchFamily="18" charset="0"/>
            </a:endParaRPr>
          </a:p>
          <a:p>
            <a:pPr marL="457200" indent="-457200">
              <a:buFontTx/>
              <a:buChar char="-"/>
            </a:pP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xanh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mọng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2022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04800" y="1453661"/>
            <a:ext cx="10527323" cy="1793630"/>
            <a:chOff x="5608084" y="1959665"/>
            <a:chExt cx="6608545" cy="2406679"/>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147673" y="2151253"/>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hợp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nào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truyền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nước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52787" cy="1449458"/>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923827" y="3575539"/>
            <a:ext cx="9943465" cy="2016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Cần truyền nước cho cơ thể khi: cơ thể bị mất nước do nôn mửa, tiêu chảy, sốt cao, mất máu…mà không thể ăn, uống được.</a:t>
            </a:r>
          </a:p>
          <a:p>
            <a:r>
              <a:rPr lang="de-DE" sz="2800" dirty="0" smtClean="0">
                <a:solidFill>
                  <a:srgbClr val="002060"/>
                </a:solidFill>
                <a:latin typeface="Times New Roman" pitchFamily="18" charset="0"/>
                <a:cs typeface="Times New Roman" pitchFamily="18" charset="0"/>
              </a:rPr>
              <a:t>Lưu ý khi truyền nước: cần có sự theo dõi và giám sát của nhân viên y tế.</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25916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584155" y="216396"/>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879231" y="4337538"/>
            <a:ext cx="10398369" cy="2227384"/>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26.1,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E:\dx  lieu\Nam hoc 2022-2023\GIAO AN\SINH 7- KHTN\KHTN CANH DIEU\BAI NÔP CUA NHOM SOAN GIAO AN\BAI 26 PP\hinh 26.1.PNG"/>
          <p:cNvPicPr>
            <a:picLocks noChangeAspect="1" noChangeArrowheads="1"/>
          </p:cNvPicPr>
          <p:nvPr/>
        </p:nvPicPr>
        <p:blipFill>
          <a:blip r:embed="rId3"/>
          <a:srcRect/>
          <a:stretch>
            <a:fillRect/>
          </a:stretch>
        </p:blipFill>
        <p:spPr bwMode="auto">
          <a:xfrm>
            <a:off x="1008185" y="1363540"/>
            <a:ext cx="10667999" cy="3009168"/>
          </a:xfrm>
          <a:prstGeom prst="rect">
            <a:avLst/>
          </a:prstGeom>
          <a:noFill/>
        </p:spPr>
      </p:pic>
      <p:sp>
        <p:nvSpPr>
          <p:cNvPr id="3" name="Rectangle 2"/>
          <p:cNvSpPr/>
          <p:nvPr/>
        </p:nvSpPr>
        <p:spPr>
          <a:xfrm>
            <a:off x="1008185" y="934043"/>
            <a:ext cx="7564891" cy="523220"/>
          </a:xfrm>
          <a:prstGeom prst="rect">
            <a:avLst/>
          </a:prstGeom>
        </p:spPr>
        <p:txBody>
          <a:bodyPr wrap="none">
            <a:spAutoFit/>
          </a:bodyPr>
          <a:lstStyle/>
          <a:p>
            <a:pPr>
              <a:spcAft>
                <a:spcPts val="0"/>
              </a:spcAft>
            </a:pPr>
            <a:r>
              <a:rPr lang="en-US" sz="2800" b="1" dirty="0">
                <a:solidFill>
                  <a:srgbClr val="C00000"/>
                </a:solidFill>
                <a:latin typeface="Times New Roman" panose="02020603050405020304" pitchFamily="18" charset="0"/>
                <a:ea typeface="Times New Roman" panose="02020603050405020304" pitchFamily="18" charset="0"/>
              </a:rPr>
              <a:t>2.</a:t>
            </a:r>
            <a:r>
              <a:rPr lang="en-US" sz="2800" dirty="0">
                <a:solidFill>
                  <a:srgbClr val="C00000"/>
                </a:solidFill>
                <a:latin typeface="Times New Roman" panose="02020603050405020304" pitchFamily="18" charset="0"/>
                <a:ea typeface="Times New Roman" panose="02020603050405020304" pitchFamily="18" charset="0"/>
              </a:rPr>
              <a:t> </a:t>
            </a:r>
            <a:r>
              <a:rPr lang="en-US" sz="2800" b="1" dirty="0">
                <a:solidFill>
                  <a:srgbClr val="C00000"/>
                </a:solidFill>
                <a:latin typeface="Times New Roman" panose="02020603050405020304" pitchFamily="18" charset="0"/>
                <a:ea typeface="Times New Roman" panose="02020603050405020304" pitchFamily="18" charset="0"/>
              </a:rPr>
              <a:t>Con </a:t>
            </a:r>
            <a:r>
              <a:rPr lang="en-US" sz="2800" b="1" dirty="0" err="1">
                <a:solidFill>
                  <a:srgbClr val="C00000"/>
                </a:solidFill>
                <a:latin typeface="Times New Roman" panose="02020603050405020304" pitchFamily="18" charset="0"/>
                <a:ea typeface="Times New Roman" panose="02020603050405020304" pitchFamily="18" charset="0"/>
              </a:rPr>
              <a:t>đường</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trao</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đổi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nước</a:t>
            </a:r>
            <a:r>
              <a:rPr lang="en-US" sz="2800" b="1" dirty="0">
                <a:solidFill>
                  <a:srgbClr val="C00000"/>
                </a:solidFill>
                <a:latin typeface="Times New Roman" panose="02020603050405020304" pitchFamily="18" charset="0"/>
                <a:ea typeface="Times New Roman" panose="02020603050405020304" pitchFamily="18" charset="0"/>
              </a:rPr>
              <a:t> ở </a:t>
            </a:r>
            <a:r>
              <a:rPr lang="en-US" sz="2800" b="1" dirty="0" err="1">
                <a:solidFill>
                  <a:srgbClr val="C00000"/>
                </a:solidFill>
                <a:latin typeface="Times New Roman" panose="02020603050405020304" pitchFamily="18" charset="0"/>
                <a:ea typeface="Times New Roman" panose="02020603050405020304" pitchFamily="18" charset="0"/>
              </a:rPr>
              <a:t>động</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vật</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và</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người</a:t>
            </a:r>
            <a:endParaRPr lang="en-US" sz="28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267080EB-96FC-4D86-3147-600F1ABB3FE0}"/>
              </a:ext>
            </a:extLst>
          </p:cNvPr>
          <p:cNvSpPr/>
          <p:nvPr/>
        </p:nvSpPr>
        <p:spPr>
          <a:xfrm>
            <a:off x="355555" y="4374170"/>
            <a:ext cx="11836445" cy="2464778"/>
          </a:xfrm>
          <a:prstGeom prst="roundRect">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E15A51"/>
                </a:solidFill>
                <a:latin typeface="Times New Roman" pitchFamily="18" charset="0"/>
                <a:cs typeface="Times New Roman" pitchFamily="18" charset="0"/>
              </a:rPr>
              <a:t>- Lượng nước được đưa vào cơ thể qua thức ăn và nước uống.</a:t>
            </a:r>
            <a:endParaRPr lang="en-US" sz="2800" dirty="0" smtClean="0">
              <a:solidFill>
                <a:srgbClr val="E15A51"/>
              </a:solidFill>
              <a:latin typeface="Times New Roman" pitchFamily="18" charset="0"/>
              <a:cs typeface="Times New Roman" pitchFamily="18" charset="0"/>
            </a:endParaRPr>
          </a:p>
          <a:p>
            <a:r>
              <a:rPr lang="de-DE" sz="2800" dirty="0" smtClean="0">
                <a:solidFill>
                  <a:srgbClr val="E15A51"/>
                </a:solidFill>
                <a:latin typeface="Times New Roman" pitchFamily="18" charset="0"/>
                <a:cs typeface="Times New Roman" pitchFamily="18" charset="0"/>
              </a:rPr>
              <a:t>- Nước khi lấy vào cơ thể sẽ được sử dụng cho các hoạt động sống của cơ thể.</a:t>
            </a:r>
            <a:endParaRPr lang="en-US" sz="2800" dirty="0" smtClean="0">
              <a:solidFill>
                <a:srgbClr val="E15A51"/>
              </a:solidFill>
              <a:latin typeface="Times New Roman" pitchFamily="18" charset="0"/>
              <a:cs typeface="Times New Roman" pitchFamily="18" charset="0"/>
            </a:endParaRPr>
          </a:p>
          <a:p>
            <a:r>
              <a:rPr lang="de-DE" sz="2800" dirty="0" smtClean="0">
                <a:solidFill>
                  <a:srgbClr val="E15A51"/>
                </a:solidFill>
                <a:latin typeface="Times New Roman" pitchFamily="18" charset="0"/>
                <a:cs typeface="Times New Roman" pitchFamily="18" charset="0"/>
              </a:rPr>
              <a:t>- Một lượng nước từ trong cơ thể sẽ được thải ra ngoài thông qua hơi thở, bốc hơi qua da, mồ hôi, nước tiểu, nước trong phân.</a:t>
            </a:r>
            <a:endParaRPr lang="en-US" sz="2800" dirty="0">
              <a:solidFill>
                <a:srgbClr val="E15A51"/>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hinh 26.1.PNG"/>
          <p:cNvPicPr>
            <a:picLocks noChangeAspect="1" noChangeArrowheads="1"/>
          </p:cNvPicPr>
          <p:nvPr/>
        </p:nvPicPr>
        <p:blipFill>
          <a:blip r:embed="rId2"/>
          <a:srcRect/>
          <a:stretch>
            <a:fillRect/>
          </a:stretch>
        </p:blipFill>
        <p:spPr bwMode="auto">
          <a:xfrm>
            <a:off x="1107830" y="1650073"/>
            <a:ext cx="10667999" cy="2871127"/>
          </a:xfrm>
          <a:prstGeom prst="rect">
            <a:avLst/>
          </a:prstGeom>
          <a:noFill/>
        </p:spPr>
      </p:pic>
      <p:sp>
        <p:nvSpPr>
          <p:cNvPr id="6" name="Rectangle 5"/>
          <p:cNvSpPr/>
          <p:nvPr/>
        </p:nvSpPr>
        <p:spPr>
          <a:xfrm>
            <a:off x="691661" y="1078573"/>
            <a:ext cx="7564891" cy="523220"/>
          </a:xfrm>
          <a:prstGeom prst="rect">
            <a:avLst/>
          </a:prstGeom>
        </p:spPr>
        <p:txBody>
          <a:bodyPr wrap="none">
            <a:spAutoFit/>
          </a:bodyPr>
          <a:lstStyle/>
          <a:p>
            <a:pPr>
              <a:spcAft>
                <a:spcPts val="0"/>
              </a:spcAft>
            </a:pPr>
            <a:r>
              <a:rPr lang="en-US" sz="2800" b="1" dirty="0">
                <a:solidFill>
                  <a:srgbClr val="C00000"/>
                </a:solidFill>
                <a:latin typeface="Times New Roman" panose="02020603050405020304" pitchFamily="18" charset="0"/>
                <a:ea typeface="Times New Roman" panose="02020603050405020304" pitchFamily="18" charset="0"/>
              </a:rPr>
              <a:t>2.</a:t>
            </a:r>
            <a:r>
              <a:rPr lang="en-US" sz="2800" dirty="0">
                <a:solidFill>
                  <a:srgbClr val="C00000"/>
                </a:solidFill>
                <a:latin typeface="Times New Roman" panose="02020603050405020304" pitchFamily="18" charset="0"/>
                <a:ea typeface="Times New Roman" panose="02020603050405020304" pitchFamily="18" charset="0"/>
              </a:rPr>
              <a:t> </a:t>
            </a:r>
            <a:r>
              <a:rPr lang="en-US" sz="2800" b="1" dirty="0">
                <a:solidFill>
                  <a:srgbClr val="C00000"/>
                </a:solidFill>
                <a:latin typeface="Times New Roman" panose="02020603050405020304" pitchFamily="18" charset="0"/>
                <a:ea typeface="Times New Roman" panose="02020603050405020304" pitchFamily="18" charset="0"/>
              </a:rPr>
              <a:t>Con </a:t>
            </a:r>
            <a:r>
              <a:rPr lang="en-US" sz="2800" b="1" dirty="0" err="1">
                <a:solidFill>
                  <a:srgbClr val="C00000"/>
                </a:solidFill>
                <a:latin typeface="Times New Roman" panose="02020603050405020304" pitchFamily="18" charset="0"/>
                <a:ea typeface="Times New Roman" panose="02020603050405020304" pitchFamily="18" charset="0"/>
              </a:rPr>
              <a:t>đường</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trao</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đổi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nước</a:t>
            </a:r>
            <a:r>
              <a:rPr lang="en-US" sz="2800" b="1" dirty="0">
                <a:solidFill>
                  <a:srgbClr val="C00000"/>
                </a:solidFill>
                <a:latin typeface="Times New Roman" panose="02020603050405020304" pitchFamily="18" charset="0"/>
                <a:ea typeface="Times New Roman" panose="02020603050405020304" pitchFamily="18" charset="0"/>
              </a:rPr>
              <a:t> ở </a:t>
            </a:r>
            <a:r>
              <a:rPr lang="en-US" sz="2800" b="1" dirty="0" err="1">
                <a:solidFill>
                  <a:srgbClr val="C00000"/>
                </a:solidFill>
                <a:latin typeface="Times New Roman" panose="02020603050405020304" pitchFamily="18" charset="0"/>
                <a:ea typeface="Times New Roman" panose="02020603050405020304" pitchFamily="18" charset="0"/>
              </a:rPr>
              <a:t>động</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vật</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và</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người</a:t>
            </a:r>
            <a:endParaRPr lang="en-US" sz="28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549738"/>
            <a:ext cx="10909300" cy="4462760"/>
          </a:xfrm>
          <a:prstGeom prst="rect">
            <a:avLst/>
          </a:prstGeom>
        </p:spPr>
        <p:txBody>
          <a:bodyPr wrap="square">
            <a:spAutoFit/>
          </a:bodyPr>
          <a:lstStyle/>
          <a:p>
            <a:pPr>
              <a:spcAft>
                <a:spcPts val="0"/>
              </a:spcAft>
            </a:pPr>
            <a:r>
              <a:rPr lang="vi-VN" sz="6000" b="1" dirty="0">
                <a:solidFill>
                  <a:srgbClr val="0051F2"/>
                </a:solidFill>
                <a:latin typeface="Times New Roman" pitchFamily="18" charset="0"/>
                <a:cs typeface="Times New Roman" pitchFamily="18" charset="0"/>
                <a:sym typeface="Wingdings" panose="05000000000000000000" pitchFamily="2" charset="2"/>
              </a:rPr>
              <a:t> </a:t>
            </a:r>
            <a:endParaRPr lang="en-US" sz="6000" b="1" dirty="0" smtClean="0">
              <a:solidFill>
                <a:srgbClr val="0051F2"/>
              </a:solidFill>
              <a:latin typeface="Times New Roman" pitchFamily="18" charset="0"/>
              <a:cs typeface="Times New Roman" pitchFamily="18" charset="0"/>
              <a:sym typeface="Wingdings" panose="05000000000000000000" pitchFamily="2" charset="2"/>
            </a:endParaRPr>
          </a:p>
          <a:p>
            <a:pPr>
              <a:spcAft>
                <a:spcPts val="0"/>
              </a:spcAft>
            </a:pPr>
            <a:r>
              <a:rPr lang="en-US" sz="3200" dirty="0" smtClean="0">
                <a:solidFill>
                  <a:srgbClr val="0051F2"/>
                </a:solidFill>
                <a:latin typeface="Times New Roman" panose="02020603050405020304" pitchFamily="18" charset="0"/>
                <a:ea typeface="Times New Roman" panose="02020603050405020304" pitchFamily="18" charset="0"/>
              </a:rPr>
              <a:t>- </a:t>
            </a:r>
            <a:r>
              <a:rPr lang="en-US" sz="3200" dirty="0">
                <a:solidFill>
                  <a:srgbClr val="0051F2"/>
                </a:solidFill>
                <a:latin typeface="Times New Roman" panose="02020603050405020304" pitchFamily="18" charset="0"/>
                <a:ea typeface="Times New Roman" panose="02020603050405020304" pitchFamily="18" charset="0"/>
              </a:rPr>
              <a:t>Con </a:t>
            </a:r>
            <a:r>
              <a:rPr lang="en-US" sz="3200" dirty="0" err="1">
                <a:solidFill>
                  <a:srgbClr val="0051F2"/>
                </a:solidFill>
                <a:latin typeface="Times New Roman" panose="02020603050405020304" pitchFamily="18" charset="0"/>
                <a:ea typeface="Times New Roman" panose="02020603050405020304" pitchFamily="18" charset="0"/>
              </a:rPr>
              <a:t>đường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trao</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đổi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nước</a:t>
            </a:r>
            <a:r>
              <a:rPr lang="en-US" sz="3200" dirty="0">
                <a:solidFill>
                  <a:srgbClr val="0051F2"/>
                </a:solidFill>
                <a:latin typeface="Times New Roman" panose="02020603050405020304" pitchFamily="18" charset="0"/>
                <a:ea typeface="Times New Roman" panose="02020603050405020304" pitchFamily="18" charset="0"/>
              </a:rPr>
              <a:t> ở </a:t>
            </a:r>
            <a:r>
              <a:rPr lang="en-US" sz="3200" dirty="0" err="1">
                <a:solidFill>
                  <a:srgbClr val="0051F2"/>
                </a:solidFill>
                <a:latin typeface="Times New Roman" panose="02020603050405020304" pitchFamily="18" charset="0"/>
                <a:ea typeface="Times New Roman" panose="02020603050405020304" pitchFamily="18" charset="0"/>
              </a:rPr>
              <a:t>động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vật</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và</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người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trải</a:t>
            </a:r>
            <a:r>
              <a:rPr lang="en-US" sz="3200" dirty="0">
                <a:solidFill>
                  <a:srgbClr val="0051F2"/>
                </a:solidFill>
                <a:latin typeface="Times New Roman" panose="02020603050405020304" pitchFamily="18" charset="0"/>
                <a:ea typeface="Times New Roman" panose="02020603050405020304" pitchFamily="18" charset="0"/>
              </a:rPr>
              <a:t> qua 3 </a:t>
            </a:r>
            <a:r>
              <a:rPr lang="en-US" sz="3200" dirty="0" err="1">
                <a:solidFill>
                  <a:srgbClr val="0051F2"/>
                </a:solidFill>
                <a:latin typeface="Times New Roman" panose="02020603050405020304" pitchFamily="18" charset="0"/>
                <a:ea typeface="Times New Roman" panose="02020603050405020304" pitchFamily="18" charset="0"/>
              </a:rPr>
              <a:t>giai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đoạn</a:t>
            </a:r>
            <a:r>
              <a:rPr lang="en-US" sz="32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Giai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đoạn</a:t>
            </a:r>
            <a:r>
              <a:rPr lang="en-US" sz="3200" dirty="0">
                <a:solidFill>
                  <a:srgbClr val="0051F2"/>
                </a:solidFill>
                <a:latin typeface="Times New Roman" panose="02020603050405020304" pitchFamily="18" charset="0"/>
                <a:ea typeface="Times New Roman" panose="02020603050405020304" pitchFamily="18" charset="0"/>
              </a:rPr>
              <a:t> 1: </a:t>
            </a:r>
            <a:r>
              <a:rPr lang="en-US" sz="3200" dirty="0" err="1">
                <a:solidFill>
                  <a:srgbClr val="0051F2"/>
                </a:solidFill>
                <a:latin typeface="Times New Roman" panose="02020603050405020304" pitchFamily="18" charset="0"/>
                <a:ea typeface="Times New Roman" panose="02020603050405020304" pitchFamily="18" charset="0"/>
              </a:rPr>
              <a:t>Lấy</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vào</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nước</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uống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và</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nước</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trong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thức</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ăn</a:t>
            </a:r>
            <a:r>
              <a:rPr lang="en-US" sz="32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Giai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đoạn</a:t>
            </a:r>
            <a:r>
              <a:rPr lang="en-US" sz="3200" dirty="0">
                <a:solidFill>
                  <a:srgbClr val="0051F2"/>
                </a:solidFill>
                <a:latin typeface="Times New Roman" panose="02020603050405020304" pitchFamily="18" charset="0"/>
                <a:ea typeface="Times New Roman" panose="02020603050405020304" pitchFamily="18" charset="0"/>
              </a:rPr>
              <a:t> 2: </a:t>
            </a:r>
            <a:r>
              <a:rPr lang="en-US" sz="3200" dirty="0" err="1">
                <a:solidFill>
                  <a:srgbClr val="0051F2"/>
                </a:solidFill>
                <a:latin typeface="Times New Roman" panose="02020603050405020304" pitchFamily="18" charset="0"/>
                <a:ea typeface="Times New Roman" panose="02020603050405020304" pitchFamily="18" charset="0"/>
              </a:rPr>
              <a:t>Sử</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dụng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Cơ</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thể</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sử</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dụng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để</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trao</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đổi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chất</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và</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các</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hoạt</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động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sống</a:t>
            </a:r>
            <a:r>
              <a:rPr lang="en-US" sz="32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Giai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đoạn</a:t>
            </a:r>
            <a:r>
              <a:rPr lang="en-US" sz="3200" dirty="0">
                <a:solidFill>
                  <a:srgbClr val="0051F2"/>
                </a:solidFill>
                <a:latin typeface="Times New Roman" panose="02020603050405020304" pitchFamily="18" charset="0"/>
                <a:ea typeface="Times New Roman" panose="02020603050405020304" pitchFamily="18" charset="0"/>
              </a:rPr>
              <a:t> 3: </a:t>
            </a:r>
            <a:r>
              <a:rPr lang="en-US" sz="3200" dirty="0" err="1">
                <a:solidFill>
                  <a:srgbClr val="0051F2"/>
                </a:solidFill>
                <a:latin typeface="Times New Roman" panose="02020603050405020304" pitchFamily="18" charset="0"/>
                <a:ea typeface="Times New Roman" panose="02020603050405020304" pitchFamily="18" charset="0"/>
              </a:rPr>
              <a:t>Thải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ra</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hơi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thở</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bốc</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hơi</a:t>
            </a:r>
            <a:r>
              <a:rPr lang="en-US" sz="3200" dirty="0">
                <a:solidFill>
                  <a:srgbClr val="0051F2"/>
                </a:solidFill>
                <a:latin typeface="Times New Roman" panose="02020603050405020304" pitchFamily="18" charset="0"/>
                <a:ea typeface="Times New Roman" panose="02020603050405020304" pitchFamily="18" charset="0"/>
              </a:rPr>
              <a:t> qua da, </a:t>
            </a:r>
            <a:r>
              <a:rPr lang="en-US" sz="3200" dirty="0" err="1">
                <a:solidFill>
                  <a:srgbClr val="0051F2"/>
                </a:solidFill>
                <a:latin typeface="Times New Roman" panose="02020603050405020304" pitchFamily="18" charset="0"/>
                <a:ea typeface="Times New Roman" panose="02020603050405020304" pitchFamily="18" charset="0"/>
              </a:rPr>
              <a:t>mồ</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hôi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nước</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tiểu</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và</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nước</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trong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phân</a:t>
            </a:r>
            <a:r>
              <a:rPr lang="en-US" sz="3200" dirty="0">
                <a:solidFill>
                  <a:srgbClr val="0051F2"/>
                </a:solidFill>
                <a:latin typeface="Times New Roman" panose="02020603050405020304" pitchFamily="18" charset="0"/>
                <a:ea typeface="Times New Roman" panose="02020603050405020304" pitchFamily="18" charset="0"/>
              </a:rPr>
              <a:t>).</a:t>
            </a:r>
            <a:endParaRPr lang="en-US" sz="3200" dirty="0">
              <a:solidFill>
                <a:srgbClr val="0051F2"/>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008185" y="1026518"/>
            <a:ext cx="7564891" cy="523220"/>
          </a:xfrm>
          <a:prstGeom prst="rect">
            <a:avLst/>
          </a:prstGeom>
        </p:spPr>
        <p:txBody>
          <a:bodyPr wrap="none">
            <a:spAutoFit/>
          </a:bodyPr>
          <a:lstStyle/>
          <a:p>
            <a:pPr>
              <a:spcAft>
                <a:spcPts val="0"/>
              </a:spcAft>
            </a:pPr>
            <a:r>
              <a:rPr lang="en-US" sz="2800" b="1" dirty="0">
                <a:solidFill>
                  <a:srgbClr val="C00000"/>
                </a:solidFill>
                <a:latin typeface="Times New Roman" panose="02020603050405020304" pitchFamily="18" charset="0"/>
                <a:ea typeface="Times New Roman" panose="02020603050405020304" pitchFamily="18" charset="0"/>
              </a:rPr>
              <a:t>2.</a:t>
            </a:r>
            <a:r>
              <a:rPr lang="en-US" sz="2800" dirty="0">
                <a:solidFill>
                  <a:srgbClr val="C00000"/>
                </a:solidFill>
                <a:latin typeface="Times New Roman" panose="02020603050405020304" pitchFamily="18" charset="0"/>
                <a:ea typeface="Times New Roman" panose="02020603050405020304" pitchFamily="18" charset="0"/>
              </a:rPr>
              <a:t> </a:t>
            </a:r>
            <a:r>
              <a:rPr lang="en-US" sz="2800" b="1" dirty="0">
                <a:solidFill>
                  <a:srgbClr val="C00000"/>
                </a:solidFill>
                <a:latin typeface="Times New Roman" panose="02020603050405020304" pitchFamily="18" charset="0"/>
                <a:ea typeface="Times New Roman" panose="02020603050405020304" pitchFamily="18" charset="0"/>
              </a:rPr>
              <a:t>Con </a:t>
            </a:r>
            <a:r>
              <a:rPr lang="en-US" sz="2800" b="1" dirty="0" err="1">
                <a:solidFill>
                  <a:srgbClr val="C00000"/>
                </a:solidFill>
                <a:latin typeface="Times New Roman" panose="02020603050405020304" pitchFamily="18" charset="0"/>
                <a:ea typeface="Times New Roman" panose="02020603050405020304" pitchFamily="18" charset="0"/>
              </a:rPr>
              <a:t>đường</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trao</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đổi</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nước</a:t>
            </a:r>
            <a:r>
              <a:rPr lang="en-US" sz="2800" b="1" dirty="0">
                <a:solidFill>
                  <a:srgbClr val="C00000"/>
                </a:solidFill>
                <a:latin typeface="Times New Roman" panose="02020603050405020304" pitchFamily="18" charset="0"/>
                <a:ea typeface="Times New Roman" panose="02020603050405020304" pitchFamily="18" charset="0"/>
              </a:rPr>
              <a:t> ở </a:t>
            </a:r>
            <a:r>
              <a:rPr lang="en-US" sz="2800" b="1" dirty="0" err="1">
                <a:solidFill>
                  <a:srgbClr val="C00000"/>
                </a:solidFill>
                <a:latin typeface="Times New Roman" panose="02020603050405020304" pitchFamily="18" charset="0"/>
                <a:ea typeface="Times New Roman" panose="02020603050405020304" pitchFamily="18" charset="0"/>
              </a:rPr>
              <a:t>động</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vật</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và</a:t>
            </a:r>
            <a:r>
              <a:rPr lang="en-US" sz="2800" b="1" dirty="0">
                <a:solidFill>
                  <a:srgbClr val="C00000"/>
                </a:solidFill>
                <a:latin typeface="Times New Roman" panose="02020603050405020304" pitchFamily="18" charset="0"/>
                <a:ea typeface="Times New Roman" panose="02020603050405020304" pitchFamily="18" charset="0"/>
              </a:rPr>
              <a:t> </a:t>
            </a:r>
            <a:r>
              <a:rPr lang="en-US" sz="2800" b="1" dirty="0" err="1">
                <a:solidFill>
                  <a:srgbClr val="C00000"/>
                </a:solidFill>
                <a:latin typeface="Times New Roman" panose="02020603050405020304" pitchFamily="18" charset="0"/>
                <a:ea typeface="Times New Roman" panose="02020603050405020304" pitchFamily="18" charset="0"/>
              </a:rPr>
              <a:t>người</a:t>
            </a:r>
            <a:endParaRPr lang="en-US" sz="28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5758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256" y="1004440"/>
            <a:ext cx="12132297" cy="5909310"/>
          </a:xfrm>
          <a:prstGeom prst="rect">
            <a:avLst/>
          </a:prstGeom>
        </p:spPr>
        <p:txBody>
          <a:bodyPr wrap="square">
            <a:spAutoFit/>
          </a:bodyPr>
          <a:lstStyle/>
          <a:p>
            <a:pPr>
              <a:lnSpc>
                <a:spcPct val="150000"/>
              </a:lnSpc>
            </a:pPr>
            <a:r>
              <a:rPr lang="nl-NL" sz="2800" b="1" dirty="0">
                <a:latin typeface="Times New Roman" panose="02020603050405020304" pitchFamily="18" charset="0"/>
                <a:ea typeface="Calibri" panose="020F0502020204030204" pitchFamily="34" charset="0"/>
                <a:cs typeface="Times New Roman" panose="02020603050405020304" pitchFamily="18" charset="0"/>
              </a:rPr>
              <a:t>Câu 1:</a:t>
            </a:r>
            <a:r>
              <a:rPr lang="nl-NL" sz="2800" dirty="0">
                <a:latin typeface="Times New Roman" panose="02020603050405020304" pitchFamily="18" charset="0"/>
                <a:ea typeface="Calibri" panose="020F0502020204030204" pitchFamily="34" charset="0"/>
                <a:cs typeface="Times New Roman" panose="02020603050405020304" pitchFamily="18" charset="0"/>
              </a:rPr>
              <a:t> Bộ phận thực hiện hút nước và khoáng của cây là:</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2800" dirty="0">
                <a:latin typeface="Times New Roman" panose="02020603050405020304" pitchFamily="18" charset="0"/>
                <a:ea typeface="Calibri" panose="020F0502020204030204" pitchFamily="34" charset="0"/>
                <a:cs typeface="Times New Roman" panose="02020603050405020304" pitchFamily="18" charset="0"/>
              </a:rPr>
              <a:t>A. Lá cây		B. Thân cây		C. Quả		D. Rễ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cây</a:t>
            </a:r>
            <a:endParaRPr lang="nl-NL"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2800" b="1" dirty="0">
                <a:latin typeface="Times New Roman" panose="02020603050405020304" pitchFamily="18" charset="0"/>
                <a:ea typeface="Calibri" panose="020F0502020204030204" pitchFamily="34" charset="0"/>
                <a:cs typeface="Times New Roman" panose="02020603050405020304" pitchFamily="18" charset="0"/>
              </a:rPr>
              <a:t>Câu 2</a:t>
            </a:r>
            <a:r>
              <a:rPr lang="nl-NL" sz="2800" dirty="0">
                <a:latin typeface="Times New Roman" panose="02020603050405020304" pitchFamily="18" charset="0"/>
                <a:ea typeface="Calibri" panose="020F0502020204030204" pitchFamily="34" charset="0"/>
                <a:cs typeface="Times New Roman" panose="02020603050405020304" pitchFamily="18" charset="0"/>
              </a:rPr>
              <a:t>: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Nước và chất khoáng </a:t>
            </a:r>
            <a:r>
              <a:rPr lang="nl-NL" sz="2800" dirty="0">
                <a:latin typeface="Times New Roman" panose="02020603050405020304" pitchFamily="18" charset="0"/>
                <a:ea typeface="Calibri" panose="020F0502020204030204" pitchFamily="34" charset="0"/>
                <a:cs typeface="Times New Roman" panose="02020603050405020304" pitchFamily="18" charset="0"/>
              </a:rPr>
              <a:t>được vận chuyển từ rễ lên các bộ phận phía trên nhờ:</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buAutoNum type="alphaUcPeriod"/>
            </a:pPr>
            <a:r>
              <a:rPr lang="nl-NL" sz="2800" dirty="0">
                <a:latin typeface="Times New Roman" panose="02020603050405020304" pitchFamily="18" charset="0"/>
                <a:ea typeface="Calibri" panose="020F0502020204030204" pitchFamily="34" charset="0"/>
                <a:cs typeface="Times New Roman" panose="02020603050405020304" pitchFamily="18" charset="0"/>
              </a:rPr>
              <a:t>M</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ạch </a:t>
            </a:r>
            <a:r>
              <a:rPr lang="nl-NL" sz="2800" dirty="0">
                <a:latin typeface="Times New Roman" panose="02020603050405020304" pitchFamily="18" charset="0"/>
                <a:ea typeface="Calibri" panose="020F0502020204030204" pitchFamily="34" charset="0"/>
                <a:cs typeface="Times New Roman" panose="02020603050405020304" pitchFamily="18" charset="0"/>
              </a:rPr>
              <a:t>rây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B</a:t>
            </a:r>
            <a:r>
              <a:rPr lang="nl-NL" sz="2800" dirty="0">
                <a:latin typeface="Times New Roman" panose="02020603050405020304" pitchFamily="18" charset="0"/>
                <a:ea typeface="Calibri" panose="020F0502020204030204" pitchFamily="34" charset="0"/>
                <a:cs typeface="Times New Roman" panose="02020603050405020304" pitchFamily="18" charset="0"/>
              </a:rPr>
              <a:t>.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Mạch </a:t>
            </a:r>
            <a:r>
              <a:rPr lang="nl-NL" sz="2800" dirty="0">
                <a:latin typeface="Times New Roman" panose="02020603050405020304" pitchFamily="18" charset="0"/>
                <a:ea typeface="Calibri" panose="020F0502020204030204" pitchFamily="34" charset="0"/>
                <a:cs typeface="Times New Roman" panose="02020603050405020304" pitchFamily="18" charset="0"/>
              </a:rPr>
              <a:t>gỗ		</a:t>
            </a:r>
            <a:endParaRPr lang="nl-NL" sz="28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2800" dirty="0">
                <a:latin typeface="Times New Roman" panose="02020603050405020304" pitchFamily="18" charset="0"/>
                <a:ea typeface="Calibri" panose="020F0502020204030204" pitchFamily="34" charset="0"/>
                <a:cs typeface="Times New Roman" panose="02020603050405020304" pitchFamily="18" charset="0"/>
              </a:rPr>
              <a:t>. Lá cây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D</a:t>
            </a:r>
            <a:r>
              <a:rPr lang="nl-NL" sz="2800" dirty="0">
                <a:latin typeface="Times New Roman" panose="02020603050405020304" pitchFamily="18" charset="0"/>
                <a:ea typeface="Calibri" panose="020F0502020204030204" pitchFamily="34" charset="0"/>
                <a:cs typeface="Times New Roman" panose="02020603050405020304" pitchFamily="18" charset="0"/>
              </a:rPr>
              <a:t>. Rễ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cây</a:t>
            </a:r>
            <a:endParaRPr lang="nl-NL" sz="2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2800" b="1" dirty="0">
                <a:latin typeface="Times New Roman" panose="02020603050405020304" pitchFamily="18" charset="0"/>
                <a:ea typeface="Calibri" panose="020F0502020204030204" pitchFamily="34" charset="0"/>
                <a:cs typeface="Times New Roman" panose="02020603050405020304" pitchFamily="18" charset="0"/>
              </a:rPr>
              <a:t>Câu 3:</a:t>
            </a:r>
            <a:r>
              <a:rPr lang="nl-NL" sz="2800" dirty="0">
                <a:latin typeface="Times New Roman" panose="02020603050405020304" pitchFamily="18" charset="0"/>
                <a:ea typeface="Calibri" panose="020F0502020204030204" pitchFamily="34" charset="0"/>
                <a:cs typeface="Times New Roman" panose="02020603050405020304" pitchFamily="18" charset="0"/>
              </a:rPr>
              <a:t> Bộ phận thực hiện vận chuyển các chất hữu cơ tổng hợp ở lá đến cơ quan dự trữ hoặc cơ quan sử dụng là:</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514350" indent="-514350">
              <a:lnSpc>
                <a:spcPct val="150000"/>
              </a:lnSpc>
              <a:buAutoNum type="alphaUcPeriod"/>
            </a:pPr>
            <a:r>
              <a:rPr lang="nl-NL" sz="2800" dirty="0">
                <a:latin typeface="Times New Roman" panose="02020603050405020304" pitchFamily="18" charset="0"/>
                <a:ea typeface="Calibri" panose="020F0502020204030204" pitchFamily="34" charset="0"/>
                <a:cs typeface="Times New Roman" panose="02020603050405020304" pitchFamily="18" charset="0"/>
              </a:rPr>
              <a:t>M</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ạch </a:t>
            </a:r>
            <a:r>
              <a:rPr lang="nl-NL" sz="2800" dirty="0">
                <a:latin typeface="Times New Roman" panose="02020603050405020304" pitchFamily="18" charset="0"/>
                <a:ea typeface="Calibri" panose="020F0502020204030204" pitchFamily="34" charset="0"/>
                <a:cs typeface="Times New Roman" panose="02020603050405020304" pitchFamily="18" charset="0"/>
              </a:rPr>
              <a:t>rây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B</a:t>
            </a:r>
            <a:r>
              <a:rPr lang="nl-NL" sz="2800" dirty="0">
                <a:latin typeface="Times New Roman" panose="02020603050405020304" pitchFamily="18" charset="0"/>
                <a:ea typeface="Calibri" panose="020F0502020204030204" pitchFamily="34" charset="0"/>
                <a:cs typeface="Times New Roman" panose="02020603050405020304" pitchFamily="18" charset="0"/>
              </a:rPr>
              <a:t>. M</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ạch </a:t>
            </a:r>
            <a:r>
              <a:rPr lang="nl-NL" sz="2800" dirty="0">
                <a:latin typeface="Times New Roman" panose="02020603050405020304" pitchFamily="18" charset="0"/>
                <a:ea typeface="Calibri" panose="020F0502020204030204" pitchFamily="34" charset="0"/>
                <a:cs typeface="Times New Roman" panose="02020603050405020304" pitchFamily="18" charset="0"/>
              </a:rPr>
              <a:t>gỗ	</a:t>
            </a:r>
            <a:endParaRPr lang="nl-NL" sz="2800"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nl-NL" sz="2800" dirty="0" smtClean="0">
                <a:latin typeface="Times New Roman" panose="02020603050405020304" pitchFamily="18" charset="0"/>
                <a:ea typeface="Calibri" panose="020F0502020204030204" pitchFamily="34" charset="0"/>
                <a:cs typeface="Times New Roman" panose="02020603050405020304" pitchFamily="18" charset="0"/>
              </a:rPr>
              <a:t>C</a:t>
            </a:r>
            <a:r>
              <a:rPr lang="nl-NL" sz="2800" dirty="0">
                <a:latin typeface="Times New Roman" panose="02020603050405020304" pitchFamily="18" charset="0"/>
                <a:ea typeface="Calibri" panose="020F0502020204030204" pitchFamily="34" charset="0"/>
                <a:cs typeface="Times New Roman" panose="02020603050405020304" pitchFamily="18" charset="0"/>
              </a:rPr>
              <a:t>. Lá cây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D</a:t>
            </a:r>
            <a:r>
              <a:rPr lang="nl-NL" sz="2800" dirty="0">
                <a:latin typeface="Times New Roman" panose="02020603050405020304" pitchFamily="18" charset="0"/>
                <a:ea typeface="Calibri" panose="020F0502020204030204" pitchFamily="34" charset="0"/>
                <a:cs typeface="Times New Roman" panose="02020603050405020304" pitchFamily="18" charset="0"/>
              </a:rPr>
              <a:t>. Rễ cây</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3836710" y="367645"/>
            <a:ext cx="5090474" cy="769441"/>
          </a:xfrm>
          <a:prstGeom prst="rect">
            <a:avLst/>
          </a:prstGeom>
          <a:noFill/>
        </p:spPr>
        <p:txBody>
          <a:bodyPr wrap="square" rtlCol="0">
            <a:spAutoFit/>
          </a:bodyPr>
          <a:lstStyle/>
          <a:p>
            <a:r>
              <a:rPr lang="en-US" sz="4400" b="1" dirty="0" smtClean="0">
                <a:solidFill>
                  <a:srgbClr val="FF0000"/>
                </a:solidFill>
                <a:latin typeface="Times New Roman" panose="02020603050405020304" pitchFamily="18" charset="0"/>
                <a:cs typeface="Times New Roman" panose="02020603050405020304" pitchFamily="18" charset="0"/>
              </a:rPr>
              <a:t>KHỞI ĐỘNG</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Oval 5"/>
          <p:cNvSpPr/>
          <p:nvPr/>
        </p:nvSpPr>
        <p:spPr>
          <a:xfrm>
            <a:off x="8295588" y="1772238"/>
            <a:ext cx="546754" cy="565609"/>
          </a:xfrm>
          <a:prstGeom prst="ellipse">
            <a:avLst/>
          </a:prstGeom>
          <a:solidFill>
            <a:schemeClr val="bg1"/>
          </a:solidFill>
          <a:ln>
            <a:solidFill>
              <a:srgbClr val="E15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D</a:t>
            </a:r>
          </a:p>
        </p:txBody>
      </p:sp>
      <p:sp>
        <p:nvSpPr>
          <p:cNvPr id="7" name="Oval 6"/>
          <p:cNvSpPr/>
          <p:nvPr/>
        </p:nvSpPr>
        <p:spPr>
          <a:xfrm>
            <a:off x="4903506" y="3027572"/>
            <a:ext cx="546754" cy="565609"/>
          </a:xfrm>
          <a:prstGeom prst="ellipse">
            <a:avLst/>
          </a:prstGeom>
          <a:solidFill>
            <a:schemeClr val="bg1"/>
          </a:solidFill>
          <a:ln>
            <a:solidFill>
              <a:srgbClr val="E15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Oval 7"/>
          <p:cNvSpPr/>
          <p:nvPr/>
        </p:nvSpPr>
        <p:spPr>
          <a:xfrm>
            <a:off x="86412" y="5582238"/>
            <a:ext cx="546754" cy="565609"/>
          </a:xfrm>
          <a:prstGeom prst="ellipse">
            <a:avLst/>
          </a:prstGeom>
          <a:solidFill>
            <a:schemeClr val="bg1"/>
          </a:solidFill>
          <a:ln>
            <a:solidFill>
              <a:srgbClr val="E15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96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480646" y="1735015"/>
            <a:ext cx="10070123" cy="2203938"/>
            <a:chOff x="5608084" y="1959665"/>
            <a:chExt cx="6321537" cy="295722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860665" y="2701801"/>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nghĩa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rPr>
                <a:t>?</a:t>
              </a:r>
              <a:endParaRPr lang="en-US" sz="2800" dirty="0">
                <a:solidFill>
                  <a:srgbClr val="002060"/>
                </a:solidFill>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Rounded Corners 7">
            <a:extLst>
              <a:ext uri="{FF2B5EF4-FFF2-40B4-BE49-F238E27FC236}">
                <a16:creationId xmlns:a16="http://schemas.microsoft.com/office/drawing/2014/main" id="{267080EB-96FC-4D86-3147-600F1ABB3FE0}"/>
              </a:ext>
            </a:extLst>
          </p:cNvPr>
          <p:cNvSpPr/>
          <p:nvPr/>
        </p:nvSpPr>
        <p:spPr>
          <a:xfrm>
            <a:off x="1969476" y="4009292"/>
            <a:ext cx="8733693" cy="12426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Giúp cơ thể cân bằng nhiệt, thải các chất độc hại ...</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187569" y="1078523"/>
            <a:ext cx="10398369" cy="2227384"/>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mạnh</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1969476" y="3399692"/>
            <a:ext cx="8733693" cy="185224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Vì nước là môi trường hòa tan các chất, xảy ra các phản ứng sinh hóa trong cơ thể. Khi trời nắng hoặc vận động mạnh nước sẽ bị tiêu hao vì vậy cần uống nhiều nước</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777" y="1489434"/>
            <a:ext cx="9709609" cy="5262979"/>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Câu </a:t>
            </a:r>
            <a:r>
              <a:rPr lang="en-US" sz="2800" b="1" dirty="0" smtClean="0">
                <a:latin typeface="Times New Roman" panose="02020603050405020304" pitchFamily="18" charset="0"/>
                <a:cs typeface="Times New Roman" panose="02020603050405020304" pitchFamily="18" charset="0"/>
              </a:rPr>
              <a:t>1</a:t>
            </a:r>
            <a:r>
              <a:rPr lang="vi-VN" sz="2800" b="1"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Cho các yếu tố sau:</a:t>
            </a:r>
          </a:p>
          <a:p>
            <a:r>
              <a:rPr lang="vi-VN" sz="2800" dirty="0">
                <a:latin typeface="Times New Roman" panose="02020603050405020304" pitchFamily="18" charset="0"/>
                <a:cs typeface="Times New Roman" panose="02020603050405020304" pitchFamily="18" charset="0"/>
              </a:rPr>
              <a:t>1. Loài</a:t>
            </a:r>
          </a:p>
          <a:p>
            <a:r>
              <a:rPr lang="vi-VN" sz="2800" dirty="0">
                <a:latin typeface="Times New Roman" panose="02020603050405020304" pitchFamily="18" charset="0"/>
                <a:cs typeface="Times New Roman" panose="02020603050405020304" pitchFamily="18" charset="0"/>
              </a:rPr>
              <a:t>2. Kích thước cơ thể</a:t>
            </a:r>
          </a:p>
          <a:p>
            <a:r>
              <a:rPr lang="vi-VN" sz="2800" dirty="0">
                <a:latin typeface="Times New Roman" panose="02020603050405020304" pitchFamily="18" charset="0"/>
                <a:cs typeface="Times New Roman" panose="02020603050405020304" pitchFamily="18" charset="0"/>
              </a:rPr>
              <a:t>3. Độ tuổi</a:t>
            </a:r>
          </a:p>
          <a:p>
            <a:r>
              <a:rPr lang="vi-VN" sz="2800" dirty="0">
                <a:latin typeface="Times New Roman" panose="02020603050405020304" pitchFamily="18" charset="0"/>
                <a:cs typeface="Times New Roman" panose="02020603050405020304" pitchFamily="18" charset="0"/>
              </a:rPr>
              <a:t>4. Thức ăn</a:t>
            </a:r>
          </a:p>
          <a:p>
            <a:r>
              <a:rPr lang="vi-VN" sz="2800" dirty="0">
                <a:latin typeface="Times New Roman" panose="02020603050405020304" pitchFamily="18" charset="0"/>
                <a:cs typeface="Times New Roman" panose="02020603050405020304" pitchFamily="18" charset="0"/>
              </a:rPr>
              <a:t>5. Nhiệt độ của môi trường</a:t>
            </a:r>
          </a:p>
          <a:p>
            <a:r>
              <a:rPr lang="vi-VN" sz="2800" dirty="0">
                <a:latin typeface="Times New Roman" panose="02020603050405020304" pitchFamily="18" charset="0"/>
                <a:cs typeface="Times New Roman" panose="02020603050405020304" pitchFamily="18" charset="0"/>
              </a:rPr>
              <a:t>Trong các yếu tố kể trên, yếu tố nào ảnh hưởng đến nhu cầu nước của cơ thể động vật và người</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1, 2, 3, 4, 5.</a:t>
            </a:r>
          </a:p>
          <a:p>
            <a:r>
              <a:rPr lang="en-US" sz="2800" b="1" dirty="0">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 1, 2, 4, 5.</a:t>
            </a:r>
          </a:p>
          <a:p>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1, 3, 4, 5.</a:t>
            </a:r>
          </a:p>
          <a:p>
            <a:r>
              <a:rPr lang="en-US" sz="2800" b="1"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 1, 2, 3, 4</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187777" y="565608"/>
            <a:ext cx="10397765"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Khoanh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tròn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đáp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án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đứng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trước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lời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đúng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a:off x="1027523" y="4854808"/>
            <a:ext cx="763569" cy="62216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29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3889" y="386499"/>
            <a:ext cx="10765410" cy="6555641"/>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Câu </a:t>
            </a:r>
            <a:r>
              <a:rPr lang="en-US" sz="2800" b="1" dirty="0" smtClean="0">
                <a:latin typeface="Times New Roman" panose="02020603050405020304" pitchFamily="18" charset="0"/>
                <a:cs typeface="Times New Roman" panose="02020603050405020304" pitchFamily="18" charset="0"/>
              </a:rPr>
              <a:t>2</a:t>
            </a:r>
            <a:r>
              <a:rPr lang="vi-VN" sz="2800" b="1"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Trong trường hợp nào sau đây con người cần phải truyền nước?</a:t>
            </a:r>
          </a:p>
          <a:p>
            <a:r>
              <a:rPr lang="vi-VN" sz="2800" b="1"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Khi bị sốt cao hoặc bị tiêu chảy.</a:t>
            </a:r>
          </a:p>
          <a:p>
            <a:r>
              <a:rPr lang="vi-VN" sz="2800" b="1" dirty="0">
                <a:latin typeface="Times New Roman" panose="02020603050405020304" pitchFamily="18" charset="0"/>
                <a:cs typeface="Times New Roman" panose="02020603050405020304" pitchFamily="18" charset="0"/>
              </a:rPr>
              <a:t>B.</a:t>
            </a:r>
            <a:r>
              <a:rPr lang="vi-VN" sz="2800" dirty="0">
                <a:latin typeface="Times New Roman" panose="02020603050405020304" pitchFamily="18" charset="0"/>
                <a:cs typeface="Times New Roman" panose="02020603050405020304" pitchFamily="18" charset="0"/>
              </a:rPr>
              <a:t> Khi bị sốt cao hoặc đau dạ dày.</a:t>
            </a:r>
          </a:p>
          <a:p>
            <a:r>
              <a:rPr lang="vi-VN" sz="2800" b="1"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 Khi bị sốt cao hoặc làm việc mệt nhọc.</a:t>
            </a:r>
          </a:p>
          <a:p>
            <a:r>
              <a:rPr lang="vi-VN" sz="2800" b="1"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 Khi bị tiêu chảy hoặc làm việc mệt nhọc</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Câu </a:t>
            </a:r>
            <a:r>
              <a:rPr lang="en-US" sz="2800" b="1" dirty="0" smtClean="0">
                <a:latin typeface="Times New Roman" panose="02020603050405020304" pitchFamily="18" charset="0"/>
                <a:cs typeface="Times New Roman" panose="02020603050405020304" pitchFamily="18" charset="0"/>
              </a:rPr>
              <a:t>3</a:t>
            </a:r>
            <a:r>
              <a:rPr lang="vi-VN" sz="2800" b="1"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Trung bình mỗi ngày một người nặng 50 kg cần khoảng bao nhiều nước?</a:t>
            </a:r>
          </a:p>
          <a:p>
            <a:r>
              <a:rPr lang="vi-VN" sz="2800" b="1"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2,5 </a:t>
            </a:r>
            <a:r>
              <a:rPr lang="vi-VN" sz="2800" dirty="0" smtClean="0">
                <a:latin typeface="Times New Roman" panose="02020603050405020304" pitchFamily="18" charset="0"/>
                <a:cs typeface="Times New Roman" panose="02020603050405020304" pitchFamily="18" charset="0"/>
              </a:rPr>
              <a:t>lít.</a:t>
            </a:r>
            <a:r>
              <a:rPr lang="en-US" sz="2800"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2 lít</a:t>
            </a:r>
            <a:r>
              <a:rPr lang="vi-VN"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C</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1,5 </a:t>
            </a:r>
            <a:r>
              <a:rPr lang="vi-VN" sz="2800" dirty="0" smtClean="0">
                <a:latin typeface="Times New Roman" panose="02020603050405020304" pitchFamily="18" charset="0"/>
                <a:cs typeface="Times New Roman" panose="02020603050405020304" pitchFamily="18" charset="0"/>
              </a:rPr>
              <a:t>lít.</a:t>
            </a:r>
            <a:r>
              <a:rPr lang="en-US" sz="2800"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D</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1 lít.</a:t>
            </a:r>
          </a:p>
          <a:p>
            <a:r>
              <a:rPr lang="vi-VN" sz="2800" b="1" dirty="0">
                <a:latin typeface="Times New Roman" panose="02020603050405020304" pitchFamily="18" charset="0"/>
                <a:cs typeface="Times New Roman" panose="02020603050405020304" pitchFamily="18" charset="0"/>
              </a:rPr>
              <a:t>Câu </a:t>
            </a:r>
            <a:r>
              <a:rPr lang="en-US" sz="2800" b="1" dirty="0" smtClean="0">
                <a:latin typeface="Times New Roman" panose="02020603050405020304" pitchFamily="18" charset="0"/>
                <a:cs typeface="Times New Roman" panose="02020603050405020304" pitchFamily="18" charset="0"/>
              </a:rPr>
              <a:t>4</a:t>
            </a:r>
            <a:r>
              <a:rPr lang="vi-VN" sz="2800" b="1"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Cơ thể chúng ta thông </a:t>
            </a:r>
            <a:r>
              <a:rPr lang="vi-VN" sz="2800" dirty="0" smtClean="0">
                <a:latin typeface="Times New Roman" panose="02020603050405020304" pitchFamily="18" charset="0"/>
                <a:cs typeface="Times New Roman" panose="02020603050405020304" pitchFamily="18" charset="0"/>
              </a:rPr>
              <a:t>thường bổ sung nước </a:t>
            </a:r>
            <a:r>
              <a:rPr lang="vi-VN" sz="2800" dirty="0">
                <a:latin typeface="Times New Roman" panose="02020603050405020304" pitchFamily="18" charset="0"/>
                <a:cs typeface="Times New Roman" panose="02020603050405020304" pitchFamily="18" charset="0"/>
              </a:rPr>
              <a:t>bằng cách</a:t>
            </a:r>
          </a:p>
          <a:p>
            <a:r>
              <a:rPr lang="en-US" sz="2800" b="1" dirty="0">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uống</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B</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sữa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cây</a:t>
            </a:r>
            <a:r>
              <a:rPr lang="en-US" sz="2800"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D</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sữa</a:t>
            </a:r>
            <a:r>
              <a:rPr lang="en-US" sz="2800" dirty="0">
                <a:latin typeface="Times New Roman" panose="02020603050405020304" pitchFamily="18" charset="0"/>
                <a:cs typeface="Times New Roman" panose="02020603050405020304" pitchFamily="18" charset="0"/>
              </a:rPr>
              <a:t>.</a:t>
            </a:r>
          </a:p>
          <a:p>
            <a:r>
              <a:rPr lang="vi-VN" sz="2800" b="1" dirty="0">
                <a:latin typeface="Times New Roman" panose="02020603050405020304" pitchFamily="18" charset="0"/>
                <a:cs typeface="Times New Roman" panose="02020603050405020304" pitchFamily="18" charset="0"/>
              </a:rPr>
              <a:t>Câu </a:t>
            </a:r>
            <a:r>
              <a:rPr lang="en-US" sz="2800" b="1" dirty="0" smtClean="0">
                <a:latin typeface="Times New Roman" panose="02020603050405020304" pitchFamily="18" charset="0"/>
                <a:cs typeface="Times New Roman" panose="02020603050405020304" pitchFamily="18" charset="0"/>
              </a:rPr>
              <a:t>5</a:t>
            </a:r>
            <a:r>
              <a:rPr lang="vi-VN" sz="2800" b="1"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Con đường trao đổi nước ở động vật và người bao gồm mấy giai đoạn?</a:t>
            </a:r>
          </a:p>
          <a:p>
            <a:r>
              <a:rPr lang="vi-VN" sz="2800" b="1"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1.</a:t>
            </a:r>
            <a:r>
              <a:rPr lang="en-US" sz="2800"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2</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C</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3</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D</a:t>
            </a:r>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4.</a:t>
            </a:r>
          </a:p>
          <a:p>
            <a:endParaRPr lang="en-US" sz="2800" dirty="0">
              <a:latin typeface="Times New Roman" panose="02020603050405020304" pitchFamily="18" charset="0"/>
              <a:cs typeface="Times New Roman" panose="02020603050405020304" pitchFamily="18" charset="0"/>
            </a:endParaRPr>
          </a:p>
        </p:txBody>
      </p:sp>
      <p:sp>
        <p:nvSpPr>
          <p:cNvPr id="5" name="Oval 4"/>
          <p:cNvSpPr/>
          <p:nvPr/>
        </p:nvSpPr>
        <p:spPr>
          <a:xfrm>
            <a:off x="518475" y="782421"/>
            <a:ext cx="556181" cy="62216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Oval 5"/>
          <p:cNvSpPr/>
          <p:nvPr/>
        </p:nvSpPr>
        <p:spPr>
          <a:xfrm>
            <a:off x="3167406" y="3346520"/>
            <a:ext cx="433633" cy="62216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a:off x="518475" y="4204354"/>
            <a:ext cx="603316" cy="62216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A</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Oval 7"/>
          <p:cNvSpPr/>
          <p:nvPr/>
        </p:nvSpPr>
        <p:spPr>
          <a:xfrm>
            <a:off x="4656843" y="5901180"/>
            <a:ext cx="612741" cy="62216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5500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3061" y="650449"/>
            <a:ext cx="11151910" cy="5262979"/>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Câu </a:t>
            </a:r>
            <a:r>
              <a:rPr lang="en-US" sz="2800" b="1" dirty="0">
                <a:latin typeface="Times New Roman" panose="02020603050405020304" pitchFamily="18" charset="0"/>
                <a:cs typeface="Times New Roman" panose="02020603050405020304" pitchFamily="18" charset="0"/>
              </a:rPr>
              <a:t>6</a:t>
            </a:r>
            <a:r>
              <a:rPr lang="vi-VN" sz="2800" b="1" dirty="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Cho đoạn dữ liệu sau: Trong điều kiện bình thường, (1)……… được điều hòa chặt chẽ, số lượng nước đưa vào hằng ngày cân bằng với số lượng nước cơ thể (2)……… và (3)……… ra khỏi cơ thể. Khi cơ thể đủ nước, các cơ quan sẽ hoạt động tốt, khỏe mạnh, tiêu hóa tốt, tuần hoàn tốt, cân bằng trao đổi chất, phòng chống bệnh tật. Do vậy, chúng ta cần uống đủ nước mỗi ngày.</a:t>
            </a:r>
          </a:p>
          <a:p>
            <a:pPr algn="just"/>
            <a:r>
              <a:rPr lang="vi-VN" sz="2800" dirty="0">
                <a:latin typeface="Times New Roman" panose="02020603050405020304" pitchFamily="18" charset="0"/>
                <a:cs typeface="Times New Roman" panose="02020603050405020304" pitchFamily="18" charset="0"/>
              </a:rPr>
              <a:t>Điền từ thích hợp vào chỗ trồng trong đoạn dữ liệu trên.</a:t>
            </a:r>
          </a:p>
          <a:p>
            <a:pPr algn="just"/>
            <a:r>
              <a:rPr lang="vi-VN" sz="2800" b="1" dirty="0">
                <a:latin typeface="Times New Roman" panose="02020603050405020304" pitchFamily="18" charset="0"/>
                <a:cs typeface="Times New Roman" panose="02020603050405020304" pitchFamily="18" charset="0"/>
              </a:rPr>
              <a:t>A.</a:t>
            </a:r>
            <a:r>
              <a:rPr lang="vi-VN" sz="2800" dirty="0">
                <a:latin typeface="Times New Roman" panose="02020603050405020304" pitchFamily="18" charset="0"/>
                <a:cs typeface="Times New Roman" panose="02020603050405020304" pitchFamily="18" charset="0"/>
              </a:rPr>
              <a:t> (1) trao đổi nước, (2) lấy vào, (3) thải ra.</a:t>
            </a:r>
          </a:p>
          <a:p>
            <a:pPr algn="just"/>
            <a:r>
              <a:rPr lang="vi-VN" sz="2800" b="1" dirty="0">
                <a:latin typeface="Times New Roman" panose="02020603050405020304" pitchFamily="18" charset="0"/>
                <a:cs typeface="Times New Roman" panose="02020603050405020304" pitchFamily="18" charset="0"/>
              </a:rPr>
              <a:t>B.</a:t>
            </a:r>
            <a:r>
              <a:rPr lang="vi-VN" sz="2800" dirty="0">
                <a:latin typeface="Times New Roman" panose="02020603050405020304" pitchFamily="18" charset="0"/>
                <a:cs typeface="Times New Roman" panose="02020603050405020304" pitchFamily="18" charset="0"/>
              </a:rPr>
              <a:t> (1) cân bằng khoáng, (2) lấy vào, (3) thải ra.</a:t>
            </a:r>
          </a:p>
          <a:p>
            <a:pPr algn="just"/>
            <a:r>
              <a:rPr lang="vi-VN" sz="2800" b="1"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 (1) trao đổi nước, (2) sử dụng, (3) bài tiết.</a:t>
            </a:r>
          </a:p>
          <a:p>
            <a:pPr algn="just"/>
            <a:r>
              <a:rPr lang="vi-VN" sz="2800" b="1" dirty="0">
                <a:latin typeface="Times New Roman" panose="02020603050405020304" pitchFamily="18" charset="0"/>
                <a:cs typeface="Times New Roman" panose="02020603050405020304" pitchFamily="18" charset="0"/>
              </a:rPr>
              <a:t>D.</a:t>
            </a:r>
            <a:r>
              <a:rPr lang="vi-VN" sz="2800" dirty="0">
                <a:latin typeface="Times New Roman" panose="02020603050405020304" pitchFamily="18" charset="0"/>
                <a:cs typeface="Times New Roman" panose="02020603050405020304" pitchFamily="18" charset="0"/>
              </a:rPr>
              <a:t> (1) cân bằng nước, (2) lấy vào, (3) sử dụng.</a:t>
            </a:r>
          </a:p>
          <a:p>
            <a:pPr algn="just"/>
            <a:endParaRPr lang="en-US" sz="2800" dirty="0">
              <a:latin typeface="Times New Roman" panose="02020603050405020304" pitchFamily="18" charset="0"/>
              <a:cs typeface="Times New Roman" panose="02020603050405020304" pitchFamily="18" charset="0"/>
            </a:endParaRPr>
          </a:p>
        </p:txBody>
      </p:sp>
      <p:sp>
        <p:nvSpPr>
          <p:cNvPr id="5" name="Oval 4"/>
          <p:cNvSpPr/>
          <p:nvPr/>
        </p:nvSpPr>
        <p:spPr>
          <a:xfrm>
            <a:off x="226243" y="4421171"/>
            <a:ext cx="763569" cy="622169"/>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214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Rectangle: Rounded Corners 8">
            <a:extLst>
              <a:ext uri="{FF2B5EF4-FFF2-40B4-BE49-F238E27FC236}">
                <a16:creationId xmlns:a16="http://schemas.microsoft.com/office/drawing/2014/main" id="{80FCFEB8-2469-5475-DB8C-D2AAC21AF970}"/>
              </a:ext>
            </a:extLst>
          </p:cNvPr>
          <p:cNvSpPr/>
          <p:nvPr/>
        </p:nvSpPr>
        <p:spPr>
          <a:xfrm>
            <a:off x="254299" y="1753386"/>
            <a:ext cx="10539390" cy="253534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BÀI 26.</a:t>
            </a:r>
          </a:p>
          <a:p>
            <a:pPr algn="ctr"/>
            <a:r>
              <a:rPr lang="en-US" sz="44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TRAO </a:t>
            </a:r>
            <a:r>
              <a:rPr lang="en-US" sz="4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ĐỔI NƯỚC VÀ </a:t>
            </a:r>
            <a:r>
              <a:rPr lang="en-US" sz="44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CÁC CHẤT </a:t>
            </a:r>
            <a:r>
              <a:rPr lang="en-US" sz="4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DINH DƯỠNG Ở ĐỘNG </a:t>
            </a:r>
            <a:r>
              <a:rPr lang="en-US" sz="44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VẬT (</a:t>
            </a:r>
            <a:r>
              <a:rPr lang="en-US" sz="4400" b="1"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tt</a:t>
            </a:r>
            <a:r>
              <a:rPr lang="en-US" sz="44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a:t>
            </a:r>
            <a:endParaRPr lang="en-US" sz="4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6114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548009" y="11286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332109" y="1533771"/>
            <a:ext cx="10398369" cy="2227384"/>
            <a:chOff x="5608084" y="1959665"/>
            <a:chExt cx="6527594" cy="298868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1"/>
              <a:ext cx="5068956" cy="2215091"/>
            </a:xfrm>
            <a:prstGeom prst="roundRect">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6" name="Rectangle: Rounded Corners 7">
            <a:extLst>
              <a:ext uri="{FF2B5EF4-FFF2-40B4-BE49-F238E27FC236}">
                <a16:creationId xmlns:a16="http://schemas.microsoft.com/office/drawing/2014/main" id="{267080EB-96FC-4D86-3147-600F1ABB3FE0}"/>
              </a:ext>
            </a:extLst>
          </p:cNvPr>
          <p:cNvSpPr/>
          <p:nvPr/>
        </p:nvSpPr>
        <p:spPr>
          <a:xfrm>
            <a:off x="1030654" y="3924300"/>
            <a:ext cx="10761783" cy="2730500"/>
          </a:xfrm>
          <a:prstGeom prst="roundRect">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Nhu cầu dinh dưỡng là lượng thức ăn mà động vật cần thu nhận hàng ngày để xây dựng cơ thể và duy trì sự sống.</a:t>
            </a:r>
          </a:p>
          <a:p>
            <a:r>
              <a:rPr lang="de-DE" sz="2800" dirty="0" smtClean="0">
                <a:solidFill>
                  <a:srgbClr val="002060"/>
                </a:solidFill>
                <a:latin typeface="Times New Roman" pitchFamily="18" charset="0"/>
                <a:cs typeface="Times New Roman" pitchFamily="18" charset="0"/>
              </a:rPr>
              <a:t>- Nhu cầu dinh dưỡng phụ thuộc vào mỗi loài, lứa tuổi, giai đoạn phát triển cơ thể và cường độ hoạt động của cơ thể.</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Ví dụ: Trẻ em có nhu cầu dinh dưỡng cao hơn người già, người lao động nặng nhọc có nhu cầu dinh dưỡng cao hơn người lao động nhẹ…</a:t>
            </a:r>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sp>
        <p:nvSpPr>
          <p:cNvPr id="3" name="Rectangle 2"/>
          <p:cNvSpPr/>
          <p:nvPr/>
        </p:nvSpPr>
        <p:spPr>
          <a:xfrm>
            <a:off x="1030654" y="691504"/>
            <a:ext cx="6252033" cy="584775"/>
          </a:xfrm>
          <a:prstGeom prst="rect">
            <a:avLst/>
          </a:prstGeom>
        </p:spPr>
        <p:txBody>
          <a:bodyPr wrap="none">
            <a:spAutoFit/>
          </a:bodyPr>
          <a:lstStyle/>
          <a:p>
            <a:pPr>
              <a:spcAft>
                <a:spcPts val="0"/>
              </a:spcAft>
            </a:pPr>
            <a:r>
              <a:rPr lang="en-US" sz="3200" b="1" dirty="0">
                <a:solidFill>
                  <a:srgbClr val="FF0066"/>
                </a:solidFill>
                <a:latin typeface="Times New Roman" panose="02020603050405020304" pitchFamily="18" charset="0"/>
                <a:ea typeface="Times New Roman" panose="02020603050405020304" pitchFamily="18" charset="0"/>
              </a:rPr>
              <a:t>1. </a:t>
            </a:r>
            <a:r>
              <a:rPr lang="en-US" sz="3200" b="1" dirty="0" err="1">
                <a:solidFill>
                  <a:srgbClr val="FF0066"/>
                </a:solidFill>
                <a:latin typeface="Times New Roman" panose="02020603050405020304" pitchFamily="18" charset="0"/>
                <a:ea typeface="Times New Roman" panose="02020603050405020304" pitchFamily="18" charset="0"/>
              </a:rPr>
              <a:t>Nhu</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cầu</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dinh</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dưỡng</a:t>
            </a:r>
            <a:r>
              <a:rPr lang="en-US" sz="3200" b="1" dirty="0">
                <a:solidFill>
                  <a:srgbClr val="FF0066"/>
                </a:solidFill>
                <a:latin typeface="Times New Roman" panose="02020603050405020304" pitchFamily="18" charset="0"/>
                <a:ea typeface="Times New Roman" panose="02020603050405020304" pitchFamily="18" charset="0"/>
              </a:rPr>
              <a:t> ở </a:t>
            </a:r>
            <a:r>
              <a:rPr lang="en-US" sz="3200" b="1" dirty="0" err="1">
                <a:solidFill>
                  <a:srgbClr val="FF0066"/>
                </a:solidFill>
                <a:latin typeface="Times New Roman" panose="02020603050405020304" pitchFamily="18" charset="0"/>
                <a:ea typeface="Times New Roman" panose="02020603050405020304" pitchFamily="18" charset="0"/>
              </a:rPr>
              <a:t>động</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vật</a:t>
            </a:r>
            <a:r>
              <a:rPr lang="en-US" sz="3200" dirty="0">
                <a:solidFill>
                  <a:srgbClr val="FF0066"/>
                </a:solidFill>
                <a:latin typeface="Times New Roman" panose="02020603050405020304" pitchFamily="18" charset="0"/>
                <a:ea typeface="Times New Roman" panose="02020603050405020304" pitchFamily="18" charset="0"/>
              </a:rPr>
              <a:t> </a:t>
            </a:r>
            <a:endParaRPr lang="en-US" sz="3200" dirty="0">
              <a:solidFill>
                <a:srgbClr val="FF006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941709" y="103183"/>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2" name="Group 5">
            <a:extLst>
              <a:ext uri="{FF2B5EF4-FFF2-40B4-BE49-F238E27FC236}">
                <a16:creationId xmlns:a16="http://schemas.microsoft.com/office/drawing/2014/main" id="{67584D8A-A24E-C6B0-DC53-9469F48CABC3}"/>
              </a:ext>
            </a:extLst>
          </p:cNvPr>
          <p:cNvGrpSpPr/>
          <p:nvPr/>
        </p:nvGrpSpPr>
        <p:grpSpPr>
          <a:xfrm>
            <a:off x="468856" y="1557215"/>
            <a:ext cx="11019692" cy="2227384"/>
            <a:chOff x="5608084" y="1959665"/>
            <a:chExt cx="6527594" cy="298868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913603" y="2733261"/>
              <a:ext cx="5222075"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Dựa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Hãy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nhóm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trâu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lợn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dê</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cừu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hổ</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sói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1569400"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Rounded Corners 7">
            <a:extLst>
              <a:ext uri="{FF2B5EF4-FFF2-40B4-BE49-F238E27FC236}">
                <a16:creationId xmlns:a16="http://schemas.microsoft.com/office/drawing/2014/main" id="{267080EB-96FC-4D86-3147-600F1ABB3FE0}"/>
              </a:ext>
            </a:extLst>
          </p:cNvPr>
          <p:cNvSpPr/>
          <p:nvPr/>
        </p:nvSpPr>
        <p:spPr>
          <a:xfrm>
            <a:off x="1982176" y="3945792"/>
            <a:ext cx="9237786" cy="2543908"/>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Dựa vào loại thức ăn động vật được chia thành các nhóm sau:</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Đông vật ăn thực vật (động vật ăn cỏ): trâu, dê, cừu…</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Động vật ăn động vật (động vật ăn thịt): chó, hổ, sói…</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Động vật ăn tạp: gà, lợn, con người…</a:t>
            </a:r>
            <a:endParaRPr lang="en-US" sz="2800" dirty="0">
              <a:solidFill>
                <a:srgbClr val="002060"/>
              </a:solidFill>
              <a:latin typeface="Times New Roman" pitchFamily="18" charset="0"/>
              <a:cs typeface="Times New Roman" pitchFamily="18" charset="0"/>
            </a:endParaRPr>
          </a:p>
        </p:txBody>
      </p:sp>
      <p:sp>
        <p:nvSpPr>
          <p:cNvPr id="3" name="Rectangle 2"/>
          <p:cNvSpPr/>
          <p:nvPr/>
        </p:nvSpPr>
        <p:spPr>
          <a:xfrm>
            <a:off x="1654869" y="711186"/>
            <a:ext cx="6252033" cy="584775"/>
          </a:xfrm>
          <a:prstGeom prst="rect">
            <a:avLst/>
          </a:prstGeom>
        </p:spPr>
        <p:txBody>
          <a:bodyPr wrap="none">
            <a:spAutoFit/>
          </a:bodyPr>
          <a:lstStyle/>
          <a:p>
            <a:pPr>
              <a:spcAft>
                <a:spcPts val="0"/>
              </a:spcAft>
            </a:pPr>
            <a:r>
              <a:rPr lang="en-US" sz="3200" b="1" dirty="0">
                <a:solidFill>
                  <a:srgbClr val="FF0066"/>
                </a:solidFill>
                <a:latin typeface="Times New Roman" panose="02020603050405020304" pitchFamily="18" charset="0"/>
                <a:ea typeface="Times New Roman" panose="02020603050405020304" pitchFamily="18" charset="0"/>
              </a:rPr>
              <a:t>1. </a:t>
            </a:r>
            <a:r>
              <a:rPr lang="en-US" sz="3200" b="1" dirty="0" err="1">
                <a:solidFill>
                  <a:srgbClr val="FF0066"/>
                </a:solidFill>
                <a:latin typeface="Times New Roman" panose="02020603050405020304" pitchFamily="18" charset="0"/>
                <a:ea typeface="Times New Roman" panose="02020603050405020304" pitchFamily="18" charset="0"/>
              </a:rPr>
              <a:t>Nhu</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cầu</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dinh</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dưỡng</a:t>
            </a:r>
            <a:r>
              <a:rPr lang="en-US" sz="3200" b="1" dirty="0">
                <a:solidFill>
                  <a:srgbClr val="FF0066"/>
                </a:solidFill>
                <a:latin typeface="Times New Roman" panose="02020603050405020304" pitchFamily="18" charset="0"/>
                <a:ea typeface="Times New Roman" panose="02020603050405020304" pitchFamily="18" charset="0"/>
              </a:rPr>
              <a:t> ở </a:t>
            </a:r>
            <a:r>
              <a:rPr lang="en-US" sz="3200" b="1" dirty="0" err="1">
                <a:solidFill>
                  <a:srgbClr val="FF0066"/>
                </a:solidFill>
                <a:latin typeface="Times New Roman" panose="02020603050405020304" pitchFamily="18" charset="0"/>
                <a:ea typeface="Times New Roman" panose="02020603050405020304" pitchFamily="18" charset="0"/>
              </a:rPr>
              <a:t>động</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vật</a:t>
            </a:r>
            <a:r>
              <a:rPr lang="en-US" sz="3200" dirty="0">
                <a:solidFill>
                  <a:srgbClr val="FF0066"/>
                </a:solidFill>
                <a:latin typeface="Times New Roman" panose="02020603050405020304" pitchFamily="18" charset="0"/>
                <a:ea typeface="Times New Roman" panose="02020603050405020304" pitchFamily="18" charset="0"/>
              </a:rPr>
              <a:t> </a:t>
            </a:r>
            <a:endParaRPr lang="en-US" sz="3200" dirty="0">
              <a:solidFill>
                <a:srgbClr val="FF006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941709" y="103183"/>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3" name="Rectangle 2"/>
          <p:cNvSpPr/>
          <p:nvPr/>
        </p:nvSpPr>
        <p:spPr>
          <a:xfrm>
            <a:off x="1464369" y="834296"/>
            <a:ext cx="6252033" cy="584775"/>
          </a:xfrm>
          <a:prstGeom prst="rect">
            <a:avLst/>
          </a:prstGeom>
        </p:spPr>
        <p:txBody>
          <a:bodyPr wrap="none">
            <a:spAutoFit/>
          </a:bodyPr>
          <a:lstStyle/>
          <a:p>
            <a:pPr>
              <a:spcAft>
                <a:spcPts val="0"/>
              </a:spcAft>
            </a:pPr>
            <a:r>
              <a:rPr lang="en-US" sz="3200" b="1" dirty="0">
                <a:solidFill>
                  <a:srgbClr val="FF0066"/>
                </a:solidFill>
                <a:latin typeface="Times New Roman" panose="02020603050405020304" pitchFamily="18" charset="0"/>
                <a:ea typeface="Times New Roman" panose="02020603050405020304" pitchFamily="18" charset="0"/>
              </a:rPr>
              <a:t>1. </a:t>
            </a:r>
            <a:r>
              <a:rPr lang="en-US" sz="3200" b="1" dirty="0" err="1">
                <a:solidFill>
                  <a:srgbClr val="FF0066"/>
                </a:solidFill>
                <a:latin typeface="Times New Roman" panose="02020603050405020304" pitchFamily="18" charset="0"/>
                <a:ea typeface="Times New Roman" panose="02020603050405020304" pitchFamily="18" charset="0"/>
              </a:rPr>
              <a:t>Nhu</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cầu</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dinh</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dưỡng</a:t>
            </a:r>
            <a:r>
              <a:rPr lang="en-US" sz="3200" b="1" dirty="0">
                <a:solidFill>
                  <a:srgbClr val="FF0066"/>
                </a:solidFill>
                <a:latin typeface="Times New Roman" panose="02020603050405020304" pitchFamily="18" charset="0"/>
                <a:ea typeface="Times New Roman" panose="02020603050405020304" pitchFamily="18" charset="0"/>
              </a:rPr>
              <a:t> ở </a:t>
            </a:r>
            <a:r>
              <a:rPr lang="en-US" sz="3200" b="1" dirty="0" err="1">
                <a:solidFill>
                  <a:srgbClr val="FF0066"/>
                </a:solidFill>
                <a:latin typeface="Times New Roman" panose="02020603050405020304" pitchFamily="18" charset="0"/>
                <a:ea typeface="Times New Roman" panose="02020603050405020304" pitchFamily="18" charset="0"/>
              </a:rPr>
              <a:t>động</a:t>
            </a:r>
            <a:r>
              <a:rPr lang="en-US" sz="3200" b="1" dirty="0">
                <a:solidFill>
                  <a:srgbClr val="FF0066"/>
                </a:solidFill>
                <a:latin typeface="Times New Roman" panose="02020603050405020304" pitchFamily="18" charset="0"/>
                <a:ea typeface="Times New Roman" panose="02020603050405020304" pitchFamily="18" charset="0"/>
              </a:rPr>
              <a:t> </a:t>
            </a:r>
            <a:r>
              <a:rPr lang="en-US" sz="3200" b="1" dirty="0" err="1">
                <a:solidFill>
                  <a:srgbClr val="FF0066"/>
                </a:solidFill>
                <a:latin typeface="Times New Roman" panose="02020603050405020304" pitchFamily="18" charset="0"/>
                <a:ea typeface="Times New Roman" panose="02020603050405020304" pitchFamily="18" charset="0"/>
              </a:rPr>
              <a:t>vật</a:t>
            </a:r>
            <a:r>
              <a:rPr lang="en-US" sz="3200" dirty="0">
                <a:solidFill>
                  <a:srgbClr val="FF0066"/>
                </a:solidFill>
                <a:latin typeface="Times New Roman" panose="02020603050405020304" pitchFamily="18" charset="0"/>
                <a:ea typeface="Times New Roman" panose="02020603050405020304" pitchFamily="18" charset="0"/>
              </a:rPr>
              <a:t> </a:t>
            </a:r>
            <a:endParaRPr lang="en-US" sz="3200" dirty="0">
              <a:solidFill>
                <a:srgbClr val="FF0066"/>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654869" y="1903964"/>
            <a:ext cx="9525000" cy="3046988"/>
          </a:xfrm>
          <a:prstGeom prst="rect">
            <a:avLst/>
          </a:prstGeom>
        </p:spPr>
        <p:txBody>
          <a:bodyPr wrap="square">
            <a:spAutoFit/>
          </a:bodyPr>
          <a:lstStyle/>
          <a:p>
            <a:pPr>
              <a:spcAft>
                <a:spcPts val="0"/>
              </a:spcAft>
            </a:pP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Nhu</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cầu</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dinh</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dưỡng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là</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lượng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thức</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ăn</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mà</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động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vật</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cần</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thu</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nhận</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vào</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hằng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ngày</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để</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xây</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dựng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cơ</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thể</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và</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duy</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trì</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sự</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sống</a:t>
            </a:r>
            <a:r>
              <a:rPr lang="en-US" sz="32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Nhu</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cầu</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dinh</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dưỡng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phụ</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thuộc</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vào</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loài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lứa</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tuổi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giai</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đoạn</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phát</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triển</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cơ</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thể</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cường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độ</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hoạt</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động</a:t>
            </a:r>
            <a:r>
              <a:rPr lang="en-US" sz="32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Động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vật</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dinh</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dưỡng</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kiểu</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dị</a:t>
            </a:r>
            <a:r>
              <a:rPr lang="en-US" sz="3200" dirty="0">
                <a:solidFill>
                  <a:srgbClr val="0051F2"/>
                </a:solidFill>
                <a:latin typeface="Times New Roman" panose="02020603050405020304" pitchFamily="18" charset="0"/>
                <a:ea typeface="Times New Roman" panose="02020603050405020304" pitchFamily="18" charset="0"/>
              </a:rPr>
              <a:t> </a:t>
            </a:r>
            <a:r>
              <a:rPr lang="en-US" sz="3200" dirty="0" err="1">
                <a:solidFill>
                  <a:srgbClr val="0051F2"/>
                </a:solidFill>
                <a:latin typeface="Times New Roman" panose="02020603050405020304" pitchFamily="18" charset="0"/>
                <a:ea typeface="Times New Roman" panose="02020603050405020304" pitchFamily="18" charset="0"/>
              </a:rPr>
              <a:t>dưỡng</a:t>
            </a:r>
            <a:r>
              <a:rPr lang="en-US" sz="3200" dirty="0">
                <a:solidFill>
                  <a:srgbClr val="0051F2"/>
                </a:solidFill>
                <a:latin typeface="Times New Roman" panose="02020603050405020304" pitchFamily="18" charset="0"/>
                <a:ea typeface="Times New Roman" panose="02020603050405020304" pitchFamily="18" charset="0"/>
              </a:rPr>
              <a:t>.</a:t>
            </a:r>
            <a:endParaRPr lang="en-US" sz="3200" dirty="0">
              <a:solidFill>
                <a:srgbClr val="0051F2"/>
              </a:solidFill>
              <a:effectLst/>
              <a:latin typeface="Times New Roman" panose="02020603050405020304" pitchFamily="18" charset="0"/>
              <a:ea typeface="Times New Roman" panose="02020603050405020304" pitchFamily="18" charset="0"/>
            </a:endParaRPr>
          </a:p>
        </p:txBody>
      </p:sp>
      <p:sp>
        <p:nvSpPr>
          <p:cNvPr id="6" name="Rectangle 5"/>
          <p:cNvSpPr/>
          <p:nvPr/>
        </p:nvSpPr>
        <p:spPr>
          <a:xfrm>
            <a:off x="1910870" y="914609"/>
            <a:ext cx="1119217" cy="1323439"/>
          </a:xfrm>
          <a:prstGeom prst="rect">
            <a:avLst/>
          </a:prstGeom>
        </p:spPr>
        <p:txBody>
          <a:bodyPr wrap="none">
            <a:spAutoFit/>
          </a:bodyPr>
          <a:lstStyle/>
          <a:p>
            <a:r>
              <a:rPr lang="vi-VN" sz="8000" b="1" dirty="0">
                <a:solidFill>
                  <a:srgbClr val="0051F2"/>
                </a:solidFill>
                <a:latin typeface="Times New Roman" pitchFamily="18" charset="0"/>
                <a:cs typeface="Times New Roman" pitchFamily="18" charset="0"/>
                <a:sym typeface="Wingdings" panose="05000000000000000000" pitchFamily="2" charset="2"/>
              </a:rPr>
              <a:t></a:t>
            </a:r>
            <a:endParaRPr lang="en-US" sz="8000" dirty="0"/>
          </a:p>
        </p:txBody>
      </p:sp>
    </p:spTree>
    <p:extLst>
      <p:ext uri="{BB962C8B-B14F-4D97-AF65-F5344CB8AC3E}">
        <p14:creationId xmlns:p14="http://schemas.microsoft.com/office/powerpoint/2010/main" val="12039444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624276" y="4994032"/>
            <a:ext cx="10222524" cy="1711567"/>
            <a:chOff x="5556569" y="2651784"/>
            <a:chExt cx="6417207" cy="2296567"/>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904820" y="2733260"/>
              <a:ext cx="5068956" cy="2215091"/>
            </a:xfrm>
            <a:prstGeom prst="roundRect">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26.2,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569" y="2651784"/>
              <a:ext cx="1390885" cy="144945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825500" y="19364"/>
            <a:ext cx="9820076" cy="738664"/>
          </a:xfrm>
          <a:prstGeom prst="rect">
            <a:avLst/>
          </a:prstGeom>
          <a:noFill/>
        </p:spPr>
        <p:txBody>
          <a:bodyPr wrap="square">
            <a:spAutoFit/>
          </a:bodyPr>
          <a:lstStyle/>
          <a:p>
            <a:pPr>
              <a:lnSpc>
                <a:spcPct val="150000"/>
              </a:lnSpc>
            </a:pPr>
            <a:r>
              <a:rPr lang="vi-VN" sz="2800" b="1" i="0" dirty="0" smtClean="0">
                <a:solidFill>
                  <a:srgbClr val="002060"/>
                </a:solidFill>
                <a:effectLst/>
                <a:latin typeface="Times New Roman" pitchFamily="18" charset="0"/>
                <a:cs typeface="Times New Roman" pitchFamily="18" charset="0"/>
              </a:rPr>
              <a:t>I</a:t>
            </a:r>
            <a:r>
              <a:rPr lang="en-US" sz="2800" b="1" i="0" dirty="0" smtClean="0">
                <a:solidFill>
                  <a:srgbClr val="002060"/>
                </a:solidFill>
                <a:effectLst/>
                <a:latin typeface="Times New Roman" pitchFamily="18" charset="0"/>
                <a:cs typeface="Times New Roman" pitchFamily="18" charset="0"/>
              </a:rPr>
              <a:t>I</a:t>
            </a:r>
            <a:r>
              <a:rPr lang="vi-VN" sz="2800" b="1" i="0" dirty="0" smtClean="0">
                <a:solidFill>
                  <a:srgbClr val="002060"/>
                </a:solidFill>
                <a:effectLst/>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Dinh</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dưỡng</a:t>
            </a:r>
            <a:r>
              <a:rPr lang="en-US" sz="2800" b="1" dirty="0" smtClean="0">
                <a:solidFill>
                  <a:srgbClr val="002060"/>
                </a:solidFill>
                <a:latin typeface="Times New Roman" pitchFamily="18" charset="0"/>
                <a:cs typeface="Times New Roman" pitchFamily="18" charset="0"/>
              </a:rPr>
              <a:t> ở </a:t>
            </a:r>
            <a:r>
              <a:rPr lang="en-US" sz="2800" b="1" dirty="0" err="1" smtClean="0">
                <a:solidFill>
                  <a:srgbClr val="002060"/>
                </a:solidFill>
                <a:latin typeface="Times New Roman" pitchFamily="18" charset="0"/>
                <a:cs typeface="Times New Roman" pitchFamily="18" charset="0"/>
              </a:rPr>
              <a:t>động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vật</a:t>
            </a:r>
            <a:endParaRPr lang="vi-VN" sz="2800" b="1" i="0" dirty="0">
              <a:solidFill>
                <a:srgbClr val="002060"/>
              </a:solidFill>
              <a:effectLst/>
              <a:latin typeface="Times New Roman" pitchFamily="18" charset="0"/>
              <a:cs typeface="Times New Roman" pitchFamily="18" charset="0"/>
            </a:endParaRPr>
          </a:p>
        </p:txBody>
      </p:sp>
      <p:pic>
        <p:nvPicPr>
          <p:cNvPr id="1027" name="Picture 3" descr="E:\dx  lieu\Nam hoc 2022-2023\GIAO AN\SINH 7- KHTN\KHTN CANH DIEU\BAI NÔP CUA NHOM SOAN GIAO AN\BAI 26 PP\26.2.PNG"/>
          <p:cNvPicPr>
            <a:picLocks noChangeAspect="1" noChangeArrowheads="1"/>
          </p:cNvPicPr>
          <p:nvPr/>
        </p:nvPicPr>
        <p:blipFill>
          <a:blip r:embed="rId3"/>
          <a:srcRect/>
          <a:stretch>
            <a:fillRect/>
          </a:stretch>
        </p:blipFill>
        <p:spPr bwMode="auto">
          <a:xfrm>
            <a:off x="703384" y="1638300"/>
            <a:ext cx="10914185" cy="3449515"/>
          </a:xfrm>
          <a:prstGeom prst="rect">
            <a:avLst/>
          </a:prstGeom>
          <a:noFill/>
        </p:spPr>
      </p:pic>
      <p:sp>
        <p:nvSpPr>
          <p:cNvPr id="3" name="Rectangle 2"/>
          <p:cNvSpPr/>
          <p:nvPr/>
        </p:nvSpPr>
        <p:spPr>
          <a:xfrm>
            <a:off x="825500" y="736445"/>
            <a:ext cx="11163300" cy="954107"/>
          </a:xfrm>
          <a:prstGeom prst="rect">
            <a:avLst/>
          </a:prstGeom>
        </p:spPr>
        <p:txBody>
          <a:bodyPr wrap="square">
            <a:spAutoFit/>
          </a:bodyPr>
          <a:lstStyle/>
          <a:p>
            <a:pPr>
              <a:spcAft>
                <a:spcPts val="0"/>
              </a:spcAft>
            </a:pPr>
            <a:r>
              <a:rPr lang="en-US" sz="2800" b="1" dirty="0">
                <a:solidFill>
                  <a:srgbClr val="FF0066"/>
                </a:solidFill>
                <a:latin typeface="Times New Roman" panose="02020603050405020304" pitchFamily="18" charset="0"/>
                <a:ea typeface="Times New Roman" panose="02020603050405020304" pitchFamily="18" charset="0"/>
              </a:rPr>
              <a:t>2. Con </a:t>
            </a:r>
            <a:r>
              <a:rPr lang="en-US" sz="2800" b="1" dirty="0" err="1">
                <a:solidFill>
                  <a:srgbClr val="FF0066"/>
                </a:solidFill>
                <a:latin typeface="Times New Roman" panose="02020603050405020304" pitchFamily="18" charset="0"/>
                <a:ea typeface="Times New Roman" panose="02020603050405020304" pitchFamily="18" charset="0"/>
              </a:rPr>
              <a:t>đường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thu</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nhận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tiêu</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hóa</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thức</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ăn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hấp</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thụ</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chất</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dinh</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dưỡng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và</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thải</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bã</a:t>
            </a:r>
            <a:endParaRPr lang="en-US" sz="2800" dirty="0">
              <a:solidFill>
                <a:srgbClr val="FF006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a:extLst>
              <a:ext uri="{FF2B5EF4-FFF2-40B4-BE49-F238E27FC236}">
                <a16:creationId xmlns:a16="http://schemas.microsoft.com/office/drawing/2014/main" id="{734C40CE-D1D6-DFFC-3B11-0B05F5934198}"/>
              </a:ext>
            </a:extLst>
          </p:cNvPr>
          <p:cNvGrpSpPr/>
          <p:nvPr/>
        </p:nvGrpSpPr>
        <p:grpSpPr>
          <a:xfrm>
            <a:off x="1550881" y="3055771"/>
            <a:ext cx="8894018" cy="1449457"/>
            <a:chOff x="5608084" y="1959665"/>
            <a:chExt cx="8894018" cy="1449457"/>
          </a:xfrm>
        </p:grpSpPr>
        <p:sp>
          <p:nvSpPr>
            <p:cNvPr id="7" name="Rectangle: Rounded Corners 6">
              <a:extLst>
                <a:ext uri="{FF2B5EF4-FFF2-40B4-BE49-F238E27FC236}">
                  <a16:creationId xmlns:a16="http://schemas.microsoft.com/office/drawing/2014/main" id="{7B703A1C-30B0-221B-C55E-E4E386CD1C6B}"/>
                </a:ext>
              </a:extLst>
            </p:cNvPr>
            <p:cNvSpPr/>
            <p:nvPr/>
          </p:nvSpPr>
          <p:spPr>
            <a:xfrm>
              <a:off x="6960659" y="2733261"/>
              <a:ext cx="7541443" cy="67586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Kể</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tên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loại</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các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vật</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trên</a:t>
              </a:r>
              <a:r>
                <a:rPr lang="en-US" sz="2800" dirty="0" smtClean="0">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6" descr="Finance Quick Consult Can Answer Your Questions — 501 Commons">
              <a:extLst>
                <a:ext uri="{FF2B5EF4-FFF2-40B4-BE49-F238E27FC236}">
                  <a16:creationId xmlns:a16="http://schemas.microsoft.com/office/drawing/2014/main" id="{97861CFF-209D-0AF7-6DE1-B5B57C579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Ảnh động vật: Đười ươi tâng bóng hình bầu dục - Tin tức">
            <a:extLst>
              <a:ext uri="{FF2B5EF4-FFF2-40B4-BE49-F238E27FC236}">
                <a16:creationId xmlns:a16="http://schemas.microsoft.com/office/drawing/2014/main" id="{30BC3EE9-C08C-761E-5B4B-E973C28FE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9118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558800" y="4114800"/>
            <a:ext cx="11430000" cy="2743200"/>
          </a:xfrm>
          <a:prstGeom prst="roundRect">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smtClean="0">
                <a:solidFill>
                  <a:srgbClr val="002060"/>
                </a:solidFill>
                <a:latin typeface="Times New Roman" pitchFamily="18" charset="0"/>
                <a:cs typeface="Times New Roman" pitchFamily="18" charset="0"/>
              </a:rPr>
              <a:t>Con đường thu nhận, tiêu hóa, hấp thụ và thải bã ở người:</a:t>
            </a:r>
            <a:endParaRPr lang="en-US" sz="2400" dirty="0" smtClean="0">
              <a:solidFill>
                <a:srgbClr val="002060"/>
              </a:solidFill>
              <a:latin typeface="Times New Roman" pitchFamily="18" charset="0"/>
              <a:cs typeface="Times New Roman" pitchFamily="18" charset="0"/>
            </a:endParaRPr>
          </a:p>
          <a:p>
            <a:r>
              <a:rPr lang="de-DE" sz="2400" dirty="0" smtClean="0">
                <a:solidFill>
                  <a:srgbClr val="002060"/>
                </a:solidFill>
                <a:latin typeface="Times New Roman" pitchFamily="18" charset="0"/>
                <a:cs typeface="Times New Roman" pitchFamily="18" charset="0"/>
              </a:rPr>
              <a:t>Miệng thu nhận thức ăn, nghiền nhỏ và đẩy thức ăn xuống thực quản, rồi đến dạ dày. Dạ dày nhào trộn thức ăn thành dạng lỏng và tiêu hóa một phần. Ở ruột non, thức ăn được tiêu hóa và chất dinh dưỡng được hấp thụ. Khi đi qua ruột già, hỗn hợp dịch lỏng được hấp thụ lại nước và chuyển thành chất thải rắn.Thông qua trực tràng và hậu môn chất thải rắn được thải ra ngoài</a:t>
            </a:r>
            <a:r>
              <a:rPr lang="de-DE" sz="2400" dirty="0" smtClean="0"/>
              <a:t>.</a:t>
            </a:r>
            <a:endParaRPr lang="en-US" sz="2400" dirty="0"/>
          </a:p>
        </p:txBody>
      </p:sp>
      <p:sp>
        <p:nvSpPr>
          <p:cNvPr id="10" name="TextBox 9">
            <a:extLst>
              <a:ext uri="{FF2B5EF4-FFF2-40B4-BE49-F238E27FC236}">
                <a16:creationId xmlns:a16="http://schemas.microsoft.com/office/drawing/2014/main" id="{B70DB776-2D22-1F2D-5A61-D69EDEF9E89B}"/>
              </a:ext>
            </a:extLst>
          </p:cNvPr>
          <p:cNvSpPr txBox="1"/>
          <p:nvPr/>
        </p:nvSpPr>
        <p:spPr>
          <a:xfrm>
            <a:off x="679938" y="60367"/>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4" name="Picture 3" descr="E:\dx  lieu\Nam hoc 2022-2023\GIAO AN\SINH 7- KHTN\KHTN CANH DIEU\BAI NÔP CUA NHOM SOAN GIAO AN\BAI 26 PP\26.2.PNG"/>
          <p:cNvPicPr>
            <a:picLocks noChangeAspect="1" noChangeArrowheads="1"/>
          </p:cNvPicPr>
          <p:nvPr/>
        </p:nvPicPr>
        <p:blipFill>
          <a:blip r:embed="rId2"/>
          <a:srcRect/>
          <a:stretch>
            <a:fillRect/>
          </a:stretch>
        </p:blipFill>
        <p:spPr bwMode="auto">
          <a:xfrm>
            <a:off x="679938" y="1466270"/>
            <a:ext cx="10914185" cy="2937608"/>
          </a:xfrm>
          <a:prstGeom prst="rect">
            <a:avLst/>
          </a:prstGeom>
          <a:noFill/>
        </p:spPr>
      </p:pic>
      <p:sp>
        <p:nvSpPr>
          <p:cNvPr id="5" name="Rectangle 4"/>
          <p:cNvSpPr/>
          <p:nvPr/>
        </p:nvSpPr>
        <p:spPr>
          <a:xfrm>
            <a:off x="825500" y="736445"/>
            <a:ext cx="11163300" cy="954107"/>
          </a:xfrm>
          <a:prstGeom prst="rect">
            <a:avLst/>
          </a:prstGeom>
        </p:spPr>
        <p:txBody>
          <a:bodyPr wrap="square">
            <a:spAutoFit/>
          </a:bodyPr>
          <a:lstStyle/>
          <a:p>
            <a:pPr>
              <a:spcAft>
                <a:spcPts val="0"/>
              </a:spcAft>
            </a:pPr>
            <a:r>
              <a:rPr lang="en-US" sz="2800" b="1" dirty="0">
                <a:solidFill>
                  <a:srgbClr val="FF0066"/>
                </a:solidFill>
                <a:latin typeface="Times New Roman" panose="02020603050405020304" pitchFamily="18" charset="0"/>
                <a:ea typeface="Times New Roman" panose="02020603050405020304" pitchFamily="18" charset="0"/>
              </a:rPr>
              <a:t>2. Con </a:t>
            </a:r>
            <a:r>
              <a:rPr lang="en-US" sz="2800" b="1" dirty="0" err="1">
                <a:solidFill>
                  <a:srgbClr val="FF0066"/>
                </a:solidFill>
                <a:latin typeface="Times New Roman" panose="02020603050405020304" pitchFamily="18" charset="0"/>
                <a:ea typeface="Times New Roman" panose="02020603050405020304" pitchFamily="18" charset="0"/>
              </a:rPr>
              <a:t>đường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thu</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nhận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tiêu</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hóa</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thức</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ăn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hấp</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thụ</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chất</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dinh</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dưỡng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và</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thải</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bã</a:t>
            </a:r>
            <a:endParaRPr lang="en-US" sz="2800" dirty="0">
              <a:solidFill>
                <a:srgbClr val="FF006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140677" y="937846"/>
            <a:ext cx="5040923" cy="4478216"/>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hình</a:t>
              </a:r>
              <a:r>
                <a:rPr lang="en-US" sz="2800" dirty="0" smtClean="0">
                  <a:solidFill>
                    <a:srgbClr val="002060"/>
                  </a:solidFill>
                  <a:latin typeface="Times New Roman" pitchFamily="18" charset="0"/>
                  <a:cs typeface="Times New Roman" pitchFamily="18" charset="0"/>
                </a:rPr>
                <a:t> 26.3, </a:t>
              </a:r>
              <a:r>
                <a:rPr lang="en-US" sz="2800" dirty="0" err="1" smtClean="0">
                  <a:solidFill>
                    <a:srgbClr val="002060"/>
                  </a:solidFill>
                  <a:latin typeface="Times New Roman" pitchFamily="18" charset="0"/>
                  <a:cs typeface="Times New Roman" pitchFamily="18" charset="0"/>
                </a:rPr>
                <a:t>phân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đoạn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bã</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2050" name="Picture 2" descr="E:\dx  lieu\Nam hoc 2022-2023\GIAO AN\SINH 7- KHTN\KHTN CANH DIEU\BAI NÔP CUA NHOM SOAN GIAO AN\BAI 26 PP\26.3.PNG"/>
          <p:cNvPicPr>
            <a:picLocks noChangeAspect="1" noChangeArrowheads="1"/>
          </p:cNvPicPr>
          <p:nvPr/>
        </p:nvPicPr>
        <p:blipFill>
          <a:blip r:embed="rId3"/>
          <a:srcRect/>
          <a:stretch>
            <a:fillRect/>
          </a:stretch>
        </p:blipFill>
        <p:spPr bwMode="auto">
          <a:xfrm>
            <a:off x="5233133" y="525708"/>
            <a:ext cx="6811963" cy="6531584"/>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398585" y="1277815"/>
            <a:ext cx="11394829" cy="518160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800" dirty="0" smtClean="0">
                <a:solidFill>
                  <a:srgbClr val="002060"/>
                </a:solidFill>
                <a:latin typeface="Times New Roman" pitchFamily="18" charset="0"/>
                <a:cs typeface="Times New Roman" pitchFamily="18" charset="0"/>
              </a:rPr>
              <a:t>- Giai đoạn thu nhận: Miệng thu nhận thức ăn → nghiền nhỏ thức ăn và đẩy xuống thực quản → Thực quản vận chuyển thức ăn xuống dạ dày.</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Giai đoạn tiêu hóa thức ăn, hấp thụ chất dinh dưỡng: Chỉ một lượng rất nhỏ thức ăn được tiêu hóa ở miệng sau đó được tiêu hóa 1 phần ở dạ dày → ruột non là nơi tiêu hóa hoàn toàn thức ăn và diễn ra sự hấp thụ các chất dinh dưỡng.</a:t>
            </a:r>
            <a:endParaRPr lang="en-US" sz="2800" dirty="0" smtClean="0">
              <a:solidFill>
                <a:srgbClr val="002060"/>
              </a:solidFill>
              <a:latin typeface="Times New Roman" pitchFamily="18" charset="0"/>
              <a:cs typeface="Times New Roman" pitchFamily="18" charset="0"/>
            </a:endParaRPr>
          </a:p>
          <a:p>
            <a:r>
              <a:rPr lang="de-DE" sz="2800" dirty="0" smtClean="0">
                <a:solidFill>
                  <a:srgbClr val="002060"/>
                </a:solidFill>
                <a:latin typeface="Times New Roman" pitchFamily="18" charset="0"/>
                <a:cs typeface="Times New Roman" pitchFamily="18" charset="0"/>
              </a:rPr>
              <a:t>- Giai đoạn thải bã: thực hiện ở ruột già. Ruột già hấp thụ lại nước chuyển chất thải dạng lỏng thành chất thải rắn đẩy đến trực tràng (chứa phân) và đẩy ra ngoài cơ thể theo hậu môn.</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528279" y="1690552"/>
            <a:ext cx="5181363" cy="4545516"/>
            <a:chOff x="5504629" y="2414820"/>
            <a:chExt cx="6709453" cy="3033601"/>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145126" y="323333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đã</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hóa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629" y="2414820"/>
              <a:ext cx="2191719"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5956338" y="2132162"/>
            <a:ext cx="5907416" cy="33190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a:t>
            </a:r>
            <a:r>
              <a:rPr lang="en-US" sz="2800" b="1"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đơn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trúc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11" name="Rectangle 10"/>
          <p:cNvSpPr/>
          <p:nvPr/>
        </p:nvSpPr>
        <p:spPr>
          <a:xfrm>
            <a:off x="825500" y="736445"/>
            <a:ext cx="11163300" cy="954107"/>
          </a:xfrm>
          <a:prstGeom prst="rect">
            <a:avLst/>
          </a:prstGeom>
        </p:spPr>
        <p:txBody>
          <a:bodyPr wrap="square">
            <a:spAutoFit/>
          </a:bodyPr>
          <a:lstStyle/>
          <a:p>
            <a:pPr>
              <a:spcAft>
                <a:spcPts val="0"/>
              </a:spcAft>
            </a:pPr>
            <a:r>
              <a:rPr lang="en-US" sz="2800" b="1" dirty="0">
                <a:solidFill>
                  <a:srgbClr val="FF0066"/>
                </a:solidFill>
                <a:latin typeface="Times New Roman" panose="02020603050405020304" pitchFamily="18" charset="0"/>
                <a:ea typeface="Times New Roman" panose="02020603050405020304" pitchFamily="18" charset="0"/>
              </a:rPr>
              <a:t>2. Con </a:t>
            </a:r>
            <a:r>
              <a:rPr lang="en-US" sz="2800" b="1" dirty="0" err="1">
                <a:solidFill>
                  <a:srgbClr val="FF0066"/>
                </a:solidFill>
                <a:latin typeface="Times New Roman" panose="02020603050405020304" pitchFamily="18" charset="0"/>
                <a:ea typeface="Times New Roman" panose="02020603050405020304" pitchFamily="18" charset="0"/>
              </a:rPr>
              <a:t>đường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thu</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nhận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tiêu</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hóa</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thức</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ăn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hấp</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thụ</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chất</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dinh</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dưỡng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và</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thải</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bã</a:t>
            </a:r>
            <a:endParaRPr lang="en-US" sz="2800" dirty="0">
              <a:solidFill>
                <a:srgbClr val="FF006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11" name="Rectangle 10"/>
          <p:cNvSpPr/>
          <p:nvPr/>
        </p:nvSpPr>
        <p:spPr>
          <a:xfrm>
            <a:off x="825500" y="736445"/>
            <a:ext cx="11163300" cy="954107"/>
          </a:xfrm>
          <a:prstGeom prst="rect">
            <a:avLst/>
          </a:prstGeom>
        </p:spPr>
        <p:txBody>
          <a:bodyPr wrap="square">
            <a:spAutoFit/>
          </a:bodyPr>
          <a:lstStyle/>
          <a:p>
            <a:pPr>
              <a:spcAft>
                <a:spcPts val="0"/>
              </a:spcAft>
            </a:pPr>
            <a:r>
              <a:rPr lang="en-US" sz="2800" b="1" dirty="0">
                <a:solidFill>
                  <a:srgbClr val="FF0066"/>
                </a:solidFill>
                <a:latin typeface="Times New Roman" panose="02020603050405020304" pitchFamily="18" charset="0"/>
                <a:ea typeface="Times New Roman" panose="02020603050405020304" pitchFamily="18" charset="0"/>
              </a:rPr>
              <a:t>2. Con </a:t>
            </a:r>
            <a:r>
              <a:rPr lang="en-US" sz="2800" b="1" dirty="0" err="1">
                <a:solidFill>
                  <a:srgbClr val="FF0066"/>
                </a:solidFill>
                <a:latin typeface="Times New Roman" panose="02020603050405020304" pitchFamily="18" charset="0"/>
                <a:ea typeface="Times New Roman" panose="02020603050405020304" pitchFamily="18" charset="0"/>
              </a:rPr>
              <a:t>đường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thu</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nhận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tiêu</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hóa</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thức</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ăn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hấp</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thụ</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chất</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dinh</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dưỡng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và</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thải</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bã</a:t>
            </a:r>
            <a:endParaRPr lang="en-US" sz="2800" dirty="0">
              <a:solidFill>
                <a:srgbClr val="FF0066"/>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1060450" y="2316742"/>
            <a:ext cx="10693400" cy="3970318"/>
          </a:xfrm>
          <a:prstGeom prst="rect">
            <a:avLst/>
          </a:prstGeom>
        </p:spPr>
        <p:txBody>
          <a:bodyPr wrap="square">
            <a:spAutoFit/>
          </a:bodyPr>
          <a:lstStyle/>
          <a:p>
            <a:pPr>
              <a:spcAft>
                <a:spcPts val="0"/>
              </a:spcAft>
            </a:pPr>
            <a:r>
              <a:rPr lang="en-US" sz="2800" dirty="0" smtClean="0">
                <a:solidFill>
                  <a:srgbClr val="0051F2"/>
                </a:solidFill>
                <a:latin typeface="Times New Roman" panose="02020603050405020304" pitchFamily="18" charset="0"/>
                <a:ea typeface="Times New Roman" panose="02020603050405020304" pitchFamily="18" charset="0"/>
              </a:rPr>
              <a:t>- </a:t>
            </a:r>
            <a:r>
              <a:rPr lang="en-US" sz="2800" dirty="0">
                <a:solidFill>
                  <a:srgbClr val="0051F2"/>
                </a:solidFill>
                <a:latin typeface="Times New Roman" panose="02020603050405020304" pitchFamily="18" charset="0"/>
                <a:ea typeface="Times New Roman" panose="02020603050405020304" pitchFamily="18" charset="0"/>
              </a:rPr>
              <a:t>Con </a:t>
            </a:r>
            <a:r>
              <a:rPr lang="en-US" sz="2800" dirty="0" err="1">
                <a:solidFill>
                  <a:srgbClr val="0051F2"/>
                </a:solidFill>
                <a:latin typeface="Times New Roman" panose="02020603050405020304" pitchFamily="18" charset="0"/>
                <a:ea typeface="Times New Roman" panose="02020603050405020304" pitchFamily="18" charset="0"/>
              </a:rPr>
              <a:t>đường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thu</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nhận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tiêu</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hóa</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thức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ăn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trong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ống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tiêu</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hóa</a:t>
            </a:r>
            <a:r>
              <a:rPr lang="en-US" sz="2800" dirty="0">
                <a:solidFill>
                  <a:srgbClr val="0051F2"/>
                </a:solidFill>
                <a:latin typeface="Times New Roman" panose="02020603050405020304" pitchFamily="18" charset="0"/>
                <a:ea typeface="Times New Roman" panose="02020603050405020304" pitchFamily="18" charset="0"/>
              </a:rPr>
              <a:t> ở </a:t>
            </a:r>
            <a:r>
              <a:rPr lang="en-US" sz="2800" dirty="0" err="1">
                <a:solidFill>
                  <a:srgbClr val="0051F2"/>
                </a:solidFill>
                <a:latin typeface="Times New Roman" panose="02020603050405020304" pitchFamily="18" charset="0"/>
                <a:ea typeface="Times New Roman" panose="02020603050405020304" pitchFamily="18" charset="0"/>
              </a:rPr>
              <a:t>người</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Miệng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thu</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nhận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thức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ăn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nghiền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nhỏ</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đẩy</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xuống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thực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quản</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Thực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quản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vận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chuyển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thức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ăn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xuống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dạ</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dày</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Dạ</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dày</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nhào</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trộn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thức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ăn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tạo</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thành</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hỗn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lợp</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lỏng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tiêu</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hóa</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một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phần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thức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ăn</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Ruột</a:t>
            </a:r>
            <a:r>
              <a:rPr lang="en-US" sz="2800" dirty="0">
                <a:solidFill>
                  <a:srgbClr val="0051F2"/>
                </a:solidFill>
                <a:latin typeface="Times New Roman" panose="02020603050405020304" pitchFamily="18" charset="0"/>
                <a:ea typeface="Times New Roman" panose="02020603050405020304" pitchFamily="18" charset="0"/>
              </a:rPr>
              <a:t> non </a:t>
            </a:r>
            <a:r>
              <a:rPr lang="en-US" sz="2800" dirty="0" err="1">
                <a:solidFill>
                  <a:srgbClr val="0051F2"/>
                </a:solidFill>
                <a:latin typeface="Times New Roman" panose="02020603050405020304" pitchFamily="18" charset="0"/>
                <a:ea typeface="Times New Roman" panose="02020603050405020304" pitchFamily="18" charset="0"/>
              </a:rPr>
              <a:t>tiêu</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hóa</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hoàn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toàn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thức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ăn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hấp</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thụ</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các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chất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vào</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máu</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Ruột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già</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hấp</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thụ</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nước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một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số</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chất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còn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lại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tạo</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phân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các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chất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khí</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Trực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tràng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nơi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chứa</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phân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trước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khi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thải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ra</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ngoài</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Hậu</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môn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thải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phân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các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chất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khí</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ra</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khỏi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cơ</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thể</a:t>
            </a:r>
            <a:r>
              <a:rPr lang="en-US" sz="2800" dirty="0">
                <a:solidFill>
                  <a:srgbClr val="0051F2"/>
                </a:solidFill>
                <a:latin typeface="Times New Roman" panose="02020603050405020304" pitchFamily="18" charset="0"/>
                <a:ea typeface="Times New Roman" panose="02020603050405020304" pitchFamily="18" charset="0"/>
              </a:rPr>
              <a:t>.</a:t>
            </a:r>
            <a:endParaRPr lang="en-US" sz="2800" dirty="0">
              <a:solidFill>
                <a:srgbClr val="0051F2"/>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825500" y="1203187"/>
            <a:ext cx="1119217" cy="1323439"/>
          </a:xfrm>
          <a:prstGeom prst="rect">
            <a:avLst/>
          </a:prstGeom>
        </p:spPr>
        <p:txBody>
          <a:bodyPr wrap="none">
            <a:spAutoFit/>
          </a:bodyPr>
          <a:lstStyle/>
          <a:p>
            <a:r>
              <a:rPr lang="vi-VN" sz="8000" b="1" dirty="0">
                <a:solidFill>
                  <a:srgbClr val="0051F2"/>
                </a:solidFill>
                <a:latin typeface="Times New Roman" pitchFamily="18" charset="0"/>
                <a:cs typeface="Times New Roman" pitchFamily="18" charset="0"/>
                <a:sym typeface="Wingdings" panose="05000000000000000000" pitchFamily="2" charset="2"/>
              </a:rPr>
              <a:t></a:t>
            </a:r>
            <a:endParaRPr lang="en-US" sz="8000" dirty="0"/>
          </a:p>
        </p:txBody>
      </p:sp>
    </p:spTree>
    <p:extLst>
      <p:ext uri="{BB962C8B-B14F-4D97-AF65-F5344CB8AC3E}">
        <p14:creationId xmlns:p14="http://schemas.microsoft.com/office/powerpoint/2010/main" val="2651231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823955" y="1927980"/>
            <a:ext cx="4421146" cy="4478216"/>
            <a:chOff x="5608084" y="1959665"/>
            <a:chExt cx="6527594"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tả</a:t>
              </a:r>
              <a:r>
                <a:rPr lang="en-US" sz="2800" dirty="0" smtClean="0">
                  <a:solidFill>
                    <a:srgbClr val="002060"/>
                  </a:solidFill>
                  <a:latin typeface="Times New Roman" pitchFamily="18" charset="0"/>
                  <a:cs typeface="Times New Roman" pitchFamily="18" charset="0"/>
                </a:rPr>
                <a:t> con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chuyển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thông</a:t>
              </a:r>
              <a:r>
                <a:rPr lang="en-US" sz="2800" dirty="0" smtClean="0">
                  <a:solidFill>
                    <a:srgbClr val="002060"/>
                  </a:solidFill>
                  <a:latin typeface="Times New Roman" pitchFamily="18" charset="0"/>
                  <a:cs typeface="Times New Roman" pitchFamily="18" charset="0"/>
                </a:rPr>
                <a:t> qua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4" y="1959665"/>
              <a:ext cx="2191719" cy="144945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611509" y="134356"/>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3"/>
          <a:srcRect/>
          <a:stretch>
            <a:fillRect/>
          </a:stretch>
        </p:blipFill>
        <p:spPr bwMode="auto">
          <a:xfrm>
            <a:off x="5691187" y="703743"/>
            <a:ext cx="6145213" cy="6705601"/>
          </a:xfrm>
          <a:prstGeom prst="rect">
            <a:avLst/>
          </a:prstGeom>
          <a:noFill/>
        </p:spPr>
      </p:pic>
      <p:sp>
        <p:nvSpPr>
          <p:cNvPr id="3" name="Rectangle 2"/>
          <p:cNvSpPr/>
          <p:nvPr/>
        </p:nvSpPr>
        <p:spPr>
          <a:xfrm>
            <a:off x="823954" y="703743"/>
            <a:ext cx="7146508" cy="523220"/>
          </a:xfrm>
          <a:prstGeom prst="rect">
            <a:avLst/>
          </a:prstGeom>
        </p:spPr>
        <p:txBody>
          <a:bodyPr wrap="none">
            <a:spAutoFit/>
          </a:bodyPr>
          <a:lstStyle/>
          <a:p>
            <a:pPr>
              <a:spcAft>
                <a:spcPts val="0"/>
              </a:spcAft>
            </a:pPr>
            <a:r>
              <a:rPr lang="en-US" sz="2800" b="1" dirty="0">
                <a:solidFill>
                  <a:srgbClr val="FF0066"/>
                </a:solidFill>
                <a:latin typeface="Times New Roman" panose="02020603050405020304" pitchFamily="18" charset="0"/>
                <a:ea typeface="Times New Roman" panose="02020603050405020304" pitchFamily="18" charset="0"/>
              </a:rPr>
              <a:t>3.</a:t>
            </a:r>
            <a:r>
              <a:rPr lang="en-US" sz="2800" dirty="0">
                <a:solidFill>
                  <a:srgbClr val="FF0066"/>
                </a:solidFill>
                <a:latin typeface="Times New Roman" panose="02020603050405020304" pitchFamily="18" charset="0"/>
                <a:ea typeface="Times New Roman" panose="02020603050405020304" pitchFamily="18" charset="0"/>
              </a:rPr>
              <a:t> </a:t>
            </a:r>
            <a:r>
              <a:rPr lang="en-US" sz="2800" b="1" dirty="0">
                <a:solidFill>
                  <a:srgbClr val="FF0066"/>
                </a:solidFill>
                <a:latin typeface="Times New Roman" panose="02020603050405020304" pitchFamily="18" charset="0"/>
                <a:ea typeface="Times New Roman" panose="02020603050405020304" pitchFamily="18" charset="0"/>
              </a:rPr>
              <a:t>Con </a:t>
            </a:r>
            <a:r>
              <a:rPr lang="en-US" sz="2800" b="1" dirty="0" err="1">
                <a:solidFill>
                  <a:srgbClr val="FF0066"/>
                </a:solidFill>
                <a:latin typeface="Times New Roman" panose="02020603050405020304" pitchFamily="18" charset="0"/>
                <a:ea typeface="Times New Roman" panose="02020603050405020304" pitchFamily="18" charset="0"/>
              </a:rPr>
              <a:t>đường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vận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chuyển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các</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chất</a:t>
            </a:r>
            <a:r>
              <a:rPr lang="en-US" sz="2800" b="1" dirty="0">
                <a:solidFill>
                  <a:srgbClr val="FF0066"/>
                </a:solidFill>
                <a:latin typeface="Times New Roman" panose="02020603050405020304" pitchFamily="18" charset="0"/>
                <a:ea typeface="Times New Roman" panose="02020603050405020304" pitchFamily="18" charset="0"/>
              </a:rPr>
              <a:t> ở </a:t>
            </a:r>
            <a:r>
              <a:rPr lang="en-US" sz="2800" b="1" dirty="0" err="1">
                <a:solidFill>
                  <a:srgbClr val="FF0066"/>
                </a:solidFill>
                <a:latin typeface="Times New Roman" panose="02020603050405020304" pitchFamily="18" charset="0"/>
                <a:ea typeface="Times New Roman" panose="02020603050405020304" pitchFamily="18" charset="0"/>
              </a:rPr>
              <a:t>động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vật</a:t>
            </a:r>
            <a:endParaRPr lang="en-US" sz="2800" dirty="0">
              <a:solidFill>
                <a:srgbClr val="FF006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linds(horizont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1" y="832338"/>
            <a:ext cx="6693876" cy="5662247"/>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vật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nhờ</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2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 </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nuôi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mô</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quan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bài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thẫm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nghèo</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được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phổi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nhận</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thải</a:t>
            </a:r>
            <a:r>
              <a:rPr lang="en-US" sz="2800" dirty="0" smtClean="0">
                <a:solidFill>
                  <a:srgbClr val="002060"/>
                </a:solidFill>
                <a:latin typeface="Times New Roman" pitchFamily="18" charset="0"/>
                <a:cs typeface="Times New Roman" pitchFamily="18" charset="0"/>
              </a:rPr>
              <a:t> CO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trở</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thành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máu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đỏ</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tươi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O</a:t>
            </a:r>
            <a:r>
              <a:rPr lang="en-US" sz="2800" baseline="-250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về</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B70DB776-2D22-1F2D-5A61-D69EDEF9E89B}"/>
              </a:ext>
            </a:extLst>
          </p:cNvPr>
          <p:cNvSpPr txBox="1"/>
          <p:nvPr/>
        </p:nvSpPr>
        <p:spPr>
          <a:xfrm>
            <a:off x="332109" y="0"/>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26.4.PNG"/>
          <p:cNvPicPr>
            <a:picLocks noChangeAspect="1" noChangeArrowheads="1"/>
          </p:cNvPicPr>
          <p:nvPr/>
        </p:nvPicPr>
        <p:blipFill>
          <a:blip r:embed="rId2"/>
          <a:srcRect/>
          <a:stretch>
            <a:fillRect/>
          </a:stretch>
        </p:blipFill>
        <p:spPr bwMode="auto">
          <a:xfrm>
            <a:off x="6834554" y="152399"/>
            <a:ext cx="5357446" cy="6705601"/>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70DB776-2D22-1F2D-5A61-D69EDEF9E89B}"/>
              </a:ext>
            </a:extLst>
          </p:cNvPr>
          <p:cNvSpPr txBox="1"/>
          <p:nvPr/>
        </p:nvSpPr>
        <p:spPr>
          <a:xfrm>
            <a:off x="611509" y="134356"/>
            <a:ext cx="9820076"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vi-VN" sz="3200" b="1" i="0" dirty="0" smtClean="0">
                <a:solidFill>
                  <a:srgbClr val="002060"/>
                </a:solidFill>
                <a:effectLst/>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dưỡng</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3" name="Rectangle 2"/>
          <p:cNvSpPr/>
          <p:nvPr/>
        </p:nvSpPr>
        <p:spPr>
          <a:xfrm>
            <a:off x="760454" y="843443"/>
            <a:ext cx="7146508" cy="523220"/>
          </a:xfrm>
          <a:prstGeom prst="rect">
            <a:avLst/>
          </a:prstGeom>
        </p:spPr>
        <p:txBody>
          <a:bodyPr wrap="none">
            <a:spAutoFit/>
          </a:bodyPr>
          <a:lstStyle/>
          <a:p>
            <a:pPr>
              <a:spcAft>
                <a:spcPts val="0"/>
              </a:spcAft>
            </a:pPr>
            <a:r>
              <a:rPr lang="en-US" sz="2800" b="1" dirty="0">
                <a:solidFill>
                  <a:srgbClr val="FF0066"/>
                </a:solidFill>
                <a:latin typeface="Times New Roman" panose="02020603050405020304" pitchFamily="18" charset="0"/>
                <a:ea typeface="Times New Roman" panose="02020603050405020304" pitchFamily="18" charset="0"/>
              </a:rPr>
              <a:t>3.</a:t>
            </a:r>
            <a:r>
              <a:rPr lang="en-US" sz="2800" dirty="0">
                <a:solidFill>
                  <a:srgbClr val="FF0066"/>
                </a:solidFill>
                <a:latin typeface="Times New Roman" panose="02020603050405020304" pitchFamily="18" charset="0"/>
                <a:ea typeface="Times New Roman" panose="02020603050405020304" pitchFamily="18" charset="0"/>
              </a:rPr>
              <a:t> </a:t>
            </a:r>
            <a:r>
              <a:rPr lang="en-US" sz="2800" b="1" dirty="0">
                <a:solidFill>
                  <a:srgbClr val="FF0066"/>
                </a:solidFill>
                <a:latin typeface="Times New Roman" panose="02020603050405020304" pitchFamily="18" charset="0"/>
                <a:ea typeface="Times New Roman" panose="02020603050405020304" pitchFamily="18" charset="0"/>
              </a:rPr>
              <a:t>Con </a:t>
            </a:r>
            <a:r>
              <a:rPr lang="en-US" sz="2800" b="1" dirty="0" err="1">
                <a:solidFill>
                  <a:srgbClr val="FF0066"/>
                </a:solidFill>
                <a:latin typeface="Times New Roman" panose="02020603050405020304" pitchFamily="18" charset="0"/>
                <a:ea typeface="Times New Roman" panose="02020603050405020304" pitchFamily="18" charset="0"/>
              </a:rPr>
              <a:t>đường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vận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chuyển</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các</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chất</a:t>
            </a:r>
            <a:r>
              <a:rPr lang="en-US" sz="2800" b="1" dirty="0">
                <a:solidFill>
                  <a:srgbClr val="FF0066"/>
                </a:solidFill>
                <a:latin typeface="Times New Roman" panose="02020603050405020304" pitchFamily="18" charset="0"/>
                <a:ea typeface="Times New Roman" panose="02020603050405020304" pitchFamily="18" charset="0"/>
              </a:rPr>
              <a:t> ở </a:t>
            </a:r>
            <a:r>
              <a:rPr lang="en-US" sz="2800" b="1" dirty="0" err="1">
                <a:solidFill>
                  <a:srgbClr val="FF0066"/>
                </a:solidFill>
                <a:latin typeface="Times New Roman" panose="02020603050405020304" pitchFamily="18" charset="0"/>
                <a:ea typeface="Times New Roman" panose="02020603050405020304" pitchFamily="18" charset="0"/>
              </a:rPr>
              <a:t>động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vật</a:t>
            </a:r>
            <a:endParaRPr lang="en-US" sz="2800" dirty="0">
              <a:solidFill>
                <a:srgbClr val="FF0066"/>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1079500" y="1847994"/>
            <a:ext cx="10502900" cy="1517723"/>
          </a:xfrm>
          <a:prstGeom prst="rect">
            <a:avLst/>
          </a:prstGeom>
        </p:spPr>
        <p:txBody>
          <a:bodyPr wrap="square">
            <a:spAutoFit/>
          </a:bodyPr>
          <a:lstStyle/>
          <a:p>
            <a:pPr algn="just">
              <a:lnSpc>
                <a:spcPct val="107000"/>
              </a:lnSpc>
              <a:spcAft>
                <a:spcPts val="800"/>
              </a:spcAft>
              <a:tabLst>
                <a:tab pos="141605" algn="l"/>
              </a:tabLst>
            </a:pP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bào</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vận</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51F2"/>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51F2"/>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800" dirty="0" smtClean="0">
                <a:solidFill>
                  <a:srgbClr val="0051F2"/>
                </a:solidFill>
                <a:latin typeface="Times New Roman" panose="02020603050405020304" pitchFamily="18" charset="0"/>
                <a:ea typeface="Calibri" panose="020F0502020204030204" pitchFamily="34" charset="0"/>
              </a:rPr>
              <a:t>- </a:t>
            </a:r>
            <a:r>
              <a:rPr lang="en-US" sz="2800" dirty="0">
                <a:solidFill>
                  <a:srgbClr val="0051F2"/>
                </a:solidFill>
                <a:latin typeface="Times New Roman" panose="02020603050405020304" pitchFamily="18" charset="0"/>
                <a:ea typeface="Calibri" panose="020F0502020204030204" pitchFamily="34" charset="0"/>
              </a:rPr>
              <a:t>Ở </a:t>
            </a:r>
            <a:r>
              <a:rPr lang="en-US" sz="2800" dirty="0" err="1">
                <a:solidFill>
                  <a:srgbClr val="0051F2"/>
                </a:solidFill>
                <a:latin typeface="Times New Roman" panose="02020603050405020304" pitchFamily="18" charset="0"/>
                <a:ea typeface="Calibri" panose="020F0502020204030204" pitchFamily="34" charset="0"/>
              </a:rPr>
              <a:t>người</a:t>
            </a:r>
            <a:r>
              <a:rPr lang="en-US" sz="2800" dirty="0">
                <a:solidFill>
                  <a:srgbClr val="0051F2"/>
                </a:solidFill>
                <a:latin typeface="Times New Roman" panose="02020603050405020304" pitchFamily="18" charset="0"/>
                <a:ea typeface="Calibri" panose="020F0502020204030204" pitchFamily="34" charset="0"/>
              </a:rPr>
              <a:t>, con </a:t>
            </a:r>
            <a:r>
              <a:rPr lang="en-US" sz="2800" dirty="0" err="1">
                <a:solidFill>
                  <a:srgbClr val="0051F2"/>
                </a:solidFill>
                <a:latin typeface="Times New Roman" panose="02020603050405020304" pitchFamily="18" charset="0"/>
                <a:ea typeface="Calibri" panose="020F0502020204030204" pitchFamily="34" charset="0"/>
              </a:rPr>
              <a:t>đường</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vận</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chuyển</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các</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chất</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được</a:t>
            </a:r>
            <a:r>
              <a:rPr lang="en-US" sz="2800" dirty="0">
                <a:solidFill>
                  <a:srgbClr val="0051F2"/>
                </a:solidFill>
                <a:latin typeface="Times New Roman" panose="02020603050405020304" pitchFamily="18" charset="0"/>
                <a:ea typeface="Calibri" panose="020F0502020204030204" pitchFamily="34" charset="0"/>
              </a:rPr>
              <a:t> qua 2 </a:t>
            </a:r>
            <a:r>
              <a:rPr lang="en-US" sz="2800" dirty="0" err="1">
                <a:solidFill>
                  <a:srgbClr val="0051F2"/>
                </a:solidFill>
                <a:latin typeface="Times New Roman" panose="02020603050405020304" pitchFamily="18" charset="0"/>
                <a:ea typeface="Calibri" panose="020F0502020204030204" pitchFamily="34" charset="0"/>
              </a:rPr>
              <a:t>vòng</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tuần</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hoàn</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vòng</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tuần</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hoàn</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lớn</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và</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vòng</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tuần</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hoàn</a:t>
            </a:r>
            <a:r>
              <a:rPr lang="en-US" sz="2800" dirty="0">
                <a:solidFill>
                  <a:srgbClr val="0051F2"/>
                </a:solidFill>
                <a:latin typeface="Times New Roman" panose="02020603050405020304" pitchFamily="18" charset="0"/>
                <a:ea typeface="Calibri" panose="020F0502020204030204" pitchFamily="34" charset="0"/>
              </a:rPr>
              <a:t> </a:t>
            </a:r>
            <a:r>
              <a:rPr lang="en-US" sz="2800" dirty="0" err="1">
                <a:solidFill>
                  <a:srgbClr val="0051F2"/>
                </a:solidFill>
                <a:latin typeface="Times New Roman" panose="02020603050405020304" pitchFamily="18" charset="0"/>
                <a:ea typeface="Calibri" panose="020F0502020204030204" pitchFamily="34" charset="0"/>
              </a:rPr>
              <a:t>nhỏ</a:t>
            </a:r>
            <a:r>
              <a:rPr lang="en-US" sz="2800" dirty="0">
                <a:solidFill>
                  <a:srgbClr val="0051F2"/>
                </a:solidFill>
                <a:latin typeface="Times New Roman" panose="02020603050405020304" pitchFamily="18" charset="0"/>
                <a:ea typeface="Calibri" panose="020F0502020204030204" pitchFamily="34" charset="0"/>
              </a:rPr>
              <a:t>.</a:t>
            </a:r>
            <a:endParaRPr lang="en-US" sz="2800" dirty="0">
              <a:solidFill>
                <a:srgbClr val="0051F2"/>
              </a:solidFill>
            </a:endParaRPr>
          </a:p>
        </p:txBody>
      </p:sp>
      <p:sp>
        <p:nvSpPr>
          <p:cNvPr id="11" name="Rectangle 10"/>
          <p:cNvSpPr/>
          <p:nvPr/>
        </p:nvSpPr>
        <p:spPr>
          <a:xfrm>
            <a:off x="1079500" y="843443"/>
            <a:ext cx="1119217" cy="1323439"/>
          </a:xfrm>
          <a:prstGeom prst="rect">
            <a:avLst/>
          </a:prstGeom>
        </p:spPr>
        <p:txBody>
          <a:bodyPr wrap="none">
            <a:spAutoFit/>
          </a:bodyPr>
          <a:lstStyle/>
          <a:p>
            <a:r>
              <a:rPr lang="vi-VN" sz="8000" b="1" dirty="0">
                <a:solidFill>
                  <a:srgbClr val="0051F2"/>
                </a:solidFill>
                <a:latin typeface="Times New Roman" pitchFamily="18" charset="0"/>
                <a:cs typeface="Times New Roman" pitchFamily="18" charset="0"/>
                <a:sym typeface="Wingdings" panose="05000000000000000000" pitchFamily="2" charset="2"/>
              </a:rPr>
              <a:t></a:t>
            </a:r>
            <a:endParaRPr lang="en-US" sz="8000" dirty="0"/>
          </a:p>
        </p:txBody>
      </p:sp>
      <p:sp>
        <p:nvSpPr>
          <p:cNvPr id="2" name="TextBox 1"/>
          <p:cNvSpPr txBox="1"/>
          <p:nvPr/>
        </p:nvSpPr>
        <p:spPr>
          <a:xfrm>
            <a:off x="1079500" y="3629314"/>
            <a:ext cx="10675725" cy="2677656"/>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tươi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giàu</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 </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bơm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nuôi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CO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thẫm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trở</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endParaRPr lang="en-US" sz="2800"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tuần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thẫm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nghèo</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bơm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đây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nhận</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thải</a:t>
            </a:r>
            <a:r>
              <a:rPr lang="en-US" sz="2800" dirty="0">
                <a:solidFill>
                  <a:srgbClr val="002060"/>
                </a:solidFill>
                <a:latin typeface="Times New Roman" pitchFamily="18" charset="0"/>
                <a:cs typeface="Times New Roman" pitchFamily="18" charset="0"/>
              </a:rPr>
              <a:t> CO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trở</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thành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máu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tươi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giàu</a:t>
            </a:r>
            <a:r>
              <a:rPr lang="en-US" sz="2800" dirty="0">
                <a:solidFill>
                  <a:srgbClr val="002060"/>
                </a:solidFill>
                <a:latin typeface="Times New Roman" pitchFamily="18" charset="0"/>
                <a:cs typeface="Times New Roman" pitchFamily="18" charset="0"/>
              </a:rPr>
              <a:t> O</a:t>
            </a:r>
            <a:r>
              <a:rPr lang="en-US" sz="2800" baseline="-25000" dirty="0">
                <a:solidFill>
                  <a:srgbClr val="002060"/>
                </a:solidFill>
                <a:latin typeface="Times New Roman" pitchFamily="18" charset="0"/>
                <a:cs typeface="Times New Roman" pitchFamily="18" charset="0"/>
              </a:rPr>
              <a:t>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tim.</a:t>
            </a:r>
            <a:endParaRPr lang="en-US" sz="2800" dirty="0">
              <a:solidFill>
                <a:srgbClr val="002060"/>
              </a:solidFill>
              <a:latin typeface="Times New Roman" pitchFamily="18" charset="0"/>
              <a:cs typeface="Times New Roman" pitchFamily="18" charset="0"/>
            </a:endParaRPr>
          </a:p>
          <a:p>
            <a:endParaRPr lang="en-US" sz="2800" dirty="0"/>
          </a:p>
        </p:txBody>
      </p:sp>
    </p:spTree>
    <p:extLst>
      <p:ext uri="{BB962C8B-B14F-4D97-AF65-F5344CB8AC3E}">
        <p14:creationId xmlns:p14="http://schemas.microsoft.com/office/powerpoint/2010/main" val="30828690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521678" y="2525346"/>
            <a:ext cx="10445259" cy="1852246"/>
            <a:chOff x="5608085" y="1959665"/>
            <a:chExt cx="6527593" cy="2988686"/>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2733260"/>
              <a:ext cx="5068956" cy="221509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những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yếu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377315" cy="144945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521678" y="274838"/>
            <a:ext cx="12192000" cy="738664"/>
          </a:xfrm>
          <a:prstGeom prst="rect">
            <a:avLst/>
          </a:prstGeom>
          <a:noFill/>
        </p:spPr>
        <p:txBody>
          <a:bodyPr wrap="square">
            <a:spAutoFit/>
          </a:bodyPr>
          <a:lstStyle/>
          <a:p>
            <a:pPr>
              <a:lnSpc>
                <a:spcPct val="150000"/>
              </a:lnSpc>
            </a:pPr>
            <a:r>
              <a:rPr lang="vi-VN" sz="2800" b="1" i="0" dirty="0" smtClean="0">
                <a:solidFill>
                  <a:srgbClr val="002060"/>
                </a:solidFill>
                <a:effectLst/>
                <a:latin typeface="Times New Roman" pitchFamily="18" charset="0"/>
                <a:cs typeface="Times New Roman" pitchFamily="18" charset="0"/>
              </a:rPr>
              <a:t>I</a:t>
            </a:r>
            <a:r>
              <a:rPr lang="en-US" sz="2800" b="1" i="0" dirty="0" smtClean="0">
                <a:solidFill>
                  <a:srgbClr val="002060"/>
                </a:solidFill>
                <a:effectLst/>
                <a:latin typeface="Times New Roman" pitchFamily="18" charset="0"/>
                <a:cs typeface="Times New Roman" pitchFamily="18" charset="0"/>
              </a:rPr>
              <a:t>I</a:t>
            </a:r>
            <a:r>
              <a:rPr lang="en-US" sz="2800" b="1" dirty="0" smtClean="0">
                <a:solidFill>
                  <a:srgbClr val="002060"/>
                </a:solidFill>
                <a:latin typeface="Times New Roman" pitchFamily="18" charset="0"/>
                <a:cs typeface="Times New Roman" pitchFamily="18" charset="0"/>
              </a:rPr>
              <a:t>I- </a:t>
            </a:r>
            <a:r>
              <a:rPr lang="en-US" sz="2800" b="1" dirty="0" err="1" smtClean="0">
                <a:solidFill>
                  <a:srgbClr val="002060"/>
                </a:solidFill>
                <a:latin typeface="Times New Roman" pitchFamily="18" charset="0"/>
                <a:cs typeface="Times New Roman" pitchFamily="18" charset="0"/>
              </a:rPr>
              <a:t>Vận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dụng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trao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đổi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chuyển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hóa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năng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lượng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thực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tiễn</a:t>
            </a:r>
            <a:endParaRPr lang="vi-VN" sz="28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4065016" y="4770833"/>
            <a:ext cx="5907416" cy="136131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phụ</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thuộc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tính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tuổi</a:t>
            </a:r>
            <a:endParaRPr lang="en-US" sz="2800" dirty="0">
              <a:solidFill>
                <a:srgbClr val="002060"/>
              </a:solidFill>
              <a:latin typeface="Times New Roman" pitchFamily="18" charset="0"/>
              <a:cs typeface="Times New Roman" pitchFamily="18" charset="0"/>
            </a:endParaRPr>
          </a:p>
        </p:txBody>
      </p:sp>
      <p:sp>
        <p:nvSpPr>
          <p:cNvPr id="3" name="Rectangle 2"/>
          <p:cNvSpPr/>
          <p:nvPr/>
        </p:nvSpPr>
        <p:spPr>
          <a:xfrm>
            <a:off x="1191201" y="907915"/>
            <a:ext cx="8249374" cy="523220"/>
          </a:xfrm>
          <a:prstGeom prst="rect">
            <a:avLst/>
          </a:prstGeom>
        </p:spPr>
        <p:txBody>
          <a:bodyPr wrap="none">
            <a:spAutoFit/>
          </a:bodyPr>
          <a:lstStyle/>
          <a:p>
            <a:pPr>
              <a:spcAft>
                <a:spcPts val="0"/>
              </a:spcAft>
            </a:pPr>
            <a:r>
              <a:rPr lang="en-US" sz="2800" b="1" dirty="0">
                <a:solidFill>
                  <a:srgbClr val="FF0066"/>
                </a:solidFill>
                <a:latin typeface="Times New Roman" panose="02020603050405020304" pitchFamily="18" charset="0"/>
                <a:ea typeface="Times New Roman" panose="02020603050405020304" pitchFamily="18" charset="0"/>
              </a:rPr>
              <a:t>1. </a:t>
            </a:r>
            <a:r>
              <a:rPr lang="en-US" sz="2800" b="1" dirty="0" err="1">
                <a:solidFill>
                  <a:srgbClr val="FF0066"/>
                </a:solidFill>
                <a:latin typeface="Times New Roman" panose="02020603050405020304" pitchFamily="18" charset="0"/>
                <a:ea typeface="Times New Roman" panose="02020603050405020304" pitchFamily="18" charset="0"/>
              </a:rPr>
              <a:t>Xây</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dựng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chế</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độ</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dinh</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dưỡng</a:t>
            </a:r>
            <a:r>
              <a:rPr lang="en-US" sz="2800" b="1">
                <a:solidFill>
                  <a:srgbClr val="FF0066"/>
                </a:solidFill>
                <a:latin typeface="Times New Roman" panose="02020603050405020304" pitchFamily="18" charset="0"/>
                <a:ea typeface="Times New Roman" panose="02020603050405020304" pitchFamily="18" charset="0"/>
              </a:rPr>
              <a:t> </a:t>
            </a:r>
            <a:r>
              <a:rPr lang="en-US" sz="2800" b="1" smtClean="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đủ</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chất</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và</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đủ</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lượng</a:t>
            </a:r>
            <a:endParaRPr lang="en-US" sz="2800" dirty="0">
              <a:solidFill>
                <a:srgbClr val="FF006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234465" y="679938"/>
            <a:ext cx="4870935" cy="2332893"/>
            <a:chOff x="5608085" y="1959665"/>
            <a:chExt cx="6134366" cy="294430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5357446" cy="2215090"/>
            </a:xfrm>
            <a:prstGeom prst="roundRect">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xây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247201" y="3317631"/>
            <a:ext cx="6229799" cy="3540369"/>
          </a:xfrm>
          <a:prstGeom prst="roundRect">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Chế</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dưỡng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đủ</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đủ</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đảm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bảo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bằng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giữa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nguồn</a:t>
            </a:r>
            <a:r>
              <a:rPr lang="en-US" sz="2800" dirty="0" smtClean="0">
                <a:solidFill>
                  <a:srgbClr val="FF0000"/>
                </a:solidFill>
                <a:latin typeface="Times New Roman" pitchFamily="18" charset="0"/>
                <a:cs typeface="Times New Roman" pitchFamily="18" charset="0"/>
              </a:rPr>
              <a:t> ( </a:t>
            </a:r>
            <a:r>
              <a:rPr lang="en-US" sz="2800" dirty="0" err="1" smtClean="0">
                <a:solidFill>
                  <a:srgbClr val="FF0000"/>
                </a:solidFill>
                <a:latin typeface="Times New Roman" pitchFamily="18" charset="0"/>
                <a:cs typeface="Times New Roman" pitchFamily="18" charset="0"/>
              </a:rPr>
              <a:t>carbohyđrate</a:t>
            </a:r>
            <a:r>
              <a:rPr lang="en-US" sz="2800" dirty="0" smtClean="0">
                <a:solidFill>
                  <a:srgbClr val="FF0000"/>
                </a:solidFill>
                <a:latin typeface="Times New Roman" pitchFamily="18" charset="0"/>
                <a:cs typeface="Times New Roman" pitchFamily="18" charset="0"/>
              </a:rPr>
              <a:t>, protein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lipid), vitamin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khoáng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chế</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ăn</a:t>
            </a:r>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dựng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chế</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dưỡng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đủ</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đủ</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giúp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cung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cấp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đủ</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năng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theo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dưỡng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cơ</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endParaRPr lang="en-US" sz="2800" dirty="0">
              <a:solidFill>
                <a:srgbClr val="FF0000"/>
              </a:solidFill>
              <a:latin typeface="Times New Roman" pitchFamily="18" charset="0"/>
              <a:cs typeface="Times New Roman" pitchFamily="18" charset="0"/>
            </a:endParaRPr>
          </a:p>
        </p:txBody>
      </p:sp>
      <p:pic>
        <p:nvPicPr>
          <p:cNvPr id="2050" name="Picture 2" descr="E:\dx  lieu\Nam hoc 2022-2023\GIAO AN\SINH 7- KHTN\KHTN CANH DIEU\BAI NÔP CUA NHOM SOAN GIAO AN\BAI 26 PP\26.5.PNG"/>
          <p:cNvPicPr>
            <a:picLocks noChangeAspect="1" noChangeArrowheads="1"/>
          </p:cNvPicPr>
          <p:nvPr/>
        </p:nvPicPr>
        <p:blipFill>
          <a:blip r:embed="rId3"/>
          <a:srcRect/>
          <a:stretch>
            <a:fillRect/>
          </a:stretch>
        </p:blipFill>
        <p:spPr bwMode="auto">
          <a:xfrm>
            <a:off x="6108701" y="1135797"/>
            <a:ext cx="6083300" cy="4744303"/>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linds(horizont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tả con bò đang gặm cỏ hay nhất | Văn mẫu lớp 4">
            <a:extLst>
              <a:ext uri="{FF2B5EF4-FFF2-40B4-BE49-F238E27FC236}">
                <a16:creationId xmlns:a16="http://schemas.microsoft.com/office/drawing/2014/main" id="{1457199D-D806-C0AF-ECDE-C08E13177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16" y="241324"/>
            <a:ext cx="3354584" cy="24901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Họ Sơn ca - Wikiwand">
            <a:extLst>
              <a:ext uri="{FF2B5EF4-FFF2-40B4-BE49-F238E27FC236}">
                <a16:creationId xmlns:a16="http://schemas.microsoft.com/office/drawing/2014/main" id="{E1AB48F2-7972-C084-AF6B-FB82441429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088" y="293075"/>
            <a:ext cx="3524311" cy="24852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Rounded Corners 6">
            <a:extLst>
              <a:ext uri="{FF2B5EF4-FFF2-40B4-BE49-F238E27FC236}">
                <a16:creationId xmlns:a16="http://schemas.microsoft.com/office/drawing/2014/main" id="{7B703A1C-30B0-221B-C55E-E4E386CD1C6B}"/>
              </a:ext>
            </a:extLst>
          </p:cNvPr>
          <p:cNvSpPr/>
          <p:nvPr/>
        </p:nvSpPr>
        <p:spPr>
          <a:xfrm>
            <a:off x="2704719" y="3200401"/>
            <a:ext cx="6500190" cy="20398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Thức</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ăn</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2800"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de-DE" sz="2800" dirty="0" smtClean="0"/>
              <a:t>Thỏ: rau, cỏ</a:t>
            </a:r>
            <a:endParaRPr lang="en-US" sz="2800" dirty="0" smtClean="0"/>
          </a:p>
          <a:p>
            <a:r>
              <a:rPr lang="de-DE" sz="2800" dirty="0" smtClean="0">
                <a:solidFill>
                  <a:srgbClr val="C00000"/>
                </a:solidFill>
                <a:latin typeface="Times New Roman" pitchFamily="18" charset="0"/>
                <a:cs typeface="Times New Roman" pitchFamily="18" charset="0"/>
              </a:rPr>
              <a:t>Bò: cỏ, cám...</a:t>
            </a:r>
            <a:endParaRPr lang="en-US" sz="2800" dirty="0" smtClean="0">
              <a:solidFill>
                <a:srgbClr val="C00000"/>
              </a:solidFill>
              <a:latin typeface="Times New Roman" pitchFamily="18" charset="0"/>
              <a:cs typeface="Times New Roman" pitchFamily="18" charset="0"/>
            </a:endParaRPr>
          </a:p>
          <a:p>
            <a:r>
              <a:rPr lang="de-DE" sz="2800" dirty="0" smtClean="0">
                <a:solidFill>
                  <a:srgbClr val="C00000"/>
                </a:solidFill>
                <a:latin typeface="Times New Roman" pitchFamily="18" charset="0"/>
                <a:cs typeface="Times New Roman" pitchFamily="18" charset="0"/>
              </a:rPr>
              <a:t>Chim: sâu, hạt...</a:t>
            </a:r>
          </a:p>
          <a:p>
            <a:r>
              <a:rPr lang="de-DE" sz="2800" dirty="0" smtClean="0">
                <a:solidFill>
                  <a:srgbClr val="C00000"/>
                </a:solidFill>
                <a:latin typeface="Times New Roman" pitchFamily="18" charset="0"/>
                <a:cs typeface="Times New Roman" pitchFamily="18" charset="0"/>
              </a:rPr>
              <a:t>Sóc: quả, hạt...</a:t>
            </a:r>
            <a:endParaRPr lang="en-US" sz="2800" dirty="0">
              <a:solidFill>
                <a:srgbClr val="C00000"/>
              </a:solidFill>
              <a:latin typeface="Times New Roman" pitchFamily="18" charset="0"/>
              <a:cs typeface="Times New Roman" pitchFamily="18" charset="0"/>
            </a:endParaRPr>
          </a:p>
        </p:txBody>
      </p:sp>
      <p:pic>
        <p:nvPicPr>
          <p:cNvPr id="9" name="Picture 2" descr="Ảnh động vật: Đười ươi tâng bóng hình bầu dục - Tin tức">
            <a:extLst>
              <a:ext uri="{FF2B5EF4-FFF2-40B4-BE49-F238E27FC236}">
                <a16:creationId xmlns:a16="http://schemas.microsoft.com/office/drawing/2014/main" id="{30BC3EE9-C08C-761E-5B4B-E973C28FE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4431" y="313117"/>
            <a:ext cx="3451230" cy="2436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786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234465" y="679938"/>
            <a:ext cx="6400798" cy="2332893"/>
            <a:chOff x="5608085" y="1959665"/>
            <a:chExt cx="6134366" cy="294430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5357446" cy="221509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Vì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sao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phải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chứa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nhiều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vitamin ?</a:t>
              </a:r>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7" name="Rectangle: Rounded Corners 7">
            <a:extLst>
              <a:ext uri="{FF2B5EF4-FFF2-40B4-BE49-F238E27FC236}">
                <a16:creationId xmlns:a16="http://schemas.microsoft.com/office/drawing/2014/main" id="{267080EB-96FC-4D86-3147-600F1ABB3FE0}"/>
              </a:ext>
            </a:extLst>
          </p:cNvPr>
          <p:cNvSpPr/>
          <p:nvPr/>
        </p:nvSpPr>
        <p:spPr>
          <a:xfrm>
            <a:off x="1045129" y="3282462"/>
            <a:ext cx="6681137" cy="354036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cung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cấp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nhu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cơ</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đạm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thịt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trứng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dầu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giàu</a:t>
            </a:r>
            <a:r>
              <a:rPr lang="en-US" sz="2800" dirty="0" smtClean="0">
                <a:solidFill>
                  <a:srgbClr val="002060"/>
                </a:solidFill>
                <a:latin typeface="Times New Roman" pitchFamily="18" charset="0"/>
                <a:cs typeface="Times New Roman" pitchFamily="18" charset="0"/>
              </a:rPr>
              <a:t> vitamin: </a:t>
            </a:r>
            <a:r>
              <a:rPr lang="en-US" sz="2800" dirty="0" err="1" smtClean="0">
                <a:solidFill>
                  <a:srgbClr val="002060"/>
                </a:solidFill>
                <a:latin typeface="Times New Roman" pitchFamily="18" charset="0"/>
                <a:cs typeface="Times New Roman" pitchFamily="18" charset="0"/>
              </a:rPr>
              <a:t>rau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quả</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11" name="Picture 2" descr="Chất dinh dưỡng vi lượng và sức khỏe-Viện Dinh dưỡng VHN Bio">
            <a:extLst>
              <a:ext uri="{FF2B5EF4-FFF2-40B4-BE49-F238E27FC236}">
                <a16:creationId xmlns:a16="http://schemas.microsoft.com/office/drawing/2014/main" id="{ED7EEB0B-ED00-E15D-8A46-E7796655EC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579946" y="1007850"/>
            <a:ext cx="3754126" cy="25207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rtoon Food Icons Set Isolated on White Background Stock Vector -  Illustration of food, fastfood: 181761482">
            <a:extLst>
              <a:ext uri="{FF2B5EF4-FFF2-40B4-BE49-F238E27FC236}">
                <a16:creationId xmlns:a16="http://schemas.microsoft.com/office/drawing/2014/main" id="{D5BEE7D3-F642-FD42-F09F-B67BD951E8E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7819269" y="3387969"/>
            <a:ext cx="3514803" cy="332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linds(horizont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Effect transition="in" filter="blinds(horizontal)">
                                      <p:cBhvr>
                                        <p:cTn id="45" dur="500"/>
                                        <p:tgtEl>
                                          <p:spTgt spid="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blinds(horizontal)">
                                      <p:cBhvr>
                                        <p:cTn id="5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70DB776-2D22-1F2D-5A61-D69EDEF9E89B}"/>
              </a:ext>
            </a:extLst>
          </p:cNvPr>
          <p:cNvSpPr txBox="1"/>
          <p:nvPr/>
        </p:nvSpPr>
        <p:spPr>
          <a:xfrm>
            <a:off x="521678" y="274838"/>
            <a:ext cx="12192000" cy="738664"/>
          </a:xfrm>
          <a:prstGeom prst="rect">
            <a:avLst/>
          </a:prstGeom>
          <a:noFill/>
        </p:spPr>
        <p:txBody>
          <a:bodyPr wrap="square">
            <a:spAutoFit/>
          </a:bodyPr>
          <a:lstStyle/>
          <a:p>
            <a:pPr>
              <a:lnSpc>
                <a:spcPct val="150000"/>
              </a:lnSpc>
            </a:pPr>
            <a:r>
              <a:rPr lang="vi-VN" sz="2800" b="1" i="0" dirty="0" smtClean="0">
                <a:solidFill>
                  <a:srgbClr val="002060"/>
                </a:solidFill>
                <a:effectLst/>
                <a:latin typeface="Times New Roman" pitchFamily="18" charset="0"/>
                <a:cs typeface="Times New Roman" pitchFamily="18" charset="0"/>
              </a:rPr>
              <a:t>I</a:t>
            </a:r>
            <a:r>
              <a:rPr lang="en-US" sz="2800" b="1" i="0" dirty="0" smtClean="0">
                <a:solidFill>
                  <a:srgbClr val="002060"/>
                </a:solidFill>
                <a:effectLst/>
                <a:latin typeface="Times New Roman" pitchFamily="18" charset="0"/>
                <a:cs typeface="Times New Roman" pitchFamily="18" charset="0"/>
              </a:rPr>
              <a:t>I</a:t>
            </a:r>
            <a:r>
              <a:rPr lang="en-US" sz="2800" b="1" dirty="0" smtClean="0">
                <a:solidFill>
                  <a:srgbClr val="002060"/>
                </a:solidFill>
                <a:latin typeface="Times New Roman" pitchFamily="18" charset="0"/>
                <a:cs typeface="Times New Roman" pitchFamily="18" charset="0"/>
              </a:rPr>
              <a:t>I- </a:t>
            </a:r>
            <a:r>
              <a:rPr lang="en-US" sz="2800" b="1" dirty="0" err="1" smtClean="0">
                <a:solidFill>
                  <a:srgbClr val="002060"/>
                </a:solidFill>
                <a:latin typeface="Times New Roman" pitchFamily="18" charset="0"/>
                <a:cs typeface="Times New Roman" pitchFamily="18" charset="0"/>
              </a:rPr>
              <a:t>Vận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dụng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trao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đổi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chuyển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hóa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năng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lượng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thực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tiễn</a:t>
            </a:r>
            <a:endParaRPr lang="vi-VN" sz="2800" b="1" i="0" dirty="0">
              <a:solidFill>
                <a:srgbClr val="002060"/>
              </a:solidFill>
              <a:effectLst/>
              <a:latin typeface="Times New Roman" pitchFamily="18" charset="0"/>
              <a:cs typeface="Times New Roman" pitchFamily="18" charset="0"/>
            </a:endParaRPr>
          </a:p>
        </p:txBody>
      </p:sp>
      <p:sp>
        <p:nvSpPr>
          <p:cNvPr id="3" name="Rectangle 2"/>
          <p:cNvSpPr/>
          <p:nvPr/>
        </p:nvSpPr>
        <p:spPr>
          <a:xfrm>
            <a:off x="1191201" y="907915"/>
            <a:ext cx="8608447" cy="523220"/>
          </a:xfrm>
          <a:prstGeom prst="rect">
            <a:avLst/>
          </a:prstGeom>
        </p:spPr>
        <p:txBody>
          <a:bodyPr wrap="none">
            <a:spAutoFit/>
          </a:bodyPr>
          <a:lstStyle/>
          <a:p>
            <a:pPr>
              <a:spcAft>
                <a:spcPts val="0"/>
              </a:spcAft>
            </a:pPr>
            <a:r>
              <a:rPr lang="en-US" sz="2800" b="1" dirty="0">
                <a:solidFill>
                  <a:srgbClr val="FF0066"/>
                </a:solidFill>
                <a:latin typeface="Times New Roman" panose="02020603050405020304" pitchFamily="18" charset="0"/>
                <a:ea typeface="Times New Roman" panose="02020603050405020304" pitchFamily="18" charset="0"/>
              </a:rPr>
              <a:t>1. </a:t>
            </a:r>
            <a:r>
              <a:rPr lang="en-US" sz="2800" b="1" dirty="0" err="1">
                <a:solidFill>
                  <a:srgbClr val="FF0066"/>
                </a:solidFill>
                <a:latin typeface="Times New Roman" panose="02020603050405020304" pitchFamily="18" charset="0"/>
                <a:ea typeface="Times New Roman" panose="02020603050405020304" pitchFamily="18" charset="0"/>
              </a:rPr>
              <a:t>Xây</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dựng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chế</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độ</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dinh</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dưỡng</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và</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đủ</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chất</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và</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đủ</a:t>
            </a:r>
            <a:r>
              <a:rPr lang="en-US" sz="2800" b="1" dirty="0">
                <a:solidFill>
                  <a:srgbClr val="FF0066"/>
                </a:solidFill>
                <a:latin typeface="Times New Roman" panose="02020603050405020304" pitchFamily="18" charset="0"/>
                <a:ea typeface="Times New Roman" panose="02020603050405020304" pitchFamily="18" charset="0"/>
              </a:rPr>
              <a:t> </a:t>
            </a:r>
            <a:r>
              <a:rPr lang="en-US" sz="2800" b="1" dirty="0" err="1">
                <a:solidFill>
                  <a:srgbClr val="FF0066"/>
                </a:solidFill>
                <a:latin typeface="Times New Roman" panose="02020603050405020304" pitchFamily="18" charset="0"/>
                <a:ea typeface="Times New Roman" panose="02020603050405020304" pitchFamily="18" charset="0"/>
              </a:rPr>
              <a:t>lượng</a:t>
            </a:r>
            <a:endParaRPr lang="en-US" sz="2800" dirty="0">
              <a:solidFill>
                <a:srgbClr val="FF0066"/>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384300" y="2064212"/>
            <a:ext cx="9753600" cy="3539430"/>
          </a:xfrm>
          <a:prstGeom prst="rect">
            <a:avLst/>
          </a:prstGeom>
        </p:spPr>
        <p:txBody>
          <a:bodyPr wrap="square">
            <a:spAutoFit/>
          </a:bodyPr>
          <a:lstStyle/>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Chế</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độ</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dinh</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dưỡng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đủ</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lượng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giúp</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cung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cấp</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đầy</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đủ</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các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chất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năng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lượng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cho</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cơ</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thể</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Chế</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độ</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dinh</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dưỡng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đủ</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chất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đảm</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bảo</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cân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bằng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các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chất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trong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chế</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độ</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ăn</a:t>
            </a:r>
            <a:r>
              <a:rPr lang="en-US" sz="2800" dirty="0">
                <a:solidFill>
                  <a:srgbClr val="0051F2"/>
                </a:solidFill>
                <a:latin typeface="Times New Roman" panose="02020603050405020304" pitchFamily="18" charset="0"/>
                <a:ea typeface="Times New Roman" panose="02020603050405020304" pitchFamily="18" charset="0"/>
              </a:rPr>
              <a:t>.</a:t>
            </a:r>
          </a:p>
          <a:p>
            <a:pPr>
              <a:spcAft>
                <a:spcPts val="0"/>
              </a:spcAft>
            </a:pP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Chế</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độ</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dinh</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dưỡng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của</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mỗi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người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khác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nhau</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phụ</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thuộc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vào</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giới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tính</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mức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độ</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hoạt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động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và</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độ</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tuổi</a:t>
            </a:r>
            <a:r>
              <a:rPr lang="en-US" sz="2800" dirty="0">
                <a:solidFill>
                  <a:srgbClr val="0051F2"/>
                </a:solidFill>
                <a:latin typeface="Times New Roman" panose="02020603050405020304" pitchFamily="18" charset="0"/>
                <a:ea typeface="Times New Roman" panose="02020603050405020304" pitchFamily="18" charset="0"/>
              </a:rPr>
              <a:t>.</a:t>
            </a:r>
          </a:p>
          <a:p>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Ăn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thiếu</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hoặc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thừa</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chất</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dinh</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dưỡng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sẽ</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có</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hại</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cho</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cơ</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thể</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suy</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dinh</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dưỡng</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hoặc</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thừa</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cân</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béo</a:t>
            </a:r>
            <a:r>
              <a:rPr lang="en-US" sz="2800" dirty="0">
                <a:solidFill>
                  <a:srgbClr val="0051F2"/>
                </a:solidFill>
                <a:latin typeface="Times New Roman" panose="02020603050405020304" pitchFamily="18" charset="0"/>
                <a:ea typeface="Times New Roman" panose="02020603050405020304" pitchFamily="18" charset="0"/>
              </a:rPr>
              <a:t> </a:t>
            </a:r>
            <a:r>
              <a:rPr lang="en-US" sz="2800" dirty="0" err="1">
                <a:solidFill>
                  <a:srgbClr val="0051F2"/>
                </a:solidFill>
                <a:latin typeface="Times New Roman" panose="02020603050405020304" pitchFamily="18" charset="0"/>
                <a:ea typeface="Times New Roman" panose="02020603050405020304" pitchFamily="18" charset="0"/>
              </a:rPr>
              <a:t>phì</a:t>
            </a:r>
            <a:r>
              <a:rPr lang="en-US" sz="2800" dirty="0">
                <a:solidFill>
                  <a:srgbClr val="0051F2"/>
                </a:solidFill>
                <a:latin typeface="Times New Roman" panose="02020603050405020304" pitchFamily="18" charset="0"/>
                <a:ea typeface="Times New Roman" panose="02020603050405020304" pitchFamily="18" charset="0"/>
              </a:rPr>
              <a:t>).</a:t>
            </a:r>
            <a:endParaRPr lang="en-US" sz="2800" dirty="0">
              <a:solidFill>
                <a:srgbClr val="0051F2"/>
              </a:solidFill>
            </a:endParaRPr>
          </a:p>
        </p:txBody>
      </p:sp>
      <p:sp>
        <p:nvSpPr>
          <p:cNvPr id="11" name="Rectangle 10"/>
          <p:cNvSpPr/>
          <p:nvPr/>
        </p:nvSpPr>
        <p:spPr>
          <a:xfrm>
            <a:off x="1191201" y="1013502"/>
            <a:ext cx="1119217" cy="1323439"/>
          </a:xfrm>
          <a:prstGeom prst="rect">
            <a:avLst/>
          </a:prstGeom>
        </p:spPr>
        <p:txBody>
          <a:bodyPr wrap="none">
            <a:spAutoFit/>
          </a:bodyPr>
          <a:lstStyle/>
          <a:p>
            <a:r>
              <a:rPr lang="vi-VN" sz="8000" b="1" dirty="0">
                <a:solidFill>
                  <a:srgbClr val="0051F2"/>
                </a:solidFill>
                <a:latin typeface="Times New Roman" pitchFamily="18" charset="0"/>
                <a:cs typeface="Times New Roman" pitchFamily="18" charset="0"/>
                <a:sym typeface="Wingdings" panose="05000000000000000000" pitchFamily="2" charset="2"/>
              </a:rPr>
              <a:t></a:t>
            </a:r>
            <a:endParaRPr lang="en-US" sz="8000" dirty="0"/>
          </a:p>
        </p:txBody>
      </p:sp>
    </p:spTree>
    <p:extLst>
      <p:ext uri="{BB962C8B-B14F-4D97-AF65-F5344CB8AC3E}">
        <p14:creationId xmlns:p14="http://schemas.microsoft.com/office/powerpoint/2010/main" val="2979281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9CDCBB-F759-9701-4364-D539B0D3C8B0}"/>
              </a:ext>
            </a:extLst>
          </p:cNvPr>
          <p:cNvGrpSpPr/>
          <p:nvPr/>
        </p:nvGrpSpPr>
        <p:grpSpPr>
          <a:xfrm>
            <a:off x="663406" y="1442916"/>
            <a:ext cx="10865188" cy="1793630"/>
            <a:chOff x="5608085" y="1959665"/>
            <a:chExt cx="6100951" cy="1855232"/>
          </a:xfrm>
        </p:grpSpPr>
        <p:sp>
          <p:nvSpPr>
            <p:cNvPr id="3" name="Rectangle: Rounded Corners 2">
              <a:extLst>
                <a:ext uri="{FF2B5EF4-FFF2-40B4-BE49-F238E27FC236}">
                  <a16:creationId xmlns:a16="http://schemas.microsoft.com/office/drawing/2014/main" id="{ADE7CA20-A4B2-9429-1D05-BC680A3EC329}"/>
                </a:ext>
              </a:extLst>
            </p:cNvPr>
            <p:cNvSpPr/>
            <p:nvPr/>
          </p:nvSpPr>
          <p:spPr>
            <a:xfrm>
              <a:off x="6768389" y="2463175"/>
              <a:ext cx="4940647" cy="135172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002060"/>
                  </a:solidFill>
                  <a:latin typeface="Times New Roman" pitchFamily="18" charset="0"/>
                  <a:cs typeface="Times New Roman" pitchFamily="18" charset="0"/>
                </a:rPr>
                <a:t>Nêu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số</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do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chưa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hợp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lí</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em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phòng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tránh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theo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gợi</a:t>
              </a:r>
              <a:r>
                <a:rPr lang="en-US" sz="2800" dirty="0" smtClean="0">
                  <a:solidFill>
                    <a:srgbClr val="002060"/>
                  </a:solidFill>
                  <a:latin typeface="Times New Roman" pitchFamily="18" charset="0"/>
                  <a:cs typeface="Times New Roman" pitchFamily="18" charset="0"/>
                </a:rPr>
                <a:t> ý </a:t>
              </a:r>
              <a:r>
                <a:rPr lang="en-US" sz="2800" dirty="0" err="1" smtClean="0">
                  <a:solidFill>
                    <a:srgbClr val="002060"/>
                  </a:solidFill>
                  <a:latin typeface="Times New Roman" pitchFamily="18" charset="0"/>
                  <a:cs typeface="Times New Roman" pitchFamily="18" charset="0"/>
                </a:rPr>
                <a:t>bảng</a:t>
              </a:r>
              <a:r>
                <a:rPr lang="en-US" sz="2800" dirty="0" smtClean="0">
                  <a:solidFill>
                    <a:srgbClr val="002060"/>
                  </a:solidFill>
                  <a:latin typeface="Times New Roman" pitchFamily="18" charset="0"/>
                  <a:cs typeface="Times New Roman" pitchFamily="18" charset="0"/>
                </a:rPr>
                <a:t> 26.2</a:t>
              </a:r>
              <a:endParaRPr lang="en-US" sz="2800" dirty="0">
                <a:solidFill>
                  <a:srgbClr val="002060"/>
                </a:solidFill>
                <a:latin typeface="Times New Roman" pitchFamily="18" charset="0"/>
                <a:cs typeface="Times New Roman" pitchFamily="18" charset="0"/>
              </a:endParaRPr>
            </a:p>
          </p:txBody>
        </p:sp>
        <p:pic>
          <p:nvPicPr>
            <p:cNvPr id="4" name="Picture 3" descr="Finance Quick Consult Can Answer Your Questions — 501 Commons">
              <a:extLst>
                <a:ext uri="{FF2B5EF4-FFF2-40B4-BE49-F238E27FC236}">
                  <a16:creationId xmlns:a16="http://schemas.microsoft.com/office/drawing/2014/main" id="{E6A71DE9-43B2-0C40-4AA7-82C547AC5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959665"/>
              <a:ext cx="1305733" cy="998736"/>
            </a:xfrm>
            <a:prstGeom prst="rect">
              <a:avLst/>
            </a:prstGeom>
            <a:noFill/>
            <a:extLst>
              <a:ext uri="{909E8E84-426E-40DD-AFC4-6F175D3DCCD1}">
                <a14:hiddenFill xmlns:a14="http://schemas.microsoft.com/office/drawing/2010/main">
                  <a:solidFill>
                    <a:srgbClr val="FFFFFF"/>
                  </a:solidFill>
                </a14:hiddenFill>
              </a:ext>
            </a:extLst>
          </p:spPr>
        </p:pic>
      </p:grpSp>
      <p:pic>
        <p:nvPicPr>
          <p:cNvPr id="3075" name="Picture 3" descr="E:\dx  lieu\Nam hoc 2022-2023\GIAO AN\SINH 7- KHTN\KHTN CANH DIEU\BAI NÔP CUA NHOM SOAN GIAO AN\BAI 26 PP\26.2.2.PNG"/>
          <p:cNvPicPr>
            <a:picLocks noChangeAspect="1" noChangeArrowheads="1"/>
          </p:cNvPicPr>
          <p:nvPr/>
        </p:nvPicPr>
        <p:blipFill>
          <a:blip r:embed="rId3"/>
          <a:srcRect/>
          <a:stretch>
            <a:fillRect/>
          </a:stretch>
        </p:blipFill>
        <p:spPr bwMode="auto">
          <a:xfrm>
            <a:off x="1172308" y="3236546"/>
            <a:ext cx="10046677" cy="3246316"/>
          </a:xfrm>
          <a:prstGeom prst="rect">
            <a:avLst/>
          </a:prstGeom>
          <a:noFill/>
        </p:spPr>
      </p:pic>
      <p:sp>
        <p:nvSpPr>
          <p:cNvPr id="8" name="TextBox 7">
            <a:extLst>
              <a:ext uri="{FF2B5EF4-FFF2-40B4-BE49-F238E27FC236}">
                <a16:creationId xmlns:a16="http://schemas.microsoft.com/office/drawing/2014/main" id="{B70DB776-2D22-1F2D-5A61-D69EDEF9E89B}"/>
              </a:ext>
            </a:extLst>
          </p:cNvPr>
          <p:cNvSpPr txBox="1"/>
          <p:nvPr/>
        </p:nvSpPr>
        <p:spPr>
          <a:xfrm>
            <a:off x="663406" y="201932"/>
            <a:ext cx="12192000" cy="738664"/>
          </a:xfrm>
          <a:prstGeom prst="rect">
            <a:avLst/>
          </a:prstGeom>
          <a:noFill/>
        </p:spPr>
        <p:txBody>
          <a:bodyPr wrap="square">
            <a:spAutoFit/>
          </a:bodyPr>
          <a:lstStyle/>
          <a:p>
            <a:pPr>
              <a:lnSpc>
                <a:spcPct val="150000"/>
              </a:lnSpc>
            </a:pPr>
            <a:r>
              <a:rPr lang="vi-VN" sz="2800" b="1" i="0" dirty="0" smtClean="0">
                <a:solidFill>
                  <a:srgbClr val="002060"/>
                </a:solidFill>
                <a:effectLst/>
                <a:latin typeface="Times New Roman" pitchFamily="18" charset="0"/>
                <a:cs typeface="Times New Roman" pitchFamily="18" charset="0"/>
              </a:rPr>
              <a:t>I</a:t>
            </a:r>
            <a:r>
              <a:rPr lang="en-US" sz="2800" b="1" i="0" dirty="0" smtClean="0">
                <a:solidFill>
                  <a:srgbClr val="002060"/>
                </a:solidFill>
                <a:effectLst/>
                <a:latin typeface="Times New Roman" pitchFamily="18" charset="0"/>
                <a:cs typeface="Times New Roman" pitchFamily="18" charset="0"/>
              </a:rPr>
              <a:t>I</a:t>
            </a:r>
            <a:r>
              <a:rPr lang="en-US" sz="2800" b="1" dirty="0" smtClean="0">
                <a:solidFill>
                  <a:srgbClr val="002060"/>
                </a:solidFill>
                <a:latin typeface="Times New Roman" pitchFamily="18" charset="0"/>
                <a:cs typeface="Times New Roman" pitchFamily="18" charset="0"/>
              </a:rPr>
              <a:t>I- </a:t>
            </a:r>
            <a:r>
              <a:rPr lang="en-US" sz="2800" b="1" dirty="0" err="1" smtClean="0">
                <a:solidFill>
                  <a:srgbClr val="002060"/>
                </a:solidFill>
                <a:latin typeface="Times New Roman" pitchFamily="18" charset="0"/>
                <a:cs typeface="Times New Roman" pitchFamily="18" charset="0"/>
              </a:rPr>
              <a:t>Vận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dụng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trao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đổi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chuyển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hóa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năng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lượng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thực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tiễn</a:t>
            </a:r>
            <a:endParaRPr lang="vi-VN" sz="2800" b="1" i="0" dirty="0">
              <a:solidFill>
                <a:srgbClr val="002060"/>
              </a:solidFill>
              <a:effectLst/>
              <a:latin typeface="Times New Roman" pitchFamily="18" charset="0"/>
              <a:cs typeface="Times New Roman" pitchFamily="18" charset="0"/>
            </a:endParaRPr>
          </a:p>
        </p:txBody>
      </p:sp>
      <p:sp>
        <p:nvSpPr>
          <p:cNvPr id="5" name="Rectangle 4"/>
          <p:cNvSpPr/>
          <p:nvPr/>
        </p:nvSpPr>
        <p:spPr>
          <a:xfrm>
            <a:off x="1033192" y="902496"/>
            <a:ext cx="10663507" cy="553357"/>
          </a:xfrm>
          <a:prstGeom prst="rect">
            <a:avLst/>
          </a:prstGeom>
        </p:spPr>
        <p:txBody>
          <a:bodyPr wrap="square">
            <a:spAutoFit/>
          </a:bodyPr>
          <a:lstStyle/>
          <a:p>
            <a:pPr algn="just">
              <a:lnSpc>
                <a:spcPct val="107000"/>
              </a:lnSpc>
              <a:spcAft>
                <a:spcPts val="0"/>
              </a:spcAft>
            </a:pP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2.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Phòng</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tránh</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một</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số</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bệnh</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do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dinh</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dưỡng</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và</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vệ</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sinh</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không</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hợp</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lí</a:t>
            </a:r>
            <a:endParaRPr lang="en-US" sz="2800" dirty="0">
              <a:solidFill>
                <a:srgbClr val="FF00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linds(horizont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0DB776-2D22-1F2D-5A61-D69EDEF9E89B}"/>
              </a:ext>
            </a:extLst>
          </p:cNvPr>
          <p:cNvSpPr txBox="1"/>
          <p:nvPr/>
        </p:nvSpPr>
        <p:spPr>
          <a:xfrm>
            <a:off x="584200" y="188600"/>
            <a:ext cx="12192000" cy="738664"/>
          </a:xfrm>
          <a:prstGeom prst="rect">
            <a:avLst/>
          </a:prstGeom>
          <a:noFill/>
        </p:spPr>
        <p:txBody>
          <a:bodyPr wrap="square">
            <a:spAutoFit/>
          </a:bodyPr>
          <a:lstStyle/>
          <a:p>
            <a:pPr>
              <a:lnSpc>
                <a:spcPct val="150000"/>
              </a:lnSpc>
            </a:pPr>
            <a:r>
              <a:rPr lang="vi-VN" sz="2800" b="1" i="0" dirty="0" smtClean="0">
                <a:solidFill>
                  <a:srgbClr val="002060"/>
                </a:solidFill>
                <a:effectLst/>
                <a:latin typeface="Times New Roman" pitchFamily="18" charset="0"/>
                <a:cs typeface="Times New Roman" pitchFamily="18" charset="0"/>
              </a:rPr>
              <a:t>I</a:t>
            </a:r>
            <a:r>
              <a:rPr lang="en-US" sz="2800" b="1" i="0" dirty="0" smtClean="0">
                <a:solidFill>
                  <a:srgbClr val="002060"/>
                </a:solidFill>
                <a:effectLst/>
                <a:latin typeface="Times New Roman" pitchFamily="18" charset="0"/>
                <a:cs typeface="Times New Roman" pitchFamily="18" charset="0"/>
              </a:rPr>
              <a:t>I</a:t>
            </a:r>
            <a:r>
              <a:rPr lang="en-US" sz="2800" b="1" dirty="0" smtClean="0">
                <a:solidFill>
                  <a:srgbClr val="002060"/>
                </a:solidFill>
                <a:latin typeface="Times New Roman" pitchFamily="18" charset="0"/>
                <a:cs typeface="Times New Roman" pitchFamily="18" charset="0"/>
              </a:rPr>
              <a:t>I- </a:t>
            </a:r>
            <a:r>
              <a:rPr lang="en-US" sz="2800" b="1" dirty="0" err="1" smtClean="0">
                <a:solidFill>
                  <a:srgbClr val="002060"/>
                </a:solidFill>
                <a:latin typeface="Times New Roman" pitchFamily="18" charset="0"/>
                <a:cs typeface="Times New Roman" pitchFamily="18" charset="0"/>
              </a:rPr>
              <a:t>Vận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dụng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trao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đổi</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chất</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chuyển</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hóa</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năng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lượng</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vào</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thực</a:t>
            </a:r>
            <a:r>
              <a:rPr lang="en-US" sz="2800" b="1" dirty="0" smtClean="0">
                <a:solidFill>
                  <a:srgbClr val="002060"/>
                </a:solidFill>
                <a:latin typeface="Times New Roman" pitchFamily="18" charset="0"/>
                <a:cs typeface="Times New Roman" pitchFamily="18" charset="0"/>
              </a:rPr>
              <a:t> </a:t>
            </a:r>
            <a:r>
              <a:rPr lang="en-US" sz="2800" b="1" dirty="0" err="1" smtClean="0">
                <a:solidFill>
                  <a:srgbClr val="002060"/>
                </a:solidFill>
                <a:latin typeface="Times New Roman" pitchFamily="18" charset="0"/>
                <a:cs typeface="Times New Roman" pitchFamily="18" charset="0"/>
              </a:rPr>
              <a:t>tiễn</a:t>
            </a:r>
            <a:endParaRPr lang="vi-VN" sz="2800" b="1" i="0" dirty="0">
              <a:solidFill>
                <a:srgbClr val="002060"/>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58251688"/>
              </p:ext>
            </p:extLst>
          </p:nvPr>
        </p:nvGraphicFramePr>
        <p:xfrm>
          <a:off x="895447" y="2784917"/>
          <a:ext cx="10925906" cy="2919047"/>
        </p:xfrm>
        <a:graphic>
          <a:graphicData uri="http://schemas.openxmlformats.org/drawingml/2006/table">
            <a:tbl>
              <a:tblPr/>
              <a:tblGrid>
                <a:gridCol w="4314091">
                  <a:extLst>
                    <a:ext uri="{9D8B030D-6E8A-4147-A177-3AD203B41FA5}">
                      <a16:colId xmlns:a16="http://schemas.microsoft.com/office/drawing/2014/main" val="20000"/>
                    </a:ext>
                  </a:extLst>
                </a:gridCol>
                <a:gridCol w="6611815">
                  <a:extLst>
                    <a:ext uri="{9D8B030D-6E8A-4147-A177-3AD203B41FA5}">
                      <a16:colId xmlns:a16="http://schemas.microsoft.com/office/drawing/2014/main" val="20001"/>
                    </a:ext>
                  </a:extLst>
                </a:gridCol>
              </a:tblGrid>
              <a:tr h="169760">
                <a:tc>
                  <a:txBody>
                    <a:bodyPr/>
                    <a:lstStyle/>
                    <a:p>
                      <a:pPr algn="ctr">
                        <a:lnSpc>
                          <a:spcPct val="107000"/>
                        </a:lnSpc>
                        <a:spcAft>
                          <a:spcPts val="0"/>
                        </a:spcAft>
                      </a:pPr>
                      <a:r>
                        <a:rPr lang="en-US" sz="2400" b="1" dirty="0" err="1">
                          <a:solidFill>
                            <a:srgbClr val="137B1F"/>
                          </a:solidFill>
                          <a:latin typeface="Times New Roman"/>
                          <a:ea typeface="Arial"/>
                          <a:cs typeface="Times New Roman"/>
                        </a:rPr>
                        <a:t>Tên</a:t>
                      </a:r>
                      <a:r>
                        <a:rPr lang="en-US" sz="2400" b="1" dirty="0">
                          <a:solidFill>
                            <a:srgbClr val="137B1F"/>
                          </a:solidFill>
                          <a:latin typeface="Times New Roman"/>
                          <a:ea typeface="Arial"/>
                          <a:cs typeface="Times New Roman"/>
                        </a:rPr>
                        <a:t> </a:t>
                      </a:r>
                      <a:r>
                        <a:rPr lang="en-US" sz="2400" b="1" dirty="0" err="1">
                          <a:solidFill>
                            <a:srgbClr val="137B1F"/>
                          </a:solidFill>
                          <a:latin typeface="Times New Roman"/>
                          <a:ea typeface="Arial"/>
                          <a:cs typeface="Times New Roman"/>
                        </a:rPr>
                        <a:t>bệnh</a:t>
                      </a:r>
                      <a:endParaRPr lang="en-US" sz="2400" b="1" dirty="0">
                        <a:solidFill>
                          <a:srgbClr val="137B1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07000"/>
                        </a:lnSpc>
                        <a:spcAft>
                          <a:spcPts val="0"/>
                        </a:spcAft>
                      </a:pPr>
                      <a:r>
                        <a:rPr lang="en-US" sz="2400" b="1" dirty="0" err="1">
                          <a:solidFill>
                            <a:srgbClr val="137B1F"/>
                          </a:solidFill>
                          <a:latin typeface="Times New Roman"/>
                          <a:ea typeface="Arial"/>
                          <a:cs typeface="Times New Roman"/>
                        </a:rPr>
                        <a:t>Biện</a:t>
                      </a:r>
                      <a:r>
                        <a:rPr lang="en-US" sz="2400" b="1" dirty="0">
                          <a:solidFill>
                            <a:srgbClr val="137B1F"/>
                          </a:solidFill>
                          <a:latin typeface="Times New Roman"/>
                          <a:ea typeface="Arial"/>
                          <a:cs typeface="Times New Roman"/>
                        </a:rPr>
                        <a:t> </a:t>
                      </a:r>
                      <a:r>
                        <a:rPr lang="en-US" sz="2400" b="1" dirty="0" err="1">
                          <a:solidFill>
                            <a:srgbClr val="137B1F"/>
                          </a:solidFill>
                          <a:latin typeface="Times New Roman"/>
                          <a:ea typeface="Arial"/>
                          <a:cs typeface="Times New Roman"/>
                        </a:rPr>
                        <a:t>pháp</a:t>
                      </a:r>
                      <a:r>
                        <a:rPr lang="en-US" sz="2400" b="1" dirty="0">
                          <a:solidFill>
                            <a:srgbClr val="137B1F"/>
                          </a:solidFill>
                          <a:latin typeface="Times New Roman"/>
                          <a:ea typeface="Arial"/>
                          <a:cs typeface="Times New Roman"/>
                        </a:rPr>
                        <a:t> </a:t>
                      </a:r>
                      <a:r>
                        <a:rPr lang="en-US" sz="2400" b="1" dirty="0" err="1">
                          <a:solidFill>
                            <a:srgbClr val="137B1F"/>
                          </a:solidFill>
                          <a:latin typeface="Times New Roman"/>
                          <a:ea typeface="Arial"/>
                          <a:cs typeface="Times New Roman"/>
                        </a:rPr>
                        <a:t>phòng</a:t>
                      </a:r>
                      <a:r>
                        <a:rPr lang="en-US" sz="2400" b="1" dirty="0">
                          <a:solidFill>
                            <a:srgbClr val="137B1F"/>
                          </a:solidFill>
                          <a:latin typeface="Times New Roman"/>
                          <a:ea typeface="Arial"/>
                          <a:cs typeface="Times New Roman"/>
                        </a:rPr>
                        <a:t> </a:t>
                      </a:r>
                      <a:r>
                        <a:rPr lang="en-US" sz="2400" b="1" dirty="0" err="1">
                          <a:solidFill>
                            <a:srgbClr val="137B1F"/>
                          </a:solidFill>
                          <a:latin typeface="Times New Roman"/>
                          <a:ea typeface="Arial"/>
                          <a:cs typeface="Times New Roman"/>
                        </a:rPr>
                        <a:t>tránh</a:t>
                      </a:r>
                      <a:endParaRPr lang="en-US" sz="2400" dirty="0">
                        <a:solidFill>
                          <a:srgbClr val="137B1F"/>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2681">
                <a:tc>
                  <a:txBody>
                    <a:bodyPr/>
                    <a:lstStyle/>
                    <a:p>
                      <a:pPr algn="just">
                        <a:lnSpc>
                          <a:spcPct val="107000"/>
                        </a:lnSpc>
                        <a:spcAft>
                          <a:spcPts val="0"/>
                        </a:spcAft>
                      </a:pPr>
                      <a:r>
                        <a:rPr lang="en-US" sz="2400" b="1" dirty="0" err="1">
                          <a:solidFill>
                            <a:srgbClr val="0051F2"/>
                          </a:solidFill>
                          <a:latin typeface="Times New Roman"/>
                          <a:ea typeface="Arial"/>
                          <a:cs typeface="Times New Roman"/>
                        </a:rPr>
                        <a:t>Trẻ</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em</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bị</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suy</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dinh</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dưỡng</a:t>
                      </a:r>
                      <a:endParaRPr lang="en-US" sz="2400" b="1" dirty="0">
                        <a:solidFill>
                          <a:srgbClr val="0051F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rgbClr val="0051F2"/>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2913">
                <a:tc>
                  <a:txBody>
                    <a:bodyPr/>
                    <a:lstStyle/>
                    <a:p>
                      <a:pPr algn="just">
                        <a:lnSpc>
                          <a:spcPct val="107000"/>
                        </a:lnSpc>
                        <a:spcAft>
                          <a:spcPts val="0"/>
                        </a:spcAft>
                      </a:pPr>
                      <a:r>
                        <a:rPr lang="en-US" sz="2400" b="1" dirty="0" err="1">
                          <a:solidFill>
                            <a:srgbClr val="0051F2"/>
                          </a:solidFill>
                          <a:latin typeface="Times New Roman"/>
                          <a:ea typeface="Arial"/>
                          <a:cs typeface="Times New Roman"/>
                        </a:rPr>
                        <a:t>Trẻ</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em</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bị</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thừa</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cân</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béo</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phì</a:t>
                      </a:r>
                      <a:endParaRPr lang="en-US" sz="2400" b="1" dirty="0">
                        <a:solidFill>
                          <a:srgbClr val="0051F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rgbClr val="0051F2"/>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2102">
                <a:tc>
                  <a:txBody>
                    <a:bodyPr/>
                    <a:lstStyle/>
                    <a:p>
                      <a:pPr algn="just">
                        <a:lnSpc>
                          <a:spcPct val="107000"/>
                        </a:lnSpc>
                        <a:spcAft>
                          <a:spcPts val="0"/>
                        </a:spcAft>
                      </a:pPr>
                      <a:r>
                        <a:rPr lang="en-US" sz="2400" b="1" dirty="0" err="1">
                          <a:solidFill>
                            <a:srgbClr val="0051F2"/>
                          </a:solidFill>
                          <a:latin typeface="Times New Roman"/>
                          <a:ea typeface="Arial"/>
                          <a:cs typeface="Times New Roman"/>
                        </a:rPr>
                        <a:t>Trẻ</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em</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bị</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tiêu</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chảy</a:t>
                      </a:r>
                      <a:r>
                        <a:rPr lang="en-US" sz="2400" b="1" dirty="0">
                          <a:solidFill>
                            <a:srgbClr val="0051F2"/>
                          </a:solidFill>
                          <a:latin typeface="Times New Roman"/>
                          <a:ea typeface="Arial"/>
                          <a:cs typeface="Times New Roman"/>
                        </a:rPr>
                        <a:t> do </a:t>
                      </a:r>
                      <a:r>
                        <a:rPr lang="en-US" sz="2400" b="1" dirty="0" err="1">
                          <a:solidFill>
                            <a:srgbClr val="0051F2"/>
                          </a:solidFill>
                          <a:latin typeface="Times New Roman"/>
                          <a:ea typeface="Arial"/>
                          <a:cs typeface="Times New Roman"/>
                        </a:rPr>
                        <a:t>ăn</a:t>
                      </a:r>
                      <a:r>
                        <a:rPr lang="en-US" sz="2400" b="1" dirty="0">
                          <a:solidFill>
                            <a:srgbClr val="0051F2"/>
                          </a:solidFill>
                          <a:latin typeface="Times New Roman"/>
                          <a:ea typeface="Arial"/>
                          <a:cs typeface="Times New Roman"/>
                        </a:rPr>
                        <a:t> </a:t>
                      </a:r>
                      <a:r>
                        <a:rPr lang="en-US" sz="2400" b="1" dirty="0" err="1">
                          <a:solidFill>
                            <a:srgbClr val="0051F2"/>
                          </a:solidFill>
                          <a:latin typeface="Times New Roman"/>
                          <a:ea typeface="Arial"/>
                          <a:cs typeface="Times New Roman"/>
                        </a:rPr>
                        <a:t>uống</a:t>
                      </a:r>
                      <a:endParaRPr lang="en-US" sz="2400" b="1" dirty="0">
                        <a:solidFill>
                          <a:srgbClr val="0051F2"/>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ct val="0"/>
                        </a:spcBef>
                        <a:spcAft>
                          <a:spcPct val="0"/>
                        </a:spcAft>
                        <a:buClrTx/>
                        <a:buSzTx/>
                        <a:buFontTx/>
                        <a:buNone/>
                        <a:tabLst/>
                      </a:pPr>
                      <a:endParaRPr kumimoji="0" lang="en-US" sz="2000" b="0" i="0" u="none" strike="noStrike" cap="none" normalizeH="0" baseline="0" dirty="0" smtClean="0">
                        <a:ln>
                          <a:noFill/>
                        </a:ln>
                        <a:solidFill>
                          <a:srgbClr val="0051F2"/>
                        </a:solidFill>
                        <a:effectLst/>
                        <a:latin typeface="Calibri" pitchFamily="34" charset="0"/>
                        <a:ea typeface="Calibri" pitchFamily="34" charset="0"/>
                        <a:cs typeface="Times New Roman" pitchFamily="18" charset="0"/>
                      </a:endParaRPr>
                    </a:p>
                  </a:txBody>
                  <a:tcPr marL="67546" marR="6754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 name="TextBox 9"/>
          <p:cNvSpPr txBox="1">
            <a:spLocks noChangeArrowheads="1"/>
          </p:cNvSpPr>
          <p:nvPr/>
        </p:nvSpPr>
        <p:spPr bwMode="auto">
          <a:xfrm>
            <a:off x="5146430" y="4656940"/>
            <a:ext cx="6142892" cy="830997"/>
          </a:xfrm>
          <a:prstGeom prst="rect">
            <a:avLst/>
          </a:prstGeom>
          <a:noFill/>
          <a:ln w="9525">
            <a:noFill/>
            <a:miter lim="800000"/>
            <a:headEnd/>
            <a:tailEnd/>
          </a:ln>
        </p:spPr>
        <p:txBody>
          <a:bodyPr wrap="square">
            <a:spAutoFit/>
          </a:bodyPr>
          <a:lstStyle/>
          <a:p>
            <a:r>
              <a:rPr lang="en-US" sz="2400" dirty="0" err="1" smtClean="0">
                <a:solidFill>
                  <a:srgbClr val="000066"/>
                </a:solidFill>
                <a:latin typeface="Times New Roman" pitchFamily="18" charset="0"/>
                <a:cs typeface="Times New Roman" pitchFamily="18" charset="0"/>
              </a:rPr>
              <a:t>Vệ</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sinh</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trong</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ăn</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uống</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ăn</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chín</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uống</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sôi</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rửa</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tay</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trước</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khi</a:t>
            </a:r>
            <a:r>
              <a:rPr lang="en-US" sz="2400" dirty="0" smtClean="0">
                <a:solidFill>
                  <a:srgbClr val="000066"/>
                </a:solidFill>
                <a:latin typeface="Times New Roman" pitchFamily="18" charset="0"/>
                <a:cs typeface="Times New Roman" pitchFamily="18" charset="0"/>
              </a:rPr>
              <a:t> </a:t>
            </a:r>
            <a:r>
              <a:rPr lang="en-US" sz="2400" dirty="0" err="1" smtClean="0">
                <a:solidFill>
                  <a:srgbClr val="000066"/>
                </a:solidFill>
                <a:latin typeface="Times New Roman" pitchFamily="18" charset="0"/>
                <a:cs typeface="Times New Roman" pitchFamily="18" charset="0"/>
              </a:rPr>
              <a:t>ăn</a:t>
            </a:r>
            <a:r>
              <a:rPr lang="en-US" sz="2400" dirty="0" smtClean="0">
                <a:solidFill>
                  <a:srgbClr val="000066"/>
                </a:solidFill>
                <a:latin typeface="Times New Roman" pitchFamily="18" charset="0"/>
                <a:cs typeface="Times New Roman" pitchFamily="18" charset="0"/>
              </a:rPr>
              <a:t>…</a:t>
            </a:r>
            <a:endParaRPr lang="en-US" sz="2400" dirty="0">
              <a:solidFill>
                <a:srgbClr val="000066"/>
              </a:solidFill>
              <a:latin typeface="Times New Roman" pitchFamily="18" charset="0"/>
              <a:cs typeface="Times New Roman" pitchFamily="18" charset="0"/>
            </a:endParaRPr>
          </a:p>
        </p:txBody>
      </p:sp>
      <p:sp>
        <p:nvSpPr>
          <p:cNvPr id="11" name="TextBox 10"/>
          <p:cNvSpPr txBox="1">
            <a:spLocks noChangeArrowheads="1"/>
          </p:cNvSpPr>
          <p:nvPr/>
        </p:nvSpPr>
        <p:spPr bwMode="auto">
          <a:xfrm>
            <a:off x="5146430" y="3978717"/>
            <a:ext cx="6189783" cy="468077"/>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solidFill>
                  <a:srgbClr val="000066"/>
                </a:solidFill>
                <a:latin typeface="Times New Roman"/>
                <a:ea typeface="Arial"/>
                <a:cs typeface="Times New Roman"/>
              </a:rPr>
              <a:t>Chế</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độ</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ăn</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uống</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hợp</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lí</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tăng</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cường</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tập</a:t>
            </a:r>
            <a:r>
              <a:rPr lang="en-US" sz="2400" dirty="0" smtClean="0">
                <a:solidFill>
                  <a:srgbClr val="000066"/>
                </a:solidFill>
                <a:latin typeface="Times New Roman"/>
                <a:ea typeface="Arial"/>
                <a:cs typeface="Times New Roman"/>
              </a:rPr>
              <a:t> TDTT…</a:t>
            </a:r>
            <a:endParaRPr lang="en-US" sz="2400" dirty="0">
              <a:solidFill>
                <a:srgbClr val="000066"/>
              </a:solidFill>
              <a:ea typeface="Calibri"/>
              <a:cs typeface="Times New Roman"/>
            </a:endParaRPr>
          </a:p>
        </p:txBody>
      </p:sp>
      <p:sp>
        <p:nvSpPr>
          <p:cNvPr id="12" name="TextBox 11"/>
          <p:cNvSpPr txBox="1">
            <a:spLocks noChangeArrowheads="1"/>
          </p:cNvSpPr>
          <p:nvPr/>
        </p:nvSpPr>
        <p:spPr bwMode="auto">
          <a:xfrm>
            <a:off x="5146430" y="3246423"/>
            <a:ext cx="6740769" cy="468077"/>
          </a:xfrm>
          <a:prstGeom prst="rect">
            <a:avLst/>
          </a:prstGeom>
          <a:noFill/>
          <a:ln w="9525">
            <a:noFill/>
            <a:miter lim="800000"/>
            <a:headEnd/>
            <a:tailEnd/>
          </a:ln>
        </p:spPr>
        <p:txBody>
          <a:bodyPr wrap="square">
            <a:spAutoFit/>
          </a:bodyPr>
          <a:lstStyle/>
          <a:p>
            <a:pPr algn="just">
              <a:lnSpc>
                <a:spcPct val="107000"/>
              </a:lnSpc>
              <a:spcAft>
                <a:spcPts val="0"/>
              </a:spcAft>
            </a:pPr>
            <a:r>
              <a:rPr lang="en-US" sz="2400" dirty="0" err="1" smtClean="0">
                <a:solidFill>
                  <a:srgbClr val="000066"/>
                </a:solidFill>
                <a:latin typeface="Times New Roman"/>
                <a:ea typeface="Arial"/>
                <a:cs typeface="Times New Roman"/>
              </a:rPr>
              <a:t>Ăn</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đủ</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cân</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đổi</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các</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chất</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và</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đa</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đạng</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các</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loại</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thức</a:t>
            </a:r>
            <a:r>
              <a:rPr lang="en-US" sz="2400" dirty="0" smtClean="0">
                <a:solidFill>
                  <a:srgbClr val="000066"/>
                </a:solidFill>
                <a:latin typeface="Times New Roman"/>
                <a:ea typeface="Arial"/>
                <a:cs typeface="Times New Roman"/>
              </a:rPr>
              <a:t> </a:t>
            </a:r>
            <a:r>
              <a:rPr lang="en-US" sz="2400" dirty="0" err="1" smtClean="0">
                <a:solidFill>
                  <a:srgbClr val="000066"/>
                </a:solidFill>
                <a:latin typeface="Times New Roman"/>
                <a:ea typeface="Arial"/>
                <a:cs typeface="Times New Roman"/>
              </a:rPr>
              <a:t>ăn</a:t>
            </a:r>
            <a:r>
              <a:rPr lang="en-US" sz="2400" dirty="0" smtClean="0">
                <a:solidFill>
                  <a:srgbClr val="000066"/>
                </a:solidFill>
                <a:latin typeface="Times New Roman"/>
                <a:ea typeface="Arial"/>
                <a:cs typeface="Times New Roman"/>
              </a:rPr>
              <a:t>…</a:t>
            </a:r>
            <a:endParaRPr lang="en-US" sz="2400" dirty="0">
              <a:solidFill>
                <a:srgbClr val="000066"/>
              </a:solidFill>
              <a:ea typeface="Calibri"/>
              <a:cs typeface="Times New Roman"/>
            </a:endParaRPr>
          </a:p>
        </p:txBody>
      </p:sp>
      <p:sp>
        <p:nvSpPr>
          <p:cNvPr id="7" name="Rectangle 6"/>
          <p:cNvSpPr/>
          <p:nvPr/>
        </p:nvSpPr>
        <p:spPr>
          <a:xfrm>
            <a:off x="895447" y="843933"/>
            <a:ext cx="10663507" cy="553357"/>
          </a:xfrm>
          <a:prstGeom prst="rect">
            <a:avLst/>
          </a:prstGeom>
        </p:spPr>
        <p:txBody>
          <a:bodyPr wrap="square">
            <a:spAutoFit/>
          </a:bodyPr>
          <a:lstStyle/>
          <a:p>
            <a:pPr algn="just">
              <a:lnSpc>
                <a:spcPct val="107000"/>
              </a:lnSpc>
              <a:spcAft>
                <a:spcPts val="0"/>
              </a:spcAft>
            </a:pP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2.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Phòng</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tránh</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một</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số</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bệnh</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do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dinh</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dưỡng</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và</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vệ</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sinh</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không</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hợp</a:t>
            </a:r>
            <a:r>
              <a:rPr lang="en-US" sz="2800" b="1" dirty="0">
                <a:solidFill>
                  <a:srgbClr val="FF0066"/>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66"/>
                </a:solidFill>
                <a:latin typeface="Times New Roman" panose="02020603050405020304" pitchFamily="18" charset="0"/>
                <a:ea typeface="Arial" panose="020B0604020202020204" pitchFamily="34" charset="0"/>
                <a:cs typeface="Times New Roman" panose="02020603050405020304" pitchFamily="18" charset="0"/>
              </a:rPr>
              <a:t>lí</a:t>
            </a:r>
            <a:endParaRPr lang="en-US" sz="2800" dirty="0">
              <a:solidFill>
                <a:srgbClr val="FF0066"/>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1110770" y="1317021"/>
            <a:ext cx="885179" cy="1015663"/>
          </a:xfrm>
          <a:prstGeom prst="rect">
            <a:avLst/>
          </a:prstGeom>
        </p:spPr>
        <p:txBody>
          <a:bodyPr wrap="none">
            <a:spAutoFit/>
          </a:bodyPr>
          <a:lstStyle/>
          <a:p>
            <a:r>
              <a:rPr lang="vi-VN" sz="6000" b="1" dirty="0">
                <a:solidFill>
                  <a:srgbClr val="0051F2"/>
                </a:solidFill>
                <a:latin typeface="Times New Roman" pitchFamily="18" charset="0"/>
                <a:cs typeface="Times New Roman" pitchFamily="18" charset="0"/>
                <a:sym typeface="Wingdings" panose="05000000000000000000" pitchFamily="2" charset="2"/>
              </a:rPr>
              <a:t></a:t>
            </a:r>
            <a:endParaRPr lang="en-US" sz="6000" dirty="0"/>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0DB776-2D22-1F2D-5A61-D69EDEF9E89B}"/>
              </a:ext>
            </a:extLst>
          </p:cNvPr>
          <p:cNvSpPr txBox="1"/>
          <p:nvPr/>
        </p:nvSpPr>
        <p:spPr>
          <a:xfrm>
            <a:off x="0" y="0"/>
            <a:ext cx="12192000" cy="830997"/>
          </a:xfrm>
          <a:prstGeom prst="rect">
            <a:avLst/>
          </a:prstGeom>
          <a:noFill/>
        </p:spPr>
        <p:txBody>
          <a:bodyPr wrap="square">
            <a:spAutoFit/>
          </a:bodyPr>
          <a:lstStyle/>
          <a:p>
            <a:pPr>
              <a:lnSpc>
                <a:spcPct val="150000"/>
              </a:lnSpc>
            </a:pPr>
            <a:r>
              <a:rPr lang="vi-VN" sz="3200" b="1" i="0" dirty="0" smtClean="0">
                <a:solidFill>
                  <a:srgbClr val="002060"/>
                </a:solidFill>
                <a:effectLst/>
                <a:latin typeface="Times New Roman" pitchFamily="18" charset="0"/>
                <a:cs typeface="Times New Roman" pitchFamily="18" charset="0"/>
              </a:rPr>
              <a:t>I</a:t>
            </a:r>
            <a:r>
              <a:rPr lang="en-US" sz="3200" b="1" i="0" dirty="0" smtClean="0">
                <a:solidFill>
                  <a:srgbClr val="002060"/>
                </a:solidFill>
                <a:effectLst/>
                <a:latin typeface="Times New Roman" pitchFamily="18" charset="0"/>
                <a:cs typeface="Times New Roman" pitchFamily="18" charset="0"/>
              </a:rPr>
              <a:t>I</a:t>
            </a:r>
            <a:r>
              <a:rPr lang="en-US" sz="3200" b="1" dirty="0" smtClean="0">
                <a:solidFill>
                  <a:srgbClr val="002060"/>
                </a:solidFill>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Vận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dụng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chất</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chuyển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hóa</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năng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lượng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vào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thực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tiễn</a:t>
            </a:r>
            <a:endParaRPr lang="vi-VN" sz="3200" b="1" i="0" dirty="0">
              <a:solidFill>
                <a:srgbClr val="002060"/>
              </a:solidFill>
              <a:effectLst/>
              <a:latin typeface="Times New Roman" pitchFamily="18" charset="0"/>
              <a:cs typeface="Times New Roman" pitchFamily="18" charset="0"/>
            </a:endParaRPr>
          </a:p>
        </p:txBody>
      </p:sp>
      <p:sp>
        <p:nvSpPr>
          <p:cNvPr id="5" name="Rectangle: Rounded Corners 7">
            <a:extLst>
              <a:ext uri="{FF2B5EF4-FFF2-40B4-BE49-F238E27FC236}">
                <a16:creationId xmlns:a16="http://schemas.microsoft.com/office/drawing/2014/main" id="{267080EB-96FC-4D86-3147-600F1ABB3FE0}"/>
              </a:ext>
            </a:extLst>
          </p:cNvPr>
          <p:cNvSpPr/>
          <p:nvPr/>
        </p:nvSpPr>
        <p:spPr>
          <a:xfrm>
            <a:off x="832338" y="902677"/>
            <a:ext cx="11183816" cy="5603631"/>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Bệnh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thường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gặp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và</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nguyên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nhân</a:t>
            </a:r>
            <a:endParaRPr lang="en-US" sz="2800" b="1" dirty="0" smtClean="0">
              <a:solidFill>
                <a:srgbClr val="FF000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còi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xương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suy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Thừa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dẫn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đến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béo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phì</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đường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huyết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áp</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Tiêu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chảy</a:t>
            </a:r>
            <a:r>
              <a:rPr lang="en-US" sz="2800" dirty="0" smtClean="0">
                <a:solidFill>
                  <a:srgbClr val="002060"/>
                </a:solidFill>
                <a:latin typeface="Times New Roman" pitchFamily="18" charset="0"/>
                <a:cs typeface="Times New Roman" pitchFamily="18" charset="0"/>
              </a:rPr>
              <a:t>…do </a:t>
            </a:r>
            <a:r>
              <a:rPr lang="en-US" sz="2800" dirty="0" err="1" smtClean="0">
                <a:solidFill>
                  <a:srgbClr val="002060"/>
                </a:solidFill>
                <a:latin typeface="Times New Roman" pitchFamily="18" charset="0"/>
                <a:cs typeface="Times New Roman" pitchFamily="18" charset="0"/>
              </a:rPr>
              <a:t>không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đồ</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ôi</a:t>
            </a:r>
            <a:r>
              <a:rPr lang="en-US" sz="2800" dirty="0" smtClean="0">
                <a:solidFill>
                  <a:srgbClr val="002060"/>
                </a:solidFill>
                <a:latin typeface="Times New Roman" pitchFamily="18" charset="0"/>
                <a:cs typeface="Times New Roman" pitchFamily="18" charset="0"/>
              </a:rPr>
              <a:t> , </a:t>
            </a:r>
            <a:r>
              <a:rPr lang="en-US" sz="2800" dirty="0" err="1" smtClean="0">
                <a:solidFill>
                  <a:srgbClr val="002060"/>
                </a:solidFill>
                <a:latin typeface="Times New Roman" pitchFamily="18" charset="0"/>
                <a:cs typeface="Times New Roman" pitchFamily="18" charset="0"/>
              </a:rPr>
              <a:t>thiu</a:t>
            </a:r>
            <a:r>
              <a:rPr lang="en-US" sz="2800" dirty="0" smtClean="0">
                <a:solidFill>
                  <a:srgbClr val="002060"/>
                </a:solidFill>
                <a:latin typeface="Times New Roman" pitchFamily="18" charset="0"/>
                <a:cs typeface="Times New Roman" pitchFamily="18" charset="0"/>
              </a:rPr>
              <a:t>…</a:t>
            </a:r>
          </a:p>
          <a:p>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pháp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phòng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tránh</a:t>
            </a:r>
            <a:r>
              <a:rPr lang="en-US" sz="2800" b="1" dirty="0" smtClean="0">
                <a:solidFill>
                  <a:srgbClr val="FF000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lượng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cân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đối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chất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loại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thức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endParaRPr lang="en-US"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Tham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hoạt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động</a:t>
            </a:r>
            <a:r>
              <a:rPr lang="en-US" sz="2800" dirty="0" smtClean="0">
                <a:solidFill>
                  <a:srgbClr val="002060"/>
                </a:solidFill>
                <a:latin typeface="Times New Roman" pitchFamily="18" charset="0"/>
                <a:cs typeface="Times New Roman" pitchFamily="18" charset="0"/>
              </a:rPr>
              <a:t> TDTT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rửa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tay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chín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uống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sôi</a:t>
            </a:r>
            <a:r>
              <a:rPr lang="en-US" sz="2800" dirty="0" smtClean="0">
                <a:solidFill>
                  <a:srgbClr val="002060"/>
                </a:solidFill>
                <a:latin typeface="Times New Roman" pitchFamily="18" charset="0"/>
                <a:cs typeface="Times New Roman" pitchFamily="18" charset="0"/>
              </a:rPr>
              <a:t>;</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5781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linds(horizontal)">
                                      <p:cBhvr>
                                        <p:cTn id="21" dur="500"/>
                                        <p:tgtEl>
                                          <p:spTgt spid="5">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linds(horizontal)">
                                      <p:cBhvr>
                                        <p:cTn id="24" dur="500"/>
                                        <p:tgtEl>
                                          <p:spTgt spid="5">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blinds(horizontal)">
                                      <p:cBhvr>
                                        <p:cTn id="30" dur="500"/>
                                        <p:tgtEl>
                                          <p:spTgt spid="5">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blinds(horizontal)">
                                      <p:cBhvr>
                                        <p:cTn id="3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1959528" y="601230"/>
            <a:ext cx="8274718" cy="74692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pPr algn="ctr"/>
            <a:r>
              <a:rPr lang="en-US" sz="3200" b="1" dirty="0" smtClean="0">
                <a:solidFill>
                  <a:srgbClr val="002060"/>
                </a:solidFill>
                <a:latin typeface="Times New Roman" pitchFamily="18" charset="0"/>
                <a:cs typeface="Times New Roman" pitchFamily="18" charset="0"/>
              </a:rPr>
              <a:t>GHI NHỚ</a:t>
            </a: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1026" name="Picture 2" descr="E:\dx  lieu\Nam hoc 2022-2023\GIAO AN\SINH 7- KHTN\KHTN CANH DIEU\BAI NÔP CUA NHOM SOAN GIAO AN\BAI 26 PP\GHI NHO.PNG"/>
          <p:cNvPicPr>
            <a:picLocks noChangeAspect="1" noChangeArrowheads="1"/>
          </p:cNvPicPr>
          <p:nvPr/>
        </p:nvPicPr>
        <p:blipFill>
          <a:blip r:embed="rId2"/>
          <a:srcRect/>
          <a:stretch>
            <a:fillRect/>
          </a:stretch>
        </p:blipFill>
        <p:spPr bwMode="auto">
          <a:xfrm>
            <a:off x="1606063" y="1758462"/>
            <a:ext cx="9120552" cy="4185138"/>
          </a:xfrm>
          <a:prstGeom prst="rect">
            <a:avLst/>
          </a:prstGeom>
          <a:noFill/>
        </p:spPr>
      </p:pic>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902680" y="1043353"/>
            <a:ext cx="9085382" cy="3411416"/>
            <a:chOff x="5608085" y="1959665"/>
            <a:chExt cx="8707204" cy="4305483"/>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344349"/>
              <a:ext cx="7930284" cy="3920799"/>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Làm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nào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để</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p>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Tìm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hiểu</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các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biện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pháp</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tuyên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truyền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giáo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vệ</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sinh</a:t>
              </a:r>
              <a:r>
                <a:rPr lang="en-US" sz="2800" dirty="0" smtClean="0">
                  <a:solidFill>
                    <a:srgbClr val="002060"/>
                  </a:solidFill>
                  <a:latin typeface="Times New Roman" pitchFamily="18" charset="0"/>
                  <a:cs typeface="Times New Roman" pitchFamily="18" charset="0"/>
                </a:rPr>
                <a:t> an </a:t>
              </a:r>
              <a:r>
                <a:rPr lang="en-US" sz="2800" dirty="0" err="1" smtClean="0">
                  <a:solidFill>
                    <a:srgbClr val="002060"/>
                  </a:solidFill>
                  <a:latin typeface="Times New Roman" pitchFamily="18" charset="0"/>
                  <a:cs typeface="Times New Roman" pitchFamily="18" charset="0"/>
                </a:rPr>
                <a:t>toàn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thực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phẩm</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và</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sử</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dụng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nước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sạch</a:t>
              </a:r>
              <a:r>
                <a:rPr lang="en-US" sz="2800" dirty="0" smtClean="0">
                  <a:solidFill>
                    <a:srgbClr val="002060"/>
                  </a:solidFill>
                  <a:latin typeface="Times New Roman" pitchFamily="18" charset="0"/>
                  <a:cs typeface="Times New Roman" pitchFamily="18" charset="0"/>
                </a:rPr>
                <a:t> ở </a:t>
              </a:r>
              <a:r>
                <a:rPr lang="en-US" sz="2800" dirty="0" err="1" smtClean="0">
                  <a:solidFill>
                    <a:srgbClr val="002060"/>
                  </a:solidFill>
                  <a:latin typeface="Times New Roman" pitchFamily="18" charset="0"/>
                  <a:cs typeface="Times New Roman" pitchFamily="18" charset="0"/>
                </a:rPr>
                <a:t>địa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phương</a:t>
              </a:r>
              <a:endParaRPr lang="en-US" sz="2800" dirty="0" smtClean="0">
                <a:solidFill>
                  <a:srgbClr val="002060"/>
                </a:solidFill>
                <a:latin typeface="Times New Roman" pitchFamily="18" charset="0"/>
                <a:cs typeface="Times New Roman" pitchFamily="18" charset="0"/>
              </a:endParaRPr>
            </a:p>
            <a:p>
              <a:endParaRPr lang="en-US" sz="2800" dirty="0" smtClean="0">
                <a:solidFill>
                  <a:srgbClr val="002060"/>
                </a:solidFill>
                <a:latin typeface="Times New Roman" pitchFamily="18" charset="0"/>
                <a:cs typeface="Times New Roman" pitchFamily="18" charset="0"/>
              </a:endParaRPr>
            </a:p>
            <a:p>
              <a:endParaRPr lang="en-US" sz="2800" dirty="0">
                <a:solidFill>
                  <a:srgbClr val="002060"/>
                </a:solidFill>
                <a:latin typeface="Times New Roman" pitchFamily="18" charset="0"/>
                <a:cs typeface="Times New Roman"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67584D8A-A24E-C6B0-DC53-9469F48CABC3}"/>
              </a:ext>
            </a:extLst>
          </p:cNvPr>
          <p:cNvGrpSpPr/>
          <p:nvPr/>
        </p:nvGrpSpPr>
        <p:grpSpPr>
          <a:xfrm>
            <a:off x="902680" y="1043353"/>
            <a:ext cx="9085382" cy="3305909"/>
            <a:chOff x="5608085" y="1959665"/>
            <a:chExt cx="8707204" cy="4172325"/>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6385005" y="2688875"/>
              <a:ext cx="7930284" cy="3443115"/>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Thiết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kế</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một</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bữa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ăn</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đầy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đủ</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dinh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dưỡng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cho</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hằng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ngày</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hoặc</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trong</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gia</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đình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có</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người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bị</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bệnh</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mới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khỏi</a:t>
              </a:r>
              <a:r>
                <a:rPr lang="en-US" sz="2800" dirty="0" smtClean="0">
                  <a:solidFill>
                    <a:srgbClr val="002060"/>
                  </a:solidFill>
                  <a:latin typeface="Times New Roman" pitchFamily="18" charset="0"/>
                  <a:cs typeface="Times New Roman" pitchFamily="18" charset="0"/>
                </a:rPr>
                <a:t>.</a:t>
              </a: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8085" y="1959665"/>
              <a:ext cx="1112272" cy="1109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1472" y="820132"/>
            <a:ext cx="9426804" cy="954107"/>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tập</a:t>
            </a:r>
            <a:r>
              <a:rPr lang="en-US" sz="2800" dirty="0" smtClean="0">
                <a:solidFill>
                  <a:srgbClr val="FF0000"/>
                </a:solidFill>
                <a:latin typeface="Times New Roman" panose="02020603050405020304" pitchFamily="18" charset="0"/>
                <a:cs typeface="Times New Roman" panose="02020603050405020304" pitchFamily="18" charset="0"/>
              </a:rPr>
              <a:t>: 1. T</a:t>
            </a:r>
            <a:r>
              <a:rPr lang="vi-VN" sz="2800" dirty="0" smtClean="0">
                <a:solidFill>
                  <a:srgbClr val="FF0000"/>
                </a:solidFill>
                <a:latin typeface="Times New Roman" panose="02020603050405020304" pitchFamily="18" charset="0"/>
                <a:cs typeface="Times New Roman" panose="02020603050405020304" pitchFamily="18" charset="0"/>
              </a:rPr>
              <a:t>hiết </a:t>
            </a:r>
            <a:r>
              <a:rPr lang="vi-VN" sz="2800" dirty="0">
                <a:solidFill>
                  <a:srgbClr val="FF0000"/>
                </a:solidFill>
                <a:latin typeface="Times New Roman" panose="02020603050405020304" pitchFamily="18" charset="0"/>
                <a:cs typeface="Times New Roman" panose="02020603050405020304" pitchFamily="18" charset="0"/>
              </a:rPr>
              <a:t>kế một bữa ăn đủ lượng, đủ chất cho gia đình em?</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82425" y="1715680"/>
            <a:ext cx="10114961" cy="1384995"/>
          </a:xfrm>
          <a:prstGeom prst="rect">
            <a:avLst/>
          </a:prstGeom>
          <a:noFill/>
        </p:spPr>
        <p:txBody>
          <a:bodyPr wrap="square" rtlCol="0">
            <a:spAutoFit/>
          </a:bodyPr>
          <a:lstStyle/>
          <a:p>
            <a:pPr lvl="0" algn="just" eaLnBrk="0" fontAlgn="base" hangingPunct="0">
              <a:spcBef>
                <a:spcPct val="0"/>
              </a:spcBef>
              <a:spcAft>
                <a:spcPct val="0"/>
              </a:spcAft>
            </a:pPr>
            <a:r>
              <a:rPr lang="en-US" altLang="en-US" sz="2800" dirty="0" smtClean="0">
                <a:solidFill>
                  <a:srgbClr val="FF0000"/>
                </a:solidFill>
                <a:latin typeface="Times New Roman" panose="02020603050405020304" pitchFamily="18" charset="0"/>
                <a:cs typeface="Times New Roman" panose="02020603050405020304" pitchFamily="18" charset="0"/>
              </a:rPr>
              <a:t>2. </a:t>
            </a:r>
            <a:r>
              <a:rPr lang="en-US" altLang="en-US" sz="2800" dirty="0" err="1" smtClean="0">
                <a:solidFill>
                  <a:srgbClr val="FF0000"/>
                </a:solidFill>
                <a:latin typeface="Times New Roman" panose="02020603050405020304" pitchFamily="18" charset="0"/>
                <a:cs typeface="Times New Roman" panose="02020603050405020304" pitchFamily="18" charset="0"/>
              </a:rPr>
              <a:t>Nêu</a:t>
            </a:r>
            <a:r>
              <a:rPr lang="en-US" altLang="en-US" sz="2800" dirty="0" smtClean="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biện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pháp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tuyên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truyền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giáo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dục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vệ</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sinh</a:t>
            </a:r>
            <a:r>
              <a:rPr lang="en-US" altLang="en-US" sz="2800" dirty="0">
                <a:solidFill>
                  <a:srgbClr val="FF0000"/>
                </a:solidFill>
                <a:latin typeface="Times New Roman" panose="02020603050405020304" pitchFamily="18" charset="0"/>
                <a:cs typeface="Times New Roman" panose="02020603050405020304" pitchFamily="18" charset="0"/>
              </a:rPr>
              <a:t> an </a:t>
            </a:r>
            <a:r>
              <a:rPr lang="en-US" altLang="en-US" sz="2800" dirty="0" err="1">
                <a:solidFill>
                  <a:srgbClr val="FF0000"/>
                </a:solidFill>
                <a:latin typeface="Times New Roman" panose="02020603050405020304" pitchFamily="18" charset="0"/>
                <a:cs typeface="Times New Roman" panose="02020603050405020304" pitchFamily="18" charset="0"/>
              </a:rPr>
              <a:t>toàn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thực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phẩm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sử</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dụng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nước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sạch</a:t>
            </a:r>
            <a:r>
              <a:rPr lang="en-US" altLang="en-US" sz="2800" dirty="0">
                <a:solidFill>
                  <a:srgbClr val="FF0000"/>
                </a:solidFill>
                <a:latin typeface="Times New Roman" panose="02020603050405020304" pitchFamily="18" charset="0"/>
                <a:cs typeface="Times New Roman" panose="02020603050405020304" pitchFamily="18" charset="0"/>
              </a:rPr>
              <a:t> ở </a:t>
            </a:r>
            <a:r>
              <a:rPr lang="en-US" altLang="en-US" sz="2800" dirty="0" err="1">
                <a:solidFill>
                  <a:srgbClr val="FF0000"/>
                </a:solidFill>
                <a:latin typeface="Times New Roman" panose="02020603050405020304" pitchFamily="18" charset="0"/>
                <a:cs typeface="Times New Roman" panose="02020603050405020304" pitchFamily="18" charset="0"/>
              </a:rPr>
              <a:t>địa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phương</a:t>
            </a:r>
            <a:r>
              <a:rPr lang="en-US" altLang="en-US" sz="2800" dirty="0" smtClean="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Times New Roman" panose="02020603050405020304" pitchFamily="18" charset="0"/>
              <a:cs typeface="Times New Roman" panose="02020603050405020304" pitchFamily="18" charset="0"/>
            </a:endParaRPr>
          </a:p>
          <a:p>
            <a:endParaRPr lang="en-US" sz="2800" dirty="0">
              <a:solidFill>
                <a:srgbClr val="FF0000"/>
              </a:solidFill>
            </a:endParaRPr>
          </a:p>
        </p:txBody>
      </p:sp>
    </p:spTree>
    <p:extLst>
      <p:ext uri="{BB962C8B-B14F-4D97-AF65-F5344CB8AC3E}">
        <p14:creationId xmlns:p14="http://schemas.microsoft.com/office/powerpoint/2010/main" val="3778541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279" y="1951349"/>
            <a:ext cx="10595728" cy="3970318"/>
          </a:xfrm>
          <a:prstGeom prst="rect">
            <a:avLst/>
          </a:prstGeom>
          <a:noFill/>
        </p:spPr>
        <p:txBody>
          <a:bodyPr wrap="square" rtlCol="0">
            <a:spAutoFit/>
          </a:bodyPr>
          <a:lstStyle/>
          <a:p>
            <a:r>
              <a:rPr lang="vi-VN" sz="2800" dirty="0">
                <a:latin typeface="+mj-lt"/>
              </a:rPr>
              <a:t>- 1 bữa ăn cho gia đình để đầy đủ dưỡng chất cần có: chất đạm, chất béo, chất bột đường, vitamin, khoáng chất với lượng vừa đủ.</a:t>
            </a:r>
          </a:p>
          <a:p>
            <a:r>
              <a:rPr lang="vi-VN" sz="2800" dirty="0">
                <a:latin typeface="+mj-lt"/>
              </a:rPr>
              <a:t>- Thực đơn tham khảo cho bữa trưa của gia đình:</a:t>
            </a:r>
          </a:p>
          <a:p>
            <a:r>
              <a:rPr lang="vi-VN" sz="2800" dirty="0">
                <a:latin typeface="+mj-lt"/>
              </a:rPr>
              <a:t>+ Cơm (gạo tẻ)</a:t>
            </a:r>
          </a:p>
          <a:p>
            <a:r>
              <a:rPr lang="vi-VN" sz="2800" dirty="0">
                <a:latin typeface="+mj-lt"/>
              </a:rPr>
              <a:t>+ Đậu phụ chưng cà chua</a:t>
            </a:r>
          </a:p>
          <a:p>
            <a:r>
              <a:rPr lang="vi-VN" sz="2800" dirty="0">
                <a:latin typeface="+mj-lt"/>
              </a:rPr>
              <a:t>+ Thịt gà ta rang</a:t>
            </a:r>
          </a:p>
          <a:p>
            <a:r>
              <a:rPr lang="vi-VN" sz="2800" dirty="0">
                <a:latin typeface="+mj-lt"/>
              </a:rPr>
              <a:t>+ Cải bắp luộc</a:t>
            </a:r>
          </a:p>
          <a:p>
            <a:r>
              <a:rPr lang="vi-VN" sz="2800" dirty="0">
                <a:latin typeface="+mj-lt"/>
              </a:rPr>
              <a:t>+ Dưa hấu tráng miệng</a:t>
            </a:r>
          </a:p>
          <a:p>
            <a:endParaRPr lang="en-US" sz="2800" dirty="0">
              <a:latin typeface="+mj-lt"/>
            </a:endParaRPr>
          </a:p>
        </p:txBody>
      </p:sp>
      <p:sp>
        <p:nvSpPr>
          <p:cNvPr id="5" name="TextBox 4"/>
          <p:cNvSpPr txBox="1"/>
          <p:nvPr/>
        </p:nvSpPr>
        <p:spPr>
          <a:xfrm>
            <a:off x="1291472" y="820132"/>
            <a:ext cx="9426804"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Bài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tập</a:t>
            </a:r>
            <a:r>
              <a:rPr lang="en-US" sz="2800" dirty="0" smtClean="0">
                <a:solidFill>
                  <a:srgbClr val="FF0000"/>
                </a:solidFill>
                <a:latin typeface="Times New Roman" panose="02020603050405020304" pitchFamily="18" charset="0"/>
                <a:cs typeface="Times New Roman" panose="02020603050405020304" pitchFamily="18" charset="0"/>
              </a:rPr>
              <a:t>: T</a:t>
            </a:r>
            <a:r>
              <a:rPr lang="vi-VN" sz="2800" dirty="0" smtClean="0">
                <a:solidFill>
                  <a:srgbClr val="FF0000"/>
                </a:solidFill>
                <a:latin typeface="Times New Roman" panose="02020603050405020304" pitchFamily="18" charset="0"/>
                <a:cs typeface="Times New Roman" panose="02020603050405020304" pitchFamily="18" charset="0"/>
              </a:rPr>
              <a:t>hiết </a:t>
            </a:r>
            <a:r>
              <a:rPr lang="vi-VN" sz="2800" dirty="0">
                <a:solidFill>
                  <a:srgbClr val="FF0000"/>
                </a:solidFill>
                <a:latin typeface="Times New Roman" panose="02020603050405020304" pitchFamily="18" charset="0"/>
                <a:cs typeface="Times New Roman" panose="02020603050405020304" pitchFamily="18" charset="0"/>
              </a:rPr>
              <a:t>kế một bữa ăn đủ lượng, đủ chất cho gia đình em?</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926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F4568A-FF4D-723F-AA0B-4FAC1F7C8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3A979B3-5A95-7D34-4431-FE27B6097C58}"/>
              </a:ext>
            </a:extLst>
          </p:cNvPr>
          <p:cNvSpPr/>
          <p:nvPr/>
        </p:nvSpPr>
        <p:spPr>
          <a:xfrm>
            <a:off x="-77738" y="-89452"/>
            <a:ext cx="12404035" cy="6947452"/>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EA575ED-89F1-B45A-5E9A-67660AC0495E}"/>
              </a:ext>
            </a:extLst>
          </p:cNvPr>
          <p:cNvSpPr/>
          <p:nvPr/>
        </p:nvSpPr>
        <p:spPr>
          <a:xfrm>
            <a:off x="3016577" y="1048578"/>
            <a:ext cx="6249971" cy="1113183"/>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rPr>
              <a:t>TIẾT 109.BÀI 26</a:t>
            </a:r>
            <a:endParaRPr lang="en-US" sz="4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80FCFEB8-2469-5475-DB8C-D2AAC21AF970}"/>
              </a:ext>
            </a:extLst>
          </p:cNvPr>
          <p:cNvSpPr/>
          <p:nvPr/>
        </p:nvSpPr>
        <p:spPr>
          <a:xfrm>
            <a:off x="1489212" y="2569265"/>
            <a:ext cx="10539390" cy="1719470"/>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TRAO ĐỔI NƯỚC VÀ </a:t>
            </a:r>
            <a:r>
              <a:rPr lang="en-US" sz="4400" b="1" dirty="0" smtClean="0">
                <a:solidFill>
                  <a:srgbClr val="C00000"/>
                </a:solidFill>
                <a:latin typeface="Times New Roman" panose="02020603050405020304" pitchFamily="18" charset="0"/>
                <a:ea typeface="Tahoma" panose="020B0604030504040204" pitchFamily="34" charset="0"/>
                <a:cs typeface="Times New Roman" panose="02020603050405020304" pitchFamily="18" charset="0"/>
              </a:rPr>
              <a:t>CÁC CHẤT </a:t>
            </a:r>
            <a:r>
              <a:rPr lang="en-US" sz="4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DINH DƯỠNG Ở ĐỘNG VẬT</a:t>
            </a:r>
          </a:p>
        </p:txBody>
      </p:sp>
    </p:spTree>
    <p:extLst>
      <p:ext uri="{BB962C8B-B14F-4D97-AF65-F5344CB8AC3E}">
        <p14:creationId xmlns:p14="http://schemas.microsoft.com/office/powerpoint/2010/main" val="22031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82425" y="1985885"/>
            <a:ext cx="1027521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biện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pháp</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tuyên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giáo</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dục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vệ</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toàn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phẩm</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sạch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địa</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phương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Tổ</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chức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buổi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tập</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huấn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tuyên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bồi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dưỡng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bộ</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y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tế</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kiến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thức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vệ</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toàn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phẩm</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sạch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tuyên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dân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Tuyên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người</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dân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toàn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phẩm</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sạch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Dán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aphich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băng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rôn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tuyên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truyền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vệ</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an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toàn</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phẩm</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sạch</a:t>
            </a: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782425" y="546755"/>
            <a:ext cx="10114961" cy="1384995"/>
          </a:xfrm>
          <a:prstGeom prst="rect">
            <a:avLst/>
          </a:prstGeom>
          <a:noFill/>
        </p:spPr>
        <p:txBody>
          <a:bodyPr wrap="square" rtlCol="0">
            <a:spAutoFit/>
          </a:bodyPr>
          <a:lstStyle/>
          <a:p>
            <a:pPr lvl="0" algn="just" eaLnBrk="0" fontAlgn="base" hangingPunct="0">
              <a:spcBef>
                <a:spcPct val="0"/>
              </a:spcBef>
              <a:spcAft>
                <a:spcPct val="0"/>
              </a:spcAft>
            </a:pPr>
            <a:r>
              <a:rPr lang="en-US" altLang="en-US" sz="2800" dirty="0" err="1">
                <a:solidFill>
                  <a:srgbClr val="000000"/>
                </a:solidFill>
                <a:latin typeface="Times New Roman" panose="02020603050405020304" pitchFamily="18" charset="0"/>
                <a:cs typeface="Times New Roman" panose="02020603050405020304" pitchFamily="18" charset="0"/>
              </a:rPr>
              <a:t>Tìm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hiểu</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các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biện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pháp</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tuyên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truyền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giáo</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dục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vệ</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sinh</a:t>
            </a:r>
            <a:r>
              <a:rPr lang="en-US" altLang="en-US" sz="2800" dirty="0">
                <a:solidFill>
                  <a:srgbClr val="000000"/>
                </a:solidFill>
                <a:latin typeface="Times New Roman" panose="02020603050405020304" pitchFamily="18" charset="0"/>
                <a:cs typeface="Times New Roman" panose="02020603050405020304" pitchFamily="18" charset="0"/>
              </a:rPr>
              <a:t> an </a:t>
            </a:r>
            <a:r>
              <a:rPr lang="en-US" altLang="en-US" sz="2800" dirty="0" err="1">
                <a:solidFill>
                  <a:srgbClr val="000000"/>
                </a:solidFill>
                <a:latin typeface="Times New Roman" panose="02020603050405020304" pitchFamily="18" charset="0"/>
                <a:cs typeface="Times New Roman" panose="02020603050405020304" pitchFamily="18" charset="0"/>
              </a:rPr>
              <a:t>toàn</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thực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phẩm</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và</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sử</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dụng</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nước</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sạch</a:t>
            </a:r>
            <a:r>
              <a:rPr lang="en-US" altLang="en-US" sz="2800" dirty="0">
                <a:solidFill>
                  <a:srgbClr val="000000"/>
                </a:solidFill>
                <a:latin typeface="Times New Roman" panose="02020603050405020304" pitchFamily="18" charset="0"/>
                <a:cs typeface="Times New Roman" panose="02020603050405020304" pitchFamily="18" charset="0"/>
              </a:rPr>
              <a:t> ở </a:t>
            </a:r>
            <a:r>
              <a:rPr lang="en-US" altLang="en-US" sz="2800" dirty="0" err="1">
                <a:solidFill>
                  <a:srgbClr val="000000"/>
                </a:solidFill>
                <a:latin typeface="Times New Roman" panose="02020603050405020304" pitchFamily="18" charset="0"/>
                <a:cs typeface="Times New Roman" panose="02020603050405020304" pitchFamily="18" charset="0"/>
              </a:rPr>
              <a:t>địa</a:t>
            </a: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dirty="0" err="1">
                <a:solidFill>
                  <a:srgbClr val="000000"/>
                </a:solidFill>
                <a:latin typeface="Times New Roman" panose="02020603050405020304" pitchFamily="18" charset="0"/>
                <a:cs typeface="Times New Roman" panose="02020603050405020304" pitchFamily="18" charset="0"/>
              </a:rPr>
              <a:t>phương</a:t>
            </a:r>
            <a:r>
              <a:rPr lang="en-US" altLang="en-US" sz="2800" dirty="0" smtClean="0">
                <a:solidFill>
                  <a:srgbClr val="000000"/>
                </a:solidFill>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49216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22"/>
          <p:cNvSpPr>
            <a:spLocks noChangeArrowheads="1" noChangeShapeType="1" noTextEdit="1"/>
          </p:cNvSpPr>
          <p:nvPr/>
        </p:nvSpPr>
        <p:spPr bwMode="auto">
          <a:xfrm>
            <a:off x="283634" y="1676400"/>
            <a:ext cx="12093760" cy="2590800"/>
          </a:xfrm>
          <a:prstGeom prst="rect">
            <a:avLst/>
          </a:prstGeom>
        </p:spPr>
        <p:txBody>
          <a:bodyPr wrap="none" fromWordArt="1">
            <a:prstTxWarp prst="textPlain">
              <a:avLst>
                <a:gd name="adj" fmla="val 53213"/>
              </a:avLst>
            </a:prstTxWarp>
          </a:bodyPr>
          <a:lstStyle/>
          <a:p>
            <a:pPr algn="ctr"/>
            <a:endParaRPr lang="en-US" sz="4000" i="1" kern="10">
              <a:ln w="28575">
                <a:solidFill>
                  <a:srgbClr val="FF3300"/>
                </a:solidFill>
                <a:round/>
                <a:headEnd/>
                <a:tailEnd/>
              </a:ln>
              <a:solidFill>
                <a:srgbClr val="FF0000"/>
              </a:solidFill>
              <a:effectLst>
                <a:outerShdw dist="35921" dir="2700000" algn="ctr" rotWithShape="0">
                  <a:srgbClr val="C0C0C0">
                    <a:alpha val="79999"/>
                  </a:srgbClr>
                </a:outerShdw>
              </a:effectLst>
              <a:latin typeface="Times New Roman"/>
              <a:cs typeface="Times New Roman"/>
            </a:endParaRPr>
          </a:p>
        </p:txBody>
      </p:sp>
      <p:sp>
        <p:nvSpPr>
          <p:cNvPr id="4" name="Text Box 8"/>
          <p:cNvSpPr txBox="1">
            <a:spLocks noChangeArrowheads="1"/>
          </p:cNvSpPr>
          <p:nvPr/>
        </p:nvSpPr>
        <p:spPr bwMode="auto">
          <a:xfrm>
            <a:off x="1359065" y="1746738"/>
            <a:ext cx="8621183" cy="3416320"/>
          </a:xfrm>
          <a:prstGeom prst="rect">
            <a:avLst/>
          </a:prstGeom>
          <a:noFill/>
          <a:ln w="9525">
            <a:noFill/>
            <a:miter lim="800000"/>
            <a:headEnd/>
            <a:tailEnd/>
          </a:ln>
        </p:spPr>
        <p:txBody>
          <a:bodyPr>
            <a:spAutoFit/>
          </a:bodyPr>
          <a:lstStyle/>
          <a:p>
            <a:r>
              <a:rPr lang="en-US" sz="3600" b="1" dirty="0" smtClean="0">
                <a:solidFill>
                  <a:srgbClr val="002060"/>
                </a:solidFill>
                <a:latin typeface="Times New Roman" pitchFamily="18" charset="0"/>
                <a:cs typeface="Times New Roman" pitchFamily="18" charset="0"/>
              </a:rPr>
              <a:t>I. </a:t>
            </a:r>
            <a:r>
              <a:rPr lang="en-US" sz="3600" b="1" dirty="0" err="1" smtClean="0">
                <a:solidFill>
                  <a:srgbClr val="002060"/>
                </a:solidFill>
                <a:latin typeface="Times New Roman" pitchFamily="18" charset="0"/>
                <a:cs typeface="Times New Roman" pitchFamily="18" charset="0"/>
              </a:rPr>
              <a:t>Quá</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trình</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trao</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đổi</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nước</a:t>
            </a:r>
            <a:r>
              <a:rPr lang="en-US" sz="3600" b="1" dirty="0" smtClean="0">
                <a:solidFill>
                  <a:srgbClr val="002060"/>
                </a:solidFill>
                <a:latin typeface="Times New Roman" pitchFamily="18" charset="0"/>
                <a:cs typeface="Times New Roman" pitchFamily="18" charset="0"/>
              </a:rPr>
              <a:t> ở </a:t>
            </a:r>
            <a:r>
              <a:rPr lang="en-US" sz="3600" b="1" dirty="0" err="1" smtClean="0">
                <a:solidFill>
                  <a:srgbClr val="002060"/>
                </a:solidFill>
                <a:latin typeface="Times New Roman" pitchFamily="18" charset="0"/>
                <a:cs typeface="Times New Roman" pitchFamily="18" charset="0"/>
              </a:rPr>
              <a:t>động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vật</a:t>
            </a:r>
            <a:endParaRPr lang="en-US" sz="3600" b="1" dirty="0" smtClean="0">
              <a:solidFill>
                <a:srgbClr val="002060"/>
              </a:solidFill>
              <a:latin typeface="Times New Roman" pitchFamily="18" charset="0"/>
              <a:cs typeface="Times New Roman" pitchFamily="18" charset="0"/>
            </a:endParaRPr>
          </a:p>
          <a:p>
            <a:r>
              <a:rPr lang="en-US" sz="3600" b="1" dirty="0" smtClean="0">
                <a:solidFill>
                  <a:srgbClr val="002060"/>
                </a:solidFill>
                <a:latin typeface="Times New Roman" pitchFamily="18" charset="0"/>
                <a:cs typeface="Times New Roman" pitchFamily="18" charset="0"/>
              </a:rPr>
              <a:t>II. </a:t>
            </a:r>
            <a:r>
              <a:rPr lang="en-US" sz="3600" b="1" dirty="0" err="1" smtClean="0">
                <a:solidFill>
                  <a:srgbClr val="002060"/>
                </a:solidFill>
                <a:latin typeface="Times New Roman" pitchFamily="18" charset="0"/>
                <a:cs typeface="Times New Roman" pitchFamily="18" charset="0"/>
              </a:rPr>
              <a:t>Dinh</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dưỡng</a:t>
            </a:r>
            <a:r>
              <a:rPr lang="en-US" sz="3600" b="1" dirty="0" smtClean="0">
                <a:solidFill>
                  <a:srgbClr val="002060"/>
                </a:solidFill>
                <a:latin typeface="Times New Roman" pitchFamily="18" charset="0"/>
                <a:cs typeface="Times New Roman" pitchFamily="18" charset="0"/>
              </a:rPr>
              <a:t> ở </a:t>
            </a:r>
            <a:r>
              <a:rPr lang="en-US" sz="3600" b="1" dirty="0" err="1" smtClean="0">
                <a:solidFill>
                  <a:srgbClr val="002060"/>
                </a:solidFill>
                <a:latin typeface="Times New Roman" pitchFamily="18" charset="0"/>
                <a:cs typeface="Times New Roman" pitchFamily="18" charset="0"/>
              </a:rPr>
              <a:t>động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vật</a:t>
            </a:r>
            <a:endParaRPr lang="en-US" sz="3600" b="1" dirty="0" smtClean="0">
              <a:solidFill>
                <a:srgbClr val="002060"/>
              </a:solidFill>
              <a:latin typeface="Times New Roman" pitchFamily="18" charset="0"/>
              <a:cs typeface="Times New Roman" pitchFamily="18" charset="0"/>
            </a:endParaRPr>
          </a:p>
          <a:p>
            <a:r>
              <a:rPr lang="en-US" sz="3600" b="1" dirty="0" smtClean="0">
                <a:solidFill>
                  <a:srgbClr val="002060"/>
                </a:solidFill>
                <a:latin typeface="Times New Roman" pitchFamily="18" charset="0"/>
                <a:cs typeface="Times New Roman" pitchFamily="18" charset="0"/>
              </a:rPr>
              <a:t>III. </a:t>
            </a:r>
            <a:r>
              <a:rPr lang="en-US" sz="3600" b="1" dirty="0" err="1" smtClean="0">
                <a:solidFill>
                  <a:srgbClr val="002060"/>
                </a:solidFill>
                <a:latin typeface="Times New Roman" pitchFamily="18" charset="0"/>
                <a:cs typeface="Times New Roman" pitchFamily="18" charset="0"/>
              </a:rPr>
              <a:t>Vận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dụng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trao</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đổi</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chất</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và</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chuyển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hoá</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năng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lượng</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vào</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thực</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tiễn</a:t>
            </a:r>
            <a:endParaRPr lang="en-US" sz="3600" b="1" dirty="0" smtClean="0">
              <a:solidFill>
                <a:srgbClr val="002060"/>
              </a:solidFill>
              <a:latin typeface="Times New Roman" pitchFamily="18" charset="0"/>
              <a:cs typeface="Times New Roman" pitchFamily="18" charset="0"/>
            </a:endParaRPr>
          </a:p>
          <a:p>
            <a:endParaRPr lang="en-US" sz="3600" dirty="0" smtClean="0">
              <a:latin typeface="Times New Roman" pitchFamily="18" charset="0"/>
              <a:cs typeface="Times New Roman" pitchFamily="18" charset="0"/>
            </a:endParaRPr>
          </a:p>
          <a:p>
            <a:endParaRPr lang="vi-VN" sz="3600" dirty="0">
              <a:solidFill>
                <a:srgbClr val="212529"/>
              </a:solidFill>
              <a:latin typeface="Times New Roman" pitchFamily="18" charset="0"/>
              <a:cs typeface="Times New Roman" pitchFamily="18" charset="0"/>
            </a:endParaRPr>
          </a:p>
        </p:txBody>
      </p:sp>
      <p:sp>
        <p:nvSpPr>
          <p:cNvPr id="5" name="Title 1"/>
          <p:cNvSpPr txBox="1">
            <a:spLocks/>
          </p:cNvSpPr>
          <p:nvPr/>
        </p:nvSpPr>
        <p:spPr>
          <a:xfrm>
            <a:off x="838200" y="269432"/>
            <a:ext cx="10515600" cy="1325563"/>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rPr>
              <a:t>NỘI DUNG BÀI HỌC</a:t>
            </a:r>
            <a:endParaRPr kumimoji="0" lang="en-US" sz="60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grpSp>
        <p:nvGrpSpPr>
          <p:cNvPr id="6" name="Group 5">
            <a:extLst>
              <a:ext uri="{FF2B5EF4-FFF2-40B4-BE49-F238E27FC236}">
                <a16:creationId xmlns:a16="http://schemas.microsoft.com/office/drawing/2014/main" id="{67584D8A-A24E-C6B0-DC53-9469F48CABC3}"/>
              </a:ext>
            </a:extLst>
          </p:cNvPr>
          <p:cNvGrpSpPr/>
          <p:nvPr/>
        </p:nvGrpSpPr>
        <p:grpSpPr>
          <a:xfrm>
            <a:off x="199293" y="1187778"/>
            <a:ext cx="11414530" cy="1368363"/>
            <a:chOff x="5608085" y="1095207"/>
            <a:chExt cx="6527593" cy="1368363"/>
          </a:xfrm>
        </p:grpSpPr>
        <p:sp>
          <p:nvSpPr>
            <p:cNvPr id="8" name="Rectangle: Rounded Corners 7">
              <a:extLst>
                <a:ext uri="{FF2B5EF4-FFF2-40B4-BE49-F238E27FC236}">
                  <a16:creationId xmlns:a16="http://schemas.microsoft.com/office/drawing/2014/main" id="{267080EB-96FC-4D86-3147-600F1ABB3FE0}"/>
                </a:ext>
              </a:extLst>
            </p:cNvPr>
            <p:cNvSpPr/>
            <p:nvPr/>
          </p:nvSpPr>
          <p:spPr>
            <a:xfrm>
              <a:off x="7066722" y="1142338"/>
              <a:ext cx="5068956" cy="1321232"/>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C00000"/>
                  </a:solidFill>
                  <a:latin typeface="Times New Roman" panose="02020603050405020304" pitchFamily="18" charset="0"/>
                  <a:cs typeface="Times New Roman" panose="02020603050405020304" pitchFamily="18" charset="0"/>
                </a:rPr>
                <a:t>Tìm</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hiểu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thông</a:t>
              </a:r>
              <a:r>
                <a:rPr lang="en-US" sz="2800" dirty="0" smtClean="0">
                  <a:solidFill>
                    <a:srgbClr val="C00000"/>
                  </a:solidFill>
                  <a:latin typeface="Times New Roman" panose="02020603050405020304" pitchFamily="18" charset="0"/>
                  <a:cs typeface="Times New Roman" panose="02020603050405020304" pitchFamily="18" charset="0"/>
                </a:rPr>
                <a:t> tin </a:t>
              </a:r>
              <a:r>
                <a:rPr lang="en-US" sz="2800" dirty="0" err="1" smtClean="0">
                  <a:solidFill>
                    <a:srgbClr val="C00000"/>
                  </a:solidFill>
                  <a:latin typeface="Times New Roman" panose="02020603050405020304" pitchFamily="18" charset="0"/>
                  <a:cs typeface="Times New Roman" panose="02020603050405020304" pitchFamily="18" charset="0"/>
                </a:rPr>
                <a:t>mục</a:t>
              </a:r>
              <a:r>
                <a:rPr lang="en-US" sz="2800" dirty="0" smtClean="0">
                  <a:solidFill>
                    <a:srgbClr val="C00000"/>
                  </a:solidFill>
                  <a:latin typeface="Times New Roman" panose="02020603050405020304" pitchFamily="18" charset="0"/>
                  <a:cs typeface="Times New Roman" panose="02020603050405020304" pitchFamily="18" charset="0"/>
                </a:rPr>
                <a:t> 1.I; </a:t>
              </a:r>
              <a:r>
                <a:rPr lang="en-US" sz="2800" dirty="0" err="1" smtClean="0">
                  <a:solidFill>
                    <a:srgbClr val="C00000"/>
                  </a:solidFill>
                  <a:latin typeface="Times New Roman" panose="02020603050405020304" pitchFamily="18" charset="0"/>
                  <a:cs typeface="Times New Roman" panose="02020603050405020304" pitchFamily="18" charset="0"/>
                </a:rPr>
                <a:t>bảng</a:t>
              </a:r>
              <a:r>
                <a:rPr lang="en-US" sz="2800" dirty="0" smtClean="0">
                  <a:solidFill>
                    <a:srgbClr val="C00000"/>
                  </a:solidFill>
                  <a:latin typeface="Times New Roman" panose="02020603050405020304" pitchFamily="18" charset="0"/>
                  <a:cs typeface="Times New Roman" panose="02020603050405020304" pitchFamily="18" charset="0"/>
                </a:rPr>
                <a:t> 26.1 </a:t>
              </a:r>
              <a:r>
                <a:rPr lang="en-US" sz="2800" dirty="0" err="1" smtClean="0">
                  <a:solidFill>
                    <a:srgbClr val="C00000"/>
                  </a:solidFill>
                  <a:latin typeface="Times New Roman" panose="02020603050405020304" pitchFamily="18" charset="0"/>
                  <a:cs typeface="Times New Roman" panose="02020603050405020304" pitchFamily="18" charset="0"/>
                </a:rPr>
                <a:t>trong</a:t>
              </a:r>
              <a:r>
                <a:rPr lang="en-US" sz="2800" dirty="0" smtClean="0">
                  <a:solidFill>
                    <a:srgbClr val="C00000"/>
                  </a:solidFill>
                  <a:latin typeface="Times New Roman" panose="02020603050405020304" pitchFamily="18" charset="0"/>
                  <a:cs typeface="Times New Roman" panose="02020603050405020304" pitchFamily="18" charset="0"/>
                </a:rPr>
                <a:t> SGK </a:t>
              </a:r>
              <a:r>
                <a:rPr lang="en-US" sz="2800" dirty="0" err="1" smtClean="0">
                  <a:solidFill>
                    <a:srgbClr val="C00000"/>
                  </a:solidFill>
                  <a:latin typeface="Times New Roman" panose="02020603050405020304" pitchFamily="18" charset="0"/>
                  <a:cs typeface="Times New Roman" panose="02020603050405020304" pitchFamily="18" charset="0"/>
                </a:rPr>
                <a:t>thảo</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luận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nhóm</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hoàn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thành</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phiếu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học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tập</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sau</a:t>
              </a:r>
              <a:r>
                <a:rPr lang="en-US" sz="2800" dirty="0" smtClean="0">
                  <a:solidFill>
                    <a:srgbClr val="C00000"/>
                  </a:solidFill>
                  <a:latin typeface="Times New Roman" panose="02020603050405020304" pitchFamily="18" charset="0"/>
                  <a:cs typeface="Times New Roman" panose="02020603050405020304" pitchFamily="18" charset="0"/>
                </a:rPr>
                <a:t>. ( </a:t>
              </a:r>
              <a:r>
                <a:rPr lang="en-US" sz="2800" dirty="0" err="1" smtClean="0">
                  <a:solidFill>
                    <a:srgbClr val="C00000"/>
                  </a:solidFill>
                  <a:latin typeface="Times New Roman" panose="02020603050405020304" pitchFamily="18" charset="0"/>
                  <a:cs typeface="Times New Roman" panose="02020603050405020304" pitchFamily="18" charset="0"/>
                </a:rPr>
                <a:t>thời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gian</a:t>
              </a:r>
              <a:r>
                <a:rPr lang="en-US" sz="2800" dirty="0" smtClean="0">
                  <a:solidFill>
                    <a:srgbClr val="C00000"/>
                  </a:solidFill>
                  <a:latin typeface="Times New Roman" panose="02020603050405020304" pitchFamily="18" charset="0"/>
                  <a:cs typeface="Times New Roman" panose="02020603050405020304" pitchFamily="18" charset="0"/>
                </a:rPr>
                <a:t> 10 </a:t>
              </a:r>
              <a:r>
                <a:rPr lang="en-US" sz="2800" dirty="0" err="1" smtClean="0">
                  <a:solidFill>
                    <a:srgbClr val="C00000"/>
                  </a:solidFill>
                  <a:latin typeface="Times New Roman" panose="02020603050405020304" pitchFamily="18" charset="0"/>
                  <a:cs typeface="Times New Roman" panose="02020603050405020304" pitchFamily="18" charset="0"/>
                </a:rPr>
                <a:t>phút</a:t>
              </a:r>
              <a:r>
                <a:rPr lang="en-US" sz="2800" dirty="0" smtClean="0">
                  <a:solidFill>
                    <a:srgbClr val="C00000"/>
                  </a:solidFill>
                  <a:latin typeface="Times New Roman" panose="02020603050405020304" pitchFamily="18" charset="0"/>
                  <a:cs typeface="Times New Roman" panose="02020603050405020304" pitchFamily="18" charset="0"/>
                </a:rPr>
                <a:t>)</a:t>
              </a:r>
              <a:endParaRPr lang="en-US" sz="2800" b="0" i="0" dirty="0">
                <a:solidFill>
                  <a:srgbClr val="C00000"/>
                </a:solidFill>
                <a:effectLst/>
                <a:latin typeface="Times New Roman" panose="02020603050405020304" pitchFamily="18" charset="0"/>
                <a:cs typeface="Times New Roman" panose="02020603050405020304" pitchFamily="18" charset="0"/>
              </a:endParaRPr>
            </a:p>
          </p:txBody>
        </p:sp>
        <p:pic>
          <p:nvPicPr>
            <p:cNvPr id="9" name="Picture 6" descr="Finance Quick Consult Can Answer Your Questions — 501 Commons">
              <a:extLst>
                <a:ext uri="{FF2B5EF4-FFF2-40B4-BE49-F238E27FC236}">
                  <a16:creationId xmlns:a16="http://schemas.microsoft.com/office/drawing/2014/main" id="{401359DE-081C-8229-D144-8D14A05F8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085" y="1095207"/>
              <a:ext cx="1299570" cy="118777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527901" y="2887682"/>
            <a:ext cx="11312165" cy="3970318"/>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PHIẾU HỌC TẬP </a:t>
            </a:r>
            <a:endParaRPr lang="en-US" sz="2800" b="1" dirty="0">
              <a:solidFill>
                <a:srgbClr val="FF0000"/>
              </a:solidFill>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Họ </a:t>
            </a:r>
            <a:r>
              <a:rPr lang="vi-VN" sz="2800" dirty="0">
                <a:latin typeface="Times New Roman" panose="02020603050405020304" pitchFamily="18" charset="0"/>
                <a:cs typeface="Times New Roman" panose="02020603050405020304" pitchFamily="18" charset="0"/>
              </a:rPr>
              <a:t>và tên: ……………………………………………………………… </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Câu 1: Động vật có nhu cầu nước như thế nào?</a:t>
            </a:r>
            <a:endParaRPr lang="en-US"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Câu </a:t>
            </a:r>
            <a:r>
              <a:rPr lang="vi-VN" sz="2800" dirty="0">
                <a:latin typeface="Times New Roman" panose="02020603050405020304" pitchFamily="18" charset="0"/>
                <a:cs typeface="Times New Roman" panose="02020603050405020304" pitchFamily="18" charset="0"/>
              </a:rPr>
              <a:t>2: Từ thông tin bảng 26.1, nhận xét về nhu cầu nước ở một số động vật. Tại sao nhu cầu nước lại khác nhau giữa các động vật và ở các nhiệt độ khác nhau?</a:t>
            </a:r>
            <a:endParaRPr lang="en-US" sz="2800" dirty="0">
              <a:latin typeface="Times New Roman" panose="02020603050405020304" pitchFamily="18" charset="0"/>
              <a:cs typeface="Times New Roman" panose="02020603050405020304" pitchFamily="18" charset="0"/>
            </a:endParaRPr>
          </a:p>
          <a:p>
            <a:r>
              <a:rPr lang="vi-VN" sz="2800" dirty="0" smtClean="0">
                <a:latin typeface="Times New Roman" panose="02020603050405020304" pitchFamily="18" charset="0"/>
                <a:cs typeface="Times New Roman" panose="02020603050405020304" pitchFamily="18" charset="0"/>
              </a:rPr>
              <a:t>Câu </a:t>
            </a:r>
            <a:r>
              <a:rPr lang="vi-VN" sz="2800" dirty="0">
                <a:latin typeface="Times New Roman" panose="02020603050405020304" pitchFamily="18" charset="0"/>
                <a:cs typeface="Times New Roman" panose="02020603050405020304" pitchFamily="18" charset="0"/>
              </a:rPr>
              <a:t>3: Điều gì xảy ra nếu mỗi ngày chỉ cung cấp cho bò lấy sữa lượng nước như nhu cầu nước của bò lấy thịt</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1227908" y="479977"/>
            <a:ext cx="9117540" cy="830997"/>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267080EB-96FC-4D86-3147-600F1ABB3FE0}"/>
              </a:ext>
            </a:extLst>
          </p:cNvPr>
          <p:cNvSpPr/>
          <p:nvPr/>
        </p:nvSpPr>
        <p:spPr>
          <a:xfrm>
            <a:off x="1227908" y="3597230"/>
            <a:ext cx="10150245" cy="1549400"/>
          </a:xfrm>
          <a:prstGeom prst="roundRect">
            <a:avLst>
              <a:gd name="adj" fmla="val 6170"/>
            </a:avLst>
          </a:prstGeom>
          <a:solidFill>
            <a:schemeClr val="bg1"/>
          </a:solid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6600" b="1" i="0" dirty="0" smtClean="0">
                <a:solidFill>
                  <a:srgbClr val="FF0000"/>
                </a:solidFill>
                <a:effectLst/>
                <a:latin typeface="Times New Roman" pitchFamily="18" charset="0"/>
                <a:cs typeface="Times New Roman" pitchFamily="18" charset="0"/>
                <a:sym typeface="Wingdings" panose="05000000000000000000" pitchFamily="2" charset="2"/>
              </a:rPr>
              <a:t></a:t>
            </a:r>
            <a:endParaRPr lang="en-US" sz="6600" b="1" i="0" dirty="0" smtClean="0">
              <a:solidFill>
                <a:srgbClr val="FF0000"/>
              </a:solidFill>
              <a:effectLst/>
              <a:latin typeface="Times New Roman" pitchFamily="18" charset="0"/>
              <a:cs typeface="Times New Roman" pitchFamily="18" charset="0"/>
              <a:sym typeface="Wingdings" panose="05000000000000000000" pitchFamily="2" charset="2"/>
            </a:endParaRPr>
          </a:p>
          <a:p>
            <a:pPr algn="ctr"/>
            <a:r>
              <a:rPr lang="en-US" sz="2800" b="0" i="0" dirty="0" smtClean="0">
                <a:solidFill>
                  <a:schemeClr val="tx1"/>
                </a:solidFill>
                <a:effectLst/>
                <a:latin typeface="Times New Roman" pitchFamily="18" charset="0"/>
                <a:cs typeface="Times New Roman" pitchFamily="18" charset="0"/>
              </a:rPr>
              <a:t>- </a:t>
            </a:r>
            <a:r>
              <a:rPr lang="vi-VN" sz="2800" b="0" i="0" dirty="0" smtClean="0">
                <a:solidFill>
                  <a:schemeClr val="tx1"/>
                </a:solidFill>
                <a:effectLst/>
                <a:latin typeface="Times New Roman" pitchFamily="18" charset="0"/>
                <a:cs typeface="Times New Roman" pitchFamily="18" charset="0"/>
              </a:rPr>
              <a:t>Động </a:t>
            </a:r>
            <a:r>
              <a:rPr lang="vi-VN" sz="2800" b="0" i="0" dirty="0">
                <a:solidFill>
                  <a:schemeClr val="tx1"/>
                </a:solidFill>
                <a:effectLst/>
                <a:latin typeface="Times New Roman" pitchFamily="18" charset="0"/>
                <a:cs typeface="Times New Roman" pitchFamily="18" charset="0"/>
              </a:rPr>
              <a:t>vật </a:t>
            </a:r>
            <a:r>
              <a:rPr lang="en-US" sz="2800" b="0" i="0" dirty="0" err="1" smtClean="0">
                <a:solidFill>
                  <a:schemeClr val="tx1"/>
                </a:solidFill>
                <a:effectLst/>
                <a:latin typeface="Times New Roman" pitchFamily="18" charset="0"/>
                <a:cs typeface="Times New Roman" pitchFamily="18" charset="0"/>
              </a:rPr>
              <a:t>có</a:t>
            </a:r>
            <a:r>
              <a:rPr lang="en-US" sz="2800" b="0" i="0" dirty="0" smtClean="0">
                <a:solidFill>
                  <a:schemeClr val="tx1"/>
                </a:solidFill>
                <a:effectLst/>
                <a:latin typeface="Times New Roman" pitchFamily="18" charset="0"/>
                <a:cs typeface="Times New Roman" pitchFamily="18" charset="0"/>
              </a:rPr>
              <a:t> </a:t>
            </a:r>
            <a:r>
              <a:rPr lang="en-US" sz="2800" b="0" i="0" dirty="0" err="1" smtClean="0">
                <a:solidFill>
                  <a:schemeClr val="tx1"/>
                </a:solidFill>
                <a:effectLst/>
                <a:latin typeface="Times New Roman" pitchFamily="18" charset="0"/>
                <a:cs typeface="Times New Roman" pitchFamily="18" charset="0"/>
              </a:rPr>
              <a:t>nhu</a:t>
            </a:r>
            <a:r>
              <a:rPr lang="en-US" sz="2800" b="0" i="0" dirty="0" smtClean="0">
                <a:solidFill>
                  <a:schemeClr val="tx1"/>
                </a:solidFill>
                <a:effectLst/>
                <a:latin typeface="Times New Roman" pitchFamily="18" charset="0"/>
                <a:cs typeface="Times New Roman" pitchFamily="18" charset="0"/>
              </a:rPr>
              <a:t> </a:t>
            </a:r>
            <a:r>
              <a:rPr lang="en-US" sz="2800" b="0" i="0" dirty="0" err="1" smtClean="0">
                <a:solidFill>
                  <a:schemeClr val="tx1"/>
                </a:solidFill>
                <a:effectLst/>
                <a:latin typeface="Times New Roman" pitchFamily="18" charset="0"/>
                <a:cs typeface="Times New Roman" pitchFamily="18" charset="0"/>
              </a:rPr>
              <a:t>cầu</a:t>
            </a:r>
            <a:r>
              <a:rPr lang="en-US" sz="2800" b="0" i="0" dirty="0" smtClean="0">
                <a:solidFill>
                  <a:schemeClr val="tx1"/>
                </a:solidFill>
                <a:effectLst/>
                <a:latin typeface="Times New Roman" pitchFamily="18" charset="0"/>
                <a:cs typeface="Times New Roman" pitchFamily="18" charset="0"/>
              </a:rPr>
              <a:t> </a:t>
            </a:r>
            <a:r>
              <a:rPr lang="en-US" sz="2800" b="0" i="0" dirty="0" err="1" smtClean="0">
                <a:solidFill>
                  <a:schemeClr val="tx1"/>
                </a:solidFill>
                <a:effectLst/>
                <a:latin typeface="Times New Roman" pitchFamily="18" charset="0"/>
                <a:cs typeface="Times New Roman" pitchFamily="18" charset="0"/>
              </a:rPr>
              <a:t>nước</a:t>
            </a:r>
            <a:r>
              <a:rPr lang="en-US" sz="2800" b="0" i="0" dirty="0" smtClean="0">
                <a:solidFill>
                  <a:schemeClr val="tx1"/>
                </a:solidFill>
                <a:effectLst/>
                <a:latin typeface="Times New Roman" pitchFamily="18" charset="0"/>
                <a:cs typeface="Times New Roman" pitchFamily="18" charset="0"/>
              </a:rPr>
              <a:t> </a:t>
            </a:r>
            <a:r>
              <a:rPr lang="en-US" sz="2800" b="0" i="0" dirty="0" err="1" smtClean="0">
                <a:solidFill>
                  <a:schemeClr val="tx1"/>
                </a:solidFill>
                <a:effectLst/>
                <a:latin typeface="Times New Roman" pitchFamily="18" charset="0"/>
                <a:cs typeface="Times New Roman" pitchFamily="18" charset="0"/>
              </a:rPr>
              <a:t>khác</a:t>
            </a:r>
            <a:r>
              <a:rPr lang="en-US" sz="2800" b="0" i="0" dirty="0" smtClean="0">
                <a:solidFill>
                  <a:schemeClr val="tx1"/>
                </a:solidFill>
                <a:effectLst/>
                <a:latin typeface="Times New Roman" pitchFamily="18" charset="0"/>
                <a:cs typeface="Times New Roman" pitchFamily="18" charset="0"/>
              </a:rPr>
              <a:t> </a:t>
            </a:r>
            <a:r>
              <a:rPr lang="en-US" sz="2800" b="0" i="0" dirty="0" err="1" smtClean="0">
                <a:solidFill>
                  <a:schemeClr val="tx1"/>
                </a:solidFill>
                <a:effectLst/>
                <a:latin typeface="Times New Roman" pitchFamily="18" charset="0"/>
                <a:cs typeface="Times New Roman" pitchFamily="18" charset="0"/>
              </a:rPr>
              <a:t>nhau</a:t>
            </a:r>
            <a:r>
              <a:rPr lang="en-US" sz="2800" dirty="0" smtClean="0">
                <a:solidFill>
                  <a:schemeClr val="tx1"/>
                </a:solidFill>
                <a:latin typeface="Times New Roman" pitchFamily="18" charset="0"/>
                <a:cs typeface="Times New Roman" pitchFamily="18" charset="0"/>
              </a:rPr>
              <a:t>, </a:t>
            </a:r>
            <a:r>
              <a:rPr lang="de-DE" sz="2800" dirty="0" smtClean="0">
                <a:solidFill>
                  <a:schemeClr val="tx1"/>
                </a:solidFill>
                <a:latin typeface="Times New Roman" pitchFamily="18" charset="0"/>
                <a:cs typeface="Times New Roman" pitchFamily="18" charset="0"/>
              </a:rPr>
              <a:t>phụ thuộc vào loài, kích thước cơ thể, độ tuổi, thức ăn, nhiệt độ của môi trường, cường độ hoạt động của cơ thể…</a:t>
            </a:r>
            <a:endParaRPr lang="en-US" sz="2800" b="0" i="0" dirty="0">
              <a:solidFill>
                <a:schemeClr val="tx1"/>
              </a:solidFill>
              <a:effectLst/>
              <a:latin typeface="Times New Roman" pitchFamily="18" charset="0"/>
              <a:cs typeface="Times New Roman" pitchFamily="18" charset="0"/>
            </a:endParaRPr>
          </a:p>
        </p:txBody>
      </p:sp>
      <p:sp>
        <p:nvSpPr>
          <p:cNvPr id="2" name="Rectangle 1"/>
          <p:cNvSpPr/>
          <p:nvPr/>
        </p:nvSpPr>
        <p:spPr>
          <a:xfrm>
            <a:off x="1461155" y="1050555"/>
            <a:ext cx="8167353" cy="584775"/>
          </a:xfrm>
          <a:prstGeom prst="rect">
            <a:avLst/>
          </a:prstGeom>
        </p:spPr>
        <p:txBody>
          <a:bodyPr wrap="square">
            <a:spAutoFit/>
          </a:bodyPr>
          <a:lstStyle/>
          <a:p>
            <a:pPr>
              <a:spcAft>
                <a:spcPts val="0"/>
              </a:spcAft>
            </a:pPr>
            <a:r>
              <a:rPr lang="en-US" sz="3200" b="1" dirty="0">
                <a:solidFill>
                  <a:srgbClr val="C00000"/>
                </a:solidFill>
                <a:latin typeface="Times New Roman" panose="02020603050405020304" pitchFamily="18" charset="0"/>
                <a:ea typeface="Times New Roman" panose="02020603050405020304" pitchFamily="18" charset="0"/>
              </a:rPr>
              <a:t>1. </a:t>
            </a:r>
            <a:r>
              <a:rPr lang="en-US" sz="3200" b="1" dirty="0" err="1">
                <a:solidFill>
                  <a:srgbClr val="C00000"/>
                </a:solidFill>
                <a:latin typeface="Times New Roman" panose="02020603050405020304" pitchFamily="18" charset="0"/>
                <a:ea typeface="Times New Roman" panose="02020603050405020304" pitchFamily="18" charset="0"/>
              </a:rPr>
              <a:t>Nhu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cầu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nước</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của</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cơ</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thể</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động</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vật</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và</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người</a:t>
            </a:r>
            <a:endParaRPr lang="en-US" sz="3200" dirty="0">
              <a:solidFill>
                <a:srgbClr val="C00000"/>
              </a:solidFill>
              <a:effectLst/>
              <a:latin typeface="Times New Roman" panose="02020603050405020304" pitchFamily="18" charset="0"/>
              <a:ea typeface="Times New Roman" panose="02020603050405020304" pitchFamily="18" charset="0"/>
            </a:endParaRPr>
          </a:p>
        </p:txBody>
      </p:sp>
      <p:sp>
        <p:nvSpPr>
          <p:cNvPr id="6" name="Rectangle: Rounded Corners 7">
            <a:extLst>
              <a:ext uri="{FF2B5EF4-FFF2-40B4-BE49-F238E27FC236}">
                <a16:creationId xmlns:a16="http://schemas.microsoft.com/office/drawing/2014/main" id="{267080EB-96FC-4D86-3147-600F1ABB3FE0}"/>
              </a:ext>
            </a:extLst>
          </p:cNvPr>
          <p:cNvSpPr/>
          <p:nvPr/>
        </p:nvSpPr>
        <p:spPr>
          <a:xfrm>
            <a:off x="1657930" y="1960776"/>
            <a:ext cx="7580338" cy="838986"/>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err="1" smtClean="0">
                <a:solidFill>
                  <a:srgbClr val="C00000"/>
                </a:solidFill>
                <a:effectLst/>
                <a:latin typeface="Times New Roman" panose="02020603050405020304" pitchFamily="18" charset="0"/>
                <a:cs typeface="Times New Roman" panose="02020603050405020304" pitchFamily="18" charset="0"/>
              </a:rPr>
              <a:t>Câu</a:t>
            </a:r>
            <a:r>
              <a:rPr lang="en-US" sz="2800" b="0" i="0" dirty="0" smtClean="0">
                <a:solidFill>
                  <a:srgbClr val="C00000"/>
                </a:solidFill>
                <a:effectLst/>
                <a:latin typeface="Times New Roman" panose="02020603050405020304" pitchFamily="18" charset="0"/>
                <a:cs typeface="Times New Roman" panose="02020603050405020304" pitchFamily="18" charset="0"/>
              </a:rPr>
              <a:t> 1. </a:t>
            </a:r>
            <a:r>
              <a:rPr lang="vi-VN" sz="2800" b="0" i="0" dirty="0" smtClean="0">
                <a:solidFill>
                  <a:srgbClr val="C00000"/>
                </a:solidFill>
                <a:effectLst/>
                <a:latin typeface="+mj-lt"/>
              </a:rPr>
              <a:t>Động </a:t>
            </a:r>
            <a:r>
              <a:rPr lang="vi-VN" sz="2800" b="0" i="0" dirty="0">
                <a:solidFill>
                  <a:srgbClr val="C00000"/>
                </a:solidFill>
                <a:effectLst/>
                <a:latin typeface="+mj-lt"/>
              </a:rPr>
              <a:t>vật </a:t>
            </a:r>
            <a:r>
              <a:rPr lang="en-US" sz="2800" b="0" i="0" dirty="0" err="1" smtClean="0">
                <a:solidFill>
                  <a:srgbClr val="C00000"/>
                </a:solidFill>
                <a:effectLst/>
                <a:latin typeface="Times New Roman" panose="02020603050405020304" pitchFamily="18" charset="0"/>
                <a:cs typeface="Times New Roman" panose="02020603050405020304" pitchFamily="18" charset="0"/>
              </a:rPr>
              <a:t>có</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cầu</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nước</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như</a:t>
            </a:r>
            <a:r>
              <a:rPr lang="en-US" sz="2800" b="0" i="0" dirty="0" smtClean="0">
                <a:solidFill>
                  <a:srgbClr val="C00000"/>
                </a:solidFill>
                <a:effectLst/>
                <a:latin typeface="Times New Roman" panose="02020603050405020304" pitchFamily="18" charset="0"/>
                <a:cs typeface="Times New Roman" panose="02020603050405020304" pitchFamily="18" charset="0"/>
              </a:rPr>
              <a:t> </a:t>
            </a:r>
            <a:r>
              <a:rPr lang="en-US" sz="2800" b="0" i="0" dirty="0" err="1" smtClean="0">
                <a:solidFill>
                  <a:srgbClr val="C00000"/>
                </a:solidFill>
                <a:effectLst/>
                <a:latin typeface="Times New Roman" panose="02020603050405020304" pitchFamily="18" charset="0"/>
                <a:cs typeface="Times New Roman" panose="02020603050405020304" pitchFamily="18" charset="0"/>
              </a:rPr>
              <a:t>thế</a:t>
            </a:r>
            <a:r>
              <a:rPr lang="en-US" sz="2800" b="0" i="0" dirty="0" smtClean="0">
                <a:solidFill>
                  <a:srgbClr val="C00000"/>
                </a:solidFill>
                <a:effectLst/>
                <a:latin typeface="+mj-lt"/>
              </a:rPr>
              <a:t> </a:t>
            </a:r>
            <a:r>
              <a:rPr lang="en-US" sz="2800" b="0" i="0" dirty="0">
                <a:solidFill>
                  <a:srgbClr val="C00000"/>
                </a:solidFill>
                <a:effectLst/>
                <a:latin typeface="Times New Roman" panose="02020603050405020304" pitchFamily="18" charset="0"/>
                <a:cs typeface="Times New Roman" panose="02020603050405020304" pitchFamily="18" charset="0"/>
              </a:rPr>
              <a:t>nào?</a:t>
            </a: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70DB776-2D22-1F2D-5A61-D69EDEF9E89B}"/>
              </a:ext>
            </a:extLst>
          </p:cNvPr>
          <p:cNvSpPr txBox="1"/>
          <p:nvPr/>
        </p:nvSpPr>
        <p:spPr>
          <a:xfrm>
            <a:off x="355555" y="339909"/>
            <a:ext cx="9820076" cy="738664"/>
          </a:xfrm>
          <a:prstGeom prst="rect">
            <a:avLst/>
          </a:prstGeom>
          <a:noFill/>
        </p:spPr>
        <p:txBody>
          <a:bodyPr wrap="square">
            <a:spAutoFit/>
          </a:bodyPr>
          <a:lstStyle/>
          <a:p>
            <a:pPr>
              <a:lnSpc>
                <a:spcPct val="150000"/>
              </a:lnSpc>
            </a:pPr>
            <a:r>
              <a:rPr lang="vi-VN" sz="3200" b="1" i="0" dirty="0">
                <a:solidFill>
                  <a:srgbClr val="002060"/>
                </a:solidFill>
                <a:effectLst/>
                <a:latin typeface="Times New Roman" pitchFamily="18" charset="0"/>
                <a:cs typeface="Times New Roman" pitchFamily="18" charset="0"/>
              </a:rPr>
              <a:t>I- </a:t>
            </a:r>
            <a:r>
              <a:rPr lang="en-US" sz="3200" b="1" dirty="0" err="1" smtClean="0">
                <a:solidFill>
                  <a:srgbClr val="002060"/>
                </a:solidFill>
                <a:latin typeface="Times New Roman" pitchFamily="18" charset="0"/>
                <a:cs typeface="Times New Roman" pitchFamily="18" charset="0"/>
              </a:rPr>
              <a:t>Quá</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trình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trao</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đổi</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nước</a:t>
            </a:r>
            <a:r>
              <a:rPr lang="en-US" sz="3200" b="1" dirty="0" smtClean="0">
                <a:solidFill>
                  <a:srgbClr val="002060"/>
                </a:solidFill>
                <a:latin typeface="Times New Roman" pitchFamily="18" charset="0"/>
                <a:cs typeface="Times New Roman" pitchFamily="18" charset="0"/>
              </a:rPr>
              <a:t> ở </a:t>
            </a:r>
            <a:r>
              <a:rPr lang="en-US" sz="3200" b="1" dirty="0" err="1" smtClean="0">
                <a:solidFill>
                  <a:srgbClr val="002060"/>
                </a:solidFill>
                <a:latin typeface="Times New Roman" pitchFamily="18" charset="0"/>
                <a:cs typeface="Times New Roman" pitchFamily="18" charset="0"/>
              </a:rPr>
              <a:t>động</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vật</a:t>
            </a:r>
            <a:endParaRPr lang="vi-VN" sz="3200" b="1" i="0" dirty="0">
              <a:solidFill>
                <a:srgbClr val="002060"/>
              </a:solidFill>
              <a:effectLst/>
              <a:latin typeface="Times New Roman" pitchFamily="18" charset="0"/>
              <a:cs typeface="Times New Roman" pitchFamily="18" charset="0"/>
            </a:endParaRPr>
          </a:p>
        </p:txBody>
      </p:sp>
      <p:pic>
        <p:nvPicPr>
          <p:cNvPr id="1026" name="Picture 2" descr="E:\dx  lieu\Nam hoc 2022-2023\GIAO AN\SINH 7- KHTN\KHTN CANH DIEU\BAI NÔP CUA NHOM SOAN GIAO AN\BAI 26 PP\anh 26.1.PNG"/>
          <p:cNvPicPr>
            <a:picLocks noChangeAspect="1" noChangeArrowheads="1"/>
          </p:cNvPicPr>
          <p:nvPr/>
        </p:nvPicPr>
        <p:blipFill>
          <a:blip r:embed="rId2"/>
          <a:srcRect/>
          <a:stretch>
            <a:fillRect/>
          </a:stretch>
        </p:blipFill>
        <p:spPr bwMode="auto">
          <a:xfrm>
            <a:off x="5851159" y="1359878"/>
            <a:ext cx="6340841" cy="4337538"/>
          </a:xfrm>
          <a:prstGeom prst="rect">
            <a:avLst/>
          </a:prstGeom>
          <a:noFill/>
        </p:spPr>
      </p:pic>
      <p:sp>
        <p:nvSpPr>
          <p:cNvPr id="7" name="Rectangle: Rounded Corners 7">
            <a:extLst>
              <a:ext uri="{FF2B5EF4-FFF2-40B4-BE49-F238E27FC236}">
                <a16:creationId xmlns:a16="http://schemas.microsoft.com/office/drawing/2014/main" id="{267080EB-96FC-4D86-3147-600F1ABB3FE0}"/>
              </a:ext>
            </a:extLst>
          </p:cNvPr>
          <p:cNvSpPr/>
          <p:nvPr/>
        </p:nvSpPr>
        <p:spPr>
          <a:xfrm>
            <a:off x="130787" y="1781668"/>
            <a:ext cx="5563003" cy="263950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0" i="0" dirty="0" err="1" smtClean="0">
                <a:solidFill>
                  <a:schemeClr val="tx1"/>
                </a:solidFill>
                <a:effectLst/>
                <a:latin typeface="Times New Roman" panose="02020603050405020304" pitchFamily="18" charset="0"/>
                <a:cs typeface="Times New Roman" panose="02020603050405020304" pitchFamily="18" charset="0"/>
              </a:rPr>
              <a:t>Câu</a:t>
            </a:r>
            <a:r>
              <a:rPr lang="en-US" sz="2800" b="0" i="0" dirty="0" smtClean="0">
                <a:solidFill>
                  <a:schemeClr val="tx1"/>
                </a:solidFill>
                <a:effectLst/>
                <a:latin typeface="Times New Roman" panose="02020603050405020304" pitchFamily="18" charset="0"/>
                <a:cs typeface="Times New Roman" panose="02020603050405020304" pitchFamily="18" charset="0"/>
              </a:rPr>
              <a:t> 2. </a:t>
            </a:r>
            <a:r>
              <a:rPr lang="vi-VN" sz="2800" dirty="0">
                <a:solidFill>
                  <a:schemeClr val="tx1"/>
                </a:solidFill>
                <a:latin typeface="Times New Roman" panose="02020603050405020304" pitchFamily="18" charset="0"/>
                <a:cs typeface="Times New Roman" panose="02020603050405020304" pitchFamily="18" charset="0"/>
              </a:rPr>
              <a:t>Từ thông tin bảng 26.1, nhận xét về nhu cầu nước ở một số động vật. Tại sao nhu cầu nước lại khác nhau giữa các động vật và ở các nhiệt độ khác nhau?</a:t>
            </a:r>
            <a:endParaRPr lang="en-US" sz="2800" dirty="0">
              <a:solidFill>
                <a:schemeClr val="tx1"/>
              </a:solidFill>
              <a:latin typeface="Times New Roman" panose="02020603050405020304" pitchFamily="18" charset="0"/>
              <a:cs typeface="Times New Roman" panose="02020603050405020304" pitchFamily="18" charset="0"/>
            </a:endParaRPr>
          </a:p>
          <a:p>
            <a:endParaRPr lang="en-US" sz="2800" b="0" i="0" dirty="0">
              <a:solidFill>
                <a:schemeClr val="tx1"/>
              </a:solidFill>
              <a:effectLst/>
              <a:latin typeface="Times New Roman" panose="02020603050405020304" pitchFamily="18" charset="0"/>
              <a:cs typeface="Times New Roman" panose="02020603050405020304" pitchFamily="18" charset="0"/>
            </a:endParaRPr>
          </a:p>
        </p:txBody>
      </p:sp>
      <p:sp>
        <p:nvSpPr>
          <p:cNvPr id="10" name="Rectangle 9"/>
          <p:cNvSpPr/>
          <p:nvPr/>
        </p:nvSpPr>
        <p:spPr>
          <a:xfrm>
            <a:off x="329938" y="1022274"/>
            <a:ext cx="8167353" cy="584775"/>
          </a:xfrm>
          <a:prstGeom prst="rect">
            <a:avLst/>
          </a:prstGeom>
        </p:spPr>
        <p:txBody>
          <a:bodyPr wrap="square">
            <a:spAutoFit/>
          </a:bodyPr>
          <a:lstStyle/>
          <a:p>
            <a:pPr>
              <a:spcAft>
                <a:spcPts val="0"/>
              </a:spcAft>
            </a:pPr>
            <a:r>
              <a:rPr lang="en-US" sz="3200" b="1" dirty="0">
                <a:solidFill>
                  <a:srgbClr val="C00000"/>
                </a:solidFill>
                <a:latin typeface="Times New Roman" panose="02020603050405020304" pitchFamily="18" charset="0"/>
                <a:ea typeface="Times New Roman" panose="02020603050405020304" pitchFamily="18" charset="0"/>
              </a:rPr>
              <a:t>1. </a:t>
            </a:r>
            <a:r>
              <a:rPr lang="en-US" sz="3200" b="1" dirty="0" err="1">
                <a:solidFill>
                  <a:srgbClr val="C00000"/>
                </a:solidFill>
                <a:latin typeface="Times New Roman" panose="02020603050405020304" pitchFamily="18" charset="0"/>
                <a:ea typeface="Times New Roman" panose="02020603050405020304" pitchFamily="18" charset="0"/>
              </a:rPr>
              <a:t>Nhu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cầu</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nước</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của</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cơ</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thể</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động</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vật</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và</a:t>
            </a:r>
            <a:r>
              <a:rPr lang="en-US" sz="3200" b="1" dirty="0">
                <a:solidFill>
                  <a:srgbClr val="C00000"/>
                </a:solidFill>
                <a:latin typeface="Times New Roman" panose="02020603050405020304" pitchFamily="18" charset="0"/>
                <a:ea typeface="Times New Roman" panose="02020603050405020304" pitchFamily="18" charset="0"/>
              </a:rPr>
              <a:t> </a:t>
            </a:r>
            <a:r>
              <a:rPr lang="en-US" sz="3200" b="1" dirty="0" err="1">
                <a:solidFill>
                  <a:srgbClr val="C00000"/>
                </a:solidFill>
                <a:latin typeface="Times New Roman" panose="02020603050405020304" pitchFamily="18" charset="0"/>
                <a:ea typeface="Times New Roman" panose="02020603050405020304" pitchFamily="18" charset="0"/>
              </a:rPr>
              <a:t>người</a:t>
            </a:r>
            <a:endParaRPr lang="en-US" sz="32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7291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3484</Words>
  <Application>Microsoft Office PowerPoint</Application>
  <PresentationFormat>Widescreen</PresentationFormat>
  <Paragraphs>249</Paragraphs>
  <Slides>50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2022-08-16T08:36:54Z</dcterms:created>
  <dcterms:modified xsi:type="dcterms:W3CDTF">2024-04-08T01:49:01Z</dcterms:modified>
</cp:coreProperties>
</file>