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3" r:id="rId9"/>
    <p:sldId id="344" r:id="rId10"/>
    <p:sldId id="3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66" d="100"/>
          <a:sy n="66" d="100"/>
        </p:scale>
        <p:origin x="64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B020-2209-463F-B77E-3C8447EAA8D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6810-8AC5-4EDE-B714-F0738894C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E7C0-9D64-4F05-8975-D1C1F2B27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0E042-54C2-4D27-B7F1-12E5E59D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E2ADD-CD97-4902-BA43-224F999C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2A15-00A7-4CFF-B530-C1CDD6FD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7701-F704-4DC1-807D-98DCE6AD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E394-58CC-49FC-9519-F7C5B131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AA1D-92AB-4189-ACDF-A82672C1B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68D0-A503-4CA9-87EF-6E96CA01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1C8B-69A3-435E-BFD2-6ABA1018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D035-094C-4B69-99AE-B19D9AAA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53B64-261B-4550-96AE-8E098A63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98FEB-579F-4B03-BF3E-203E3AA5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0D90-7A50-45C9-A455-96F11F2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44B7-7481-4F92-B1F8-5FEC8C89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08C1-B8C1-4806-A437-7C8F31A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99B9-31B3-4B25-B336-29F6973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5FF6-F2B0-4354-88B0-7119C7A2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BB49-F726-4B01-91D9-8A06273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6759-17A6-45A6-995A-F0AE15B4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6F55-26F1-4139-930F-50B7A691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F98C-D6B0-484A-8827-19F4E7F5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84360-D34B-4657-AEB6-483B6F34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EB07-70AF-411C-A837-CA77F73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3605-7D05-4547-89AB-0C4CA7B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DA0C-7492-42FB-A63C-768D5684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455B-875D-4ECF-A216-E981D4F2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A122-7284-4B85-954F-021CE45F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ED070-2F15-4F06-B40A-66ED4851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8B19E-6984-4394-904B-B318A984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81F17-97CB-49D2-9560-F331B43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4AE3-4DE5-4908-A7DC-E47E136C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AEE-CF75-403F-9151-592DE87D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E316-96C8-4ECB-B1EA-A386DCEB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F9D98-BEE9-4201-8CD4-701F7F85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5ADB3-7F7A-42D7-8A71-68D79853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5F6C5-A6CD-4D29-A0D7-151E92743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57CDB-896B-4B95-BB3D-86DEB86F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104E2-0EA1-44BA-849A-970ACF4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A8047-4F3A-4C82-AFE4-3C286F9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10B2-1A21-431D-9DA8-7B32C780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5779-4D85-41D9-B062-D402D5C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07BAE-88B6-413A-9BBE-9437E6DB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311EE-3177-44DD-BF63-A22FD85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57D5A-8CF3-4004-A44B-409DA43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15252-75FC-4AA6-8F85-5715330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D258-1C19-4C01-BDCB-4694F85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4DB-B503-4E29-8A40-721B3EC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5CE7-91A3-4DB1-B8CE-1C0387A5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09B3A-E49A-4B77-B7C0-8FB084FE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C7799-57D4-472A-9A49-98669CFA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AB853-3ACD-4B7C-84D1-C54A1C6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517A3-F674-49B1-8D3C-74A56BA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5D83-427B-46D7-8C1A-A05C891F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8A610-FEED-4B4F-98BA-E9C339A1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B952B-74C1-415F-9645-179B30A2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9AB20-7242-4949-A3B0-E35EC420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1AD20-EA21-4934-835A-192BE7C2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BFF85-1CAE-45F7-8DA3-9148B95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FF8E9-961C-4F0C-83E4-087F06C4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7165-B5AB-494D-A8C9-1FBC92B1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8D51-F6F4-4F7C-BB11-42DAF696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2D64-340F-454E-9BD6-4D1968DCD48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2A37-5E0D-428E-9E45-A8011C67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EEA5-1ACA-4424-9043-9AF18A91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3C07707-44FD-4E2E-A112-0C924BC7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758" y="685407"/>
            <a:ext cx="70853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CHƯƠNG</a:t>
            </a:r>
            <a:r>
              <a:rPr lang="nl-NL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 1 - SỐ TỰ NHIÊN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BÀI 1: TẬP HỢP</a:t>
            </a:r>
            <a:r>
              <a:rPr lang="nl-NL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5EBD6BC-47D4-4DBB-8B77-4380ECAB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654" y="33774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2 - KÍ HIỆU VÀ CÁCH VIẾT TẬP HỢP.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D30D64-D375-4AA9-8F5A-A6320149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654" y="2421001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1 - MỘT SỐ VÍ DỤ VỀ TẬP HỢP.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558FF15-F5EB-441E-B854-54235515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654" y="438509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3 - PHẦN TỬ THUỘC TẬP HỢP.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9226B3F-909F-4841-AD74-7FFB5E74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654" y="539278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4 - CÁCH CHO MỘT TẬP HỢP.</a:t>
            </a:r>
          </a:p>
        </p:txBody>
      </p:sp>
      <p:pic>
        <p:nvPicPr>
          <p:cNvPr id="3" name="Hình ảnh 2" descr="Cartoon bee with sign">
            <a:extLst>
              <a:ext uri="{FF2B5EF4-FFF2-40B4-BE49-F238E27FC236}">
                <a16:creationId xmlns:a16="http://schemas.microsoft.com/office/drawing/2014/main" id="{81323B6E-AE06-A59B-83D4-922177A8A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94" y="535872"/>
            <a:ext cx="1718459" cy="1322408"/>
          </a:xfrm>
          <a:prstGeom prst="rect">
            <a:avLst/>
          </a:prstGeom>
        </p:spPr>
      </p:pic>
      <p:pic>
        <p:nvPicPr>
          <p:cNvPr id="11" name="Hình ảnh 10" descr="Reading cartoon bee">
            <a:extLst>
              <a:ext uri="{FF2B5EF4-FFF2-40B4-BE49-F238E27FC236}">
                <a16:creationId xmlns:a16="http://schemas.microsoft.com/office/drawing/2014/main" id="{121BBC74-A9F1-DF3E-8A24-172A039F4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32" y="3804491"/>
            <a:ext cx="1637897" cy="2178190"/>
          </a:xfrm>
          <a:prstGeom prst="rect">
            <a:avLst/>
          </a:prstGeom>
        </p:spPr>
      </p:pic>
      <p:pic>
        <p:nvPicPr>
          <p:cNvPr id="13" name="Hình ảnh 12" descr="Cartoon bee with pencil">
            <a:extLst>
              <a:ext uri="{FF2B5EF4-FFF2-40B4-BE49-F238E27FC236}">
                <a16:creationId xmlns:a16="http://schemas.microsoft.com/office/drawing/2014/main" id="{749012F7-8D8F-48F1-1CAF-3D18BABC2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853" y="2355705"/>
            <a:ext cx="1683608" cy="1807143"/>
          </a:xfrm>
          <a:prstGeom prst="rect">
            <a:avLst/>
          </a:prstGeom>
        </p:spPr>
      </p:pic>
      <p:pic>
        <p:nvPicPr>
          <p:cNvPr id="15" name="Hình ảnh 14" descr="Cartoon bee with magnifying glass">
            <a:extLst>
              <a:ext uri="{FF2B5EF4-FFF2-40B4-BE49-F238E27FC236}">
                <a16:creationId xmlns:a16="http://schemas.microsoft.com/office/drawing/2014/main" id="{CAB92A36-B725-909B-500F-880C17A00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31" y="1118342"/>
            <a:ext cx="1376601" cy="1562793"/>
          </a:xfrm>
          <a:prstGeom prst="rect">
            <a:avLst/>
          </a:prstGeom>
        </p:spPr>
      </p:pic>
      <p:pic>
        <p:nvPicPr>
          <p:cNvPr id="17" name="Đồ họa 16" descr="Graph and note paper with pencils">
            <a:extLst>
              <a:ext uri="{FF2B5EF4-FFF2-40B4-BE49-F238E27FC236}">
                <a16:creationId xmlns:a16="http://schemas.microsoft.com/office/drawing/2014/main" id="{52E67B65-3CC2-52B3-2FBB-1F142093C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237377">
            <a:off x="-223549" y="2399431"/>
            <a:ext cx="3526833" cy="35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18" y="181489"/>
            <a:ext cx="1165570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Cho C = {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x|x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1, 3 &lt; x &lt; 18}.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607" y="2147228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C = { 4; 7; 10; 13; 16}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18" y="2851083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2020.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1660" y="3429000"/>
                <a:ext cx="2676445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1660" y="3429000"/>
                <a:ext cx="2676445" cy="553998"/>
              </a:xfrm>
              <a:prstGeom prst="rect">
                <a:avLst/>
              </a:prstGeom>
              <a:blipFill>
                <a:blip r:embed="rId2"/>
                <a:stretch>
                  <a:fillRect l="-5467" t="-14444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3105C38-A5A5-4FE8-9BA4-EE4B96BD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2" y="151787"/>
            <a:ext cx="63709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ẢNH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TEM 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VIỆT NAM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iếc tem thư đầu tiên của nước ta đã ra đời như thế nào?">
            <a:extLst>
              <a:ext uri="{FF2B5EF4-FFF2-40B4-BE49-F238E27FC236}">
                <a16:creationId xmlns:a16="http://schemas.microsoft.com/office/drawing/2014/main" id="{7B190AF8-C45F-4B8A-97C3-1C1B4FF2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05" y="977290"/>
            <a:ext cx="4664764" cy="3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6460B63-5DF1-4361-9C84-015895BD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08" y="4279270"/>
            <a:ext cx="49165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latin typeface="Times New Roman" panose="02020603050405020304" pitchFamily="18" charset="0"/>
              </a:rPr>
              <a:t>Con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i="1" dirty="0">
                <a:latin typeface="Times New Roman" panose="02020603050405020304" pitchFamily="18" charset="0"/>
              </a:rPr>
              <a:t> Nam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1946</a:t>
            </a:r>
          </a:p>
        </p:txBody>
      </p:sp>
      <p:pic>
        <p:nvPicPr>
          <p:cNvPr id="1028" name="Picture 4" descr="Hình tượng trâu trên tem bưu chính Việt | giaoduc.edu.vn">
            <a:extLst>
              <a:ext uri="{FF2B5EF4-FFF2-40B4-BE49-F238E27FC236}">
                <a16:creationId xmlns:a16="http://schemas.microsoft.com/office/drawing/2014/main" id="{F0AFD5A5-6704-4263-895E-7AF11A9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885707"/>
            <a:ext cx="4664764" cy="3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tem bưu chính &quot;Hoa đỗ quyên&quot;">
            <a:extLst>
              <a:ext uri="{FF2B5EF4-FFF2-40B4-BE49-F238E27FC236}">
                <a16:creationId xmlns:a16="http://schemas.microsoft.com/office/drawing/2014/main" id="{A34AE332-35BC-4430-84B1-A0A9F32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4187687"/>
            <a:ext cx="4664764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52CA828-A174-401C-99CD-BF351C4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315" y="5493097"/>
            <a:ext cx="4297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61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ộ dụng cụ học tập cho bé 9 món - hồng vrg11103 - MuaZii">
            <a:extLst>
              <a:ext uri="{FF2B5EF4-FFF2-40B4-BE49-F238E27FC236}">
                <a16:creationId xmlns:a16="http://schemas.microsoft.com/office/drawing/2014/main" id="{1DBB1918-3B2D-4971-A94A-116197224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9081"/>
          <a:stretch/>
        </p:blipFill>
        <p:spPr bwMode="auto">
          <a:xfrm>
            <a:off x="751745" y="1588400"/>
            <a:ext cx="2952090" cy="19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: Số đếm và số thứ tự trong tiếng anh - Tiếng Anh ABC - YouTube">
            <a:extLst>
              <a:ext uri="{FF2B5EF4-FFF2-40B4-BE49-F238E27FC236}">
                <a16:creationId xmlns:a16="http://schemas.microsoft.com/office/drawing/2014/main" id="{9FE9B62C-A04D-444C-AE10-785F3A0D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81" y="201202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hững món đồ dùng nhà bếp mà bà nội trợ nào cũng cần có theo lời các đầu bếp  hàng đầu thế giới">
            <a:extLst>
              <a:ext uri="{FF2B5EF4-FFF2-40B4-BE49-F238E27FC236}">
                <a16:creationId xmlns:a16="http://schemas.microsoft.com/office/drawing/2014/main" id="{9AA66F3B-F2B0-4EA8-B259-569EF89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12" y="1866942"/>
            <a:ext cx="3273287" cy="18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91C5CF26-9898-428F-8855-71B6A78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52" y="3879407"/>
            <a:ext cx="261717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br>
              <a:rPr lang="en-US" altLang="en-US" sz="2800" i="1" dirty="0">
                <a:latin typeface="Times New Roman" panose="02020603050405020304" pitchFamily="18" charset="0"/>
              </a:rPr>
            </a:b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07AC86-5315-4D9C-A7D3-DF5C834C3718}"/>
              </a:ext>
            </a:extLst>
          </p:cNvPr>
          <p:cNvSpPr/>
          <p:nvPr/>
        </p:nvSpPr>
        <p:spPr>
          <a:xfrm>
            <a:off x="2027583" y="4483030"/>
            <a:ext cx="1503190" cy="35401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DB2318-6084-4120-BA95-791CFD5EA42E}"/>
              </a:ext>
            </a:extLst>
          </p:cNvPr>
          <p:cNvSpPr/>
          <p:nvPr/>
        </p:nvSpPr>
        <p:spPr>
          <a:xfrm>
            <a:off x="967409" y="5062330"/>
            <a:ext cx="1775791" cy="49937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F2A6F-DF42-4AD1-8288-3D42B6312ECA}"/>
              </a:ext>
            </a:extLst>
          </p:cNvPr>
          <p:cNvSpPr/>
          <p:nvPr/>
        </p:nvSpPr>
        <p:spPr>
          <a:xfrm>
            <a:off x="1457740" y="3640895"/>
            <a:ext cx="1540099" cy="316666"/>
          </a:xfrm>
          <a:custGeom>
            <a:avLst/>
            <a:gdLst>
              <a:gd name="connsiteX0" fmla="*/ 0 w 1540099"/>
              <a:gd name="connsiteY0" fmla="*/ 0 h 316666"/>
              <a:gd name="connsiteX1" fmla="*/ 497965 w 1540099"/>
              <a:gd name="connsiteY1" fmla="*/ 0 h 316666"/>
              <a:gd name="connsiteX2" fmla="*/ 980530 w 1540099"/>
              <a:gd name="connsiteY2" fmla="*/ 0 h 316666"/>
              <a:gd name="connsiteX3" fmla="*/ 1540099 w 1540099"/>
              <a:gd name="connsiteY3" fmla="*/ 0 h 316666"/>
              <a:gd name="connsiteX4" fmla="*/ 1540099 w 1540099"/>
              <a:gd name="connsiteY4" fmla="*/ 316666 h 316666"/>
              <a:gd name="connsiteX5" fmla="*/ 995931 w 1540099"/>
              <a:gd name="connsiteY5" fmla="*/ 316666 h 316666"/>
              <a:gd name="connsiteX6" fmla="*/ 513366 w 1540099"/>
              <a:gd name="connsiteY6" fmla="*/ 316666 h 316666"/>
              <a:gd name="connsiteX7" fmla="*/ 0 w 1540099"/>
              <a:gd name="connsiteY7" fmla="*/ 316666 h 316666"/>
              <a:gd name="connsiteX8" fmla="*/ 0 w 1540099"/>
              <a:gd name="connsiteY8" fmla="*/ 0 h 31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099" h="316666" fill="none" extrusionOk="0">
                <a:moveTo>
                  <a:pt x="0" y="0"/>
                </a:moveTo>
                <a:cubicBezTo>
                  <a:pt x="223817" y="-48194"/>
                  <a:pt x="355374" y="10825"/>
                  <a:pt x="497965" y="0"/>
                </a:cubicBezTo>
                <a:cubicBezTo>
                  <a:pt x="640557" y="-10825"/>
                  <a:pt x="754511" y="48608"/>
                  <a:pt x="980530" y="0"/>
                </a:cubicBezTo>
                <a:cubicBezTo>
                  <a:pt x="1206550" y="-48608"/>
                  <a:pt x="1419547" y="50524"/>
                  <a:pt x="1540099" y="0"/>
                </a:cubicBezTo>
                <a:cubicBezTo>
                  <a:pt x="1561901" y="106160"/>
                  <a:pt x="1502937" y="163662"/>
                  <a:pt x="1540099" y="316666"/>
                </a:cubicBezTo>
                <a:cubicBezTo>
                  <a:pt x="1353408" y="336601"/>
                  <a:pt x="1162575" y="278834"/>
                  <a:pt x="995931" y="316666"/>
                </a:cubicBezTo>
                <a:cubicBezTo>
                  <a:pt x="829287" y="354498"/>
                  <a:pt x="619589" y="301653"/>
                  <a:pt x="513366" y="316666"/>
                </a:cubicBezTo>
                <a:cubicBezTo>
                  <a:pt x="407143" y="331679"/>
                  <a:pt x="108224" y="299120"/>
                  <a:pt x="0" y="316666"/>
                </a:cubicBezTo>
                <a:cubicBezTo>
                  <a:pt x="-16181" y="189686"/>
                  <a:pt x="24960" y="127402"/>
                  <a:pt x="0" y="0"/>
                </a:cubicBezTo>
                <a:close/>
              </a:path>
              <a:path w="1540099" h="316666" stroke="0" extrusionOk="0">
                <a:moveTo>
                  <a:pt x="0" y="0"/>
                </a:moveTo>
                <a:cubicBezTo>
                  <a:pt x="236298" y="-31412"/>
                  <a:pt x="393414" y="36033"/>
                  <a:pt x="544168" y="0"/>
                </a:cubicBezTo>
                <a:cubicBezTo>
                  <a:pt x="694922" y="-36033"/>
                  <a:pt x="823434" y="12383"/>
                  <a:pt x="1011332" y="0"/>
                </a:cubicBezTo>
                <a:cubicBezTo>
                  <a:pt x="1199230" y="-12383"/>
                  <a:pt x="1408991" y="7219"/>
                  <a:pt x="1540099" y="0"/>
                </a:cubicBezTo>
                <a:cubicBezTo>
                  <a:pt x="1574887" y="96837"/>
                  <a:pt x="1510569" y="252114"/>
                  <a:pt x="1540099" y="316666"/>
                </a:cubicBezTo>
                <a:cubicBezTo>
                  <a:pt x="1318771" y="361687"/>
                  <a:pt x="1254005" y="288032"/>
                  <a:pt x="1057535" y="316666"/>
                </a:cubicBezTo>
                <a:cubicBezTo>
                  <a:pt x="861065" y="345300"/>
                  <a:pt x="724708" y="273827"/>
                  <a:pt x="574970" y="316666"/>
                </a:cubicBezTo>
                <a:cubicBezTo>
                  <a:pt x="425233" y="359505"/>
                  <a:pt x="210701" y="269837"/>
                  <a:pt x="0" y="316666"/>
                </a:cubicBezTo>
                <a:cubicBezTo>
                  <a:pt x="-23540" y="223109"/>
                  <a:pt x="21868" y="13584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68373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Hình</a:t>
            </a:r>
            <a:r>
              <a:rPr lang="en-US" b="1" dirty="0"/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337B3B-5E5C-4E0E-99FA-2112C84BEC7D}"/>
              </a:ext>
            </a:extLst>
          </p:cNvPr>
          <p:cNvSpPr/>
          <p:nvPr/>
        </p:nvSpPr>
        <p:spPr>
          <a:xfrm>
            <a:off x="5008531" y="3677649"/>
            <a:ext cx="1540099" cy="316666"/>
          </a:xfrm>
          <a:custGeom>
            <a:avLst/>
            <a:gdLst>
              <a:gd name="connsiteX0" fmla="*/ 0 w 1540099"/>
              <a:gd name="connsiteY0" fmla="*/ 0 h 316666"/>
              <a:gd name="connsiteX1" fmla="*/ 497965 w 1540099"/>
              <a:gd name="connsiteY1" fmla="*/ 0 h 316666"/>
              <a:gd name="connsiteX2" fmla="*/ 965129 w 1540099"/>
              <a:gd name="connsiteY2" fmla="*/ 0 h 316666"/>
              <a:gd name="connsiteX3" fmla="*/ 1540099 w 1540099"/>
              <a:gd name="connsiteY3" fmla="*/ 0 h 316666"/>
              <a:gd name="connsiteX4" fmla="*/ 1540099 w 1540099"/>
              <a:gd name="connsiteY4" fmla="*/ 316666 h 316666"/>
              <a:gd name="connsiteX5" fmla="*/ 1026733 w 1540099"/>
              <a:gd name="connsiteY5" fmla="*/ 316666 h 316666"/>
              <a:gd name="connsiteX6" fmla="*/ 482564 w 1540099"/>
              <a:gd name="connsiteY6" fmla="*/ 316666 h 316666"/>
              <a:gd name="connsiteX7" fmla="*/ 0 w 1540099"/>
              <a:gd name="connsiteY7" fmla="*/ 316666 h 316666"/>
              <a:gd name="connsiteX8" fmla="*/ 0 w 1540099"/>
              <a:gd name="connsiteY8" fmla="*/ 0 h 31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099" h="316666" fill="none" extrusionOk="0">
                <a:moveTo>
                  <a:pt x="0" y="0"/>
                </a:moveTo>
                <a:cubicBezTo>
                  <a:pt x="211490" y="-27021"/>
                  <a:pt x="290792" y="23374"/>
                  <a:pt x="497965" y="0"/>
                </a:cubicBezTo>
                <a:cubicBezTo>
                  <a:pt x="705138" y="-23374"/>
                  <a:pt x="819312" y="36756"/>
                  <a:pt x="965129" y="0"/>
                </a:cubicBezTo>
                <a:cubicBezTo>
                  <a:pt x="1110946" y="-36756"/>
                  <a:pt x="1254823" y="47003"/>
                  <a:pt x="1540099" y="0"/>
                </a:cubicBezTo>
                <a:cubicBezTo>
                  <a:pt x="1568318" y="83993"/>
                  <a:pt x="1525650" y="191656"/>
                  <a:pt x="1540099" y="316666"/>
                </a:cubicBezTo>
                <a:cubicBezTo>
                  <a:pt x="1336618" y="327226"/>
                  <a:pt x="1238785" y="314104"/>
                  <a:pt x="1026733" y="316666"/>
                </a:cubicBezTo>
                <a:cubicBezTo>
                  <a:pt x="814681" y="319228"/>
                  <a:pt x="730733" y="262829"/>
                  <a:pt x="482564" y="316666"/>
                </a:cubicBezTo>
                <a:cubicBezTo>
                  <a:pt x="234395" y="370503"/>
                  <a:pt x="124555" y="309652"/>
                  <a:pt x="0" y="316666"/>
                </a:cubicBezTo>
                <a:cubicBezTo>
                  <a:pt x="-19589" y="184295"/>
                  <a:pt x="7352" y="106452"/>
                  <a:pt x="0" y="0"/>
                </a:cubicBezTo>
                <a:close/>
              </a:path>
              <a:path w="1540099" h="316666" stroke="0" extrusionOk="0">
                <a:moveTo>
                  <a:pt x="0" y="0"/>
                </a:moveTo>
                <a:cubicBezTo>
                  <a:pt x="144955" y="-32067"/>
                  <a:pt x="329719" y="9873"/>
                  <a:pt x="467163" y="0"/>
                </a:cubicBezTo>
                <a:cubicBezTo>
                  <a:pt x="604607" y="-9873"/>
                  <a:pt x="792792" y="45573"/>
                  <a:pt x="949728" y="0"/>
                </a:cubicBezTo>
                <a:cubicBezTo>
                  <a:pt x="1106665" y="-45573"/>
                  <a:pt x="1365761" y="9703"/>
                  <a:pt x="1540099" y="0"/>
                </a:cubicBezTo>
                <a:cubicBezTo>
                  <a:pt x="1575264" y="80955"/>
                  <a:pt x="1502660" y="226115"/>
                  <a:pt x="1540099" y="316666"/>
                </a:cubicBezTo>
                <a:cubicBezTo>
                  <a:pt x="1350718" y="352341"/>
                  <a:pt x="1159641" y="292683"/>
                  <a:pt x="1011332" y="316666"/>
                </a:cubicBezTo>
                <a:cubicBezTo>
                  <a:pt x="863023" y="340649"/>
                  <a:pt x="723419" y="292037"/>
                  <a:pt x="544168" y="316666"/>
                </a:cubicBezTo>
                <a:cubicBezTo>
                  <a:pt x="364917" y="341295"/>
                  <a:pt x="226271" y="315389"/>
                  <a:pt x="0" y="316666"/>
                </a:cubicBezTo>
                <a:cubicBezTo>
                  <a:pt x="-7728" y="213761"/>
                  <a:pt x="33923" y="13639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1349095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Hình</a:t>
            </a:r>
            <a:r>
              <a:rPr lang="en-US" b="1" dirty="0"/>
              <a:t> 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4F0FF-0125-496F-AA0E-524EB0137110}"/>
              </a:ext>
            </a:extLst>
          </p:cNvPr>
          <p:cNvSpPr/>
          <p:nvPr/>
        </p:nvSpPr>
        <p:spPr>
          <a:xfrm>
            <a:off x="8549673" y="3765224"/>
            <a:ext cx="1540099" cy="316666"/>
          </a:xfrm>
          <a:custGeom>
            <a:avLst/>
            <a:gdLst>
              <a:gd name="connsiteX0" fmla="*/ 0 w 1540099"/>
              <a:gd name="connsiteY0" fmla="*/ 0 h 316666"/>
              <a:gd name="connsiteX1" fmla="*/ 497965 w 1540099"/>
              <a:gd name="connsiteY1" fmla="*/ 0 h 316666"/>
              <a:gd name="connsiteX2" fmla="*/ 980530 w 1540099"/>
              <a:gd name="connsiteY2" fmla="*/ 0 h 316666"/>
              <a:gd name="connsiteX3" fmla="*/ 1540099 w 1540099"/>
              <a:gd name="connsiteY3" fmla="*/ 0 h 316666"/>
              <a:gd name="connsiteX4" fmla="*/ 1540099 w 1540099"/>
              <a:gd name="connsiteY4" fmla="*/ 316666 h 316666"/>
              <a:gd name="connsiteX5" fmla="*/ 995931 w 1540099"/>
              <a:gd name="connsiteY5" fmla="*/ 316666 h 316666"/>
              <a:gd name="connsiteX6" fmla="*/ 513366 w 1540099"/>
              <a:gd name="connsiteY6" fmla="*/ 316666 h 316666"/>
              <a:gd name="connsiteX7" fmla="*/ 0 w 1540099"/>
              <a:gd name="connsiteY7" fmla="*/ 316666 h 316666"/>
              <a:gd name="connsiteX8" fmla="*/ 0 w 1540099"/>
              <a:gd name="connsiteY8" fmla="*/ 0 h 31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0099" h="316666" fill="none" extrusionOk="0">
                <a:moveTo>
                  <a:pt x="0" y="0"/>
                </a:moveTo>
                <a:cubicBezTo>
                  <a:pt x="223817" y="-48194"/>
                  <a:pt x="355374" y="10825"/>
                  <a:pt x="497965" y="0"/>
                </a:cubicBezTo>
                <a:cubicBezTo>
                  <a:pt x="640557" y="-10825"/>
                  <a:pt x="754511" y="48608"/>
                  <a:pt x="980530" y="0"/>
                </a:cubicBezTo>
                <a:cubicBezTo>
                  <a:pt x="1206550" y="-48608"/>
                  <a:pt x="1419547" y="50524"/>
                  <a:pt x="1540099" y="0"/>
                </a:cubicBezTo>
                <a:cubicBezTo>
                  <a:pt x="1561901" y="106160"/>
                  <a:pt x="1502937" y="163662"/>
                  <a:pt x="1540099" y="316666"/>
                </a:cubicBezTo>
                <a:cubicBezTo>
                  <a:pt x="1353408" y="336601"/>
                  <a:pt x="1162575" y="278834"/>
                  <a:pt x="995931" y="316666"/>
                </a:cubicBezTo>
                <a:cubicBezTo>
                  <a:pt x="829287" y="354498"/>
                  <a:pt x="619589" y="301653"/>
                  <a:pt x="513366" y="316666"/>
                </a:cubicBezTo>
                <a:cubicBezTo>
                  <a:pt x="407143" y="331679"/>
                  <a:pt x="108224" y="299120"/>
                  <a:pt x="0" y="316666"/>
                </a:cubicBezTo>
                <a:cubicBezTo>
                  <a:pt x="-16181" y="189686"/>
                  <a:pt x="24960" y="127402"/>
                  <a:pt x="0" y="0"/>
                </a:cubicBezTo>
                <a:close/>
              </a:path>
              <a:path w="1540099" h="316666" stroke="0" extrusionOk="0">
                <a:moveTo>
                  <a:pt x="0" y="0"/>
                </a:moveTo>
                <a:cubicBezTo>
                  <a:pt x="236298" y="-31412"/>
                  <a:pt x="393414" y="36033"/>
                  <a:pt x="544168" y="0"/>
                </a:cubicBezTo>
                <a:cubicBezTo>
                  <a:pt x="694922" y="-36033"/>
                  <a:pt x="823434" y="12383"/>
                  <a:pt x="1011332" y="0"/>
                </a:cubicBezTo>
                <a:cubicBezTo>
                  <a:pt x="1199230" y="-12383"/>
                  <a:pt x="1408991" y="7219"/>
                  <a:pt x="1540099" y="0"/>
                </a:cubicBezTo>
                <a:cubicBezTo>
                  <a:pt x="1574887" y="96837"/>
                  <a:pt x="1510569" y="252114"/>
                  <a:pt x="1540099" y="316666"/>
                </a:cubicBezTo>
                <a:cubicBezTo>
                  <a:pt x="1318771" y="361687"/>
                  <a:pt x="1254005" y="288032"/>
                  <a:pt x="1057535" y="316666"/>
                </a:cubicBezTo>
                <a:cubicBezTo>
                  <a:pt x="861065" y="345300"/>
                  <a:pt x="724708" y="273827"/>
                  <a:pt x="574970" y="316666"/>
                </a:cubicBezTo>
                <a:cubicBezTo>
                  <a:pt x="425233" y="359505"/>
                  <a:pt x="210701" y="269837"/>
                  <a:pt x="0" y="316666"/>
                </a:cubicBezTo>
                <a:cubicBezTo>
                  <a:pt x="-23540" y="223109"/>
                  <a:pt x="21868" y="13584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68373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Hình</a:t>
            </a:r>
            <a:r>
              <a:rPr lang="en-US" b="1" dirty="0"/>
              <a:t> 3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14EF3AE0-606A-468B-87C0-FF8C953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971" y="3923557"/>
            <a:ext cx="285750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vi-VN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sz="2800" i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7DCBCAC5-6A22-4C7C-90D6-2D88EF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681" y="4081890"/>
            <a:ext cx="2857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10. </a:t>
            </a:r>
          </a:p>
        </p:txBody>
      </p:sp>
      <p:pic>
        <p:nvPicPr>
          <p:cNvPr id="7" name="Hình ảnh 6" descr="Cartoon bee with sign">
            <a:extLst>
              <a:ext uri="{FF2B5EF4-FFF2-40B4-BE49-F238E27FC236}">
                <a16:creationId xmlns:a16="http://schemas.microsoft.com/office/drawing/2014/main" id="{8168D2A8-3978-BB4E-30A8-AF7BE43B4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9" y="51213"/>
            <a:ext cx="1940190" cy="1493037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E66A9C7C-917B-4ADC-80BC-B749CE6A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385" y="342553"/>
            <a:ext cx="658307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     MỘT SỐ VÍ DỤ VỀ TẬP HỢP 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8FE0C47B-9668-C06D-4E0F-A9A3A59EEE43}"/>
              </a:ext>
            </a:extLst>
          </p:cNvPr>
          <p:cNvSpPr txBox="1"/>
          <p:nvPr/>
        </p:nvSpPr>
        <p:spPr>
          <a:xfrm>
            <a:off x="866944" y="5176513"/>
            <a:ext cx="9901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sự vật có đặc điểm chung nào đó.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F2C5170A-D72A-A307-3366-8573C59D61D6}"/>
              </a:ext>
            </a:extLst>
          </p:cNvPr>
          <p:cNvSpPr/>
          <p:nvPr/>
        </p:nvSpPr>
        <p:spPr>
          <a:xfrm>
            <a:off x="5008530" y="5100047"/>
            <a:ext cx="1150185" cy="8112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DAF7D89-38CF-65AA-37AF-17BFCE3266F5}"/>
              </a:ext>
            </a:extLst>
          </p:cNvPr>
          <p:cNvSpPr txBox="1"/>
          <p:nvPr/>
        </p:nvSpPr>
        <p:spPr>
          <a:xfrm>
            <a:off x="967409" y="6020485"/>
            <a:ext cx="9590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 dirty="0">
                <a:latin typeface="+mj-lt"/>
              </a:rPr>
              <a:t>- Các sự vật nằm trong tập hợp được gọi là </a:t>
            </a:r>
            <a:r>
              <a:rPr lang="vi-VN" sz="2800" b="1" i="1" dirty="0">
                <a:solidFill>
                  <a:srgbClr val="C00000"/>
                </a:solidFill>
                <a:latin typeface="+mj-lt"/>
              </a:rPr>
              <a:t>phần tử của tập hợp.</a:t>
            </a:r>
          </a:p>
        </p:txBody>
      </p:sp>
    </p:spTree>
    <p:extLst>
      <p:ext uri="{BB962C8B-B14F-4D97-AF65-F5344CB8AC3E}">
        <p14:creationId xmlns:p14="http://schemas.microsoft.com/office/powerpoint/2010/main" val="3338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6" grpId="0" animBg="1"/>
      <p:bldP spid="27" grpId="0" animBg="1"/>
      <p:bldP spid="28" grpId="0"/>
      <p:bldP spid="29" grpId="0"/>
      <p:bldP spid="5" grpId="0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91E0D011-1975-45BA-804F-A70EBE4D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50" y="3602926"/>
            <a:ext cx="117189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Ta </a:t>
            </a:r>
            <a:r>
              <a:rPr lang="vi-VN" altLang="en-US" sz="2800" dirty="0">
                <a:latin typeface="Times New Roman" panose="02020603050405020304" pitchFamily="18" charset="0"/>
              </a:rPr>
              <a:t>viết: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0; 1; 2; 3; 4; …; 9 là phần tử của tập hợp 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. Ta 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viết: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A = {0;1;2;3;4;5;6;7;8;9}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vi-VN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Ví dụ 3: </a:t>
            </a:r>
            <a:r>
              <a:rPr lang="vi-VN" altLang="en-US" sz="2800" dirty="0">
                <a:latin typeface="Times New Roman" panose="02020603050405020304" pitchFamily="18" charset="0"/>
              </a:rPr>
              <a:t>Tập hợp các số trên mặt đồng hồ trong </a:t>
            </a:r>
            <a:r>
              <a:rPr lang="vi-VN" altLang="en-US" sz="2800" i="1" dirty="0">
                <a:latin typeface="Times New Roman" panose="02020603050405020304" pitchFamily="18" charset="0"/>
              </a:rPr>
              <a:t>hình 1. </a:t>
            </a:r>
            <a:r>
              <a:rPr lang="vi-VN" altLang="en-US" sz="2800" dirty="0">
                <a:latin typeface="Times New Roman" panose="02020603050405020304" pitchFamily="18" charset="0"/>
              </a:rPr>
              <a:t>Ta viết:</a:t>
            </a:r>
            <a:endParaRPr lang="vi-VN" altLang="en-US" sz="2800" i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1; 2; 3; 4; 5; …; 11; 12 là                   của tập hợp B. </a:t>
            </a:r>
          </a:p>
          <a:p>
            <a:pPr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Ta viết B = {1;2;3;4;5;6;7;8;9;10;11;12}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65A01-CF79-4434-B6CB-1FC8851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056" y="924683"/>
            <a:ext cx="999364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…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một tập hợp được viết trong 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dấu </a:t>
            </a:r>
            <a:r>
              <a:rPr lang="vi-VN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ngọặc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nhọn {} và cách nhau bởi dấu ;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chỉ 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1 lần, thứ tự liệt kê tùy 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3205A-04C2-43CB-8D41-F5D662676D54}"/>
              </a:ext>
            </a:extLst>
          </p:cNvPr>
          <p:cNvSpPr txBox="1"/>
          <p:nvPr/>
        </p:nvSpPr>
        <p:spPr>
          <a:xfrm>
            <a:off x="4205377" y="5410097"/>
            <a:ext cx="1332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phần tử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Cartoon bee with magnifying glass">
            <a:extLst>
              <a:ext uri="{FF2B5EF4-FFF2-40B4-BE49-F238E27FC236}">
                <a16:creationId xmlns:a16="http://schemas.microsoft.com/office/drawing/2014/main" id="{5B49277A-ED9F-D1CB-F4FD-E42F21309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0" y="789630"/>
            <a:ext cx="1837461" cy="2085987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426BF778-F1AF-48E9-BEA9-1CDEC38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481" y="152300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61E2B5D9-E0F3-E157-E319-14871159FCCD}"/>
              </a:ext>
            </a:extLst>
          </p:cNvPr>
          <p:cNvCxnSpPr/>
          <p:nvPr/>
        </p:nvCxnSpPr>
        <p:spPr>
          <a:xfrm>
            <a:off x="4026453" y="5933317"/>
            <a:ext cx="15115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9E610F0-EC42-2DF3-B88C-28FD4F8A7671}"/>
              </a:ext>
            </a:extLst>
          </p:cNvPr>
          <p:cNvSpPr txBox="1"/>
          <p:nvPr/>
        </p:nvSpPr>
        <p:spPr>
          <a:xfrm>
            <a:off x="236550" y="3079706"/>
            <a:ext cx="6116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 dụ: </a:t>
            </a:r>
            <a:r>
              <a:rPr lang="vi-VN" sz="2800" dirty="0">
                <a:latin typeface="Times New Roman" panose="02020603050405020304" pitchFamily="18" charset="0"/>
                <a:cs typeface="Arial" panose="020B0604020202020204" pitchFamily="34" charset="0"/>
              </a:rPr>
              <a:t>SGK trang 5</a:t>
            </a:r>
          </a:p>
        </p:txBody>
      </p:sp>
    </p:spTree>
    <p:extLst>
      <p:ext uri="{BB962C8B-B14F-4D97-AF65-F5344CB8AC3E}">
        <p14:creationId xmlns:p14="http://schemas.microsoft.com/office/powerpoint/2010/main" val="36772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  <p:bldP spid="18" grpId="0"/>
      <p:bldP spid="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7F6108BE-97ED-4D01-A737-002AF17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5" y="0"/>
            <a:ext cx="893425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Bài 1: Thực hiện các câu hỏi sau: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</a:pPr>
            <a:r>
              <a:rPr lang="vi-VN" altLang="en-US" sz="2800" dirty="0">
                <a:latin typeface="Times New Roman" panose="02020603050405020304" pitchFamily="18" charset="0"/>
              </a:rPr>
              <a:t>Yêu cầu 1 trong SGK trang 6 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</a:pPr>
            <a:r>
              <a:rPr lang="vi-VN" altLang="en-US" sz="2800" dirty="0">
                <a:latin typeface="Times New Roman" panose="02020603050405020304" pitchFamily="18" charset="0"/>
              </a:rPr>
              <a:t>Viết tập hợp B gồm các số tự nhiên chẵn nhỏ hơn 10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2548131-D0D6-407C-8209-A853A789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91" y="2382560"/>
            <a:ext cx="82754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EB6B8FF-09E9-F0F2-FE23-AB7BD903E056}"/>
              </a:ext>
            </a:extLst>
          </p:cNvPr>
          <p:cNvSpPr txBox="1"/>
          <p:nvPr/>
        </p:nvSpPr>
        <p:spPr>
          <a:xfrm>
            <a:off x="3755174" y="2905780"/>
            <a:ext cx="3851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= {1;3;5;7;9} 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7CC4D0B-E2B6-51FB-57E7-F4EEB725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91" y="3472458"/>
            <a:ext cx="9423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37C2C71-A903-D017-EA21-BD0A263D691D}"/>
              </a:ext>
            </a:extLst>
          </p:cNvPr>
          <p:cNvSpPr txBox="1"/>
          <p:nvPr/>
        </p:nvSpPr>
        <p:spPr>
          <a:xfrm>
            <a:off x="3755174" y="4039136"/>
            <a:ext cx="3851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 = {0;1;2;3;4;5;6;7;8;9} 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74C891C-4E50-E97E-3DFD-6C0DF5216B7D}"/>
              </a:ext>
            </a:extLst>
          </p:cNvPr>
          <p:cNvSpPr txBox="1"/>
          <p:nvPr/>
        </p:nvSpPr>
        <p:spPr>
          <a:xfrm>
            <a:off x="69785" y="4605814"/>
            <a:ext cx="11462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 Chỉ ra một số tự nhiên là phần tử của B nhưng không là phần tử của A?</a:t>
            </a:r>
          </a:p>
        </p:txBody>
      </p:sp>
    </p:spTree>
    <p:extLst>
      <p:ext uri="{BB962C8B-B14F-4D97-AF65-F5344CB8AC3E}">
        <p14:creationId xmlns:p14="http://schemas.microsoft.com/office/powerpoint/2010/main" val="14110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  <p:bldP spid="16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414" y="8625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0363" y="705167"/>
                <a:ext cx="4860887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(đọc 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0363" y="705167"/>
                <a:ext cx="4860887" cy="707886"/>
              </a:xfrm>
              <a:prstGeom prst="rect">
                <a:avLst/>
              </a:prstGeom>
              <a:blipFill>
                <a:blip r:embed="rId2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79BAB427-E7AD-430A-98AE-B752356F15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0363" y="1279978"/>
                <a:ext cx="6075034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altLang="en-US" sz="2800" i="1" dirty="0">
                    <a:latin typeface="Times New Roman" panose="02020603050405020304" pitchFamily="18" charset="0"/>
                  </a:rPr>
                  <a:t>   (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79BAB427-E7AD-430A-98AE-B752356F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0363" y="1279978"/>
                <a:ext cx="6075034" cy="707886"/>
              </a:xfrm>
              <a:prstGeom prst="rect">
                <a:avLst/>
              </a:prstGeom>
              <a:blipFill>
                <a:blip r:embed="rId3"/>
                <a:stretch>
                  <a:fillRect l="-3511" t="-15517" b="-362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 descr="Cartoon bee with pencil">
            <a:extLst>
              <a:ext uri="{FF2B5EF4-FFF2-40B4-BE49-F238E27FC236}">
                <a16:creationId xmlns:a16="http://schemas.microsoft.com/office/drawing/2014/main" id="{389CC84C-4492-C2EE-0BF6-A857CF5B6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4" y="53140"/>
            <a:ext cx="1683608" cy="1807143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A3B8CF3E-1382-6763-716A-CF0D83B5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61" y="839760"/>
            <a:ext cx="39485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4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6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38D4AC8-1515-DA62-BE9D-4B8BF7167264}"/>
                  </a:ext>
                </a:extLst>
              </p:cNvPr>
              <p:cNvSpPr txBox="1"/>
              <p:nvPr/>
            </p:nvSpPr>
            <p:spPr>
              <a:xfrm>
                <a:off x="2269037" y="818314"/>
                <a:ext cx="243359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 0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endParaRPr lang="vi-VN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38D4AC8-1515-DA62-BE9D-4B8BF7167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37" y="818314"/>
                <a:ext cx="2433591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5CE8A22-CFE7-3D7A-D4A2-9A2DE2B7A4F3}"/>
                  </a:ext>
                </a:extLst>
              </p:cNvPr>
              <p:cNvSpPr txBox="1"/>
              <p:nvPr/>
            </p:nvSpPr>
            <p:spPr>
              <a:xfrm>
                <a:off x="2269036" y="1464644"/>
                <a:ext cx="243359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 0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endParaRPr lang="vi-VN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5CE8A22-CFE7-3D7A-D4A2-9A2DE2B7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36" y="1464644"/>
                <a:ext cx="2433591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96870519-06F0-A340-6E16-015A81FF6992}"/>
                  </a:ext>
                </a:extLst>
              </p:cNvPr>
              <p:cNvSpPr txBox="1"/>
              <p:nvPr/>
            </p:nvSpPr>
            <p:spPr>
              <a:xfrm>
                <a:off x="2269035" y="2089528"/>
                <a:ext cx="243359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 0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endParaRPr lang="vi-VN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96870519-06F0-A340-6E16-015A81FF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35" y="2089528"/>
                <a:ext cx="2433591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A6B1EBBD-3330-D5B6-805D-E1961210C205}"/>
                  </a:ext>
                </a:extLst>
              </p:cNvPr>
              <p:cNvSpPr txBox="1"/>
              <p:nvPr/>
            </p:nvSpPr>
            <p:spPr>
              <a:xfrm>
                <a:off x="2269034" y="2763313"/>
                <a:ext cx="243359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 0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endParaRPr lang="vi-VN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A6B1EBBD-3330-D5B6-805D-E1961210C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34" y="2763313"/>
                <a:ext cx="2433591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26038A7-AA23-51BB-4336-5110E6EDBA0F}"/>
                  </a:ext>
                </a:extLst>
              </p:cNvPr>
              <p:cNvSpPr txBox="1"/>
              <p:nvPr/>
            </p:nvSpPr>
            <p:spPr>
              <a:xfrm>
                <a:off x="2269034" y="3388197"/>
                <a:ext cx="243359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 0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endParaRPr lang="vi-VN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26038A7-AA23-51BB-4336-5110E6EDB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34" y="3388197"/>
                <a:ext cx="2433591" cy="523220"/>
              </a:xfrm>
              <a:prstGeom prst="rect">
                <a:avLst/>
              </a:prstGeom>
              <a:blipFill>
                <a:blip r:embed="rId9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D9BF7C3-E902-671D-F592-EEFF0D63EFE7}"/>
              </a:ext>
            </a:extLst>
          </p:cNvPr>
          <p:cNvSpPr txBox="1"/>
          <p:nvPr/>
        </p:nvSpPr>
        <p:spPr>
          <a:xfrm>
            <a:off x="147693" y="4034527"/>
            <a:ext cx="11636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M = { 2; 4; 6; 8; 9} </a:t>
            </a:r>
            <a:r>
              <a:rPr lang="en-US" altLang="en-US"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">
                <a:extLst>
                  <a:ext uri="{FF2B5EF4-FFF2-40B4-BE49-F238E27FC236}">
                    <a16:creationId xmlns:a16="http://schemas.microsoft.com/office/drawing/2014/main" id="{09228FA4-FFDC-3C7A-C1C5-C8178E5E7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693" y="4571486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A. 5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3">
                <a:extLst>
                  <a:ext uri="{FF2B5EF4-FFF2-40B4-BE49-F238E27FC236}">
                    <a16:creationId xmlns:a16="http://schemas.microsoft.com/office/drawing/2014/main" id="{09228FA4-FFDC-3C7A-C1C5-C8178E5E7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93" y="4571486"/>
                <a:ext cx="3079641" cy="707886"/>
              </a:xfrm>
              <a:prstGeom prst="rect">
                <a:avLst/>
              </a:prstGeom>
              <a:blipFill>
                <a:blip r:embed="rId10"/>
                <a:stretch>
                  <a:fillRect l="-6931" t="-15517" b="-362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81B7C8CD-47B7-4714-2CD0-7DBB7362E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0494" y="4571486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B. 4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81B7C8CD-47B7-4714-2CD0-7DBB7362E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0494" y="4571486"/>
                <a:ext cx="3079641" cy="707886"/>
              </a:xfrm>
              <a:prstGeom prst="rect">
                <a:avLst/>
              </a:prstGeom>
              <a:blipFill>
                <a:blip r:embed="rId11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">
                <a:extLst>
                  <a:ext uri="{FF2B5EF4-FFF2-40B4-BE49-F238E27FC236}">
                    <a16:creationId xmlns:a16="http://schemas.microsoft.com/office/drawing/2014/main" id="{820DDE61-393F-E391-7848-8465B9667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3295" y="4571486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C. 8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3">
                <a:extLst>
                  <a:ext uri="{FF2B5EF4-FFF2-40B4-BE49-F238E27FC236}">
                    <a16:creationId xmlns:a16="http://schemas.microsoft.com/office/drawing/2014/main" id="{820DDE61-393F-E391-7848-8465B966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3295" y="4571486"/>
                <a:ext cx="3079641" cy="707886"/>
              </a:xfrm>
              <a:prstGeom prst="rect">
                <a:avLst/>
              </a:prstGeom>
              <a:blipFill>
                <a:blip r:embed="rId12"/>
                <a:stretch>
                  <a:fillRect l="-7129" t="-15517" b="-362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3">
                <a:extLst>
                  <a:ext uri="{FF2B5EF4-FFF2-40B4-BE49-F238E27FC236}">
                    <a16:creationId xmlns:a16="http://schemas.microsoft.com/office/drawing/2014/main" id="{CDB86D29-B90F-B6ED-8742-8D70E8388D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6095" y="4571486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D. 9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3">
                <a:extLst>
                  <a:ext uri="{FF2B5EF4-FFF2-40B4-BE49-F238E27FC236}">
                    <a16:creationId xmlns:a16="http://schemas.microsoft.com/office/drawing/2014/main" id="{CDB86D29-B90F-B6ED-8742-8D70E8388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6095" y="4571486"/>
                <a:ext cx="3079641" cy="707886"/>
              </a:xfrm>
              <a:prstGeom prst="rect">
                <a:avLst/>
              </a:prstGeom>
              <a:blipFill>
                <a:blip r:embed="rId13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11">
            <a:extLst>
              <a:ext uri="{FF2B5EF4-FFF2-40B4-BE49-F238E27FC236}">
                <a16:creationId xmlns:a16="http://schemas.microsoft.com/office/drawing/2014/main" id="{0413C4F0-AFF5-A664-CA43-F092DF75BC9B}"/>
              </a:ext>
            </a:extLst>
          </p:cNvPr>
          <p:cNvSpPr/>
          <p:nvPr/>
        </p:nvSpPr>
        <p:spPr>
          <a:xfrm>
            <a:off x="2340494" y="4692650"/>
            <a:ext cx="646408" cy="5796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966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7" y="686347"/>
            <a:ext cx="26502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Bài 2: </a:t>
            </a:r>
            <a:endParaRPr lang="en-US" altLang="en-US" sz="30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7993" y="708200"/>
                <a:ext cx="8534400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H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Chọn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∉;∈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H:</a:t>
                </a:r>
              </a:p>
            </p:txBody>
          </p:sp>
        </mc:Choice>
        <mc:Fallback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7993" y="708200"/>
                <a:ext cx="8534400" cy="3108543"/>
              </a:xfrm>
              <a:prstGeom prst="rect">
                <a:avLst/>
              </a:prstGeom>
              <a:blipFill>
                <a:blip r:embed="rId2"/>
                <a:stretch>
                  <a:fillRect l="-1429" t="-1961" b="-4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99A51F7-37E0-4416-80A6-7DE24AF7B186}"/>
              </a:ext>
            </a:extLst>
          </p:cNvPr>
          <p:cNvSpPr/>
          <p:nvPr/>
        </p:nvSpPr>
        <p:spPr>
          <a:xfrm>
            <a:off x="3065429" y="1968008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3065430" y="2695908"/>
            <a:ext cx="579250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3060682" y="3334628"/>
            <a:ext cx="579249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pic>
        <p:nvPicPr>
          <p:cNvPr id="3074" name="Picture 2" descr="Lịch âm 2021, Lịch Vạn Niên 2021, Lịch 2021">
            <a:extLst>
              <a:ext uri="{FF2B5EF4-FFF2-40B4-BE49-F238E27FC236}">
                <a16:creationId xmlns:a16="http://schemas.microsoft.com/office/drawing/2014/main" id="{AD46DAFC-EDF9-4429-B86F-8FC55D9C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1" y="3026822"/>
            <a:ext cx="5123458" cy="3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B96F36-871B-48DD-9C9A-B998C0F0B16B}"/>
                  </a:ext>
                </a:extLst>
              </p:cNvPr>
              <p:cNvSpPr/>
              <p:nvPr/>
            </p:nvSpPr>
            <p:spPr>
              <a:xfrm>
                <a:off x="3065429" y="1963633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∉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B96F36-871B-48DD-9C9A-B998C0F0B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29" y="1963633"/>
                <a:ext cx="579251" cy="546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/>
              <p:nvPr/>
            </p:nvSpPr>
            <p:spPr>
              <a:xfrm>
                <a:off x="3065432" y="2695908"/>
                <a:ext cx="579248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32" y="2695908"/>
                <a:ext cx="579248" cy="546315"/>
              </a:xfrm>
              <a:prstGeom prst="rect">
                <a:avLst/>
              </a:prstGeom>
              <a:blipFill>
                <a:blip r:embed="rId5"/>
                <a:stretch>
                  <a:fillRect t="-17391" r="-29897" b="-35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Ngày đẹp tháng 4 năm 2021 - QuanTriMang.com">
            <a:extLst>
              <a:ext uri="{FF2B5EF4-FFF2-40B4-BE49-F238E27FC236}">
                <a16:creationId xmlns:a16="http://schemas.microsoft.com/office/drawing/2014/main" id="{B12424C3-C33E-4520-94FE-C8B6EF55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0" y="2983544"/>
            <a:ext cx="5424239" cy="3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BE1CE1-02E5-4CE8-A3DC-30BD9B1E946B}"/>
                  </a:ext>
                </a:extLst>
              </p:cNvPr>
              <p:cNvSpPr/>
              <p:nvPr/>
            </p:nvSpPr>
            <p:spPr>
              <a:xfrm>
                <a:off x="3060682" y="3339003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∉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BE1CE1-02E5-4CE8-A3DC-30BD9B1E9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682" y="3339003"/>
                <a:ext cx="579251" cy="546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2" name="Picture 10" descr="Lịch âm 2021, Lịch Vạn Niên 2021, Lịch 2021">
            <a:extLst>
              <a:ext uri="{FF2B5EF4-FFF2-40B4-BE49-F238E27FC236}">
                <a16:creationId xmlns:a16="http://schemas.microsoft.com/office/drawing/2014/main" id="{956635DC-E09D-48BF-B9D2-F596486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22" y="2986134"/>
            <a:ext cx="5409231" cy="3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 descr="Cartoon bee with pencil">
            <a:extLst>
              <a:ext uri="{FF2B5EF4-FFF2-40B4-BE49-F238E27FC236}">
                <a16:creationId xmlns:a16="http://schemas.microsoft.com/office/drawing/2014/main" id="{18D86502-E29C-0CDA-CFEC-17DAF8ECC9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69" y="429648"/>
            <a:ext cx="1683608" cy="18071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24A1153B-2541-1BBC-A921-DD0EBBEC9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38" y="3880943"/>
                <a:ext cx="6473583" cy="2881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vi-VN" altLang="en-US" sz="30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Bài 3: </a:t>
                </a:r>
                <a:r>
                  <a:rPr lang="vi-VN" altLang="en-US" sz="3000" dirty="0">
                    <a:latin typeface="Times New Roman" panose="02020603050405020304" pitchFamily="18" charset="0"/>
                  </a:rPr>
                  <a:t>Viết tập hợp C gồm các số tự nhiên lớn hơn 3 và nhỏ hơn 9. Chọn kí hiệu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∉;∈</m:t>
                    </m:r>
                  </m:oMath>
                </a14:m>
                <a:r>
                  <a:rPr lang="en-US" altLang="en-US" sz="30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3000" dirty="0">
                    <a:latin typeface="Times New Roman" panose="02020603050405020304" pitchFamily="18" charset="0"/>
                  </a:rPr>
                  <a:t>thích hợp điền vào …: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vi-VN" altLang="en-US" sz="3000" dirty="0">
                    <a:latin typeface="Times New Roman" panose="02020603050405020304" pitchFamily="18" charset="0"/>
                  </a:rPr>
                  <a:t>a) 5  …  C		b) 9  …  C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vi-VN" altLang="en-US" sz="3000" dirty="0">
                    <a:latin typeface="Times New Roman" panose="02020603050405020304" pitchFamily="18" charset="0"/>
                  </a:rPr>
                  <a:t>c) 3  …  C		d) 8  …  C</a:t>
                </a:r>
                <a:endParaRPr lang="en-US" altLang="en-US" sz="30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24A1153B-2541-1BBC-A921-DD0EBBEC9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38" y="3880943"/>
                <a:ext cx="6473583" cy="2881751"/>
              </a:xfrm>
              <a:prstGeom prst="rect">
                <a:avLst/>
              </a:prstGeom>
              <a:blipFill>
                <a:blip r:embed="rId10"/>
                <a:stretch>
                  <a:fillRect l="-2166" t="-2754" b="-59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E0DE7B9-E29F-B0BD-D9C7-8D56CE1F99D9}"/>
                  </a:ext>
                </a:extLst>
              </p:cNvPr>
              <p:cNvSpPr txBox="1"/>
              <p:nvPr/>
            </p:nvSpPr>
            <p:spPr>
              <a:xfrm>
                <a:off x="3639931" y="5405901"/>
                <a:ext cx="6694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E0DE7B9-E29F-B0BD-D9C7-8D56CE1F9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931" y="5405901"/>
                <a:ext cx="66940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2509BB5-D6C0-7281-C521-D0AF3CE6BE1E}"/>
                  </a:ext>
                </a:extLst>
              </p:cNvPr>
              <p:cNvSpPr txBox="1"/>
              <p:nvPr/>
            </p:nvSpPr>
            <p:spPr>
              <a:xfrm>
                <a:off x="887084" y="6091925"/>
                <a:ext cx="6694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2509BB5-D6C0-7281-C521-D0AF3CE6B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84" y="6091925"/>
                <a:ext cx="66940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9A62BAC-15F1-93C0-9AF4-01018FFC102C}"/>
                  </a:ext>
                </a:extLst>
              </p:cNvPr>
              <p:cNvSpPr txBox="1"/>
              <p:nvPr/>
            </p:nvSpPr>
            <p:spPr>
              <a:xfrm>
                <a:off x="3649077" y="6109071"/>
                <a:ext cx="6694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9A62BAC-15F1-93C0-9AF4-01018FFC1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077" y="6109071"/>
                <a:ext cx="66940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C2FFDA6-65D3-517D-B594-2D83783CB2A8}"/>
                  </a:ext>
                </a:extLst>
              </p:cNvPr>
              <p:cNvSpPr txBox="1"/>
              <p:nvPr/>
            </p:nvSpPr>
            <p:spPr>
              <a:xfrm>
                <a:off x="865632" y="5421384"/>
                <a:ext cx="6694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C2FFDA6-65D3-517D-B594-2D83783C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2" y="5421384"/>
                <a:ext cx="66940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8" grpId="0" animBg="1"/>
      <p:bldP spid="4" grpId="0"/>
      <p:bldP spid="9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187" y="-28332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187" y="535679"/>
            <a:ext cx="9283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 0; 2; 4; 6; 8.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45" y="1207412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45" y="1585861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 = { 0; 2; 4; 6; 8}</a:t>
            </a:r>
          </a:p>
        </p:txBody>
      </p:sp>
      <p:sp>
        <p:nvSpPr>
          <p:cNvPr id="9" name="AutoShape 25">
            <a:extLst>
              <a:ext uri="{FF2B5EF4-FFF2-40B4-BE49-F238E27FC236}">
                <a16:creationId xmlns:a16="http://schemas.microsoft.com/office/drawing/2014/main" id="{FE0C06DF-6855-4726-9E1A-6EC6FF0F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035" y="3911513"/>
            <a:ext cx="4245251" cy="2821107"/>
          </a:xfrm>
          <a:custGeom>
            <a:avLst/>
            <a:gdLst>
              <a:gd name="connsiteX0" fmla="*/ 383251 w 4245251"/>
              <a:gd name="connsiteY0" fmla="*/ 938409 h 2821107"/>
              <a:gd name="connsiteX1" fmla="*/ 552570 w 4245251"/>
              <a:gd name="connsiteY1" fmla="*/ 451050 h 2821107"/>
              <a:gd name="connsiteX2" fmla="*/ 1376267 w 4245251"/>
              <a:gd name="connsiteY2" fmla="*/ 339708 h 2821107"/>
              <a:gd name="connsiteX3" fmla="*/ 2206744 w 4245251"/>
              <a:gd name="connsiteY3" fmla="*/ 224121 h 2821107"/>
              <a:gd name="connsiteX4" fmla="*/ 2530346 w 4245251"/>
              <a:gd name="connsiteY4" fmla="*/ 13060 h 2821107"/>
              <a:gd name="connsiteX5" fmla="*/ 2931679 w 4245251"/>
              <a:gd name="connsiteY5" fmla="*/ 162017 h 2821107"/>
              <a:gd name="connsiteX6" fmla="*/ 3484938 w 4245251"/>
              <a:gd name="connsiteY6" fmla="*/ 45059 h 2821107"/>
              <a:gd name="connsiteX7" fmla="*/ 3765498 w 4245251"/>
              <a:gd name="connsiteY7" fmla="*/ 364131 h 2821107"/>
              <a:gd name="connsiteX8" fmla="*/ 4125558 w 4245251"/>
              <a:gd name="connsiteY8" fmla="*/ 673800 h 2821107"/>
              <a:gd name="connsiteX9" fmla="*/ 4109442 w 4245251"/>
              <a:gd name="connsiteY9" fmla="*/ 1009590 h 2821107"/>
              <a:gd name="connsiteX10" fmla="*/ 4227169 w 4245251"/>
              <a:gd name="connsiteY10" fmla="*/ 1523005 h 2821107"/>
              <a:gd name="connsiteX11" fmla="*/ 3675679 w 4245251"/>
              <a:gd name="connsiteY11" fmla="*/ 1972423 h 2821107"/>
              <a:gd name="connsiteX12" fmla="*/ 3478255 w 4245251"/>
              <a:gd name="connsiteY12" fmla="*/ 2357518 h 2821107"/>
              <a:gd name="connsiteX13" fmla="*/ 2806091 w 4245251"/>
              <a:gd name="connsiteY13" fmla="*/ 2404144 h 2821107"/>
              <a:gd name="connsiteX14" fmla="*/ 2325748 w 4245251"/>
              <a:gd name="connsiteY14" fmla="*/ 2814968 h 2821107"/>
              <a:gd name="connsiteX15" fmla="*/ 1619484 w 4245251"/>
              <a:gd name="connsiteY15" fmla="*/ 2564203 h 2821107"/>
              <a:gd name="connsiteX16" fmla="*/ 570357 w 4245251"/>
              <a:gd name="connsiteY16" fmla="*/ 2316442 h 2821107"/>
              <a:gd name="connsiteX17" fmla="*/ 109079 w 4245251"/>
              <a:gd name="connsiteY17" fmla="*/ 2040731 h 2821107"/>
              <a:gd name="connsiteX18" fmla="*/ 207643 w 4245251"/>
              <a:gd name="connsiteY18" fmla="*/ 1668567 h 2821107"/>
              <a:gd name="connsiteX19" fmla="*/ -492 w 4245251"/>
              <a:gd name="connsiteY19" fmla="*/ 1286738 h 2821107"/>
              <a:gd name="connsiteX20" fmla="*/ 379615 w 4245251"/>
              <a:gd name="connsiteY20" fmla="*/ 947356 h 2821107"/>
              <a:gd name="connsiteX21" fmla="*/ 383251 w 4245251"/>
              <a:gd name="connsiteY21" fmla="*/ 938409 h 2821107"/>
              <a:gd name="connsiteX0" fmla="*/ 124383 w 4245251"/>
              <a:gd name="connsiteY0" fmla="*/ 118035 h 2821107"/>
              <a:gd name="connsiteX1" fmla="*/ 46019 w 4245251"/>
              <a:gd name="connsiteY1" fmla="*/ 196399 h 2821107"/>
              <a:gd name="connsiteX2" fmla="*/ -32345 w 4245251"/>
              <a:gd name="connsiteY2" fmla="*/ 118035 h 2821107"/>
              <a:gd name="connsiteX3" fmla="*/ 46019 w 4245251"/>
              <a:gd name="connsiteY3" fmla="*/ 39671 h 2821107"/>
              <a:gd name="connsiteX4" fmla="*/ 124383 w 4245251"/>
              <a:gd name="connsiteY4" fmla="*/ 118035 h 2821107"/>
              <a:gd name="connsiteX0" fmla="*/ 334193 w 4245251"/>
              <a:gd name="connsiteY0" fmla="*/ 199850 h 2821107"/>
              <a:gd name="connsiteX1" fmla="*/ 177465 w 4245251"/>
              <a:gd name="connsiteY1" fmla="*/ 356578 h 2821107"/>
              <a:gd name="connsiteX2" fmla="*/ 20737 w 4245251"/>
              <a:gd name="connsiteY2" fmla="*/ 199850 h 2821107"/>
              <a:gd name="connsiteX3" fmla="*/ 177465 w 4245251"/>
              <a:gd name="connsiteY3" fmla="*/ 43122 h 2821107"/>
              <a:gd name="connsiteX4" fmla="*/ 334193 w 4245251"/>
              <a:gd name="connsiteY4" fmla="*/ 199850 h 2821107"/>
              <a:gd name="connsiteX0" fmla="*/ 677062 w 4245251"/>
              <a:gd name="connsiteY0" fmla="*/ 364483 h 2821107"/>
              <a:gd name="connsiteX1" fmla="*/ 441970 w 4245251"/>
              <a:gd name="connsiteY1" fmla="*/ 599575 h 2821107"/>
              <a:gd name="connsiteX2" fmla="*/ 206878 w 4245251"/>
              <a:gd name="connsiteY2" fmla="*/ 364483 h 2821107"/>
              <a:gd name="connsiteX3" fmla="*/ 441970 w 4245251"/>
              <a:gd name="connsiteY3" fmla="*/ 129391 h 2821107"/>
              <a:gd name="connsiteX4" fmla="*/ 677062 w 4245251"/>
              <a:gd name="connsiteY4" fmla="*/ 364483 h 2821107"/>
              <a:gd name="connsiteX0" fmla="*/ 461179 w 4245251"/>
              <a:gd name="connsiteY0" fmla="*/ 1709447 h 2821107"/>
              <a:gd name="connsiteX1" fmla="*/ 212262 w 4245251"/>
              <a:gd name="connsiteY1" fmla="*/ 1657400 h 2821107"/>
              <a:gd name="connsiteX2" fmla="*/ 680812 w 4245251"/>
              <a:gd name="connsiteY2" fmla="*/ 2279023 h 2821107"/>
              <a:gd name="connsiteX3" fmla="*/ 571929 w 4245251"/>
              <a:gd name="connsiteY3" fmla="*/ 2303904 h 2821107"/>
              <a:gd name="connsiteX4" fmla="*/ 1619288 w 4245251"/>
              <a:gd name="connsiteY4" fmla="*/ 2552710 h 2821107"/>
              <a:gd name="connsiteX5" fmla="*/ 1553643 w 4245251"/>
              <a:gd name="connsiteY5" fmla="*/ 2439082 h 2821107"/>
              <a:gd name="connsiteX6" fmla="*/ 2832820 w 4245251"/>
              <a:gd name="connsiteY6" fmla="*/ 2269358 h 2821107"/>
              <a:gd name="connsiteX7" fmla="*/ 2806582 w 4245251"/>
              <a:gd name="connsiteY7" fmla="*/ 2394022 h 2821107"/>
              <a:gd name="connsiteX8" fmla="*/ 3353846 w 4245251"/>
              <a:gd name="connsiteY8" fmla="*/ 1498974 h 2821107"/>
              <a:gd name="connsiteX9" fmla="*/ 3673321 w 4245251"/>
              <a:gd name="connsiteY9" fmla="*/ 1964979 h 2821107"/>
              <a:gd name="connsiteX10" fmla="*/ 4107476 w 4245251"/>
              <a:gd name="connsiteY10" fmla="*/ 1002668 h 2821107"/>
              <a:gd name="connsiteX11" fmla="*/ 3965182 w 4245251"/>
              <a:gd name="connsiteY11" fmla="*/ 1177420 h 2821107"/>
              <a:gd name="connsiteX12" fmla="*/ 3766087 w 4245251"/>
              <a:gd name="connsiteY12" fmla="*/ 354336 h 2821107"/>
              <a:gd name="connsiteX13" fmla="*/ 3773556 w 4245251"/>
              <a:gd name="connsiteY13" fmla="*/ 436879 h 2821107"/>
              <a:gd name="connsiteX14" fmla="*/ 2857486 w 4245251"/>
              <a:gd name="connsiteY14" fmla="*/ 258079 h 2821107"/>
              <a:gd name="connsiteX15" fmla="*/ 2930402 w 4245251"/>
              <a:gd name="connsiteY15" fmla="*/ 152809 h 2821107"/>
              <a:gd name="connsiteX16" fmla="*/ 2175789 w 4245251"/>
              <a:gd name="connsiteY16" fmla="*/ 308232 h 2821107"/>
              <a:gd name="connsiteX17" fmla="*/ 2211068 w 4245251"/>
              <a:gd name="connsiteY17" fmla="*/ 217460 h 2821107"/>
              <a:gd name="connsiteX18" fmla="*/ 1375775 w 4245251"/>
              <a:gd name="connsiteY18" fmla="*/ 339055 h 2821107"/>
              <a:gd name="connsiteX19" fmla="*/ 1503526 w 4245251"/>
              <a:gd name="connsiteY19" fmla="*/ 427084 h 2821107"/>
              <a:gd name="connsiteX20" fmla="*/ 405559 w 4245251"/>
              <a:gd name="connsiteY20" fmla="*/ 1031075 h 2821107"/>
              <a:gd name="connsiteX21" fmla="*/ 383251 w 4245251"/>
              <a:gd name="connsiteY21" fmla="*/ 938409 h 282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45251" h="2821107" extrusionOk="0">
                <a:moveTo>
                  <a:pt x="383251" y="938409"/>
                </a:moveTo>
                <a:cubicBezTo>
                  <a:pt x="384592" y="766676"/>
                  <a:pt x="441472" y="588489"/>
                  <a:pt x="552570" y="451050"/>
                </a:cubicBezTo>
                <a:cubicBezTo>
                  <a:pt x="814027" y="263799"/>
                  <a:pt x="1121349" y="175256"/>
                  <a:pt x="1376267" y="339708"/>
                </a:cubicBezTo>
                <a:cubicBezTo>
                  <a:pt x="1596577" y="112384"/>
                  <a:pt x="1975425" y="46483"/>
                  <a:pt x="2206744" y="224121"/>
                </a:cubicBezTo>
                <a:cubicBezTo>
                  <a:pt x="2254495" y="140403"/>
                  <a:pt x="2378493" y="28489"/>
                  <a:pt x="2530346" y="13060"/>
                </a:cubicBezTo>
                <a:cubicBezTo>
                  <a:pt x="2671707" y="-10620"/>
                  <a:pt x="2866635" y="30155"/>
                  <a:pt x="2931679" y="162017"/>
                </a:cubicBezTo>
                <a:cubicBezTo>
                  <a:pt x="3098528" y="10651"/>
                  <a:pt x="3330795" y="-20723"/>
                  <a:pt x="3484938" y="45059"/>
                </a:cubicBezTo>
                <a:cubicBezTo>
                  <a:pt x="3639342" y="86544"/>
                  <a:pt x="3765327" y="213800"/>
                  <a:pt x="3765498" y="364131"/>
                </a:cubicBezTo>
                <a:cubicBezTo>
                  <a:pt x="3939799" y="424044"/>
                  <a:pt x="4057470" y="552191"/>
                  <a:pt x="4125558" y="673800"/>
                </a:cubicBezTo>
                <a:cubicBezTo>
                  <a:pt x="4168076" y="806120"/>
                  <a:pt x="4169913" y="912719"/>
                  <a:pt x="4109442" y="1009590"/>
                </a:cubicBezTo>
                <a:cubicBezTo>
                  <a:pt x="4228262" y="1156387"/>
                  <a:pt x="4244531" y="1327693"/>
                  <a:pt x="4227169" y="1523005"/>
                </a:cubicBezTo>
                <a:cubicBezTo>
                  <a:pt x="4204025" y="1777722"/>
                  <a:pt x="3889064" y="1933059"/>
                  <a:pt x="3675679" y="1972423"/>
                </a:cubicBezTo>
                <a:cubicBezTo>
                  <a:pt x="3650084" y="2127458"/>
                  <a:pt x="3594005" y="2276970"/>
                  <a:pt x="3478255" y="2357518"/>
                </a:cubicBezTo>
                <a:cubicBezTo>
                  <a:pt x="3261153" y="2531400"/>
                  <a:pt x="2999851" y="2510214"/>
                  <a:pt x="2806091" y="2404144"/>
                </a:cubicBezTo>
                <a:cubicBezTo>
                  <a:pt x="2742341" y="2601265"/>
                  <a:pt x="2584926" y="2717604"/>
                  <a:pt x="2325748" y="2814968"/>
                </a:cubicBezTo>
                <a:cubicBezTo>
                  <a:pt x="2013725" y="2906176"/>
                  <a:pt x="1813644" y="2733338"/>
                  <a:pt x="1619484" y="2564203"/>
                </a:cubicBezTo>
                <a:cubicBezTo>
                  <a:pt x="1338622" y="2805353"/>
                  <a:pt x="710994" y="2582739"/>
                  <a:pt x="570357" y="2316442"/>
                </a:cubicBezTo>
                <a:cubicBezTo>
                  <a:pt x="355919" y="2368587"/>
                  <a:pt x="165762" y="2216206"/>
                  <a:pt x="109079" y="2040731"/>
                </a:cubicBezTo>
                <a:cubicBezTo>
                  <a:pt x="40670" y="1908730"/>
                  <a:pt x="134319" y="1761072"/>
                  <a:pt x="207643" y="1668567"/>
                </a:cubicBezTo>
                <a:cubicBezTo>
                  <a:pt x="64988" y="1572474"/>
                  <a:pt x="-39718" y="1464504"/>
                  <a:pt x="-492" y="1286738"/>
                </a:cubicBezTo>
                <a:cubicBezTo>
                  <a:pt x="33596" y="1104671"/>
                  <a:pt x="170309" y="959498"/>
                  <a:pt x="379615" y="947356"/>
                </a:cubicBezTo>
                <a:cubicBezTo>
                  <a:pt x="380766" y="944034"/>
                  <a:pt x="382297" y="942163"/>
                  <a:pt x="383251" y="938409"/>
                </a:cubicBezTo>
                <a:close/>
              </a:path>
              <a:path w="4245251" h="2821107" extrusionOk="0">
                <a:moveTo>
                  <a:pt x="124383" y="118035"/>
                </a:moveTo>
                <a:cubicBezTo>
                  <a:pt x="133080" y="164529"/>
                  <a:pt x="82405" y="190823"/>
                  <a:pt x="46019" y="196399"/>
                </a:cubicBezTo>
                <a:cubicBezTo>
                  <a:pt x="5283" y="195756"/>
                  <a:pt x="-37802" y="166382"/>
                  <a:pt x="-32345" y="118035"/>
                </a:cubicBezTo>
                <a:cubicBezTo>
                  <a:pt x="-33803" y="68828"/>
                  <a:pt x="7905" y="40388"/>
                  <a:pt x="46019" y="39671"/>
                </a:cubicBezTo>
                <a:cubicBezTo>
                  <a:pt x="90256" y="31307"/>
                  <a:pt x="119839" y="79501"/>
                  <a:pt x="124383" y="118035"/>
                </a:cubicBezTo>
                <a:close/>
              </a:path>
              <a:path w="4245251" h="2821107" extrusionOk="0">
                <a:moveTo>
                  <a:pt x="334193" y="199850"/>
                </a:moveTo>
                <a:cubicBezTo>
                  <a:pt x="340449" y="284989"/>
                  <a:pt x="268431" y="368530"/>
                  <a:pt x="177465" y="356578"/>
                </a:cubicBezTo>
                <a:cubicBezTo>
                  <a:pt x="105665" y="369304"/>
                  <a:pt x="16145" y="289329"/>
                  <a:pt x="20737" y="199850"/>
                </a:cubicBezTo>
                <a:cubicBezTo>
                  <a:pt x="2714" y="114349"/>
                  <a:pt x="105425" y="35725"/>
                  <a:pt x="177465" y="43122"/>
                </a:cubicBezTo>
                <a:cubicBezTo>
                  <a:pt x="269408" y="48068"/>
                  <a:pt x="350976" y="115078"/>
                  <a:pt x="334193" y="199850"/>
                </a:cubicBezTo>
                <a:close/>
              </a:path>
              <a:path w="4245251" h="2821107" extrusionOk="0">
                <a:moveTo>
                  <a:pt x="677062" y="364483"/>
                </a:moveTo>
                <a:cubicBezTo>
                  <a:pt x="673681" y="516813"/>
                  <a:pt x="573605" y="603518"/>
                  <a:pt x="441970" y="599575"/>
                </a:cubicBezTo>
                <a:cubicBezTo>
                  <a:pt x="311388" y="595903"/>
                  <a:pt x="205953" y="515009"/>
                  <a:pt x="206878" y="364483"/>
                </a:cubicBezTo>
                <a:cubicBezTo>
                  <a:pt x="212555" y="220193"/>
                  <a:pt x="333531" y="147246"/>
                  <a:pt x="441970" y="129391"/>
                </a:cubicBezTo>
                <a:cubicBezTo>
                  <a:pt x="599244" y="138592"/>
                  <a:pt x="681828" y="262030"/>
                  <a:pt x="677062" y="364483"/>
                </a:cubicBezTo>
                <a:close/>
              </a:path>
              <a:path w="4245251" h="2821107" fill="none" extrusionOk="0">
                <a:moveTo>
                  <a:pt x="461179" y="1709447"/>
                </a:moveTo>
                <a:cubicBezTo>
                  <a:pt x="369478" y="1717150"/>
                  <a:pt x="275289" y="1684353"/>
                  <a:pt x="212262" y="1657400"/>
                </a:cubicBezTo>
                <a:moveTo>
                  <a:pt x="680812" y="2279023"/>
                </a:moveTo>
                <a:cubicBezTo>
                  <a:pt x="644462" y="2291456"/>
                  <a:pt x="613215" y="2297422"/>
                  <a:pt x="571929" y="2303904"/>
                </a:cubicBezTo>
                <a:moveTo>
                  <a:pt x="1619288" y="2552710"/>
                </a:moveTo>
                <a:cubicBezTo>
                  <a:pt x="1599015" y="2515249"/>
                  <a:pt x="1563396" y="2486278"/>
                  <a:pt x="1553643" y="2439082"/>
                </a:cubicBezTo>
                <a:moveTo>
                  <a:pt x="2832820" y="2269358"/>
                </a:moveTo>
                <a:cubicBezTo>
                  <a:pt x="2827268" y="2315318"/>
                  <a:pt x="2819857" y="2359518"/>
                  <a:pt x="2806582" y="2394022"/>
                </a:cubicBezTo>
                <a:moveTo>
                  <a:pt x="3353846" y="1498974"/>
                </a:moveTo>
                <a:cubicBezTo>
                  <a:pt x="3540881" y="1615912"/>
                  <a:pt x="3678895" y="1753119"/>
                  <a:pt x="3673321" y="1964979"/>
                </a:cubicBezTo>
                <a:moveTo>
                  <a:pt x="4107476" y="1002668"/>
                </a:moveTo>
                <a:cubicBezTo>
                  <a:pt x="4074378" y="1068632"/>
                  <a:pt x="4036946" y="1140295"/>
                  <a:pt x="3965182" y="1177420"/>
                </a:cubicBezTo>
                <a:moveTo>
                  <a:pt x="3766087" y="354336"/>
                </a:moveTo>
                <a:cubicBezTo>
                  <a:pt x="3773577" y="375765"/>
                  <a:pt x="3770463" y="409406"/>
                  <a:pt x="3773556" y="436879"/>
                </a:cubicBezTo>
                <a:moveTo>
                  <a:pt x="2857486" y="258079"/>
                </a:moveTo>
                <a:cubicBezTo>
                  <a:pt x="2878997" y="219067"/>
                  <a:pt x="2899411" y="184542"/>
                  <a:pt x="2930402" y="152809"/>
                </a:cubicBezTo>
                <a:moveTo>
                  <a:pt x="2175789" y="308232"/>
                </a:moveTo>
                <a:cubicBezTo>
                  <a:pt x="2185283" y="281649"/>
                  <a:pt x="2191579" y="245463"/>
                  <a:pt x="2211068" y="217460"/>
                </a:cubicBezTo>
                <a:moveTo>
                  <a:pt x="1375775" y="339055"/>
                </a:moveTo>
                <a:cubicBezTo>
                  <a:pt x="1421222" y="360409"/>
                  <a:pt x="1468984" y="394850"/>
                  <a:pt x="1503526" y="427084"/>
                </a:cubicBezTo>
                <a:moveTo>
                  <a:pt x="405559" y="1031075"/>
                </a:moveTo>
                <a:cubicBezTo>
                  <a:pt x="395669" y="994962"/>
                  <a:pt x="390757" y="972016"/>
                  <a:pt x="383251" y="938409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  <a:extLst>
              <a:ext uri="{C807C97D-BFC1-408E-A445-0C87EB9F89A2}">
                <ask:lineSketchStyleProps xmlns:ask="http://schemas.microsoft.com/office/drawing/2018/sketchyshapes" sd="561814984">
                  <a:prstGeom prst="cloudCallout">
                    <a:avLst>
                      <a:gd name="adj1" fmla="val -48916"/>
                      <a:gd name="adj2" fmla="val -458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F4CC62-3347-436B-A391-EB92EB2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2815481"/>
            <a:ext cx="115808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3376726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388" y="3960758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388" y="3960758"/>
                <a:ext cx="6954378" cy="553998"/>
              </a:xfrm>
              <a:prstGeom prst="rect">
                <a:avLst/>
              </a:prstGeom>
              <a:blipFill>
                <a:blip r:embed="rId2"/>
                <a:stretch>
                  <a:fillRect l="-2016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B2953695-C0D5-42FE-BF56-C042ED1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4575568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Ven (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567C8-E1DD-4BFE-98D7-AAD3BFDDE85D}"/>
              </a:ext>
            </a:extLst>
          </p:cNvPr>
          <p:cNvSpPr/>
          <p:nvPr/>
        </p:nvSpPr>
        <p:spPr>
          <a:xfrm>
            <a:off x="1422055" y="5313301"/>
            <a:ext cx="3477189" cy="120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0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2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4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6       </a:t>
            </a:r>
            <a:r>
              <a:rPr lang="en-US" sz="2500" dirty="0">
                <a:solidFill>
                  <a:srgbClr val="FF0000"/>
                </a:solidFill>
              </a:rPr>
              <a:t>. </a:t>
            </a:r>
            <a:r>
              <a:rPr lang="en-US" sz="2500" dirty="0"/>
              <a:t>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32F493-89EF-4400-92CB-311DA0FC096E}"/>
              </a:ext>
            </a:extLst>
          </p:cNvPr>
          <p:cNvCxnSpPr/>
          <p:nvPr/>
        </p:nvCxnSpPr>
        <p:spPr>
          <a:xfrm>
            <a:off x="4899244" y="5915703"/>
            <a:ext cx="1097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B4F2CCBA-7BCF-49A0-A05C-26629DD5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837" y="5603979"/>
            <a:ext cx="4475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69F8DC17-626D-4849-82FA-2ABD047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94" y="1217297"/>
            <a:ext cx="3463227" cy="1627119"/>
          </a:xfrm>
          <a:custGeom>
            <a:avLst/>
            <a:gdLst>
              <a:gd name="connsiteX0" fmla="*/ 312652 w 3463227"/>
              <a:gd name="connsiteY0" fmla="*/ 541243 h 1627119"/>
              <a:gd name="connsiteX1" fmla="*/ 450780 w 3463227"/>
              <a:gd name="connsiteY1" fmla="*/ 260150 h 1627119"/>
              <a:gd name="connsiteX2" fmla="*/ 1122742 w 3463227"/>
              <a:gd name="connsiteY2" fmla="*/ 195932 h 1627119"/>
              <a:gd name="connsiteX3" fmla="*/ 1800236 w 3463227"/>
              <a:gd name="connsiteY3" fmla="*/ 129265 h 1627119"/>
              <a:gd name="connsiteX4" fmla="*/ 2064227 w 3463227"/>
              <a:gd name="connsiteY4" fmla="*/ 7532 h 1627119"/>
              <a:gd name="connsiteX5" fmla="*/ 2391630 w 3463227"/>
              <a:gd name="connsiteY5" fmla="*/ 93446 h 1627119"/>
              <a:gd name="connsiteX6" fmla="*/ 2842972 w 3463227"/>
              <a:gd name="connsiteY6" fmla="*/ 25988 h 1627119"/>
              <a:gd name="connsiteX7" fmla="*/ 3071850 w 3463227"/>
              <a:gd name="connsiteY7" fmla="*/ 210018 h 1627119"/>
              <a:gd name="connsiteX8" fmla="*/ 3365583 w 3463227"/>
              <a:gd name="connsiteY8" fmla="*/ 388625 h 1627119"/>
              <a:gd name="connsiteX9" fmla="*/ 3352435 w 3463227"/>
              <a:gd name="connsiteY9" fmla="*/ 582297 h 1627119"/>
              <a:gd name="connsiteX10" fmla="*/ 3448476 w 3463227"/>
              <a:gd name="connsiteY10" fmla="*/ 878418 h 1627119"/>
              <a:gd name="connsiteX11" fmla="*/ 2998577 w 3463227"/>
              <a:gd name="connsiteY11" fmla="*/ 1137627 h 1627119"/>
              <a:gd name="connsiteX12" fmla="*/ 2837521 w 3463227"/>
              <a:gd name="connsiteY12" fmla="*/ 1359736 h 1627119"/>
              <a:gd name="connsiteX13" fmla="*/ 2289177 w 3463227"/>
              <a:gd name="connsiteY13" fmla="*/ 1386629 h 1627119"/>
              <a:gd name="connsiteX14" fmla="*/ 1897319 w 3463227"/>
              <a:gd name="connsiteY14" fmla="*/ 1623578 h 1627119"/>
              <a:gd name="connsiteX15" fmla="*/ 1321156 w 3463227"/>
              <a:gd name="connsiteY15" fmla="*/ 1478945 h 1627119"/>
              <a:gd name="connsiteX16" fmla="*/ 465290 w 3463227"/>
              <a:gd name="connsiteY16" fmla="*/ 1336045 h 1627119"/>
              <a:gd name="connsiteX17" fmla="*/ 88985 w 3463227"/>
              <a:gd name="connsiteY17" fmla="*/ 1177024 h 1627119"/>
              <a:gd name="connsiteX18" fmla="*/ 169393 w 3463227"/>
              <a:gd name="connsiteY18" fmla="*/ 962373 h 1627119"/>
              <a:gd name="connsiteX19" fmla="*/ -401 w 3463227"/>
              <a:gd name="connsiteY19" fmla="*/ 742147 h 1627119"/>
              <a:gd name="connsiteX20" fmla="*/ 309686 w 3463227"/>
              <a:gd name="connsiteY20" fmla="*/ 546403 h 1627119"/>
              <a:gd name="connsiteX21" fmla="*/ 312652 w 3463227"/>
              <a:gd name="connsiteY21" fmla="*/ 541243 h 1627119"/>
              <a:gd name="connsiteX0" fmla="*/ 408940 w 3463227"/>
              <a:gd name="connsiteY0" fmla="*/ 11927 h 1627119"/>
              <a:gd name="connsiteX1" fmla="*/ 363742 w 3463227"/>
              <a:gd name="connsiteY1" fmla="*/ 57125 h 1627119"/>
              <a:gd name="connsiteX2" fmla="*/ 318544 w 3463227"/>
              <a:gd name="connsiteY2" fmla="*/ 11927 h 1627119"/>
              <a:gd name="connsiteX3" fmla="*/ 363742 w 3463227"/>
              <a:gd name="connsiteY3" fmla="*/ -33271 h 1627119"/>
              <a:gd name="connsiteX4" fmla="*/ 408940 w 3463227"/>
              <a:gd name="connsiteY4" fmla="*/ 11927 h 1627119"/>
              <a:gd name="connsiteX0" fmla="*/ 523057 w 3463227"/>
              <a:gd name="connsiteY0" fmla="*/ 52316 h 1627119"/>
              <a:gd name="connsiteX1" fmla="*/ 432661 w 3463227"/>
              <a:gd name="connsiteY1" fmla="*/ 142712 h 1627119"/>
              <a:gd name="connsiteX2" fmla="*/ 342265 w 3463227"/>
              <a:gd name="connsiteY2" fmla="*/ 52316 h 1627119"/>
              <a:gd name="connsiteX3" fmla="*/ 432661 w 3463227"/>
              <a:gd name="connsiteY3" fmla="*/ -38080 h 1627119"/>
              <a:gd name="connsiteX4" fmla="*/ 523057 w 3463227"/>
              <a:gd name="connsiteY4" fmla="*/ 52316 h 1627119"/>
              <a:gd name="connsiteX0" fmla="*/ 715163 w 3463227"/>
              <a:gd name="connsiteY0" fmla="*/ 138411 h 1627119"/>
              <a:gd name="connsiteX1" fmla="*/ 579570 w 3463227"/>
              <a:gd name="connsiteY1" fmla="*/ 274004 h 1627119"/>
              <a:gd name="connsiteX2" fmla="*/ 443977 w 3463227"/>
              <a:gd name="connsiteY2" fmla="*/ 138411 h 1627119"/>
              <a:gd name="connsiteX3" fmla="*/ 579570 w 3463227"/>
              <a:gd name="connsiteY3" fmla="*/ 2818 h 1627119"/>
              <a:gd name="connsiteX4" fmla="*/ 715163 w 3463227"/>
              <a:gd name="connsiteY4" fmla="*/ 138411 h 1627119"/>
              <a:gd name="connsiteX0" fmla="*/ 376225 w 3463227"/>
              <a:gd name="connsiteY0" fmla="*/ 985951 h 1627119"/>
              <a:gd name="connsiteX1" fmla="*/ 173161 w 3463227"/>
              <a:gd name="connsiteY1" fmla="*/ 955932 h 1627119"/>
              <a:gd name="connsiteX2" fmla="*/ 555398 w 3463227"/>
              <a:gd name="connsiteY2" fmla="*/ 1314463 h 1627119"/>
              <a:gd name="connsiteX3" fmla="*/ 466573 w 3463227"/>
              <a:gd name="connsiteY3" fmla="*/ 1328813 h 1627119"/>
              <a:gd name="connsiteX4" fmla="*/ 1320996 w 3463227"/>
              <a:gd name="connsiteY4" fmla="*/ 1472316 h 1627119"/>
              <a:gd name="connsiteX5" fmla="*/ 1267444 w 3463227"/>
              <a:gd name="connsiteY5" fmla="*/ 1406779 h 1627119"/>
              <a:gd name="connsiteX6" fmla="*/ 2310982 w 3463227"/>
              <a:gd name="connsiteY6" fmla="*/ 1308889 h 1627119"/>
              <a:gd name="connsiteX7" fmla="*/ 2289577 w 3463227"/>
              <a:gd name="connsiteY7" fmla="*/ 1380791 h 1627119"/>
              <a:gd name="connsiteX8" fmla="*/ 2736029 w 3463227"/>
              <a:gd name="connsiteY8" fmla="*/ 864557 h 1627119"/>
              <a:gd name="connsiteX9" fmla="*/ 2996653 w 3463227"/>
              <a:gd name="connsiteY9" fmla="*/ 1133333 h 1627119"/>
              <a:gd name="connsiteX10" fmla="*/ 3350832 w 3463227"/>
              <a:gd name="connsiteY10" fmla="*/ 578305 h 1627119"/>
              <a:gd name="connsiteX11" fmla="*/ 3234750 w 3463227"/>
              <a:gd name="connsiteY11" fmla="*/ 679096 h 1627119"/>
              <a:gd name="connsiteX12" fmla="*/ 3072331 w 3463227"/>
              <a:gd name="connsiteY12" fmla="*/ 204369 h 1627119"/>
              <a:gd name="connsiteX13" fmla="*/ 3078424 w 3463227"/>
              <a:gd name="connsiteY13" fmla="*/ 251977 h 1627119"/>
              <a:gd name="connsiteX14" fmla="*/ 2331104 w 3463227"/>
              <a:gd name="connsiteY14" fmla="*/ 148851 h 1627119"/>
              <a:gd name="connsiteX15" fmla="*/ 2390588 w 3463227"/>
              <a:gd name="connsiteY15" fmla="*/ 88135 h 1627119"/>
              <a:gd name="connsiteX16" fmla="*/ 1774984 w 3463227"/>
              <a:gd name="connsiteY16" fmla="*/ 177777 h 1627119"/>
              <a:gd name="connsiteX17" fmla="*/ 1803764 w 3463227"/>
              <a:gd name="connsiteY17" fmla="*/ 125423 h 1627119"/>
              <a:gd name="connsiteX18" fmla="*/ 1122342 w 3463227"/>
              <a:gd name="connsiteY18" fmla="*/ 195555 h 1627119"/>
              <a:gd name="connsiteX19" fmla="*/ 1226559 w 3463227"/>
              <a:gd name="connsiteY19" fmla="*/ 246327 h 1627119"/>
              <a:gd name="connsiteX20" fmla="*/ 330850 w 3463227"/>
              <a:gd name="connsiteY20" fmla="*/ 594689 h 1627119"/>
              <a:gd name="connsiteX21" fmla="*/ 312652 w 3463227"/>
              <a:gd name="connsiteY21" fmla="*/ 541243 h 162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63227" h="1627119" extrusionOk="0">
                <a:moveTo>
                  <a:pt x="312652" y="541243"/>
                </a:moveTo>
                <a:cubicBezTo>
                  <a:pt x="284076" y="443229"/>
                  <a:pt x="342221" y="338835"/>
                  <a:pt x="450780" y="260150"/>
                </a:cubicBezTo>
                <a:cubicBezTo>
                  <a:pt x="670056" y="162694"/>
                  <a:pt x="858513" y="101606"/>
                  <a:pt x="1122742" y="195932"/>
                </a:cubicBezTo>
                <a:cubicBezTo>
                  <a:pt x="1212931" y="37949"/>
                  <a:pt x="1614022" y="5957"/>
                  <a:pt x="1800236" y="129265"/>
                </a:cubicBezTo>
                <a:cubicBezTo>
                  <a:pt x="1855848" y="51128"/>
                  <a:pt x="1951070" y="26052"/>
                  <a:pt x="2064227" y="7532"/>
                </a:cubicBezTo>
                <a:cubicBezTo>
                  <a:pt x="2201928" y="2722"/>
                  <a:pt x="2306270" y="6140"/>
                  <a:pt x="2391630" y="93446"/>
                </a:cubicBezTo>
                <a:cubicBezTo>
                  <a:pt x="2480939" y="-4250"/>
                  <a:pt x="2673918" y="14403"/>
                  <a:pt x="2842972" y="25988"/>
                </a:cubicBezTo>
                <a:cubicBezTo>
                  <a:pt x="2975401" y="55730"/>
                  <a:pt x="3033788" y="120847"/>
                  <a:pt x="3071850" y="210018"/>
                </a:cubicBezTo>
                <a:cubicBezTo>
                  <a:pt x="3218691" y="242896"/>
                  <a:pt x="3326596" y="309008"/>
                  <a:pt x="3365583" y="388625"/>
                </a:cubicBezTo>
                <a:cubicBezTo>
                  <a:pt x="3395187" y="449476"/>
                  <a:pt x="3391461" y="511442"/>
                  <a:pt x="3352435" y="582297"/>
                </a:cubicBezTo>
                <a:cubicBezTo>
                  <a:pt x="3480032" y="664531"/>
                  <a:pt x="3495323" y="773811"/>
                  <a:pt x="3448476" y="878418"/>
                </a:cubicBezTo>
                <a:cubicBezTo>
                  <a:pt x="3418372" y="1031813"/>
                  <a:pt x="3209184" y="1142413"/>
                  <a:pt x="2998577" y="1137627"/>
                </a:cubicBezTo>
                <a:cubicBezTo>
                  <a:pt x="2984149" y="1237233"/>
                  <a:pt x="2949507" y="1299199"/>
                  <a:pt x="2837521" y="1359736"/>
                </a:cubicBezTo>
                <a:cubicBezTo>
                  <a:pt x="2712379" y="1464843"/>
                  <a:pt x="2443447" y="1436724"/>
                  <a:pt x="2289177" y="1386629"/>
                </a:cubicBezTo>
                <a:cubicBezTo>
                  <a:pt x="2216627" y="1513075"/>
                  <a:pt x="2073963" y="1562695"/>
                  <a:pt x="1897319" y="1623578"/>
                </a:cubicBezTo>
                <a:cubicBezTo>
                  <a:pt x="1666947" y="1642040"/>
                  <a:pt x="1446363" y="1624510"/>
                  <a:pt x="1321156" y="1478945"/>
                </a:cubicBezTo>
                <a:cubicBezTo>
                  <a:pt x="991227" y="1614061"/>
                  <a:pt x="656278" y="1550401"/>
                  <a:pt x="465290" y="1336045"/>
                </a:cubicBezTo>
                <a:cubicBezTo>
                  <a:pt x="323080" y="1355247"/>
                  <a:pt x="138873" y="1291311"/>
                  <a:pt x="88985" y="1177024"/>
                </a:cubicBezTo>
                <a:cubicBezTo>
                  <a:pt x="55885" y="1103559"/>
                  <a:pt x="93155" y="1019865"/>
                  <a:pt x="169393" y="962373"/>
                </a:cubicBezTo>
                <a:cubicBezTo>
                  <a:pt x="46667" y="917052"/>
                  <a:pt x="-9295" y="810700"/>
                  <a:pt x="-401" y="742147"/>
                </a:cubicBezTo>
                <a:cubicBezTo>
                  <a:pt x="15706" y="637383"/>
                  <a:pt x="160757" y="573376"/>
                  <a:pt x="309686" y="546403"/>
                </a:cubicBezTo>
                <a:cubicBezTo>
                  <a:pt x="310817" y="544576"/>
                  <a:pt x="311381" y="543076"/>
                  <a:pt x="312652" y="541243"/>
                </a:cubicBezTo>
                <a:close/>
              </a:path>
              <a:path w="3463227" h="1627119" extrusionOk="0">
                <a:moveTo>
                  <a:pt x="408940" y="11927"/>
                </a:moveTo>
                <a:cubicBezTo>
                  <a:pt x="409855" y="33126"/>
                  <a:pt x="392722" y="58560"/>
                  <a:pt x="363742" y="57125"/>
                </a:cubicBezTo>
                <a:cubicBezTo>
                  <a:pt x="339635" y="59271"/>
                  <a:pt x="319659" y="36997"/>
                  <a:pt x="318544" y="11927"/>
                </a:cubicBezTo>
                <a:cubicBezTo>
                  <a:pt x="316394" y="-12564"/>
                  <a:pt x="342482" y="-28899"/>
                  <a:pt x="363742" y="-33271"/>
                </a:cubicBezTo>
                <a:cubicBezTo>
                  <a:pt x="389153" y="-36109"/>
                  <a:pt x="409550" y="-13181"/>
                  <a:pt x="408940" y="11927"/>
                </a:cubicBezTo>
                <a:close/>
              </a:path>
              <a:path w="3463227" h="1627119" extrusionOk="0">
                <a:moveTo>
                  <a:pt x="523057" y="52316"/>
                </a:moveTo>
                <a:cubicBezTo>
                  <a:pt x="516954" y="107298"/>
                  <a:pt x="494555" y="143907"/>
                  <a:pt x="432661" y="142712"/>
                </a:cubicBezTo>
                <a:cubicBezTo>
                  <a:pt x="377128" y="131866"/>
                  <a:pt x="340285" y="104223"/>
                  <a:pt x="342265" y="52316"/>
                </a:cubicBezTo>
                <a:cubicBezTo>
                  <a:pt x="351509" y="8381"/>
                  <a:pt x="386589" y="-44947"/>
                  <a:pt x="432661" y="-38080"/>
                </a:cubicBezTo>
                <a:cubicBezTo>
                  <a:pt x="483779" y="-39415"/>
                  <a:pt x="527447" y="13345"/>
                  <a:pt x="523057" y="52316"/>
                </a:cubicBezTo>
                <a:close/>
              </a:path>
              <a:path w="3463227" h="1627119" extrusionOk="0">
                <a:moveTo>
                  <a:pt x="715163" y="138411"/>
                </a:moveTo>
                <a:cubicBezTo>
                  <a:pt x="721529" y="209376"/>
                  <a:pt x="661895" y="270897"/>
                  <a:pt x="579570" y="274004"/>
                </a:cubicBezTo>
                <a:cubicBezTo>
                  <a:pt x="506444" y="272152"/>
                  <a:pt x="430570" y="201332"/>
                  <a:pt x="443977" y="138411"/>
                </a:cubicBezTo>
                <a:cubicBezTo>
                  <a:pt x="446393" y="56104"/>
                  <a:pt x="507353" y="2110"/>
                  <a:pt x="579570" y="2818"/>
                </a:cubicBezTo>
                <a:cubicBezTo>
                  <a:pt x="648536" y="-2538"/>
                  <a:pt x="719169" y="46196"/>
                  <a:pt x="715163" y="138411"/>
                </a:cubicBezTo>
                <a:close/>
              </a:path>
              <a:path w="3463227" h="1627119" fill="none" extrusionOk="0">
                <a:moveTo>
                  <a:pt x="376225" y="985951"/>
                </a:moveTo>
                <a:cubicBezTo>
                  <a:pt x="299653" y="996672"/>
                  <a:pt x="246801" y="983366"/>
                  <a:pt x="173161" y="955932"/>
                </a:cubicBezTo>
                <a:moveTo>
                  <a:pt x="555398" y="1314463"/>
                </a:moveTo>
                <a:cubicBezTo>
                  <a:pt x="526236" y="1320857"/>
                  <a:pt x="491843" y="1326518"/>
                  <a:pt x="466573" y="1328813"/>
                </a:cubicBezTo>
                <a:moveTo>
                  <a:pt x="1320996" y="1472316"/>
                </a:moveTo>
                <a:cubicBezTo>
                  <a:pt x="1299543" y="1447291"/>
                  <a:pt x="1280776" y="1423443"/>
                  <a:pt x="1267444" y="1406779"/>
                </a:cubicBezTo>
                <a:moveTo>
                  <a:pt x="2310982" y="1308889"/>
                </a:moveTo>
                <a:cubicBezTo>
                  <a:pt x="2308149" y="1330668"/>
                  <a:pt x="2297335" y="1358229"/>
                  <a:pt x="2289577" y="1380791"/>
                </a:cubicBezTo>
                <a:moveTo>
                  <a:pt x="2736029" y="864557"/>
                </a:moveTo>
                <a:cubicBezTo>
                  <a:pt x="2896606" y="907953"/>
                  <a:pt x="3018747" y="1025632"/>
                  <a:pt x="2996653" y="1133333"/>
                </a:cubicBezTo>
                <a:moveTo>
                  <a:pt x="3350832" y="578305"/>
                </a:moveTo>
                <a:cubicBezTo>
                  <a:pt x="3317419" y="611480"/>
                  <a:pt x="3287745" y="649906"/>
                  <a:pt x="3234750" y="679096"/>
                </a:cubicBezTo>
                <a:moveTo>
                  <a:pt x="3072331" y="204369"/>
                </a:moveTo>
                <a:cubicBezTo>
                  <a:pt x="3076286" y="220236"/>
                  <a:pt x="3080191" y="237420"/>
                  <a:pt x="3078424" y="251977"/>
                </a:cubicBezTo>
                <a:moveTo>
                  <a:pt x="2331104" y="148851"/>
                </a:moveTo>
                <a:cubicBezTo>
                  <a:pt x="2342590" y="122896"/>
                  <a:pt x="2366208" y="103233"/>
                  <a:pt x="2390588" y="88135"/>
                </a:cubicBezTo>
                <a:moveTo>
                  <a:pt x="1774984" y="177777"/>
                </a:moveTo>
                <a:cubicBezTo>
                  <a:pt x="1780607" y="160566"/>
                  <a:pt x="1792754" y="144778"/>
                  <a:pt x="1803764" y="125423"/>
                </a:cubicBezTo>
                <a:moveTo>
                  <a:pt x="1122342" y="195555"/>
                </a:moveTo>
                <a:cubicBezTo>
                  <a:pt x="1162915" y="203213"/>
                  <a:pt x="1193797" y="220505"/>
                  <a:pt x="1226559" y="246327"/>
                </a:cubicBezTo>
                <a:moveTo>
                  <a:pt x="330850" y="594689"/>
                </a:moveTo>
                <a:cubicBezTo>
                  <a:pt x="319641" y="577769"/>
                  <a:pt x="316011" y="561267"/>
                  <a:pt x="312652" y="541243"/>
                </a:cubicBezTo>
              </a:path>
            </a:pathLst>
          </a:custGeom>
          <a:noFill/>
          <a:ln w="28575">
            <a:solidFill>
              <a:srgbClr val="0033CC"/>
            </a:solidFill>
            <a:round/>
            <a:headEnd/>
            <a:tailEnd/>
            <a:extLst>
              <a:ext uri="{C807C97D-BFC1-408E-A445-0C87EB9F89A2}">
                <ask:lineSketchStyleProps xmlns:ask="http://schemas.microsoft.com/office/drawing/2018/sketchyshapes" sd="2665330650">
                  <a:prstGeom prst="cloudCallout">
                    <a:avLst>
                      <a:gd name="adj1" fmla="val -39497"/>
                      <a:gd name="adj2" fmla="val -492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p:pic>
        <p:nvPicPr>
          <p:cNvPr id="3" name="Hình ảnh 2" descr="Reading cartoon bee">
            <a:extLst>
              <a:ext uri="{FF2B5EF4-FFF2-40B4-BE49-F238E27FC236}">
                <a16:creationId xmlns:a16="http://schemas.microsoft.com/office/drawing/2014/main" id="{D6518E53-93F5-8E26-3E77-758E11EA4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8" y="0"/>
            <a:ext cx="1637897" cy="21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 animBg="1"/>
      <p:bldP spid="17" grpId="0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ACC5D6FF-B934-47E0-AE97-58297F0A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70" y="469537"/>
            <a:ext cx="90356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83ABE4D-9BF4-403A-A557-B2B547F0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70" y="2573676"/>
            <a:ext cx="106030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‘</a:t>
            </a:r>
            <a:r>
              <a:rPr lang="vi-VN" altLang="en-US" sz="3000" dirty="0">
                <a:latin typeface="Times New Roman" panose="02020603050405020304" pitchFamily="18" charset="0"/>
              </a:rPr>
              <a:t>ĐÔ</a:t>
            </a:r>
            <a:r>
              <a:rPr lang="en-US" altLang="en-US" sz="3000" dirty="0">
                <a:latin typeface="Times New Roman" panose="02020603050405020304" pitchFamily="18" charset="0"/>
              </a:rPr>
              <a:t>NG ĐÔ’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EE53243-6028-4588-97D5-7B1F25C8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70" y="3198042"/>
            <a:ext cx="6758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2DC1D8-1392-4524-B9DB-E9B5A97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084" y="3730327"/>
            <a:ext cx="5759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 = { Đ; Ô; N; G}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Hình ảnh 10" descr="Walking Handy">
            <a:extLst>
              <a:ext uri="{FF2B5EF4-FFF2-40B4-BE49-F238E27FC236}">
                <a16:creationId xmlns:a16="http://schemas.microsoft.com/office/drawing/2014/main" id="{9424FA05-37BE-FE5D-B4B5-D934CE090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960">
            <a:off x="9309136" y="209761"/>
            <a:ext cx="2335435" cy="2335435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2FA4CF7B-D387-7658-8E38-1DAAA2BF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69" y="4498862"/>
            <a:ext cx="106030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E = {x |x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, 3 &lt; x &lt;  9}.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3">
                <a:extLst>
                  <a:ext uri="{FF2B5EF4-FFF2-40B4-BE49-F238E27FC236}">
                    <a16:creationId xmlns:a16="http://schemas.microsoft.com/office/drawing/2014/main" id="{5AF15CD5-925D-BC3F-5772-AF871D024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869" y="4989311"/>
                <a:ext cx="1060307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Chọn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∈;∉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800" dirty="0">
                    <a:latin typeface="Times New Roman" panose="02020603050405020304" pitchFamily="18" charset="0"/>
                  </a:rPr>
                  <a:t>để điền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…  </a:t>
                </a:r>
                <a:endParaRPr lang="en-US" altLang="en-US" sz="30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 Box 3">
                <a:extLst>
                  <a:ext uri="{FF2B5EF4-FFF2-40B4-BE49-F238E27FC236}">
                    <a16:creationId xmlns:a16="http://schemas.microsoft.com/office/drawing/2014/main" id="{5AF15CD5-925D-BC3F-5772-AF871D024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869" y="4989311"/>
                <a:ext cx="10603075" cy="523220"/>
              </a:xfrm>
              <a:prstGeom prst="rect">
                <a:avLst/>
              </a:prstGeom>
              <a:blipFill>
                <a:blip r:embed="rId3"/>
                <a:stretch>
                  <a:fillRect l="-1149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3">
            <a:extLst>
              <a:ext uri="{FF2B5EF4-FFF2-40B4-BE49-F238E27FC236}">
                <a16:creationId xmlns:a16="http://schemas.microsoft.com/office/drawing/2014/main" id="{BC1CE996-21EE-8907-9285-13AB15695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69" y="5547144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4  …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41F7956-A29C-E151-A54D-E39CABFE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225" y="5512942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8  …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F8228F8-4247-C48C-4558-828784677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085" y="5520866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9  …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13CC9B18-C8B0-4474-9628-ED9DC58E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944" y="4516169"/>
            <a:ext cx="31992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E = { 4; 5; 6; 7; 8}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C357046-2F99-26F1-D58B-6FE10D3E49EA}"/>
                  </a:ext>
                </a:extLst>
              </p:cNvPr>
              <p:cNvSpPr txBox="1"/>
              <p:nvPr/>
            </p:nvSpPr>
            <p:spPr>
              <a:xfrm>
                <a:off x="1067766" y="5543309"/>
                <a:ext cx="6105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m:oMathPara>
                </a14:m>
                <a:endParaRPr lang="vi-VN" sz="2800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C357046-2F99-26F1-D58B-6FE10D3E4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66" y="5543309"/>
                <a:ext cx="6105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DA4A4A9A-2B42-BA6A-07E4-C300B2DB78C3}"/>
                  </a:ext>
                </a:extLst>
              </p:cNvPr>
              <p:cNvSpPr txBox="1"/>
              <p:nvPr/>
            </p:nvSpPr>
            <p:spPr>
              <a:xfrm>
                <a:off x="4208828" y="5518534"/>
                <a:ext cx="5591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m:oMathPara>
                </a14:m>
                <a:endParaRPr lang="vi-VN" sz="2800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DA4A4A9A-2B42-BA6A-07E4-C300B2DB7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828" y="5518534"/>
                <a:ext cx="5591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6281117-D6DB-390F-97E9-C7D356EE9489}"/>
                  </a:ext>
                </a:extLst>
              </p:cNvPr>
              <p:cNvSpPr txBox="1"/>
              <p:nvPr/>
            </p:nvSpPr>
            <p:spPr>
              <a:xfrm>
                <a:off x="6813487" y="5512531"/>
                <a:ext cx="6105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∉</m:t>
                      </m:r>
                    </m:oMath>
                  </m:oMathPara>
                </a14:m>
                <a:endParaRPr lang="vi-VN" sz="2800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6281117-D6DB-390F-97E9-C7D356EE9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487" y="5512531"/>
                <a:ext cx="6105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  <p:bldP spid="15" grpId="0"/>
      <p:bldP spid="16" grpId="0"/>
      <p:bldP spid="17" grpId="0"/>
      <p:bldP spid="18" grpId="0"/>
      <p:bldP spid="22" grpId="0"/>
      <p:bldP spid="24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1031</Words>
  <Application>Microsoft Office PowerPoint</Application>
  <PresentationFormat>Màn hình rộng</PresentationFormat>
  <Paragraphs>109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VNI-Times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Hoài Thu</dc:creator>
  <cp:lastModifiedBy>thuy nguyen</cp:lastModifiedBy>
  <cp:revision>75</cp:revision>
  <dcterms:created xsi:type="dcterms:W3CDTF">2021-07-26T12:23:10Z</dcterms:created>
  <dcterms:modified xsi:type="dcterms:W3CDTF">2024-09-03T03:30:28Z</dcterms:modified>
</cp:coreProperties>
</file>