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45" r:id="rId3"/>
    <p:sldId id="344" r:id="rId4"/>
    <p:sldId id="258" r:id="rId5"/>
    <p:sldId id="257" r:id="rId6"/>
    <p:sldId id="342" r:id="rId7"/>
    <p:sldId id="280" r:id="rId8"/>
    <p:sldId id="283" r:id="rId9"/>
    <p:sldId id="293" r:id="rId10"/>
    <p:sldId id="296" r:id="rId11"/>
    <p:sldId id="295" r:id="rId12"/>
    <p:sldId id="285" r:id="rId13"/>
    <p:sldId id="286" r:id="rId14"/>
    <p:sldId id="288" r:id="rId15"/>
    <p:sldId id="364" r:id="rId16"/>
    <p:sldId id="365" r:id="rId17"/>
    <p:sldId id="366" r:id="rId18"/>
    <p:sldId id="367" r:id="rId19"/>
    <p:sldId id="369" r:id="rId20"/>
    <p:sldId id="368" r:id="rId21"/>
    <p:sldId id="363" r:id="rId22"/>
    <p:sldId id="375" r:id="rId23"/>
    <p:sldId id="371" r:id="rId24"/>
    <p:sldId id="372" r:id="rId25"/>
    <p:sldId id="376" r:id="rId26"/>
    <p:sldId id="377" r:id="rId27"/>
    <p:sldId id="378" r:id="rId28"/>
    <p:sldId id="379" r:id="rId29"/>
    <p:sldId id="289" r:id="rId30"/>
    <p:sldId id="343" r:id="rId31"/>
    <p:sldId id="277" r:id="rId32"/>
    <p:sldId id="297"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24"/>
    <p:restoredTop sz="94818"/>
  </p:normalViewPr>
  <p:slideViewPr>
    <p:cSldViewPr snapToGrid="0" snapToObjects="1">
      <p:cViewPr varScale="1">
        <p:scale>
          <a:sx n="75" d="100"/>
          <a:sy n="75" d="100"/>
        </p:scale>
        <p:origin x="168"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06CF2A5-6194-6842-B937-BCD2AF89AC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06CF2A5-6194-6842-B937-BCD2AF89AC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06CF2A5-6194-6842-B937-BCD2AF89AC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06CF2A5-6194-6842-B937-BCD2AF89AC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06CF2A5-6194-6842-B937-BCD2AF89ACF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06CF2A5-6194-6842-B937-BCD2AF89AC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06CF2A5-6194-6842-B937-BCD2AF89ACF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06CF2A5-6194-6842-B937-BCD2AF89ACF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CF2A5-6194-6842-B937-BCD2AF89ACF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06CF2A5-6194-6842-B937-BCD2AF89AC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06CF2A5-6194-6842-B937-BCD2AF89ACF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F092A-0AFB-DB44-8BB0-18F59B4A669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CF2A5-6194-6842-B937-BCD2AF89ACF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F092A-0AFB-DB44-8BB0-18F59B4A669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4.pn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stretch>
            <a:fillRect/>
          </a:stretch>
        </p:blipFill>
        <p:spPr>
          <a:xfrm>
            <a:off x="121236" y="301097"/>
            <a:ext cx="12070763" cy="61917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1"/>
          <a:stretch>
            <a:fillRect/>
          </a:stretch>
        </p:blipFill>
        <p:spPr>
          <a:xfrm>
            <a:off x="875761" y="1418633"/>
            <a:ext cx="5532592" cy="5193707"/>
          </a:xfrm>
          <a:prstGeom prst="rect">
            <a:avLst/>
          </a:prstGeom>
        </p:spPr>
      </p:pic>
      <p:sp>
        <p:nvSpPr>
          <p:cNvPr id="5" name="Rectangle 4"/>
          <p:cNvSpPr/>
          <p:nvPr/>
        </p:nvSpPr>
        <p:spPr>
          <a:xfrm>
            <a:off x="491319" y="122830"/>
            <a:ext cx="11401131" cy="1364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000"/>
              </a:spcAft>
            </a:pPr>
            <a:r>
              <a:rPr lang="en-AU" sz="2800" b="1" u="sng"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Nhiệm</a:t>
            </a:r>
            <a:r>
              <a:rPr lang="en-AU" sz="28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800" b="1" u="sng"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vụ</a:t>
            </a:r>
            <a:r>
              <a:rPr lang="en-AU" sz="28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AU"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Hãy</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đoạn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sau</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sao</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xuất</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tồn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phân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biệt</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đẳng</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cấp</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Ấn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cổ</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( 3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phút</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p:nvPr/>
        </p:nvPicPr>
        <p:blipFill>
          <a:blip r:embed="rId2"/>
          <a:stretch>
            <a:fillRect/>
          </a:stretch>
        </p:blipFill>
        <p:spPr>
          <a:xfrm>
            <a:off x="6792795" y="1452752"/>
            <a:ext cx="4995081" cy="51937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952846" y="963708"/>
            <a:ext cx="10641968" cy="4930584"/>
          </a:xfrm>
          <a:prstGeom prst="rect">
            <a:avLst/>
          </a:prstGeom>
        </p:spPr>
      </p:pic>
      <p:sp>
        <p:nvSpPr>
          <p:cNvPr id="5" name="Rectangle 4"/>
          <p:cNvSpPr/>
          <p:nvPr/>
        </p:nvSpPr>
        <p:spPr>
          <a:xfrm>
            <a:off x="664979" y="480390"/>
            <a:ext cx="4019049" cy="483017"/>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Times New Roman" panose="02020603050405020304" pitchFamily="18" charset="0"/>
              </a:rPr>
              <a:t>II. XÃ HỘI ẤN ĐỘ CỔ ĐẠI </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4979" y="1199882"/>
            <a:ext cx="10908322" cy="48217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lnSpc>
                <a:spcPct val="150000"/>
              </a:lnSpc>
              <a:buFont typeface="Arial" panose="020B0604020202020204" pitchFamily="34" charset="0"/>
              <a:buChar char="•"/>
            </a:pP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TCN 2500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minh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Ấn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do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địa</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Dravida</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da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đen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xây</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dựng</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trồng</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lúa</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lúa</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mạch</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dệt</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vải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xây</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dựng</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dọc</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bờ</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sông</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Ấn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AU" sz="2600" dirty="0">
                <a:solidFill>
                  <a:srgbClr val="002060"/>
                </a:solidFill>
                <a:latin typeface="Times New Roman" panose="02020603050405020304" pitchFamily="18" charset="0"/>
                <a:cs typeface="Times New Roman" panose="02020603050405020304" pitchFamily="18" charset="0"/>
              </a:rPr>
              <a:t>TCN 1500 </a:t>
            </a:r>
            <a:r>
              <a:rPr lang="en-AU" sz="2600" dirty="0" err="1">
                <a:solidFill>
                  <a:srgbClr val="002060"/>
                </a:solidFill>
                <a:latin typeface="Times New Roman" panose="02020603050405020304" pitchFamily="18" charset="0"/>
                <a:cs typeface="Times New Roman" panose="02020603050405020304" pitchFamily="18" charset="0"/>
              </a:rPr>
              <a:t>năm</a:t>
            </a:r>
            <a:r>
              <a:rPr lang="en-AU" sz="2600" dirty="0">
                <a:solidFill>
                  <a:srgbClr val="002060"/>
                </a:solidFill>
                <a:latin typeface="Times New Roman" panose="02020603050405020304" pitchFamily="18" charset="0"/>
                <a:cs typeface="Times New Roman" panose="02020603050405020304" pitchFamily="18" charset="0"/>
              </a:rPr>
              <a:t> – </a:t>
            </a:r>
            <a:r>
              <a:rPr lang="en-AU" sz="2600" dirty="0" err="1">
                <a:solidFill>
                  <a:srgbClr val="002060"/>
                </a:solidFill>
                <a:latin typeface="Times New Roman" panose="02020603050405020304" pitchFamily="18" charset="0"/>
                <a:cs typeface="Times New Roman" panose="02020603050405020304" pitchFamily="18" charset="0"/>
              </a:rPr>
              <a:t>người</a:t>
            </a:r>
            <a:r>
              <a:rPr lang="en-AU" sz="2600" dirty="0">
                <a:solidFill>
                  <a:srgbClr val="002060"/>
                </a:solidFill>
                <a:latin typeface="Times New Roman" panose="02020603050405020304" pitchFamily="18" charset="0"/>
                <a:cs typeface="Times New Roman" panose="02020603050405020304" pitchFamily="18" charset="0"/>
              </a:rPr>
              <a:t> Arian (da </a:t>
            </a:r>
            <a:r>
              <a:rPr lang="en-AU" sz="2600" dirty="0" err="1">
                <a:solidFill>
                  <a:srgbClr val="002060"/>
                </a:solidFill>
                <a:latin typeface="Times New Roman" panose="02020603050405020304" pitchFamily="18" charset="0"/>
                <a:cs typeface="Times New Roman" panose="02020603050405020304" pitchFamily="18" charset="0"/>
              </a:rPr>
              <a:t>trắng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từ</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Trung</a:t>
            </a:r>
            <a:r>
              <a:rPr lang="en-AU" sz="2600" dirty="0">
                <a:solidFill>
                  <a:srgbClr val="002060"/>
                </a:solidFill>
                <a:latin typeface="Times New Roman" panose="02020603050405020304" pitchFamily="18" charset="0"/>
                <a:cs typeface="Times New Roman" panose="02020603050405020304" pitchFamily="18" charset="0"/>
              </a:rPr>
              <a:t> Á </a:t>
            </a:r>
            <a:r>
              <a:rPr lang="en-AU" sz="2600" dirty="0" err="1">
                <a:solidFill>
                  <a:srgbClr val="002060"/>
                </a:solidFill>
                <a:latin typeface="Times New Roman" panose="02020603050405020304" pitchFamily="18" charset="0"/>
                <a:cs typeface="Times New Roman" panose="02020603050405020304" pitchFamily="18" charset="0"/>
              </a:rPr>
              <a:t>xâm</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nhập</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vào</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Ấn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Độ</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dồn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đuổi</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người</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bản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địa</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và</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biến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họ</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thành</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đẳng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cấp</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thứ</a:t>
            </a:r>
            <a:r>
              <a:rPr lang="en-AU" sz="2600" dirty="0">
                <a:solidFill>
                  <a:srgbClr val="002060"/>
                </a:solidFill>
                <a:latin typeface="Times New Roman" panose="02020603050405020304" pitchFamily="18" charset="0"/>
                <a:cs typeface="Times New Roman" panose="02020603050405020304" pitchFamily="18" charset="0"/>
              </a:rPr>
              <a:t> 4 </a:t>
            </a:r>
            <a:r>
              <a:rPr lang="en-AU" sz="2600" dirty="0" err="1">
                <a:solidFill>
                  <a:srgbClr val="002060"/>
                </a:solidFill>
                <a:latin typeface="Times New Roman" panose="02020603050405020304" pitchFamily="18" charset="0"/>
                <a:cs typeface="Times New Roman" panose="02020603050405020304" pitchFamily="18" charset="0"/>
              </a:rPr>
              <a:t>trong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hệ</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thống</a:t>
            </a:r>
            <a:r>
              <a:rPr lang="en-AU" sz="2600" dirty="0">
                <a:solidFill>
                  <a:srgbClr val="002060"/>
                </a:solidFill>
                <a:latin typeface="Times New Roman" panose="02020603050405020304" pitchFamily="18" charset="0"/>
                <a:cs typeface="Times New Roman" panose="02020603050405020304" pitchFamily="18" charset="0"/>
              </a:rPr>
              <a:t> 4 </a:t>
            </a:r>
            <a:r>
              <a:rPr lang="en-AU" sz="2600" dirty="0" err="1">
                <a:solidFill>
                  <a:srgbClr val="002060"/>
                </a:solidFill>
                <a:latin typeface="Times New Roman" panose="02020603050405020304" pitchFamily="18" charset="0"/>
                <a:cs typeface="Times New Roman" panose="02020603050405020304" pitchFamily="18" charset="0"/>
              </a:rPr>
              <a:t>đẳng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cấp</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tạo</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lập</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nên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văn</a:t>
            </a:r>
            <a:r>
              <a:rPr lang="en-AU" sz="2600" dirty="0">
                <a:solidFill>
                  <a:srgbClr val="002060"/>
                </a:solidFill>
                <a:latin typeface="Times New Roman" panose="02020603050405020304" pitchFamily="18" charset="0"/>
                <a:cs typeface="Times New Roman" panose="02020603050405020304" pitchFamily="18" charset="0"/>
              </a:rPr>
              <a:t> minh </a:t>
            </a:r>
            <a:r>
              <a:rPr lang="en-AU" sz="2600" dirty="0" err="1">
                <a:solidFill>
                  <a:srgbClr val="002060"/>
                </a:solidFill>
                <a:latin typeface="Times New Roman" panose="02020603050405020304" pitchFamily="18" charset="0"/>
                <a:cs typeface="Times New Roman" panose="02020603050405020304" pitchFamily="18" charset="0"/>
              </a:rPr>
              <a:t>sông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Hằng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Chế</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độ</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này</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gọi</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là</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chế</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độ</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đẳng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cấp</a:t>
            </a:r>
            <a:r>
              <a:rPr lang="en-AU" sz="2600" dirty="0">
                <a:solidFill>
                  <a:srgbClr val="002060"/>
                </a:solidFill>
                <a:latin typeface="Times New Roman" panose="02020603050405020304" pitchFamily="18" charset="0"/>
                <a:cs typeface="Times New Roman" panose="02020603050405020304" pitchFamily="18" charset="0"/>
              </a:rPr>
              <a:t> Varna. </a:t>
            </a:r>
            <a:endParaRPr lang="en-AU" sz="2600" dirty="0">
              <a:solidFill>
                <a:srgbClr val="002060"/>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endParaRPr lang="en-US" sz="2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638606" y="245378"/>
            <a:ext cx="3281400" cy="1857358"/>
          </a:xfrm>
          <a:prstGeom prst="rect">
            <a:avLst/>
          </a:prstGeom>
        </p:spPr>
      </p:pic>
      <p:pic>
        <p:nvPicPr>
          <p:cNvPr id="7172" name="Picture 4" descr="Những tấm ảnh biết nói về nạn phân biệt đẳng cấp ở Ấn Độ -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91" y="1419085"/>
            <a:ext cx="3898862" cy="23886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1655" y="3981974"/>
            <a:ext cx="3951534" cy="1631216"/>
          </a:xfrm>
          <a:prstGeom prst="rect">
            <a:avLst/>
          </a:prstGeom>
          <a:solidFill>
            <a:schemeClr val="accent2">
              <a:lumMod val="20000"/>
              <a:lumOff val="80000"/>
            </a:schemeClr>
          </a:solidFill>
        </p:spPr>
        <p:txBody>
          <a:bodyPr wrap="square">
            <a:spAutoFit/>
          </a:bodyPr>
          <a:lstStyle/>
          <a:p>
            <a:pPr algn="just"/>
            <a:r>
              <a:rPr lang="vi-VN" sz="2000" i="1" dirty="0">
                <a:solidFill>
                  <a:srgbClr val="002060"/>
                </a:solidFill>
                <a:latin typeface="Times New Roman" panose="02020603050405020304" pitchFamily="18" charset="0"/>
                <a:cs typeface="Times New Roman" panose="02020603050405020304" pitchFamily="18" charset="0"/>
              </a:rPr>
              <a:t>Bố mẹ của Nitin Aage – chàng thanh niên 17 tuổi treo cổ chết ngày 28-4-2014 vì bị uy hiếp do nói chuyện với 1 cô gái thuộc đẳng cấp cao hơn</a:t>
            </a:r>
            <a:endParaRPr lang="vi-VN" sz="2000" i="1" dirty="0">
              <a:solidFill>
                <a:srgbClr val="002060"/>
              </a:solidFill>
              <a:latin typeface="Times New Roman" panose="02020603050405020304" pitchFamily="18" charset="0"/>
              <a:cs typeface="Times New Roman" panose="02020603050405020304" pitchFamily="18" charset="0"/>
            </a:endParaRPr>
          </a:p>
          <a:p>
            <a:pPr algn="just"/>
            <a:endParaRPr lang="en-US" sz="2000" i="1" dirty="0">
              <a:solidFill>
                <a:srgbClr val="002060"/>
              </a:solidFill>
            </a:endParaRPr>
          </a:p>
        </p:txBody>
      </p:sp>
      <p:pic>
        <p:nvPicPr>
          <p:cNvPr id="7174" name="Picture 6" descr="Những tấm ảnh biết nói về nạn phân biệt đẳng cấp ở Ấn Độ - Ảnh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629" y="2102736"/>
            <a:ext cx="3479800" cy="231590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hững tấm ảnh biết nói về nạn phân biệt đẳng cấp ở Ấn Độ - Ảnh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1644" y="2654350"/>
            <a:ext cx="3408362" cy="24486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33629" y="4568627"/>
            <a:ext cx="3457575" cy="19389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square" rtlCol="0">
            <a:spAutoFit/>
          </a:bodyPr>
          <a:lstStyle/>
          <a:p>
            <a:pPr algn="just"/>
            <a:r>
              <a:rPr lang="vi-VN" sz="2000" i="1" dirty="0">
                <a:solidFill>
                  <a:srgbClr val="002060"/>
                </a:solidFill>
                <a:latin typeface="Times New Roman" panose="02020603050405020304" pitchFamily="18" charset="0"/>
                <a:cs typeface="Times New Roman" panose="02020603050405020304" pitchFamily="18" charset="0"/>
              </a:rPr>
              <a:t>Bố mẹ Sanjay Danane (38 tuổi) tố cáo ông bị đồng nghiệp ở đẳng cấp cao hơn dàn cảnh treo cổ gần ngôi trường nơi ông làm việc năm 2010 trước đó bị de doạ</a:t>
            </a:r>
            <a:endParaRPr lang="vi-VN" sz="2000" i="1"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511644" y="5252420"/>
            <a:ext cx="3408362" cy="1323439"/>
          </a:xfrm>
          <a:prstGeom prst="rect">
            <a:avLst/>
          </a:prstGeom>
          <a:solidFill>
            <a:schemeClr val="accent6">
              <a:lumMod val="40000"/>
              <a:lumOff val="60000"/>
            </a:schemeClr>
          </a:solidFill>
        </p:spPr>
        <p:txBody>
          <a:bodyPr wrap="square">
            <a:spAutoFit/>
          </a:bodyPr>
          <a:lstStyle/>
          <a:p>
            <a:r>
              <a:rPr lang="en-US" sz="2000" i="1" dirty="0" err="1">
                <a:solidFill>
                  <a:srgbClr val="222222"/>
                </a:solidFill>
                <a:latin typeface="Times New Roman" panose="02020603050405020304" pitchFamily="18" charset="0"/>
                <a:cs typeface="Times New Roman" panose="02020603050405020304" pitchFamily="18" charset="0"/>
              </a:rPr>
              <a:t>Manik</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Udage</a:t>
            </a:r>
            <a:r>
              <a:rPr lang="en-US" sz="2000" i="1" dirty="0">
                <a:solidFill>
                  <a:srgbClr val="222222"/>
                </a:solidFill>
                <a:latin typeface="Times New Roman" panose="02020603050405020304" pitchFamily="18" charset="0"/>
                <a:cs typeface="Times New Roman" panose="02020603050405020304" pitchFamily="18" charset="0"/>
              </a:rPr>
              <a:t> (25 </a:t>
            </a:r>
            <a:r>
              <a:rPr lang="en-US" sz="2000" i="1" dirty="0" err="1">
                <a:solidFill>
                  <a:srgbClr val="222222"/>
                </a:solidFill>
                <a:latin typeface="Times New Roman" panose="02020603050405020304" pitchFamily="18" charset="0"/>
                <a:cs typeface="Times New Roman" panose="02020603050405020304" pitchFamily="18" charset="0"/>
              </a:rPr>
              <a:t>tuổi</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bị</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đánh</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đến</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chết</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bằng</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một</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thanh</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roi</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thép</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hồi</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năm</a:t>
            </a:r>
            <a:r>
              <a:rPr lang="en-US" sz="2000" i="1" dirty="0">
                <a:solidFill>
                  <a:srgbClr val="222222"/>
                </a:solidFill>
                <a:latin typeface="Times New Roman" panose="02020603050405020304" pitchFamily="18" charset="0"/>
                <a:cs typeface="Times New Roman" panose="02020603050405020304" pitchFamily="18" charset="0"/>
              </a:rPr>
              <a:t> 2014 </a:t>
            </a:r>
            <a:r>
              <a:rPr lang="en-US" sz="2000" i="1" dirty="0" err="1">
                <a:solidFill>
                  <a:srgbClr val="222222"/>
                </a:solidFill>
                <a:latin typeface="Times New Roman" panose="02020603050405020304" pitchFamily="18" charset="0"/>
                <a:cs typeface="Times New Roman" panose="02020603050405020304" pitchFamily="18" charset="0"/>
              </a:rPr>
              <a:t>bởi</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những</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người</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thuộc</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đẳng</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cấp</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cao</a:t>
            </a:r>
            <a:r>
              <a:rPr lang="en-US" sz="2000" i="1" dirty="0">
                <a:solidFill>
                  <a:srgbClr val="222222"/>
                </a:solidFill>
                <a:latin typeface="Times New Roman" panose="02020603050405020304" pitchFamily="18" charset="0"/>
                <a:cs typeface="Times New Roman" panose="02020603050405020304" pitchFamily="18" charset="0"/>
              </a:rPr>
              <a:t> </a:t>
            </a:r>
            <a:r>
              <a:rPr lang="en-US" sz="2000" i="1" dirty="0" err="1">
                <a:solidFill>
                  <a:srgbClr val="222222"/>
                </a:solidFill>
                <a:latin typeface="Times New Roman" panose="02020603050405020304" pitchFamily="18" charset="0"/>
                <a:cs typeface="Times New Roman" panose="02020603050405020304" pitchFamily="18" charset="0"/>
              </a:rPr>
              <a:t>hơn</a:t>
            </a:r>
            <a:endParaRPr lang="en-US" sz="2000" i="1" dirty="0">
              <a:latin typeface="Times New Roman" panose="02020603050405020304" pitchFamily="18" charset="0"/>
              <a:cs typeface="Times New Roman" panose="02020603050405020304" pitchFamily="18" charset="0"/>
            </a:endParaRPr>
          </a:p>
        </p:txBody>
      </p:sp>
      <p:sp>
        <p:nvSpPr>
          <p:cNvPr id="11" name="Rectangle 10"/>
          <p:cNvSpPr/>
          <p:nvPr/>
        </p:nvSpPr>
        <p:spPr>
          <a:xfrm>
            <a:off x="0" y="245378"/>
            <a:ext cx="8638606" cy="102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bạn</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nay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chế</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đẳng</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cấp</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tồn</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tại</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Ấn</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000"/>
              </a:spcAft>
            </a:pP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(3 </a:t>
            </a:r>
            <a:r>
              <a:rPr lang="en-AU" sz="2600" b="1"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phút</a:t>
            </a:r>
            <a:r>
              <a:rPr lang="en-AU"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414" y="1093999"/>
            <a:ext cx="8222185" cy="1143000"/>
          </a:xfrm>
          <a:prstGeom prst="rect">
            <a:avLst/>
          </a:prstGeom>
          <a:solidFill>
            <a:schemeClr val="bg1"/>
          </a:solidFill>
        </p:spPr>
        <p:txBody>
          <a:bodyPr wrap="square">
            <a:spAutoFit/>
          </a:bodyPr>
          <a:lstStyle/>
          <a:p>
            <a:pPr algn="just">
              <a:lnSpc>
                <a:spcPct val="125000"/>
              </a:lnSpc>
              <a:spcAft>
                <a:spcPts val="1000"/>
              </a:spcAft>
            </a:pPr>
            <a:r>
              <a:rPr lang="en-AU"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Về</a:t>
            </a:r>
            <a:r>
              <a:rPr lang="en-A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tôn</a:t>
            </a:r>
            <a:r>
              <a:rPr lang="en-A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AU"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giáo</a:t>
            </a:r>
            <a:r>
              <a:rPr lang="en-A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A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25000"/>
              </a:lnSpc>
              <a:spcAft>
                <a:spcPts val="100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Phật giáo là gì? Hiểu đúng về đạo Phật để tu tập đúng chánh phá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98752" y="476432"/>
            <a:ext cx="2559182" cy="26555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News - Các vị thần trong tôn giáo của nền văn minh Ấn Độ (k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8752" y="3867304"/>
            <a:ext cx="2559182" cy="24497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63374" y="494269"/>
            <a:ext cx="5336717" cy="385298"/>
          </a:xfrm>
          <a:prstGeom prst="rect">
            <a:avLst/>
          </a:prstGeom>
        </p:spPr>
        <p:txBody>
          <a:bodyPr wrap="none">
            <a:spAutoFit/>
          </a:bodyPr>
          <a:lstStyle/>
          <a:p>
            <a:pPr algn="just">
              <a:lnSpc>
                <a:spcPct val="115000"/>
              </a:lnSpc>
            </a:pPr>
            <a:r>
              <a:rPr lang="en-US" b="1" dirty="0">
                <a:solidFill>
                  <a:srgbClr val="FF0000"/>
                </a:solidFill>
                <a:latin typeface="Times New Roman" panose="02020603050405020304" pitchFamily="18" charset="0"/>
                <a:ea typeface="Times New Roman" panose="02020603050405020304" pitchFamily="18" charset="0"/>
              </a:rPr>
              <a:t>III. NHỮNG THÀNH TỰU VĂN HOÁ TIÊU BIỂU </a:t>
            </a:r>
            <a:endParaRPr lang="en-US" sz="16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69265" y="364490"/>
            <a:ext cx="5293360" cy="6026785"/>
          </a:xfrm>
          <a:prstGeom prst="rect">
            <a:avLst/>
          </a:prstGeom>
        </p:spPr>
      </p:pic>
      <p:sp>
        <p:nvSpPr>
          <p:cNvPr id="5" name="Rounded Rectangle 4"/>
          <p:cNvSpPr/>
          <p:nvPr/>
        </p:nvSpPr>
        <p:spPr>
          <a:xfrm>
            <a:off x="6201410" y="554355"/>
            <a:ext cx="5929630" cy="56432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solidFill>
                  <a:srgbClr val="FF0000"/>
                </a:solidFill>
                <a:latin typeface="Times New Roman" panose="02020603050405020304" pitchFamily="18" charset="0"/>
                <a:cs typeface="Times New Roman" panose="02020603050405020304" pitchFamily="18" charset="0"/>
              </a:rPr>
              <a:t>- Đạo Bàlamôn (sau này là Hindu giáo)</a:t>
            </a:r>
            <a:r>
              <a:rPr lang="en-US" sz="2800">
                <a:solidFill>
                  <a:schemeClr val="tx1"/>
                </a:solidFill>
                <a:latin typeface="Times New Roman" panose="02020603050405020304" pitchFamily="18" charset="0"/>
                <a:cs typeface="Times New Roman" panose="02020603050405020304" pitchFamily="18" charset="0"/>
              </a:rPr>
              <a:t> </a:t>
            </a:r>
            <a:endParaRPr lang="en-US"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+thờ 3 vị thần chính: Thần Sáng tạo (Braman), Thần Thiện (Visnu), Thần Ác (Siva)</a:t>
            </a:r>
            <a:endParaRPr lang="en-US"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 đưa ra các quan niệm về nghiệp báo, luân hồi, giải thoát.</a:t>
            </a:r>
            <a:endParaRPr lang="en-US"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  bảo vệ chế độ 4 đẳng cấp; coi trọng việc tế lễ đặc biệt là lễ hiến sinh trong cộng đồng. </a:t>
            </a:r>
            <a:endParaRPr lang="en-US"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604520" y="551180"/>
            <a:ext cx="10982960" cy="57550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477520" y="374015"/>
            <a:ext cx="11205845" cy="61906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207645" y="365125"/>
            <a:ext cx="11579860" cy="61290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341630" y="148590"/>
            <a:ext cx="11508105" cy="5682615"/>
          </a:xfrm>
          <a:prstGeom prst="rect">
            <a:avLst/>
          </a:prstGeom>
        </p:spPr>
      </p:pic>
      <p:sp>
        <p:nvSpPr>
          <p:cNvPr id="5" name="Rounded Rectangle 4"/>
          <p:cNvSpPr/>
          <p:nvPr/>
        </p:nvSpPr>
        <p:spPr>
          <a:xfrm>
            <a:off x="1161415" y="6106795"/>
            <a:ext cx="9898380" cy="67881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a:solidFill>
                  <a:srgbClr val="FF0000"/>
                </a:solidFill>
                <a:latin typeface="Times New Roman" panose="02020603050405020304" pitchFamily="18" charset="0"/>
                <a:cs typeface="Times New Roman" panose="02020603050405020304" pitchFamily="18" charset="0"/>
              </a:rPr>
              <a:t>Đền Meenakshi </a:t>
            </a:r>
            <a:endParaRPr lang="en-US"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635" y="-635"/>
            <a:ext cx="12033250" cy="66598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3.png"/>
          <p:cNvPicPr/>
          <p:nvPr/>
        </p:nvPicPr>
        <p:blipFill>
          <a:blip r:embed="rId1"/>
          <a:srcRect/>
          <a:stretch>
            <a:fillRect/>
          </a:stretch>
        </p:blipFill>
        <p:spPr>
          <a:xfrm>
            <a:off x="775768" y="970353"/>
            <a:ext cx="3910532" cy="2097651"/>
          </a:xfrm>
          <a:prstGeom prst="rect">
            <a:avLst/>
          </a:prstGeom>
        </p:spPr>
      </p:pic>
      <p:pic>
        <p:nvPicPr>
          <p:cNvPr id="5" name="image16.png"/>
          <p:cNvPicPr/>
          <p:nvPr/>
        </p:nvPicPr>
        <p:blipFill>
          <a:blip r:embed="rId2"/>
          <a:srcRect/>
          <a:stretch>
            <a:fillRect/>
          </a:stretch>
        </p:blipFill>
        <p:spPr>
          <a:xfrm>
            <a:off x="8238980" y="970353"/>
            <a:ext cx="3177251" cy="2067698"/>
          </a:xfrm>
          <a:prstGeom prst="rect">
            <a:avLst/>
          </a:prstGeom>
        </p:spPr>
      </p:pic>
      <p:pic>
        <p:nvPicPr>
          <p:cNvPr id="6" name="image17.png"/>
          <p:cNvPicPr/>
          <p:nvPr/>
        </p:nvPicPr>
        <p:blipFill>
          <a:blip r:embed="rId3"/>
          <a:srcRect/>
          <a:stretch>
            <a:fillRect/>
          </a:stretch>
        </p:blipFill>
        <p:spPr>
          <a:xfrm>
            <a:off x="775768" y="3429001"/>
            <a:ext cx="3910532" cy="2337156"/>
          </a:xfrm>
          <a:prstGeom prst="rect">
            <a:avLst/>
          </a:prstGeom>
        </p:spPr>
      </p:pic>
      <p:pic>
        <p:nvPicPr>
          <p:cNvPr id="7" name="image25.png"/>
          <p:cNvPicPr/>
          <p:nvPr/>
        </p:nvPicPr>
        <p:blipFill>
          <a:blip r:embed="rId4"/>
          <a:srcRect/>
          <a:stretch>
            <a:fillRect/>
          </a:stretch>
        </p:blipFill>
        <p:spPr>
          <a:xfrm>
            <a:off x="8187453" y="3537762"/>
            <a:ext cx="3342559" cy="2449255"/>
          </a:xfrm>
          <a:prstGeom prst="rect">
            <a:avLst/>
          </a:prstGeom>
        </p:spPr>
      </p:pic>
      <p:sp>
        <p:nvSpPr>
          <p:cNvPr id="8" name="Rectangle 7"/>
          <p:cNvSpPr/>
          <p:nvPr/>
        </p:nvSpPr>
        <p:spPr>
          <a:xfrm>
            <a:off x="775768" y="3068004"/>
            <a:ext cx="2850139" cy="360996"/>
          </a:xfrm>
          <a:prstGeom prst="rect">
            <a:avLst/>
          </a:prstGeom>
        </p:spPr>
        <p:txBody>
          <a:bodyPr wrap="none">
            <a:spAutoFit/>
          </a:bodyPr>
          <a:lstStyle/>
          <a:p>
            <a:pPr marL="397510" marR="45720" indent="5715">
              <a:lnSpc>
                <a:spcPct val="97000"/>
              </a:lnSpc>
              <a:spcBef>
                <a:spcPts val="145"/>
              </a:spcBef>
              <a:spcAft>
                <a:spcPts val="0"/>
              </a:spcAft>
            </a:pPr>
            <a:r>
              <a:rPr lang="en-US" dirty="0">
                <a:solidFill>
                  <a:srgbClr val="000000"/>
                </a:solidFill>
                <a:latin typeface="Times New Roman" panose="02020603050405020304" pitchFamily="18" charset="0"/>
                <a:ea typeface="Times New Roman" panose="02020603050405020304" pitchFamily="18" charset="0"/>
              </a:rPr>
              <a:t>Hình 1: </a:t>
            </a:r>
            <a:r>
              <a:rPr lang="en-US" dirty="0">
                <a:solidFill>
                  <a:srgbClr val="212529"/>
                </a:solidFill>
                <a:latin typeface="Times New Roman" panose="02020603050405020304" pitchFamily="18" charset="0"/>
                <a:ea typeface="Times New Roman" panose="02020603050405020304" pitchFamily="18" charset="0"/>
              </a:rPr>
              <a:t>Đền Meenakshi</a:t>
            </a:r>
            <a:endParaRPr lang="en-US" sz="1400" dirty="0">
              <a:effectLst/>
              <a:latin typeface="Arial" panose="020B0604020202020204" pitchFamily="34" charset="0"/>
              <a:ea typeface="Arial" panose="020B0604020202020204" pitchFamily="34" charset="0"/>
            </a:endParaRPr>
          </a:p>
        </p:txBody>
      </p:sp>
      <p:sp>
        <p:nvSpPr>
          <p:cNvPr id="9" name="Rectangle 8"/>
          <p:cNvSpPr/>
          <p:nvPr/>
        </p:nvSpPr>
        <p:spPr>
          <a:xfrm>
            <a:off x="1342957" y="5802351"/>
            <a:ext cx="1866217" cy="369332"/>
          </a:xfrm>
          <a:prstGeom prst="rect">
            <a:avLst/>
          </a:prstGeom>
        </p:spPr>
        <p:txBody>
          <a:bodyPr wrap="none">
            <a:spAutoFit/>
          </a:bodyPr>
          <a:lstStyle/>
          <a:p>
            <a:r>
              <a:rPr lang="en-US" dirty="0">
                <a:solidFill>
                  <a:srgbClr val="000000"/>
                </a:solidFill>
                <a:latin typeface="Times New Roman" panose="02020603050405020304" pitchFamily="18" charset="0"/>
                <a:ea typeface="Times New Roman" panose="02020603050405020304" pitchFamily="18" charset="0"/>
              </a:rPr>
              <a:t>Hình 3: Vẽ Henna</a:t>
            </a:r>
            <a:endParaRPr lang="en-US" dirty="0"/>
          </a:p>
        </p:txBody>
      </p:sp>
      <p:sp>
        <p:nvSpPr>
          <p:cNvPr id="10" name="Rectangle 9"/>
          <p:cNvSpPr/>
          <p:nvPr/>
        </p:nvSpPr>
        <p:spPr>
          <a:xfrm>
            <a:off x="8238980" y="3068004"/>
            <a:ext cx="2823530" cy="360996"/>
          </a:xfrm>
          <a:prstGeom prst="rect">
            <a:avLst/>
          </a:prstGeom>
        </p:spPr>
        <p:txBody>
          <a:bodyPr wrap="none">
            <a:spAutoFit/>
          </a:bodyPr>
          <a:lstStyle/>
          <a:p>
            <a:pPr marL="397510" marR="45720" indent="5715">
              <a:lnSpc>
                <a:spcPct val="97000"/>
              </a:lnSpc>
              <a:spcBef>
                <a:spcPts val="145"/>
              </a:spcBef>
              <a:spcAft>
                <a:spcPts val="0"/>
              </a:spcAft>
            </a:pPr>
            <a:r>
              <a:rPr lang="en-US" dirty="0">
                <a:solidFill>
                  <a:srgbClr val="212529"/>
                </a:solidFill>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rPr>
              <a:t>Hình 2: Tượng Phật</a:t>
            </a:r>
            <a:endParaRPr lang="en-US" sz="1400" dirty="0">
              <a:effectLst/>
              <a:latin typeface="Arial" panose="020B0604020202020204" pitchFamily="34" charset="0"/>
              <a:ea typeface="Arial" panose="020B0604020202020204" pitchFamily="34" charset="0"/>
            </a:endParaRPr>
          </a:p>
        </p:txBody>
      </p:sp>
      <p:sp>
        <p:nvSpPr>
          <p:cNvPr id="11" name="Rectangle 10"/>
          <p:cNvSpPr/>
          <p:nvPr/>
        </p:nvSpPr>
        <p:spPr>
          <a:xfrm>
            <a:off x="8925623" y="6046923"/>
            <a:ext cx="1866217" cy="369332"/>
          </a:xfrm>
          <a:prstGeom prst="rect">
            <a:avLst/>
          </a:prstGeom>
        </p:spPr>
        <p:txBody>
          <a:bodyPr wrap="none">
            <a:spAutoFit/>
          </a:bodyPr>
          <a:lstStyle/>
          <a:p>
            <a:r>
              <a:rPr lang="en-US" dirty="0">
                <a:solidFill>
                  <a:srgbClr val="000000"/>
                </a:solidFill>
                <a:latin typeface="Times New Roman" panose="02020603050405020304" pitchFamily="18" charset="0"/>
                <a:ea typeface="Times New Roman" panose="02020603050405020304" pitchFamily="18" charset="0"/>
              </a:rPr>
              <a:t>Tượng thần Shiva</a:t>
            </a:r>
            <a:endParaRPr lang="en-US" dirty="0"/>
          </a:p>
        </p:txBody>
      </p:sp>
      <p:sp>
        <p:nvSpPr>
          <p:cNvPr id="3" name="Action Button: Help 2">
            <a:hlinkClick r:id="" action="ppaction://noaction" highlightClick="1"/>
          </p:cNvPr>
          <p:cNvSpPr/>
          <p:nvPr/>
        </p:nvSpPr>
        <p:spPr>
          <a:xfrm>
            <a:off x="4999348" y="1209488"/>
            <a:ext cx="2823530" cy="2449254"/>
          </a:xfrm>
          <a:prstGeom prst="actionButtonHelp">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2212C0"/>
                </a:solidFill>
                <a:latin typeface="Times New Roman" panose="02020603050405020304" pitchFamily="18" charset="0"/>
                <a:cs typeface="Times New Roman" panose="02020603050405020304" pitchFamily="18" charset="0"/>
              </a:rPr>
              <a:t>Những hình ảnh này gợi cho em biết đến đất nước, quốc gia nào?</a:t>
            </a:r>
            <a:endParaRPr lang="en-US" sz="2400" dirty="0">
              <a:solidFill>
                <a:srgbClr val="2212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557463" y="81969"/>
            <a:ext cx="6684843" cy="707886"/>
          </a:xfrm>
          <a:prstGeom prst="rect">
            <a:avLst/>
          </a:prstGeom>
          <a:noFill/>
        </p:spPr>
        <p:txBody>
          <a:bodyPr wrap="none" rtlCol="0">
            <a:spAutoFit/>
          </a:bodyPr>
          <a:lstStyle/>
          <a:p>
            <a:r>
              <a:rPr lang="en-US" sz="4000" dirty="0">
                <a:solidFill>
                  <a:srgbClr val="FF0000"/>
                </a:solidFill>
                <a:latin typeface="Apple Chancery" panose="03020702040506060504" pitchFamily="66" charset="-79"/>
                <a:cs typeface="Apple Chancery" panose="03020702040506060504" pitchFamily="66" charset="-79"/>
              </a:rPr>
              <a:t>HOẠT ĐỘNG KHỞI ĐỘNG</a:t>
            </a:r>
            <a:endParaRPr lang="en-US" sz="4000" dirty="0">
              <a:solidFill>
                <a:srgbClr val="FF0000"/>
              </a:solidFill>
              <a:latin typeface="Apple Chancery" panose="03020702040506060504" pitchFamily="66" charset="-79"/>
              <a:cs typeface="Apple Chancery" panose="03020702040506060504" pitchFamily="66" charset="-79"/>
            </a:endParaRPr>
          </a:p>
        </p:txBody>
      </p:sp>
      <p:sp>
        <p:nvSpPr>
          <p:cNvPr id="13" name="TextBox 12"/>
          <p:cNvSpPr txBox="1"/>
          <p:nvPr/>
        </p:nvSpPr>
        <p:spPr>
          <a:xfrm>
            <a:off x="4686300" y="4243636"/>
            <a:ext cx="3674404" cy="707886"/>
          </a:xfrm>
          <a:prstGeom prst="rect">
            <a:avLst/>
          </a:prstGeom>
          <a:noFill/>
        </p:spPr>
        <p:txBody>
          <a:bodyPr wrap="non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ẤN ĐỘ CỔ ĐẠI</a:t>
            </a:r>
            <a:endParaRPr 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7214235" y="310515"/>
            <a:ext cx="4824730" cy="6301105"/>
          </a:xfrm>
          <a:prstGeom prst="rect">
            <a:avLst/>
          </a:prstGeom>
        </p:spPr>
      </p:pic>
      <p:sp>
        <p:nvSpPr>
          <p:cNvPr id="5" name="Rounded Rectangle 4"/>
          <p:cNvSpPr/>
          <p:nvPr/>
        </p:nvSpPr>
        <p:spPr>
          <a:xfrm>
            <a:off x="557530" y="365125"/>
            <a:ext cx="6096000" cy="624649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b="1">
                <a:solidFill>
                  <a:srgbClr val="FF0000"/>
                </a:solidFill>
                <a:latin typeface="Times New Roman" panose="02020603050405020304" pitchFamily="18" charset="0"/>
                <a:cs typeface="Times New Roman" panose="02020603050405020304" pitchFamily="18" charset="0"/>
              </a:rPr>
              <a:t>- Đạo Phật:</a:t>
            </a:r>
            <a:r>
              <a:rPr lang="en-US" sz="3200" b="1">
                <a:solidFill>
                  <a:schemeClr val="tx1"/>
                </a:solidFill>
                <a:latin typeface="Times New Roman" panose="02020603050405020304" pitchFamily="18" charset="0"/>
                <a:cs typeface="Times New Roman" panose="02020603050405020304" pitchFamily="18" charset="0"/>
              </a:rPr>
              <a:t> </a:t>
            </a:r>
            <a:endParaRPr lang="en-US"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 phản đối đẳng cấp, cho rằng con người sinh ra bình đẳng.</a:t>
            </a:r>
            <a:endParaRPr lang="en-US"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 Đạo phật sau này phân hóa thành 2 nhánh chính là Đại Thừa và Tiểu Thừa. </a:t>
            </a:r>
            <a:endParaRPr lang="en-US"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 Đạo Phật được phát triển truyền bá khắp Ấn Độ và truyền ra các khu vực khác. </a:t>
            </a:r>
            <a:endParaRPr lang="en-US" sz="32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635" y="105410"/>
            <a:ext cx="12084685" cy="65843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185420" y="171450"/>
            <a:ext cx="11790680" cy="64973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0" y="0"/>
            <a:ext cx="1239901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normAutofit fontScale="90000"/>
          </a:bodyPr>
          <a:p>
            <a:pPr algn="ctr"/>
            <a:r>
              <a:rPr lang="en-US">
                <a:solidFill>
                  <a:srgbClr val="FF0000"/>
                </a:solidFill>
                <a:latin typeface="Times New Roman" panose="02020603050405020304" pitchFamily="18" charset="0"/>
                <a:cs typeface="Times New Roman" panose="02020603050405020304" pitchFamily="18" charset="0"/>
              </a:rPr>
              <a:t>CHỮ VIẾT : Chữ cổ Brahmi =&gt; chữ Phạn </a:t>
            </a:r>
            <a:br>
              <a:rPr lang="en-US">
                <a:solidFill>
                  <a:srgbClr val="FF0000"/>
                </a:solidFill>
                <a:latin typeface="Times New Roman" panose="02020603050405020304" pitchFamily="18" charset="0"/>
                <a:cs typeface="Times New Roman" panose="02020603050405020304" pitchFamily="18" charset="0"/>
              </a:rPr>
            </a:br>
            <a:r>
              <a:rPr lang="en-US">
                <a:solidFill>
                  <a:srgbClr val="FF0000"/>
                </a:solidFill>
                <a:latin typeface="Times New Roman" panose="02020603050405020304" pitchFamily="18" charset="0"/>
                <a:cs typeface="Times New Roman" panose="02020603050405020304" pitchFamily="18" charset="0"/>
              </a:rPr>
              <a:t>( San-xkrit)</a:t>
            </a:r>
            <a:r>
              <a:rPr lang="en-US"/>
              <a:t> </a:t>
            </a:r>
            <a:endParaRPr lang="en-US"/>
          </a:p>
        </p:txBody>
      </p:sp>
      <p:pic>
        <p:nvPicPr>
          <p:cNvPr id="4" name="Content Placeholder 3"/>
          <p:cNvPicPr>
            <a:picLocks noChangeAspect="1"/>
          </p:cNvPicPr>
          <p:nvPr>
            <p:ph sz="half" idx="1"/>
          </p:nvPr>
        </p:nvPicPr>
        <p:blipFill>
          <a:blip r:embed="rId1"/>
          <a:stretch>
            <a:fillRect/>
          </a:stretch>
        </p:blipFill>
        <p:spPr>
          <a:xfrm>
            <a:off x="174625" y="1717675"/>
            <a:ext cx="6132195" cy="4919980"/>
          </a:xfrm>
          <a:prstGeom prst="rect">
            <a:avLst/>
          </a:prstGeom>
        </p:spPr>
      </p:pic>
      <p:pic>
        <p:nvPicPr>
          <p:cNvPr id="5" name="Content Placeholder 4"/>
          <p:cNvPicPr>
            <a:picLocks noChangeAspect="1"/>
          </p:cNvPicPr>
          <p:nvPr>
            <p:ph sz="half" idx="2"/>
          </p:nvPr>
        </p:nvPicPr>
        <p:blipFill>
          <a:blip r:embed="rId2"/>
          <a:stretch>
            <a:fillRect/>
          </a:stretch>
        </p:blipFill>
        <p:spPr>
          <a:xfrm>
            <a:off x="6265545" y="1672590"/>
            <a:ext cx="5673090" cy="49650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rgbClr val="FF0000"/>
                </a:solidFill>
                <a:latin typeface="Times New Roman" panose="02020603050405020304" pitchFamily="18" charset="0"/>
                <a:cs typeface="Times New Roman" panose="02020603050405020304" pitchFamily="18" charset="0"/>
              </a:rPr>
              <a:t>VĂN HỌC : Sử thi Ma - ha - bha - ra -ta</a:t>
            </a:r>
            <a:endParaRPr lang="en-US">
              <a:solidFill>
                <a:srgbClr val="FF0000"/>
              </a:solidFill>
              <a:latin typeface="Times New Roman" panose="02020603050405020304" pitchFamily="18" charset="0"/>
              <a:cs typeface="Times New Roman" panose="02020603050405020304" pitchFamily="18" charset="0"/>
            </a:endParaRPr>
          </a:p>
        </p:txBody>
      </p:sp>
      <p:pic>
        <p:nvPicPr>
          <p:cNvPr id="5" name="Content Placeholder 4"/>
          <p:cNvPicPr>
            <a:picLocks noChangeAspect="1"/>
          </p:cNvPicPr>
          <p:nvPr>
            <p:ph sz="half" idx="1"/>
          </p:nvPr>
        </p:nvPicPr>
        <p:blipFill>
          <a:blip r:embed="rId1"/>
          <a:stretch>
            <a:fillRect/>
          </a:stretch>
        </p:blipFill>
        <p:spPr>
          <a:xfrm>
            <a:off x="-635" y="1640840"/>
            <a:ext cx="6020435" cy="5057775"/>
          </a:xfrm>
          <a:prstGeom prst="rect">
            <a:avLst/>
          </a:prstGeom>
        </p:spPr>
      </p:pic>
      <p:pic>
        <p:nvPicPr>
          <p:cNvPr id="6" name="Content Placeholder 5"/>
          <p:cNvPicPr>
            <a:picLocks noChangeAspect="1"/>
          </p:cNvPicPr>
          <p:nvPr>
            <p:ph sz="half" idx="2"/>
          </p:nvPr>
        </p:nvPicPr>
        <p:blipFill>
          <a:blip r:embed="rId2"/>
          <a:stretch>
            <a:fillRect/>
          </a:stretch>
        </p:blipFill>
        <p:spPr>
          <a:xfrm>
            <a:off x="6190615" y="1640840"/>
            <a:ext cx="5671820" cy="50006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ctr"/>
            <a:r>
              <a:rPr lang="en-US">
                <a:solidFill>
                  <a:srgbClr val="FF0000"/>
                </a:solidFill>
                <a:latin typeface="Times New Roman" panose="02020603050405020304" pitchFamily="18" charset="0"/>
                <a:cs typeface="Times New Roman" panose="02020603050405020304" pitchFamily="18" charset="0"/>
              </a:rPr>
              <a:t>Sử thi Ra - ma - y -a -na</a:t>
            </a:r>
            <a:endParaRPr lang="en-US">
              <a:solidFill>
                <a:srgbClr val="FF0000"/>
              </a:solidFill>
              <a:latin typeface="Times New Roman" panose="02020603050405020304" pitchFamily="18" charset="0"/>
              <a:cs typeface="Times New Roman" panose="02020603050405020304" pitchFamily="18" charset="0"/>
            </a:endParaRPr>
          </a:p>
        </p:txBody>
      </p:sp>
      <p:pic>
        <p:nvPicPr>
          <p:cNvPr id="5" name="Content Placeholder 4"/>
          <p:cNvPicPr>
            <a:picLocks noChangeAspect="1"/>
          </p:cNvPicPr>
          <p:nvPr>
            <p:ph sz="half" idx="1"/>
          </p:nvPr>
        </p:nvPicPr>
        <p:blipFill>
          <a:blip r:embed="rId1"/>
          <a:stretch>
            <a:fillRect/>
          </a:stretch>
        </p:blipFill>
        <p:spPr>
          <a:xfrm>
            <a:off x="635" y="1770380"/>
            <a:ext cx="5763895" cy="5086985"/>
          </a:xfrm>
          <a:prstGeom prst="rect">
            <a:avLst/>
          </a:prstGeom>
        </p:spPr>
      </p:pic>
      <p:pic>
        <p:nvPicPr>
          <p:cNvPr id="6" name="Content Placeholder 5"/>
          <p:cNvPicPr>
            <a:picLocks noChangeAspect="1"/>
          </p:cNvPicPr>
          <p:nvPr>
            <p:ph sz="half" idx="2"/>
          </p:nvPr>
        </p:nvPicPr>
        <p:blipFill>
          <a:blip r:embed="rId2"/>
          <a:stretch>
            <a:fillRect/>
          </a:stretch>
        </p:blipFill>
        <p:spPr>
          <a:xfrm>
            <a:off x="5795645" y="1825625"/>
            <a:ext cx="6396990" cy="49891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5" name="Content Placeholder 4"/>
          <p:cNvPicPr>
            <a:picLocks noChangeAspect="1"/>
          </p:cNvPicPr>
          <p:nvPr>
            <p:ph sz="half" idx="1"/>
          </p:nvPr>
        </p:nvPicPr>
        <p:blipFill>
          <a:blip r:embed="rId1"/>
          <a:stretch>
            <a:fillRect/>
          </a:stretch>
        </p:blipFill>
        <p:spPr>
          <a:xfrm>
            <a:off x="6172200" y="1826260"/>
            <a:ext cx="6020435" cy="5031105"/>
          </a:xfrm>
          <a:prstGeom prst="rect">
            <a:avLst/>
          </a:prstGeom>
        </p:spPr>
      </p:pic>
      <p:pic>
        <p:nvPicPr>
          <p:cNvPr id="6" name="Content Placeholder 5"/>
          <p:cNvPicPr>
            <a:picLocks noChangeAspect="1"/>
          </p:cNvPicPr>
          <p:nvPr>
            <p:ph sz="half" idx="2"/>
          </p:nvPr>
        </p:nvPicPr>
        <p:blipFill>
          <a:blip r:embed="rId2"/>
          <a:stretch>
            <a:fillRect/>
          </a:stretch>
        </p:blipFill>
        <p:spPr>
          <a:xfrm>
            <a:off x="0" y="1825625"/>
            <a:ext cx="6172200" cy="497586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00501" y="678394"/>
            <a:ext cx="11007300" cy="3768211"/>
          </a:xfrm>
          <a:prstGeom prst="rect">
            <a:avLst/>
          </a:prstGeom>
          <a:solidFill>
            <a:schemeClr val="accent4">
              <a:lumMod val="20000"/>
              <a:lumOff val="80000"/>
            </a:schemeClr>
          </a:solidFill>
          <a:ln>
            <a:noFill/>
          </a:ln>
          <a:effectLst/>
        </p:spPr>
        <p:txBody>
          <a:bodyPr vert="horz" wrap="square" lIns="91440" tIns="45720" rIns="91440" bIns="45720" numCol="1" anchor="ctr" anchorCtr="0" compatLnSpc="1">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14000"/>
              </a:lnSpc>
              <a:spcBef>
                <a:spcPct val="0"/>
              </a:spcBef>
              <a:spcAft>
                <a:spcPts val="600"/>
              </a:spcAft>
              <a:buClrTx/>
              <a:buSzTx/>
              <a:buFont typeface="Arial" panose="020B0604020202020204" pitchFamily="34" charset="0"/>
              <a:buChar char="•"/>
            </a:pP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Chư</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viết</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chư</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viết</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cô</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Brahmi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nâng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lên</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tạo</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hoàn</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chỉnh</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hê</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chư</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Phạn</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dùng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chép</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Phật</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Veda (Hindu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giáo</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ct val="0"/>
              </a:spcBef>
              <a:spcAft>
                <a:spcPts val="600"/>
              </a:spcAft>
              <a:buClrTx/>
              <a:buSzTx/>
              <a:buFont typeface="Arial" panose="020B0604020202020204" pitchFamily="34" charset="0"/>
              <a:buChar char="•"/>
            </a:pP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Mahabharata </a:t>
            </a:r>
            <a:r>
              <a:rPr kumimoji="0" lang="en-AU" altLang="en-US" sz="2400" b="0" i="0" u="none" strike="noStrike" cap="none" normalizeH="0" baseline="0" dirty="0" err="1">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AU" altLang="en-US" sz="2400" b="0" i="0" u="none" strike="noStrike" cap="none" normalizeH="0" baseline="0" dirty="0">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Raymayana</a:t>
            </a:r>
            <a:r>
              <a:rPr kumimoji="0" lang="en-AU" altLang="en-US" sz="2400" b="0" i="0" u="none" strike="noStrike" cap="none" normalizeH="0" baseline="0" dirty="0">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viết</a:t>
            </a:r>
            <a:r>
              <a:rPr kumimoji="0" lang="en-AU" altLang="en-US" sz="2400" b="0" i="0" u="none" strike="noStrike" cap="none" normalizeH="0" baseline="0" dirty="0">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AU" altLang="en-US" sz="2400" b="0" i="0" u="none" strike="noStrike" cap="none" normalizeH="0" baseline="0" dirty="0">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chữ</a:t>
            </a:r>
            <a:r>
              <a:rPr kumimoji="0" lang="en-AU" altLang="en-US" sz="2400" b="0" i="0" u="none" strike="noStrike" cap="none" normalizeH="0" baseline="0" dirty="0">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Phạn</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ct val="0"/>
              </a:spcBef>
              <a:spcAft>
                <a:spcPts val="600"/>
              </a:spcAft>
              <a:buClrTx/>
              <a:buSzTx/>
              <a:buFont typeface="Arial" panose="020B0604020202020204" pitchFamily="34" charset="0"/>
              <a:buChar char="•"/>
            </a:pP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Kiến</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trúc</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chùa</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Hang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Phật</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đền</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Hindu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giáo</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14000"/>
              </a:lnSpc>
              <a:spcBef>
                <a:spcPct val="0"/>
              </a:spcBef>
              <a:spcAft>
                <a:spcPts val="600"/>
              </a:spcAft>
              <a:buClrTx/>
              <a:buSzTx/>
              <a:buFont typeface="Arial" panose="020B0604020202020204" pitchFamily="34" charset="0"/>
              <a:buChar char="•"/>
            </a:pP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Lịch</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chia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12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30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360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cứ</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nhuận</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ct val="0"/>
              </a:spcBef>
              <a:spcAft>
                <a:spcPts val="600"/>
              </a:spcAft>
              <a:buClrTx/>
              <a:buSzTx/>
              <a:buFont typeface="Arial" panose="020B0604020202020204" pitchFamily="34" charset="0"/>
              <a:buChar char="•"/>
            </a:pP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Chữ</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AU"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Ấn</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chữ</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nay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mà</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chúng</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gọi</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Ả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rập</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biệt</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AU"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AU"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 </a:t>
            </a:r>
            <a:endParaRPr kumimoji="0" lang="en-AU"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9219" name="Picture 3" descr="Chùa hang Ajanta - Di tích Phật giáo ẩn trong lòng nú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5066" y="4826767"/>
            <a:ext cx="2376872" cy="137373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KinhNghiemDuLich.org  Nhung ngoi den Hindu dac sac nhat the gio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195" y="4706764"/>
            <a:ext cx="2202673" cy="1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a:stretch>
            <a:fillRect/>
          </a:stretch>
        </p:blipFill>
        <p:spPr>
          <a:xfrm>
            <a:off x="8572500" y="4706764"/>
            <a:ext cx="3320321" cy="1390812"/>
          </a:xfrm>
          <a:prstGeom prst="rect">
            <a:avLst/>
          </a:prstGeom>
        </p:spPr>
      </p:pic>
      <p:sp>
        <p:nvSpPr>
          <p:cNvPr id="4" name="TextBox 3"/>
          <p:cNvSpPr txBox="1"/>
          <p:nvPr/>
        </p:nvSpPr>
        <p:spPr>
          <a:xfrm>
            <a:off x="8440136" y="6353757"/>
            <a:ext cx="3751864" cy="369332"/>
          </a:xfrm>
          <a:prstGeom prst="rect">
            <a:avLst/>
          </a:prstGeom>
          <a:noFill/>
        </p:spPr>
        <p:txBody>
          <a:bodyPr wrap="square" rtlCol="0">
            <a:spAutoFit/>
          </a:bodyPr>
          <a:lstStyle/>
          <a:p>
            <a:r>
              <a:rPr lang="en-US" dirty="0" err="1"/>
              <a:t>Hệ</a:t>
            </a:r>
            <a:r>
              <a:rPr lang="en-US" dirty="0"/>
              <a:t> </a:t>
            </a:r>
            <a:r>
              <a:rPr lang="en-US" dirty="0" err="1"/>
              <a:t>thống</a:t>
            </a:r>
            <a:r>
              <a:rPr lang="en-US" dirty="0"/>
              <a:t> 10 </a:t>
            </a:r>
            <a:r>
              <a:rPr lang="en-US" dirty="0" err="1"/>
              <a:t>chữ</a:t>
            </a:r>
            <a:r>
              <a:rPr lang="en-US" dirty="0"/>
              <a:t> </a:t>
            </a:r>
            <a:r>
              <a:rPr lang="en-US" dirty="0" err="1"/>
              <a:t>số</a:t>
            </a:r>
            <a:r>
              <a:rPr lang="en-US" dirty="0"/>
              <a:t> </a:t>
            </a:r>
            <a:r>
              <a:rPr lang="en-US" dirty="0" err="1"/>
              <a:t>của</a:t>
            </a:r>
            <a:r>
              <a:rPr lang="en-US" dirty="0"/>
              <a:t> </a:t>
            </a:r>
            <a:r>
              <a:rPr lang="en-US" dirty="0" err="1"/>
              <a:t>người</a:t>
            </a:r>
            <a:r>
              <a:rPr lang="en-US" dirty="0"/>
              <a:t> </a:t>
            </a:r>
            <a:r>
              <a:rPr lang="en-US" dirty="0" err="1"/>
              <a:t>Ấn</a:t>
            </a:r>
            <a:r>
              <a:rPr lang="en-US" dirty="0"/>
              <a:t> </a:t>
            </a:r>
            <a:r>
              <a:rPr lang="en-US" dirty="0" err="1"/>
              <a:t>Độ</a:t>
            </a:r>
            <a:endParaRPr lang="en-US" dirty="0"/>
          </a:p>
        </p:txBody>
      </p:sp>
      <p:sp>
        <p:nvSpPr>
          <p:cNvPr id="8" name="TextBox 7"/>
          <p:cNvSpPr txBox="1"/>
          <p:nvPr/>
        </p:nvSpPr>
        <p:spPr>
          <a:xfrm>
            <a:off x="4688272" y="6307663"/>
            <a:ext cx="3751864" cy="369332"/>
          </a:xfrm>
          <a:prstGeom prst="rect">
            <a:avLst/>
          </a:prstGeom>
          <a:noFill/>
        </p:spPr>
        <p:txBody>
          <a:bodyPr wrap="square" rtlCol="0">
            <a:spAutoFit/>
          </a:bodyPr>
          <a:lstStyle/>
          <a:p>
            <a:r>
              <a:rPr lang="en-US" dirty="0" err="1"/>
              <a:t>Đền</a:t>
            </a:r>
            <a:r>
              <a:rPr lang="en-US" dirty="0"/>
              <a:t> </a:t>
            </a:r>
            <a:r>
              <a:rPr lang="en-US" dirty="0" err="1"/>
              <a:t>thờ</a:t>
            </a:r>
            <a:r>
              <a:rPr lang="en-US" dirty="0"/>
              <a:t>  </a:t>
            </a:r>
            <a:r>
              <a:rPr lang="en-US" dirty="0" err="1"/>
              <a:t>Brihadishwara</a:t>
            </a:r>
            <a:r>
              <a:rPr lang="en-US" dirty="0"/>
              <a:t> - </a:t>
            </a:r>
            <a:r>
              <a:rPr lang="en-US" dirty="0" err="1"/>
              <a:t>Ấn</a:t>
            </a:r>
            <a:r>
              <a:rPr lang="en-US" dirty="0"/>
              <a:t> </a:t>
            </a:r>
            <a:r>
              <a:rPr lang="en-US" dirty="0" err="1"/>
              <a:t>Độ</a:t>
            </a:r>
            <a:endParaRPr lang="en-US" dirty="0"/>
          </a:p>
        </p:txBody>
      </p:sp>
      <p:sp>
        <p:nvSpPr>
          <p:cNvPr id="9" name="TextBox 8"/>
          <p:cNvSpPr txBox="1"/>
          <p:nvPr/>
        </p:nvSpPr>
        <p:spPr>
          <a:xfrm>
            <a:off x="925066" y="6307663"/>
            <a:ext cx="3751864" cy="369332"/>
          </a:xfrm>
          <a:prstGeom prst="rect">
            <a:avLst/>
          </a:prstGeom>
          <a:noFill/>
        </p:spPr>
        <p:txBody>
          <a:bodyPr wrap="square" rtlCol="0">
            <a:spAutoFit/>
          </a:bodyPr>
          <a:lstStyle/>
          <a:p>
            <a:r>
              <a:rPr lang="en-US" dirty="0" err="1"/>
              <a:t>Chùa</a:t>
            </a:r>
            <a:r>
              <a:rPr lang="en-US" dirty="0"/>
              <a:t> hang - </a:t>
            </a:r>
            <a:r>
              <a:rPr lang="en-US" dirty="0" err="1"/>
              <a:t>Ấn</a:t>
            </a:r>
            <a:r>
              <a:rPr lang="en-US" dirty="0"/>
              <a:t> </a:t>
            </a:r>
            <a:r>
              <a:rPr lang="en-US" dirty="0" err="1"/>
              <a:t>Độ</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ó thể là hình ảnh về 1 người và văn bản cho biết 'Khoa học 56789 tự nhiên: 01234 Ayurveda ব O Dhatus hatus Chữ viết và văn Thành tựu văn hóa Ấn Độ Tôn giáo: trúc:.. Kiế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9831" y="1845733"/>
            <a:ext cx="9812337" cy="4673600"/>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1590599" y="863600"/>
            <a:ext cx="901080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Vẽ sơ đồ tư duy thể hiện thành tựu văn hoá của Ấn độ vào vở</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8119"/>
            <a:ext cx="1245870" cy="10287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541" y="1685561"/>
            <a:ext cx="3916907" cy="1846659"/>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nhóm</a:t>
            </a:r>
            <a:r>
              <a:rPr lang="en-US" sz="2600" dirty="0">
                <a:latin typeface="Times New Roman" panose="02020603050405020304" pitchFamily="18" charset="0"/>
                <a:cs typeface="Times New Roman" panose="02020603050405020304" pitchFamily="18" charset="0"/>
              </a:rPr>
              <a:t> 4</a:t>
            </a:r>
            <a:endParaRPr lang="en-US" sz="2600" dirty="0">
              <a:latin typeface="Times New Roman" panose="02020603050405020304" pitchFamily="18" charset="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Liệt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kê</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Ấn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endParaRPr lang="en-US" sz="2600" dirty="0">
              <a:latin typeface="Times New Roman" panose="02020603050405020304" pitchFamily="18" charset="0"/>
              <a:cs typeface="Times New Roman" panose="02020603050405020304" pitchFamily="18" charset="0"/>
            </a:endParaRPr>
          </a:p>
        </p:txBody>
      </p:sp>
      <p:sp>
        <p:nvSpPr>
          <p:cNvPr id="3" name="Cloud 2"/>
          <p:cNvSpPr/>
          <p:nvPr/>
        </p:nvSpPr>
        <p:spPr>
          <a:xfrm>
            <a:off x="883941" y="392865"/>
            <a:ext cx="2265528" cy="1074325"/>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2800" b="1" dirty="0">
                <a:solidFill>
                  <a:srgbClr val="002060"/>
                </a:solidFill>
              </a:rPr>
              <a:t>( 4 phút)</a:t>
            </a:r>
            <a:endParaRPr lang="en-US" sz="2800" dirty="0">
              <a:solidFill>
                <a:srgbClr val="002060"/>
              </a:solidFill>
            </a:endParaRPr>
          </a:p>
        </p:txBody>
      </p:sp>
      <p:pic>
        <p:nvPicPr>
          <p:cNvPr id="7" name="Picture 6"/>
          <p:cNvPicPr>
            <a:picLocks noChangeAspect="1"/>
          </p:cNvPicPr>
          <p:nvPr/>
        </p:nvPicPr>
        <p:blipFill>
          <a:blip r:embed="rId1"/>
          <a:stretch>
            <a:fillRect/>
          </a:stretch>
        </p:blipFill>
        <p:spPr>
          <a:xfrm>
            <a:off x="557283" y="3532220"/>
            <a:ext cx="3916907" cy="2717491"/>
          </a:xfrm>
          <a:prstGeom prst="rect">
            <a:avLst/>
          </a:prstGeom>
        </p:spPr>
      </p:pic>
      <p:graphicFrame>
        <p:nvGraphicFramePr>
          <p:cNvPr id="8" name="Table 7"/>
          <p:cNvGraphicFramePr>
            <a:graphicFrameLocks noGrp="1"/>
          </p:cNvGraphicFramePr>
          <p:nvPr/>
        </p:nvGraphicFramePr>
        <p:xfrm>
          <a:off x="4719933" y="1685561"/>
          <a:ext cx="6664326" cy="4663440"/>
        </p:xfrm>
        <a:graphic>
          <a:graphicData uri="http://schemas.openxmlformats.org/drawingml/2006/table">
            <a:tbl>
              <a:tblPr firstRow="1" bandRow="1">
                <a:tableStyleId>{5C22544A-7EE6-4342-B048-85BDC9FD1C3A}</a:tableStyleId>
              </a:tblPr>
              <a:tblGrid>
                <a:gridCol w="3332163"/>
                <a:gridCol w="3332163"/>
              </a:tblGrid>
              <a:tr h="220161">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Điều</a:t>
                      </a:r>
                      <a:r>
                        <a:rPr lang="en-US" sz="2400" b="1" baseline="0" dirty="0">
                          <a:solidFill>
                            <a:srgbClr val="002060"/>
                          </a:solidFill>
                          <a:latin typeface="Times New Roman" panose="02020603050405020304" pitchFamily="18" charset="0"/>
                          <a:cs typeface="Times New Roman" panose="02020603050405020304" pitchFamily="18" charset="0"/>
                        </a:rPr>
                        <a:t> </a:t>
                      </a:r>
                      <a:r>
                        <a:rPr lang="en-US" sz="2400" b="1" baseline="0" dirty="0" err="1">
                          <a:solidFill>
                            <a:srgbClr val="002060"/>
                          </a:solidFill>
                          <a:latin typeface="Times New Roman" panose="02020603050405020304" pitchFamily="18" charset="0"/>
                          <a:cs typeface="Times New Roman" panose="02020603050405020304" pitchFamily="18" charset="0"/>
                        </a:rPr>
                        <a:t>em</a:t>
                      </a:r>
                      <a:r>
                        <a:rPr lang="en-US" sz="2400" b="1" baseline="0" dirty="0">
                          <a:solidFill>
                            <a:srgbClr val="002060"/>
                          </a:solidFill>
                          <a:latin typeface="Times New Roman" panose="02020603050405020304" pitchFamily="18" charset="0"/>
                          <a:cs typeface="Times New Roman" panose="02020603050405020304" pitchFamily="18" charset="0"/>
                        </a:rPr>
                        <a:t> </a:t>
                      </a:r>
                      <a:r>
                        <a:rPr lang="en-US" sz="2400" b="1" baseline="0" dirty="0" err="1">
                          <a:solidFill>
                            <a:srgbClr val="002060"/>
                          </a:solidFill>
                          <a:latin typeface="Times New Roman" panose="02020603050405020304" pitchFamily="18" charset="0"/>
                          <a:cs typeface="Times New Roman" panose="02020603050405020304" pitchFamily="18" charset="0"/>
                        </a:rPr>
                        <a:t>đã</a:t>
                      </a:r>
                      <a:r>
                        <a:rPr lang="en-US" sz="2400" b="1" baseline="0" dirty="0">
                          <a:solidFill>
                            <a:srgbClr val="002060"/>
                          </a:solidFill>
                          <a:latin typeface="Times New Roman" panose="02020603050405020304" pitchFamily="18" charset="0"/>
                          <a:cs typeface="Times New Roman" panose="02020603050405020304" pitchFamily="18" charset="0"/>
                        </a:rPr>
                        <a:t> </a:t>
                      </a:r>
                      <a:r>
                        <a:rPr lang="en-US" sz="2400" b="1" baseline="0" dirty="0" err="1">
                          <a:solidFill>
                            <a:srgbClr val="002060"/>
                          </a:solidFill>
                          <a:latin typeface="Times New Roman" panose="02020603050405020304" pitchFamily="18" charset="0"/>
                          <a:cs typeface="Times New Roman" panose="02020603050405020304" pitchFamily="18" charset="0"/>
                        </a:rPr>
                        <a:t>biết</a:t>
                      </a:r>
                      <a:endParaRPr lang="en-US" sz="24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Điều</a:t>
                      </a:r>
                      <a:r>
                        <a:rPr lang="en-US" sz="2400" b="1" baseline="0" dirty="0">
                          <a:solidFill>
                            <a:srgbClr val="002060"/>
                          </a:solidFill>
                          <a:latin typeface="Times New Roman" panose="02020603050405020304" pitchFamily="18" charset="0"/>
                          <a:cs typeface="Times New Roman" panose="02020603050405020304" pitchFamily="18" charset="0"/>
                        </a:rPr>
                        <a:t> </a:t>
                      </a:r>
                      <a:r>
                        <a:rPr lang="en-US" sz="2400" b="1" baseline="0" dirty="0" err="1">
                          <a:solidFill>
                            <a:srgbClr val="002060"/>
                          </a:solidFill>
                          <a:latin typeface="Times New Roman" panose="02020603050405020304" pitchFamily="18" charset="0"/>
                          <a:cs typeface="Times New Roman" panose="02020603050405020304" pitchFamily="18" charset="0"/>
                        </a:rPr>
                        <a:t>em</a:t>
                      </a:r>
                      <a:r>
                        <a:rPr lang="en-US" sz="2400" b="1" baseline="0" dirty="0">
                          <a:solidFill>
                            <a:srgbClr val="002060"/>
                          </a:solidFill>
                          <a:latin typeface="Times New Roman" panose="02020603050405020304" pitchFamily="18" charset="0"/>
                          <a:cs typeface="Times New Roman" panose="02020603050405020304" pitchFamily="18" charset="0"/>
                        </a:rPr>
                        <a:t> </a:t>
                      </a:r>
                      <a:r>
                        <a:rPr lang="en-US" sz="2400" b="1" baseline="0" dirty="0" err="1">
                          <a:solidFill>
                            <a:srgbClr val="002060"/>
                          </a:solidFill>
                          <a:latin typeface="Times New Roman" panose="02020603050405020304" pitchFamily="18" charset="0"/>
                          <a:cs typeface="Times New Roman" panose="02020603050405020304" pitchFamily="18" charset="0"/>
                        </a:rPr>
                        <a:t>chưa</a:t>
                      </a:r>
                      <a:r>
                        <a:rPr lang="en-US" sz="2400" b="1" baseline="0" dirty="0">
                          <a:solidFill>
                            <a:srgbClr val="002060"/>
                          </a:solidFill>
                          <a:latin typeface="Times New Roman" panose="02020603050405020304" pitchFamily="18" charset="0"/>
                          <a:cs typeface="Times New Roman" panose="02020603050405020304" pitchFamily="18" charset="0"/>
                        </a:rPr>
                        <a:t> </a:t>
                      </a:r>
                      <a:r>
                        <a:rPr lang="en-US" sz="2400" b="1" baseline="0" dirty="0" err="1">
                          <a:solidFill>
                            <a:srgbClr val="002060"/>
                          </a:solidFill>
                          <a:latin typeface="Times New Roman" panose="02020603050405020304" pitchFamily="18" charset="0"/>
                          <a:cs typeface="Times New Roman" panose="02020603050405020304" pitchFamily="18" charset="0"/>
                        </a:rPr>
                        <a:t>biết</a:t>
                      </a:r>
                      <a:endParaRPr lang="en-US" sz="24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r>
              <a:tr h="295639">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3258503" y="163495"/>
            <a:ext cx="6684843" cy="707886"/>
          </a:xfrm>
          <a:prstGeom prst="rect">
            <a:avLst/>
          </a:prstGeom>
          <a:noFill/>
        </p:spPr>
        <p:txBody>
          <a:bodyPr wrap="none" rtlCol="0">
            <a:spAutoFit/>
          </a:bodyPr>
          <a:lstStyle/>
          <a:p>
            <a:r>
              <a:rPr lang="en-US" sz="4000" dirty="0">
                <a:solidFill>
                  <a:srgbClr val="FF0000"/>
                </a:solidFill>
                <a:latin typeface="Apple Chancery" panose="03020702040506060504" pitchFamily="66" charset="-79"/>
                <a:cs typeface="Apple Chancery" panose="03020702040506060504" pitchFamily="66" charset="-79"/>
              </a:rPr>
              <a:t>HOẠT ĐỘNG KHỞI ĐỘNG</a:t>
            </a:r>
            <a:endParaRPr lang="en-US" sz="4000" dirty="0">
              <a:solidFill>
                <a:srgbClr val="FF0000"/>
              </a:solidFill>
              <a:latin typeface="Apple Chancery" panose="03020702040506060504" pitchFamily="66" charset="-79"/>
              <a:cs typeface="Apple Chancery" panose="03020702040506060504" pitchFamily="66" charset="-79"/>
            </a:endParaRPr>
          </a:p>
        </p:txBody>
      </p:sp>
      <p:pic>
        <p:nvPicPr>
          <p:cNvPr id="10" name="Picture 2" descr="Hình ảnh Thảo Luận Làm Việc Cùng Nhau đối Tác đồng Nghiệp, Làm, Nhóm Làm  Việc, Công Việc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3346" y="392865"/>
            <a:ext cx="1813560" cy="1234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ách đặt câu hỏi trong tiếng Anh “đỉnh cao” bạn biết chưa?"/>
          <p:cNvPicPr>
            <a:picLocks noChangeAspect="1" noChangeArrowheads="1"/>
          </p:cNvPicPr>
          <p:nvPr/>
        </p:nvPicPr>
        <p:blipFill rotWithShape="1">
          <a:blip r:embed="rId1">
            <a:extLst>
              <a:ext uri="{28A0092B-C50C-407E-A947-70E740481C1C}">
                <a14:useLocalDpi xmlns:a14="http://schemas.microsoft.com/office/drawing/2010/main" val="0"/>
              </a:ext>
            </a:extLst>
          </a:blip>
          <a:srcRect l="12829" r="11517"/>
          <a:stretch>
            <a:fillRect/>
          </a:stretch>
        </p:blipFill>
        <p:spPr bwMode="auto">
          <a:xfrm>
            <a:off x="0" y="2823696"/>
            <a:ext cx="3603010"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57463" y="81969"/>
            <a:ext cx="6622326" cy="707886"/>
          </a:xfrm>
          <a:prstGeom prst="rect">
            <a:avLst/>
          </a:prstGeom>
          <a:noFill/>
        </p:spPr>
        <p:txBody>
          <a:bodyPr wrap="none" rtlCol="0">
            <a:spAutoFit/>
          </a:bodyPr>
          <a:lstStyle/>
          <a:p>
            <a:r>
              <a:rPr lang="en-US" sz="4000" dirty="0">
                <a:solidFill>
                  <a:srgbClr val="FF0000"/>
                </a:solidFill>
                <a:latin typeface="Apple Chancery" panose="03020702040506060504" pitchFamily="66" charset="-79"/>
                <a:cs typeface="Apple Chancery" panose="03020702040506060504" pitchFamily="66" charset="-79"/>
              </a:rPr>
              <a:t>HOẠT </a:t>
            </a:r>
            <a:r>
              <a:rPr lang="en-US" sz="4000" dirty="0">
                <a:solidFill>
                  <a:srgbClr val="FF0000"/>
                </a:solidFill>
                <a:latin typeface="Apple Chancery" panose="03020702040506060504" pitchFamily="66" charset="-79"/>
                <a:cs typeface="Apple Chancery" panose="03020702040506060504" pitchFamily="66" charset="-79"/>
              </a:rPr>
              <a:t>ĐỘNG LUYỆN TẬP</a:t>
            </a:r>
            <a:endParaRPr lang="en-US" sz="4000" dirty="0">
              <a:solidFill>
                <a:srgbClr val="FF0000"/>
              </a:solidFill>
              <a:latin typeface="Apple Chancery" panose="03020702040506060504" pitchFamily="66" charset="-79"/>
              <a:cs typeface="Apple Chancery" panose="03020702040506060504" pitchFamily="66" charset="-79"/>
            </a:endParaRPr>
          </a:p>
        </p:txBody>
      </p:sp>
      <p:graphicFrame>
        <p:nvGraphicFramePr>
          <p:cNvPr id="7" name="Table 6"/>
          <p:cNvGraphicFramePr>
            <a:graphicFrameLocks noGrp="1"/>
          </p:cNvGraphicFramePr>
          <p:nvPr/>
        </p:nvGraphicFramePr>
        <p:xfrm>
          <a:off x="3742266" y="1216025"/>
          <a:ext cx="7823201" cy="3564764"/>
        </p:xfrm>
        <a:graphic>
          <a:graphicData uri="http://schemas.openxmlformats.org/drawingml/2006/table">
            <a:tbl>
              <a:tblPr firstRow="1" bandRow="1">
                <a:tableStyleId>{5C22544A-7EE6-4342-B048-85BDC9FD1C3A}</a:tableStyleId>
              </a:tblPr>
              <a:tblGrid>
                <a:gridCol w="7823201"/>
              </a:tblGrid>
              <a:tr h="277875">
                <a:tc>
                  <a:txBody>
                    <a:bodyPr/>
                    <a:lstStyle/>
                    <a:p>
                      <a:pPr marL="285750" marR="0" indent="-285750" algn="l" defTabSz="914400" rtl="0" eaLnBrk="1" fontAlgn="auto" latinLnBrk="0" hangingPunct="1">
                        <a:lnSpc>
                          <a:spcPct val="114000"/>
                        </a:lnSpc>
                        <a:spcBef>
                          <a:spcPts val="600"/>
                        </a:spcBef>
                        <a:spcAft>
                          <a:spcPts val="600"/>
                        </a:spcAft>
                        <a:buClrTx/>
                        <a:buSzTx/>
                        <a:buFont typeface="Arial" panose="020B0604020202020204" pitchFamily="34" charset="0"/>
                        <a:buChar char="•"/>
                        <a:defRPr/>
                      </a:pPr>
                      <a:r>
                        <a:rPr lang="en-AU" sz="2800" b="0" dirty="0" err="1">
                          <a:solidFill>
                            <a:srgbClr val="2212C0"/>
                          </a:solidFill>
                          <a:latin typeface="Times New Roman" panose="02020603050405020304" pitchFamily="18" charset="0"/>
                          <a:cs typeface="Times New Roman" panose="02020603050405020304" pitchFamily="18" charset="0"/>
                        </a:rPr>
                        <a:t>Trình</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bày</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được</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ít</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nhất</a:t>
                      </a:r>
                      <a:r>
                        <a:rPr lang="en-AU" sz="2800" b="0" dirty="0">
                          <a:solidFill>
                            <a:srgbClr val="2212C0"/>
                          </a:solidFill>
                          <a:latin typeface="Times New Roman" panose="02020603050405020304" pitchFamily="18" charset="0"/>
                          <a:cs typeface="Times New Roman" panose="02020603050405020304" pitchFamily="18" charset="0"/>
                        </a:rPr>
                        <a:t> 3 </a:t>
                      </a:r>
                      <a:r>
                        <a:rPr lang="en-AU" sz="2800" b="0" dirty="0" err="1">
                          <a:solidFill>
                            <a:srgbClr val="2212C0"/>
                          </a:solidFill>
                          <a:latin typeface="Times New Roman" panose="02020603050405020304" pitchFamily="18" charset="0"/>
                          <a:cs typeface="Times New Roman" panose="02020603050405020304" pitchFamily="18" charset="0"/>
                        </a:rPr>
                        <a:t>đặc</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điểm</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về</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điều</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kiện</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tự</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nhiên</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và</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tác</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động</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của</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nó</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với</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lịch</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sử</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Ấn</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Độ</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theo</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cách</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hiểu</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của</a:t>
                      </a:r>
                      <a:r>
                        <a:rPr lang="en-AU" sz="2800" b="0" dirty="0">
                          <a:solidFill>
                            <a:srgbClr val="2212C0"/>
                          </a:solidFill>
                          <a:latin typeface="Times New Roman" panose="02020603050405020304" pitchFamily="18" charset="0"/>
                          <a:cs typeface="Times New Roman" panose="02020603050405020304" pitchFamily="18" charset="0"/>
                        </a:rPr>
                        <a:t> </a:t>
                      </a:r>
                      <a:r>
                        <a:rPr lang="en-AU" sz="2800" b="0" dirty="0" err="1">
                          <a:solidFill>
                            <a:srgbClr val="2212C0"/>
                          </a:solidFill>
                          <a:latin typeface="Times New Roman" panose="02020603050405020304" pitchFamily="18" charset="0"/>
                          <a:cs typeface="Times New Roman" panose="02020603050405020304" pitchFamily="18" charset="0"/>
                        </a:rPr>
                        <a:t>em</a:t>
                      </a:r>
                      <a:r>
                        <a:rPr lang="en-AU" sz="2800" b="0" dirty="0">
                          <a:solidFill>
                            <a:srgbClr val="2212C0"/>
                          </a:solidFill>
                          <a:latin typeface="Times New Roman" panose="02020603050405020304" pitchFamily="18" charset="0"/>
                          <a:cs typeface="Times New Roman" panose="02020603050405020304" pitchFamily="18" charset="0"/>
                        </a:rPr>
                        <a:t>.</a:t>
                      </a:r>
                      <a:endParaRPr lang="en-US" sz="2800" b="0" dirty="0">
                        <a:solidFill>
                          <a:srgbClr val="2212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7875">
                <a:tc>
                  <a:txBody>
                    <a:bodyPr/>
                    <a:lstStyle/>
                    <a:p>
                      <a:pPr marL="285750" marR="0" indent="-285750" algn="l" defTabSz="914400" rtl="0" eaLnBrk="1" fontAlgn="auto" latinLnBrk="0" hangingPunct="1">
                        <a:lnSpc>
                          <a:spcPct val="114000"/>
                        </a:lnSpc>
                        <a:spcBef>
                          <a:spcPts val="600"/>
                        </a:spcBef>
                        <a:spcAft>
                          <a:spcPts val="600"/>
                        </a:spcAft>
                        <a:buClrTx/>
                        <a:buSzTx/>
                        <a:buFont typeface="Arial" panose="020B0604020202020204" pitchFamily="34" charset="0"/>
                        <a:buChar char="•"/>
                        <a:defRPr/>
                      </a:pPr>
                      <a:r>
                        <a:rPr lang="it-IT" sz="2800" b="0" dirty="0">
                          <a:solidFill>
                            <a:srgbClr val="2212C0"/>
                          </a:solidFill>
                          <a:latin typeface="Times New Roman" panose="02020603050405020304" pitchFamily="18" charset="0"/>
                          <a:cs typeface="Times New Roman" panose="02020603050405020304" pitchFamily="18" charset="0"/>
                        </a:rPr>
                        <a:t>Nêu được tên 4 đẳng cấp trong xã hội Ấn Độ và ra chỉ sự khác biệt giữa các đẳng cấp.</a:t>
                      </a:r>
                      <a:endParaRPr lang="en-US" sz="2800" b="0" dirty="0">
                        <a:solidFill>
                          <a:srgbClr val="2212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7875">
                <a:tc>
                  <a:txBody>
                    <a:bodyPr/>
                    <a:lstStyle/>
                    <a:p>
                      <a:pPr marL="342900" indent="-342900">
                        <a:lnSpc>
                          <a:spcPct val="114000"/>
                        </a:lnSpc>
                        <a:spcBef>
                          <a:spcPts val="600"/>
                        </a:spcBef>
                        <a:spcAft>
                          <a:spcPts val="600"/>
                        </a:spcAft>
                        <a:buFont typeface="Arial" panose="020B0604020202020204" pitchFamily="34" charset="0"/>
                        <a:buChar char="•"/>
                      </a:pPr>
                      <a:r>
                        <a:rPr lang="it-IT" sz="2800" b="0" dirty="0">
                          <a:solidFill>
                            <a:srgbClr val="2212C0"/>
                          </a:solidFill>
                          <a:latin typeface="Times New Roman" panose="02020603050405020304" pitchFamily="18" charset="0"/>
                          <a:cs typeface="Times New Roman" panose="02020603050405020304" pitchFamily="18" charset="0"/>
                        </a:rPr>
                        <a:t>Liệt kê những thành tựu chính của văn hoá Ấn Độ cổ đại.</a:t>
                      </a:r>
                      <a:endParaRPr lang="en-US" sz="2800" b="0" dirty="0">
                        <a:solidFill>
                          <a:srgbClr val="2212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965" y="1132763"/>
            <a:ext cx="11497456" cy="4649350"/>
          </a:xfrm>
          <a:prstGeom prst="rect">
            <a:avLst/>
          </a:prstGeom>
          <a:noFill/>
        </p:spPr>
        <p:txBody>
          <a:bodyPr wrap="square" rtlCol="0">
            <a:spAutoFit/>
          </a:bodyPr>
          <a:lstStyle/>
          <a:p>
            <a:pPr>
              <a:lnSpc>
                <a:spcPct val="150000"/>
              </a:lnSpc>
            </a:pPr>
            <a:r>
              <a:rPr lang="en-AU" sz="2500" dirty="0" err="1">
                <a:latin typeface="Times New Roman" panose="02020603050405020304" pitchFamily="18" charset="0"/>
                <a:cs typeface="Times New Roman" panose="02020603050405020304" pitchFamily="18" charset="0"/>
              </a:rPr>
              <a:t>Em</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hãy</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tưởng</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tượng</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một</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câu</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chuyện</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về</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cuộc</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hôn</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nhân</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giữa</a:t>
            </a:r>
            <a:r>
              <a:rPr lang="en-AU" sz="2500" dirty="0">
                <a:latin typeface="Times New Roman" panose="02020603050405020304" pitchFamily="18" charset="0"/>
                <a:cs typeface="Times New Roman" panose="02020603050405020304" pitchFamily="18" charset="0"/>
              </a:rPr>
              <a:t> 1 </a:t>
            </a:r>
            <a:r>
              <a:rPr lang="en-AU" sz="2500" dirty="0" err="1">
                <a:latin typeface="Times New Roman" panose="02020603050405020304" pitchFamily="18" charset="0"/>
                <a:cs typeface="Times New Roman" panose="02020603050405020304" pitchFamily="18" charset="0"/>
              </a:rPr>
              <a:t>cô</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gái</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thuộc</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đẳng</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cấp</a:t>
            </a:r>
            <a:r>
              <a:rPr lang="en-AU" sz="2500" dirty="0">
                <a:latin typeface="Times New Roman" panose="02020603050405020304" pitchFamily="18" charset="0"/>
                <a:cs typeface="Times New Roman" panose="02020603050405020304" pitchFamily="18" charset="0"/>
              </a:rPr>
              <a:t> Sudra (</a:t>
            </a:r>
            <a:r>
              <a:rPr lang="en-AU" sz="2500" dirty="0" err="1">
                <a:latin typeface="Times New Roman" panose="02020603050405020304" pitchFamily="18" charset="0"/>
                <a:cs typeface="Times New Roman" panose="02020603050405020304" pitchFamily="18" charset="0"/>
              </a:rPr>
              <a:t>tiện</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dân</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và</a:t>
            </a:r>
            <a:r>
              <a:rPr lang="en-AU" sz="2500" dirty="0">
                <a:latin typeface="Times New Roman" panose="02020603050405020304" pitchFamily="18" charset="0"/>
                <a:cs typeface="Times New Roman" panose="02020603050405020304" pitchFamily="18" charset="0"/>
              </a:rPr>
              <a:t> 1 </a:t>
            </a:r>
            <a:r>
              <a:rPr lang="en-AU" sz="2500" dirty="0" err="1">
                <a:latin typeface="Times New Roman" panose="02020603050405020304" pitchFamily="18" charset="0"/>
                <a:cs typeface="Times New Roman" panose="02020603050405020304" pitchFamily="18" charset="0"/>
              </a:rPr>
              <a:t>chàng</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trai</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thuộc</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đẳng</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cấp</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Kasatơria</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quý</a:t>
            </a:r>
            <a:r>
              <a:rPr lang="en-AU" sz="2500" dirty="0">
                <a:latin typeface="Times New Roman" panose="02020603050405020304" pitchFamily="18" charset="0"/>
                <a:cs typeface="Times New Roman" panose="02020603050405020304" pitchFamily="18" charset="0"/>
              </a:rPr>
              <a:t> </a:t>
            </a:r>
            <a:r>
              <a:rPr lang="en-AU" sz="2500" dirty="0" err="1">
                <a:latin typeface="Times New Roman" panose="02020603050405020304" pitchFamily="18" charset="0"/>
                <a:cs typeface="Times New Roman" panose="02020603050405020304" pitchFamily="18" charset="0"/>
              </a:rPr>
              <a:t>tộc</a:t>
            </a:r>
            <a:r>
              <a:rPr lang="en-AU" sz="2500" dirty="0">
                <a:latin typeface="Times New Roman" panose="02020603050405020304" pitchFamily="18" charset="0"/>
                <a:cs typeface="Times New Roman" panose="02020603050405020304" pitchFamily="18" charset="0"/>
              </a:rPr>
              <a:t>). </a:t>
            </a:r>
            <a:endParaRPr lang="en-AU" sz="25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AU" sz="2500" i="1" dirty="0" err="1">
                <a:latin typeface="Times New Roman" panose="02020603050405020304" pitchFamily="18" charset="0"/>
                <a:cs typeface="Times New Roman" panose="02020603050405020304" pitchFamily="18" charset="0"/>
              </a:rPr>
              <a:t>Câu</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chuyện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đó</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sẽ</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diễn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ra</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như</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thế</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nào</a:t>
            </a:r>
            <a:r>
              <a:rPr lang="en-AU" sz="2500" i="1" dirty="0">
                <a:latin typeface="Times New Roman" panose="02020603050405020304" pitchFamily="18" charset="0"/>
                <a:cs typeface="Times New Roman" panose="02020603050405020304" pitchFamily="18" charset="0"/>
              </a:rPr>
              <a:t>?</a:t>
            </a:r>
            <a:endParaRPr lang="en-US" sz="2500" i="1"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AU" sz="2500" i="1" dirty="0" err="1">
                <a:latin typeface="Times New Roman" panose="02020603050405020304" pitchFamily="18" charset="0"/>
                <a:cs typeface="Times New Roman" panose="02020603050405020304" pitchFamily="18" charset="0"/>
              </a:rPr>
              <a:t>Người</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dân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Ấn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Độ</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sẽ</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nhìn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cuộc</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hôn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nhân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này</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như</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thế</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nào</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họ</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sẽ</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làm</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gì</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với</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cuộc</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hôn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nhân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này</a:t>
            </a:r>
            <a:r>
              <a:rPr lang="en-AU" sz="2500" i="1" dirty="0">
                <a:latin typeface="Times New Roman" panose="02020603050405020304" pitchFamily="18" charset="0"/>
                <a:cs typeface="Times New Roman" panose="02020603050405020304" pitchFamily="18" charset="0"/>
              </a:rPr>
              <a:t>?</a:t>
            </a:r>
            <a:endParaRPr lang="en-US" sz="2500" i="1"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AU" sz="2500" i="1" dirty="0" err="1">
                <a:latin typeface="Times New Roman" panose="02020603050405020304" pitchFamily="18" charset="0"/>
                <a:cs typeface="Times New Roman" panose="02020603050405020304" pitchFamily="18" charset="0"/>
              </a:rPr>
              <a:t>Cách</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ứng</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xử</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của</a:t>
            </a:r>
            <a:r>
              <a:rPr lang="en-AU" sz="2500" i="1" dirty="0">
                <a:latin typeface="Times New Roman" panose="02020603050405020304" pitchFamily="18" charset="0"/>
                <a:cs typeface="Times New Roman" panose="02020603050405020304" pitchFamily="18" charset="0"/>
              </a:rPr>
              <a:t> 2 </a:t>
            </a:r>
            <a:r>
              <a:rPr lang="en-AU" sz="2500" i="1" dirty="0" err="1">
                <a:latin typeface="Times New Roman" panose="02020603050405020304" pitchFamily="18" charset="0"/>
                <a:cs typeface="Times New Roman" panose="02020603050405020304" pitchFamily="18" charset="0"/>
              </a:rPr>
              <a:t>nhân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vật</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chính</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trong</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cuộc</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hôn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nhân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trước</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phản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ứng</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của</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dư</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luận</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xã</a:t>
            </a:r>
            <a:r>
              <a:rPr lang="en-AU" sz="2500" i="1" dirty="0">
                <a:latin typeface="Times New Roman" panose="02020603050405020304" pitchFamily="18" charset="0"/>
                <a:cs typeface="Times New Roman" panose="02020603050405020304" pitchFamily="18" charset="0"/>
              </a:rPr>
              <a:t> </a:t>
            </a:r>
            <a:r>
              <a:rPr lang="en-AU" sz="2500" i="1" dirty="0" err="1">
                <a:latin typeface="Times New Roman" panose="02020603050405020304" pitchFamily="18" charset="0"/>
                <a:cs typeface="Times New Roman" panose="02020603050405020304" pitchFamily="18" charset="0"/>
              </a:rPr>
              <a:t>hội</a:t>
            </a:r>
            <a:r>
              <a:rPr lang="en-AU" sz="2500" i="1" dirty="0">
                <a:latin typeface="Times New Roman" panose="02020603050405020304" pitchFamily="18" charset="0"/>
                <a:cs typeface="Times New Roman" panose="02020603050405020304" pitchFamily="18" charset="0"/>
              </a:rPr>
              <a:t>?</a:t>
            </a:r>
            <a:endParaRPr lang="en-US" sz="2500" i="1" dirty="0">
              <a:latin typeface="Times New Roman" panose="02020603050405020304" pitchFamily="18" charset="0"/>
              <a:cs typeface="Times New Roman" panose="02020603050405020304" pitchFamily="18" charset="0"/>
            </a:endParaRPr>
          </a:p>
          <a:p>
            <a:pPr>
              <a:lnSpc>
                <a:spcPct val="150000"/>
              </a:lnSpc>
            </a:pPr>
            <a:endParaRPr lang="en-US" sz="2500" dirty="0"/>
          </a:p>
        </p:txBody>
      </p:sp>
      <p:pic>
        <p:nvPicPr>
          <p:cNvPr id="10246" name="Picture 6" descr="Ngỡ ngàng với &quot;tiêu chuẩn soái ca&quot; của đàn ông trên thế giớ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94608" y="4692131"/>
            <a:ext cx="2594797" cy="15266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âu hỏi thường gặp | Cục xuất nhập cảnh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1164" y="201543"/>
            <a:ext cx="854517" cy="9765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8189405" y="5398456"/>
            <a:ext cx="1189842" cy="1189842"/>
          </a:xfrm>
          <a:prstGeom prst="rect">
            <a:avLst/>
          </a:prstGeom>
        </p:spPr>
      </p:pic>
      <p:sp>
        <p:nvSpPr>
          <p:cNvPr id="8" name="TextBox 7"/>
          <p:cNvSpPr txBox="1"/>
          <p:nvPr/>
        </p:nvSpPr>
        <p:spPr>
          <a:xfrm>
            <a:off x="2528402" y="424877"/>
            <a:ext cx="6463629" cy="707886"/>
          </a:xfrm>
          <a:prstGeom prst="rect">
            <a:avLst/>
          </a:prstGeom>
          <a:noFill/>
        </p:spPr>
        <p:txBody>
          <a:bodyPr wrap="none" rtlCol="0">
            <a:spAutoFit/>
          </a:bodyPr>
          <a:lstStyle/>
          <a:p>
            <a:r>
              <a:rPr lang="en-US" sz="4000" dirty="0">
                <a:solidFill>
                  <a:srgbClr val="FF0000"/>
                </a:solidFill>
                <a:latin typeface="Apple Chancery" panose="03020702040506060504" pitchFamily="66" charset="-79"/>
                <a:cs typeface="Apple Chancery" panose="03020702040506060504" pitchFamily="66" charset="-79"/>
              </a:rPr>
              <a:t>HOẠT </a:t>
            </a:r>
            <a:r>
              <a:rPr lang="en-US" sz="4000" dirty="0">
                <a:solidFill>
                  <a:srgbClr val="FF0000"/>
                </a:solidFill>
                <a:latin typeface="Apple Chancery" panose="03020702040506060504" pitchFamily="66" charset="-79"/>
                <a:cs typeface="Apple Chancery" panose="03020702040506060504" pitchFamily="66" charset="-79"/>
              </a:rPr>
              <a:t>ĐỘNG VẬN DỤNG</a:t>
            </a:r>
            <a:endParaRPr lang="en-US" sz="4000" dirty="0">
              <a:solidFill>
                <a:srgbClr val="FF0000"/>
              </a:solidFill>
              <a:latin typeface="Apple Chancery" panose="03020702040506060504" pitchFamily="66" charset="-79"/>
              <a:cs typeface="Apple Chancery" panose="03020702040506060504" pitchFamily="66" charset="-79"/>
            </a:endParaRPr>
          </a:p>
        </p:txBody>
      </p:sp>
      <p:pic>
        <p:nvPicPr>
          <p:cNvPr id="5" name="Picture 4"/>
          <p:cNvPicPr>
            <a:picLocks noChangeAspect="1"/>
          </p:cNvPicPr>
          <p:nvPr/>
        </p:nvPicPr>
        <p:blipFill>
          <a:blip r:embed="rId4"/>
          <a:stretch>
            <a:fillRect/>
          </a:stretch>
        </p:blipFill>
        <p:spPr>
          <a:xfrm>
            <a:off x="9339499" y="4725662"/>
            <a:ext cx="2355695" cy="145954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5015" y="389467"/>
            <a:ext cx="11660718" cy="58758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ễ hội Kumbh Mela | Tạp chí điện tử Thế giới Di sả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7935" y="4181153"/>
            <a:ext cx="3659262" cy="2469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hững điều bạn cần biết về Holi - Lễ hội đầy màu sắc của người Ấn Đ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066" y="4181153"/>
            <a:ext cx="3659262" cy="23876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682519" y="244346"/>
            <a:ext cx="4826962" cy="678327"/>
          </a:xfrm>
          <a:prstGeom prst="rect">
            <a:avLst/>
          </a:prstGeom>
        </p:spPr>
        <p:txBody>
          <a:bodyPr wrap="none">
            <a:spAutoFit/>
          </a:bodyPr>
          <a:lstStyle/>
          <a:p>
            <a:pPr algn="ctr">
              <a:lnSpc>
                <a:spcPct val="115000"/>
              </a:lnSpc>
            </a:pPr>
            <a:r>
              <a:rPr lang="en-US" sz="3600" b="1" u="sng" dirty="0">
                <a:solidFill>
                  <a:srgbClr val="FF0000"/>
                </a:solidFill>
                <a:latin typeface="Times New Roman" panose="02020603050405020304" pitchFamily="18" charset="0"/>
                <a:ea typeface="Times New Roman" panose="02020603050405020304" pitchFamily="18" charset="0"/>
              </a:rPr>
              <a:t>BÀI 8. ẤN ĐỘ CỔ ĐẠI</a:t>
            </a:r>
            <a:endParaRPr lang="en-US" sz="3600" u="sng" dirty="0">
              <a:effectLst/>
              <a:latin typeface="Times New Roman" panose="02020603050405020304" pitchFamily="18" charset="0"/>
              <a:ea typeface="Times New Roman" panose="02020603050405020304" pitchFamily="18" charset="0"/>
            </a:endParaRPr>
          </a:p>
        </p:txBody>
      </p:sp>
      <p:cxnSp>
        <p:nvCxnSpPr>
          <p:cNvPr id="9" name="Straight Arrow Connector 8"/>
          <p:cNvCxnSpPr/>
          <p:nvPr/>
        </p:nvCxnSpPr>
        <p:spPr>
          <a:xfrm flipH="1">
            <a:off x="1768332" y="819276"/>
            <a:ext cx="4233707" cy="34230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6002039" y="838200"/>
            <a:ext cx="0" cy="33429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6063144" y="859317"/>
            <a:ext cx="3700057" cy="33429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4920000" y="4178382"/>
            <a:ext cx="1981200" cy="830997"/>
          </a:xfrm>
          <a:prstGeom prst="rect">
            <a:avLst/>
          </a:prstGeom>
          <a:noFill/>
        </p:spPr>
        <p:txBody>
          <a:bodyPr wrap="square" rtlCol="0">
            <a:spAutoFit/>
          </a:bodyPr>
          <a:lstStyle/>
          <a:p>
            <a:pPr algn="ctr"/>
            <a:r>
              <a:rPr lang="en-US" sz="2400" b="1" dirty="0">
                <a:solidFill>
                  <a:srgbClr val="FFFF00"/>
                </a:solidFill>
                <a:latin typeface="Times New Roman" panose="02020603050405020304" pitchFamily="18" charset="0"/>
                <a:cs typeface="Times New Roman" panose="02020603050405020304" pitchFamily="18" charset="0"/>
              </a:rPr>
              <a:t>XÃ HỘI CỔ ĐẠI</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8829480" y="4189296"/>
            <a:ext cx="2230813" cy="830997"/>
          </a:xfrm>
          <a:prstGeom prst="rect">
            <a:avLst/>
          </a:prstGeom>
          <a:noFill/>
        </p:spPr>
        <p:txBody>
          <a:bodyPr wrap="square" rtlCol="0">
            <a:spAutoFit/>
          </a:bodyPr>
          <a:lstStyle/>
          <a:p>
            <a:pPr algn="ctr"/>
            <a:r>
              <a:rPr lang="en-US" sz="2400" b="1" dirty="0">
                <a:solidFill>
                  <a:srgbClr val="FFFF00"/>
                </a:solidFill>
                <a:latin typeface="Times New Roman" panose="02020603050405020304" pitchFamily="18" charset="0"/>
                <a:cs typeface="Times New Roman" panose="02020603050405020304" pitchFamily="18" charset="0"/>
              </a:rPr>
              <a:t>THÀNH TƯỤ VĂN HOÁ</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stretch>
            <a:fillRect/>
          </a:stretch>
        </p:blipFill>
        <p:spPr>
          <a:xfrm>
            <a:off x="261466" y="4202270"/>
            <a:ext cx="3421053" cy="2629298"/>
          </a:xfrm>
          <a:prstGeom prst="rect">
            <a:avLst/>
          </a:prstGeom>
        </p:spPr>
      </p:pic>
      <p:sp>
        <p:nvSpPr>
          <p:cNvPr id="24" name="TextBox 23"/>
          <p:cNvSpPr txBox="1"/>
          <p:nvPr/>
        </p:nvSpPr>
        <p:spPr>
          <a:xfrm>
            <a:off x="981392" y="4220485"/>
            <a:ext cx="1981200" cy="830997"/>
          </a:xfrm>
          <a:prstGeom prst="rect">
            <a:avLst/>
          </a:prstGeom>
          <a:noFill/>
        </p:spPr>
        <p:txBody>
          <a:bodyPr wrap="square" rtlCol="0">
            <a:spAutoFit/>
          </a:bodyPr>
          <a:lstStyle/>
          <a:p>
            <a:pPr algn="ctr"/>
            <a:r>
              <a:rPr lang="en-US" sz="2400" b="1" dirty="0">
                <a:solidFill>
                  <a:srgbClr val="FFFF00"/>
                </a:solidFill>
                <a:latin typeface="Times New Roman" panose="02020603050405020304" pitchFamily="18" charset="0"/>
                <a:cs typeface="Times New Roman" panose="02020603050405020304" pitchFamily="18" charset="0"/>
              </a:rPr>
              <a:t>ĐIỀU KIỆN TỰ NHIÊN</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5" name="Horizontal Scroll 24"/>
          <p:cNvSpPr/>
          <p:nvPr/>
        </p:nvSpPr>
        <p:spPr>
          <a:xfrm>
            <a:off x="700402" y="683229"/>
            <a:ext cx="10979122" cy="3537256"/>
          </a:xfrm>
          <a:prstGeom prst="horizontalScroll">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125000"/>
              </a:lnSpc>
              <a:tabLst>
                <a:tab pos="180340" algn="l"/>
              </a:tabLst>
            </a:pPr>
            <a:r>
              <a:rPr lang="it-IT" sz="24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Mục tiêu bài học</a:t>
            </a:r>
            <a:endParaRPr lang="it-IT" sz="24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AU" sz="2400" i="1" dirty="0" err="1">
                <a:solidFill>
                  <a:srgbClr val="002060"/>
                </a:solidFill>
                <a:latin typeface="Times New Roman" panose="02020603050405020304" pitchFamily="18" charset="0"/>
                <a:cs typeface="Times New Roman" panose="02020603050405020304" pitchFamily="18" charset="0"/>
              </a:rPr>
              <a:t>Trình</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bày</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được</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ít</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nhất</a:t>
            </a:r>
            <a:r>
              <a:rPr lang="en-AU" sz="2400" i="1" dirty="0">
                <a:solidFill>
                  <a:srgbClr val="002060"/>
                </a:solidFill>
                <a:latin typeface="Times New Roman" panose="02020603050405020304" pitchFamily="18" charset="0"/>
                <a:cs typeface="Times New Roman" panose="02020603050405020304" pitchFamily="18" charset="0"/>
              </a:rPr>
              <a:t> 3 </a:t>
            </a:r>
            <a:r>
              <a:rPr lang="en-AU" sz="2400" i="1" dirty="0" err="1">
                <a:solidFill>
                  <a:srgbClr val="002060"/>
                </a:solidFill>
                <a:latin typeface="Times New Roman" panose="02020603050405020304" pitchFamily="18" charset="0"/>
                <a:cs typeface="Times New Roman" panose="02020603050405020304" pitchFamily="18" charset="0"/>
              </a:rPr>
              <a:t>đặc</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điểm</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về</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điều</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kiện</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tự</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nhiên</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và</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tác</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động</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của</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nó</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với</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lịch</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sử</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Ấn</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Độ</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theo</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cách</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hiểu</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của</a:t>
            </a:r>
            <a:r>
              <a:rPr lang="en-AU" sz="2400" i="1" dirty="0">
                <a:solidFill>
                  <a:srgbClr val="002060"/>
                </a:solidFill>
                <a:latin typeface="Times New Roman" panose="02020603050405020304" pitchFamily="18" charset="0"/>
                <a:cs typeface="Times New Roman" panose="02020603050405020304" pitchFamily="18" charset="0"/>
              </a:rPr>
              <a:t> </a:t>
            </a:r>
            <a:r>
              <a:rPr lang="en-AU" sz="2400" i="1" dirty="0" err="1">
                <a:solidFill>
                  <a:srgbClr val="002060"/>
                </a:solidFill>
                <a:latin typeface="Times New Roman" panose="02020603050405020304" pitchFamily="18" charset="0"/>
                <a:cs typeface="Times New Roman" panose="02020603050405020304" pitchFamily="18" charset="0"/>
              </a:rPr>
              <a:t>em</a:t>
            </a:r>
            <a:r>
              <a:rPr lang="en-AU"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2400" i="1" dirty="0" err="1">
                <a:solidFill>
                  <a:srgbClr val="002060"/>
                </a:solidFill>
                <a:latin typeface="Times New Roman" panose="02020603050405020304" pitchFamily="18" charset="0"/>
                <a:cs typeface="Times New Roman" panose="02020603050405020304" pitchFamily="18" charset="0"/>
              </a:rPr>
              <a:t>Nêu</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được</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tên</a:t>
            </a:r>
            <a:r>
              <a:rPr lang="it-IT" sz="2400" i="1" dirty="0">
                <a:solidFill>
                  <a:srgbClr val="002060"/>
                </a:solidFill>
                <a:latin typeface="Times New Roman" panose="02020603050405020304" pitchFamily="18" charset="0"/>
                <a:cs typeface="Times New Roman" panose="02020603050405020304" pitchFamily="18" charset="0"/>
              </a:rPr>
              <a:t> 4 </a:t>
            </a:r>
            <a:r>
              <a:rPr lang="it-IT" sz="2400" i="1" dirty="0" err="1">
                <a:solidFill>
                  <a:srgbClr val="002060"/>
                </a:solidFill>
                <a:latin typeface="Times New Roman" panose="02020603050405020304" pitchFamily="18" charset="0"/>
                <a:cs typeface="Times New Roman" panose="02020603050405020304" pitchFamily="18" charset="0"/>
              </a:rPr>
              <a:t>đẳng</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cấp</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trong</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xã</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hội</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Ấn</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Độ</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và</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ra</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chỉ</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sự</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khác</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biệt</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giữa</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các</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đẳng</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cấp</a:t>
            </a:r>
            <a:r>
              <a:rPr lang="it-IT"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2400" i="1" dirty="0" err="1">
                <a:solidFill>
                  <a:srgbClr val="002060"/>
                </a:solidFill>
                <a:latin typeface="Times New Roman" panose="02020603050405020304" pitchFamily="18" charset="0"/>
                <a:cs typeface="Times New Roman" panose="02020603050405020304" pitchFamily="18" charset="0"/>
              </a:rPr>
              <a:t>Liệt</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kê</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những</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thành</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tựu</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chính</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của</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văn</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hoá</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Ấn</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Độ</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cổ</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err="1">
                <a:solidFill>
                  <a:srgbClr val="002060"/>
                </a:solidFill>
                <a:latin typeface="Times New Roman" panose="02020603050405020304" pitchFamily="18" charset="0"/>
                <a:cs typeface="Times New Roman" panose="02020603050405020304" pitchFamily="18" charset="0"/>
              </a:rPr>
              <a:t>đại</a:t>
            </a:r>
            <a:r>
              <a:rPr lang="it-IT"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png"/>
          <p:cNvPicPr/>
          <p:nvPr/>
        </p:nvPicPr>
        <p:blipFill>
          <a:blip r:embed="rId1"/>
          <a:srcRect/>
          <a:stretch>
            <a:fillRect/>
          </a:stretch>
        </p:blipFill>
        <p:spPr>
          <a:xfrm>
            <a:off x="4846320" y="990600"/>
            <a:ext cx="6934200" cy="5503704"/>
          </a:xfrm>
          <a:prstGeom prst="rect">
            <a:avLst/>
          </a:prstGeom>
        </p:spPr>
      </p:pic>
      <p:sp>
        <p:nvSpPr>
          <p:cNvPr id="5" name="Rectangle 4"/>
          <p:cNvSpPr/>
          <p:nvPr/>
        </p:nvSpPr>
        <p:spPr>
          <a:xfrm>
            <a:off x="274320" y="2135179"/>
            <a:ext cx="4267200" cy="3252237"/>
          </a:xfrm>
          <a:prstGeom prst="rect">
            <a:avLst/>
          </a:prstGeom>
        </p:spPr>
        <p:txBody>
          <a:bodyPr wrap="square">
            <a:spAutoFit/>
          </a:bodyPr>
          <a:lstStyle/>
          <a:p>
            <a:pPr>
              <a:lnSpc>
                <a:spcPct val="115000"/>
              </a:lnSpc>
            </a:pPr>
            <a:r>
              <a:rPr lang="en-US" dirty="0">
                <a:latin typeface="Times New Roman" panose="02020603050405020304" pitchFamily="18" charset="0"/>
                <a:ea typeface="Times New Roman" panose="02020603050405020304" pitchFamily="18" charset="0"/>
              </a:rPr>
              <a:t>1. Vị trí địa lý của Ấn Độ (khu vực nào?)</a:t>
            </a:r>
            <a:endParaRPr lang="en-US" dirty="0">
              <a:latin typeface="Times New Roman" panose="02020603050405020304" pitchFamily="18" charset="0"/>
              <a:ea typeface="Times New Roman" panose="02020603050405020304" pitchFamily="18" charset="0"/>
            </a:endParaRPr>
          </a:p>
          <a:p>
            <a:pPr>
              <a:lnSpc>
                <a:spcPct val="115000"/>
              </a:lnSpc>
            </a:pPr>
            <a:r>
              <a:rPr lang="en-US" dirty="0">
                <a:latin typeface="Times New Roman" panose="02020603050405020304" pitchFamily="18" charset="0"/>
                <a:ea typeface="Times New Roman" panose="02020603050405020304" pitchFamily="18" charset="0"/>
              </a:rPr>
              <a:t>2. Địa hình Ấn Độ như thế nào? (phía Bắc, trung tâm)</a:t>
            </a:r>
            <a:endParaRPr lang="en-US" dirty="0">
              <a:latin typeface="Times New Roman" panose="02020603050405020304" pitchFamily="18" charset="0"/>
              <a:ea typeface="Times New Roman" panose="02020603050405020304" pitchFamily="18" charset="0"/>
            </a:endParaRPr>
          </a:p>
          <a:p>
            <a:pPr>
              <a:lnSpc>
                <a:spcPct val="115000"/>
              </a:lnSpc>
            </a:pPr>
            <a:r>
              <a:rPr lang="en-US" dirty="0">
                <a:latin typeface="Times New Roman" panose="02020603050405020304" pitchFamily="18" charset="0"/>
                <a:ea typeface="Times New Roman" panose="02020603050405020304" pitchFamily="18" charset="0"/>
              </a:rPr>
              <a:t>3. Nêu tên con sông lớn ở miền Bắc Ấn Độ?</a:t>
            </a:r>
            <a:endParaRPr lang="en-US" dirty="0">
              <a:latin typeface="Times New Roman" panose="02020603050405020304" pitchFamily="18" charset="0"/>
              <a:ea typeface="Times New Roman" panose="02020603050405020304" pitchFamily="18" charset="0"/>
            </a:endParaRPr>
          </a:p>
          <a:p>
            <a:pPr>
              <a:lnSpc>
                <a:spcPct val="115000"/>
              </a:lnSpc>
            </a:pPr>
            <a:r>
              <a:rPr lang="en-US" dirty="0">
                <a:latin typeface="Times New Roman" panose="02020603050405020304" pitchFamily="18" charset="0"/>
                <a:ea typeface="Times New Roman" panose="02020603050405020304" pitchFamily="18" charset="0"/>
              </a:rPr>
              <a:t>4. Dựa vào vị trí địa lý của Ấn Độ, em hãy cho biết  phần nào của tiểu lục địa Ấn Độ là thích hợp nhất để  định cư? </a:t>
            </a:r>
            <a:endParaRPr lang="en-US" dirty="0">
              <a:latin typeface="Times New Roman" panose="02020603050405020304" pitchFamily="18" charset="0"/>
              <a:ea typeface="Times New Roman" panose="02020603050405020304" pitchFamily="18" charset="0"/>
            </a:endParaRPr>
          </a:p>
          <a:p>
            <a:pPr>
              <a:lnSpc>
                <a:spcPct val="115000"/>
              </a:lnSpc>
            </a:pPr>
            <a:r>
              <a:rPr lang="en-US" dirty="0">
                <a:latin typeface="Times New Roman" panose="02020603050405020304" pitchFamily="18" charset="0"/>
                <a:ea typeface="Times New Roman" panose="02020603050405020304" pitchFamily="18" charset="0"/>
              </a:rPr>
              <a:t>5. </a:t>
            </a:r>
            <a:r>
              <a:rPr lang="en-AU" i="1" dirty="0" err="1">
                <a:solidFill>
                  <a:srgbClr val="002060"/>
                </a:solidFill>
                <a:latin typeface="Times New Roman" panose="02020603050405020304" pitchFamily="18" charset="0"/>
                <a:cs typeface="Times New Roman" panose="02020603050405020304" pitchFamily="18" charset="0"/>
              </a:rPr>
              <a:t>Phân</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tích</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tác</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động</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của</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điều</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kiện</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tự</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nhiên</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và</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dân</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cư</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tới</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cuộc</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sống</a:t>
            </a:r>
            <a:r>
              <a:rPr lang="en-AU" i="1" dirty="0">
                <a:solidFill>
                  <a:srgbClr val="002060"/>
                </a:solidFill>
                <a:latin typeface="Times New Roman" panose="02020603050405020304" pitchFamily="18" charset="0"/>
                <a:cs typeface="Times New Roman" panose="02020603050405020304" pitchFamily="18" charset="0"/>
              </a:rPr>
              <a:t> con </a:t>
            </a:r>
            <a:r>
              <a:rPr lang="en-AU" i="1" dirty="0" err="1">
                <a:solidFill>
                  <a:srgbClr val="002060"/>
                </a:solidFill>
                <a:latin typeface="Times New Roman" panose="02020603050405020304" pitchFamily="18" charset="0"/>
                <a:cs typeface="Times New Roman" panose="02020603050405020304" pitchFamily="18" charset="0"/>
              </a:rPr>
              <a:t>người</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Ấn</a:t>
            </a:r>
            <a:r>
              <a:rPr lang="en-AU" i="1" dirty="0">
                <a:solidFill>
                  <a:srgbClr val="002060"/>
                </a:solidFill>
                <a:latin typeface="Times New Roman" panose="02020603050405020304" pitchFamily="18" charset="0"/>
                <a:cs typeface="Times New Roman" panose="02020603050405020304" pitchFamily="18" charset="0"/>
              </a:rPr>
              <a:t> </a:t>
            </a:r>
            <a:r>
              <a:rPr lang="en-AU" i="1" dirty="0" err="1">
                <a:solidFill>
                  <a:srgbClr val="002060"/>
                </a:solidFill>
                <a:latin typeface="Times New Roman" panose="02020603050405020304" pitchFamily="18" charset="0"/>
                <a:cs typeface="Times New Roman" panose="02020603050405020304" pitchFamily="18" charset="0"/>
              </a:rPr>
              <a:t>Độ</a:t>
            </a:r>
            <a:r>
              <a:rPr lang="en-AU" i="1"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nSpc>
                <a:spcPct val="115000"/>
              </a:lnSpc>
            </a:pPr>
            <a:endParaRPr lang="en-US" dirty="0">
              <a:latin typeface="Times New Roman" panose="02020603050405020304" pitchFamily="18" charset="0"/>
              <a:ea typeface="Times New Roman" panose="02020603050405020304" pitchFamily="18" charset="0"/>
            </a:endParaRPr>
          </a:p>
        </p:txBody>
      </p:sp>
      <p:pic>
        <p:nvPicPr>
          <p:cNvPr id="6" name="Picture 2" descr="Hình ảnh Học Thảo Luận Viết Bài Tập Về Nhà Làm Bài Toán, Bé, Phiên, Dễ  Thương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46" y="1237980"/>
            <a:ext cx="1130744" cy="8971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3718" y="843696"/>
            <a:ext cx="3780202"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ĐIỀU KIỆN TỰ NHIÊN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819679" y="142076"/>
            <a:ext cx="4826962" cy="678327"/>
          </a:xfrm>
          <a:prstGeom prst="rect">
            <a:avLst/>
          </a:prstGeom>
        </p:spPr>
        <p:txBody>
          <a:bodyPr wrap="none">
            <a:spAutoFit/>
          </a:bodyPr>
          <a:lstStyle/>
          <a:p>
            <a:pPr algn="ctr">
              <a:lnSpc>
                <a:spcPct val="115000"/>
              </a:lnSpc>
            </a:pPr>
            <a:r>
              <a:rPr lang="en-US" sz="3600" b="1" u="sng" dirty="0">
                <a:solidFill>
                  <a:srgbClr val="FF0000"/>
                </a:solidFill>
                <a:latin typeface="Times New Roman" panose="02020603050405020304" pitchFamily="18" charset="0"/>
                <a:ea typeface="Times New Roman" panose="02020603050405020304" pitchFamily="18" charset="0"/>
              </a:rPr>
              <a:t>BÀI 8. ẤN ĐỘ CỔ ĐẠI</a:t>
            </a:r>
            <a:endParaRPr lang="en-US" sz="3600" u="sng" dirty="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1554480" y="1363413"/>
            <a:ext cx="3413760"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Quan sát lược đồ và thông tin sgk trả lời các câu hỏi sau: </a:t>
            </a:r>
            <a:endParaRPr lang="en-US" sz="2000" dirty="0">
              <a:latin typeface="Times New Roman" panose="02020603050405020304" pitchFamily="18" charset="0"/>
              <a:cs typeface="Times New Roman" panose="02020603050405020304" pitchFamily="18" charset="0"/>
            </a:endParaRPr>
          </a:p>
        </p:txBody>
      </p:sp>
      <p:sp>
        <p:nvSpPr>
          <p:cNvPr id="10" name="Cloud 9"/>
          <p:cNvSpPr/>
          <p:nvPr/>
        </p:nvSpPr>
        <p:spPr>
          <a:xfrm>
            <a:off x="897177" y="75093"/>
            <a:ext cx="2265528" cy="678328"/>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2800" b="1" dirty="0">
                <a:solidFill>
                  <a:srgbClr val="002060"/>
                </a:solidFill>
              </a:rPr>
              <a:t>( 4 phút)</a:t>
            </a:r>
            <a:endParaRPr lang="en-US"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7927" y="1273807"/>
            <a:ext cx="5808157" cy="5078185"/>
          </a:xfrm>
          <a:prstGeom prst="rect">
            <a:avLst/>
          </a:prstGeom>
        </p:spPr>
        <p:txBody>
          <a:bodyPr wrap="square">
            <a:spAutoFit/>
          </a:bodyPr>
          <a:lstStyle/>
          <a:p>
            <a:pPr marL="342900" indent="-342900" algn="just">
              <a:lnSpc>
                <a:spcPct val="150000"/>
              </a:lnSpc>
              <a:spcAft>
                <a:spcPts val="1000"/>
              </a:spcAft>
              <a:buFont typeface="Arial" panose="020B0604020202020204" pitchFamily="34" charset="0"/>
              <a:buChar char="•"/>
            </a:pP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Ấn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cổ</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gồm</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Ấn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ngày</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nay (India),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Pakitan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(Pakistan),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Bănglađét</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(Bangladesh),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Nêpan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(Nepal) ,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Bustan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(Bhutan).</a:t>
            </a:r>
            <a:endPar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Aft>
                <a:spcPts val="1000"/>
              </a:spcAft>
              <a:buFont typeface="Arial" panose="020B0604020202020204" pitchFamily="34" charset="0"/>
              <a:buChar char="•"/>
            </a:pP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Vị</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giáp</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dãy</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Himalaya,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mặt</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Tây</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Nam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Ấn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cổ</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đại</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biển</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bao </a:t>
            </a:r>
            <a:r>
              <a:rPr lang="en-AU"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bọc</a:t>
            </a:r>
            <a:r>
              <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AU"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Aft>
                <a:spcPts val="1000"/>
              </a:spcAft>
              <a:buFont typeface="Arial" panose="020B0604020202020204" pitchFamily="34" charset="0"/>
              <a:buChar char="•"/>
            </a:pPr>
            <a:r>
              <a:rPr lang="en-AU"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AU"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con </a:t>
            </a:r>
            <a:r>
              <a:rPr lang="en-AU"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AU"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AU"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 </a:t>
            </a:r>
            <a:r>
              <a:rPr lang="en-AU"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Hằng</a:t>
            </a:r>
            <a:r>
              <a:rPr lang="en-AU"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AU"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S. </a:t>
            </a:r>
            <a:r>
              <a:rPr lang="en-AU" sz="2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age4.png"/>
          <p:cNvPicPr/>
          <p:nvPr/>
        </p:nvPicPr>
        <p:blipFill>
          <a:blip r:embed="rId1"/>
          <a:srcRect/>
          <a:stretch>
            <a:fillRect/>
          </a:stretch>
        </p:blipFill>
        <p:spPr>
          <a:xfrm>
            <a:off x="6742675" y="1273807"/>
            <a:ext cx="5195325" cy="4624073"/>
          </a:xfrm>
          <a:prstGeom prst="rect">
            <a:avLst/>
          </a:prstGeom>
        </p:spPr>
      </p:pic>
      <p:sp>
        <p:nvSpPr>
          <p:cNvPr id="7" name="TextBox 6"/>
          <p:cNvSpPr txBox="1"/>
          <p:nvPr/>
        </p:nvSpPr>
        <p:spPr>
          <a:xfrm>
            <a:off x="981452" y="555829"/>
            <a:ext cx="3780202"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ĐIỀU KIỆN TỰ NHIÊN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964" y="826072"/>
            <a:ext cx="11420281" cy="1292662"/>
          </a:xfrm>
          <a:prstGeom prst="rect">
            <a:avLst/>
          </a:prstGeom>
        </p:spPr>
        <p:txBody>
          <a:bodyPr wrap="square">
            <a:spAutoFit/>
          </a:bodyPr>
          <a:lstStyle/>
          <a:p>
            <a:pPr marL="457200" indent="-457200" algn="just">
              <a:buFont typeface="Arial" panose="020B0604020202020204" pitchFamily="34" charset="0"/>
              <a:buChar char="•"/>
            </a:pPr>
            <a:r>
              <a:rPr lang="en-AU" sz="2600" dirty="0" err="1">
                <a:solidFill>
                  <a:srgbClr val="002060"/>
                </a:solidFill>
                <a:latin typeface="Times New Roman" panose="02020603050405020304" pitchFamily="18" charset="0"/>
                <a:cs typeface="Times New Roman" panose="02020603050405020304" pitchFamily="18" charset="0"/>
              </a:rPr>
              <a:t>Miền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Bắc</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có</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những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dãy</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núi</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cao</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bao</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bọc</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đồng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bằng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sông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Ấn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chịu</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tác</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động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của</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sa</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mạc</a:t>
            </a:r>
            <a:r>
              <a:rPr lang="en-AU" sz="2600" dirty="0">
                <a:solidFill>
                  <a:srgbClr val="002060"/>
                </a:solidFill>
                <a:latin typeface="Times New Roman" panose="02020603050405020304" pitchFamily="18" charset="0"/>
                <a:cs typeface="Times New Roman" panose="02020603050405020304" pitchFamily="18" charset="0"/>
              </a:rPr>
              <a:t> Thar </a:t>
            </a:r>
            <a:r>
              <a:rPr lang="en-AU" sz="2600" dirty="0" err="1">
                <a:solidFill>
                  <a:srgbClr val="002060"/>
                </a:solidFill>
                <a:latin typeface="Times New Roman" panose="02020603050405020304" pitchFamily="18" charset="0"/>
                <a:cs typeface="Times New Roman" panose="02020603050405020304" pitchFamily="18" charset="0"/>
              </a:rPr>
              <a:t>nên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ít</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mưa</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đồng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bằng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sông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Hằng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mưa</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nhiều</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trù</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phú</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sản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xuất</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nông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nghiệp</a:t>
            </a:r>
            <a:r>
              <a:rPr lang="en-AU" sz="2600" dirty="0">
                <a:solidFill>
                  <a:srgbClr val="002060"/>
                </a:solidFill>
                <a:latin typeface="Times New Roman" panose="02020603050405020304" pitchFamily="18" charset="0"/>
                <a:cs typeface="Times New Roman" panose="02020603050405020304" pitchFamily="18" charset="0"/>
              </a:rPr>
              <a:t>.</a:t>
            </a:r>
            <a:endParaRPr lang="en-AU" sz="26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68015" y="2118734"/>
            <a:ext cx="6491585" cy="2092881"/>
          </a:xfrm>
          <a:prstGeom prst="rect">
            <a:avLst/>
          </a:prstGeom>
        </p:spPr>
        <p:txBody>
          <a:bodyPr wrap="square">
            <a:spAutoFit/>
          </a:bodyPr>
          <a:lstStyle/>
          <a:p>
            <a:pPr marL="457200" indent="-457200" algn="just">
              <a:buFont typeface="Arial" panose="020B0604020202020204" pitchFamily="34" charset="0"/>
              <a:buChar char="•"/>
            </a:pPr>
            <a:r>
              <a:rPr lang="en-AU" sz="2600" dirty="0" err="1">
                <a:solidFill>
                  <a:srgbClr val="002060"/>
                </a:solidFill>
                <a:latin typeface="Times New Roman" panose="02020603050405020304" pitchFamily="18" charset="0"/>
                <a:cs typeface="Times New Roman" panose="02020603050405020304" pitchFamily="18" charset="0"/>
              </a:rPr>
              <a:t>Miền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Trung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và</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miền</a:t>
            </a:r>
            <a:r>
              <a:rPr lang="en-AU" sz="2600" dirty="0">
                <a:solidFill>
                  <a:srgbClr val="002060"/>
                </a:solidFill>
                <a:latin typeface="Times New Roman" panose="02020603050405020304" pitchFamily="18" charset="0"/>
                <a:cs typeface="Times New Roman" panose="02020603050405020304" pitchFamily="18" charset="0"/>
              </a:rPr>
              <a:t> Nam </a:t>
            </a:r>
            <a:r>
              <a:rPr lang="en-AU" sz="2600" dirty="0" err="1">
                <a:solidFill>
                  <a:srgbClr val="002060"/>
                </a:solidFill>
                <a:latin typeface="Times New Roman" panose="02020603050405020304" pitchFamily="18" charset="0"/>
                <a:cs typeface="Times New Roman" panose="02020603050405020304" pitchFamily="18" charset="0"/>
              </a:rPr>
              <a:t>với</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cao</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nguyên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Đê</a:t>
            </a:r>
            <a:r>
              <a:rPr lang="en-AU" sz="2600" dirty="0">
                <a:solidFill>
                  <a:srgbClr val="002060"/>
                </a:solidFill>
                <a:latin typeface="Times New Roman" panose="02020603050405020304" pitchFamily="18" charset="0"/>
                <a:cs typeface="Times New Roman" panose="02020603050405020304" pitchFamily="18" charset="0"/>
              </a:rPr>
              <a:t> can </a:t>
            </a:r>
            <a:r>
              <a:rPr lang="en-AU" sz="2600" dirty="0" err="1">
                <a:solidFill>
                  <a:srgbClr val="002060"/>
                </a:solidFill>
                <a:latin typeface="Times New Roman" panose="02020603050405020304" pitchFamily="18" charset="0"/>
                <a:cs typeface="Times New Roman" panose="02020603050405020304" pitchFamily="18" charset="0"/>
              </a:rPr>
              <a:t>với</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rừng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rậm</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và</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núi</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đá</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chăn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nuôi</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gia</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súc</a:t>
            </a:r>
            <a:r>
              <a:rPr lang="en-AU" sz="2600" dirty="0">
                <a:solidFill>
                  <a:srgbClr val="002060"/>
                </a:solidFill>
                <a:latin typeface="Times New Roman" panose="02020603050405020304" pitchFamily="18" charset="0"/>
                <a:cs typeface="Times New Roman" panose="02020603050405020304" pitchFamily="18" charset="0"/>
              </a:rPr>
              <a:t>. </a:t>
            </a:r>
            <a:endParaRPr lang="en-AU" sz="2600" dirty="0">
              <a:solidFill>
                <a:srgbClr val="002060"/>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AU" sz="2600" dirty="0" err="1">
                <a:solidFill>
                  <a:srgbClr val="002060"/>
                </a:solidFill>
                <a:latin typeface="Times New Roman" panose="02020603050405020304" pitchFamily="18" charset="0"/>
                <a:cs typeface="Times New Roman" panose="02020603050405020304" pitchFamily="18" charset="0"/>
              </a:rPr>
              <a:t>Mỏm</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cực</a:t>
            </a:r>
            <a:r>
              <a:rPr lang="en-AU" sz="2600" dirty="0">
                <a:solidFill>
                  <a:srgbClr val="002060"/>
                </a:solidFill>
                <a:latin typeface="Times New Roman" panose="02020603050405020304" pitchFamily="18" charset="0"/>
                <a:cs typeface="Times New Roman" panose="02020603050405020304" pitchFamily="18" charset="0"/>
              </a:rPr>
              <a:t> Nam </a:t>
            </a:r>
            <a:r>
              <a:rPr lang="en-AU" sz="2600" dirty="0" err="1">
                <a:solidFill>
                  <a:srgbClr val="002060"/>
                </a:solidFill>
                <a:latin typeface="Times New Roman" panose="02020603050405020304" pitchFamily="18" charset="0"/>
                <a:cs typeface="Times New Roman" panose="02020603050405020304" pitchFamily="18" charset="0"/>
              </a:rPr>
              <a:t>và</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dọc</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theo</a:t>
            </a:r>
            <a:r>
              <a:rPr lang="en-AU" sz="2600" dirty="0">
                <a:solidFill>
                  <a:srgbClr val="002060"/>
                </a:solidFill>
                <a:latin typeface="Times New Roman" panose="02020603050405020304" pitchFamily="18" charset="0"/>
                <a:cs typeface="Times New Roman" panose="02020603050405020304" pitchFamily="18" charset="0"/>
              </a:rPr>
              <a:t> 2 </a:t>
            </a:r>
            <a:r>
              <a:rPr lang="en-AU" sz="2600" dirty="0" err="1">
                <a:solidFill>
                  <a:srgbClr val="002060"/>
                </a:solidFill>
                <a:latin typeface="Times New Roman" panose="02020603050405020304" pitchFamily="18" charset="0"/>
                <a:cs typeface="Times New Roman" panose="02020603050405020304" pitchFamily="18" charset="0"/>
              </a:rPr>
              <a:t>bờ</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biển</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là</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những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đồng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bằng</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nhỏ</a:t>
            </a:r>
            <a:r>
              <a:rPr lang="en-AU" sz="2600" dirty="0">
                <a:solidFill>
                  <a:srgbClr val="002060"/>
                </a:solidFill>
                <a:latin typeface="Times New Roman" panose="02020603050405020304" pitchFamily="18" charset="0"/>
                <a:cs typeface="Times New Roman" panose="02020603050405020304" pitchFamily="18" charset="0"/>
              </a:rPr>
              <a:t> </a:t>
            </a:r>
            <a:r>
              <a:rPr lang="en-AU" sz="2600" dirty="0" err="1">
                <a:solidFill>
                  <a:srgbClr val="002060"/>
                </a:solidFill>
                <a:latin typeface="Times New Roman" panose="02020603050405020304" pitchFamily="18" charset="0"/>
                <a:cs typeface="Times New Roman" panose="02020603050405020304" pitchFamily="18" charset="0"/>
              </a:rPr>
              <a:t>hẹp</a:t>
            </a:r>
            <a:r>
              <a:rPr lang="en-AU" sz="2600" dirty="0">
                <a:solidFill>
                  <a:srgbClr val="002060"/>
                </a:solidFill>
                <a:latin typeface="Times New Roman" panose="02020603050405020304" pitchFamily="18" charset="0"/>
                <a:cs typeface="Times New Roman" panose="02020603050405020304" pitchFamily="18" charset="0"/>
              </a:rPr>
              <a:t>.</a:t>
            </a:r>
            <a:endParaRPr lang="en-US" sz="2600" dirty="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7179760" y="2118734"/>
            <a:ext cx="4737485" cy="3757133"/>
          </a:xfrm>
          <a:prstGeom prst="rect">
            <a:avLst/>
          </a:prstGeom>
        </p:spPr>
      </p:pic>
      <p:sp>
        <p:nvSpPr>
          <p:cNvPr id="8" name="TextBox 7"/>
          <p:cNvSpPr txBox="1"/>
          <p:nvPr/>
        </p:nvSpPr>
        <p:spPr>
          <a:xfrm>
            <a:off x="964518" y="364407"/>
            <a:ext cx="3780202"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ĐIỀU KIỆN TỰ NHIÊN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6964" y="4211615"/>
            <a:ext cx="6682796" cy="2356030"/>
          </a:xfrm>
          <a:prstGeom prst="rect">
            <a:avLst/>
          </a:prstGeom>
        </p:spPr>
        <p:txBody>
          <a:bodyPr wrap="square">
            <a:spAutoFit/>
          </a:bodyPr>
          <a:lstStyle/>
          <a:p>
            <a:pPr algn="just">
              <a:lnSpc>
                <a:spcPct val="115000"/>
              </a:lnSpc>
            </a:pPr>
            <a:r>
              <a:rPr lang="en-US" sz="2600" dirty="0">
                <a:latin typeface="Times New Roman" panose="02020603050405020304" pitchFamily="18" charset="0"/>
                <a:ea typeface="Times New Roman" panose="02020603050405020304" pitchFamily="18" charset="0"/>
              </a:rPr>
              <a:t>=&gt;Hai con sông mang đến nguồn nước, phù sa tạo thành những vùng đồng bằng màu mỡ để cư dân sản xuất nông nghiệp và chăn nuôi. Từ đó, nền văn minh được hình thành sớm ở bắc Ấn Độ. </a:t>
            </a:r>
            <a:endParaRPr lang="en-US" sz="26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740" y="1313841"/>
            <a:ext cx="5046453" cy="4351338"/>
          </a:xfrm>
        </p:spPr>
        <p:txBody>
          <a:bodyPr>
            <a:normAutofit/>
          </a:bodyPr>
          <a:lstStyle/>
          <a:p>
            <a:pPr marL="0" indent="0">
              <a:lnSpc>
                <a:spcPct val="150000"/>
              </a:lnSpc>
              <a:buNone/>
            </a:pPr>
            <a:r>
              <a:rPr lang="en-US" sz="2600" b="1" u="sng" dirty="0" err="1">
                <a:solidFill>
                  <a:srgbClr val="C00000"/>
                </a:solidFill>
                <a:latin typeface="Times New Roman" panose="02020603050405020304" pitchFamily="18" charset="0"/>
                <a:cs typeface="Times New Roman" panose="02020603050405020304" pitchFamily="18" charset="0"/>
              </a:rPr>
              <a:t>Nhiệm</a:t>
            </a:r>
            <a:r>
              <a:rPr lang="en-US" sz="2600" b="1" u="sng" dirty="0">
                <a:solidFill>
                  <a:srgbClr val="C00000"/>
                </a:solidFill>
                <a:latin typeface="Times New Roman" panose="02020603050405020304" pitchFamily="18" charset="0"/>
                <a:cs typeface="Times New Roman" panose="02020603050405020304" pitchFamily="18" charset="0"/>
              </a:rPr>
              <a:t> </a:t>
            </a:r>
            <a:r>
              <a:rPr lang="en-US" sz="2600" b="1" u="sng" dirty="0" err="1">
                <a:solidFill>
                  <a:srgbClr val="C00000"/>
                </a:solidFill>
                <a:latin typeface="Times New Roman" panose="02020603050405020304" pitchFamily="18" charset="0"/>
                <a:cs typeface="Times New Roman" panose="02020603050405020304" pitchFamily="18" charset="0"/>
              </a:rPr>
              <a:t>vụ</a:t>
            </a:r>
            <a:r>
              <a:rPr lang="en-US" sz="2600" b="1" u="sng" dirty="0">
                <a:solidFill>
                  <a:srgbClr val="C00000"/>
                </a:solidFill>
                <a:latin typeface="Times New Roman" panose="02020603050405020304" pitchFamily="18" charset="0"/>
                <a:cs typeface="Times New Roman" panose="02020603050405020304" pitchFamily="18" charset="0"/>
              </a:rPr>
              <a:t>:</a:t>
            </a:r>
            <a:endParaRPr lang="en-US" sz="2600" b="1" u="sng" dirty="0">
              <a:solidFill>
                <a:srgbClr val="C00000"/>
              </a:solidFill>
              <a:latin typeface="Times New Roman" panose="02020603050405020304" pitchFamily="18" charset="0"/>
              <a:cs typeface="Times New Roman" panose="02020603050405020304" pitchFamily="18" charset="0"/>
            </a:endParaRPr>
          </a:p>
          <a:p>
            <a:pPr marL="0" indent="0">
              <a:lnSpc>
                <a:spcPct val="150000"/>
              </a:lnSpc>
              <a:buNone/>
            </a:pPr>
            <a:r>
              <a:rPr lang="en-US" sz="2600" i="1" dirty="0" err="1">
                <a:solidFill>
                  <a:srgbClr val="002060"/>
                </a:solidFill>
                <a:latin typeface="Times New Roman" panose="02020603050405020304" pitchFamily="18" charset="0"/>
                <a:cs typeface="Times New Roman" panose="02020603050405020304" pitchFamily="18" charset="0"/>
              </a:rPr>
              <a:t>Hãy</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dựa</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vào</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sách</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giáo</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khoa</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để</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hoàn</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thiện</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sơ</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đồ</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chế</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độ</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đẳng</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cấp</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Vac-na</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và</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vẽ</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lại</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vào</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vở</a:t>
            </a:r>
            <a:r>
              <a:rPr lang="en-US" sz="2600" i="1" dirty="0">
                <a:solidFill>
                  <a:srgbClr val="002060"/>
                </a:solidFill>
                <a:latin typeface="Times New Roman" panose="02020603050405020304" pitchFamily="18" charset="0"/>
                <a:cs typeface="Times New Roman" panose="02020603050405020304" pitchFamily="18" charset="0"/>
              </a:rPr>
              <a:t>.</a:t>
            </a:r>
            <a:endParaRPr lang="en-US" sz="2600" i="1" dirty="0">
              <a:solidFill>
                <a:srgbClr val="002060"/>
              </a:solidFill>
              <a:latin typeface="Times New Roman" panose="02020603050405020304" pitchFamily="18" charset="0"/>
              <a:cs typeface="Times New Roman" panose="02020603050405020304" pitchFamily="18" charset="0"/>
            </a:endParaRPr>
          </a:p>
          <a:p>
            <a:pPr marL="0" indent="0">
              <a:lnSpc>
                <a:spcPct val="150000"/>
              </a:lnSpc>
              <a:buNone/>
            </a:pPr>
            <a:endParaRPr lang="en-US" sz="2600" dirty="0"/>
          </a:p>
        </p:txBody>
      </p:sp>
      <p:pic>
        <p:nvPicPr>
          <p:cNvPr id="4" name="Picture 3"/>
          <p:cNvPicPr>
            <a:picLocks noChangeAspect="1"/>
          </p:cNvPicPr>
          <p:nvPr/>
        </p:nvPicPr>
        <p:blipFill>
          <a:blip r:embed="rId1"/>
          <a:stretch>
            <a:fillRect/>
          </a:stretch>
        </p:blipFill>
        <p:spPr>
          <a:xfrm>
            <a:off x="6387152" y="1459993"/>
            <a:ext cx="5355416" cy="5086525"/>
          </a:xfrm>
          <a:prstGeom prst="rect">
            <a:avLst/>
          </a:prstGeom>
        </p:spPr>
      </p:pic>
      <p:sp>
        <p:nvSpPr>
          <p:cNvPr id="5" name="Rounded Rectangle 4"/>
          <p:cNvSpPr/>
          <p:nvPr/>
        </p:nvSpPr>
        <p:spPr>
          <a:xfrm>
            <a:off x="8543498" y="2307884"/>
            <a:ext cx="982639" cy="680975"/>
          </a:xfrm>
          <a:prstGeom prst="roundRect">
            <a:avLst/>
          </a:prstGeom>
          <a:solidFill>
            <a:srgbClr val="FFF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004412" y="3287731"/>
            <a:ext cx="2154072" cy="680975"/>
          </a:xfrm>
          <a:prstGeom prst="roundRect">
            <a:avLst/>
          </a:prstGeom>
          <a:solidFill>
            <a:srgbClr val="FFF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115032" y="4472277"/>
            <a:ext cx="3830471" cy="680975"/>
          </a:xfrm>
          <a:prstGeom prst="roundRect">
            <a:avLst/>
          </a:prstGeom>
          <a:solidFill>
            <a:srgbClr val="FFF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809097" y="5324692"/>
            <a:ext cx="4544703" cy="680975"/>
          </a:xfrm>
          <a:prstGeom prst="roundRect">
            <a:avLst/>
          </a:prstGeom>
          <a:solidFill>
            <a:srgbClr val="D28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orizontal Scroll 9"/>
          <p:cNvSpPr/>
          <p:nvPr/>
        </p:nvSpPr>
        <p:spPr>
          <a:xfrm>
            <a:off x="273619" y="3989415"/>
            <a:ext cx="5836693" cy="2670554"/>
          </a:xfrm>
          <a:prstGeom prst="horizontalScroll">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vi-VN" sz="2400" b="1" dirty="0">
                <a:solidFill>
                  <a:srgbClr val="C00000"/>
                </a:solidFill>
                <a:latin typeface="Calibri" panose="020F0502020204030204" pitchFamily="34" charset="0"/>
                <a:cs typeface="Calibri" panose="020F0502020204030204" pitchFamily="34" charset="0"/>
              </a:rPr>
              <a:t>Theo bạn thì “Đẳng cấp” là gì?</a:t>
            </a:r>
            <a:endParaRPr lang="vi-VN" sz="2400" b="1" dirty="0">
              <a:solidFill>
                <a:srgbClr val="C00000"/>
              </a:solidFill>
              <a:latin typeface="Calibri" panose="020F0502020204030204" pitchFamily="34" charset="0"/>
              <a:cs typeface="Calibri" panose="020F0502020204030204" pitchFamily="34" charset="0"/>
            </a:endParaRPr>
          </a:p>
          <a:p>
            <a:pPr>
              <a:spcBef>
                <a:spcPts val="600"/>
              </a:spcBef>
              <a:spcAft>
                <a:spcPts val="600"/>
              </a:spcAft>
            </a:pPr>
            <a:r>
              <a:rPr lang="en-US" sz="2400" i="1" dirty="0" err="1">
                <a:solidFill>
                  <a:srgbClr val="002060"/>
                </a:solidFill>
                <a:latin typeface="Calibri" panose="020F0502020204030204" pitchFamily="34" charset="0"/>
                <a:cs typeface="Calibri" panose="020F0502020204030204" pitchFamily="34" charset="0"/>
              </a:rPr>
              <a:t>Là</a:t>
            </a:r>
            <a:r>
              <a:rPr lang="en-US" sz="2400" i="1" dirty="0">
                <a:solidFill>
                  <a:srgbClr val="002060"/>
                </a:solidFill>
                <a:latin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cs typeface="Calibri" panose="020F0502020204030204" pitchFamily="34" charset="0"/>
              </a:rPr>
              <a:t>những</a:t>
            </a:r>
            <a:r>
              <a:rPr lang="en-US" sz="2400" i="1" dirty="0">
                <a:solidFill>
                  <a:srgbClr val="002060"/>
                </a:solidFill>
                <a:latin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cs typeface="Calibri" panose="020F0502020204030204" pitchFamily="34" charset="0"/>
              </a:rPr>
              <a:t>nhóm</a:t>
            </a:r>
            <a:r>
              <a:rPr lang="vi-VN" sz="2400" i="1" dirty="0">
                <a:solidFill>
                  <a:srgbClr val="002060"/>
                </a:solidFill>
                <a:latin typeface="Calibri" panose="020F0502020204030204" pitchFamily="34" charset="0"/>
                <a:cs typeface="Calibri" panose="020F0502020204030204" pitchFamily="34" charset="0"/>
              </a:rPr>
              <a:t> người có những đặc quyền riêng, </a:t>
            </a:r>
            <a:r>
              <a:rPr lang="en-US" sz="2400" i="1" dirty="0" err="1">
                <a:solidFill>
                  <a:srgbClr val="002060"/>
                </a:solidFill>
                <a:latin typeface="Calibri" panose="020F0502020204030204" pitchFamily="34" charset="0"/>
                <a:cs typeface="Calibri" panose="020F0502020204030204" pitchFamily="34" charset="0"/>
              </a:rPr>
              <a:t>có</a:t>
            </a:r>
            <a:r>
              <a:rPr lang="en-US" sz="2400" i="1" dirty="0">
                <a:solidFill>
                  <a:srgbClr val="002060"/>
                </a:solidFill>
                <a:latin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cs typeface="Calibri" panose="020F0502020204030204" pitchFamily="34" charset="0"/>
              </a:rPr>
              <a:t>sự</a:t>
            </a:r>
            <a:r>
              <a:rPr lang="en-US" sz="2400" i="1" dirty="0">
                <a:solidFill>
                  <a:srgbClr val="002060"/>
                </a:solidFill>
                <a:latin typeface="Calibri" panose="020F0502020204030204" pitchFamily="34" charset="0"/>
                <a:cs typeface="Calibri" panose="020F0502020204030204" pitchFamily="34" charset="0"/>
              </a:rPr>
              <a:t> </a:t>
            </a:r>
            <a:r>
              <a:rPr lang="en-US" sz="2400" i="1" dirty="0" err="1">
                <a:solidFill>
                  <a:srgbClr val="002060"/>
                </a:solidFill>
                <a:latin typeface="Calibri" panose="020F0502020204030204" pitchFamily="34" charset="0"/>
                <a:cs typeface="Calibri" panose="020F0502020204030204" pitchFamily="34" charset="0"/>
              </a:rPr>
              <a:t>phân</a:t>
            </a:r>
            <a:r>
              <a:rPr lang="en-US" sz="2400" i="1" dirty="0">
                <a:solidFill>
                  <a:srgbClr val="002060"/>
                </a:solidFill>
                <a:latin typeface="Calibri" panose="020F0502020204030204" pitchFamily="34" charset="0"/>
                <a:cs typeface="Calibri" panose="020F0502020204030204" pitchFamily="34" charset="0"/>
              </a:rPr>
              <a:t> chia </a:t>
            </a:r>
            <a:r>
              <a:rPr lang="vi-VN" sz="2400" i="1" dirty="0">
                <a:solidFill>
                  <a:srgbClr val="002060"/>
                </a:solidFill>
                <a:latin typeface="Calibri" panose="020F0502020204030204" pitchFamily="34" charset="0"/>
                <a:cs typeface="Calibri" panose="020F0502020204030204" pitchFamily="34" charset="0"/>
              </a:rPr>
              <a:t>về thứ bậc trong xã hội</a:t>
            </a:r>
            <a:r>
              <a:rPr lang="en-US" sz="2400" i="1" dirty="0">
                <a:solidFill>
                  <a:srgbClr val="002060"/>
                </a:solidFill>
                <a:latin typeface="Calibri" panose="020F0502020204030204" pitchFamily="34" charset="0"/>
                <a:cs typeface="Calibri" panose="020F0502020204030204" pitchFamily="34" charset="0"/>
              </a:rPr>
              <a:t>.</a:t>
            </a:r>
            <a:endParaRPr lang="vi-VN" sz="2400" i="1" dirty="0">
              <a:solidFill>
                <a:srgbClr val="002060"/>
              </a:solidFill>
              <a:latin typeface="Calibri" panose="020F0502020204030204" pitchFamily="34" charset="0"/>
              <a:cs typeface="Calibri" panose="020F0502020204030204" pitchFamily="34" charset="0"/>
            </a:endParaRPr>
          </a:p>
        </p:txBody>
      </p:sp>
      <p:sp>
        <p:nvSpPr>
          <p:cNvPr id="11" name="Cloud 10"/>
          <p:cNvSpPr/>
          <p:nvPr/>
        </p:nvSpPr>
        <p:spPr>
          <a:xfrm>
            <a:off x="5854891" y="1313841"/>
            <a:ext cx="1737816" cy="994043"/>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rPr>
              <a:t>4 </a:t>
            </a:r>
            <a:r>
              <a:rPr lang="en-US" sz="2600" b="1" dirty="0" err="1">
                <a:solidFill>
                  <a:srgbClr val="002060"/>
                </a:solidFill>
              </a:rPr>
              <a:t>phút</a:t>
            </a:r>
            <a:endParaRPr lang="en-US" sz="2600" b="1" dirty="0">
              <a:solidFill>
                <a:srgbClr val="002060"/>
              </a:solidFill>
            </a:endParaRPr>
          </a:p>
        </p:txBody>
      </p:sp>
      <p:sp>
        <p:nvSpPr>
          <p:cNvPr id="2" name="Rectangle 1"/>
          <p:cNvSpPr/>
          <p:nvPr/>
        </p:nvSpPr>
        <p:spPr>
          <a:xfrm>
            <a:off x="632075" y="644976"/>
            <a:ext cx="4019049" cy="483017"/>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Times New Roman" panose="02020603050405020304" pitchFamily="18" charset="0"/>
              </a:rPr>
              <a:t>II. XÃ HỘI ẤN ĐỘ CỔ ĐẠI </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ircle(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1" presetClass="exit" presetSubtype="1" fill="hold" grpId="0" nodeType="clickEffect">
                                  <p:stCondLst>
                                    <p:cond delay="0"/>
                                  </p:stCondLst>
                                  <p:childTnLst>
                                    <p:animEffect transition="out" filter="wheel(1)">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0" nodeType="clickEffect">
                                  <p:stCondLst>
                                    <p:cond delay="0"/>
                                  </p:stCondLst>
                                  <p:childTnLst>
                                    <p:animEffect transition="out" filter="barn(inVertic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18912" y="322674"/>
            <a:ext cx="5472753" cy="3315395"/>
          </a:xfrm>
          <a:prstGeom prst="rect">
            <a:avLst/>
          </a:prstGeom>
          <a:solidFill>
            <a:schemeClr val="accent4">
              <a:lumMod val="20000"/>
              <a:lumOff val="80000"/>
            </a:schemeClr>
          </a:solidFill>
          <a:ln>
            <a:solidFill>
              <a:srgbClr val="002060"/>
            </a:solidFill>
          </a:ln>
        </p:spPr>
        <p:txBody>
          <a:bodyPr wrap="square">
            <a:spAutoFit/>
          </a:bodyPr>
          <a:lstStyle/>
          <a:p>
            <a:pPr algn="just">
              <a:lnSpc>
                <a:spcPct val="120000"/>
              </a:lnSpc>
            </a:pPr>
            <a:r>
              <a:rPr lang="en-US" sz="2200" b="1" dirty="0" err="1">
                <a:solidFill>
                  <a:srgbClr val="C00000"/>
                </a:solidFill>
                <a:latin typeface="Times New Roman" panose="02020603050405020304" pitchFamily="18" charset="0"/>
                <a:cs typeface="Times New Roman" panose="02020603050405020304" pitchFamily="18" charset="0"/>
              </a:rPr>
              <a:t>Tư</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liệu</a:t>
            </a:r>
            <a:r>
              <a:rPr lang="en-US" sz="2200" b="1" dirty="0">
                <a:solidFill>
                  <a:srgbClr val="C00000"/>
                </a:solidFill>
                <a:latin typeface="Times New Roman" panose="02020603050405020304" pitchFamily="18" charset="0"/>
                <a:cs typeface="Times New Roman" panose="02020603050405020304" pitchFamily="18" charset="0"/>
              </a:rPr>
              <a:t> 1:</a:t>
            </a:r>
            <a:endParaRPr lang="en-US" sz="2200" b="1" dirty="0">
              <a:solidFill>
                <a:srgbClr val="C00000"/>
              </a:solidFill>
              <a:latin typeface="Times New Roman" panose="02020603050405020304" pitchFamily="18" charset="0"/>
              <a:cs typeface="Times New Roman" panose="02020603050405020304" pitchFamily="18" charset="0"/>
            </a:endParaRPr>
          </a:p>
          <a:p>
            <a:pPr algn="just">
              <a:lnSpc>
                <a:spcPct val="120000"/>
              </a:lnSpc>
            </a:pPr>
            <a:r>
              <a:rPr lang="en-US" sz="2200" dirty="0">
                <a:solidFill>
                  <a:srgbClr val="404040"/>
                </a:solidFill>
                <a:latin typeface="Times New Roman" panose="02020603050405020304" pitchFamily="18" charset="0"/>
                <a:cs typeface="Times New Roman" panose="02020603050405020304" pitchFamily="18" charset="0"/>
              </a:rPr>
              <a:t>“</a:t>
            </a:r>
            <a:r>
              <a:rPr lang="vi-VN" sz="2200" dirty="0">
                <a:solidFill>
                  <a:srgbClr val="404040"/>
                </a:solidFill>
                <a:latin typeface="Times New Roman" panose="02020603050405020304" pitchFamily="18" charset="0"/>
                <a:cs typeface="Times New Roman" panose="02020603050405020304" pitchFamily="18" charset="0"/>
              </a:rPr>
              <a:t>Thần Brahma là đấng tối cao sáng tạo ra vũ trụ và muôn loài. Người đã dùng miệng lưỡi của mình tạo ra ”Brahman”, dùng tay và vai tạo ra ”Kcatrya” dùng đầu gối tạo ra ”Vaicya”, dùng bàn chân tạo ra ”Cudra”. . . đẳng cấp cao thấp đều do Thần quyết định?</a:t>
            </a:r>
            <a:r>
              <a:rPr lang="en-US" sz="2200" dirty="0">
                <a:solidFill>
                  <a:srgbClr val="404040"/>
                </a:solidFill>
                <a:latin typeface="Times New Roman" panose="02020603050405020304" pitchFamily="18" charset="0"/>
                <a:cs typeface="Times New Roman" panose="02020603050405020304" pitchFamily="18" charset="0"/>
              </a:rPr>
              <a:t>”</a:t>
            </a:r>
            <a:endParaRPr lang="en-US" sz="2200" dirty="0">
              <a:solidFill>
                <a:srgbClr val="404040"/>
              </a:solidFill>
              <a:latin typeface="Times New Roman" panose="02020603050405020304" pitchFamily="18" charset="0"/>
              <a:cs typeface="Times New Roman" panose="02020603050405020304" pitchFamily="18" charset="0"/>
            </a:endParaRPr>
          </a:p>
          <a:p>
            <a:pPr algn="just">
              <a:lnSpc>
                <a:spcPct val="120000"/>
              </a:lnSpc>
            </a:pPr>
            <a:r>
              <a:rPr lang="en-US" sz="2200" b="1" dirty="0">
                <a:solidFill>
                  <a:srgbClr val="404040"/>
                </a:solidFill>
                <a:latin typeface="Times New Roman" panose="02020603050405020304" pitchFamily="18" charset="0"/>
                <a:cs typeface="Times New Roman" panose="02020603050405020304" pitchFamily="18" charset="0"/>
              </a:rPr>
              <a:t>(</a:t>
            </a:r>
            <a:r>
              <a:rPr lang="en-US" sz="2200" b="1" dirty="0" err="1">
                <a:solidFill>
                  <a:srgbClr val="404040"/>
                </a:solidFill>
                <a:latin typeface="Times New Roman" panose="02020603050405020304" pitchFamily="18" charset="0"/>
                <a:cs typeface="Times New Roman" panose="02020603050405020304" pitchFamily="18" charset="0"/>
              </a:rPr>
              <a:t>Trích</a:t>
            </a:r>
            <a:r>
              <a:rPr lang="en-US" sz="2200" b="1" dirty="0">
                <a:solidFill>
                  <a:srgbClr val="404040"/>
                </a:solidFill>
                <a:latin typeface="Times New Roman" panose="02020603050405020304" pitchFamily="18" charset="0"/>
                <a:cs typeface="Times New Roman" panose="02020603050405020304" pitchFamily="18" charset="0"/>
              </a:rPr>
              <a:t> </a:t>
            </a:r>
            <a:r>
              <a:rPr lang="en-US" sz="2200" b="1" dirty="0" err="1">
                <a:solidFill>
                  <a:srgbClr val="404040"/>
                </a:solidFill>
                <a:latin typeface="Times New Roman" panose="02020603050405020304" pitchFamily="18" charset="0"/>
                <a:cs typeface="Times New Roman" panose="02020603050405020304" pitchFamily="18" charset="0"/>
              </a:rPr>
              <a:t>luật</a:t>
            </a:r>
            <a:r>
              <a:rPr lang="en-US" sz="2200" b="1" dirty="0">
                <a:solidFill>
                  <a:srgbClr val="404040"/>
                </a:solidFill>
                <a:latin typeface="Times New Roman" panose="02020603050405020304" pitchFamily="18" charset="0"/>
                <a:cs typeface="Times New Roman" panose="02020603050405020304" pitchFamily="18" charset="0"/>
              </a:rPr>
              <a:t> Manu)</a:t>
            </a:r>
            <a:endParaRPr lang="en-US" sz="2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318912" y="3968901"/>
            <a:ext cx="5568288" cy="2502865"/>
          </a:xfrm>
          <a:prstGeom prst="rect">
            <a:avLst/>
          </a:prstGeom>
          <a:solidFill>
            <a:srgbClr val="99FFCC"/>
          </a:solidFill>
          <a:ln>
            <a:solidFill>
              <a:srgbClr val="002060"/>
            </a:solidFill>
          </a:ln>
        </p:spPr>
        <p:txBody>
          <a:bodyPr wrap="square">
            <a:spAutoFit/>
          </a:bodyPr>
          <a:lstStyle/>
          <a:p>
            <a:pPr algn="just">
              <a:lnSpc>
                <a:spcPct val="120000"/>
              </a:lnSpc>
            </a:pPr>
            <a:r>
              <a:rPr lang="en-US" sz="2200" b="1" dirty="0" err="1">
                <a:solidFill>
                  <a:srgbClr val="C00000"/>
                </a:solidFill>
                <a:latin typeface="Times New Roman" panose="02020603050405020304" pitchFamily="18" charset="0"/>
                <a:cs typeface="Times New Roman" panose="02020603050405020304" pitchFamily="18" charset="0"/>
              </a:rPr>
              <a:t>Tư</a:t>
            </a:r>
            <a:r>
              <a:rPr lang="en-US" sz="2200" b="1" dirty="0">
                <a:solidFill>
                  <a:srgbClr val="C00000"/>
                </a:solidFill>
                <a:latin typeface="Times New Roman" panose="02020603050405020304" pitchFamily="18" charset="0"/>
                <a:cs typeface="Times New Roman" panose="02020603050405020304" pitchFamily="18" charset="0"/>
              </a:rPr>
              <a:t> </a:t>
            </a:r>
            <a:r>
              <a:rPr lang="en-US" sz="2200" b="1" dirty="0" err="1">
                <a:solidFill>
                  <a:srgbClr val="C00000"/>
                </a:solidFill>
                <a:latin typeface="Times New Roman" panose="02020603050405020304" pitchFamily="18" charset="0"/>
                <a:cs typeface="Times New Roman" panose="02020603050405020304" pitchFamily="18" charset="0"/>
              </a:rPr>
              <a:t>liệu</a:t>
            </a:r>
            <a:r>
              <a:rPr lang="en-US" sz="2200" b="1" dirty="0">
                <a:solidFill>
                  <a:srgbClr val="C00000"/>
                </a:solidFill>
                <a:latin typeface="Times New Roman" panose="02020603050405020304" pitchFamily="18" charset="0"/>
                <a:cs typeface="Times New Roman" panose="02020603050405020304" pitchFamily="18" charset="0"/>
              </a:rPr>
              <a:t> 2:</a:t>
            </a:r>
            <a:endParaRPr lang="en-US" sz="2200" b="1" dirty="0">
              <a:solidFill>
                <a:srgbClr val="C00000"/>
              </a:solidFill>
              <a:latin typeface="Times New Roman" panose="02020603050405020304" pitchFamily="18" charset="0"/>
              <a:cs typeface="Times New Roman" panose="02020603050405020304" pitchFamily="18" charset="0"/>
            </a:endParaRPr>
          </a:p>
          <a:p>
            <a:pPr algn="just">
              <a:lnSpc>
                <a:spcPct val="120000"/>
              </a:lnSpc>
            </a:pPr>
            <a:r>
              <a:rPr lang="en-US" sz="2200" i="1" dirty="0">
                <a:solidFill>
                  <a:srgbClr val="404040"/>
                </a:solidFill>
                <a:latin typeface="Times New Roman" panose="02020603050405020304" pitchFamily="18" charset="0"/>
                <a:cs typeface="Times New Roman" panose="02020603050405020304" pitchFamily="18" charset="0"/>
              </a:rPr>
              <a:t>“</a:t>
            </a:r>
            <a:r>
              <a:rPr lang="en-US" sz="2200" i="1" dirty="0" err="1">
                <a:solidFill>
                  <a:srgbClr val="404040"/>
                </a:solidFill>
                <a:latin typeface="Times New Roman" panose="02020603050405020304" pitchFamily="18" charset="0"/>
                <a:cs typeface="Times New Roman" panose="02020603050405020304" pitchFamily="18" charset="0"/>
              </a:rPr>
              <a:t>Giết</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con </a:t>
            </a:r>
            <a:r>
              <a:rPr lang="en-US" sz="2200" i="1" dirty="0" err="1">
                <a:solidFill>
                  <a:srgbClr val="404040"/>
                </a:solidFill>
                <a:latin typeface="Times New Roman" panose="02020603050405020304" pitchFamily="18" charset="0"/>
                <a:cs typeface="Times New Roman" panose="02020603050405020304" pitchFamily="18" charset="0"/>
              </a:rPr>
              <a:t>mèo</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con </a:t>
            </a:r>
            <a:r>
              <a:rPr lang="en-US" sz="2200" i="1" dirty="0" err="1">
                <a:solidFill>
                  <a:srgbClr val="404040"/>
                </a:solidFill>
                <a:latin typeface="Times New Roman" panose="02020603050405020304" pitchFamily="18" charset="0"/>
                <a:cs typeface="Times New Roman" panose="02020603050405020304" pitchFamily="18" charset="0"/>
              </a:rPr>
              <a:t>cá</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con </a:t>
            </a:r>
            <a:r>
              <a:rPr lang="en-US" sz="2200" i="1" dirty="0" err="1">
                <a:solidFill>
                  <a:srgbClr val="404040"/>
                </a:solidFill>
                <a:latin typeface="Times New Roman" panose="02020603050405020304" pitchFamily="18" charset="0"/>
                <a:cs typeface="Times New Roman" panose="02020603050405020304" pitchFamily="18" charset="0"/>
              </a:rPr>
              <a:t>chim</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con </a:t>
            </a:r>
            <a:r>
              <a:rPr lang="en-US" sz="2200" i="1" dirty="0" err="1">
                <a:solidFill>
                  <a:srgbClr val="404040"/>
                </a:solidFill>
                <a:latin typeface="Times New Roman" panose="02020603050405020304" pitchFamily="18" charset="0"/>
                <a:cs typeface="Times New Roman" panose="02020603050405020304" pitchFamily="18" charset="0"/>
              </a:rPr>
              <a:t>nhái</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con </a:t>
            </a:r>
            <a:r>
              <a:rPr lang="en-US" sz="2200" i="1" dirty="0" err="1">
                <a:solidFill>
                  <a:srgbClr val="404040"/>
                </a:solidFill>
                <a:latin typeface="Times New Roman" panose="02020603050405020304" pitchFamily="18" charset="0"/>
                <a:cs typeface="Times New Roman" panose="02020603050405020304" pitchFamily="18" charset="0"/>
              </a:rPr>
              <a:t>cho</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con </a:t>
            </a:r>
            <a:r>
              <a:rPr lang="en-US" sz="2200" i="1" dirty="0" err="1">
                <a:solidFill>
                  <a:srgbClr val="404040"/>
                </a:solidFill>
                <a:latin typeface="Times New Roman" panose="02020603050405020304" pitchFamily="18" charset="0"/>
                <a:cs typeface="Times New Roman" panose="02020603050405020304" pitchFamily="18" charset="0"/>
              </a:rPr>
              <a:t>cá</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sấu</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con </a:t>
            </a:r>
            <a:r>
              <a:rPr lang="en-US" sz="2200" i="1" dirty="0" err="1">
                <a:solidFill>
                  <a:srgbClr val="404040"/>
                </a:solidFill>
                <a:latin typeface="Times New Roman" panose="02020603050405020304" pitchFamily="18" charset="0"/>
                <a:cs typeface="Times New Roman" panose="02020603050405020304" pitchFamily="18" charset="0"/>
              </a:rPr>
              <a:t>chim</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cú</a:t>
            </a:r>
            <a:r>
              <a:rPr lang="en-US" sz="2200" i="1" dirty="0">
                <a:solidFill>
                  <a:srgbClr val="404040"/>
                </a:solidFill>
                <a:latin typeface="Times New Roman" panose="02020603050405020304" pitchFamily="18" charset="0"/>
                <a:cs typeface="Times New Roman" panose="02020603050405020304" pitchFamily="18" charset="0"/>
              </a:rPr>
              <a:t> hay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con </a:t>
            </a:r>
            <a:r>
              <a:rPr lang="en-US" sz="2200" i="1" dirty="0" err="1">
                <a:solidFill>
                  <a:srgbClr val="404040"/>
                </a:solidFill>
                <a:latin typeface="Times New Roman" panose="02020603050405020304" pitchFamily="18" charset="0"/>
                <a:cs typeface="Times New Roman" panose="02020603050405020304" pitchFamily="18" charset="0"/>
              </a:rPr>
              <a:t>quạ</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cũng</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bị</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phạt</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như</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giết</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một</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người</a:t>
            </a:r>
            <a:r>
              <a:rPr lang="en-US" sz="2200" i="1" dirty="0">
                <a:solidFill>
                  <a:srgbClr val="404040"/>
                </a:solidFill>
                <a:latin typeface="Times New Roman" panose="02020603050405020304" pitchFamily="18" charset="0"/>
                <a:cs typeface="Times New Roman" panose="02020603050405020304" pitchFamily="18" charset="0"/>
              </a:rPr>
              <a:t> </a:t>
            </a:r>
            <a:r>
              <a:rPr lang="en-US" sz="2200" i="1" dirty="0" err="1">
                <a:solidFill>
                  <a:srgbClr val="404040"/>
                </a:solidFill>
                <a:latin typeface="Times New Roman" panose="02020603050405020304" pitchFamily="18" charset="0"/>
                <a:cs typeface="Times New Roman" panose="02020603050405020304" pitchFamily="18" charset="0"/>
              </a:rPr>
              <a:t>Sudra</a:t>
            </a:r>
            <a:r>
              <a:rPr lang="en-US" sz="2200" i="1" dirty="0">
                <a:solidFill>
                  <a:srgbClr val="404040"/>
                </a:solidFill>
                <a:latin typeface="Times New Roman" panose="02020603050405020304" pitchFamily="18" charset="0"/>
                <a:cs typeface="Times New Roman" panose="02020603050405020304" pitchFamily="18" charset="0"/>
              </a:rPr>
              <a:t>”</a:t>
            </a:r>
            <a:endParaRPr lang="en-US" sz="2200" i="1" dirty="0">
              <a:solidFill>
                <a:srgbClr val="404040"/>
              </a:solidFill>
              <a:latin typeface="Times New Roman" panose="02020603050405020304" pitchFamily="18" charset="0"/>
              <a:cs typeface="Times New Roman" panose="02020603050405020304" pitchFamily="18" charset="0"/>
            </a:endParaRPr>
          </a:p>
          <a:p>
            <a:pPr algn="just">
              <a:lnSpc>
                <a:spcPct val="120000"/>
              </a:lnSpc>
            </a:pPr>
            <a:r>
              <a:rPr lang="en-US" sz="2200" b="1" i="1" dirty="0">
                <a:solidFill>
                  <a:srgbClr val="404040"/>
                </a:solidFill>
                <a:latin typeface="Times New Roman" panose="02020603050405020304" pitchFamily="18" charset="0"/>
                <a:cs typeface="Times New Roman" panose="02020603050405020304" pitchFamily="18" charset="0"/>
              </a:rPr>
              <a:t>(</a:t>
            </a:r>
            <a:r>
              <a:rPr lang="en-US" sz="2200" b="1" i="1" dirty="0" err="1">
                <a:solidFill>
                  <a:srgbClr val="404040"/>
                </a:solidFill>
                <a:latin typeface="Times New Roman" panose="02020603050405020304" pitchFamily="18" charset="0"/>
                <a:cs typeface="Times New Roman" panose="02020603050405020304" pitchFamily="18" charset="0"/>
              </a:rPr>
              <a:t>Trích</a:t>
            </a:r>
            <a:r>
              <a:rPr lang="en-US" sz="2200" b="1" i="1" dirty="0">
                <a:solidFill>
                  <a:srgbClr val="404040"/>
                </a:solidFill>
                <a:latin typeface="Times New Roman" panose="02020603050405020304" pitchFamily="18" charset="0"/>
                <a:cs typeface="Times New Roman" panose="02020603050405020304" pitchFamily="18" charset="0"/>
              </a:rPr>
              <a:t>, </a:t>
            </a:r>
            <a:r>
              <a:rPr lang="en-US" sz="2200" b="1" i="1" dirty="0" err="1">
                <a:solidFill>
                  <a:srgbClr val="404040"/>
                </a:solidFill>
                <a:latin typeface="Times New Roman" panose="02020603050405020304" pitchFamily="18" charset="0"/>
                <a:cs typeface="Times New Roman" panose="02020603050405020304" pitchFamily="18" charset="0"/>
              </a:rPr>
              <a:t>Điều</a:t>
            </a:r>
            <a:r>
              <a:rPr lang="en-US" sz="2200" b="1" i="1" dirty="0">
                <a:solidFill>
                  <a:srgbClr val="404040"/>
                </a:solidFill>
                <a:latin typeface="Times New Roman" panose="02020603050405020304" pitchFamily="18" charset="0"/>
                <a:cs typeface="Times New Roman" panose="02020603050405020304" pitchFamily="18" charset="0"/>
              </a:rPr>
              <a:t> XI – 132, </a:t>
            </a:r>
            <a:r>
              <a:rPr lang="en-US" sz="2200" b="1" i="1" dirty="0" err="1">
                <a:solidFill>
                  <a:srgbClr val="404040"/>
                </a:solidFill>
                <a:latin typeface="Times New Roman" panose="02020603050405020304" pitchFamily="18" charset="0"/>
                <a:cs typeface="Times New Roman" panose="02020603050405020304" pitchFamily="18" charset="0"/>
              </a:rPr>
              <a:t>Luật</a:t>
            </a:r>
            <a:r>
              <a:rPr lang="en-US" sz="2200" b="1" i="1" dirty="0">
                <a:solidFill>
                  <a:srgbClr val="404040"/>
                </a:solidFill>
                <a:latin typeface="Times New Roman" panose="02020603050405020304" pitchFamily="18" charset="0"/>
                <a:cs typeface="Times New Roman" panose="02020603050405020304" pitchFamily="18" charset="0"/>
              </a:rPr>
              <a:t> Manu)</a:t>
            </a:r>
            <a:endParaRPr lang="en-US" sz="22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54843" y="343210"/>
            <a:ext cx="5595582" cy="6532558"/>
          </a:xfrm>
          <a:prstGeom prst="rect">
            <a:avLst/>
          </a:prstGeom>
          <a:noFill/>
        </p:spPr>
        <p:txBody>
          <a:bodyPr wrap="square" rtlCol="0">
            <a:spAutoFit/>
          </a:bodyPr>
          <a:lstStyle/>
          <a:p>
            <a:r>
              <a:rPr lang="en-US" sz="2400" b="1" u="sng" dirty="0" err="1">
                <a:solidFill>
                  <a:srgbClr val="C00000"/>
                </a:solidFill>
                <a:latin typeface="Times New Roman" panose="02020603050405020304" pitchFamily="18" charset="0"/>
                <a:cs typeface="Times New Roman" panose="02020603050405020304" pitchFamily="18" charset="0"/>
              </a:rPr>
              <a:t>Nhiệm</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vụ</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Hãy</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trả</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lời</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các</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câu</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hỏi</a:t>
            </a:r>
            <a:r>
              <a:rPr lang="en-US" sz="2400" b="1" u="sng" dirty="0">
                <a:solidFill>
                  <a:srgbClr val="C00000"/>
                </a:solidFill>
                <a:latin typeface="Times New Roman" panose="02020603050405020304" pitchFamily="18" charset="0"/>
                <a:cs typeface="Times New Roman" panose="02020603050405020304" pitchFamily="18" charset="0"/>
              </a:rPr>
              <a:t> </a:t>
            </a:r>
            <a:r>
              <a:rPr lang="en-US" sz="2400" b="1" u="sng" dirty="0" err="1">
                <a:solidFill>
                  <a:srgbClr val="C00000"/>
                </a:solidFill>
                <a:latin typeface="Times New Roman" panose="02020603050405020304" pitchFamily="18" charset="0"/>
                <a:cs typeface="Times New Roman" panose="02020603050405020304" pitchFamily="18" charset="0"/>
              </a:rPr>
              <a:t>sau</a:t>
            </a:r>
            <a:r>
              <a:rPr lang="en-US" sz="2400" b="1" u="sng" dirty="0">
                <a:solidFill>
                  <a:srgbClr val="C00000"/>
                </a:solidFill>
                <a:latin typeface="Times New Roman" panose="02020603050405020304" pitchFamily="18" charset="0"/>
                <a:cs typeface="Times New Roman" panose="02020603050405020304" pitchFamily="18" charset="0"/>
              </a:rPr>
              <a:t> – 4 </a:t>
            </a:r>
            <a:r>
              <a:rPr lang="en-US" sz="2400" b="1" u="sng" dirty="0" err="1">
                <a:solidFill>
                  <a:srgbClr val="C00000"/>
                </a:solidFill>
                <a:latin typeface="Times New Roman" panose="02020603050405020304" pitchFamily="18" charset="0"/>
                <a:cs typeface="Times New Roman" panose="02020603050405020304" pitchFamily="18" charset="0"/>
              </a:rPr>
              <a:t>phút</a:t>
            </a:r>
            <a:endParaRPr lang="en-US" sz="2400" b="1" u="sng" dirty="0">
              <a:solidFill>
                <a:srgbClr val="C00000"/>
              </a:solidFill>
              <a:latin typeface="Times New Roman" panose="02020603050405020304" pitchFamily="18" charset="0"/>
              <a:cs typeface="Times New Roman" panose="02020603050405020304" pitchFamily="18" charset="0"/>
            </a:endParaRPr>
          </a:p>
          <a:p>
            <a:endParaRPr lang="en-US" sz="1050" b="1" u="sng" dirty="0">
              <a:solidFill>
                <a:srgbClr val="C0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err="1">
                <a:solidFill>
                  <a:srgbClr val="002060"/>
                </a:solidFill>
                <a:latin typeface="Times New Roman" panose="02020603050405020304" pitchFamily="18" charset="0"/>
                <a:cs typeface="Times New Roman" panose="02020603050405020304" pitchFamily="18" charset="0"/>
              </a:rPr>
              <a:t>Đoạn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tư</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liệu</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số</a:t>
            </a:r>
            <a:r>
              <a:rPr lang="en-US" sz="2400" i="1" dirty="0">
                <a:solidFill>
                  <a:srgbClr val="002060"/>
                </a:solidFill>
                <a:latin typeface="Times New Roman" panose="02020603050405020304" pitchFamily="18" charset="0"/>
                <a:cs typeface="Times New Roman" panose="02020603050405020304" pitchFamily="18" charset="0"/>
              </a:rPr>
              <a:t> 1 </a:t>
            </a:r>
            <a:r>
              <a:rPr lang="en-US" sz="2400" i="1" dirty="0" err="1">
                <a:solidFill>
                  <a:srgbClr val="002060"/>
                </a:solidFill>
                <a:latin typeface="Times New Roman" panose="02020603050405020304" pitchFamily="18" charset="0"/>
                <a:cs typeface="Times New Roman" panose="02020603050405020304" pitchFamily="18" charset="0"/>
              </a:rPr>
              <a:t>cho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biết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nguồn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gốc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của</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sự</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phân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biệt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đẳng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cấp</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là</a:t>
            </a:r>
            <a:r>
              <a:rPr lang="en-US" sz="2400" i="1" dirty="0">
                <a:solidFill>
                  <a:srgbClr val="002060"/>
                </a:solidFill>
                <a:latin typeface="Times New Roman" panose="02020603050405020304" pitchFamily="18" charset="0"/>
                <a:cs typeface="Times New Roman" panose="02020603050405020304" pitchFamily="18" charset="0"/>
              </a:rPr>
              <a:t> do </a:t>
            </a:r>
            <a:r>
              <a:rPr lang="en-US" sz="2400" i="1" dirty="0" err="1">
                <a:solidFill>
                  <a:srgbClr val="002060"/>
                </a:solidFill>
                <a:latin typeface="Times New Roman" panose="02020603050405020304" pitchFamily="18" charset="0"/>
                <a:cs typeface="Times New Roman" panose="02020603050405020304" pitchFamily="18" charset="0"/>
              </a:rPr>
              <a:t>ai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tạo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ra</a:t>
            </a:r>
            <a:r>
              <a:rPr lang="en-US"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cs typeface="Times New Roman" panose="02020603050405020304" pitchFamily="18" charset="0"/>
            </a:endParaRPr>
          </a:p>
          <a:p>
            <a:r>
              <a:rPr lang="en-US" sz="2400" i="1" dirty="0">
                <a:solidFill>
                  <a:srgbClr val="002060"/>
                </a:solidFill>
                <a:latin typeface="Times New Roman" panose="02020603050405020304" pitchFamily="18" charset="0"/>
                <a:cs typeface="Times New Roman" panose="02020603050405020304" pitchFamily="18" charset="0"/>
              </a:rPr>
              <a:t>______________________________________________________________________</a:t>
            </a:r>
            <a:endParaRPr lang="en-US" sz="2400" i="1"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err="1">
                <a:solidFill>
                  <a:srgbClr val="002060"/>
                </a:solidFill>
                <a:latin typeface="Times New Roman" panose="02020603050405020304" pitchFamily="18" charset="0"/>
                <a:cs typeface="Times New Roman" panose="02020603050405020304" pitchFamily="18" charset="0"/>
              </a:rPr>
              <a:t>Đoạn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tư</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liệu</a:t>
            </a:r>
            <a:r>
              <a:rPr lang="en-US" sz="2400" i="1" dirty="0">
                <a:solidFill>
                  <a:srgbClr val="002060"/>
                </a:solidFill>
                <a:latin typeface="Times New Roman" panose="02020603050405020304" pitchFamily="18" charset="0"/>
                <a:cs typeface="Times New Roman" panose="02020603050405020304" pitchFamily="18" charset="0"/>
              </a:rPr>
              <a:t> 2 </a:t>
            </a:r>
            <a:r>
              <a:rPr lang="en-US" sz="2400" i="1" dirty="0" err="1">
                <a:solidFill>
                  <a:srgbClr val="002060"/>
                </a:solidFill>
                <a:latin typeface="Times New Roman" panose="02020603050405020304" pitchFamily="18" charset="0"/>
                <a:cs typeface="Times New Roman" panose="02020603050405020304" pitchFamily="18" charset="0"/>
              </a:rPr>
              <a:t>cho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biết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điều</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gì</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về</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chế</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độ</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phân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biệt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đẳng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cấp</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Vác-na</a:t>
            </a:r>
            <a:r>
              <a:rPr lang="en-US"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cs typeface="Times New Roman" panose="02020603050405020304" pitchFamily="18" charset="0"/>
            </a:endParaRPr>
          </a:p>
          <a:p>
            <a:r>
              <a:rPr lang="en-US" sz="2400" i="1" dirty="0">
                <a:solidFill>
                  <a:srgbClr val="002060"/>
                </a:solidFill>
                <a:latin typeface="Times New Roman" panose="02020603050405020304" pitchFamily="18" charset="0"/>
                <a:cs typeface="Times New Roman" panose="02020603050405020304" pitchFamily="18" charset="0"/>
              </a:rPr>
              <a:t>_________________________________________________________________________________________________________</a:t>
            </a:r>
            <a:endParaRPr lang="en-US" sz="2400" i="1"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a:solidFill>
                  <a:srgbClr val="002060"/>
                </a:solidFill>
                <a:latin typeface="Times New Roman" panose="02020603050405020304" pitchFamily="18" charset="0"/>
                <a:cs typeface="Times New Roman" panose="02020603050405020304" pitchFamily="18" charset="0"/>
              </a:rPr>
              <a:t>Theo </a:t>
            </a:r>
            <a:r>
              <a:rPr lang="en-US" sz="2400" i="1" dirty="0" err="1">
                <a:solidFill>
                  <a:srgbClr val="002060"/>
                </a:solidFill>
                <a:latin typeface="Times New Roman" panose="02020603050405020304" pitchFamily="18" charset="0"/>
                <a:cs typeface="Times New Roman" panose="02020603050405020304" pitchFamily="18" charset="0"/>
              </a:rPr>
              <a:t>em</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tại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sao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người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dân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chấp</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nhận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và</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duy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trì</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chế</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độ</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phân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biệt</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chủng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tộc</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này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dựa</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vào</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tư</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liệu</a:t>
            </a:r>
            <a:r>
              <a:rPr lang="en-US" sz="2400" i="1" dirty="0">
                <a:solidFill>
                  <a:srgbClr val="002060"/>
                </a:solidFill>
                <a:latin typeface="Times New Roman" panose="02020603050405020304" pitchFamily="18" charset="0"/>
                <a:cs typeface="Times New Roman" panose="02020603050405020304" pitchFamily="18" charset="0"/>
              </a:rPr>
              <a:t> 1)</a:t>
            </a:r>
            <a:endParaRPr lang="en-US" sz="2400" i="1" dirty="0">
              <a:solidFill>
                <a:srgbClr val="002060"/>
              </a:solidFill>
              <a:latin typeface="Times New Roman" panose="02020603050405020304" pitchFamily="18" charset="0"/>
              <a:cs typeface="Times New Roman" panose="02020603050405020304" pitchFamily="18" charset="0"/>
            </a:endParaRPr>
          </a:p>
          <a:p>
            <a:r>
              <a:rPr lang="en-US" sz="2400" i="1" dirty="0">
                <a:solidFill>
                  <a:srgbClr val="002060"/>
                </a:solidFill>
                <a:latin typeface="Times New Roman" panose="02020603050405020304" pitchFamily="18" charset="0"/>
                <a:cs typeface="Times New Roman" panose="02020603050405020304" pitchFamily="18" charset="0"/>
              </a:rPr>
              <a:t>_________________________________________________________________________________________________________</a:t>
            </a:r>
            <a:endParaRPr lang="en-US" sz="2400"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6200</Words>
  <Application>WPS Presentation</Application>
  <PresentationFormat>Widescreen</PresentationFormat>
  <Paragraphs>182</Paragraphs>
  <Slides>32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32</vt:i4>
      </vt:variant>
    </vt:vector>
  </HeadingPairs>
  <TitlesOfParts>
    <vt:vector size="42" baseType="lpstr">
      <vt:lpstr>Arial</vt:lpstr>
      <vt:lpstr>SimSun</vt:lpstr>
      <vt:lpstr>Wingdings</vt:lpstr>
      <vt:lpstr>Times New Roman</vt:lpstr>
      <vt:lpstr>Apple Chancery</vt:lpstr>
      <vt:lpstr>Calibri</vt:lpstr>
      <vt:lpstr>Calibri Light</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CHỮ VIẾT : Chữ cổ Brahmi =&gt; chữ Phạn  ( San-xkrit) </vt:lpstr>
      <vt:lpstr>VĂN HỌC : Sử thi Ma - ha - bha - ra -ta</vt:lpstr>
      <vt:lpstr>Sử thi Ra - ma - y -a -na</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PC</cp:lastModifiedBy>
  <cp:revision>16</cp:revision>
  <dcterms:created xsi:type="dcterms:W3CDTF">2021-07-27T07:46:00Z</dcterms:created>
  <dcterms:modified xsi:type="dcterms:W3CDTF">2022-11-22T06:47:02Z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99DF8B06E6AC478CB4BDFBDADAECFC28</vt:lpwstr>
  </property>
  <property fmtid="{D5CDD505-2E9C-101B-9397-08002B2CF9AE}" pid="3" name="KSOProductBuildVer">
    <vt:lpwstr>1033-11.2.0.11380</vt:lpwstr>
  </property>
</Properties>
</file>