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autoCompressPictures="0">
  <p:sldMasterIdLst>
    <p:sldMasterId id="2147483682" r:id="rId1"/>
  </p:sldMasterIdLst>
  <p:notesMasterIdLst>
    <p:notesMasterId r:id="rId22"/>
  </p:notesMasterIdLst>
  <p:sldIdLst>
    <p:sldId id="321" r:id="rId2"/>
    <p:sldId id="256" r:id="rId3"/>
    <p:sldId id="260" r:id="rId4"/>
    <p:sldId id="259" r:id="rId5"/>
    <p:sldId id="324" r:id="rId6"/>
    <p:sldId id="333" r:id="rId7"/>
    <p:sldId id="316" r:id="rId8"/>
    <p:sldId id="347" r:id="rId9"/>
    <p:sldId id="334" r:id="rId10"/>
    <p:sldId id="337" r:id="rId11"/>
    <p:sldId id="335" r:id="rId12"/>
    <p:sldId id="338" r:id="rId13"/>
    <p:sldId id="339" r:id="rId14"/>
    <p:sldId id="340" r:id="rId15"/>
    <p:sldId id="341" r:id="rId16"/>
    <p:sldId id="342" r:id="rId17"/>
    <p:sldId id="343" r:id="rId18"/>
    <p:sldId id="344" r:id="rId19"/>
    <p:sldId id="345" r:id="rId20"/>
    <p:sldId id="346"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Barlow SemiBold" panose="020B0604020202020204" charset="0"/>
      <p:regular r:id="rId27"/>
      <p:bold r:id="rId28"/>
      <p:italic r:id="rId29"/>
      <p:boldItalic r:id="rId30"/>
    </p:embeddedFont>
    <p:embeddedFont>
      <p:font typeface="Wingdings 3" panose="05040102010807070707" pitchFamily="18" charset="2"/>
      <p:regular r:id="rId31"/>
    </p:embeddedFont>
    <p:embeddedFont>
      <p:font typeface="Wingdings 2" panose="05020102010507070707" pitchFamily="18" charset="2"/>
      <p:regular r:id="rId32"/>
    </p:embeddedFont>
    <p:embeddedFont>
      <p:font typeface="Lucida Sans Unicode" panose="020B0602030504020204" pitchFamily="34" charset="0"/>
      <p:regular r:id="rId33"/>
    </p:embeddedFont>
    <p:embeddedFont>
      <p:font typeface="Verdana" panose="020B060403050404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0000"/>
    <a:srgbClr val="FFFF00"/>
    <a:srgbClr val="00FF00"/>
    <a:srgbClr val="00FFFF"/>
    <a:srgbClr val="CC0099"/>
    <a:srgbClr val="0000CC"/>
    <a:srgbClr val="1105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60CA2F-AD4F-43A7-B7A6-27E5CA5AA7E8}">
  <a:tblStyle styleId="{E960CA2F-AD4F-43A7-B7A6-27E5CA5AA7E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31679FC-7606-471D-BB11-6C18445E7FC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20" d="100"/>
          <a:sy n="120" d="100"/>
        </p:scale>
        <p:origin x="53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677773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16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454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284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D9BEB3CC-76AF-49FF-94C4-3A594C49201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10997"/>
            <a:ext cx="8229600" cy="328955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25/3/2024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25/3/2024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4" name="Google Shape;104;p2"/>
          <p:cNvSpPr txBox="1">
            <a:spLocks noGrp="1"/>
          </p:cNvSpPr>
          <p:nvPr>
            <p:ph type="ctrTitle"/>
          </p:nvPr>
        </p:nvSpPr>
        <p:spPr>
          <a:xfrm>
            <a:off x="685800" y="1541675"/>
            <a:ext cx="5740200" cy="2060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1"/>
        <p:cNvGrpSpPr/>
        <p:nvPr/>
      </p:nvGrpSpPr>
      <p:grpSpPr>
        <a:xfrm>
          <a:off x="0" y="0"/>
          <a:ext cx="0" cy="0"/>
          <a:chOff x="0" y="0"/>
          <a:chExt cx="0" cy="0"/>
        </a:xfrm>
      </p:grpSpPr>
      <p:sp>
        <p:nvSpPr>
          <p:cNvPr id="351" name="Google Shape;351;p7"/>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172650"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3" name="Google Shape;353;p7"/>
          <p:cNvSpPr txBox="1">
            <a:spLocks noGrp="1"/>
          </p:cNvSpPr>
          <p:nvPr>
            <p:ph type="body" idx="2"/>
          </p:nvPr>
        </p:nvSpPr>
        <p:spPr>
          <a:xfrm>
            <a:off x="5056888"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4" name="Google Shape;354;p7"/>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variant 2">
  <p:cSld name="Blank variant 2">
    <p:spTree>
      <p:nvGrpSpPr>
        <p:cNvPr id="1" name="Shape 483"/>
        <p:cNvGrpSpPr/>
        <p:nvPr/>
      </p:nvGrpSpPr>
      <p:grpSpPr>
        <a:xfrm>
          <a:off x="0" y="0"/>
          <a:ext cx="0" cy="0"/>
          <a:chOff x="0" y="0"/>
          <a:chExt cx="0" cy="0"/>
        </a:xfrm>
      </p:grpSpPr>
      <p:sp>
        <p:nvSpPr>
          <p:cNvPr id="511" name="Google Shape;511;p12"/>
          <p:cNvSpPr txBox="1">
            <a:spLocks noGrp="1"/>
          </p:cNvSpPr>
          <p:nvPr>
            <p:ph type="sldNum" idx="12"/>
          </p:nvPr>
        </p:nvSpPr>
        <p:spPr>
          <a:xfrm>
            <a:off x="8490504" y="4489800"/>
            <a:ext cx="653700" cy="6537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0"/>
        <p:cNvGrpSpPr/>
        <p:nvPr/>
      </p:nvGrpSpPr>
      <p:grpSpPr>
        <a:xfrm>
          <a:off x="0" y="0"/>
          <a:ext cx="0" cy="0"/>
          <a:chOff x="0" y="0"/>
          <a:chExt cx="0" cy="0"/>
        </a:xfrm>
      </p:grpSpPr>
      <p:sp>
        <p:nvSpPr>
          <p:cNvPr id="253" name="Google Shape;253;p4"/>
          <p:cNvSpPr txBox="1">
            <a:spLocks noGrp="1"/>
          </p:cNvSpPr>
          <p:nvPr>
            <p:ph type="body" idx="1"/>
          </p:nvPr>
        </p:nvSpPr>
        <p:spPr>
          <a:xfrm>
            <a:off x="1699000" y="660475"/>
            <a:ext cx="5045400" cy="3829200"/>
          </a:xfrm>
          <a:prstGeom prst="rect">
            <a:avLst/>
          </a:prstGeom>
        </p:spPr>
        <p:txBody>
          <a:bodyPr spcFirstLastPara="1" wrap="square" lIns="0" tIns="0" rIns="0" bIns="0" anchor="t" anchorCtr="0">
            <a:noAutofit/>
          </a:bodyPr>
          <a:lstStyle>
            <a:lvl1pPr marL="457200" lvl="0" indent="-457200" rtl="0">
              <a:lnSpc>
                <a:spcPct val="100000"/>
              </a:lnSpc>
              <a:spcBef>
                <a:spcPts val="600"/>
              </a:spcBef>
              <a:spcAft>
                <a:spcPts val="0"/>
              </a:spcAft>
              <a:buClr>
                <a:schemeClr val="lt1"/>
              </a:buClr>
              <a:buSzPts val="3600"/>
              <a:buFont typeface="Barlow SemiBold"/>
              <a:buChar char="▪"/>
              <a:defRPr sz="3600">
                <a:latin typeface="Barlow SemiBold"/>
                <a:ea typeface="Barlow SemiBold"/>
                <a:cs typeface="Barlow SemiBold"/>
                <a:sym typeface="Barlow SemiBold"/>
              </a:defRPr>
            </a:lvl1pPr>
            <a:lvl2pPr marL="914400" lvl="1" indent="-457200" rtl="0">
              <a:lnSpc>
                <a:spcPct val="100000"/>
              </a:lnSpc>
              <a:spcBef>
                <a:spcPts val="0"/>
              </a:spcBef>
              <a:spcAft>
                <a:spcPts val="0"/>
              </a:spcAft>
              <a:buClr>
                <a:schemeClr val="lt1"/>
              </a:buClr>
              <a:buSzPts val="3600"/>
              <a:buFont typeface="Barlow SemiBold"/>
              <a:buChar char="▫"/>
              <a:defRPr sz="3600">
                <a:latin typeface="Barlow SemiBold"/>
                <a:ea typeface="Barlow SemiBold"/>
                <a:cs typeface="Barlow SemiBold"/>
                <a:sym typeface="Barlow SemiBold"/>
              </a:defRPr>
            </a:lvl2pPr>
            <a:lvl3pPr marL="1371600" lvl="2"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3pPr>
            <a:lvl4pPr marL="1828800" lvl="3"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4pPr>
            <a:lvl5pPr marL="2286000" lvl="4"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5pPr>
            <a:lvl6pPr marL="2743200" lvl="5"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6pPr>
            <a:lvl7pPr marL="3200400" lvl="6"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7pPr>
            <a:lvl8pPr marL="3657600" lvl="7"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8pPr>
            <a:lvl9pPr marL="4114800" lvl="8"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9pPr>
          </a:lstStyle>
          <a:p>
            <a:endParaRPr/>
          </a:p>
        </p:txBody>
      </p:sp>
      <p:sp>
        <p:nvSpPr>
          <p:cNvPr id="255" name="Google Shape;255;p4"/>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64ECF5-20D0-41D5-AD49-0BB54D680DD8}" type="slidenum">
              <a:rPr lang="en-US" smtClean="0"/>
              <a:pPr>
                <a:defRPr/>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25/3/2024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25/3/2024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25/3/2024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25/3/2024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25/3/2024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pPr eaLnBrk="1" latinLnBrk="0" hangingPunct="1"/>
            <a:fld id="{544213AF-26F6-41FA-8D85-E2C5388D6E58}" type="datetimeFigureOut">
              <a:rPr lang="en-US" smtClean="0"/>
              <a:pPr eaLnBrk="1" latinLnBrk="0" hangingPunct="1"/>
              <a:t>25/3/2024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25/3/2024</a:t>
            </a:fld>
            <a:endParaRPr lang="en-US">
              <a:solidFill>
                <a:schemeClr val="tx1"/>
              </a:solidFill>
            </a:endParaRPr>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lvl="0" indent="0" algn="ctr" rtl="0">
              <a:spcBef>
                <a:spcPts val="0"/>
              </a:spcBef>
              <a:spcAft>
                <a:spcPts val="0"/>
              </a:spcAft>
              <a:buNone/>
            </a:pPr>
            <a:fld id="{00000000-1234-1234-1234-123412341234}" type="slidenum">
              <a:rPr lang="en" smtClean="0"/>
              <a:t>‹#›</a:t>
            </a:fld>
            <a:endParaRPr lang="en"/>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4343440"/>
            <a:ext cx="3402314" cy="810651"/>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25/3/2024</a:t>
            </a:fld>
            <a:endParaRPr lang="en-US" sz="1000" dirty="0">
              <a:solidFill>
                <a:schemeClr val="tx1"/>
              </a:solidFill>
            </a:endParaRPr>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marL="0" lvl="0" indent="0" algn="ctr" rtl="0">
              <a:spcBef>
                <a:spcPts val="0"/>
              </a:spcBef>
              <a:spcAft>
                <a:spcPts val="0"/>
              </a:spcAft>
              <a:buNone/>
            </a:pPr>
            <a:fld id="{00000000-1234-1234-1234-123412341234}" type="slidenum">
              <a:rPr lang="en" smtClean="0"/>
              <a:t>‹#›</a:t>
            </a:fld>
            <a:endParaRPr lang="en"/>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transition>
    <p:fade thruBlk="1"/>
  </p:transition>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643"/>
            <a:ext cx="9144000" cy="5236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WordArt 8"/>
          <p:cNvSpPr>
            <a:spLocks noChangeArrowheads="1" noChangeShapeType="1" noTextEdit="1"/>
          </p:cNvSpPr>
          <p:nvPr/>
        </p:nvSpPr>
        <p:spPr bwMode="auto">
          <a:xfrm>
            <a:off x="1693847" y="-92643"/>
            <a:ext cx="6471478" cy="1355389"/>
          </a:xfrm>
          <a:prstGeom prst="rect">
            <a:avLst/>
          </a:prstGeom>
        </p:spPr>
        <p:txBody>
          <a:bodyPr wrap="none" fromWordArt="1">
            <a:prstTxWarp prst="textWave2">
              <a:avLst>
                <a:gd name="adj1" fmla="val 13005"/>
                <a:gd name="adj2" fmla="val 0"/>
              </a:avLst>
            </a:prstTxWarp>
          </a:bodyPr>
          <a:lstStyle/>
          <a:p>
            <a:pPr algn="ctr"/>
            <a:r>
              <a:rPr lang="en-US" b="1" kern="10" dirty="0">
                <a:ln w="9525">
                  <a:solidFill>
                    <a:srgbClr val="CC99FF"/>
                  </a:solidFill>
                  <a:round/>
                  <a:headEnd/>
                  <a:tailEnd/>
                </a:ln>
                <a:solidFill>
                  <a:srgbClr val="FF0066"/>
                </a:solidFill>
                <a:latin typeface="Times New Roman"/>
                <a:cs typeface="Times New Roman"/>
              </a:rPr>
              <a:t>CHÀO MỪNG CÁC EM HỌC SINH </a:t>
            </a:r>
          </a:p>
        </p:txBody>
      </p:sp>
      <p:sp>
        <p:nvSpPr>
          <p:cNvPr id="6" name="WordArt 14"/>
          <p:cNvSpPr>
            <a:spLocks noChangeArrowheads="1" noChangeShapeType="1" noTextEdit="1"/>
          </p:cNvSpPr>
          <p:nvPr/>
        </p:nvSpPr>
        <p:spPr bwMode="auto">
          <a:xfrm>
            <a:off x="1989313" y="1810389"/>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solidFill>
                  <a:srgbClr val="00FF00"/>
                </a:solid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solidFill>
                  <a:srgbClr val="00FF00"/>
                </a:solidFill>
                <a:effectLst>
                  <a:outerShdw dist="38100" dir="2640000" algn="bl" rotWithShape="0">
                    <a:schemeClr val="tx2">
                      <a:lumMod val="75000"/>
                    </a:schemeClr>
                  </a:outerShdw>
                </a:effectLst>
                <a:latin typeface="Times New Roman"/>
                <a:cs typeface="Times New Roman"/>
              </a:rPr>
              <a:t>KHOA HỌC TỰ NHIÊN 7</a:t>
            </a:r>
            <a:endParaRPr lang="en-US" sz="3600" b="1" kern="10" dirty="0">
              <a:ln w="12700">
                <a:solidFill>
                  <a:schemeClr val="tx2">
                    <a:lumMod val="75000"/>
                  </a:schemeClr>
                </a:solidFill>
                <a:prstDash val="solid"/>
              </a:ln>
              <a:solidFill>
                <a:srgbClr val="00FF00"/>
              </a:solidFill>
              <a:effectLst>
                <a:outerShdw dist="38100" dir="2640000" algn="bl" rotWithShape="0">
                  <a:schemeClr val="tx2">
                    <a:lumMod val="75000"/>
                  </a:schemeClr>
                </a:outerShdw>
              </a:effectLst>
              <a:latin typeface="Times New Roman"/>
              <a:cs typeface="Times New Roman"/>
            </a:endParaRPr>
          </a:p>
        </p:txBody>
      </p:sp>
      <p:sp>
        <p:nvSpPr>
          <p:cNvPr id="7" name="Title 1"/>
          <p:cNvSpPr txBox="1">
            <a:spLocks/>
          </p:cNvSpPr>
          <p:nvPr/>
        </p:nvSpPr>
        <p:spPr>
          <a:xfrm>
            <a:off x="-609600" y="2780214"/>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FFFF"/>
                </a:solidFill>
                <a:ea typeface="+mj-ea"/>
                <a:cs typeface="Times New Roman" pitchFamily="18" charset="0"/>
              </a:rPr>
              <a:t>BỘ SÁCH CÁNH DIỀU</a:t>
            </a:r>
            <a:endParaRPr lang="en-US" sz="4400" kern="0" dirty="0">
              <a:solidFill>
                <a:srgbClr val="00FFFF"/>
              </a:solidFill>
              <a:ea typeface="+mj-ea"/>
              <a:cs typeface="Times New Roman" pitchFamily="18" charset="0"/>
            </a:endParaRPr>
          </a:p>
        </p:txBody>
      </p:sp>
    </p:spTree>
    <p:extLst>
      <p:ext uri="{BB962C8B-B14F-4D97-AF65-F5344CB8AC3E}">
        <p14:creationId xmlns:p14="http://schemas.microsoft.com/office/powerpoint/2010/main" val="264130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6" name="Google Shape;530;p15"/>
          <p:cNvSpPr txBox="1">
            <a:spLocks/>
          </p:cNvSpPr>
          <p:nvPr/>
        </p:nvSpPr>
        <p:spPr>
          <a:xfrm>
            <a:off x="462364" y="775360"/>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914400" y="185162"/>
            <a:ext cx="6853187" cy="738664"/>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10" name="Rectangle 9"/>
          <p:cNvSpPr/>
          <p:nvPr/>
        </p:nvSpPr>
        <p:spPr>
          <a:xfrm>
            <a:off x="394570" y="1064541"/>
            <a:ext cx="5463355" cy="553998"/>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2</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các</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hữu</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cơ</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94570" y="1455598"/>
            <a:ext cx="4928992" cy="707886"/>
          </a:xfrm>
          <a:prstGeom prst="rect">
            <a:avLst/>
          </a:prstGeom>
        </p:spPr>
        <p:txBody>
          <a:bodyPr wrap="square">
            <a:spAutoFit/>
          </a:bodyPr>
          <a:lstStyle/>
          <a:p>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hữu</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cơ</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được</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vận</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trong</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thân</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nhờ</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gỗ</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rây</a:t>
            </a:r>
            <a:endParaRPr lang="en-US" sz="2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C:\Users\Admin\Desktop\hình ảnh\3.jpg"/>
          <p:cNvPicPr/>
          <p:nvPr/>
        </p:nvPicPr>
        <p:blipFill>
          <a:blip r:embed="rId2">
            <a:extLst>
              <a:ext uri="{28A0092B-C50C-407E-A947-70E740481C1C}">
                <a14:useLocalDpi xmlns:a14="http://schemas.microsoft.com/office/drawing/2010/main" val="0"/>
              </a:ext>
            </a:extLst>
          </a:blip>
          <a:srcRect/>
          <a:stretch>
            <a:fillRect/>
          </a:stretch>
        </p:blipFill>
        <p:spPr bwMode="auto">
          <a:xfrm>
            <a:off x="5173249" y="1675687"/>
            <a:ext cx="3833754" cy="2976951"/>
          </a:xfrm>
          <a:prstGeom prst="rect">
            <a:avLst/>
          </a:prstGeom>
          <a:noFill/>
          <a:ln>
            <a:noFill/>
          </a:ln>
        </p:spPr>
      </p:pic>
      <p:graphicFrame>
        <p:nvGraphicFramePr>
          <p:cNvPr id="12" name="Table 11"/>
          <p:cNvGraphicFramePr>
            <a:graphicFrameLocks noGrp="1"/>
          </p:cNvGraphicFramePr>
          <p:nvPr>
            <p:extLst>
              <p:ext uri="{D42A27DB-BD31-4B8C-83A1-F6EECF244321}">
                <p14:modId xmlns:p14="http://schemas.microsoft.com/office/powerpoint/2010/main" val="3006130435"/>
              </p:ext>
            </p:extLst>
          </p:nvPr>
        </p:nvGraphicFramePr>
        <p:xfrm>
          <a:off x="591856" y="2225849"/>
          <a:ext cx="4672207" cy="2348210"/>
        </p:xfrm>
        <a:graphic>
          <a:graphicData uri="http://schemas.openxmlformats.org/drawingml/2006/table">
            <a:tbl>
              <a:tblPr firstRow="1" firstCol="1" bandRow="1">
                <a:tableStyleId>{E960CA2F-AD4F-43A7-B7A6-27E5CA5AA7E8}</a:tableStyleId>
              </a:tblPr>
              <a:tblGrid>
                <a:gridCol w="1894579">
                  <a:extLst>
                    <a:ext uri="{9D8B030D-6E8A-4147-A177-3AD203B41FA5}">
                      <a16:colId xmlns:a16="http://schemas.microsoft.com/office/drawing/2014/main" val="1834517099"/>
                    </a:ext>
                  </a:extLst>
                </a:gridCol>
                <a:gridCol w="2777628">
                  <a:extLst>
                    <a:ext uri="{9D8B030D-6E8A-4147-A177-3AD203B41FA5}">
                      <a16:colId xmlns:a16="http://schemas.microsoft.com/office/drawing/2014/main" val="1579275764"/>
                    </a:ext>
                  </a:extLst>
                </a:gridCol>
              </a:tblGrid>
              <a:tr h="341987">
                <a:tc>
                  <a:txBody>
                    <a:bodyPr/>
                    <a:lstStyle/>
                    <a:p>
                      <a:pPr algn="ctr">
                        <a:lnSpc>
                          <a:spcPct val="150000"/>
                        </a:lnSpc>
                        <a:spcAft>
                          <a:spcPts val="0"/>
                        </a:spcAft>
                      </a:pPr>
                      <a:r>
                        <a:rPr lang="en-US" sz="2000" dirty="0" err="1">
                          <a:solidFill>
                            <a:srgbClr val="FF0000"/>
                          </a:solidFill>
                          <a:effectLst/>
                          <a:latin typeface="Times New Roman" panose="02020603050405020304" pitchFamily="18" charset="0"/>
                          <a:cs typeface="Times New Roman" panose="02020603050405020304" pitchFamily="18" charset="0"/>
                        </a:rPr>
                        <a:t>Dòng</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mạch</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gỗ</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dirty="0" err="1">
                          <a:solidFill>
                            <a:srgbClr val="FF0000"/>
                          </a:solidFill>
                          <a:effectLst/>
                          <a:latin typeface="Times New Roman" panose="02020603050405020304" pitchFamily="18" charset="0"/>
                          <a:cs typeface="Times New Roman" panose="02020603050405020304" pitchFamily="18" charset="0"/>
                        </a:rPr>
                        <a:t>Dòng</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mạch</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rây</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0590910"/>
                  </a:ext>
                </a:extLst>
              </a:tr>
              <a:tr h="1891010">
                <a:tc>
                  <a:txBody>
                    <a:bodyPr/>
                    <a:lstStyle/>
                    <a:p>
                      <a:pPr algn="just">
                        <a:lnSpc>
                          <a:spcPct val="150000"/>
                        </a:lnSpc>
                        <a:spcAft>
                          <a:spcPts val="0"/>
                        </a:spcAft>
                      </a:pPr>
                      <a:endParaRPr lang="en-US" sz="1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endParaRPr lang="en-US" sz="1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0164427"/>
                  </a:ext>
                </a:extLst>
              </a:tr>
            </a:tbl>
          </a:graphicData>
        </a:graphic>
      </p:graphicFrame>
      <p:sp>
        <p:nvSpPr>
          <p:cNvPr id="13" name="Rectangle 12"/>
          <p:cNvSpPr/>
          <p:nvPr/>
        </p:nvSpPr>
        <p:spPr>
          <a:xfrm>
            <a:off x="654486" y="2809369"/>
            <a:ext cx="1934632" cy="1323439"/>
          </a:xfrm>
          <a:prstGeom prst="rect">
            <a:avLst/>
          </a:prstGeom>
        </p:spPr>
        <p:txBody>
          <a:bodyPr wrap="square">
            <a:spAutoFit/>
          </a:bodyPr>
          <a:lstStyle/>
          <a:p>
            <a:r>
              <a:rPr lang="en-GB" sz="2000" dirty="0" err="1">
                <a:solidFill>
                  <a:srgbClr val="FF0066"/>
                </a:solidFill>
                <a:latin typeface="Times New Roman" panose="02020603050405020304" pitchFamily="18" charset="0"/>
                <a:ea typeface="Calibri" panose="020F0502020204030204" pitchFamily="34" charset="0"/>
              </a:rPr>
              <a:t>Vận</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chuyển</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nước</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và</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chất</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khoáng</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từ</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rễ</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lên</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lá</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dòng</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đi</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lên</a:t>
            </a:r>
            <a:r>
              <a:rPr lang="en-GB" sz="2000" dirty="0">
                <a:solidFill>
                  <a:srgbClr val="FF0066"/>
                </a:solidFill>
                <a:latin typeface="Times New Roman" panose="02020603050405020304" pitchFamily="18" charset="0"/>
                <a:ea typeface="Calibri" panose="020F0502020204030204" pitchFamily="34" charset="0"/>
              </a:rPr>
              <a:t>) </a:t>
            </a:r>
            <a:endParaRPr lang="en-US" sz="2000" dirty="0">
              <a:solidFill>
                <a:srgbClr val="FF0066"/>
              </a:solidFill>
            </a:endParaRPr>
          </a:p>
        </p:txBody>
      </p:sp>
      <p:sp>
        <p:nvSpPr>
          <p:cNvPr id="14" name="Rectangle 13"/>
          <p:cNvSpPr/>
          <p:nvPr/>
        </p:nvSpPr>
        <p:spPr>
          <a:xfrm>
            <a:off x="2534027" y="2656498"/>
            <a:ext cx="2639222" cy="1938992"/>
          </a:xfrm>
          <a:prstGeom prst="rect">
            <a:avLst/>
          </a:prstGeom>
        </p:spPr>
        <p:txBody>
          <a:bodyPr wrap="square">
            <a:spAutoFit/>
          </a:bodyPr>
          <a:lstStyle/>
          <a:p>
            <a:pPr algn="just"/>
            <a:r>
              <a:rPr lang="en-GB" sz="2000" dirty="0" err="1">
                <a:solidFill>
                  <a:srgbClr val="FF0066"/>
                </a:solidFill>
                <a:latin typeface="Times New Roman" panose="02020603050405020304" pitchFamily="18" charset="0"/>
                <a:ea typeface="Calibri" panose="020F0502020204030204" pitchFamily="34" charset="0"/>
              </a:rPr>
              <a:t>Vận</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chuyển</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chủ</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yếu</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các</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chất</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hữu</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cơ</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được</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tổng</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hợp</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từ</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lá</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tới</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cơ</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quan</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dự</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trữ</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hoặc</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cơ</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quan</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cần</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dùng</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dòng</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đi</a:t>
            </a:r>
            <a:r>
              <a:rPr lang="en-GB" sz="2000" dirty="0">
                <a:solidFill>
                  <a:srgbClr val="FF0066"/>
                </a:solidFill>
                <a:latin typeface="Times New Roman" panose="02020603050405020304" pitchFamily="18" charset="0"/>
                <a:ea typeface="Calibri" panose="020F0502020204030204" pitchFamily="34" charset="0"/>
              </a:rPr>
              <a:t> </a:t>
            </a:r>
            <a:r>
              <a:rPr lang="en-GB" sz="2000" dirty="0" err="1">
                <a:solidFill>
                  <a:srgbClr val="FF0066"/>
                </a:solidFill>
                <a:latin typeface="Times New Roman" panose="02020603050405020304" pitchFamily="18" charset="0"/>
                <a:ea typeface="Calibri" panose="020F0502020204030204" pitchFamily="34" charset="0"/>
              </a:rPr>
              <a:t>xuống</a:t>
            </a:r>
            <a:r>
              <a:rPr lang="en-GB" sz="2000" dirty="0">
                <a:solidFill>
                  <a:srgbClr val="FF0066"/>
                </a:solidFill>
                <a:latin typeface="Times New Roman" panose="02020603050405020304" pitchFamily="18" charset="0"/>
                <a:ea typeface="Calibri" panose="020F0502020204030204" pitchFamily="34" charset="0"/>
              </a:rPr>
              <a:t>)</a:t>
            </a:r>
            <a:endParaRPr lang="en-US" sz="2000" dirty="0">
              <a:solidFill>
                <a:srgbClr val="FF0066"/>
              </a:solidFill>
            </a:endParaRPr>
          </a:p>
        </p:txBody>
      </p:sp>
    </p:spTree>
    <p:extLst>
      <p:ext uri="{BB962C8B-B14F-4D97-AF65-F5344CB8AC3E}">
        <p14:creationId xmlns:p14="http://schemas.microsoft.com/office/powerpoint/2010/main" val="158133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25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6" name="Google Shape;530;p15"/>
          <p:cNvSpPr txBox="1">
            <a:spLocks/>
          </p:cNvSpPr>
          <p:nvPr/>
        </p:nvSpPr>
        <p:spPr>
          <a:xfrm>
            <a:off x="346860" y="929739"/>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885524" y="279395"/>
            <a:ext cx="7305575" cy="738664"/>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3" name="Rectangle 2"/>
          <p:cNvSpPr/>
          <p:nvPr/>
        </p:nvSpPr>
        <p:spPr>
          <a:xfrm>
            <a:off x="432148" y="1815133"/>
            <a:ext cx="4697260" cy="2862322"/>
          </a:xfrm>
          <a:prstGeom prst="rect">
            <a:avLst/>
          </a:prstGeom>
        </p:spPr>
        <p:txBody>
          <a:bodyPr wrap="square">
            <a:spAutoFit/>
          </a:bodyPr>
          <a:lstStyle/>
          <a:p>
            <a:pPr algn="just"/>
            <a:r>
              <a:rPr lang="en-GB" sz="2000" b="1" u="sng" dirty="0" smtClean="0">
                <a:latin typeface="Times New Roman" panose="02020603050405020304" pitchFamily="18" charset="0"/>
                <a:ea typeface="Calibri" panose="020F0502020204030204" pitchFamily="34" charset="0"/>
                <a:cs typeface="Times New Roman" panose="02020603050405020304" pitchFamily="18" charset="0"/>
              </a:rPr>
              <a:t>NV4</a:t>
            </a:r>
          </a:p>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Lượng</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do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có</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sử</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dụng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hết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Quan</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phân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tích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000" dirty="0">
                <a:latin typeface="Times New Roman" panose="02020603050405020304" pitchFamily="18" charset="0"/>
                <a:ea typeface="Calibri" panose="020F0502020204030204" pitchFamily="34" charset="0"/>
                <a:cs typeface="Times New Roman" panose="02020603050405020304" pitchFamily="18" charset="0"/>
              </a:rPr>
              <a:t> 25.4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cấu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tạo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hoạt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khổng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như</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để</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phù</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hợp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hoạt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thoát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hơi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000" dirty="0" smtClean="0">
                <a:latin typeface="Times New Roman" panose="02020603050405020304" pitchFamily="18" charset="0"/>
                <a:cs typeface="Times New Roman" panose="02020603050405020304" pitchFamily="18" charset="0"/>
              </a:rPr>
              <a:t>- </a:t>
            </a:r>
            <a:r>
              <a:rPr lang="en-GB" sz="2000" dirty="0" err="1" smtClean="0">
                <a:latin typeface="Times New Roman" panose="02020603050405020304" pitchFamily="18" charset="0"/>
                <a:cs typeface="Times New Roman" panose="02020603050405020304" pitchFamily="18" charset="0"/>
              </a:rPr>
              <a:t>Việc</a:t>
            </a:r>
            <a:r>
              <a:rPr lang="en-GB" sz="2000" dirty="0" smtClean="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thoát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hơi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nước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có</a:t>
            </a:r>
            <a:r>
              <a:rPr lang="en-GB" sz="2000" dirty="0">
                <a:latin typeface="Times New Roman" panose="02020603050405020304" pitchFamily="18" charset="0"/>
                <a:cs typeface="Times New Roman" panose="02020603050405020304" pitchFamily="18" charset="0"/>
              </a:rPr>
              <a:t> ý </a:t>
            </a:r>
            <a:r>
              <a:rPr lang="en-GB" sz="2000" dirty="0" err="1">
                <a:latin typeface="Times New Roman" panose="02020603050405020304" pitchFamily="18" charset="0"/>
                <a:cs typeface="Times New Roman" panose="02020603050405020304" pitchFamily="18" charset="0"/>
              </a:rPr>
              <a:t>nghĩa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như</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thế</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nào</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đối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với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cây</a:t>
            </a:r>
            <a:r>
              <a:rPr lang="en-GB"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11" name="Picture 10" descr="C:\Users\Admin\Desktop\hình ảnh\4.jpg"/>
          <p:cNvPicPr/>
          <p:nvPr/>
        </p:nvPicPr>
        <p:blipFill>
          <a:blip r:embed="rId2">
            <a:extLst>
              <a:ext uri="{28A0092B-C50C-407E-A947-70E740481C1C}">
                <a14:useLocalDpi xmlns:a14="http://schemas.microsoft.com/office/drawing/2010/main" val="0"/>
              </a:ext>
            </a:extLst>
          </a:blip>
          <a:srcRect/>
          <a:stretch>
            <a:fillRect/>
          </a:stretch>
        </p:blipFill>
        <p:spPr bwMode="auto">
          <a:xfrm>
            <a:off x="5204564" y="1815133"/>
            <a:ext cx="3720230" cy="2675448"/>
          </a:xfrm>
          <a:prstGeom prst="rect">
            <a:avLst/>
          </a:prstGeom>
          <a:noFill/>
          <a:ln>
            <a:noFill/>
          </a:ln>
        </p:spPr>
      </p:pic>
      <p:sp>
        <p:nvSpPr>
          <p:cNvPr id="8" name="Rectangle 7"/>
          <p:cNvSpPr/>
          <p:nvPr/>
        </p:nvSpPr>
        <p:spPr>
          <a:xfrm>
            <a:off x="356992" y="1261135"/>
            <a:ext cx="2980303" cy="553998"/>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3</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hơi</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lá</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055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
        <p:nvSpPr>
          <p:cNvPr id="6" name="Google Shape;530;p15"/>
          <p:cNvSpPr txBox="1">
            <a:spLocks/>
          </p:cNvSpPr>
          <p:nvPr/>
        </p:nvSpPr>
        <p:spPr>
          <a:xfrm>
            <a:off x="760395" y="723072"/>
            <a:ext cx="6105935"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760394" y="165118"/>
            <a:ext cx="7555833" cy="738664"/>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15" name="Rectangle 14"/>
          <p:cNvSpPr/>
          <p:nvPr/>
        </p:nvSpPr>
        <p:spPr>
          <a:xfrm>
            <a:off x="666738" y="1030420"/>
            <a:ext cx="2980303" cy="553998"/>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3</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hơi</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lá</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02289" y="1449001"/>
            <a:ext cx="4216174" cy="707886"/>
          </a:xfrm>
          <a:prstGeom prst="rect">
            <a:avLst/>
          </a:prstGeom>
        </p:spPr>
        <p:txBody>
          <a:bodyPr wrap="square">
            <a:spAutoFit/>
          </a:bodyPr>
          <a:lstStyle/>
          <a:p>
            <a:pPr algn="just"/>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lớn</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do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rễ</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hút</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vào</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cây</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ra</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lá</a:t>
            </a:r>
            <a:endParaRPr lang="en-US" sz="2000" dirty="0">
              <a:solidFill>
                <a:srgbClr val="FF006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802289" y="2019924"/>
            <a:ext cx="4965250" cy="1631216"/>
          </a:xfrm>
          <a:prstGeom prst="rect">
            <a:avLst/>
          </a:prstGeom>
        </p:spPr>
        <p:txBody>
          <a:bodyPr wrap="square">
            <a:spAutoFit/>
          </a:bodyPr>
          <a:lstStyle/>
          <a:p>
            <a:pPr algn="just"/>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mở</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khổng</a:t>
            </a:r>
            <a:endPar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0066"/>
                </a:solidFill>
                <a:latin typeface="Times New Roman" panose="02020603050405020304" pitchFamily="18" charset="0"/>
                <a:ea typeface="Calibri" panose="020F0502020204030204" pitchFamily="34" charset="0"/>
                <a:cs typeface="Times New Roman" panose="02020603050405020304" pitchFamily="18" charset="0"/>
              </a:rPr>
              <a:t>Tế</a:t>
            </a:r>
            <a:r>
              <a:rPr lang="en-US" sz="2000" dirty="0" smtClean="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bào</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no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0066"/>
                </a:solidFill>
                <a:latin typeface="Times New Roman" panose="02020603050405020304" pitchFamily="18" charset="0"/>
                <a:ea typeface="Calibri" panose="020F0502020204030204" pitchFamily="34" charset="0"/>
                <a:cs typeface="Times New Roman" panose="02020603050405020304" pitchFamily="18" charset="0"/>
              </a:rPr>
              <a:t>lỗ</a:t>
            </a:r>
            <a:r>
              <a:rPr lang="en-US" sz="2000" dirty="0" smtClean="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mở</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hơi</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nhiều</a:t>
            </a:r>
            <a:endPar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a:t>
            </a:r>
            <a:r>
              <a:rPr lang="en-US" sz="2000" dirty="0" err="1" smtClean="0">
                <a:solidFill>
                  <a:srgbClr val="FF0066"/>
                </a:solidFill>
                <a:latin typeface="Times New Roman" panose="02020603050405020304" pitchFamily="18" charset="0"/>
                <a:ea typeface="Calibri" panose="020F0502020204030204" pitchFamily="34" charset="0"/>
                <a:cs typeface="Times New Roman" panose="02020603050405020304" pitchFamily="18" charset="0"/>
              </a:rPr>
              <a:t>ế</a:t>
            </a:r>
            <a:r>
              <a:rPr lang="en-US" sz="2000" dirty="0" smtClean="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bào</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ít</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thì</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lỗ</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hơi</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ít</a:t>
            </a:r>
            <a:endParaRPr lang="en-US" sz="2000" dirty="0">
              <a:solidFill>
                <a:srgbClr val="FF006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1567383" y="3493538"/>
            <a:ext cx="6009233" cy="1323439"/>
          </a:xfrm>
          <a:prstGeom prst="rect">
            <a:avLst/>
          </a:prstGeom>
        </p:spPr>
        <p:txBody>
          <a:bodyPr wrap="square">
            <a:spAutoFit/>
          </a:bodyPr>
          <a:lstStyle/>
          <a:p>
            <a:pPr algn="just"/>
            <a:r>
              <a:rPr lang="en-US" sz="2000" dirty="0" smtClean="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hơi</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0066"/>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smtClean="0">
                <a:solidFill>
                  <a:srgbClr val="FF0066"/>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000" dirty="0" smtClean="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dòng</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mạch</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0066"/>
                </a:solidFill>
                <a:latin typeface="Times New Roman" panose="02020603050405020304" pitchFamily="18" charset="0"/>
                <a:ea typeface="Calibri" panose="020F0502020204030204" pitchFamily="34" charset="0"/>
                <a:cs typeface="Times New Roman" panose="02020603050405020304" pitchFamily="18" charset="0"/>
              </a:rPr>
              <a:t>gỗ</a:t>
            </a:r>
            <a:endPar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lá</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cây</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đốt</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nóng</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solidFill>
                <a:srgbClr val="FF0066"/>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smtClean="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Khi</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hơi</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mở</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CO</a:t>
            </a:r>
            <a:r>
              <a:rPr lang="en-US" sz="2000" baseline="-25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đi</a:t>
            </a:r>
            <a:r>
              <a:rPr lang="en-US"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0066"/>
                </a:solidFill>
                <a:latin typeface="Times New Roman" panose="02020603050405020304" pitchFamily="18" charset="0"/>
                <a:ea typeface="Calibri" panose="020F0502020204030204" pitchFamily="34" charset="0"/>
                <a:cs typeface="Times New Roman" panose="02020603050405020304" pitchFamily="18" charset="0"/>
              </a:rPr>
              <a:t>vào</a:t>
            </a:r>
            <a:endParaRPr lang="en-US" sz="2000" dirty="0">
              <a:solidFill>
                <a:srgbClr val="FF0066"/>
              </a:solidFill>
              <a:latin typeface="Times New Roman" panose="02020603050405020304" pitchFamily="18" charset="0"/>
              <a:cs typeface="Times New Roman" panose="02020603050405020304" pitchFamily="18" charset="0"/>
            </a:endParaRPr>
          </a:p>
        </p:txBody>
      </p:sp>
      <p:pic>
        <p:nvPicPr>
          <p:cNvPr id="18" name="Picture 17" descr="C:\Users\Admin\Desktop\hình ảnh\4.jpg"/>
          <p:cNvPicPr/>
          <p:nvPr/>
        </p:nvPicPr>
        <p:blipFill>
          <a:blip r:embed="rId2">
            <a:extLst>
              <a:ext uri="{28A0092B-C50C-407E-A947-70E740481C1C}">
                <a14:useLocalDpi xmlns:a14="http://schemas.microsoft.com/office/drawing/2010/main" val="0"/>
              </a:ext>
            </a:extLst>
          </a:blip>
          <a:srcRect/>
          <a:stretch>
            <a:fillRect/>
          </a:stretch>
        </p:blipFill>
        <p:spPr bwMode="auto">
          <a:xfrm>
            <a:off x="6006164" y="1337912"/>
            <a:ext cx="3012576" cy="2237105"/>
          </a:xfrm>
          <a:prstGeom prst="rect">
            <a:avLst/>
          </a:prstGeom>
          <a:noFill/>
          <a:ln>
            <a:noFill/>
          </a:ln>
        </p:spPr>
      </p:pic>
    </p:spTree>
    <p:extLst>
      <p:ext uri="{BB962C8B-B14F-4D97-AF65-F5344CB8AC3E}">
        <p14:creationId xmlns:p14="http://schemas.microsoft.com/office/powerpoint/2010/main" val="420517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7" name="TextBox 6"/>
          <p:cNvSpPr txBox="1"/>
          <p:nvPr/>
        </p:nvSpPr>
        <p:spPr>
          <a:xfrm>
            <a:off x="1106904" y="0"/>
            <a:ext cx="6872439" cy="738664"/>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2" name="Rectangle 1"/>
          <p:cNvSpPr/>
          <p:nvPr/>
        </p:nvSpPr>
        <p:spPr>
          <a:xfrm>
            <a:off x="136541" y="521275"/>
            <a:ext cx="8970063" cy="587148"/>
          </a:xfrm>
          <a:prstGeom prst="rect">
            <a:avLst/>
          </a:prstGeom>
        </p:spPr>
        <p:txBody>
          <a:bodyPr wrap="square">
            <a:spAutoFit/>
          </a:bodyPr>
          <a:lstStyle/>
          <a:p>
            <a:pPr>
              <a:lnSpc>
                <a:spcPct val="150000"/>
              </a:lnSpc>
              <a:spcAft>
                <a:spcPts val="10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6968" y="948240"/>
            <a:ext cx="4146281" cy="707886"/>
          </a:xfrm>
          <a:prstGeom prst="rect">
            <a:avLst/>
          </a:prstGeom>
        </p:spPr>
        <p:txBody>
          <a:bodyPr wrap="square">
            <a:spAutoFit/>
          </a:bodyPr>
          <a:lstStyle/>
          <a:p>
            <a:pPr algn="ct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1.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Thí</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vận</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thân</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0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4571999" y="955389"/>
            <a:ext cx="4497210" cy="707886"/>
          </a:xfrm>
          <a:prstGeom prst="rect">
            <a:avLst/>
          </a:prstGeom>
        </p:spPr>
        <p:txBody>
          <a:bodyPr wrap="square">
            <a:spAutoFit/>
          </a:bodyPr>
          <a:lstStyle/>
          <a:p>
            <a:pPr algn="ct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Thí</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chứng</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minh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hơi</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lá</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0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p:cNvCxnSpPr/>
          <p:nvPr/>
        </p:nvCxnSpPr>
        <p:spPr>
          <a:xfrm>
            <a:off x="4354499" y="1270913"/>
            <a:ext cx="21645" cy="377659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44049" y="1721422"/>
            <a:ext cx="4221273" cy="1477328"/>
          </a:xfrm>
          <a:prstGeom prst="rect">
            <a:avLst/>
          </a:prstGeom>
        </p:spPr>
        <p:txBody>
          <a:bodyPr wrap="square">
            <a:spAutoFit/>
          </a:bodyPr>
          <a:lstStyle/>
          <a:p>
            <a:pPr algn="just"/>
            <a:r>
              <a:rPr lang="en-GB" sz="18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smtClean="0">
                <a:latin typeface="Times New Roman" panose="02020603050405020304" pitchFamily="18" charset="0"/>
                <a:ea typeface="Calibri" panose="020F0502020204030204" pitchFamily="34" charset="0"/>
                <a:cs typeface="Times New Roman" panose="02020603050405020304" pitchFamily="18" charset="0"/>
              </a:rPr>
              <a:t>Chuẩn</a:t>
            </a:r>
            <a:r>
              <a:rPr lang="en-GB" sz="18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a:latin typeface="Times New Roman" panose="02020603050405020304" pitchFamily="18" charset="0"/>
                <a:ea typeface="Calibri" panose="020F0502020204030204" pitchFamily="34" charset="0"/>
                <a:cs typeface="Times New Roman" panose="02020603050405020304" pitchFamily="18" charset="0"/>
              </a:rPr>
              <a:t>bị</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endParaRPr lang="en-GB" sz="1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smtClean="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cốc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thuỷ</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tinh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cốc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thuỷ</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tinh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uống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sạch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hai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lọ</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phẩm</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màu</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xanh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mêtylen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và</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fucshin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kiềm</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có</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thể</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thay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bằng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sting)), </a:t>
            </a:r>
            <a:r>
              <a:rPr lang="en-GB" sz="1800" dirty="0" err="1">
                <a:latin typeface="Times New Roman" panose="02020603050405020304" pitchFamily="18" charset="0"/>
                <a:ea typeface="Calibri" panose="020F0502020204030204" pitchFamily="34" charset="0"/>
                <a:cs typeface="Times New Roman" panose="02020603050405020304" pitchFamily="18" charset="0"/>
              </a:rPr>
              <a:t>hai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tây</a:t>
            </a:r>
            <a:r>
              <a:rPr lang="en-GB" sz="1800" dirty="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365322" y="1681884"/>
            <a:ext cx="4741282" cy="1477328"/>
          </a:xfrm>
          <a:prstGeom prst="rect">
            <a:avLst/>
          </a:prstGeom>
        </p:spPr>
        <p:txBody>
          <a:bodyPr wrap="square">
            <a:spAutoFit/>
          </a:bodyPr>
          <a:lstStyle/>
          <a:p>
            <a:pPr algn="just"/>
            <a:r>
              <a:rPr lang="en-GB" sz="18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smtClean="0">
                <a:latin typeface="Times New Roman" panose="02020603050405020304" pitchFamily="18" charset="0"/>
                <a:ea typeface="Calibri" panose="020F0502020204030204" pitchFamily="34" charset="0"/>
                <a:cs typeface="Times New Roman" panose="02020603050405020304" pitchFamily="18" charset="0"/>
              </a:rPr>
              <a:t>Chuẩn</a:t>
            </a:r>
            <a:r>
              <a:rPr lang="en-GB" sz="18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a:latin typeface="Times New Roman" panose="02020603050405020304" pitchFamily="18" charset="0"/>
                <a:ea typeface="Calibri" panose="020F0502020204030204" pitchFamily="34" charset="0"/>
                <a:cs typeface="Times New Roman" panose="02020603050405020304" pitchFamily="18" charset="0"/>
              </a:rPr>
              <a:t>bị</a:t>
            </a:r>
            <a:r>
              <a:rPr lang="en-GB" sz="1800" b="1" u="sng" dirty="0">
                <a:latin typeface="Times New Roman" panose="02020603050405020304" pitchFamily="18" charset="0"/>
                <a:ea typeface="Calibri" panose="020F0502020204030204" pitchFamily="34" charset="0"/>
                <a:cs typeface="Times New Roman" panose="02020603050405020304" pitchFamily="18" charset="0"/>
              </a:rPr>
              <a:t>: </a:t>
            </a:r>
            <a:endParaRPr lang="en-US" sz="1800" b="1" u="sng"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túi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nilong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smtClean="0">
                <a:latin typeface="Times New Roman" panose="02020603050405020304" pitchFamily="18" charset="0"/>
                <a:ea typeface="Calibri" panose="020F0502020204030204" pitchFamily="34" charset="0"/>
                <a:cs typeface="Times New Roman" panose="02020603050405020304" pitchFamily="18" charset="0"/>
              </a:rPr>
              <a:t>to, </a:t>
            </a:r>
            <a:r>
              <a:rPr lang="en-GB" sz="1800" dirty="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chậu</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nhỏ</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cùng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loài</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bình</a:t>
            </a:r>
            <a:r>
              <a:rPr lang="en-GB" sz="1800" dirty="0">
                <a:latin typeface="Times New Roman" panose="02020603050405020304" pitchFamily="18" charset="0"/>
                <a:ea typeface="Calibri" panose="020F0502020204030204" pitchFamily="34" charset="0"/>
                <a:cs typeface="Times New Roman" panose="02020603050405020304" pitchFamily="18" charset="0"/>
              </a:rPr>
              <a:t> tam </a:t>
            </a:r>
            <a:r>
              <a:rPr lang="en-GB" sz="1800" dirty="0" err="1">
                <a:latin typeface="Times New Roman" panose="02020603050405020304" pitchFamily="18" charset="0"/>
                <a:ea typeface="Calibri" panose="020F0502020204030204" pitchFamily="34" charset="0"/>
                <a:cs typeface="Times New Roman" panose="02020603050405020304" pitchFamily="18" charset="0"/>
              </a:rPr>
              <a:t>giác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có</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dầu</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ăn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kéo</a:t>
            </a:r>
            <a:r>
              <a:rPr lang="en-GB" sz="1800" dirty="0">
                <a:latin typeface="Times New Roman" panose="02020603050405020304" pitchFamily="18" charset="0"/>
                <a:ea typeface="Calibri" panose="020F0502020204030204" pitchFamily="34" charset="0"/>
                <a:cs typeface="Times New Roman" panose="02020603050405020304" pitchFamily="18" charset="0"/>
              </a:rPr>
              <a:t>, 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nhỏ</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smtClean="0">
                <a:latin typeface="Times New Roman" panose="02020603050405020304" pitchFamily="18" charset="0"/>
                <a:ea typeface="Calibri" panose="020F0502020204030204" pitchFamily="34" charset="0"/>
                <a:cs typeface="Times New Roman" panose="02020603050405020304" pitchFamily="18" charset="0"/>
              </a:rPr>
              <a:t>còn</a:t>
            </a:r>
            <a:r>
              <a:rPr lang="en-GB" sz="18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nguyên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thân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lá</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cùng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loài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cùng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kích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cỡ</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 GV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chuẩn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bị</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thăng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bằng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và</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các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quả</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4694"/>
            <a:ext cx="2231146" cy="1984288"/>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08" y="3355453"/>
            <a:ext cx="2194391" cy="179070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4776" y="3263802"/>
            <a:ext cx="1965847" cy="187969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0604" y="3263802"/>
            <a:ext cx="2190521" cy="1880210"/>
          </a:xfrm>
          <a:prstGeom prst="rect">
            <a:avLst/>
          </a:prstGeom>
        </p:spPr>
      </p:pic>
    </p:spTree>
    <p:extLst>
      <p:ext uri="{BB962C8B-B14F-4D97-AF65-F5344CB8AC3E}">
        <p14:creationId xmlns:p14="http://schemas.microsoft.com/office/powerpoint/2010/main" val="380491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500"/>
                                        <p:tgtEl>
                                          <p:spTgt spid="21"/>
                                        </p:tgtEl>
                                      </p:cBhvr>
                                    </p:animEffect>
                                  </p:childTnLst>
                                </p:cTn>
                              </p:par>
                              <p:par>
                                <p:cTn id="42" presetID="16" presetClass="entr" presetSubtype="21"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64656" y="157498"/>
            <a:ext cx="6535555" cy="738664"/>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2" name="Rectangle 1"/>
          <p:cNvSpPr/>
          <p:nvPr/>
        </p:nvSpPr>
        <p:spPr>
          <a:xfrm>
            <a:off x="173937" y="678725"/>
            <a:ext cx="8970063" cy="587148"/>
          </a:xfrm>
          <a:prstGeom prst="rect">
            <a:avLst/>
          </a:prstGeom>
        </p:spPr>
        <p:txBody>
          <a:bodyPr wrap="square">
            <a:spAutoFit/>
          </a:bodyPr>
          <a:lstStyle/>
          <a:p>
            <a:pPr>
              <a:lnSpc>
                <a:spcPct val="150000"/>
              </a:lnSpc>
              <a:spcAft>
                <a:spcPts val="10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137171346"/>
              </p:ext>
            </p:extLst>
          </p:nvPr>
        </p:nvGraphicFramePr>
        <p:xfrm>
          <a:off x="4246325" y="1309332"/>
          <a:ext cx="2824619" cy="3416029"/>
        </p:xfrm>
        <a:graphic>
          <a:graphicData uri="http://schemas.openxmlformats.org/drawingml/2006/table">
            <a:tbl>
              <a:tblPr firstRow="1" firstCol="1" bandRow="1"/>
              <a:tblGrid>
                <a:gridCol w="2824619">
                  <a:extLst>
                    <a:ext uri="{9D8B030D-6E8A-4147-A177-3AD203B41FA5}">
                      <a16:colId xmlns:a16="http://schemas.microsoft.com/office/drawing/2014/main" val="389618926"/>
                    </a:ext>
                  </a:extLst>
                </a:gridCol>
              </a:tblGrid>
              <a:tr h="3416029">
                <a:tc>
                  <a:txBody>
                    <a:bodyPr/>
                    <a:lstStyle/>
                    <a:p>
                      <a:pPr algn="ctr">
                        <a:lnSpc>
                          <a:spcPct val="150000"/>
                        </a:lnSpc>
                        <a:spcAft>
                          <a:spcPts val="0"/>
                        </a:spcAft>
                      </a:pPr>
                      <a:r>
                        <a:rPr lang="en-US" sz="900" b="1"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BÁO CÁO KẾT QUẢ THÍ NGHIỆM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TÊN THÍ NGHIỆM</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nghiệm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hành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nghiệm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luận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61" marR="54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804027"/>
                  </a:ext>
                </a:extLst>
              </a:tr>
            </a:tbl>
          </a:graphicData>
        </a:graphic>
      </p:graphicFrame>
      <p:sp>
        <p:nvSpPr>
          <p:cNvPr id="11" name="Cloud 10"/>
          <p:cNvSpPr/>
          <p:nvPr/>
        </p:nvSpPr>
        <p:spPr>
          <a:xfrm>
            <a:off x="388306" y="1190335"/>
            <a:ext cx="3712055" cy="35549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nhóm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hướng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mẫu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387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21894" y="173510"/>
            <a:ext cx="7344077" cy="738664"/>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3" name="Rectangle 2"/>
          <p:cNvSpPr/>
          <p:nvPr/>
        </p:nvSpPr>
        <p:spPr>
          <a:xfrm>
            <a:off x="165970" y="610515"/>
            <a:ext cx="8812060" cy="504625"/>
          </a:xfrm>
          <a:prstGeom prst="rect">
            <a:avLst/>
          </a:prstGeom>
        </p:spPr>
        <p:txBody>
          <a:bodyPr wrap="square">
            <a:spAutoFit/>
          </a:bodyPr>
          <a:lstStyle/>
          <a:p>
            <a:pPr>
              <a:lnSpc>
                <a:spcPct val="150000"/>
              </a:lnSpc>
              <a:spcAft>
                <a:spcPts val="1000"/>
              </a:spcAft>
            </a:pPr>
            <a:r>
              <a:rPr lang="en-GB"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III. </a:t>
            </a:r>
            <a:r>
              <a:rPr lang="nl-NL"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 số yếu tố ảnh hưởng đến trao đổi nước và dinh dưỡng ở thực vật</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Freeform 34"/>
          <p:cNvSpPr/>
          <p:nvPr/>
        </p:nvSpPr>
        <p:spPr>
          <a:xfrm>
            <a:off x="150187" y="1266377"/>
            <a:ext cx="2555435" cy="1078564"/>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36" name="Group 11"/>
          <p:cNvGrpSpPr>
            <a:grpSpLocks/>
          </p:cNvGrpSpPr>
          <p:nvPr/>
        </p:nvGrpSpPr>
        <p:grpSpPr bwMode="auto">
          <a:xfrm>
            <a:off x="3007687" y="1697240"/>
            <a:ext cx="369888" cy="647700"/>
            <a:chOff x="2057400" y="2332412"/>
            <a:chExt cx="324766" cy="568896"/>
          </a:xfrm>
          <a:solidFill>
            <a:schemeClr val="accent2"/>
          </a:solidFill>
        </p:grpSpPr>
        <p:sp>
          <p:nvSpPr>
            <p:cNvPr id="37" name="Oval 36"/>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38" name="Oval 37"/>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39" name="Oval 38"/>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40" name="Rectangle 31"/>
          <p:cNvSpPr>
            <a:spLocks noChangeArrowheads="1"/>
          </p:cNvSpPr>
          <p:nvPr/>
        </p:nvSpPr>
        <p:spPr bwMode="auto">
          <a:xfrm>
            <a:off x="304113" y="1584566"/>
            <a:ext cx="2604694" cy="400110"/>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Ánh</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sáng</a:t>
            </a:r>
            <a:endParaRPr lang="en-US" sz="2000" b="1" dirty="0">
              <a:solidFill>
                <a:schemeClr val="bg1"/>
              </a:solidFill>
              <a:latin typeface="Times New Roman" pitchFamily="18" charset="0"/>
              <a:cs typeface="Times New Roman" pitchFamily="18" charset="0"/>
            </a:endParaRPr>
          </a:p>
        </p:txBody>
      </p:sp>
      <p:sp>
        <p:nvSpPr>
          <p:cNvPr id="41" name="Freeform 40"/>
          <p:cNvSpPr/>
          <p:nvPr/>
        </p:nvSpPr>
        <p:spPr>
          <a:xfrm>
            <a:off x="267117" y="2974042"/>
            <a:ext cx="2678686" cy="1247853"/>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rgbClr val="FFC000"/>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42" name="Group 41"/>
          <p:cNvGrpSpPr/>
          <p:nvPr/>
        </p:nvGrpSpPr>
        <p:grpSpPr>
          <a:xfrm rot="21164505">
            <a:off x="3579009" y="4360912"/>
            <a:ext cx="369802" cy="647785"/>
            <a:chOff x="2057400" y="2332412"/>
            <a:chExt cx="324766" cy="568896"/>
          </a:xfrm>
          <a:solidFill>
            <a:srgbClr val="FFC000"/>
          </a:solidFill>
        </p:grpSpPr>
        <p:sp>
          <p:nvSpPr>
            <p:cNvPr id="43" name="Oval 42"/>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44" name="Oval 43"/>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45" name="Oval 44"/>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46" name="Rectangle 31"/>
          <p:cNvSpPr>
            <a:spLocks noChangeArrowheads="1"/>
          </p:cNvSpPr>
          <p:nvPr/>
        </p:nvSpPr>
        <p:spPr bwMode="auto">
          <a:xfrm>
            <a:off x="415253" y="3514009"/>
            <a:ext cx="2493555" cy="707886"/>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Độ</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ẩm</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không</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khí</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độ</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ẩm</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đất</a:t>
            </a:r>
            <a:endParaRPr lang="en-US" sz="2000" b="1" dirty="0">
              <a:solidFill>
                <a:schemeClr val="bg1"/>
              </a:solidFill>
              <a:latin typeface="Times New Roman" pitchFamily="18" charset="0"/>
              <a:cs typeface="Times New Roman" pitchFamily="18" charset="0"/>
            </a:endParaRPr>
          </a:p>
        </p:txBody>
      </p:sp>
      <p:sp>
        <p:nvSpPr>
          <p:cNvPr id="47" name="Freeform 46"/>
          <p:cNvSpPr/>
          <p:nvPr/>
        </p:nvSpPr>
        <p:spPr>
          <a:xfrm>
            <a:off x="5867023" y="1621776"/>
            <a:ext cx="2666960" cy="1087555"/>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48" name="Group 47"/>
          <p:cNvGrpSpPr/>
          <p:nvPr/>
        </p:nvGrpSpPr>
        <p:grpSpPr>
          <a:xfrm rot="20620448">
            <a:off x="8816153" y="2173290"/>
            <a:ext cx="369802" cy="647785"/>
            <a:chOff x="2057400" y="2332412"/>
            <a:chExt cx="324766" cy="568896"/>
          </a:xfrm>
          <a:solidFill>
            <a:schemeClr val="accent3"/>
          </a:solidFill>
        </p:grpSpPr>
        <p:sp>
          <p:nvSpPr>
            <p:cNvPr id="49" name="Oval 48"/>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0" name="Oval 49"/>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1" name="Oval 50"/>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52" name="Rectangle 31"/>
          <p:cNvSpPr>
            <a:spLocks noChangeArrowheads="1"/>
          </p:cNvSpPr>
          <p:nvPr/>
        </p:nvSpPr>
        <p:spPr bwMode="auto">
          <a:xfrm>
            <a:off x="5442926" y="2012636"/>
            <a:ext cx="3091381" cy="400110"/>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Nhiệt</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độ</a:t>
            </a:r>
            <a:endParaRPr lang="en-US" sz="2000" b="1" dirty="0">
              <a:solidFill>
                <a:schemeClr val="bg1"/>
              </a:solidFill>
              <a:latin typeface="Times New Roman" pitchFamily="18" charset="0"/>
              <a:cs typeface="Times New Roman" pitchFamily="18" charset="0"/>
            </a:endParaRPr>
          </a:p>
        </p:txBody>
      </p:sp>
      <p:sp>
        <p:nvSpPr>
          <p:cNvPr id="53" name="Freeform 52"/>
          <p:cNvSpPr/>
          <p:nvPr/>
        </p:nvSpPr>
        <p:spPr>
          <a:xfrm>
            <a:off x="5905089" y="3347613"/>
            <a:ext cx="2502226" cy="1367102"/>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accent2">
              <a:lumMod val="60000"/>
              <a:lumOff val="4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54" name="Group 53"/>
          <p:cNvGrpSpPr/>
          <p:nvPr/>
        </p:nvGrpSpPr>
        <p:grpSpPr>
          <a:xfrm rot="20620448">
            <a:off x="8648369" y="4218704"/>
            <a:ext cx="369802" cy="545807"/>
            <a:chOff x="2057400" y="2332412"/>
            <a:chExt cx="324766" cy="568896"/>
          </a:xfrm>
          <a:solidFill>
            <a:schemeClr val="accent2">
              <a:lumMod val="60000"/>
              <a:lumOff val="40000"/>
            </a:schemeClr>
          </a:solidFill>
        </p:grpSpPr>
        <p:sp>
          <p:nvSpPr>
            <p:cNvPr id="55" name="Oval 54"/>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6" name="Oval 55"/>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7" name="Oval 56"/>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58" name="Rectangle 31"/>
          <p:cNvSpPr>
            <a:spLocks noChangeArrowheads="1"/>
          </p:cNvSpPr>
          <p:nvPr/>
        </p:nvSpPr>
        <p:spPr bwMode="auto">
          <a:xfrm>
            <a:off x="5867023" y="4031164"/>
            <a:ext cx="2467372" cy="400110"/>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Độ</a:t>
            </a:r>
            <a:r>
              <a:rPr lang="en-US" sz="2000" b="1" dirty="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thoáng</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khí</a:t>
            </a:r>
            <a:endParaRPr lang="en-US" sz="20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558" y="1307167"/>
            <a:ext cx="2644886" cy="3333750"/>
          </a:xfrm>
          <a:prstGeom prst="rect">
            <a:avLst/>
          </a:prstGeom>
        </p:spPr>
      </p:pic>
    </p:spTree>
    <p:extLst>
      <p:ext uri="{BB962C8B-B14F-4D97-AF65-F5344CB8AC3E}">
        <p14:creationId xmlns:p14="http://schemas.microsoft.com/office/powerpoint/2010/main" val="325887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10"/>
                                        <p:tgtEl>
                                          <p:spTgt spid="4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10"/>
                                        <p:tgtEl>
                                          <p:spTgt spid="35"/>
                                        </p:tgtEl>
                                      </p:cBhvr>
                                    </p:animEffect>
                                  </p:childTnLst>
                                </p:cTn>
                              </p:par>
                              <p:par>
                                <p:cTn id="16" presetID="22" presetClass="entr" presetSubtype="4"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10"/>
                                        <p:tgtEl>
                                          <p:spTgt spid="3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down)">
                                      <p:cBhvr>
                                        <p:cTn id="21" dur="10"/>
                                        <p:tgtEl>
                                          <p:spTgt spid="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10"/>
                                        <p:tgtEl>
                                          <p:spTgt spid="41"/>
                                        </p:tgtEl>
                                      </p:cBhvr>
                                    </p:animEffect>
                                  </p:childTnLst>
                                </p:cTn>
                              </p:par>
                              <p:par>
                                <p:cTn id="25" presetID="22" presetClass="entr" presetSubtype="4"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10"/>
                                        <p:tgtEl>
                                          <p:spTgt spid="4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down)">
                                      <p:cBhvr>
                                        <p:cTn id="30" dur="10"/>
                                        <p:tgtEl>
                                          <p:spTgt spid="5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down)">
                                      <p:cBhvr>
                                        <p:cTn id="33" dur="10"/>
                                        <p:tgtEl>
                                          <p:spTgt spid="47"/>
                                        </p:tgtEl>
                                      </p:cBhvr>
                                    </p:animEffect>
                                  </p:childTnLst>
                                </p:cTn>
                              </p:par>
                              <p:par>
                                <p:cTn id="34" presetID="22" presetClass="entr" presetSubtype="4"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down)">
                                      <p:cBhvr>
                                        <p:cTn id="36" dur="10"/>
                                        <p:tgtEl>
                                          <p:spTgt spid="4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10"/>
                                        <p:tgtEl>
                                          <p:spTgt spid="5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down)">
                                      <p:cBhvr>
                                        <p:cTn id="42" dur="10"/>
                                        <p:tgtEl>
                                          <p:spTgt spid="53"/>
                                        </p:tgtEl>
                                      </p:cBhvr>
                                    </p:animEffect>
                                  </p:childTnLst>
                                </p:cTn>
                              </p:par>
                              <p:par>
                                <p:cTn id="43" presetID="22" presetClass="entr" presetSubtype="4"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down)">
                                      <p:cBhvr>
                                        <p:cTn id="45" dur="1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p:bldP spid="41" grpId="0" animBg="1"/>
      <p:bldP spid="46" grpId="0"/>
      <p:bldP spid="47" grpId="0" animBg="1"/>
      <p:bldP spid="52" grpId="0"/>
      <p:bldP spid="53" grpId="0" animBg="1"/>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8430" y="188282"/>
            <a:ext cx="8379056" cy="707886"/>
          </a:xfrm>
          <a:prstGeom prst="rect">
            <a:avLst/>
          </a:prstGeom>
          <a:solidFill>
            <a:schemeClr val="accent5">
              <a:lumMod val="20000"/>
              <a:lumOff val="80000"/>
            </a:schemeClr>
          </a:solidFill>
        </p:spPr>
        <p:txBody>
          <a:bodyPr wrap="square" rtlCol="0">
            <a:spAutoFit/>
          </a:bodyPr>
          <a:lstStyle/>
          <a:p>
            <a:pPr algn="ctr"/>
            <a:r>
              <a:rPr lang="en-US" sz="2000" b="1" dirty="0" err="1" smtClean="0">
                <a:latin typeface="Times New Roman" pitchFamily="18" charset="0"/>
                <a:cs typeface="Times New Roman" pitchFamily="18" charset="0"/>
              </a:rPr>
              <a:t>Bài</a:t>
            </a:r>
            <a:r>
              <a:rPr lang="en-US" sz="2000" b="1" dirty="0" smtClean="0">
                <a:latin typeface="Times New Roman" pitchFamily="18" charset="0"/>
                <a:cs typeface="Times New Roman" pitchFamily="18" charset="0"/>
              </a:rPr>
              <a:t> 25. TRAO ĐỔI NƯỚC VÀ CÁC CHẤT DINH DƯỠNG Ở THỰC VẬT</a:t>
            </a:r>
            <a:endParaRPr lang="en-GB" sz="2000" b="1" dirty="0">
              <a:latin typeface="Times New Roman" pitchFamily="18" charset="0"/>
              <a:cs typeface="Times New Roman" pitchFamily="18" charset="0"/>
            </a:endParaRPr>
          </a:p>
        </p:txBody>
      </p:sp>
      <p:sp>
        <p:nvSpPr>
          <p:cNvPr id="2" name="Rectangle 1"/>
          <p:cNvSpPr/>
          <p:nvPr/>
        </p:nvSpPr>
        <p:spPr>
          <a:xfrm>
            <a:off x="512973" y="815535"/>
            <a:ext cx="8249970" cy="707886"/>
          </a:xfrm>
          <a:prstGeom prst="rect">
            <a:avLst/>
          </a:prstGeom>
        </p:spPr>
        <p:txBody>
          <a:bodyPr wrap="square">
            <a:spAutoFit/>
          </a:bodyPr>
          <a:lstStyle/>
          <a:p>
            <a:pPr>
              <a:spcAft>
                <a:spcPts val="1000"/>
              </a:spcAft>
            </a:pPr>
            <a:r>
              <a:rPr lang="en-GB"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IV. </a:t>
            </a:r>
            <a:r>
              <a:rPr lang="nl-NL"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 dụng hiểu biết trao đổi chất và chuyển hoá năng lượng vào thực tiễn</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854" y="1271553"/>
            <a:ext cx="4884629" cy="3509897"/>
          </a:xfrm>
          <a:prstGeom prst="rect">
            <a:avLst/>
          </a:prstGeom>
        </p:spPr>
      </p:pic>
      <p:sp>
        <p:nvSpPr>
          <p:cNvPr id="6" name="Rectangle 5"/>
          <p:cNvSpPr/>
          <p:nvPr/>
        </p:nvSpPr>
        <p:spPr>
          <a:xfrm>
            <a:off x="448430" y="1520047"/>
            <a:ext cx="4023360" cy="2554545"/>
          </a:xfrm>
          <a:prstGeom prst="rect">
            <a:avLst/>
          </a:prstGeom>
        </p:spPr>
        <p:txBody>
          <a:bodyPr wrap="square">
            <a:spAutoFit/>
          </a:bodyPr>
          <a:lstStyle/>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Thế</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bằng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trồng</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như</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để</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sinh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phát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triển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tốt</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000" dirty="0">
                <a:latin typeface="Times New Roman" panose="02020603050405020304" pitchFamily="18" charset="0"/>
                <a:ea typeface="Calibri" panose="020F0502020204030204" pitchFamily="34" charset="0"/>
                <a:cs typeface="Times New Roman" panose="02020603050405020304" pitchFamily="18" charset="0"/>
              </a:rPr>
              <a:t> 25.10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nêu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nguyên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tắc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bón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phân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hợp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lí</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trồng</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043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78028" y="0"/>
            <a:ext cx="7344077" cy="738664"/>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2" name="Rectangle 1"/>
          <p:cNvSpPr/>
          <p:nvPr/>
        </p:nvSpPr>
        <p:spPr>
          <a:xfrm>
            <a:off x="388307" y="1155269"/>
            <a:ext cx="8711852" cy="3831818"/>
          </a:xfrm>
          <a:prstGeom prst="rect">
            <a:avLst/>
          </a:prstGeom>
        </p:spPr>
        <p:txBody>
          <a:bodyPr wrap="square">
            <a:spAutoFit/>
          </a:bodyPr>
          <a:lstStyle/>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Câu 1:</a:t>
            </a:r>
            <a:r>
              <a:rPr lang="nl-NL" sz="1800" dirty="0">
                <a:latin typeface="Times New Roman" panose="02020603050405020304" pitchFamily="18" charset="0"/>
                <a:ea typeface="Calibri" panose="020F0502020204030204" pitchFamily="34" charset="0"/>
                <a:cs typeface="Times New Roman" panose="02020603050405020304" pitchFamily="18" charset="0"/>
              </a:rPr>
              <a:t> Bộ phận thực hiện hút nước và khoáng của cây là:</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A. Lá cây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	B</a:t>
            </a:r>
            <a:r>
              <a:rPr lang="nl-NL" sz="1800" dirty="0">
                <a:latin typeface="Times New Roman" panose="02020603050405020304" pitchFamily="18" charset="0"/>
                <a:ea typeface="Calibri" panose="020F0502020204030204" pitchFamily="34" charset="0"/>
                <a:cs typeface="Times New Roman" panose="02020603050405020304" pitchFamily="18" charset="0"/>
              </a:rPr>
              <a:t>. Thân cây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C</a:t>
            </a:r>
            <a:r>
              <a:rPr lang="nl-NL" sz="1800" dirty="0">
                <a:latin typeface="Times New Roman" panose="02020603050405020304" pitchFamily="18" charset="0"/>
                <a:ea typeface="Calibri" panose="020F0502020204030204" pitchFamily="34" charset="0"/>
                <a:cs typeface="Times New Roman" panose="02020603050405020304" pitchFamily="18" charset="0"/>
              </a:rPr>
              <a:t>. Quả		D. Rễ cây</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nl-NL" sz="1800"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smtClean="0">
                <a:latin typeface="Times New Roman" panose="02020603050405020304" pitchFamily="18" charset="0"/>
                <a:ea typeface="Calibri" panose="020F0502020204030204" pitchFamily="34" charset="0"/>
                <a:cs typeface="Times New Roman" panose="02020603050405020304" pitchFamily="18" charset="0"/>
              </a:rPr>
              <a:t>Câu </a:t>
            </a:r>
            <a:r>
              <a:rPr lang="nl-NL" sz="1800" b="1" dirty="0">
                <a:latin typeface="Times New Roman" panose="02020603050405020304" pitchFamily="18" charset="0"/>
                <a:ea typeface="Calibri" panose="020F0502020204030204" pitchFamily="34" charset="0"/>
                <a:cs typeface="Times New Roman" panose="02020603050405020304" pitchFamily="18" charset="0"/>
              </a:rPr>
              <a:t>2</a:t>
            </a:r>
            <a:r>
              <a:rPr lang="nl-NL" sz="1800" dirty="0">
                <a:latin typeface="Times New Roman" panose="02020603050405020304" pitchFamily="18" charset="0"/>
                <a:ea typeface="Calibri" panose="020F0502020204030204" pitchFamily="34" charset="0"/>
                <a:cs typeface="Times New Roman" panose="02020603050405020304" pitchFamily="18" charset="0"/>
              </a:rPr>
              <a:t>: Nước được vận chuyển từ rễ lên các bộ phận phía trên nhờ:</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A. Dòng mạch rây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B</a:t>
            </a:r>
            <a:r>
              <a:rPr lang="nl-NL" sz="1800" dirty="0">
                <a:latin typeface="Times New Roman" panose="02020603050405020304" pitchFamily="18" charset="0"/>
                <a:ea typeface="Calibri" panose="020F0502020204030204" pitchFamily="34" charset="0"/>
                <a:cs typeface="Times New Roman" panose="02020603050405020304" pitchFamily="18" charset="0"/>
              </a:rPr>
              <a:t>. Dòng mạch gỗ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	C</a:t>
            </a:r>
            <a:r>
              <a:rPr lang="nl-NL" sz="1800" dirty="0">
                <a:latin typeface="Times New Roman" panose="02020603050405020304" pitchFamily="18" charset="0"/>
                <a:ea typeface="Calibri" panose="020F0502020204030204" pitchFamily="34" charset="0"/>
                <a:cs typeface="Times New Roman" panose="02020603050405020304" pitchFamily="18" charset="0"/>
              </a:rPr>
              <a:t>. Lá cây		D. Rễ cây</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nl-NL" sz="1800"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smtClean="0">
                <a:latin typeface="Times New Roman" panose="02020603050405020304" pitchFamily="18" charset="0"/>
                <a:ea typeface="Calibri" panose="020F0502020204030204" pitchFamily="34" charset="0"/>
                <a:cs typeface="Times New Roman" panose="02020603050405020304" pitchFamily="18" charset="0"/>
              </a:rPr>
              <a:t>Câu </a:t>
            </a:r>
            <a:r>
              <a:rPr lang="nl-NL" sz="1800" b="1" dirty="0">
                <a:latin typeface="Times New Roman" panose="02020603050405020304" pitchFamily="18" charset="0"/>
                <a:ea typeface="Calibri" panose="020F0502020204030204" pitchFamily="34" charset="0"/>
                <a:cs typeface="Times New Roman" panose="02020603050405020304" pitchFamily="18" charset="0"/>
              </a:rPr>
              <a:t>3:</a:t>
            </a:r>
            <a:r>
              <a:rPr lang="nl-NL" sz="1800" dirty="0">
                <a:latin typeface="Times New Roman" panose="02020603050405020304" pitchFamily="18" charset="0"/>
                <a:ea typeface="Calibri" panose="020F0502020204030204" pitchFamily="34" charset="0"/>
                <a:cs typeface="Times New Roman" panose="02020603050405020304" pitchFamily="18" charset="0"/>
              </a:rPr>
              <a:t> Bộ phận thực hiện vận chuyển các chất hữu cơ tổng hợp ở lá đến cơ quan dự trữ hoặc cơ quan sử dụng là:</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A. Dòng mạch rây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    B</a:t>
            </a:r>
            <a:r>
              <a:rPr lang="nl-NL" sz="1800" dirty="0">
                <a:latin typeface="Times New Roman" panose="02020603050405020304" pitchFamily="18" charset="0"/>
                <a:ea typeface="Calibri" panose="020F0502020204030204" pitchFamily="34" charset="0"/>
                <a:cs typeface="Times New Roman" panose="02020603050405020304" pitchFamily="18" charset="0"/>
              </a:rPr>
              <a:t>. Dòng mạch gỗ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C</a:t>
            </a:r>
            <a:r>
              <a:rPr lang="nl-NL" sz="1800" dirty="0">
                <a:latin typeface="Times New Roman" panose="02020603050405020304" pitchFamily="18" charset="0"/>
                <a:ea typeface="Calibri" panose="020F0502020204030204" pitchFamily="34" charset="0"/>
                <a:cs typeface="Times New Roman" panose="02020603050405020304" pitchFamily="18" charset="0"/>
              </a:rPr>
              <a:t>. Lá cây		D. Rễ cây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TextBox 29"/>
          <p:cNvSpPr txBox="1"/>
          <p:nvPr/>
        </p:nvSpPr>
        <p:spPr>
          <a:xfrm>
            <a:off x="2821718" y="716134"/>
            <a:ext cx="2536521"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001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3768" y="0"/>
            <a:ext cx="7498080" cy="738664"/>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3" name="Rectangle 2"/>
          <p:cNvSpPr/>
          <p:nvPr/>
        </p:nvSpPr>
        <p:spPr>
          <a:xfrm>
            <a:off x="410227" y="1155269"/>
            <a:ext cx="8323545" cy="3416320"/>
          </a:xfrm>
          <a:prstGeom prst="rect">
            <a:avLst/>
          </a:prstGeom>
        </p:spPr>
        <p:txBody>
          <a:bodyPr wrap="square">
            <a:spAutoFit/>
          </a:bodyPr>
          <a:lstStyle/>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Câu 4:</a:t>
            </a:r>
            <a:r>
              <a:rPr lang="nl-NL" sz="1800" dirty="0">
                <a:latin typeface="Times New Roman" panose="02020603050405020304" pitchFamily="18" charset="0"/>
                <a:ea typeface="Calibri" panose="020F0502020204030204" pitchFamily="34" charset="0"/>
                <a:cs typeface="Times New Roman" panose="02020603050405020304" pitchFamily="18" charset="0"/>
              </a:rPr>
              <a:t> Bộ phận thực hiện nhiệm vụ thoát hơi nước của cây là:</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A. Rễ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cây	</a:t>
            </a:r>
            <a:r>
              <a:rPr lang="nl-NL" sz="1800" dirty="0">
                <a:latin typeface="Times New Roman" panose="02020603050405020304" pitchFamily="18" charset="0"/>
                <a:ea typeface="Calibri" panose="020F0502020204030204" pitchFamily="34" charset="0"/>
                <a:cs typeface="Times New Roman" panose="02020603050405020304" pitchFamily="18" charset="0"/>
              </a:rPr>
              <a:t>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B</a:t>
            </a:r>
            <a:r>
              <a:rPr lang="nl-NL" sz="1800" dirty="0">
                <a:latin typeface="Times New Roman" panose="02020603050405020304" pitchFamily="18" charset="0"/>
                <a:ea typeface="Calibri" panose="020F0502020204030204" pitchFamily="34" charset="0"/>
                <a:cs typeface="Times New Roman" panose="02020603050405020304" pitchFamily="18" charset="0"/>
              </a:rPr>
              <a:t>. Thân cây		</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C</a:t>
            </a:r>
            <a:r>
              <a:rPr lang="nl-NL" sz="1800" dirty="0">
                <a:latin typeface="Times New Roman" panose="02020603050405020304" pitchFamily="18" charset="0"/>
                <a:ea typeface="Calibri" panose="020F0502020204030204" pitchFamily="34" charset="0"/>
                <a:cs typeface="Times New Roman" panose="02020603050405020304" pitchFamily="18" charset="0"/>
              </a:rPr>
              <a:t>. Quả		D. Lá cây</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nl-NL" sz="1800"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smtClean="0">
                <a:latin typeface="Times New Roman" panose="02020603050405020304" pitchFamily="18" charset="0"/>
                <a:ea typeface="Calibri" panose="020F0502020204030204" pitchFamily="34" charset="0"/>
                <a:cs typeface="Times New Roman" panose="02020603050405020304" pitchFamily="18" charset="0"/>
              </a:rPr>
              <a:t>Câu </a:t>
            </a:r>
            <a:r>
              <a:rPr lang="nl-NL" sz="1800" b="1" dirty="0">
                <a:latin typeface="Times New Roman" panose="02020603050405020304" pitchFamily="18" charset="0"/>
                <a:ea typeface="Calibri" panose="020F0502020204030204" pitchFamily="34" charset="0"/>
                <a:cs typeface="Times New Roman" panose="02020603050405020304" pitchFamily="18" charset="0"/>
              </a:rPr>
              <a:t>5:</a:t>
            </a:r>
            <a:r>
              <a:rPr lang="nl-NL" sz="1800" dirty="0">
                <a:latin typeface="Times New Roman" panose="02020603050405020304" pitchFamily="18" charset="0"/>
                <a:ea typeface="Calibri" panose="020F0502020204030204" pitchFamily="34" charset="0"/>
                <a:cs typeface="Times New Roman" panose="02020603050405020304" pitchFamily="18" charset="0"/>
              </a:rPr>
              <a:t> Đâu không phải là vai trò của thoát hơi nước?</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A.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đẩy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khoáng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rễ</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lên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B.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lá</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đốt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nóng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nắng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trời</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C.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1800" dirty="0">
                <a:latin typeface="Times New Roman" panose="02020603050405020304" pitchFamily="18" charset="0"/>
                <a:ea typeface="Calibri" panose="020F0502020204030204" pitchFamily="34" charset="0"/>
                <a:cs typeface="Times New Roman" panose="02020603050405020304" pitchFamily="18" charset="0"/>
              </a:rPr>
              <a:t> CO</a:t>
            </a:r>
            <a:r>
              <a:rPr lang="en-US" sz="1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cung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quang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D.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héo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vì</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nước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2869844" y="693604"/>
            <a:ext cx="2536521"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245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6300" y="0"/>
            <a:ext cx="6968033" cy="738664"/>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4" name="TextBox 3"/>
          <p:cNvSpPr txBox="1"/>
          <p:nvPr/>
        </p:nvSpPr>
        <p:spPr>
          <a:xfrm>
            <a:off x="2860219" y="775932"/>
            <a:ext cx="2536521"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626300" y="1155269"/>
            <a:ext cx="7678455" cy="3416320"/>
          </a:xfrm>
          <a:prstGeom prst="rect">
            <a:avLst/>
          </a:prstGeom>
        </p:spPr>
        <p:txBody>
          <a:bodyPr wrap="square">
            <a:spAutoFit/>
          </a:bodyPr>
          <a:lstStyle/>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Tình huống 1</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	</a:t>
            </a:r>
            <a:r>
              <a:rPr lang="nl-NL" sz="1800" dirty="0">
                <a:latin typeface="Times New Roman" panose="02020603050405020304" pitchFamily="18" charset="0"/>
                <a:ea typeface="Calibri" panose="020F0502020204030204" pitchFamily="34" charset="0"/>
                <a:cs typeface="Times New Roman" panose="02020603050405020304" pitchFamily="18" charset="0"/>
              </a:rPr>
              <a:t>Bạn Na mua cành hoa hồng trắng về để cắm. Mẹ bạn Na bảo phải cho nước sạch vào bình hoa và cắt bỏ phần gốc của cành hoa trước khi cắm. Na thắc mắc tại sao phải làm như vậy. Em hãy giải thích để bạn hiểu nhé?</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Tình huống 2:</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	Bạn An mua hoa lay ơn màu trắng về cắm. Bạn nảy ra ý tưởng cắm hoa vào dung dịch xanh mêtylen (màu xanh) để nhuộm hoa thành màu xanh. Em hãy giải thích tại sao khi làm như vậy thì hoa lại có màu xanh?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2832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3"/>
          <p:cNvSpPr txBox="1">
            <a:spLocks noGrp="1"/>
          </p:cNvSpPr>
          <p:nvPr>
            <p:ph type="ctrTitle"/>
          </p:nvPr>
        </p:nvSpPr>
        <p:spPr>
          <a:xfrm>
            <a:off x="699747" y="336336"/>
            <a:ext cx="7879596" cy="1883128"/>
          </a:xfrm>
          <a:prstGeom prst="rect">
            <a:avLst/>
          </a:prstGeom>
        </p:spPr>
        <p:txBody>
          <a:bodyPr spcFirstLastPara="1" wrap="square" lIns="0" tIns="0" rIns="0" bIns="0" anchor="ctr" anchorCtr="0">
            <a:noAutofit/>
          </a:bodyPr>
          <a:lstStyle/>
          <a:p>
            <a:pPr marL="0" lvl="0" indent="0" algn="ctr" rtl="0">
              <a:lnSpc>
                <a:spcPts val="4000"/>
              </a:lnSpc>
              <a:spcBef>
                <a:spcPts val="400"/>
              </a:spcBef>
              <a:spcAft>
                <a:spcPts val="400"/>
              </a:spcAft>
              <a:buNone/>
            </a:pPr>
            <a:r>
              <a:rPr lang="en" sz="3600" dirty="0" smtClean="0">
                <a:solidFill>
                  <a:srgbClr val="FF0000"/>
                </a:solidFill>
                <a:latin typeface="Times New Roman" pitchFamily="18" charset="0"/>
                <a:cs typeface="Times New Roman" pitchFamily="18" charset="0"/>
              </a:rPr>
              <a:t>Bài 25. TRAO ĐỔI NƯỚC VÀ CÁC CHẤT DINH DƯỠNG Ở THỰC VẬT</a:t>
            </a:r>
            <a:endParaRPr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6"/>
                                        </p:tgtEl>
                                        <p:attrNameLst>
                                          <p:attrName>style.visibility</p:attrName>
                                        </p:attrNameLst>
                                      </p:cBhvr>
                                      <p:to>
                                        <p:strVal val="visible"/>
                                      </p:to>
                                    </p:set>
                                    <p:animEffect transition="in" filter="wipe(down)">
                                      <p:cBhvr>
                                        <p:cTn id="7" dur="1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772" y="102743"/>
            <a:ext cx="7421078" cy="738664"/>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4" name="TextBox 3"/>
          <p:cNvSpPr txBox="1"/>
          <p:nvPr/>
        </p:nvSpPr>
        <p:spPr>
          <a:xfrm>
            <a:off x="2898720" y="841407"/>
            <a:ext cx="2536521"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75365" y="1303072"/>
            <a:ext cx="8555276" cy="2169825"/>
          </a:xfrm>
          <a:prstGeom prst="rect">
            <a:avLst/>
          </a:prstGeom>
        </p:spPr>
        <p:txBody>
          <a:bodyPr wrap="square">
            <a:spAutoFit/>
          </a:bodyPr>
          <a:lstStyle/>
          <a:p>
            <a:pPr algn="just">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Tình huống 3:</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1800" dirty="0" smtClean="0">
                <a:latin typeface="Times New Roman" panose="02020603050405020304" pitchFamily="18" charset="0"/>
                <a:ea typeface="Calibri" panose="020F0502020204030204" pitchFamily="34" charset="0"/>
                <a:cs typeface="Times New Roman" panose="02020603050405020304" pitchFamily="18" charset="0"/>
              </a:rPr>
              <a:t>Tại </a:t>
            </a:r>
            <a:r>
              <a:rPr lang="nl-NL" sz="1800" dirty="0">
                <a:latin typeface="Times New Roman" panose="02020603050405020304" pitchFamily="18" charset="0"/>
                <a:ea typeface="Calibri" panose="020F0502020204030204" pitchFamily="34" charset="0"/>
                <a:cs typeface="Times New Roman" panose="02020603050405020304" pitchFamily="18" charset="0"/>
              </a:rPr>
              <a:t>sao về mùa hè ngồi dưới các tán cây lớn lại mát hơn ngồi dưới mái che bằng tôn?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Tình huống 4:</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1800" dirty="0" smtClean="0">
                <a:latin typeface="Times New Roman" panose="02020603050405020304" pitchFamily="18" charset="0"/>
                <a:ea typeface="Calibri" panose="020F0502020204030204" pitchFamily="34" charset="0"/>
                <a:cs typeface="Times New Roman" panose="02020603050405020304" pitchFamily="18" charset="0"/>
              </a:rPr>
              <a:t>Tại </a:t>
            </a:r>
            <a:r>
              <a:rPr lang="nl-NL" sz="1800" dirty="0">
                <a:latin typeface="Times New Roman" panose="02020603050405020304" pitchFamily="18" charset="0"/>
                <a:ea typeface="Calibri" panose="020F0502020204030204" pitchFamily="34" charset="0"/>
                <a:cs typeface="Times New Roman" panose="02020603050405020304" pitchFamily="18" charset="0"/>
              </a:rPr>
              <a:t>sao khi dịch chuyển các cây cảnh lớn đến trồng nơi khác người ta lại cắt bỏ bớt các cành lá</a:t>
            </a:r>
            <a:r>
              <a:rPr lang="nl-NL" sz="1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3396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17"/>
          <p:cNvSpPr txBox="1">
            <a:spLocks noGrp="1"/>
          </p:cNvSpPr>
          <p:nvPr>
            <p:ph type="body" idx="1"/>
          </p:nvPr>
        </p:nvSpPr>
        <p:spPr>
          <a:xfrm>
            <a:off x="1391748" y="493466"/>
            <a:ext cx="6481267" cy="454053"/>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600" b="1" dirty="0" smtClean="0">
                <a:latin typeface="Times New Roman" pitchFamily="18" charset="0"/>
                <a:cs typeface="Times New Roman" pitchFamily="18" charset="0"/>
              </a:rPr>
              <a:t>NỘI DUNG BÀI HỌC</a:t>
            </a:r>
            <a:endParaRPr sz="2600" b="1" dirty="0">
              <a:latin typeface="Times New Roman" pitchFamily="18" charset="0"/>
              <a:cs typeface="Times New Roman" pitchFamily="18" charset="0"/>
            </a:endParaRPr>
          </a:p>
        </p:txBody>
      </p:sp>
      <p:sp>
        <p:nvSpPr>
          <p:cNvPr id="545" name="Google Shape;545;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Times New Roman" pitchFamily="18" charset="0"/>
                <a:cs typeface="Times New Roman" pitchFamily="18" charset="0"/>
              </a:rPr>
              <a:t>3</a:t>
            </a:fld>
            <a:endParaRPr>
              <a:latin typeface="Times New Roman" pitchFamily="18" charset="0"/>
              <a:cs typeface="Times New Roman" pitchFamily="18" charset="0"/>
            </a:endParaRPr>
          </a:p>
        </p:txBody>
      </p:sp>
      <p:sp>
        <p:nvSpPr>
          <p:cNvPr id="4" name="Freeform 3"/>
          <p:cNvSpPr/>
          <p:nvPr/>
        </p:nvSpPr>
        <p:spPr>
          <a:xfrm>
            <a:off x="526187" y="1402918"/>
            <a:ext cx="2844934" cy="1351483"/>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5" name="Group 11"/>
          <p:cNvGrpSpPr>
            <a:grpSpLocks/>
          </p:cNvGrpSpPr>
          <p:nvPr/>
        </p:nvGrpSpPr>
        <p:grpSpPr bwMode="auto">
          <a:xfrm>
            <a:off x="3383687" y="2106700"/>
            <a:ext cx="369888" cy="647700"/>
            <a:chOff x="2057400" y="2332412"/>
            <a:chExt cx="324766" cy="568896"/>
          </a:xfrm>
          <a:solidFill>
            <a:schemeClr val="accent2"/>
          </a:solidFill>
        </p:grpSpPr>
        <p:sp>
          <p:nvSpPr>
            <p:cNvPr id="6" name="Oval 5"/>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7" name="Oval 6"/>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8" name="Oval 7"/>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9" name="Rectangle 31"/>
          <p:cNvSpPr>
            <a:spLocks noChangeArrowheads="1"/>
          </p:cNvSpPr>
          <p:nvPr/>
        </p:nvSpPr>
        <p:spPr bwMode="auto">
          <a:xfrm>
            <a:off x="680113" y="1840138"/>
            <a:ext cx="2604694" cy="707886"/>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Trao</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đổi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nước</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và</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các</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chất</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dinh</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dưỡng</a:t>
            </a:r>
            <a:endParaRPr lang="en-US" sz="2000" b="1" dirty="0">
              <a:solidFill>
                <a:schemeClr val="bg1"/>
              </a:solidFill>
              <a:latin typeface="Times New Roman" pitchFamily="18" charset="0"/>
              <a:cs typeface="Times New Roman" pitchFamily="18" charset="0"/>
            </a:endParaRPr>
          </a:p>
        </p:txBody>
      </p:sp>
      <p:sp>
        <p:nvSpPr>
          <p:cNvPr id="10" name="Freeform 9"/>
          <p:cNvSpPr/>
          <p:nvPr/>
        </p:nvSpPr>
        <p:spPr>
          <a:xfrm>
            <a:off x="463463" y="3050088"/>
            <a:ext cx="3280588" cy="1593623"/>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rgbClr val="FFC000"/>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11" name="Group 10"/>
          <p:cNvGrpSpPr/>
          <p:nvPr/>
        </p:nvGrpSpPr>
        <p:grpSpPr>
          <a:xfrm rot="21164505">
            <a:off x="3955010" y="4474951"/>
            <a:ext cx="369802" cy="647785"/>
            <a:chOff x="2057400" y="2332412"/>
            <a:chExt cx="324766" cy="568896"/>
          </a:xfrm>
          <a:solidFill>
            <a:srgbClr val="FFC000"/>
          </a:solidFill>
        </p:grpSpPr>
        <p:sp>
          <p:nvSpPr>
            <p:cNvPr id="12" name="Oval 11"/>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3" name="Oval 12"/>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4" name="Oval 13"/>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15" name="Rectangle 31"/>
          <p:cNvSpPr>
            <a:spLocks noChangeArrowheads="1"/>
          </p:cNvSpPr>
          <p:nvPr/>
        </p:nvSpPr>
        <p:spPr bwMode="auto">
          <a:xfrm>
            <a:off x="791254" y="3320272"/>
            <a:ext cx="2493555" cy="1323439"/>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Một</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số</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yếu</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tố</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ảnh</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hưởng</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đến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trao</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đổi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nước</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và</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dinh</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dưỡng</a:t>
            </a:r>
            <a:r>
              <a:rPr lang="en-US" sz="2000" b="1" dirty="0" smtClean="0">
                <a:solidFill>
                  <a:schemeClr val="bg1"/>
                </a:solidFill>
                <a:latin typeface="Times New Roman" pitchFamily="18" charset="0"/>
                <a:cs typeface="Times New Roman" pitchFamily="18" charset="0"/>
              </a:rPr>
              <a:t> ở </a:t>
            </a:r>
            <a:r>
              <a:rPr lang="en-US" sz="2000" b="1" dirty="0" err="1" smtClean="0">
                <a:solidFill>
                  <a:schemeClr val="bg1"/>
                </a:solidFill>
                <a:latin typeface="Times New Roman" pitchFamily="18" charset="0"/>
                <a:cs typeface="Times New Roman" pitchFamily="18" charset="0"/>
              </a:rPr>
              <a:t>thực</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vật</a:t>
            </a:r>
            <a:endParaRPr lang="en-US" sz="2000" b="1" dirty="0">
              <a:solidFill>
                <a:schemeClr val="bg1"/>
              </a:solidFill>
              <a:latin typeface="Times New Roman" pitchFamily="18" charset="0"/>
              <a:cs typeface="Times New Roman" pitchFamily="18" charset="0"/>
            </a:endParaRPr>
          </a:p>
        </p:txBody>
      </p:sp>
      <p:sp>
        <p:nvSpPr>
          <p:cNvPr id="16" name="Freeform 15"/>
          <p:cNvSpPr/>
          <p:nvPr/>
        </p:nvSpPr>
        <p:spPr>
          <a:xfrm>
            <a:off x="3926798" y="1313029"/>
            <a:ext cx="3634033" cy="1554416"/>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17" name="Group 16"/>
          <p:cNvGrpSpPr/>
          <p:nvPr/>
        </p:nvGrpSpPr>
        <p:grpSpPr>
          <a:xfrm rot="20620448">
            <a:off x="7601130" y="2219942"/>
            <a:ext cx="369802" cy="647785"/>
            <a:chOff x="2057400" y="2332412"/>
            <a:chExt cx="324766" cy="568896"/>
          </a:xfrm>
          <a:solidFill>
            <a:schemeClr val="accent3"/>
          </a:solidFill>
        </p:grpSpPr>
        <p:sp>
          <p:nvSpPr>
            <p:cNvPr id="18" name="Oval 17"/>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9" name="Oval 18"/>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0" name="Oval 19"/>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21" name="Rectangle 31"/>
          <p:cNvSpPr>
            <a:spLocks noChangeArrowheads="1"/>
          </p:cNvSpPr>
          <p:nvPr/>
        </p:nvSpPr>
        <p:spPr bwMode="auto">
          <a:xfrm>
            <a:off x="4227903" y="1751512"/>
            <a:ext cx="3091381" cy="1015663"/>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Thí</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nghiệm</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vận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chuyển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nước</a:t>
            </a:r>
            <a:r>
              <a:rPr lang="en-US" sz="2000" b="1" dirty="0" smtClean="0">
                <a:solidFill>
                  <a:schemeClr val="bg1"/>
                </a:solidFill>
                <a:latin typeface="Times New Roman" pitchFamily="18" charset="0"/>
                <a:cs typeface="Times New Roman" pitchFamily="18" charset="0"/>
              </a:rPr>
              <a:t> ở </a:t>
            </a:r>
            <a:r>
              <a:rPr lang="en-US" sz="2000" b="1" dirty="0" err="1" smtClean="0">
                <a:solidFill>
                  <a:schemeClr val="bg1"/>
                </a:solidFill>
                <a:latin typeface="Times New Roman" pitchFamily="18" charset="0"/>
                <a:cs typeface="Times New Roman" pitchFamily="18" charset="0"/>
              </a:rPr>
              <a:t>thân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cây</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và</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thoát</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hơi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nước</a:t>
            </a:r>
            <a:r>
              <a:rPr lang="en-US" sz="2000" b="1" dirty="0" smtClean="0">
                <a:solidFill>
                  <a:schemeClr val="bg1"/>
                </a:solidFill>
                <a:latin typeface="Times New Roman" pitchFamily="18" charset="0"/>
                <a:cs typeface="Times New Roman" pitchFamily="18" charset="0"/>
              </a:rPr>
              <a:t> ở </a:t>
            </a:r>
            <a:r>
              <a:rPr lang="en-US" sz="2000" b="1" dirty="0" err="1" smtClean="0">
                <a:solidFill>
                  <a:schemeClr val="bg1"/>
                </a:solidFill>
                <a:latin typeface="Times New Roman" pitchFamily="18" charset="0"/>
                <a:cs typeface="Times New Roman" pitchFamily="18" charset="0"/>
              </a:rPr>
              <a:t>lá</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cây</a:t>
            </a:r>
            <a:endParaRPr lang="en-US" sz="2000" b="1" dirty="0">
              <a:solidFill>
                <a:schemeClr val="bg1"/>
              </a:solidFill>
              <a:latin typeface="Times New Roman" pitchFamily="18" charset="0"/>
              <a:cs typeface="Times New Roman" pitchFamily="18" charset="0"/>
            </a:endParaRPr>
          </a:p>
        </p:txBody>
      </p:sp>
      <p:sp>
        <p:nvSpPr>
          <p:cNvPr id="22" name="Freeform 21"/>
          <p:cNvSpPr/>
          <p:nvPr/>
        </p:nvSpPr>
        <p:spPr>
          <a:xfrm>
            <a:off x="4985494" y="3228536"/>
            <a:ext cx="2937544" cy="1823228"/>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accent2">
              <a:lumMod val="60000"/>
              <a:lumOff val="4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23" name="Group 22"/>
          <p:cNvGrpSpPr/>
          <p:nvPr/>
        </p:nvGrpSpPr>
        <p:grpSpPr>
          <a:xfrm rot="20620448">
            <a:off x="8110987" y="4208473"/>
            <a:ext cx="369802" cy="647785"/>
            <a:chOff x="2057400" y="2332412"/>
            <a:chExt cx="324766" cy="568896"/>
          </a:xfrm>
          <a:solidFill>
            <a:schemeClr val="accent2">
              <a:lumMod val="60000"/>
              <a:lumOff val="40000"/>
            </a:schemeClr>
          </a:solidFill>
        </p:grpSpPr>
        <p:sp>
          <p:nvSpPr>
            <p:cNvPr id="24" name="Oval 23"/>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5" name="Oval 24"/>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6" name="Oval 25"/>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27" name="Rectangle 31"/>
          <p:cNvSpPr>
            <a:spLocks noChangeArrowheads="1"/>
          </p:cNvSpPr>
          <p:nvPr/>
        </p:nvSpPr>
        <p:spPr bwMode="auto">
          <a:xfrm>
            <a:off x="5343974" y="3659191"/>
            <a:ext cx="2467372" cy="1323439"/>
          </a:xfrm>
          <a:prstGeom prst="rect">
            <a:avLst/>
          </a:prstGeom>
          <a:noFill/>
          <a:ln w="9525">
            <a:noFill/>
            <a:miter lim="800000"/>
            <a:headEnd/>
            <a:tailEnd/>
          </a:ln>
        </p:spPr>
        <p:txBody>
          <a:bodyPr wrap="square" anchor="ctr">
            <a:spAutoFit/>
          </a:bodyPr>
          <a:lstStyle/>
          <a:p>
            <a:pPr algn="ctr"/>
            <a:r>
              <a:rPr lang="en-US" sz="2000" b="1" dirty="0" err="1" smtClean="0">
                <a:solidFill>
                  <a:schemeClr val="bg1"/>
                </a:solidFill>
                <a:latin typeface="Times New Roman" pitchFamily="18" charset="0"/>
                <a:cs typeface="Times New Roman" pitchFamily="18" charset="0"/>
              </a:rPr>
              <a:t>Vận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dụng</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hiểu</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biết</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trao</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đổi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chất</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và</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chuyển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hoá</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năng</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lượng</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vào</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thực</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tiễn</a:t>
            </a:r>
            <a:endParaRPr lang="en-US" sz="2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4">
                                            <p:txEl>
                                              <p:pRg st="0" end="0"/>
                                            </p:txEl>
                                          </p:spTgt>
                                        </p:tgtEl>
                                        <p:attrNameLst>
                                          <p:attrName>style.visibility</p:attrName>
                                        </p:attrNameLst>
                                      </p:cBhvr>
                                      <p:to>
                                        <p:strVal val="visible"/>
                                      </p:to>
                                    </p:set>
                                    <p:animEffect transition="in" filter="barn(inVertical)">
                                      <p:cBhvr>
                                        <p:cTn id="7" dur="10"/>
                                        <p:tgtEl>
                                          <p:spTgt spid="5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1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
                                        <p:tgtEl>
                                          <p:spTgt spid="1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10"/>
                                        <p:tgtEl>
                                          <p:spTgt spid="10"/>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1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10"/>
                                        <p:tgtEl>
                                          <p:spTgt spid="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10"/>
                                        <p:tgtEl>
                                          <p:spTgt spid="16"/>
                                        </p:tgtEl>
                                      </p:cBhvr>
                                    </p:animEffect>
                                  </p:childTnLst>
                                </p:cTn>
                              </p:par>
                              <p:par>
                                <p:cTn id="34" presetID="22" presetClass="entr" presetSubtype="4"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10"/>
                                        <p:tgtEl>
                                          <p:spTgt spid="1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10"/>
                                        <p:tgtEl>
                                          <p:spTgt spid="2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10"/>
                                        <p:tgtEl>
                                          <p:spTgt spid="22"/>
                                        </p:tgtEl>
                                      </p:cBhvr>
                                    </p:animEffect>
                                  </p:childTnLst>
                                </p:cTn>
                              </p:par>
                              <p:par>
                                <p:cTn id="43" presetID="22" presetClass="entr" presetSubtype="4"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1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build="p"/>
      <p:bldP spid="4" grpId="0" animBg="1"/>
      <p:bldP spid="9" grpId="0"/>
      <p:bldP spid="10" grpId="0" animBg="1"/>
      <p:bldP spid="15" grpId="0"/>
      <p:bldP spid="16" grpId="0" animBg="1"/>
      <p:bldP spid="21" grpId="0"/>
      <p:bldP spid="22"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5"/>
        <p:cNvGrpSpPr/>
        <p:nvPr/>
      </p:nvGrpSpPr>
      <p:grpSpPr>
        <a:xfrm>
          <a:off x="0" y="0"/>
          <a:ext cx="0" cy="0"/>
          <a:chOff x="0" y="0"/>
          <a:chExt cx="0" cy="0"/>
        </a:xfrm>
      </p:grpSpPr>
      <p:sp>
        <p:nvSpPr>
          <p:cNvPr id="538" name="Google Shape;538;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dk1"/>
                </a:solidFill>
                <a:latin typeface="Times New Roman" pitchFamily="18" charset="0"/>
                <a:cs typeface="Times New Roman" pitchFamily="18" charset="0"/>
              </a:rPr>
              <a:t>4</a:t>
            </a:fld>
            <a:endParaRPr>
              <a:solidFill>
                <a:schemeClr val="dk1"/>
              </a:solidFill>
              <a:latin typeface="Times New Roman" pitchFamily="18" charset="0"/>
              <a:cs typeface="Times New Roman" pitchFamily="18" charset="0"/>
            </a:endParaRPr>
          </a:p>
        </p:txBody>
      </p:sp>
      <p:sp>
        <p:nvSpPr>
          <p:cNvPr id="536" name="Google Shape;536;p16"/>
          <p:cNvSpPr txBox="1">
            <a:spLocks noGrp="1"/>
          </p:cNvSpPr>
          <p:nvPr>
            <p:ph type="ctrTitle" idx="4294967295"/>
          </p:nvPr>
        </p:nvSpPr>
        <p:spPr>
          <a:xfrm>
            <a:off x="3187319" y="62791"/>
            <a:ext cx="3048000" cy="525462"/>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700" b="1" dirty="0" smtClean="0">
                <a:solidFill>
                  <a:schemeClr val="accent1"/>
                </a:solidFill>
                <a:latin typeface="Times New Roman" pitchFamily="18" charset="0"/>
                <a:cs typeface="Times New Roman" pitchFamily="18" charset="0"/>
              </a:rPr>
              <a:t>Ai biết nhiều hơn?</a:t>
            </a:r>
            <a:endParaRPr sz="2700" b="1" dirty="0">
              <a:solidFill>
                <a:schemeClr val="accent1"/>
              </a:solidFill>
              <a:latin typeface="Times New Roman" pitchFamily="18" charset="0"/>
              <a:cs typeface="Times New Roman" pitchFamily="18" charset="0"/>
            </a:endParaRPr>
          </a:p>
        </p:txBody>
      </p:sp>
      <p:sp>
        <p:nvSpPr>
          <p:cNvPr id="4" name="Rectangle 3"/>
          <p:cNvSpPr/>
          <p:nvPr/>
        </p:nvSpPr>
        <p:spPr>
          <a:xfrm>
            <a:off x="560768" y="325522"/>
            <a:ext cx="7920570" cy="1015663"/>
          </a:xfrm>
          <a:prstGeom prst="rect">
            <a:avLst/>
          </a:prstGeom>
        </p:spPr>
        <p:txBody>
          <a:bodyPr wrap="square">
            <a:spAutoFit/>
          </a:bodyPr>
          <a:lstStyle/>
          <a:p>
            <a:pPr algn="just">
              <a:lnSpc>
                <a:spcPct val="150000"/>
              </a:lnSpc>
            </a:pPr>
            <a:r>
              <a:rPr lang="nl-NL"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Quan sát hình ảnh sau và nhận xét về tác dụng của nước và dinh dưỡng đối với cây trồng?</a:t>
            </a:r>
            <a:endParaRPr lang="en-US" sz="20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C:\Users\Admin\Desktop\image(4016).png"/>
          <p:cNvPicPr/>
          <p:nvPr/>
        </p:nvPicPr>
        <p:blipFill>
          <a:blip r:embed="rId3">
            <a:extLst>
              <a:ext uri="{28A0092B-C50C-407E-A947-70E740481C1C}">
                <a14:useLocalDpi xmlns:a14="http://schemas.microsoft.com/office/drawing/2010/main" val="0"/>
              </a:ext>
            </a:extLst>
          </a:blip>
          <a:srcRect/>
          <a:stretch>
            <a:fillRect/>
          </a:stretch>
        </p:blipFill>
        <p:spPr bwMode="auto">
          <a:xfrm>
            <a:off x="560768" y="1271842"/>
            <a:ext cx="2256155" cy="2113575"/>
          </a:xfrm>
          <a:prstGeom prst="rect">
            <a:avLst/>
          </a:prstGeom>
          <a:noFill/>
          <a:ln>
            <a:noFill/>
          </a:ln>
        </p:spPr>
      </p:pic>
      <p:pic>
        <p:nvPicPr>
          <p:cNvPr id="8" name="Picture 7" descr="C:\Users\Admin\Desktop\images.jfif"/>
          <p:cNvPicPr/>
          <p:nvPr/>
        </p:nvPicPr>
        <p:blipFill>
          <a:blip r:embed="rId4">
            <a:extLst>
              <a:ext uri="{28A0092B-C50C-407E-A947-70E740481C1C}">
                <a14:useLocalDpi xmlns:a14="http://schemas.microsoft.com/office/drawing/2010/main" val="0"/>
              </a:ext>
            </a:extLst>
          </a:blip>
          <a:srcRect/>
          <a:stretch>
            <a:fillRect/>
          </a:stretch>
        </p:blipFill>
        <p:spPr bwMode="auto">
          <a:xfrm>
            <a:off x="3046633" y="1271842"/>
            <a:ext cx="2187539" cy="2044700"/>
          </a:xfrm>
          <a:prstGeom prst="rect">
            <a:avLst/>
          </a:prstGeom>
          <a:noFill/>
          <a:ln>
            <a:noFill/>
          </a:ln>
        </p:spPr>
      </p:pic>
      <p:pic>
        <p:nvPicPr>
          <p:cNvPr id="9" name="Picture 8" descr="C:\Users\Admin\Desktop\tải xuống.jfif"/>
          <p:cNvPicPr/>
          <p:nvPr/>
        </p:nvPicPr>
        <p:blipFill>
          <a:blip r:embed="rId5">
            <a:extLst>
              <a:ext uri="{28A0092B-C50C-407E-A947-70E740481C1C}">
                <a14:useLocalDpi xmlns:a14="http://schemas.microsoft.com/office/drawing/2010/main" val="0"/>
              </a:ext>
            </a:extLst>
          </a:blip>
          <a:srcRect/>
          <a:stretch>
            <a:fillRect/>
          </a:stretch>
        </p:blipFill>
        <p:spPr bwMode="auto">
          <a:xfrm>
            <a:off x="5463883" y="1263754"/>
            <a:ext cx="2377410" cy="20523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6"/>
                                        </p:tgtEl>
                                        <p:attrNameLst>
                                          <p:attrName>style.visibility</p:attrName>
                                        </p:attrNameLst>
                                      </p:cBhvr>
                                      <p:to>
                                        <p:strVal val="visible"/>
                                      </p:to>
                                    </p:set>
                                    <p:animEffect transition="in" filter="barn(inVertical)">
                                      <p:cBhvr>
                                        <p:cTn id="7" dur="10"/>
                                        <p:tgtEl>
                                          <p:spTgt spid="53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1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pic>
        <p:nvPicPr>
          <p:cNvPr id="3" name="Picture 2"/>
          <p:cNvPicPr>
            <a:picLocks noChangeAspect="1"/>
          </p:cNvPicPr>
          <p:nvPr/>
        </p:nvPicPr>
        <p:blipFill>
          <a:blip r:embed="rId2"/>
          <a:stretch>
            <a:fillRect/>
          </a:stretch>
        </p:blipFill>
        <p:spPr>
          <a:xfrm>
            <a:off x="635267" y="638828"/>
            <a:ext cx="8335478" cy="4033381"/>
          </a:xfrm>
          <a:prstGeom prst="rect">
            <a:avLst/>
          </a:prstGeom>
        </p:spPr>
      </p:pic>
    </p:spTree>
    <p:extLst>
      <p:ext uri="{BB962C8B-B14F-4D97-AF65-F5344CB8AC3E}">
        <p14:creationId xmlns:p14="http://schemas.microsoft.com/office/powerpoint/2010/main" val="164714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
        <p:nvSpPr>
          <p:cNvPr id="3" name="Rectangle 2"/>
          <p:cNvSpPr/>
          <p:nvPr/>
        </p:nvSpPr>
        <p:spPr>
          <a:xfrm>
            <a:off x="3031297" y="1211623"/>
            <a:ext cx="5292247" cy="461665"/>
          </a:xfrm>
          <a:prstGeom prst="rect">
            <a:avLst/>
          </a:prstGeom>
        </p:spPr>
        <p:txBody>
          <a:bodyPr wrap="square">
            <a:spAutoFit/>
          </a:bodyPr>
          <a:lstStyle/>
          <a:p>
            <a:pPr algn="just"/>
            <a:r>
              <a:rPr lang="nl-NL" sz="2400" i="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7" y="1044661"/>
            <a:ext cx="2498942" cy="344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4"/>
          <p:cNvSpPr/>
          <p:nvPr/>
        </p:nvSpPr>
        <p:spPr>
          <a:xfrm>
            <a:off x="2204581" y="419622"/>
            <a:ext cx="6832948" cy="432774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Nước và dinh dưỡng khoáng rất cần thiết đối với cây trồng, nếu thiếu nước và dinh dưỡng khoáng dẫn tới cây trồng sẽ còi cọc, chậm lớn, có thể bị héo và chết. Vậy nước và dinh dưỡng được cây hấp thụ như thế nào? Lưu thông trong cây ra sao? </a:t>
            </a:r>
          </a:p>
        </p:txBody>
      </p:sp>
    </p:spTree>
    <p:extLst>
      <p:ext uri="{BB962C8B-B14F-4D97-AF65-F5344CB8AC3E}">
        <p14:creationId xmlns:p14="http://schemas.microsoft.com/office/powerpoint/2010/main" val="337807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6" name="Google Shape;530;p15"/>
          <p:cNvSpPr txBox="1">
            <a:spLocks/>
          </p:cNvSpPr>
          <p:nvPr/>
        </p:nvSpPr>
        <p:spPr>
          <a:xfrm>
            <a:off x="452565" y="766533"/>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606392" y="176747"/>
            <a:ext cx="7824989" cy="738664"/>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9" name="Rectangle 8"/>
          <p:cNvSpPr/>
          <p:nvPr/>
        </p:nvSpPr>
        <p:spPr>
          <a:xfrm>
            <a:off x="452565" y="1040292"/>
            <a:ext cx="4740400" cy="504625"/>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1.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vật</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683394" y="1619089"/>
            <a:ext cx="4577626" cy="1323439"/>
          </a:xfrm>
          <a:prstGeom prst="rect">
            <a:avLst/>
          </a:prstGeom>
        </p:spPr>
        <p:txBody>
          <a:bodyPr wrap="square">
            <a:spAutoFit/>
          </a:bodyPr>
          <a:lstStyle/>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b="1" u="sng" dirty="0" smtClean="0">
                <a:latin typeface="Times New Roman" panose="02020603050405020304" pitchFamily="18" charset="0"/>
                <a:ea typeface="Calibri" panose="020F0502020204030204" pitchFamily="34" charset="0"/>
                <a:cs typeface="Times New Roman" panose="02020603050405020304" pitchFamily="18" charset="0"/>
              </a:rPr>
              <a:t>NV1</a:t>
            </a:r>
            <a:r>
              <a:rPr lang="en-GB"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Nghiên</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cứu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nội</a:t>
            </a:r>
            <a:r>
              <a:rPr lang="en-GB" sz="2000" dirty="0">
                <a:latin typeface="Times New Roman" panose="02020603050405020304" pitchFamily="18" charset="0"/>
                <a:ea typeface="Calibri" panose="020F0502020204030204" pitchFamily="34" charset="0"/>
                <a:cs typeface="Times New Roman" panose="02020603050405020304" pitchFamily="18" charset="0"/>
              </a:rPr>
              <a:t> dung ở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mục</a:t>
            </a:r>
            <a:r>
              <a:rPr lang="en-GB" sz="2000" dirty="0">
                <a:latin typeface="Times New Roman" panose="02020603050405020304" pitchFamily="18" charset="0"/>
                <a:ea typeface="Calibri" panose="020F0502020204030204" pitchFamily="34" charset="0"/>
                <a:cs typeface="Times New Roman" panose="02020603050405020304" pitchFamily="18" charset="0"/>
              </a:rPr>
              <a:t> I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000" dirty="0">
                <a:latin typeface="Times New Roman" panose="02020603050405020304" pitchFamily="18" charset="0"/>
                <a:ea typeface="Calibri" panose="020F0502020204030204" pitchFamily="34" charset="0"/>
                <a:cs typeface="Times New Roman" panose="02020603050405020304" pitchFamily="18" charset="0"/>
              </a:rPr>
              <a:t> 25.2, 25.3, 25.4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quá</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trình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trao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đổi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ở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thực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gồm</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giai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đoạn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606392" y="3016700"/>
            <a:ext cx="4860690" cy="1631216"/>
          </a:xfrm>
          <a:prstGeom prst="rect">
            <a:avLst/>
          </a:prstGeom>
        </p:spPr>
        <p:txBody>
          <a:bodyPr wrap="square">
            <a:spAutoFit/>
          </a:bodyPr>
          <a:lstStyle/>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b="1" u="sng" dirty="0" smtClean="0">
                <a:latin typeface="Times New Roman" panose="02020603050405020304" pitchFamily="18" charset="0"/>
                <a:ea typeface="Calibri" panose="020F0502020204030204" pitchFamily="34" charset="0"/>
                <a:cs typeface="Times New Roman" panose="02020603050405020304" pitchFamily="18" charset="0"/>
              </a:rPr>
              <a:t>NV2</a:t>
            </a:r>
            <a:r>
              <a:rPr lang="en-GB"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Quan</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25.2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nêu</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a:latin typeface="Times New Roman" panose="02020603050405020304" pitchFamily="18" charset="0"/>
                <a:ea typeface="Calibri" panose="020F0502020204030204" pitchFamily="34" charset="0"/>
                <a:cs typeface="Times New Roman" panose="02020603050405020304" pitchFamily="18" charset="0"/>
              </a:rPr>
              <a:t>con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 </a:t>
            </a:r>
            <a:r>
              <a:rPr lang="en-GB" sz="2000" dirty="0" err="1" smtClean="0">
                <a:latin typeface="Times New Roman" panose="02020603050405020304" pitchFamily="18" charset="0"/>
                <a:cs typeface="Times New Roman" panose="02020603050405020304" pitchFamily="18" charset="0"/>
              </a:rPr>
              <a:t>Sự</a:t>
            </a:r>
            <a:r>
              <a:rPr lang="en-GB" sz="2000" dirty="0" smtClean="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hấp</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thụ</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nước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và</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khoáng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của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thực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vật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thuỷ</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sinh</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thực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vật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sống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dưới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nước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có</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gì</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khác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với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thực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vật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sống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trên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cạn</a:t>
            </a:r>
            <a:r>
              <a:rPr lang="en-GB"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13" name="Picture 12" descr="C:\Users\Admin\Desktop\hình ảnh\2.jpg"/>
          <p:cNvPicPr/>
          <p:nvPr/>
        </p:nvPicPr>
        <p:blipFill>
          <a:blip r:embed="rId2">
            <a:extLst>
              <a:ext uri="{28A0092B-C50C-407E-A947-70E740481C1C}">
                <a14:useLocalDpi xmlns:a14="http://schemas.microsoft.com/office/drawing/2010/main" val="0"/>
              </a:ext>
            </a:extLst>
          </a:blip>
          <a:srcRect/>
          <a:stretch>
            <a:fillRect/>
          </a:stretch>
        </p:blipFill>
        <p:spPr bwMode="auto">
          <a:xfrm>
            <a:off x="5647387" y="1268569"/>
            <a:ext cx="3348506" cy="3000777"/>
          </a:xfrm>
          <a:prstGeom prst="rect">
            <a:avLst/>
          </a:prstGeom>
          <a:noFill/>
          <a:ln>
            <a:noFill/>
          </a:ln>
        </p:spPr>
      </p:pic>
    </p:spTree>
    <p:extLst>
      <p:ext uri="{BB962C8B-B14F-4D97-AF65-F5344CB8AC3E}">
        <p14:creationId xmlns:p14="http://schemas.microsoft.com/office/powerpoint/2010/main" val="296661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1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1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6" name="Google Shape;530;p15"/>
          <p:cNvSpPr txBox="1">
            <a:spLocks/>
          </p:cNvSpPr>
          <p:nvPr/>
        </p:nvSpPr>
        <p:spPr>
          <a:xfrm>
            <a:off x="520116" y="847577"/>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1135781" y="219793"/>
            <a:ext cx="6920564" cy="738664"/>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9" name="Rectangle 8"/>
          <p:cNvSpPr/>
          <p:nvPr/>
        </p:nvSpPr>
        <p:spPr>
          <a:xfrm>
            <a:off x="363255" y="1211813"/>
            <a:ext cx="4740400" cy="504625"/>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1.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vật</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63255" y="1744763"/>
            <a:ext cx="5035463" cy="707886"/>
          </a:xfrm>
          <a:prstGeom prst="rect">
            <a:avLst/>
          </a:prstGeom>
        </p:spPr>
        <p:txBody>
          <a:bodyPr wrap="square">
            <a:spAutoFit/>
          </a:bodyPr>
          <a:lstStyle/>
          <a:p>
            <a:pPr algn="just"/>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vật</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trên</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cạn</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từ</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đất</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qua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tế</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bào</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lông</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hút</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rễ</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13151" y="2520239"/>
            <a:ext cx="5085567" cy="707886"/>
          </a:xfrm>
          <a:prstGeom prst="rect">
            <a:avLst/>
          </a:prstGeom>
        </p:spPr>
        <p:txBody>
          <a:bodyPr wrap="square">
            <a:spAutoFit/>
          </a:bodyPr>
          <a:lstStyle/>
          <a:p>
            <a:pPr algn="just"/>
            <a:r>
              <a:rPr lang="en-GB" sz="2000" dirty="0" smtClean="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Con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đường</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solidFill>
                  <a:srgbClr val="FF0066"/>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dirty="0" smtClean="0">
                <a:solidFill>
                  <a:srgbClr val="FF0066"/>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smtClean="0">
                <a:solidFill>
                  <a:srgbClr val="FF0066"/>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solidFill>
                  <a:srgbClr val="FF0066"/>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smtClean="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hoà</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tan →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Lông</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hút</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vỏ</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rễ</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gỗ</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rễ</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66695" y="3295715"/>
            <a:ext cx="4978478" cy="707886"/>
          </a:xfrm>
          <a:prstGeom prst="rect">
            <a:avLst/>
          </a:prstGeom>
        </p:spPr>
        <p:txBody>
          <a:bodyPr wrap="square">
            <a:spAutoFit/>
          </a:bodyPr>
          <a:lstStyle/>
          <a:p>
            <a:pPr algn="just"/>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vật</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thuỷ</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sinh</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qua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bề</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mặt</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tế</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bào</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biểu</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bì</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cây</a:t>
            </a:r>
            <a:r>
              <a:rPr lang="en-GB" sz="20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C:\Users\Admin\Desktop\hình ảnh\2.jpg"/>
          <p:cNvPicPr/>
          <p:nvPr/>
        </p:nvPicPr>
        <p:blipFill>
          <a:blip r:embed="rId2">
            <a:extLst>
              <a:ext uri="{28A0092B-C50C-407E-A947-70E740481C1C}">
                <a14:useLocalDpi xmlns:a14="http://schemas.microsoft.com/office/drawing/2010/main" val="0"/>
              </a:ext>
            </a:extLst>
          </a:blip>
          <a:srcRect/>
          <a:stretch>
            <a:fillRect/>
          </a:stretch>
        </p:blipFill>
        <p:spPr bwMode="auto">
          <a:xfrm>
            <a:off x="5584757" y="1374498"/>
            <a:ext cx="3348506" cy="3000777"/>
          </a:xfrm>
          <a:prstGeom prst="rect">
            <a:avLst/>
          </a:prstGeom>
          <a:noFill/>
          <a:ln>
            <a:noFill/>
          </a:ln>
        </p:spPr>
      </p:pic>
    </p:spTree>
    <p:extLst>
      <p:ext uri="{BB962C8B-B14F-4D97-AF65-F5344CB8AC3E}">
        <p14:creationId xmlns:p14="http://schemas.microsoft.com/office/powerpoint/2010/main" val="118122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6" name="Google Shape;530;p15"/>
          <p:cNvSpPr txBox="1">
            <a:spLocks/>
          </p:cNvSpPr>
          <p:nvPr/>
        </p:nvSpPr>
        <p:spPr>
          <a:xfrm>
            <a:off x="888791" y="880908"/>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888791" y="201372"/>
            <a:ext cx="7706570" cy="738664"/>
          </a:xfrm>
          <a:prstGeom prst="rect">
            <a:avLst/>
          </a:prstGeom>
          <a:solidFill>
            <a:schemeClr val="accent5">
              <a:lumMod val="20000"/>
              <a:lumOff val="80000"/>
            </a:schemeClr>
          </a:solidFill>
        </p:spPr>
        <p:txBody>
          <a:bodyPr wrap="square" rtlCol="0">
            <a:spAutoFit/>
          </a:bodyPr>
          <a:lstStyle/>
          <a:p>
            <a:pPr algn="ctr"/>
            <a:r>
              <a:rPr lang="en-US" sz="2100" b="1" dirty="0" err="1" smtClean="0">
                <a:latin typeface="Times New Roman" pitchFamily="18" charset="0"/>
                <a:cs typeface="Times New Roman" pitchFamily="18" charset="0"/>
              </a:rPr>
              <a:t>Bài</a:t>
            </a:r>
            <a:r>
              <a:rPr lang="en-US" sz="2100" b="1" dirty="0" smtClean="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2" name="Rectangle 1"/>
          <p:cNvSpPr/>
          <p:nvPr/>
        </p:nvSpPr>
        <p:spPr>
          <a:xfrm>
            <a:off x="888791" y="1895507"/>
            <a:ext cx="3906623" cy="2246769"/>
          </a:xfrm>
          <a:prstGeom prst="rect">
            <a:avLst/>
          </a:prstGeom>
        </p:spPr>
        <p:txBody>
          <a:bodyPr wrap="square">
            <a:spAutoFit/>
          </a:bodyPr>
          <a:lstStyle/>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b="1" u="sng" dirty="0" smtClean="0">
                <a:latin typeface="Times New Roman" panose="02020603050405020304" pitchFamily="18" charset="0"/>
                <a:ea typeface="Calibri" panose="020F0502020204030204" pitchFamily="34" charset="0"/>
                <a:cs typeface="Times New Roman" panose="02020603050405020304" pitchFamily="18" charset="0"/>
              </a:rPr>
              <a:t>NV3</a:t>
            </a:r>
          </a:p>
          <a:p>
            <a:pPr algn="just"/>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smtClean="0">
                <a:latin typeface="Times New Roman" panose="02020603050405020304" pitchFamily="18" charset="0"/>
                <a:ea typeface="Calibri" panose="020F0502020204030204" pitchFamily="34" charset="0"/>
                <a:cs typeface="Times New Roman" panose="02020603050405020304" pitchFamily="18" charset="0"/>
              </a:rPr>
              <a:t>Quan</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000" dirty="0">
                <a:latin typeface="Times New Roman" panose="02020603050405020304" pitchFamily="18" charset="0"/>
                <a:ea typeface="Calibri" panose="020F0502020204030204" pitchFamily="34" charset="0"/>
                <a:cs typeface="Times New Roman" panose="02020603050405020304" pitchFamily="18" charset="0"/>
              </a:rPr>
              <a:t> 25.3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hữu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cơ</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như</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Nêu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điểm</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khác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nhau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dòng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gỗ</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dòng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C:\Users\Admin\Desktop\hình ảnh\3.jpg"/>
          <p:cNvPicPr/>
          <p:nvPr/>
        </p:nvPicPr>
        <p:blipFill>
          <a:blip r:embed="rId2">
            <a:extLst>
              <a:ext uri="{28A0092B-C50C-407E-A947-70E740481C1C}">
                <a14:useLocalDpi xmlns:a14="http://schemas.microsoft.com/office/drawing/2010/main" val="0"/>
              </a:ext>
            </a:extLst>
          </a:blip>
          <a:srcRect/>
          <a:stretch>
            <a:fillRect/>
          </a:stretch>
        </p:blipFill>
        <p:spPr bwMode="auto">
          <a:xfrm>
            <a:off x="4863891" y="2004189"/>
            <a:ext cx="4061168" cy="2715917"/>
          </a:xfrm>
          <a:prstGeom prst="rect">
            <a:avLst/>
          </a:prstGeom>
          <a:noFill/>
          <a:ln>
            <a:noFill/>
          </a:ln>
        </p:spPr>
      </p:pic>
      <p:sp>
        <p:nvSpPr>
          <p:cNvPr id="8" name="Rectangle 7"/>
          <p:cNvSpPr/>
          <p:nvPr/>
        </p:nvSpPr>
        <p:spPr>
          <a:xfrm>
            <a:off x="798831" y="1280556"/>
            <a:ext cx="5463355" cy="553998"/>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2</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các</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hữu</a:t>
            </a:r>
            <a:r>
              <a:rPr lang="en-GB" sz="2000" b="1" i="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cơ</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729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1335</Words>
  <Application>Microsoft Office PowerPoint</Application>
  <PresentationFormat>On-screen Show (16:9)</PresentationFormat>
  <Paragraphs>140</Paragraphs>
  <Slides>20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Times New Roman</vt:lpstr>
      <vt:lpstr>Calibri</vt:lpstr>
      <vt:lpstr>Barlow SemiBold</vt:lpstr>
      <vt:lpstr>Wingdings 3</vt:lpstr>
      <vt:lpstr>Arial</vt:lpstr>
      <vt:lpstr>Wingdings 2</vt:lpstr>
      <vt:lpstr>Lucida Sans Unicode</vt:lpstr>
      <vt:lpstr>Verdana</vt:lpstr>
      <vt:lpstr>Concourse</vt:lpstr>
      <vt:lpstr>PowerPoint Presentation</vt:lpstr>
      <vt:lpstr>Bài 25. TRAO ĐỔI NƯỚC VÀ CÁC CHẤT DINH DƯỠNG Ở THỰC VẬT</vt:lpstr>
      <vt:lpstr>PowerPoint Presentation</vt:lpstr>
      <vt:lpstr>Ai biết nhiều hơn?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modified xsi:type="dcterms:W3CDTF">2024-03-25T01:45:18Z</dcterms:modified>
</cp:coreProperties>
</file>