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1" r:id="rId4"/>
    <p:sldId id="292" r:id="rId5"/>
    <p:sldId id="258" r:id="rId6"/>
    <p:sldId id="262" r:id="rId7"/>
    <p:sldId id="263" r:id="rId8"/>
    <p:sldId id="272" r:id="rId9"/>
    <p:sldId id="264" r:id="rId10"/>
    <p:sldId id="273" r:id="rId11"/>
    <p:sldId id="275" r:id="rId12"/>
    <p:sldId id="278" r:id="rId13"/>
    <p:sldId id="280" r:id="rId14"/>
    <p:sldId id="281" r:id="rId15"/>
    <p:sldId id="283" r:id="rId16"/>
    <p:sldId id="285" r:id="rId17"/>
    <p:sldId id="286" r:id="rId18"/>
    <p:sldId id="288" r:id="rId19"/>
    <p:sldId id="290"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6" d="100"/>
          <a:sy n="66" d="100"/>
        </p:scale>
        <p:origin x="-948" y="-14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35D361-C83D-4B21-B9BA-39D5EC9F62A9}" type="datetimeFigureOut">
              <a:rPr lang="en-US" smtClean="0"/>
              <a:pPr/>
              <a:t>9/7/2022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D9DFE-99BD-466A-B255-FBBCDD4D466E}" type="slidenum">
              <a:rPr lang="en-US" smtClean="0"/>
              <a:pPr/>
              <a:t>‹#›</a:t>
            </a:fld>
            <a:endParaRPr lang="en-US"/>
          </a:p>
        </p:txBody>
      </p:sp>
    </p:spTree>
    <p:extLst>
      <p:ext uri="{BB962C8B-B14F-4D97-AF65-F5344CB8AC3E}">
        <p14:creationId xmlns:p14="http://schemas.microsoft.com/office/powerpoint/2010/main" xmlns="" val="1658376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35D361-C83D-4B21-B9BA-39D5EC9F62A9}" type="datetimeFigureOut">
              <a:rPr lang="en-US" smtClean="0"/>
              <a:pPr/>
              <a:t>9/7/2022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D9DFE-99BD-466A-B255-FBBCDD4D466E}" type="slidenum">
              <a:rPr lang="en-US" smtClean="0"/>
              <a:pPr/>
              <a:t>‹#›</a:t>
            </a:fld>
            <a:endParaRPr lang="en-US"/>
          </a:p>
        </p:txBody>
      </p:sp>
    </p:spTree>
    <p:extLst>
      <p:ext uri="{BB962C8B-B14F-4D97-AF65-F5344CB8AC3E}">
        <p14:creationId xmlns:p14="http://schemas.microsoft.com/office/powerpoint/2010/main" xmlns="" val="3563892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35D361-C83D-4B21-B9BA-39D5EC9F62A9}" type="datetimeFigureOut">
              <a:rPr lang="en-US" smtClean="0"/>
              <a:pPr/>
              <a:t>9/7/2022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D9DFE-99BD-466A-B255-FBBCDD4D466E}" type="slidenum">
              <a:rPr lang="en-US" smtClean="0"/>
              <a:pPr/>
              <a:t>‹#›</a:t>
            </a:fld>
            <a:endParaRPr lang="en-US"/>
          </a:p>
        </p:txBody>
      </p:sp>
    </p:spTree>
    <p:extLst>
      <p:ext uri="{BB962C8B-B14F-4D97-AF65-F5344CB8AC3E}">
        <p14:creationId xmlns:p14="http://schemas.microsoft.com/office/powerpoint/2010/main" xmlns="" val="1341369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35D361-C83D-4B21-B9BA-39D5EC9F62A9}" type="datetimeFigureOut">
              <a:rPr lang="en-US" smtClean="0"/>
              <a:pPr/>
              <a:t>9/7/2022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D9DFE-99BD-466A-B255-FBBCDD4D466E}" type="slidenum">
              <a:rPr lang="en-US" smtClean="0"/>
              <a:pPr/>
              <a:t>‹#›</a:t>
            </a:fld>
            <a:endParaRPr lang="en-US"/>
          </a:p>
        </p:txBody>
      </p:sp>
    </p:spTree>
    <p:extLst>
      <p:ext uri="{BB962C8B-B14F-4D97-AF65-F5344CB8AC3E}">
        <p14:creationId xmlns:p14="http://schemas.microsoft.com/office/powerpoint/2010/main" xmlns="" val="59274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35D361-C83D-4B21-B9BA-39D5EC9F62A9}" type="datetimeFigureOut">
              <a:rPr lang="en-US" smtClean="0"/>
              <a:pPr/>
              <a:t>9/7/2022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D9DFE-99BD-466A-B255-FBBCDD4D466E}" type="slidenum">
              <a:rPr lang="en-US" smtClean="0"/>
              <a:pPr/>
              <a:t>‹#›</a:t>
            </a:fld>
            <a:endParaRPr lang="en-US"/>
          </a:p>
        </p:txBody>
      </p:sp>
    </p:spTree>
    <p:extLst>
      <p:ext uri="{BB962C8B-B14F-4D97-AF65-F5344CB8AC3E}">
        <p14:creationId xmlns:p14="http://schemas.microsoft.com/office/powerpoint/2010/main" xmlns="" val="2729992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35D361-C83D-4B21-B9BA-39D5EC9F62A9}" type="datetimeFigureOut">
              <a:rPr lang="en-US" smtClean="0"/>
              <a:pPr/>
              <a:t>9/7/2022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2D9DFE-99BD-466A-B255-FBBCDD4D466E}" type="slidenum">
              <a:rPr lang="en-US" smtClean="0"/>
              <a:pPr/>
              <a:t>‹#›</a:t>
            </a:fld>
            <a:endParaRPr lang="en-US"/>
          </a:p>
        </p:txBody>
      </p:sp>
    </p:spTree>
    <p:extLst>
      <p:ext uri="{BB962C8B-B14F-4D97-AF65-F5344CB8AC3E}">
        <p14:creationId xmlns:p14="http://schemas.microsoft.com/office/powerpoint/2010/main" xmlns="" val="4204252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35D361-C83D-4B21-B9BA-39D5EC9F62A9}" type="datetimeFigureOut">
              <a:rPr lang="en-US" smtClean="0"/>
              <a:pPr/>
              <a:t>9/7/2022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2D9DFE-99BD-466A-B255-FBBCDD4D466E}" type="slidenum">
              <a:rPr lang="en-US" smtClean="0"/>
              <a:pPr/>
              <a:t>‹#›</a:t>
            </a:fld>
            <a:endParaRPr lang="en-US"/>
          </a:p>
        </p:txBody>
      </p:sp>
    </p:spTree>
    <p:extLst>
      <p:ext uri="{BB962C8B-B14F-4D97-AF65-F5344CB8AC3E}">
        <p14:creationId xmlns:p14="http://schemas.microsoft.com/office/powerpoint/2010/main" xmlns="" val="4215253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35D361-C83D-4B21-B9BA-39D5EC9F62A9}" type="datetimeFigureOut">
              <a:rPr lang="en-US" smtClean="0"/>
              <a:pPr/>
              <a:t>9/7/2022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2D9DFE-99BD-466A-B255-FBBCDD4D466E}" type="slidenum">
              <a:rPr lang="en-US" smtClean="0"/>
              <a:pPr/>
              <a:t>‹#›</a:t>
            </a:fld>
            <a:endParaRPr lang="en-US"/>
          </a:p>
        </p:txBody>
      </p:sp>
    </p:spTree>
    <p:extLst>
      <p:ext uri="{BB962C8B-B14F-4D97-AF65-F5344CB8AC3E}">
        <p14:creationId xmlns:p14="http://schemas.microsoft.com/office/powerpoint/2010/main" xmlns="" val="3729223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35D361-C83D-4B21-B9BA-39D5EC9F62A9}" type="datetimeFigureOut">
              <a:rPr lang="en-US" smtClean="0"/>
              <a:pPr/>
              <a:t>9/7/2022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2D9DFE-99BD-466A-B255-FBBCDD4D466E}" type="slidenum">
              <a:rPr lang="en-US" smtClean="0"/>
              <a:pPr/>
              <a:t>‹#›</a:t>
            </a:fld>
            <a:endParaRPr lang="en-US"/>
          </a:p>
        </p:txBody>
      </p:sp>
    </p:spTree>
    <p:extLst>
      <p:ext uri="{BB962C8B-B14F-4D97-AF65-F5344CB8AC3E}">
        <p14:creationId xmlns:p14="http://schemas.microsoft.com/office/powerpoint/2010/main" xmlns="" val="3572591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35D361-C83D-4B21-B9BA-39D5EC9F62A9}" type="datetimeFigureOut">
              <a:rPr lang="en-US" smtClean="0"/>
              <a:pPr/>
              <a:t>9/7/2022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2D9DFE-99BD-466A-B255-FBBCDD4D466E}" type="slidenum">
              <a:rPr lang="en-US" smtClean="0"/>
              <a:pPr/>
              <a:t>‹#›</a:t>
            </a:fld>
            <a:endParaRPr lang="en-US"/>
          </a:p>
        </p:txBody>
      </p:sp>
    </p:spTree>
    <p:extLst>
      <p:ext uri="{BB962C8B-B14F-4D97-AF65-F5344CB8AC3E}">
        <p14:creationId xmlns:p14="http://schemas.microsoft.com/office/powerpoint/2010/main" xmlns="" val="3228340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35D361-C83D-4B21-B9BA-39D5EC9F62A9}" type="datetimeFigureOut">
              <a:rPr lang="en-US" smtClean="0"/>
              <a:pPr/>
              <a:t>9/7/2022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2D9DFE-99BD-466A-B255-FBBCDD4D466E}" type="slidenum">
              <a:rPr lang="en-US" smtClean="0"/>
              <a:pPr/>
              <a:t>‹#›</a:t>
            </a:fld>
            <a:endParaRPr lang="en-US"/>
          </a:p>
        </p:txBody>
      </p:sp>
    </p:spTree>
    <p:extLst>
      <p:ext uri="{BB962C8B-B14F-4D97-AF65-F5344CB8AC3E}">
        <p14:creationId xmlns:p14="http://schemas.microsoft.com/office/powerpoint/2010/main" xmlns="" val="2261776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35D361-C83D-4B21-B9BA-39D5EC9F62A9}" type="datetimeFigureOut">
              <a:rPr lang="en-US" smtClean="0"/>
              <a:pPr/>
              <a:t>9/7/2022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2D9DFE-99BD-466A-B255-FBBCDD4D466E}" type="slidenum">
              <a:rPr lang="en-US" smtClean="0"/>
              <a:pPr/>
              <a:t>‹#›</a:t>
            </a:fld>
            <a:endParaRPr lang="en-US"/>
          </a:p>
        </p:txBody>
      </p:sp>
    </p:spTree>
    <p:extLst>
      <p:ext uri="{BB962C8B-B14F-4D97-AF65-F5344CB8AC3E}">
        <p14:creationId xmlns:p14="http://schemas.microsoft.com/office/powerpoint/2010/main" xmlns="" val="13422454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esktop\170411_trongtrot1.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04800" y="762000"/>
            <a:ext cx="8305800" cy="5791200"/>
          </a:xfrm>
          <a:prstGeom prst="rect">
            <a:avLst/>
          </a:prstGeom>
          <a:noFill/>
          <a:extLst>
            <a:ext uri="{909E8E84-426E-40DD-AFC4-6F175D3DCCD1}">
              <a14:hiddenFill xmlns:a14="http://schemas.microsoft.com/office/drawing/2010/main" xmlns="">
                <a:solidFill>
                  <a:srgbClr val="FFFFFF"/>
                </a:solidFill>
              </a14:hiddenFill>
            </a:ext>
          </a:extLst>
        </p:spPr>
      </p:pic>
      <p:sp>
        <p:nvSpPr>
          <p:cNvPr id="4" name="Rectangle 3"/>
          <p:cNvSpPr/>
          <p:nvPr/>
        </p:nvSpPr>
        <p:spPr>
          <a:xfrm>
            <a:off x="685800" y="228600"/>
            <a:ext cx="7924800" cy="461665"/>
          </a:xfrm>
          <a:prstGeom prst="rect">
            <a:avLst/>
          </a:prstGeom>
        </p:spPr>
        <p:txBody>
          <a:bodyPr wrap="square">
            <a:spAutoFit/>
          </a:bodyPr>
          <a:lstStyle/>
          <a:p>
            <a:pPr algn="ctr"/>
            <a:r>
              <a:rPr lang="en-US" sz="2400" b="1" smtClean="0">
                <a:solidFill>
                  <a:srgbClr val="FF0000"/>
                </a:solidFill>
                <a:latin typeface="Arial" pitchFamily="34" charset="0"/>
                <a:cs typeface="Arial" pitchFamily="34" charset="0"/>
              </a:rPr>
              <a:t>TIẾT 1.BÀI 1. GIỚI THIỆU CHUNG VỀ TRỒNG TRỌT</a:t>
            </a:r>
            <a:endParaRPr lang="en-US" sz="2400" b="1">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xmlns="" val="3134601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1000"/>
                                        <p:tgtEl>
                                          <p:spTgt spid="1026"/>
                                        </p:tgtEl>
                                      </p:cBhvr>
                                    </p:animEffect>
                                    <p:anim calcmode="lin" valueType="num">
                                      <p:cBhvr>
                                        <p:cTn id="8" dur="1000" fill="hold"/>
                                        <p:tgtEl>
                                          <p:spTgt spid="1026"/>
                                        </p:tgtEl>
                                        <p:attrNameLst>
                                          <p:attrName>ppt_x</p:attrName>
                                        </p:attrNameLst>
                                      </p:cBhvr>
                                      <p:tavLst>
                                        <p:tav tm="0">
                                          <p:val>
                                            <p:strVal val="#ppt_x"/>
                                          </p:val>
                                        </p:tav>
                                        <p:tav tm="100000">
                                          <p:val>
                                            <p:strVal val="#ppt_x"/>
                                          </p:val>
                                        </p:tav>
                                      </p:tavLst>
                                    </p:anim>
                                    <p:anim calcmode="lin" valueType="num">
                                      <p:cBhvr>
                                        <p:cTn id="9" dur="1000" fill="hold"/>
                                        <p:tgtEl>
                                          <p:spTgt spid="1026"/>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642691"/>
            <a:ext cx="8534400" cy="923330"/>
          </a:xfrm>
          <a:prstGeom prst="rect">
            <a:avLst/>
          </a:prstGeom>
        </p:spPr>
        <p:txBody>
          <a:bodyPr wrap="square">
            <a:spAutoFit/>
          </a:bodyPr>
          <a:lstStyle/>
          <a:p>
            <a:r>
              <a:rPr lang="en-US"/>
              <a:t/>
            </a:r>
            <a:br>
              <a:rPr lang="en-US"/>
            </a:br>
            <a:r>
              <a:rPr lang="en-US"/>
              <a:t/>
            </a:r>
            <a:br>
              <a:rPr lang="en-US"/>
            </a:br>
            <a:endParaRPr lang="en-US"/>
          </a:p>
        </p:txBody>
      </p:sp>
      <p:sp>
        <p:nvSpPr>
          <p:cNvPr id="3" name="Rectangle 2"/>
          <p:cNvSpPr/>
          <p:nvPr/>
        </p:nvSpPr>
        <p:spPr>
          <a:xfrm>
            <a:off x="274356" y="273359"/>
            <a:ext cx="8595287" cy="830997"/>
          </a:xfrm>
          <a:prstGeom prst="rect">
            <a:avLst/>
          </a:prstGeom>
        </p:spPr>
        <p:txBody>
          <a:bodyPr wrap="square">
            <a:spAutoFit/>
          </a:bodyPr>
          <a:lstStyle/>
          <a:p>
            <a:r>
              <a:rPr lang="en-US" sz="2400" b="1" smtClean="0">
                <a:solidFill>
                  <a:srgbClr val="000099"/>
                </a:solidFill>
                <a:latin typeface="Times New Roman" pitchFamily="18" charset="0"/>
                <a:cs typeface="Times New Roman" pitchFamily="18" charset="0"/>
              </a:rPr>
              <a:t>Địa </a:t>
            </a:r>
            <a:r>
              <a:rPr lang="en-US" sz="2400" b="1">
                <a:solidFill>
                  <a:srgbClr val="000099"/>
                </a:solidFill>
                <a:latin typeface="Times New Roman" pitchFamily="18" charset="0"/>
                <a:cs typeface="Times New Roman" pitchFamily="18" charset="0"/>
              </a:rPr>
              <a:t>phương em có những thế mạnh gì trong phát triển trồng trọt </a:t>
            </a:r>
            <a:r>
              <a:rPr lang="en-US" sz="2400" b="1" smtClean="0">
                <a:solidFill>
                  <a:srgbClr val="000099"/>
                </a:solidFill>
                <a:latin typeface="Times New Roman" pitchFamily="18" charset="0"/>
                <a:cs typeface="Times New Roman" pitchFamily="18" charset="0"/>
              </a:rPr>
              <a:t>?</a:t>
            </a:r>
            <a:r>
              <a:rPr lang="vi-VN" sz="2400" b="1" smtClean="0">
                <a:solidFill>
                  <a:srgbClr val="000099"/>
                </a:solidFill>
                <a:latin typeface="Times New Roman" pitchFamily="18" charset="0"/>
                <a:cs typeface="Times New Roman" pitchFamily="18" charset="0"/>
              </a:rPr>
              <a:t> </a:t>
            </a:r>
            <a:endParaRPr lang="vi-VN" sz="2400" b="1">
              <a:solidFill>
                <a:srgbClr val="000099"/>
              </a:solidFill>
              <a:latin typeface="Times New Roman" pitchFamily="18" charset="0"/>
              <a:cs typeface="Times New Roman" pitchFamily="18" charset="0"/>
            </a:endParaRPr>
          </a:p>
        </p:txBody>
      </p:sp>
      <p:sp>
        <p:nvSpPr>
          <p:cNvPr id="4" name="Rectangle 3"/>
          <p:cNvSpPr/>
          <p:nvPr/>
        </p:nvSpPr>
        <p:spPr>
          <a:xfrm>
            <a:off x="228600" y="1104356"/>
            <a:ext cx="8305800" cy="2677656"/>
          </a:xfrm>
          <a:prstGeom prst="rect">
            <a:avLst/>
          </a:prstGeom>
        </p:spPr>
        <p:txBody>
          <a:bodyPr wrap="square">
            <a:spAutoFit/>
          </a:bodyPr>
          <a:lstStyle/>
          <a:p>
            <a:r>
              <a:rPr lang="vi-VN" sz="2400">
                <a:solidFill>
                  <a:srgbClr val="FF0000"/>
                </a:solidFill>
              </a:rPr>
              <a:t>Địa phương em có những lợi thế để phát triển trồng trọt là:</a:t>
            </a:r>
          </a:p>
          <a:p>
            <a:pPr>
              <a:buFontTx/>
              <a:buChar char="-"/>
            </a:pPr>
            <a:r>
              <a:rPr lang="vi-VN" sz="2400" smtClean="0">
                <a:solidFill>
                  <a:srgbClr val="FF0000"/>
                </a:solidFill>
              </a:rPr>
              <a:t> Khí </a:t>
            </a:r>
            <a:r>
              <a:rPr lang="vi-VN" sz="2400" smtClean="0">
                <a:solidFill>
                  <a:srgbClr val="FF0000"/>
                </a:solidFill>
              </a:rPr>
              <a:t>hậu 4 mùa thuận lợi cho trồng cây hoa </a:t>
            </a:r>
            <a:r>
              <a:rPr lang="vi-VN" sz="2400" smtClean="0">
                <a:solidFill>
                  <a:srgbClr val="FF0000"/>
                </a:solidFill>
              </a:rPr>
              <a:t>màu</a:t>
            </a:r>
            <a:r>
              <a:rPr lang="vi-VN" sz="2400" smtClean="0">
                <a:solidFill>
                  <a:srgbClr val="FF0000"/>
                </a:solidFill>
              </a:rPr>
              <a:t>.</a:t>
            </a:r>
          </a:p>
          <a:p>
            <a:pPr>
              <a:buFontTx/>
              <a:buChar char="-"/>
            </a:pPr>
            <a:r>
              <a:rPr lang="vi-VN" sz="2400" smtClean="0">
                <a:solidFill>
                  <a:srgbClr val="FF0000"/>
                </a:solidFill>
              </a:rPr>
              <a:t> </a:t>
            </a:r>
            <a:r>
              <a:rPr lang="vi-VN" sz="2400" smtClean="0">
                <a:solidFill>
                  <a:srgbClr val="FF0000"/>
                </a:solidFill>
              </a:rPr>
              <a:t>Nhiều con em địa phương tham gia học tập về nông nghiệp quay trở lại quê hương làm ăn kinh </a:t>
            </a:r>
            <a:r>
              <a:rPr lang="vi-VN" sz="2400" smtClean="0">
                <a:solidFill>
                  <a:srgbClr val="FF0000"/>
                </a:solidFill>
              </a:rPr>
              <a:t>tế</a:t>
            </a:r>
            <a:r>
              <a:rPr lang="vi-VN" sz="2400" smtClean="0">
                <a:solidFill>
                  <a:srgbClr val="FF0000"/>
                </a:solidFill>
              </a:rPr>
              <a:t>.</a:t>
            </a:r>
            <a:endParaRPr lang="vi-VN" sz="2400" smtClean="0">
              <a:solidFill>
                <a:srgbClr val="FF0000"/>
              </a:solidFill>
            </a:endParaRPr>
          </a:p>
          <a:p>
            <a:r>
              <a:rPr lang="vi-VN" sz="2400" smtClean="0">
                <a:solidFill>
                  <a:srgbClr val="FF0000"/>
                </a:solidFill>
              </a:rPr>
              <a:t>- </a:t>
            </a:r>
            <a:r>
              <a:rPr lang="vi-VN" sz="2400">
                <a:solidFill>
                  <a:srgbClr val="FF0000"/>
                </a:solidFill>
              </a:rPr>
              <a:t>Truyền thống trồng cây nông nghiệp từ lâu.</a:t>
            </a:r>
          </a:p>
          <a:p>
            <a:r>
              <a:rPr lang="vi-VN" sz="2400">
                <a:solidFill>
                  <a:srgbClr val="FF0000"/>
                </a:solidFill>
              </a:rPr>
              <a:t>- Địa phương quan tâm, hỗ trợ chính sách phát triển nông nghiệp cho người dân</a:t>
            </a:r>
            <a:r>
              <a:rPr lang="vi-VN" sz="2400" smtClean="0">
                <a:solidFill>
                  <a:srgbClr val="FF0000"/>
                </a:solidFill>
              </a:rPr>
              <a:t>.</a:t>
            </a:r>
            <a:endParaRPr lang="vi-VN" sz="2400">
              <a:solidFill>
                <a:srgbClr val="FF0000"/>
              </a:solidFill>
            </a:endParaRPr>
          </a:p>
        </p:txBody>
      </p:sp>
    </p:spTree>
    <p:extLst>
      <p:ext uri="{BB962C8B-B14F-4D97-AF65-F5344CB8AC3E}">
        <p14:creationId xmlns:p14="http://schemas.microsoft.com/office/powerpoint/2010/main" xmlns="" val="885083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4">
                                            <p:txEl>
                                              <p:pRg st="3" end="3"/>
                                            </p:txEl>
                                          </p:spTgt>
                                        </p:tgtEl>
                                        <p:attrNameLst>
                                          <p:attrName>style.visibility</p:attrName>
                                        </p:attrNameLst>
                                      </p:cBhvr>
                                      <p:to>
                                        <p:strVal val="visible"/>
                                      </p:to>
                                    </p:set>
                                    <p:animEffect transition="in" filter="wipe(down)">
                                      <p:cBhvr>
                                        <p:cTn id="10" dur="500"/>
                                        <p:tgtEl>
                                          <p:spTgt spid="4">
                                            <p:txEl>
                                              <p:pRg st="3" end="3"/>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wipe(down)">
                                      <p:cBhvr>
                                        <p:cTn id="13" dur="500"/>
                                        <p:tgtEl>
                                          <p:spTgt spid="4">
                                            <p:txEl>
                                              <p:pRg st="1" end="1"/>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4">
                                            <p:txEl>
                                              <p:pRg st="2" end="2"/>
                                            </p:txEl>
                                          </p:spTgt>
                                        </p:tgtEl>
                                        <p:attrNameLst>
                                          <p:attrName>style.visibility</p:attrName>
                                        </p:attrNameLst>
                                      </p:cBhvr>
                                      <p:to>
                                        <p:strVal val="visible"/>
                                      </p:to>
                                    </p:set>
                                    <p:animEffect transition="in" filter="wipe(down)">
                                      <p:cBhvr>
                                        <p:cTn id="16" dur="500"/>
                                        <p:tgtEl>
                                          <p:spTgt spid="4">
                                            <p:txEl>
                                              <p:pRg st="2" end="2"/>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wipe(down)">
                                      <p:cBhvr>
                                        <p:cTn id="19"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472518" cy="1143000"/>
          </a:xfrm>
        </p:spPr>
        <p:txBody>
          <a:bodyPr>
            <a:normAutofit fontScale="90000"/>
          </a:bodyPr>
          <a:lstStyle/>
          <a:p>
            <a:r>
              <a:rPr lang="vi-VN" sz="3600" b="1" smtClean="0"/>
              <a:t>2. Các nhóm cây trồng phổ biến ở Việt Nam</a:t>
            </a:r>
            <a:endParaRPr lang="vi-VN" sz="3600" b="1"/>
          </a:p>
        </p:txBody>
      </p:sp>
      <p:sp>
        <p:nvSpPr>
          <p:cNvPr id="4" name="Rectangle 3"/>
          <p:cNvSpPr/>
          <p:nvPr/>
        </p:nvSpPr>
        <p:spPr>
          <a:xfrm>
            <a:off x="228600" y="928670"/>
            <a:ext cx="8915400" cy="1785104"/>
          </a:xfrm>
          <a:prstGeom prst="rect">
            <a:avLst/>
          </a:prstGeom>
        </p:spPr>
        <p:txBody>
          <a:bodyPr wrap="square">
            <a:spAutoFit/>
          </a:bodyPr>
          <a:lstStyle/>
          <a:p>
            <a:r>
              <a:rPr lang="vi-VN" sz="2200" smtClean="0">
                <a:solidFill>
                  <a:srgbClr val="FF0000"/>
                </a:solidFill>
                <a:latin typeface="Arial" pitchFamily="34" charset="0"/>
                <a:cs typeface="Arial" pitchFamily="34" charset="0"/>
              </a:rPr>
              <a:t>- </a:t>
            </a:r>
            <a:r>
              <a:rPr lang="vi-VN" sz="2200">
                <a:solidFill>
                  <a:srgbClr val="FF0000"/>
                </a:solidFill>
                <a:latin typeface="Arial" pitchFamily="34" charset="0"/>
                <a:cs typeface="Arial" pitchFamily="34" charset="0"/>
              </a:rPr>
              <a:t>Theo mục đích sử dụng, cây trồng được chia thành 4 nhóm chính: </a:t>
            </a:r>
          </a:p>
          <a:p>
            <a:r>
              <a:rPr lang="vi-VN" sz="2200">
                <a:solidFill>
                  <a:srgbClr val="FF0000"/>
                </a:solidFill>
                <a:latin typeface="Arial" pitchFamily="34" charset="0"/>
                <a:cs typeface="Arial" pitchFamily="34" charset="0"/>
              </a:rPr>
              <a:t>   + Cây lương </a:t>
            </a:r>
            <a:r>
              <a:rPr lang="vi-VN" sz="2200" smtClean="0">
                <a:solidFill>
                  <a:srgbClr val="FF0000"/>
                </a:solidFill>
                <a:latin typeface="Arial" pitchFamily="34" charset="0"/>
                <a:cs typeface="Arial" pitchFamily="34" charset="0"/>
              </a:rPr>
              <a:t>thực</a:t>
            </a:r>
            <a:endParaRPr lang="vi-VN" sz="2200">
              <a:solidFill>
                <a:srgbClr val="FF0000"/>
              </a:solidFill>
              <a:latin typeface="Arial" pitchFamily="34" charset="0"/>
              <a:cs typeface="Arial" pitchFamily="34" charset="0"/>
            </a:endParaRPr>
          </a:p>
          <a:p>
            <a:r>
              <a:rPr lang="vi-VN" sz="2200">
                <a:solidFill>
                  <a:srgbClr val="FF0000"/>
                </a:solidFill>
                <a:latin typeface="Arial" pitchFamily="34" charset="0"/>
                <a:cs typeface="Arial" pitchFamily="34" charset="0"/>
              </a:rPr>
              <a:t>   + Cây thực </a:t>
            </a:r>
            <a:r>
              <a:rPr lang="vi-VN" sz="2200" smtClean="0">
                <a:solidFill>
                  <a:srgbClr val="FF0000"/>
                </a:solidFill>
                <a:latin typeface="Arial" pitchFamily="34" charset="0"/>
                <a:cs typeface="Arial" pitchFamily="34" charset="0"/>
              </a:rPr>
              <a:t>phẩm</a:t>
            </a:r>
            <a:endParaRPr lang="vi-VN" sz="2200">
              <a:solidFill>
                <a:srgbClr val="FF0000"/>
              </a:solidFill>
              <a:latin typeface="Arial" pitchFamily="34" charset="0"/>
              <a:cs typeface="Arial" pitchFamily="34" charset="0"/>
            </a:endParaRPr>
          </a:p>
          <a:p>
            <a:r>
              <a:rPr lang="vi-VN" sz="2200">
                <a:solidFill>
                  <a:srgbClr val="FF0000"/>
                </a:solidFill>
                <a:latin typeface="Arial" pitchFamily="34" charset="0"/>
                <a:cs typeface="Arial" pitchFamily="34" charset="0"/>
              </a:rPr>
              <a:t>   + Cây công </a:t>
            </a:r>
            <a:r>
              <a:rPr lang="vi-VN" sz="2200" smtClean="0">
                <a:solidFill>
                  <a:srgbClr val="FF0000"/>
                </a:solidFill>
                <a:latin typeface="Arial" pitchFamily="34" charset="0"/>
                <a:cs typeface="Arial" pitchFamily="34" charset="0"/>
              </a:rPr>
              <a:t>nghiệp</a:t>
            </a:r>
            <a:endParaRPr lang="vi-VN" sz="2200">
              <a:solidFill>
                <a:srgbClr val="FF0000"/>
              </a:solidFill>
              <a:latin typeface="Arial" pitchFamily="34" charset="0"/>
              <a:cs typeface="Arial" pitchFamily="34" charset="0"/>
            </a:endParaRPr>
          </a:p>
          <a:p>
            <a:r>
              <a:rPr lang="vi-VN" sz="2200">
                <a:solidFill>
                  <a:srgbClr val="FF0000"/>
                </a:solidFill>
                <a:latin typeface="Arial" pitchFamily="34" charset="0"/>
                <a:cs typeface="Arial" pitchFamily="34" charset="0"/>
              </a:rPr>
              <a:t>   + Cây ăn </a:t>
            </a:r>
            <a:r>
              <a:rPr lang="vi-VN" sz="2200" smtClean="0">
                <a:solidFill>
                  <a:srgbClr val="FF0000"/>
                </a:solidFill>
                <a:latin typeface="Arial" pitchFamily="34" charset="0"/>
                <a:cs typeface="Arial" pitchFamily="34" charset="0"/>
              </a:rPr>
              <a:t>quả</a:t>
            </a:r>
            <a:endParaRPr lang="vi-VN" sz="2200">
              <a:solidFill>
                <a:srgbClr val="FF0000"/>
              </a:solidFill>
              <a:latin typeface="Arial" pitchFamily="34" charset="0"/>
              <a:cs typeface="Arial" pitchFamily="34" charset="0"/>
            </a:endParaRPr>
          </a:p>
        </p:txBody>
      </p:sp>
      <p:sp>
        <p:nvSpPr>
          <p:cNvPr id="5" name="Rectangle 4"/>
          <p:cNvSpPr/>
          <p:nvPr/>
        </p:nvSpPr>
        <p:spPr>
          <a:xfrm>
            <a:off x="228600" y="2857496"/>
            <a:ext cx="8915400" cy="1446550"/>
          </a:xfrm>
          <a:prstGeom prst="rect">
            <a:avLst/>
          </a:prstGeom>
        </p:spPr>
        <p:txBody>
          <a:bodyPr wrap="square">
            <a:spAutoFit/>
          </a:bodyPr>
          <a:lstStyle/>
          <a:p>
            <a:r>
              <a:rPr lang="vi-VN" sz="2200" smtClean="0">
                <a:solidFill>
                  <a:srgbClr val="FF0000"/>
                </a:solidFill>
                <a:latin typeface="Arial" pitchFamily="34" charset="0"/>
                <a:cs typeface="Arial" pitchFamily="34" charset="0"/>
              </a:rPr>
              <a:t>- </a:t>
            </a:r>
            <a:r>
              <a:rPr lang="vi-VN" sz="2200">
                <a:solidFill>
                  <a:srgbClr val="FF0000"/>
                </a:solidFill>
                <a:latin typeface="Arial" pitchFamily="34" charset="0"/>
                <a:cs typeface="Arial" pitchFamily="34" charset="0"/>
              </a:rPr>
              <a:t>Theo thời gian sinh trưởng, cây trồng được chia thành 2 nhóm chính:</a:t>
            </a:r>
          </a:p>
          <a:p>
            <a:r>
              <a:rPr lang="vi-VN" sz="2200">
                <a:solidFill>
                  <a:srgbClr val="FF0000"/>
                </a:solidFill>
                <a:latin typeface="Arial" pitchFamily="34" charset="0"/>
                <a:cs typeface="Arial" pitchFamily="34" charset="0"/>
              </a:rPr>
              <a:t>   </a:t>
            </a:r>
            <a:r>
              <a:rPr lang="vi-VN" sz="2200" smtClean="0">
                <a:solidFill>
                  <a:srgbClr val="FF0000"/>
                </a:solidFill>
                <a:latin typeface="Arial" pitchFamily="34" charset="0"/>
                <a:cs typeface="Arial" pitchFamily="34" charset="0"/>
              </a:rPr>
              <a:t> + </a:t>
            </a:r>
            <a:r>
              <a:rPr lang="vi-VN" sz="2200">
                <a:solidFill>
                  <a:srgbClr val="FF0000"/>
                </a:solidFill>
                <a:latin typeface="Arial" pitchFamily="34" charset="0"/>
                <a:cs typeface="Arial" pitchFamily="34" charset="0"/>
              </a:rPr>
              <a:t>Cây hàng năm</a:t>
            </a:r>
          </a:p>
          <a:p>
            <a:r>
              <a:rPr lang="en-US" sz="2200" smtClean="0">
                <a:solidFill>
                  <a:srgbClr val="FF0000"/>
                </a:solidFill>
                <a:latin typeface="Arial" pitchFamily="34" charset="0"/>
                <a:cs typeface="Arial" pitchFamily="34" charset="0"/>
              </a:rPr>
              <a:t>    </a:t>
            </a:r>
            <a:r>
              <a:rPr lang="vi-VN" sz="2200" smtClean="0">
                <a:solidFill>
                  <a:srgbClr val="FF0000"/>
                </a:solidFill>
                <a:latin typeface="Arial" pitchFamily="34" charset="0"/>
                <a:cs typeface="Arial" pitchFamily="34" charset="0"/>
              </a:rPr>
              <a:t>+ </a:t>
            </a:r>
            <a:r>
              <a:rPr lang="vi-VN" sz="2200">
                <a:solidFill>
                  <a:srgbClr val="FF0000"/>
                </a:solidFill>
                <a:latin typeface="Arial" pitchFamily="34" charset="0"/>
                <a:cs typeface="Arial" pitchFamily="34" charset="0"/>
              </a:rPr>
              <a:t>Cây lâu </a:t>
            </a:r>
            <a:r>
              <a:rPr lang="vi-VN" sz="2200" smtClean="0">
                <a:solidFill>
                  <a:srgbClr val="FF0000"/>
                </a:solidFill>
                <a:latin typeface="Arial" pitchFamily="34" charset="0"/>
                <a:cs typeface="Arial" pitchFamily="34" charset="0"/>
              </a:rPr>
              <a:t>năm</a:t>
            </a:r>
            <a:endParaRPr lang="vi-VN" sz="220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4214818"/>
            <a:ext cx="8915400" cy="1107996"/>
          </a:xfrm>
          <a:prstGeom prst="rect">
            <a:avLst/>
          </a:prstGeom>
        </p:spPr>
        <p:txBody>
          <a:bodyPr wrap="square">
            <a:spAutoFit/>
          </a:bodyPr>
          <a:lstStyle/>
          <a:p>
            <a:r>
              <a:rPr lang="vi-VN" sz="2200" smtClean="0">
                <a:solidFill>
                  <a:srgbClr val="FF0000"/>
                </a:solidFill>
                <a:latin typeface="Arial" pitchFamily="34" charset="0"/>
                <a:cs typeface="Arial" pitchFamily="34" charset="0"/>
              </a:rPr>
              <a:t>- </a:t>
            </a:r>
            <a:r>
              <a:rPr lang="vi-VN" sz="2200">
                <a:solidFill>
                  <a:srgbClr val="FF0000"/>
                </a:solidFill>
                <a:latin typeface="Arial" pitchFamily="34" charset="0"/>
                <a:cs typeface="Arial" pitchFamily="34" charset="0"/>
              </a:rPr>
              <a:t>Theo thời gian sinh trưởng, cây trồng được chia thành 2 nhóm:</a:t>
            </a:r>
          </a:p>
          <a:p>
            <a:r>
              <a:rPr lang="vi-VN" sz="2200">
                <a:solidFill>
                  <a:srgbClr val="FF0000"/>
                </a:solidFill>
                <a:latin typeface="Arial" pitchFamily="34" charset="0"/>
                <a:cs typeface="Arial" pitchFamily="34" charset="0"/>
              </a:rPr>
              <a:t>   + Cây hàng năm: cây lúa </a:t>
            </a:r>
            <a:r>
              <a:rPr lang="vi-VN" sz="2200" smtClean="0">
                <a:solidFill>
                  <a:srgbClr val="FF0000"/>
                </a:solidFill>
                <a:latin typeface="Arial" pitchFamily="34" charset="0"/>
                <a:cs typeface="Arial" pitchFamily="34" charset="0"/>
              </a:rPr>
              <a:t>, </a:t>
            </a:r>
            <a:r>
              <a:rPr lang="vi-VN" sz="2200">
                <a:solidFill>
                  <a:srgbClr val="FF0000"/>
                </a:solidFill>
                <a:latin typeface="Arial" pitchFamily="34" charset="0"/>
                <a:cs typeface="Arial" pitchFamily="34" charset="0"/>
              </a:rPr>
              <a:t>cây ngô </a:t>
            </a:r>
            <a:r>
              <a:rPr lang="vi-VN" sz="2200" smtClean="0">
                <a:solidFill>
                  <a:srgbClr val="FF0000"/>
                </a:solidFill>
                <a:latin typeface="Arial" pitchFamily="34" charset="0"/>
                <a:cs typeface="Arial" pitchFamily="34" charset="0"/>
              </a:rPr>
              <a:t>, </a:t>
            </a:r>
            <a:r>
              <a:rPr lang="vi-VN" sz="2200">
                <a:solidFill>
                  <a:srgbClr val="FF0000"/>
                </a:solidFill>
                <a:latin typeface="Arial" pitchFamily="34" charset="0"/>
                <a:cs typeface="Arial" pitchFamily="34" charset="0"/>
              </a:rPr>
              <a:t>cây đậu </a:t>
            </a:r>
            <a:r>
              <a:rPr lang="vi-VN" sz="2200" smtClean="0">
                <a:solidFill>
                  <a:srgbClr val="FF0000"/>
                </a:solidFill>
                <a:latin typeface="Arial" pitchFamily="34" charset="0"/>
                <a:cs typeface="Arial" pitchFamily="34" charset="0"/>
              </a:rPr>
              <a:t>tương</a:t>
            </a:r>
            <a:endParaRPr lang="vi-VN" sz="2200">
              <a:solidFill>
                <a:srgbClr val="FF0000"/>
              </a:solidFill>
              <a:latin typeface="Arial" pitchFamily="34" charset="0"/>
              <a:cs typeface="Arial" pitchFamily="34" charset="0"/>
            </a:endParaRPr>
          </a:p>
          <a:p>
            <a:r>
              <a:rPr lang="vi-VN" sz="2200">
                <a:solidFill>
                  <a:srgbClr val="FF0000"/>
                </a:solidFill>
                <a:latin typeface="Arial" pitchFamily="34" charset="0"/>
                <a:cs typeface="Arial" pitchFamily="34" charset="0"/>
              </a:rPr>
              <a:t>   + Cây lâu năm: cây </a:t>
            </a:r>
            <a:r>
              <a:rPr lang="vi-VN" sz="2200" smtClean="0">
                <a:solidFill>
                  <a:srgbClr val="FF0000"/>
                </a:solidFill>
                <a:latin typeface="Arial" pitchFamily="34" charset="0"/>
                <a:cs typeface="Arial" pitchFamily="34" charset="0"/>
              </a:rPr>
              <a:t>chè, </a:t>
            </a:r>
            <a:r>
              <a:rPr lang="vi-VN" sz="2200">
                <a:solidFill>
                  <a:srgbClr val="FF0000"/>
                </a:solidFill>
                <a:latin typeface="Arial" pitchFamily="34" charset="0"/>
                <a:cs typeface="Arial" pitchFamily="34" charset="0"/>
              </a:rPr>
              <a:t>cây cà phê </a:t>
            </a:r>
            <a:r>
              <a:rPr lang="vi-VN" sz="2200" smtClean="0">
                <a:solidFill>
                  <a:srgbClr val="FF0000"/>
                </a:solidFill>
                <a:latin typeface="Arial" pitchFamily="34" charset="0"/>
                <a:cs typeface="Arial" pitchFamily="34" charset="0"/>
              </a:rPr>
              <a:t>, </a:t>
            </a:r>
            <a:r>
              <a:rPr lang="vi-VN" sz="2200">
                <a:solidFill>
                  <a:srgbClr val="FF0000"/>
                </a:solidFill>
                <a:latin typeface="Arial" pitchFamily="34" charset="0"/>
                <a:cs typeface="Arial" pitchFamily="34" charset="0"/>
              </a:rPr>
              <a:t>cây </a:t>
            </a:r>
            <a:r>
              <a:rPr lang="vi-VN" sz="2200" smtClean="0">
                <a:solidFill>
                  <a:srgbClr val="FF0000"/>
                </a:solidFill>
                <a:latin typeface="Arial" pitchFamily="34" charset="0"/>
                <a:cs typeface="Arial" pitchFamily="34" charset="0"/>
              </a:rPr>
              <a:t>xoài</a:t>
            </a:r>
            <a:endParaRPr lang="vi-VN" sz="2200">
              <a:solidFill>
                <a:srgbClr val="FF0000"/>
              </a:solidFill>
              <a:latin typeface="Arial" pitchFamily="34" charset="0"/>
              <a:cs typeface="Arial" pitchFamily="34" charset="0"/>
            </a:endParaRPr>
          </a:p>
        </p:txBody>
      </p:sp>
      <p:sp>
        <p:nvSpPr>
          <p:cNvPr id="3" name="Rectangle 2"/>
          <p:cNvSpPr/>
          <p:nvPr/>
        </p:nvSpPr>
        <p:spPr>
          <a:xfrm>
            <a:off x="228600" y="1857364"/>
            <a:ext cx="8915400" cy="1785104"/>
          </a:xfrm>
          <a:prstGeom prst="rect">
            <a:avLst/>
          </a:prstGeom>
        </p:spPr>
        <p:txBody>
          <a:bodyPr wrap="square">
            <a:spAutoFit/>
          </a:bodyPr>
          <a:lstStyle/>
          <a:p>
            <a:r>
              <a:rPr lang="vi-VN" sz="2200" smtClean="0">
                <a:solidFill>
                  <a:srgbClr val="FF0000"/>
                </a:solidFill>
                <a:latin typeface="Arial" pitchFamily="34" charset="0"/>
                <a:cs typeface="Arial" pitchFamily="34" charset="0"/>
              </a:rPr>
              <a:t>- </a:t>
            </a:r>
            <a:r>
              <a:rPr lang="vi-VN" sz="2200">
                <a:solidFill>
                  <a:srgbClr val="FF0000"/>
                </a:solidFill>
                <a:latin typeface="Arial" pitchFamily="34" charset="0"/>
                <a:cs typeface="Arial" pitchFamily="34" charset="0"/>
              </a:rPr>
              <a:t>Theo mục đích sử dụng, cây trồng được chia thành 4 nhóm chính:</a:t>
            </a:r>
          </a:p>
          <a:p>
            <a:r>
              <a:rPr lang="vi-VN" sz="2200">
                <a:solidFill>
                  <a:srgbClr val="FF0000"/>
                </a:solidFill>
                <a:latin typeface="Arial" pitchFamily="34" charset="0"/>
                <a:cs typeface="Arial" pitchFamily="34" charset="0"/>
              </a:rPr>
              <a:t>   + Cây lương thực: cây lúa </a:t>
            </a:r>
            <a:r>
              <a:rPr lang="vi-VN" sz="2200" smtClean="0">
                <a:solidFill>
                  <a:srgbClr val="FF0000"/>
                </a:solidFill>
                <a:latin typeface="Arial" pitchFamily="34" charset="0"/>
                <a:cs typeface="Arial" pitchFamily="34" charset="0"/>
              </a:rPr>
              <a:t>, </a:t>
            </a:r>
            <a:r>
              <a:rPr lang="vi-VN" sz="2200">
                <a:solidFill>
                  <a:srgbClr val="FF0000"/>
                </a:solidFill>
                <a:latin typeface="Arial" pitchFamily="34" charset="0"/>
                <a:cs typeface="Arial" pitchFamily="34" charset="0"/>
              </a:rPr>
              <a:t>cây </a:t>
            </a:r>
            <a:r>
              <a:rPr lang="vi-VN" sz="2200" smtClean="0">
                <a:solidFill>
                  <a:srgbClr val="FF0000"/>
                </a:solidFill>
                <a:latin typeface="Arial" pitchFamily="34" charset="0"/>
                <a:cs typeface="Arial" pitchFamily="34" charset="0"/>
              </a:rPr>
              <a:t>ngô</a:t>
            </a:r>
            <a:endParaRPr lang="vi-VN" sz="2200">
              <a:solidFill>
                <a:srgbClr val="FF0000"/>
              </a:solidFill>
              <a:latin typeface="Arial" pitchFamily="34" charset="0"/>
              <a:cs typeface="Arial" pitchFamily="34" charset="0"/>
            </a:endParaRPr>
          </a:p>
          <a:p>
            <a:r>
              <a:rPr lang="vi-VN" sz="2200">
                <a:solidFill>
                  <a:srgbClr val="FF0000"/>
                </a:solidFill>
                <a:latin typeface="Arial" pitchFamily="34" charset="0"/>
                <a:cs typeface="Arial" pitchFamily="34" charset="0"/>
              </a:rPr>
              <a:t>   + Cây thực phẩm: cây đậu </a:t>
            </a:r>
            <a:r>
              <a:rPr lang="vi-VN" sz="2200" smtClean="0">
                <a:solidFill>
                  <a:srgbClr val="FF0000"/>
                </a:solidFill>
                <a:latin typeface="Arial" pitchFamily="34" charset="0"/>
                <a:cs typeface="Arial" pitchFamily="34" charset="0"/>
              </a:rPr>
              <a:t>tương</a:t>
            </a:r>
            <a:endParaRPr lang="vi-VN" sz="2200">
              <a:solidFill>
                <a:srgbClr val="FF0000"/>
              </a:solidFill>
              <a:latin typeface="Arial" pitchFamily="34" charset="0"/>
              <a:cs typeface="Arial" pitchFamily="34" charset="0"/>
            </a:endParaRPr>
          </a:p>
          <a:p>
            <a:r>
              <a:rPr lang="vi-VN" sz="2200">
                <a:solidFill>
                  <a:srgbClr val="FF0000"/>
                </a:solidFill>
                <a:latin typeface="Arial" pitchFamily="34" charset="0"/>
                <a:cs typeface="Arial" pitchFamily="34" charset="0"/>
              </a:rPr>
              <a:t>   + Cây công nghiệp: cây chè </a:t>
            </a:r>
            <a:r>
              <a:rPr lang="vi-VN" sz="2200" smtClean="0">
                <a:solidFill>
                  <a:srgbClr val="FF0000"/>
                </a:solidFill>
                <a:latin typeface="Arial" pitchFamily="34" charset="0"/>
                <a:cs typeface="Arial" pitchFamily="34" charset="0"/>
              </a:rPr>
              <a:t>, </a:t>
            </a:r>
            <a:r>
              <a:rPr lang="vi-VN" sz="2200">
                <a:solidFill>
                  <a:srgbClr val="FF0000"/>
                </a:solidFill>
                <a:latin typeface="Arial" pitchFamily="34" charset="0"/>
                <a:cs typeface="Arial" pitchFamily="34" charset="0"/>
              </a:rPr>
              <a:t>cây cà </a:t>
            </a:r>
            <a:r>
              <a:rPr lang="vi-VN" sz="2200" smtClean="0">
                <a:solidFill>
                  <a:srgbClr val="FF0000"/>
                </a:solidFill>
                <a:latin typeface="Arial" pitchFamily="34" charset="0"/>
                <a:cs typeface="Arial" pitchFamily="34" charset="0"/>
              </a:rPr>
              <a:t>phê</a:t>
            </a:r>
            <a:endParaRPr lang="vi-VN" sz="2200">
              <a:solidFill>
                <a:srgbClr val="FF0000"/>
              </a:solidFill>
              <a:latin typeface="Arial" pitchFamily="34" charset="0"/>
              <a:cs typeface="Arial" pitchFamily="34" charset="0"/>
            </a:endParaRPr>
          </a:p>
          <a:p>
            <a:r>
              <a:rPr lang="vi-VN" sz="2200">
                <a:solidFill>
                  <a:srgbClr val="FF0000"/>
                </a:solidFill>
                <a:latin typeface="Arial" pitchFamily="34" charset="0"/>
                <a:cs typeface="Arial" pitchFamily="34" charset="0"/>
              </a:rPr>
              <a:t>   + Cây ăn quả: cây </a:t>
            </a:r>
            <a:r>
              <a:rPr lang="vi-VN" sz="2200" smtClean="0">
                <a:solidFill>
                  <a:srgbClr val="FF0000"/>
                </a:solidFill>
                <a:latin typeface="Arial" pitchFamily="34" charset="0"/>
                <a:cs typeface="Arial" pitchFamily="34" charset="0"/>
              </a:rPr>
              <a:t>xoài</a:t>
            </a:r>
            <a:endParaRPr lang="vi-VN" sz="2200">
              <a:solidFill>
                <a:srgbClr val="FF0000"/>
              </a:solidFill>
              <a:latin typeface="Arial" pitchFamily="34" charset="0"/>
              <a:cs typeface="Arial" pitchFamily="34" charset="0"/>
            </a:endParaRPr>
          </a:p>
        </p:txBody>
      </p:sp>
      <p:sp>
        <p:nvSpPr>
          <p:cNvPr id="4" name="Rectangle 3"/>
          <p:cNvSpPr/>
          <p:nvPr/>
        </p:nvSpPr>
        <p:spPr>
          <a:xfrm>
            <a:off x="228600" y="500042"/>
            <a:ext cx="8915400" cy="769441"/>
          </a:xfrm>
          <a:prstGeom prst="rect">
            <a:avLst/>
          </a:prstGeom>
        </p:spPr>
        <p:txBody>
          <a:bodyPr wrap="square">
            <a:spAutoFit/>
          </a:bodyPr>
          <a:lstStyle/>
          <a:p>
            <a:r>
              <a:rPr lang="vi-VN" sz="2200" smtClean="0">
                <a:solidFill>
                  <a:srgbClr val="FF0000"/>
                </a:solidFill>
                <a:latin typeface="Arial" pitchFamily="34" charset="0"/>
                <a:cs typeface="Arial" pitchFamily="34" charset="0"/>
              </a:rPr>
              <a:t>Vận dụng để chia các cây trồng có trong hình 1.3 thành từng nhóm theo mục đích sử dụng và theo thời gian sinh trưởng</a:t>
            </a:r>
            <a:endParaRPr lang="vi-VN" sz="2200">
              <a:solidFill>
                <a:srgbClr val="FF0000"/>
              </a:solidFill>
              <a:latin typeface="Arial" pitchFamily="34" charset="0"/>
              <a:cs typeface="Arial" pitchFamily="34" charset="0"/>
            </a:endParaRPr>
          </a:p>
        </p:txBody>
      </p:sp>
    </p:spTree>
    <p:extLst>
      <p:ext uri="{BB962C8B-B14F-4D97-AF65-F5344CB8AC3E}">
        <p14:creationId xmlns="" xmlns:p14="http://schemas.microsoft.com/office/powerpoint/2010/main" val="2327771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down)">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357166"/>
            <a:ext cx="7811947" cy="1938992"/>
          </a:xfrm>
          <a:prstGeom prst="rect">
            <a:avLst/>
          </a:prstGeom>
        </p:spPr>
        <p:txBody>
          <a:bodyPr wrap="square">
            <a:spAutoFit/>
          </a:bodyPr>
          <a:lstStyle/>
          <a:p>
            <a:r>
              <a:rPr lang="en-US" sz="2400" b="1">
                <a:latin typeface="Arial" pitchFamily="34" charset="0"/>
                <a:cs typeface="Arial" pitchFamily="34" charset="0"/>
              </a:rPr>
              <a:t>3</a:t>
            </a:r>
            <a:r>
              <a:rPr lang="en-US" sz="2400" b="1" smtClean="0">
                <a:latin typeface="Arial" pitchFamily="34" charset="0"/>
                <a:cs typeface="Arial" pitchFamily="34" charset="0"/>
              </a:rPr>
              <a:t>. Một </a:t>
            </a:r>
            <a:r>
              <a:rPr lang="en-US" sz="2400" b="1">
                <a:latin typeface="Arial" pitchFamily="34" charset="0"/>
                <a:cs typeface="Arial" pitchFamily="34" charset="0"/>
              </a:rPr>
              <a:t>số phương thức trồng trọt phổ biến ở Việt Nam</a:t>
            </a:r>
          </a:p>
          <a:p>
            <a:r>
              <a:rPr lang="en-US" sz="2400" b="1">
                <a:latin typeface="Arial" pitchFamily="34" charset="0"/>
                <a:cs typeface="Arial" pitchFamily="34" charset="0"/>
              </a:rPr>
              <a:t>Có hai phương thức trồng trọt phổ biến ở Việt Nam:</a:t>
            </a:r>
          </a:p>
          <a:p>
            <a:pPr>
              <a:buFontTx/>
              <a:buChar char="-"/>
            </a:pPr>
            <a:r>
              <a:rPr lang="en-US" sz="2400" b="1" smtClean="0">
                <a:latin typeface="Arial" pitchFamily="34" charset="0"/>
                <a:cs typeface="Arial" pitchFamily="34" charset="0"/>
              </a:rPr>
              <a:t> Trồng </a:t>
            </a:r>
            <a:r>
              <a:rPr lang="en-US" sz="2400" b="1">
                <a:latin typeface="Arial" pitchFamily="34" charset="0"/>
                <a:cs typeface="Arial" pitchFamily="34" charset="0"/>
              </a:rPr>
              <a:t>ngoài </a:t>
            </a:r>
            <a:r>
              <a:rPr lang="en-US" sz="2400" b="1" smtClean="0">
                <a:latin typeface="Arial" pitchFamily="34" charset="0"/>
                <a:cs typeface="Arial" pitchFamily="34" charset="0"/>
              </a:rPr>
              <a:t>trời</a:t>
            </a:r>
          </a:p>
          <a:p>
            <a:pPr>
              <a:buFontTx/>
              <a:buChar char="-"/>
            </a:pPr>
            <a:r>
              <a:rPr lang="en-US" sz="2400" b="1" smtClean="0">
                <a:latin typeface="Arial" pitchFamily="34" charset="0"/>
                <a:cs typeface="Arial" pitchFamily="34" charset="0"/>
              </a:rPr>
              <a:t> Trồng trong nhà có mái che</a:t>
            </a:r>
            <a:endParaRPr lang="en-US" sz="2400" b="1">
              <a:latin typeface="Arial" pitchFamily="34" charset="0"/>
              <a:cs typeface="Arial" pitchFamily="34" charset="0"/>
            </a:endParaRPr>
          </a:p>
        </p:txBody>
      </p:sp>
    </p:spTree>
    <p:extLst>
      <p:ext uri="{BB962C8B-B14F-4D97-AF65-F5344CB8AC3E}">
        <p14:creationId xmlns="" xmlns:p14="http://schemas.microsoft.com/office/powerpoint/2010/main" val="307254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7158" y="571480"/>
            <a:ext cx="7811947" cy="461665"/>
          </a:xfrm>
          <a:prstGeom prst="rect">
            <a:avLst/>
          </a:prstGeom>
        </p:spPr>
        <p:txBody>
          <a:bodyPr wrap="square">
            <a:spAutoFit/>
          </a:bodyPr>
          <a:lstStyle/>
          <a:p>
            <a:r>
              <a:rPr lang="en-US" sz="2400" b="1" smtClean="0">
                <a:latin typeface="Arial" pitchFamily="34" charset="0"/>
                <a:cs typeface="Arial" pitchFamily="34" charset="0"/>
              </a:rPr>
              <a:t>3.1</a:t>
            </a:r>
            <a:r>
              <a:rPr lang="en-US" sz="2400" b="1">
                <a:latin typeface="Arial" pitchFamily="34" charset="0"/>
                <a:cs typeface="Arial" pitchFamily="34" charset="0"/>
              </a:rPr>
              <a:t>. Trồng ngoài </a:t>
            </a:r>
            <a:r>
              <a:rPr lang="en-US" sz="2400" b="1" smtClean="0">
                <a:latin typeface="Arial" pitchFamily="34" charset="0"/>
                <a:cs typeface="Arial" pitchFamily="34" charset="0"/>
              </a:rPr>
              <a:t>trời</a:t>
            </a:r>
            <a:endParaRPr lang="en-US" sz="2400" b="1">
              <a:latin typeface="Arial" pitchFamily="34" charset="0"/>
              <a:cs typeface="Arial" pitchFamily="34" charset="0"/>
            </a:endParaRPr>
          </a:p>
        </p:txBody>
      </p:sp>
      <p:sp>
        <p:nvSpPr>
          <p:cNvPr id="5" name="Rectangle 4"/>
          <p:cNvSpPr/>
          <p:nvPr/>
        </p:nvSpPr>
        <p:spPr>
          <a:xfrm>
            <a:off x="428596" y="1357298"/>
            <a:ext cx="7811947" cy="1200329"/>
          </a:xfrm>
          <a:prstGeom prst="rect">
            <a:avLst/>
          </a:prstGeom>
        </p:spPr>
        <p:txBody>
          <a:bodyPr wrap="square">
            <a:spAutoFit/>
          </a:bodyPr>
          <a:lstStyle/>
          <a:p>
            <a:r>
              <a:rPr lang="en-US" sz="2400" b="1" smtClean="0">
                <a:latin typeface="Arial" pitchFamily="34" charset="0"/>
                <a:cs typeface="Arial" pitchFamily="34" charset="0"/>
              </a:rPr>
              <a:t>- </a:t>
            </a:r>
            <a:r>
              <a:rPr lang="en-US" sz="2400" b="1">
                <a:latin typeface="Arial" pitchFamily="34" charset="0"/>
                <a:cs typeface="Arial" pitchFamily="34" charset="0"/>
              </a:rPr>
              <a:t>Tất cả các công việc gieo trồng, chăm sóc, phòng trừ sâu bệnh đến thu hoạch đều được thực hiện ngoài trời (điều kiện tự nhiên</a:t>
            </a:r>
            <a:r>
              <a:rPr lang="en-US" sz="2400" b="1" smtClean="0">
                <a:latin typeface="Arial" pitchFamily="34" charset="0"/>
                <a:cs typeface="Arial" pitchFamily="34" charset="0"/>
              </a:rPr>
              <a:t>)</a:t>
            </a:r>
            <a:endParaRPr lang="en-US" sz="2400" b="1">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7158" y="571480"/>
            <a:ext cx="7811947" cy="461665"/>
          </a:xfrm>
          <a:prstGeom prst="rect">
            <a:avLst/>
          </a:prstGeom>
        </p:spPr>
        <p:txBody>
          <a:bodyPr wrap="square">
            <a:spAutoFit/>
          </a:bodyPr>
          <a:lstStyle/>
          <a:p>
            <a:r>
              <a:rPr lang="en-US" sz="2400" b="1" smtClean="0">
                <a:latin typeface="Arial" pitchFamily="34" charset="0"/>
                <a:cs typeface="Arial" pitchFamily="34" charset="0"/>
              </a:rPr>
              <a:t>3.2</a:t>
            </a:r>
            <a:r>
              <a:rPr lang="en-US" sz="2400" b="1">
                <a:latin typeface="Arial" pitchFamily="34" charset="0"/>
                <a:cs typeface="Arial" pitchFamily="34" charset="0"/>
              </a:rPr>
              <a:t>. Trồng trong nhà có mái che </a:t>
            </a:r>
          </a:p>
        </p:txBody>
      </p:sp>
      <p:sp>
        <p:nvSpPr>
          <p:cNvPr id="3" name="Rectangle 2"/>
          <p:cNvSpPr/>
          <p:nvPr/>
        </p:nvSpPr>
        <p:spPr>
          <a:xfrm>
            <a:off x="500034" y="1357298"/>
            <a:ext cx="7811947" cy="1569660"/>
          </a:xfrm>
          <a:prstGeom prst="rect">
            <a:avLst/>
          </a:prstGeom>
        </p:spPr>
        <p:txBody>
          <a:bodyPr wrap="square">
            <a:spAutoFit/>
          </a:bodyPr>
          <a:lstStyle/>
          <a:p>
            <a:r>
              <a:rPr lang="en-US" sz="2400" b="1" smtClean="0">
                <a:latin typeface="Arial" pitchFamily="34" charset="0"/>
                <a:cs typeface="Arial" pitchFamily="34" charset="0"/>
              </a:rPr>
              <a:t>- </a:t>
            </a:r>
            <a:r>
              <a:rPr lang="en-US" sz="2400" b="1">
                <a:latin typeface="Arial" pitchFamily="34" charset="0"/>
                <a:cs typeface="Arial" pitchFamily="34" charset="0"/>
              </a:rPr>
              <a:t>Là phương thức trồng trọt được thực hiện trong nhà kính, nhà lưới, nhà màn (nhà có mái che) cho phép kiểm soát được các yếu tố khí hậu, đất đai và sâu </a:t>
            </a:r>
            <a:r>
              <a:rPr lang="en-US" sz="2400" b="1" smtClean="0">
                <a:latin typeface="Arial" pitchFamily="34" charset="0"/>
                <a:cs typeface="Arial" pitchFamily="34" charset="0"/>
              </a:rPr>
              <a:t>bệnh</a:t>
            </a:r>
            <a:endParaRPr lang="en-US" sz="2400" b="1">
              <a:latin typeface="Arial" pitchFamily="34" charset="0"/>
              <a:cs typeface="Arial" pitchFamily="34" charset="0"/>
            </a:endParaRPr>
          </a:p>
        </p:txBody>
      </p:sp>
      <p:sp>
        <p:nvSpPr>
          <p:cNvPr id="5" name="Rectangle 4"/>
          <p:cNvSpPr/>
          <p:nvPr/>
        </p:nvSpPr>
        <p:spPr>
          <a:xfrm>
            <a:off x="642910" y="3143248"/>
            <a:ext cx="7811947" cy="1200329"/>
          </a:xfrm>
          <a:prstGeom prst="rect">
            <a:avLst/>
          </a:prstGeom>
        </p:spPr>
        <p:txBody>
          <a:bodyPr wrap="square">
            <a:spAutoFit/>
          </a:bodyPr>
          <a:lstStyle/>
          <a:p>
            <a:r>
              <a:rPr lang="en-US" sz="2400" b="1" smtClean="0">
                <a:latin typeface="Arial" pitchFamily="34" charset="0"/>
                <a:cs typeface="Arial" pitchFamily="34" charset="0"/>
              </a:rPr>
              <a:t>- </a:t>
            </a:r>
            <a:r>
              <a:rPr lang="en-US" sz="2400" b="1">
                <a:latin typeface="Arial" pitchFamily="34" charset="0"/>
                <a:cs typeface="Arial" pitchFamily="34" charset="0"/>
              </a:rPr>
              <a:t>Thường áp dụng ở những vùng nắng nóng, khô hạn, băng giá, … hoặc áp dụng cho cây trồng có giá trị kinh tế cao.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214290"/>
            <a:ext cx="8674725"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400" smtClean="0"/>
              <a:t>Quan </a:t>
            </a:r>
            <a:r>
              <a:rPr lang="en-US" sz="2400"/>
              <a:t>sát Hình 1.4 và cho biết:</a:t>
            </a:r>
          </a:p>
        </p:txBody>
      </p:sp>
      <p:sp>
        <p:nvSpPr>
          <p:cNvPr id="3" name="Rectangle 3"/>
          <p:cNvSpPr>
            <a:spLocks noChangeArrowheads="1"/>
          </p:cNvSpPr>
          <p:nvPr/>
        </p:nvSpPr>
        <p:spPr bwMode="auto">
          <a:xfrm>
            <a:off x="0" y="1669763"/>
            <a:ext cx="184731" cy="5847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r>
            <a:br>
              <a:rPr kumimoji="0" lang="en-US" sz="14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 name="Rectangle 4"/>
          <p:cNvSpPr/>
          <p:nvPr/>
        </p:nvSpPr>
        <p:spPr>
          <a:xfrm>
            <a:off x="142844" y="5000636"/>
            <a:ext cx="8776736" cy="1200329"/>
          </a:xfrm>
          <a:prstGeom prst="rect">
            <a:avLst/>
          </a:prstGeom>
        </p:spPr>
        <p:txBody>
          <a:bodyPr wrap="square">
            <a:spAutoFit/>
          </a:bodyPr>
          <a:lstStyle/>
          <a:p>
            <a:r>
              <a:rPr lang="vi-VN" sz="2400" b="1">
                <a:solidFill>
                  <a:srgbClr val="000099"/>
                </a:solidFill>
              </a:rPr>
              <a:t>a. Trồng ngoài trời có thể gặp những vấn đề gì?</a:t>
            </a:r>
          </a:p>
          <a:p>
            <a:r>
              <a:rPr lang="vi-VN" sz="2400" b="1">
                <a:solidFill>
                  <a:srgbClr val="000099"/>
                </a:solidFill>
              </a:rPr>
              <a:t>b. Trồng trọt nhà có mái che khắc phục những vấn đề đó như thế nào?</a:t>
            </a:r>
          </a:p>
        </p:txBody>
      </p:sp>
      <p:pic>
        <p:nvPicPr>
          <p:cNvPr id="2050" name="Picture 2"/>
          <p:cNvPicPr>
            <a:picLocks noChangeAspect="1" noChangeArrowheads="1"/>
          </p:cNvPicPr>
          <p:nvPr/>
        </p:nvPicPr>
        <p:blipFill>
          <a:blip r:embed="rId2"/>
          <a:srcRect/>
          <a:stretch>
            <a:fillRect/>
          </a:stretch>
        </p:blipFill>
        <p:spPr bwMode="auto">
          <a:xfrm>
            <a:off x="642910" y="857232"/>
            <a:ext cx="7358113" cy="3895737"/>
          </a:xfrm>
          <a:prstGeom prst="rect">
            <a:avLst/>
          </a:prstGeom>
          <a:noFill/>
          <a:ln w="9525">
            <a:noFill/>
            <a:miter lim="800000"/>
            <a:headEnd/>
            <a:tailEnd/>
          </a:ln>
          <a:effectLst/>
        </p:spPr>
      </p:pic>
    </p:spTree>
    <p:extLst>
      <p:ext uri="{BB962C8B-B14F-4D97-AF65-F5344CB8AC3E}">
        <p14:creationId xmlns="" xmlns:p14="http://schemas.microsoft.com/office/powerpoint/2010/main" val="3971678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3982" y="593173"/>
            <a:ext cx="8382000" cy="1631216"/>
          </a:xfrm>
          <a:prstGeom prst="rect">
            <a:avLst/>
          </a:prstGeom>
        </p:spPr>
        <p:txBody>
          <a:bodyPr wrap="square">
            <a:spAutoFit/>
          </a:bodyPr>
          <a:lstStyle/>
          <a:p>
            <a:r>
              <a:rPr lang="en-US" sz="2000" b="1" smtClean="0">
                <a:solidFill>
                  <a:srgbClr val="FF0000"/>
                </a:solidFill>
                <a:latin typeface="Arial" pitchFamily="34" charset="0"/>
                <a:cs typeface="Arial" pitchFamily="34" charset="0"/>
              </a:rPr>
              <a:t>a</a:t>
            </a:r>
            <a:r>
              <a:rPr lang="vi-VN" sz="2000" b="1" smtClean="0">
                <a:solidFill>
                  <a:srgbClr val="FF0000"/>
                </a:solidFill>
                <a:latin typeface="Arial" pitchFamily="34" charset="0"/>
                <a:cs typeface="Arial" pitchFamily="34" charset="0"/>
              </a:rPr>
              <a:t>.</a:t>
            </a:r>
            <a:r>
              <a:rPr lang="vi-VN" sz="2000">
                <a:solidFill>
                  <a:srgbClr val="FF0000"/>
                </a:solidFill>
                <a:latin typeface="Arial" pitchFamily="34" charset="0"/>
                <a:cs typeface="Arial" pitchFamily="34" charset="0"/>
              </a:rPr>
              <a:t> Trồng ngoài trời có thể gặp phải những vấn đề về thời tiết khí hậu, sâu bệnh: </a:t>
            </a:r>
          </a:p>
          <a:p>
            <a:r>
              <a:rPr lang="vi-VN" sz="2000">
                <a:solidFill>
                  <a:srgbClr val="FF0000"/>
                </a:solidFill>
                <a:latin typeface="Arial" pitchFamily="34" charset="0"/>
                <a:cs typeface="Arial" pitchFamily="34" charset="0"/>
              </a:rPr>
              <a:t>+ Hình a: Ngoài trời có tuyết rơi, lạnh giá</a:t>
            </a:r>
          </a:p>
          <a:p>
            <a:r>
              <a:rPr lang="vi-VN" sz="2000">
                <a:solidFill>
                  <a:srgbClr val="FF0000"/>
                </a:solidFill>
                <a:latin typeface="Arial" pitchFamily="34" charset="0"/>
                <a:cs typeface="Arial" pitchFamily="34" charset="0"/>
              </a:rPr>
              <a:t>+ Hình c: Cây trồng bị khô hạn do thiếu nước tưới</a:t>
            </a:r>
          </a:p>
          <a:p>
            <a:r>
              <a:rPr lang="vi-VN" sz="2000">
                <a:solidFill>
                  <a:srgbClr val="FF0000"/>
                </a:solidFill>
                <a:latin typeface="Arial" pitchFamily="34" charset="0"/>
                <a:cs typeface="Arial" pitchFamily="34" charset="0"/>
              </a:rPr>
              <a:t>+ Hình e: Cây trồng bị sâu bệnh phá </a:t>
            </a:r>
            <a:r>
              <a:rPr lang="vi-VN" sz="2000" smtClean="0">
                <a:solidFill>
                  <a:srgbClr val="FF0000"/>
                </a:solidFill>
                <a:latin typeface="Arial" pitchFamily="34" charset="0"/>
                <a:cs typeface="Arial" pitchFamily="34" charset="0"/>
              </a:rPr>
              <a:t>hại</a:t>
            </a:r>
            <a:endParaRPr lang="vi-VN" sz="2000">
              <a:solidFill>
                <a:srgbClr val="FF0000"/>
              </a:solidFill>
              <a:latin typeface="Arial" pitchFamily="34" charset="0"/>
              <a:cs typeface="Arial" pitchFamily="34" charset="0"/>
            </a:endParaRPr>
          </a:p>
        </p:txBody>
      </p:sp>
      <p:sp>
        <p:nvSpPr>
          <p:cNvPr id="5" name="Rectangle 4"/>
          <p:cNvSpPr/>
          <p:nvPr/>
        </p:nvSpPr>
        <p:spPr>
          <a:xfrm>
            <a:off x="500034" y="2714620"/>
            <a:ext cx="8382000" cy="3077766"/>
          </a:xfrm>
          <a:prstGeom prst="rect">
            <a:avLst/>
          </a:prstGeom>
        </p:spPr>
        <p:txBody>
          <a:bodyPr wrap="square">
            <a:spAutoFit/>
          </a:bodyPr>
          <a:lstStyle/>
          <a:p>
            <a:r>
              <a:rPr lang="en-US" sz="2000" b="1" smtClean="0">
                <a:solidFill>
                  <a:srgbClr val="FF0000"/>
                </a:solidFill>
                <a:latin typeface="Arial" pitchFamily="34" charset="0"/>
                <a:cs typeface="Arial" pitchFamily="34" charset="0"/>
              </a:rPr>
              <a:t>b</a:t>
            </a:r>
            <a:r>
              <a:rPr lang="vi-VN" sz="2000" b="1" smtClean="0">
                <a:solidFill>
                  <a:srgbClr val="FF0000"/>
                </a:solidFill>
                <a:latin typeface="Arial" pitchFamily="34" charset="0"/>
                <a:cs typeface="Arial" pitchFamily="34" charset="0"/>
              </a:rPr>
              <a:t>.</a:t>
            </a:r>
            <a:r>
              <a:rPr lang="vi-VN" sz="2000">
                <a:solidFill>
                  <a:srgbClr val="FF0000"/>
                </a:solidFill>
                <a:latin typeface="Arial" pitchFamily="34" charset="0"/>
                <a:cs typeface="Arial" pitchFamily="34" charset="0"/>
              </a:rPr>
              <a:t> Trồng trong nhà có mái che khắc phục những vấn đề về thời tiết, khí hậu và sâu bệnh: </a:t>
            </a:r>
          </a:p>
          <a:p>
            <a:r>
              <a:rPr lang="vi-VN" sz="2000">
                <a:solidFill>
                  <a:srgbClr val="FF0000"/>
                </a:solidFill>
                <a:latin typeface="Arial" pitchFamily="34" charset="0"/>
                <a:cs typeface="Arial" pitchFamily="34" charset="0"/>
              </a:rPr>
              <a:t>+ Hình b: Ngoài trời có tuyết rơi, lạnh giá nhưng bên trong mái che nhiệt độ luôn ấm áp giúp cây trồng phát triển tốt</a:t>
            </a:r>
          </a:p>
          <a:p>
            <a:r>
              <a:rPr lang="vi-VN" sz="2000">
                <a:solidFill>
                  <a:srgbClr val="FF0000"/>
                </a:solidFill>
                <a:latin typeface="Arial" pitchFamily="34" charset="0"/>
                <a:cs typeface="Arial" pitchFamily="34" charset="0"/>
              </a:rPr>
              <a:t>+ Hình c: Có giàn tưới nước tự động giúp cây trồng luôn đủ độ ẩm</a:t>
            </a:r>
          </a:p>
          <a:p>
            <a:r>
              <a:rPr lang="vi-VN" sz="2000">
                <a:solidFill>
                  <a:srgbClr val="FF0000"/>
                </a:solidFill>
                <a:latin typeface="Arial" pitchFamily="34" charset="0"/>
                <a:cs typeface="Arial" pitchFamily="34" charset="0"/>
              </a:rPr>
              <a:t>+ Hình e: Trồng trong nhà có mái che sẽ kiểm soát, ngăn chặn được sâu bệnh phá hại</a:t>
            </a:r>
          </a:p>
          <a:p>
            <a:r>
              <a:rPr lang="vi-VN"/>
              <a:t/>
            </a:r>
            <a:br>
              <a:rPr lang="vi-VN"/>
            </a:br>
            <a:endParaRPr lang="vi-VN"/>
          </a:p>
          <a:p>
            <a:endParaRPr lang="vi-V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arn(inVertical)">
                                      <p:cBhvr>
                                        <p:cTn id="10" dur="500"/>
                                        <p:tgtEl>
                                          <p:spTgt spid="4">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arn(inVertical)">
                                      <p:cBhvr>
                                        <p:cTn id="13" dur="500"/>
                                        <p:tgtEl>
                                          <p:spTgt spid="4">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arn(inVertical)">
                                      <p:cBhvr>
                                        <p:cTn id="16" dur="500"/>
                                        <p:tgtEl>
                                          <p:spTgt spid="4">
                                            <p:txEl>
                                              <p:pRg st="3" end="3"/>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Effect transition="in" filter="barn(inVertical)">
                                      <p:cBhvr>
                                        <p:cTn id="19" dur="500"/>
                                        <p:tgtEl>
                                          <p:spTgt spid="5">
                                            <p:txEl>
                                              <p:pRg st="0" end="0"/>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barn(inVertical)">
                                      <p:cBhvr>
                                        <p:cTn id="22" dur="500"/>
                                        <p:tgtEl>
                                          <p:spTgt spid="5">
                                            <p:txEl>
                                              <p:pRg st="1" end="1"/>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Effect transition="in" filter="barn(inVertical)">
                                      <p:cBhvr>
                                        <p:cTn id="25" dur="500"/>
                                        <p:tgtEl>
                                          <p:spTgt spid="5">
                                            <p:txEl>
                                              <p:pRg st="2" end="2"/>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barn(inVertical)">
                                      <p:cBhvr>
                                        <p:cTn id="28"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3149"/>
            <a:ext cx="8229600" cy="685800"/>
          </a:xfrm>
        </p:spPr>
        <p:txBody>
          <a:bodyPr>
            <a:normAutofit/>
          </a:bodyPr>
          <a:lstStyle/>
          <a:p>
            <a:r>
              <a:rPr lang="en-US" sz="2800" b="1" smtClean="0">
                <a:solidFill>
                  <a:srgbClr val="FF0000"/>
                </a:solidFill>
                <a:latin typeface="Arial" pitchFamily="34" charset="0"/>
                <a:cs typeface="Arial" pitchFamily="34" charset="0"/>
              </a:rPr>
              <a:t>LUYỆN TẬP</a:t>
            </a:r>
            <a:endParaRPr lang="en-US" sz="2800" b="1">
              <a:solidFill>
                <a:srgbClr val="FF0000"/>
              </a:solidFill>
              <a:latin typeface="Arial" pitchFamily="34" charset="0"/>
              <a:cs typeface="Arial" pitchFamily="34" charset="0"/>
            </a:endParaRPr>
          </a:p>
        </p:txBody>
      </p:sp>
      <p:sp>
        <p:nvSpPr>
          <p:cNvPr id="3" name="Rectangle 2"/>
          <p:cNvSpPr/>
          <p:nvPr/>
        </p:nvSpPr>
        <p:spPr>
          <a:xfrm>
            <a:off x="83916" y="511076"/>
            <a:ext cx="8686800" cy="1200329"/>
          </a:xfrm>
          <a:prstGeom prst="rect">
            <a:avLst/>
          </a:prstGeom>
        </p:spPr>
        <p:txBody>
          <a:bodyPr wrap="square">
            <a:spAutoFit/>
          </a:bodyPr>
          <a:lstStyle/>
          <a:p>
            <a:r>
              <a:rPr lang="en-US" sz="2400" b="1" smtClean="0">
                <a:solidFill>
                  <a:srgbClr val="000099"/>
                </a:solidFill>
                <a:latin typeface="Arial" pitchFamily="34" charset="0"/>
                <a:cs typeface="Arial" pitchFamily="34" charset="0"/>
              </a:rPr>
              <a:t>So </a:t>
            </a:r>
            <a:r>
              <a:rPr lang="en-US" sz="2400" b="1">
                <a:solidFill>
                  <a:srgbClr val="000099"/>
                </a:solidFill>
                <a:latin typeface="Arial" pitchFamily="34" charset="0"/>
                <a:cs typeface="Arial" pitchFamily="34" charset="0"/>
              </a:rPr>
              <a:t>sánh ưu, nhược điểm của phương thức trồng ngoài trời và phương thức trồng trong nhà có mái che theo mẫu Bảng 1.1</a:t>
            </a:r>
          </a:p>
        </p:txBody>
      </p:sp>
      <p:pic>
        <p:nvPicPr>
          <p:cNvPr id="8" name="Picture 7" descr="C:\Users\USER\Desktop\pasted image 0.png"/>
          <p:cNvPicPr/>
          <p:nvPr/>
        </p:nvPicPr>
        <p:blipFill>
          <a:blip r:embed="rId2">
            <a:extLst>
              <a:ext uri="{28A0092B-C50C-407E-A947-70E740481C1C}">
                <a14:useLocalDpi xmlns="" xmlns:a14="http://schemas.microsoft.com/office/drawing/2010/main" val="0"/>
              </a:ext>
            </a:extLst>
          </a:blip>
          <a:srcRect/>
          <a:stretch>
            <a:fillRect/>
          </a:stretch>
        </p:blipFill>
        <p:spPr bwMode="auto">
          <a:xfrm>
            <a:off x="285720" y="1785926"/>
            <a:ext cx="8429684" cy="4786346"/>
          </a:xfrm>
          <a:prstGeom prst="rect">
            <a:avLst/>
          </a:prstGeom>
          <a:noFill/>
          <a:ln>
            <a:noFill/>
          </a:ln>
        </p:spPr>
      </p:pic>
    </p:spTree>
    <p:extLst>
      <p:ext uri="{BB962C8B-B14F-4D97-AF65-F5344CB8AC3E}">
        <p14:creationId xmlns="" xmlns:p14="http://schemas.microsoft.com/office/powerpoint/2010/main" val="3014788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3149"/>
            <a:ext cx="8229600" cy="685800"/>
          </a:xfrm>
        </p:spPr>
        <p:txBody>
          <a:bodyPr>
            <a:normAutofit/>
          </a:bodyPr>
          <a:lstStyle/>
          <a:p>
            <a:r>
              <a:rPr lang="en-US" sz="2800" b="1" smtClean="0">
                <a:solidFill>
                  <a:srgbClr val="FF0000"/>
                </a:solidFill>
                <a:latin typeface="Arial" pitchFamily="34" charset="0"/>
                <a:cs typeface="Arial" pitchFamily="34" charset="0"/>
              </a:rPr>
              <a:t>LUYỆN TẬP</a:t>
            </a:r>
            <a:endParaRPr lang="en-US" sz="2800" b="1">
              <a:solidFill>
                <a:srgbClr val="FF0000"/>
              </a:solidFill>
              <a:latin typeface="Arial" pitchFamily="34" charset="0"/>
              <a:cs typeface="Arial" pitchFamily="34" charset="0"/>
            </a:endParaRPr>
          </a:p>
        </p:txBody>
      </p:sp>
      <p:pic>
        <p:nvPicPr>
          <p:cNvPr id="2050" name="Picture 2" descr="C:\Users\USER\Desktop\pasted image 0.pn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228600" y="857232"/>
            <a:ext cx="8610600" cy="5613578"/>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0219945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loud Callout 3"/>
          <p:cNvSpPr/>
          <p:nvPr/>
        </p:nvSpPr>
        <p:spPr>
          <a:xfrm>
            <a:off x="1285852" y="285728"/>
            <a:ext cx="6572296" cy="5769449"/>
          </a:xfrm>
          <a:prstGeom prst="cloudCallout">
            <a:avLst>
              <a:gd name="adj1" fmla="val -53013"/>
              <a:gd name="adj2" fmla="val 55917"/>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smtClean="0">
                <a:solidFill>
                  <a:srgbClr val="000099"/>
                </a:solidFill>
                <a:latin typeface="Arial" pitchFamily="34" charset="0"/>
                <a:cs typeface="Arial" pitchFamily="34" charset="0"/>
              </a:rPr>
              <a:t>Kể tên các sản phẩm từ </a:t>
            </a:r>
            <a:r>
              <a:rPr lang="en-US" sz="3200" b="1" smtClean="0">
                <a:solidFill>
                  <a:srgbClr val="FF0000"/>
                </a:solidFill>
                <a:latin typeface="Arial" pitchFamily="34" charset="0"/>
                <a:cs typeface="Arial" pitchFamily="34" charset="0"/>
              </a:rPr>
              <a:t>trồng trọt </a:t>
            </a:r>
            <a:r>
              <a:rPr lang="en-US" sz="3200" b="1" smtClean="0">
                <a:solidFill>
                  <a:srgbClr val="000099"/>
                </a:solidFill>
                <a:latin typeface="Arial" pitchFamily="34" charset="0"/>
                <a:cs typeface="Arial" pitchFamily="34" charset="0"/>
              </a:rPr>
              <a:t>có trong cuộc sống hằng ngày của em?</a:t>
            </a:r>
            <a:endParaRPr lang="en-US" sz="3200" b="1">
              <a:solidFill>
                <a:srgbClr val="000099"/>
              </a:solidFill>
              <a:latin typeface="Arial" pitchFamily="34" charset="0"/>
              <a:cs typeface="Arial" pitchFamily="34" charset="0"/>
            </a:endParaRPr>
          </a:p>
        </p:txBody>
      </p:sp>
    </p:spTree>
    <p:extLst>
      <p:ext uri="{BB962C8B-B14F-4D97-AF65-F5344CB8AC3E}">
        <p14:creationId xmlns:p14="http://schemas.microsoft.com/office/powerpoint/2010/main" xmlns="" val="199000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642910" y="500042"/>
            <a:ext cx="7643833" cy="5618735"/>
          </a:xfrm>
          <a:prstGeom prst="rect">
            <a:avLst/>
          </a:prstGeom>
          <a:noFill/>
          <a:ln w="9525">
            <a:noFill/>
            <a:miter lim="800000"/>
            <a:headEnd/>
            <a:tailEnd/>
          </a:ln>
          <a:effectLst/>
        </p:spPr>
      </p:pic>
    </p:spTree>
    <p:extLst>
      <p:ext uri="{BB962C8B-B14F-4D97-AF65-F5344CB8AC3E}">
        <p14:creationId xmlns:p14="http://schemas.microsoft.com/office/powerpoint/2010/main" xmlns="" val="34955594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228600"/>
            <a:ext cx="7924800" cy="461665"/>
          </a:xfrm>
          <a:prstGeom prst="rect">
            <a:avLst/>
          </a:prstGeom>
        </p:spPr>
        <p:txBody>
          <a:bodyPr wrap="square">
            <a:spAutoFit/>
          </a:bodyPr>
          <a:lstStyle/>
          <a:p>
            <a:pPr algn="ctr"/>
            <a:r>
              <a:rPr lang="en-US" sz="2400" b="1" smtClean="0">
                <a:solidFill>
                  <a:srgbClr val="FF0000"/>
                </a:solidFill>
                <a:latin typeface="Arial" pitchFamily="34" charset="0"/>
                <a:cs typeface="Arial" pitchFamily="34" charset="0"/>
              </a:rPr>
              <a:t>TIẾT 1. BÀI 1. GIỚI THIỆU CHUNG VỀ TRỒNG TRỌT</a:t>
            </a:r>
            <a:endParaRPr lang="en-US" sz="2400" b="1">
              <a:solidFill>
                <a:srgbClr val="FF0000"/>
              </a:solidFill>
              <a:latin typeface="Arial" pitchFamily="34" charset="0"/>
              <a:cs typeface="Arial" pitchFamily="34" charset="0"/>
            </a:endParaRPr>
          </a:p>
        </p:txBody>
      </p:sp>
      <p:sp>
        <p:nvSpPr>
          <p:cNvPr id="5" name="Rectangle 4"/>
          <p:cNvSpPr/>
          <p:nvPr/>
        </p:nvSpPr>
        <p:spPr>
          <a:xfrm>
            <a:off x="357158" y="1357298"/>
            <a:ext cx="7924800" cy="461665"/>
          </a:xfrm>
          <a:prstGeom prst="rect">
            <a:avLst/>
          </a:prstGeom>
        </p:spPr>
        <p:txBody>
          <a:bodyPr wrap="square">
            <a:spAutoFit/>
          </a:bodyPr>
          <a:lstStyle/>
          <a:p>
            <a:r>
              <a:rPr lang="en-US" sz="2400" b="1" smtClean="0">
                <a:solidFill>
                  <a:srgbClr val="FF0000"/>
                </a:solidFill>
                <a:latin typeface="Arial" pitchFamily="34" charset="0"/>
                <a:cs typeface="Arial" pitchFamily="34" charset="0"/>
              </a:rPr>
              <a:t>1. Vai trò và triển vọng của trồng trọt</a:t>
            </a:r>
            <a:endParaRPr lang="en-US" sz="2400" b="1">
              <a:solidFill>
                <a:srgbClr val="FF0000"/>
              </a:solidFill>
              <a:latin typeface="Arial" pitchFamily="34" charset="0"/>
              <a:cs typeface="Arial" pitchFamily="34" charset="0"/>
            </a:endParaRPr>
          </a:p>
        </p:txBody>
      </p:sp>
      <p:sp>
        <p:nvSpPr>
          <p:cNvPr id="6" name="Rectangle 5"/>
          <p:cNvSpPr/>
          <p:nvPr/>
        </p:nvSpPr>
        <p:spPr>
          <a:xfrm>
            <a:off x="428596" y="2071678"/>
            <a:ext cx="7924800" cy="461665"/>
          </a:xfrm>
          <a:prstGeom prst="rect">
            <a:avLst/>
          </a:prstGeom>
        </p:spPr>
        <p:txBody>
          <a:bodyPr wrap="square">
            <a:spAutoFit/>
          </a:bodyPr>
          <a:lstStyle/>
          <a:p>
            <a:r>
              <a:rPr lang="en-US" sz="2400" b="1" smtClean="0">
                <a:solidFill>
                  <a:srgbClr val="FF0000"/>
                </a:solidFill>
                <a:latin typeface="Arial" pitchFamily="34" charset="0"/>
                <a:cs typeface="Arial" pitchFamily="34" charset="0"/>
              </a:rPr>
              <a:t>1.1. Vai trò của trồng trọt</a:t>
            </a:r>
            <a:endParaRPr lang="en-US" sz="2400" b="1">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xmlns="" val="3134601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2143108" y="214290"/>
            <a:ext cx="4786346" cy="6302702"/>
          </a:xfrm>
          <a:prstGeom prst="rect">
            <a:avLst/>
          </a:prstGeom>
          <a:noFill/>
          <a:ln w="9525">
            <a:noFill/>
            <a:miter lim="800000"/>
            <a:headEnd/>
            <a:tailEnd/>
          </a:ln>
          <a:effectLst/>
        </p:spPr>
      </p:pic>
      <p:sp>
        <p:nvSpPr>
          <p:cNvPr id="5" name="Rectangle 4"/>
          <p:cNvSpPr/>
          <p:nvPr/>
        </p:nvSpPr>
        <p:spPr>
          <a:xfrm>
            <a:off x="214282" y="500042"/>
            <a:ext cx="1857356" cy="1200329"/>
          </a:xfrm>
          <a:prstGeom prst="rect">
            <a:avLst/>
          </a:prstGeom>
        </p:spPr>
        <p:txBody>
          <a:bodyPr wrap="square">
            <a:spAutoFit/>
          </a:bodyPr>
          <a:lstStyle/>
          <a:p>
            <a:r>
              <a:rPr lang="en-US" b="1" smtClean="0">
                <a:latin typeface="Arial" pitchFamily="34" charset="0"/>
                <a:cs typeface="Arial" pitchFamily="34" charset="0"/>
              </a:rPr>
              <a:t>Cung cấp lương thực, thực phẩm cho con người</a:t>
            </a:r>
            <a:endParaRPr lang="vi-VN"/>
          </a:p>
        </p:txBody>
      </p:sp>
      <p:sp>
        <p:nvSpPr>
          <p:cNvPr id="6" name="Rectangle 5"/>
          <p:cNvSpPr/>
          <p:nvPr/>
        </p:nvSpPr>
        <p:spPr>
          <a:xfrm>
            <a:off x="6858016" y="357166"/>
            <a:ext cx="2285984" cy="1477328"/>
          </a:xfrm>
          <a:prstGeom prst="rect">
            <a:avLst/>
          </a:prstGeom>
        </p:spPr>
        <p:txBody>
          <a:bodyPr wrap="square">
            <a:spAutoFit/>
          </a:bodyPr>
          <a:lstStyle/>
          <a:p>
            <a:r>
              <a:rPr lang="en-US" b="1" smtClean="0">
                <a:latin typeface="Arial" pitchFamily="34" charset="0"/>
                <a:cs typeface="Arial" pitchFamily="34" charset="0"/>
              </a:rPr>
              <a:t>Góp phần tạo cảnh quan, bảo vệ môi trường, phát triển du lịch, giữ gìn bản sắc văn hóa</a:t>
            </a:r>
            <a:endParaRPr lang="vi-VN"/>
          </a:p>
        </p:txBody>
      </p:sp>
      <p:sp>
        <p:nvSpPr>
          <p:cNvPr id="7" name="Rectangle 6"/>
          <p:cNvSpPr/>
          <p:nvPr/>
        </p:nvSpPr>
        <p:spPr>
          <a:xfrm>
            <a:off x="214282" y="2500306"/>
            <a:ext cx="2000232" cy="923330"/>
          </a:xfrm>
          <a:prstGeom prst="rect">
            <a:avLst/>
          </a:prstGeom>
        </p:spPr>
        <p:txBody>
          <a:bodyPr wrap="square">
            <a:spAutoFit/>
          </a:bodyPr>
          <a:lstStyle/>
          <a:p>
            <a:r>
              <a:rPr lang="en-US" b="1" smtClean="0">
                <a:latin typeface="Arial" pitchFamily="34" charset="0"/>
                <a:cs typeface="Arial" pitchFamily="34" charset="0"/>
              </a:rPr>
              <a:t>Cung cấp sản phẩm cho xuất khẩu</a:t>
            </a:r>
            <a:endParaRPr lang="vi-VN"/>
          </a:p>
        </p:txBody>
      </p:sp>
      <p:sp>
        <p:nvSpPr>
          <p:cNvPr id="8" name="Rectangle 7"/>
          <p:cNvSpPr/>
          <p:nvPr/>
        </p:nvSpPr>
        <p:spPr>
          <a:xfrm>
            <a:off x="6929454" y="2500306"/>
            <a:ext cx="2214546" cy="923330"/>
          </a:xfrm>
          <a:prstGeom prst="rect">
            <a:avLst/>
          </a:prstGeom>
        </p:spPr>
        <p:txBody>
          <a:bodyPr wrap="square">
            <a:spAutoFit/>
          </a:bodyPr>
          <a:lstStyle/>
          <a:p>
            <a:r>
              <a:rPr lang="vi-VN" b="1" smtClean="0">
                <a:latin typeface="Arial" pitchFamily="34" charset="0"/>
                <a:cs typeface="Arial" pitchFamily="34" charset="0"/>
              </a:rPr>
              <a:t>Tạo việc làm </a:t>
            </a:r>
          </a:p>
          <a:p>
            <a:r>
              <a:rPr lang="vi-VN" b="1" smtClean="0">
                <a:latin typeface="Arial" pitchFamily="34" charset="0"/>
                <a:cs typeface="Arial" pitchFamily="34" charset="0"/>
              </a:rPr>
              <a:t>(làng nghề mây tre đan)</a:t>
            </a:r>
            <a:endParaRPr lang="vi-VN"/>
          </a:p>
        </p:txBody>
      </p:sp>
      <p:sp>
        <p:nvSpPr>
          <p:cNvPr id="9" name="Rectangle 8"/>
          <p:cNvSpPr/>
          <p:nvPr/>
        </p:nvSpPr>
        <p:spPr>
          <a:xfrm>
            <a:off x="214282" y="4429132"/>
            <a:ext cx="2000232" cy="923330"/>
          </a:xfrm>
          <a:prstGeom prst="rect">
            <a:avLst/>
          </a:prstGeom>
        </p:spPr>
        <p:txBody>
          <a:bodyPr wrap="square">
            <a:spAutoFit/>
          </a:bodyPr>
          <a:lstStyle/>
          <a:p>
            <a:r>
              <a:rPr lang="en-US" b="1" smtClean="0">
                <a:latin typeface="Arial" pitchFamily="34" charset="0"/>
                <a:cs typeface="Arial" pitchFamily="34" charset="0"/>
              </a:rPr>
              <a:t>Cung cấp thức ăn cho chăn, nuôi</a:t>
            </a:r>
            <a:endParaRPr lang="vi-VN"/>
          </a:p>
        </p:txBody>
      </p:sp>
      <p:sp>
        <p:nvSpPr>
          <p:cNvPr id="10" name="Rectangle 9"/>
          <p:cNvSpPr/>
          <p:nvPr/>
        </p:nvSpPr>
        <p:spPr>
          <a:xfrm>
            <a:off x="6858016" y="4143380"/>
            <a:ext cx="2285984" cy="1477328"/>
          </a:xfrm>
          <a:prstGeom prst="rect">
            <a:avLst/>
          </a:prstGeom>
        </p:spPr>
        <p:txBody>
          <a:bodyPr wrap="square">
            <a:spAutoFit/>
          </a:bodyPr>
          <a:lstStyle/>
          <a:p>
            <a:r>
              <a:rPr lang="en-US" b="1" smtClean="0">
                <a:latin typeface="Arial" pitchFamily="34" charset="0"/>
                <a:cs typeface="Arial" pitchFamily="34" charset="0"/>
              </a:rPr>
              <a:t>Cung cấp nguyên liệu cho sản xuất công nghiệp chế biến, dược phẩm, mỹ phẩm…</a:t>
            </a:r>
            <a:endParaRPr lang="vi-VN"/>
          </a:p>
        </p:txBody>
      </p:sp>
    </p:spTree>
    <p:extLst>
      <p:ext uri="{BB962C8B-B14F-4D97-AF65-F5344CB8AC3E}">
        <p14:creationId xmlns:p14="http://schemas.microsoft.com/office/powerpoint/2010/main" xmlns="" val="1597424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285720" y="642918"/>
            <a:ext cx="8001000"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400" b="1" smtClean="0">
                <a:solidFill>
                  <a:srgbClr val="000099"/>
                </a:solidFill>
                <a:latin typeface="Arial" pitchFamily="34" charset="0"/>
                <a:cs typeface="Arial" pitchFamily="34" charset="0"/>
              </a:rPr>
              <a:t>1.2. Triển </a:t>
            </a:r>
            <a:r>
              <a:rPr lang="en-US" sz="2400" b="1">
                <a:solidFill>
                  <a:srgbClr val="000099"/>
                </a:solidFill>
                <a:latin typeface="Arial" pitchFamily="34" charset="0"/>
                <a:cs typeface="Arial" pitchFamily="34" charset="0"/>
              </a:rPr>
              <a:t>vọng phát triển của trồng trọt ở nước ta.</a:t>
            </a:r>
          </a:p>
        </p:txBody>
      </p:sp>
      <p:sp>
        <p:nvSpPr>
          <p:cNvPr id="3" name="Rectangle 3"/>
          <p:cNvSpPr>
            <a:spLocks noChangeArrowheads="1"/>
          </p:cNvSpPr>
          <p:nvPr/>
        </p:nvSpPr>
        <p:spPr bwMode="auto">
          <a:xfrm>
            <a:off x="428596" y="2000240"/>
            <a:ext cx="8001000" cy="8309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400" b="1" smtClean="0">
                <a:solidFill>
                  <a:srgbClr val="000099"/>
                </a:solidFill>
                <a:latin typeface="Arial" pitchFamily="34" charset="0"/>
                <a:cs typeface="Arial" pitchFamily="34" charset="0"/>
              </a:rPr>
              <a:t>Theo em trồng trọt ở Việt Nam có triển </a:t>
            </a:r>
            <a:r>
              <a:rPr lang="en-US" sz="2400" b="1">
                <a:solidFill>
                  <a:srgbClr val="000099"/>
                </a:solidFill>
                <a:latin typeface="Arial" pitchFamily="34" charset="0"/>
                <a:cs typeface="Arial" pitchFamily="34" charset="0"/>
              </a:rPr>
              <a:t>vọng phát triển </a:t>
            </a:r>
            <a:r>
              <a:rPr lang="en-US" sz="2400" b="1" smtClean="0">
                <a:solidFill>
                  <a:srgbClr val="000099"/>
                </a:solidFill>
                <a:latin typeface="Arial" pitchFamily="34" charset="0"/>
                <a:cs typeface="Arial" pitchFamily="34" charset="0"/>
              </a:rPr>
              <a:t>không? Nêu những triển vọng đó</a:t>
            </a:r>
            <a:endParaRPr lang="en-US" sz="2400" b="1">
              <a:solidFill>
                <a:srgbClr val="000099"/>
              </a:solidFill>
              <a:latin typeface="Arial" pitchFamily="34" charset="0"/>
              <a:cs typeface="Arial" pitchFamily="34" charset="0"/>
            </a:endParaRPr>
          </a:p>
        </p:txBody>
      </p:sp>
    </p:spTree>
    <p:extLst>
      <p:ext uri="{BB962C8B-B14F-4D97-AF65-F5344CB8AC3E}">
        <p14:creationId xmlns:p14="http://schemas.microsoft.com/office/powerpoint/2010/main" xmlns="" val="3971678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8534400" cy="1107996"/>
          </a:xfrm>
          <a:prstGeom prst="rect">
            <a:avLst/>
          </a:prstGeom>
        </p:spPr>
        <p:txBody>
          <a:bodyPr wrap="square">
            <a:spAutoFit/>
          </a:bodyPr>
          <a:lstStyle/>
          <a:p>
            <a:r>
              <a:rPr lang="vi-VN" sz="2200" smtClean="0">
                <a:solidFill>
                  <a:srgbClr val="FF0000"/>
                </a:solidFill>
                <a:latin typeface="Arial" pitchFamily="34" charset="0"/>
                <a:cs typeface="Arial" pitchFamily="34" charset="0"/>
              </a:rPr>
              <a:t> </a:t>
            </a:r>
          </a:p>
          <a:p>
            <a:r>
              <a:rPr lang="vi-VN" sz="2200" smtClean="0">
                <a:solidFill>
                  <a:srgbClr val="FF0000"/>
                </a:solidFill>
                <a:latin typeface="Arial" pitchFamily="34" charset="0"/>
                <a:cs typeface="Arial" pitchFamily="34" charset="0"/>
              </a:rPr>
              <a:t>- </a:t>
            </a:r>
            <a:r>
              <a:rPr lang="vi-VN" sz="2200">
                <a:solidFill>
                  <a:srgbClr val="FF0000"/>
                </a:solidFill>
                <a:latin typeface="Arial" pitchFamily="34" charset="0"/>
                <a:cs typeface="Arial" pitchFamily="34" charset="0"/>
              </a:rPr>
              <a:t>Lợi thế điều kiện tự nhiên đa dạng, có triển vọng phát triển các vùng chuyên canh tập trung cho các loại cây trồng chủ </a:t>
            </a:r>
            <a:r>
              <a:rPr lang="vi-VN" sz="2200" smtClean="0">
                <a:solidFill>
                  <a:srgbClr val="FF0000"/>
                </a:solidFill>
                <a:latin typeface="Arial" pitchFamily="34" charset="0"/>
                <a:cs typeface="Arial" pitchFamily="34" charset="0"/>
              </a:rPr>
              <a:t>lực</a:t>
            </a:r>
            <a:endParaRPr lang="vi-VN" sz="2200">
              <a:solidFill>
                <a:srgbClr val="FF0000"/>
              </a:solidFill>
              <a:latin typeface="Arial" pitchFamily="34" charset="0"/>
              <a:cs typeface="Arial" pitchFamily="34" charset="0"/>
            </a:endParaRPr>
          </a:p>
        </p:txBody>
      </p:sp>
      <p:sp>
        <p:nvSpPr>
          <p:cNvPr id="3" name="Rectangle 2"/>
          <p:cNvSpPr/>
          <p:nvPr/>
        </p:nvSpPr>
        <p:spPr>
          <a:xfrm>
            <a:off x="285720" y="1785926"/>
            <a:ext cx="8534400" cy="1107996"/>
          </a:xfrm>
          <a:prstGeom prst="rect">
            <a:avLst/>
          </a:prstGeom>
        </p:spPr>
        <p:txBody>
          <a:bodyPr wrap="square">
            <a:spAutoFit/>
          </a:bodyPr>
          <a:lstStyle/>
          <a:p>
            <a:r>
              <a:rPr lang="vi-VN" sz="2200" smtClean="0">
                <a:solidFill>
                  <a:srgbClr val="FF0000"/>
                </a:solidFill>
                <a:latin typeface="Arial" pitchFamily="34" charset="0"/>
                <a:cs typeface="Arial" pitchFamily="34" charset="0"/>
              </a:rPr>
              <a:t> </a:t>
            </a:r>
          </a:p>
          <a:p>
            <a:r>
              <a:rPr lang="vi-VN" sz="2200" smtClean="0">
                <a:solidFill>
                  <a:srgbClr val="FF0000"/>
                </a:solidFill>
                <a:latin typeface="Arial" pitchFamily="34" charset="0"/>
                <a:cs typeface="Arial" pitchFamily="34" charset="0"/>
              </a:rPr>
              <a:t>- </a:t>
            </a:r>
            <a:r>
              <a:rPr lang="vi-VN" sz="2200">
                <a:solidFill>
                  <a:srgbClr val="FF0000"/>
                </a:solidFill>
                <a:latin typeface="Arial" pitchFamily="34" charset="0"/>
                <a:cs typeface="Arial" pitchFamily="34" charset="0"/>
              </a:rPr>
              <a:t>Việc áp dụng các phương thức, công nghệ trồng trọt tiên tiến giúp nâng cao năng suất, chất lượng sản </a:t>
            </a:r>
            <a:r>
              <a:rPr lang="vi-VN" sz="2200" smtClean="0">
                <a:solidFill>
                  <a:srgbClr val="FF0000"/>
                </a:solidFill>
                <a:latin typeface="Arial" pitchFamily="34" charset="0"/>
                <a:cs typeface="Arial" pitchFamily="34" charset="0"/>
              </a:rPr>
              <a:t>phẩm</a:t>
            </a:r>
            <a:endParaRPr lang="vi-VN" sz="2200">
              <a:solidFill>
                <a:srgbClr val="FF0000"/>
              </a:solidFill>
              <a:latin typeface="Arial" pitchFamily="34" charset="0"/>
              <a:cs typeface="Arial" pitchFamily="34" charset="0"/>
            </a:endParaRPr>
          </a:p>
        </p:txBody>
      </p:sp>
      <p:sp>
        <p:nvSpPr>
          <p:cNvPr id="4" name="Rectangle 3"/>
          <p:cNvSpPr/>
          <p:nvPr/>
        </p:nvSpPr>
        <p:spPr>
          <a:xfrm>
            <a:off x="285720" y="3357562"/>
            <a:ext cx="8534400" cy="1107996"/>
          </a:xfrm>
          <a:prstGeom prst="rect">
            <a:avLst/>
          </a:prstGeom>
        </p:spPr>
        <p:txBody>
          <a:bodyPr wrap="square">
            <a:spAutoFit/>
          </a:bodyPr>
          <a:lstStyle/>
          <a:p>
            <a:r>
              <a:rPr lang="vi-VN" sz="2200" smtClean="0">
                <a:solidFill>
                  <a:srgbClr val="FF0000"/>
                </a:solidFill>
                <a:latin typeface="Arial" pitchFamily="34" charset="0"/>
                <a:cs typeface="Arial" pitchFamily="34" charset="0"/>
              </a:rPr>
              <a:t> </a:t>
            </a:r>
          </a:p>
          <a:p>
            <a:r>
              <a:rPr lang="vi-VN" sz="2200" smtClean="0">
                <a:solidFill>
                  <a:srgbClr val="FF0000"/>
                </a:solidFill>
                <a:latin typeface="Arial" pitchFamily="34" charset="0"/>
                <a:cs typeface="Arial" pitchFamily="34" charset="0"/>
              </a:rPr>
              <a:t>- </a:t>
            </a:r>
            <a:r>
              <a:rPr lang="vi-VN" sz="2200">
                <a:solidFill>
                  <a:srgbClr val="FF0000"/>
                </a:solidFill>
                <a:latin typeface="Arial" pitchFamily="34" charset="0"/>
                <a:cs typeface="Arial" pitchFamily="34" charset="0"/>
              </a:rPr>
              <a:t>Người nông dân Việt Nam sáng tạo, ham học hỏi góp phần nâng cao vị thế của sản xuất nông nghiệp Việt Nam</a:t>
            </a:r>
            <a:r>
              <a:rPr lang="vi-VN" sz="2200" smtClean="0">
                <a:solidFill>
                  <a:srgbClr val="FF0000"/>
                </a:solidFill>
                <a:latin typeface="Arial" pitchFamily="34" charset="0"/>
                <a:cs typeface="Arial" pitchFamily="34" charset="0"/>
              </a:rPr>
              <a:t>.</a:t>
            </a:r>
            <a:endParaRPr lang="vi-VN" sz="220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xmlns="" val="2595448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533400"/>
            <a:ext cx="8229600" cy="3785652"/>
          </a:xfrm>
          <a:prstGeom prst="rect">
            <a:avLst/>
          </a:prstGeom>
        </p:spPr>
        <p:txBody>
          <a:bodyPr wrap="square">
            <a:spAutoFit/>
          </a:bodyPr>
          <a:lstStyle/>
          <a:p>
            <a:r>
              <a:rPr lang="en-US" sz="2400" b="1">
                <a:latin typeface="Arial" pitchFamily="34" charset="0"/>
                <a:cs typeface="Arial" pitchFamily="34" charset="0"/>
              </a:rPr>
              <a:t>1.2.Triển vọng của trồng trọt </a:t>
            </a:r>
          </a:p>
          <a:p>
            <a:r>
              <a:rPr lang="en-US" sz="2400" b="1">
                <a:latin typeface="Arial" pitchFamily="34" charset="0"/>
                <a:cs typeface="Arial" pitchFamily="34" charset="0"/>
              </a:rPr>
              <a:t>- Lợi thế điều kiện tự nhiên đa dạng, có triển vọng phát triển các vùng chuyên canh tập trung cho các loại cây trồng chủ lực</a:t>
            </a:r>
          </a:p>
          <a:p>
            <a:r>
              <a:rPr lang="en-US" sz="2400" b="1">
                <a:latin typeface="Arial" pitchFamily="34" charset="0"/>
                <a:cs typeface="Arial" pitchFamily="34" charset="0"/>
              </a:rPr>
              <a:t>- Việc áp dụng các phương thức, công nghệ trồng trọt tiên tiến giúp nâng cao năng suất, chất lượng sản phẩm</a:t>
            </a:r>
          </a:p>
          <a:p>
            <a:r>
              <a:rPr lang="en-US" sz="2400" b="1">
                <a:latin typeface="Arial" pitchFamily="34" charset="0"/>
                <a:cs typeface="Arial" pitchFamily="34" charset="0"/>
              </a:rPr>
              <a:t>- Người nông dân Việt Nam sáng tạo, ham học hỏi góp phần nâng cao vị thế của sản xuất nông nghiệp Việt Nam</a:t>
            </a:r>
            <a:r>
              <a:rPr lang="en-US" sz="2400" b="1" smtClean="0">
                <a:latin typeface="Arial" pitchFamily="34" charset="0"/>
                <a:cs typeface="Arial" pitchFamily="34" charset="0"/>
              </a:rPr>
              <a:t>.</a:t>
            </a:r>
            <a:endParaRPr lang="en-US" sz="2400" b="1">
              <a:latin typeface="Arial" pitchFamily="34" charset="0"/>
              <a:cs typeface="Arial" pitchFamily="34" charset="0"/>
            </a:endParaRPr>
          </a:p>
        </p:txBody>
      </p:sp>
      <p:sp>
        <p:nvSpPr>
          <p:cNvPr id="6" name="Rectangle 5"/>
          <p:cNvSpPr/>
          <p:nvPr/>
        </p:nvSpPr>
        <p:spPr>
          <a:xfrm>
            <a:off x="533400" y="71735"/>
            <a:ext cx="7924800" cy="461665"/>
          </a:xfrm>
          <a:prstGeom prst="rect">
            <a:avLst/>
          </a:prstGeom>
        </p:spPr>
        <p:txBody>
          <a:bodyPr wrap="square">
            <a:spAutoFit/>
          </a:bodyPr>
          <a:lstStyle/>
          <a:p>
            <a:pPr algn="ctr"/>
            <a:r>
              <a:rPr lang="en-US" sz="2400" b="1" smtClean="0">
                <a:solidFill>
                  <a:srgbClr val="FF0000"/>
                </a:solidFill>
                <a:latin typeface="Arial" pitchFamily="34" charset="0"/>
                <a:cs typeface="Arial" pitchFamily="34" charset="0"/>
              </a:rPr>
              <a:t>TIẾT 1.BÀI 1. GIỚI THIỆU CHUNG VỀ TRỒNG TRỌT</a:t>
            </a:r>
            <a:endParaRPr lang="en-US" sz="2400" b="1">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xmlns="" val="3351316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642691"/>
            <a:ext cx="8534400" cy="923330"/>
          </a:xfrm>
          <a:prstGeom prst="rect">
            <a:avLst/>
          </a:prstGeom>
        </p:spPr>
        <p:txBody>
          <a:bodyPr wrap="square">
            <a:spAutoFit/>
          </a:bodyPr>
          <a:lstStyle/>
          <a:p>
            <a:r>
              <a:rPr lang="en-US"/>
              <a:t/>
            </a:r>
            <a:br>
              <a:rPr lang="en-US"/>
            </a:br>
            <a:r>
              <a:rPr lang="en-US"/>
              <a:t/>
            </a:r>
            <a:br>
              <a:rPr lang="en-US"/>
            </a:br>
            <a:endParaRPr lang="en-US"/>
          </a:p>
        </p:txBody>
      </p:sp>
      <p:sp>
        <p:nvSpPr>
          <p:cNvPr id="3" name="Rectangle 2"/>
          <p:cNvSpPr/>
          <p:nvPr/>
        </p:nvSpPr>
        <p:spPr>
          <a:xfrm>
            <a:off x="342899" y="647514"/>
            <a:ext cx="8595287" cy="830997"/>
          </a:xfrm>
          <a:prstGeom prst="rect">
            <a:avLst/>
          </a:prstGeom>
        </p:spPr>
        <p:txBody>
          <a:bodyPr wrap="square">
            <a:spAutoFit/>
          </a:bodyPr>
          <a:lstStyle/>
          <a:p>
            <a:r>
              <a:rPr lang="en-US" sz="2400" b="1" smtClean="0">
                <a:solidFill>
                  <a:srgbClr val="000099"/>
                </a:solidFill>
                <a:latin typeface="Times New Roman" pitchFamily="18" charset="0"/>
                <a:cs typeface="Times New Roman" pitchFamily="18" charset="0"/>
              </a:rPr>
              <a:t>Địa </a:t>
            </a:r>
            <a:r>
              <a:rPr lang="en-US" sz="2400" b="1">
                <a:solidFill>
                  <a:srgbClr val="000099"/>
                </a:solidFill>
                <a:latin typeface="Times New Roman" pitchFamily="18" charset="0"/>
                <a:cs typeface="Times New Roman" pitchFamily="18" charset="0"/>
              </a:rPr>
              <a:t>phương em có những thế mạnh gì trong phát triển trồng trọt </a:t>
            </a:r>
            <a:r>
              <a:rPr lang="en-US" sz="2400" b="1" smtClean="0">
                <a:solidFill>
                  <a:srgbClr val="000099"/>
                </a:solidFill>
                <a:latin typeface="Times New Roman" pitchFamily="18" charset="0"/>
                <a:cs typeface="Times New Roman" pitchFamily="18" charset="0"/>
              </a:rPr>
              <a:t>?</a:t>
            </a:r>
            <a:r>
              <a:rPr lang="vi-VN" sz="2400" b="1" smtClean="0">
                <a:solidFill>
                  <a:srgbClr val="000099"/>
                </a:solidFill>
                <a:latin typeface="Times New Roman" pitchFamily="18" charset="0"/>
                <a:cs typeface="Times New Roman" pitchFamily="18" charset="0"/>
              </a:rPr>
              <a:t> </a:t>
            </a:r>
            <a:endParaRPr lang="vi-VN" sz="2400" b="1">
              <a:solidFill>
                <a:srgbClr val="000099"/>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57014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TotalTime>
  <Words>713</Words>
  <Application>Microsoft Office PowerPoint</Application>
  <PresentationFormat>On-screen Show (4:3)</PresentationFormat>
  <Paragraphs>77</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Slide 1</vt:lpstr>
      <vt:lpstr>Slide 2</vt:lpstr>
      <vt:lpstr>Slide 3</vt:lpstr>
      <vt:lpstr>Slide 4</vt:lpstr>
      <vt:lpstr>Slide 5</vt:lpstr>
      <vt:lpstr>Slide 6</vt:lpstr>
      <vt:lpstr>Slide 7</vt:lpstr>
      <vt:lpstr>Slide 8</vt:lpstr>
      <vt:lpstr>Slide 9</vt:lpstr>
      <vt:lpstr>Slide 10</vt:lpstr>
      <vt:lpstr>2. Các nhóm cây trồng phổ biến ở Việt Nam</vt:lpstr>
      <vt:lpstr>Slide 12</vt:lpstr>
      <vt:lpstr>Slide 13</vt:lpstr>
      <vt:lpstr>Slide 14</vt:lpstr>
      <vt:lpstr>Slide 15</vt:lpstr>
      <vt:lpstr>Slide 16</vt:lpstr>
      <vt:lpstr>Slide 17</vt:lpstr>
      <vt:lpstr>LUYỆN TẬP</vt:lpstr>
      <vt:lpstr>LUYỆN TẬP</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A</cp:lastModifiedBy>
  <cp:revision>20</cp:revision>
  <dcterms:created xsi:type="dcterms:W3CDTF">2022-07-15T07:39:46Z</dcterms:created>
  <dcterms:modified xsi:type="dcterms:W3CDTF">2022-09-07T13:19:48Z</dcterms:modified>
</cp:coreProperties>
</file>