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29" r:id="rId4"/>
    <p:sldId id="330" r:id="rId5"/>
    <p:sldId id="321" r:id="rId6"/>
    <p:sldId id="301" r:id="rId7"/>
    <p:sldId id="322" r:id="rId8"/>
    <p:sldId id="323" r:id="rId9"/>
    <p:sldId id="331" r:id="rId10"/>
    <p:sldId id="332" r:id="rId11"/>
    <p:sldId id="324" r:id="rId12"/>
    <p:sldId id="280" r:id="rId13"/>
    <p:sldId id="307" r:id="rId14"/>
    <p:sldId id="333" r:id="rId15"/>
    <p:sldId id="308" r:id="rId16"/>
    <p:sldId id="309" r:id="rId17"/>
    <p:sldId id="334" r:id="rId18"/>
    <p:sldId id="335" r:id="rId19"/>
    <p:sldId id="336" r:id="rId20"/>
    <p:sldId id="337" r:id="rId21"/>
    <p:sldId id="338" r:id="rId22"/>
    <p:sldId id="339" r:id="rId23"/>
    <p:sldId id="310" r:id="rId24"/>
    <p:sldId id="325" r:id="rId25"/>
    <p:sldId id="340" r:id="rId26"/>
    <p:sldId id="341" r:id="rId27"/>
    <p:sldId id="326" r:id="rId28"/>
    <p:sldId id="297" r:id="rId29"/>
    <p:sldId id="327" r:id="rId30"/>
    <p:sldId id="344" r:id="rId31"/>
    <p:sldId id="328" r:id="rId32"/>
    <p:sldId id="285" r:id="rId33"/>
    <p:sldId id="342" r:id="rId34"/>
    <p:sldId id="265" r:id="rId35"/>
    <p:sldId id="25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33CC"/>
    <a:srgbClr val="CC0066"/>
    <a:srgbClr val="CC00CC"/>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24/12/202323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24/12/202323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24/12/202323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24/12/202323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24/12/202323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24/12/202323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24/12/202323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24/12/202323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24/12/202323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24/12/202323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24/12/202323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24/12/202323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28882" y="1554327"/>
            <a:ext cx="8334233" cy="2582245"/>
          </a:xfrm>
          <a:prstGeom prst="rect">
            <a:avLst/>
          </a:prstGeom>
        </p:spPr>
        <p:txBody>
          <a:bodyPr wrap="square">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3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LÀM QUEN VỚI TRANG TÍNH (TIẾP THEO)</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0880" t="32164" r="24303" b="17260"/>
          <a:stretch/>
        </p:blipFill>
        <p:spPr>
          <a:xfrm>
            <a:off x="2688609" y="1555842"/>
            <a:ext cx="7642746" cy="4549535"/>
          </a:xfrm>
          <a:prstGeom prst="rect">
            <a:avLst/>
          </a:prstGeom>
        </p:spPr>
      </p:pic>
      <p:sp>
        <p:nvSpPr>
          <p:cNvPr id="5" name="Oval 4"/>
          <p:cNvSpPr/>
          <p:nvPr/>
        </p:nvSpPr>
        <p:spPr>
          <a:xfrm>
            <a:off x="1055197" y="1457324"/>
            <a:ext cx="1384064"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Thanh công thức</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Elbow Connector 5"/>
          <p:cNvCxnSpPr>
            <a:stCxn id="5" idx="0"/>
          </p:cNvCxnSpPr>
          <p:nvPr/>
        </p:nvCxnSpPr>
        <p:spPr>
          <a:xfrm rot="16200000" flipH="1">
            <a:off x="3396957" y="-192405"/>
            <a:ext cx="98519" cy="3397977"/>
          </a:xfrm>
          <a:prstGeom prst="bentConnector4">
            <a:avLst>
              <a:gd name="adj1" fmla="val -232036"/>
              <a:gd name="adj2" fmla="val 9994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88609" y="1555843"/>
            <a:ext cx="7642746" cy="464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21542" y="861943"/>
            <a:ext cx="2641072"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Dữ liệu trực tiếp</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4" name="Elbow Connector 13"/>
          <p:cNvCxnSpPr>
            <a:stCxn id="13" idx="0"/>
          </p:cNvCxnSpPr>
          <p:nvPr/>
        </p:nvCxnSpPr>
        <p:spPr>
          <a:xfrm rot="16200000" flipH="1" flipV="1">
            <a:off x="6432654" y="-176159"/>
            <a:ext cx="871323" cy="2947525"/>
          </a:xfrm>
          <a:prstGeom prst="bentConnector4">
            <a:avLst>
              <a:gd name="adj1" fmla="val -26236"/>
              <a:gd name="adj2" fmla="val 10018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8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66114" y="2264009"/>
            <a:ext cx="6096000" cy="2342945"/>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indent="457200" algn="ctr">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Thế </a:t>
            </a:r>
            <a:r>
              <a:rPr lang="en-US" sz="2800">
                <a:solidFill>
                  <a:schemeClr val="dk1"/>
                </a:solidFill>
                <a:latin typeface="Times New Roman" panose="02020603050405020304" pitchFamily="18" charset="0"/>
                <a:ea typeface="Times New Roman" panose="02020603050405020304" pitchFamily="18" charset="0"/>
              </a:rPr>
              <a:t>nào là một khối ô? Các thao tác với khối ô là gì?</a:t>
            </a:r>
          </a:p>
        </p:txBody>
      </p:sp>
      <p:pic>
        <p:nvPicPr>
          <p:cNvPr id="2" name="Picture 1"/>
          <p:cNvPicPr>
            <a:picLocks noChangeAspect="1"/>
          </p:cNvPicPr>
          <p:nvPr/>
        </p:nvPicPr>
        <p:blipFill>
          <a:blip r:embed="rId2"/>
          <a:stretch>
            <a:fillRect/>
          </a:stretch>
        </p:blipFill>
        <p:spPr>
          <a:xfrm>
            <a:off x="5420094" y="832512"/>
            <a:ext cx="912464" cy="1290281"/>
          </a:xfrm>
          <a:prstGeom prst="rect">
            <a:avLst/>
          </a:prstGeom>
        </p:spPr>
      </p:pic>
    </p:spTree>
    <p:extLst>
      <p:ext uri="{BB962C8B-B14F-4D97-AF65-F5344CB8AC3E}">
        <p14:creationId xmlns:p14="http://schemas.microsoft.com/office/powerpoint/2010/main" val="185794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79923" y="1227389"/>
            <a:ext cx="1768612" cy="584775"/>
            <a:chOff x="689904" y="1377037"/>
            <a:chExt cx="1768612" cy="584775"/>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p:cNvSpPr txBox="1"/>
            <p:nvPr/>
          </p:nvSpPr>
          <p:spPr>
            <a:xfrm>
              <a:off x="1100452" y="1377037"/>
              <a:ext cx="13580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Khối ô</a:t>
              </a:r>
              <a:endParaRPr lang="en-US" sz="3200" b="1" dirty="0">
                <a:solidFill>
                  <a:srgbClr val="3333CC"/>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2" name="Rectangle 1"/>
          <p:cNvSpPr/>
          <p:nvPr/>
        </p:nvSpPr>
        <p:spPr>
          <a:xfrm>
            <a:off x="1679923" y="2273007"/>
            <a:ext cx="9108848" cy="3373231"/>
          </a:xfrm>
          <a:prstGeom prst="rect">
            <a:avLst/>
          </a:prstGeom>
        </p:spPr>
        <p:txBody>
          <a:bodyPr wrap="square">
            <a:spAutoFit/>
          </a:bodyPr>
          <a:lstStyle/>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Khối </a:t>
            </a:r>
            <a:r>
              <a:rPr lang="en-US" sz="2800">
                <a:latin typeface="Times New Roman" panose="02020603050405020304" pitchFamily="18" charset="0"/>
                <a:ea typeface="Times New Roman" panose="02020603050405020304" pitchFamily="18" charset="0"/>
              </a:rPr>
              <a:t>ô là một nhóm ô liền kề nhau tạo thành hình chữ nhật</a:t>
            </a:r>
            <a:r>
              <a:rPr lang="en-US" sz="2800" smtClean="0">
                <a:latin typeface="Times New Roman" panose="02020603050405020304" pitchFamily="18" charset="0"/>
                <a:ea typeface="Times New Roman" panose="02020603050405020304" pitchFamily="18" charset="0"/>
              </a:rPr>
              <a:t>.</a:t>
            </a: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Tên </a:t>
            </a:r>
            <a:r>
              <a:rPr lang="en-US" sz="2800">
                <a:latin typeface="Times New Roman" panose="02020603050405020304" pitchFamily="18" charset="0"/>
                <a:ea typeface="Times New Roman" panose="02020603050405020304" pitchFamily="18" charset="0"/>
              </a:rPr>
              <a:t>khối hay địa chỉ của khối là cặp địa chỉ của ô góc trên bên trái và ô góc dưới bên phải, được phân cách nhau bởi dấu “:”.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Ví </a:t>
            </a:r>
            <a:r>
              <a:rPr lang="en-US" sz="2800">
                <a:latin typeface="Times New Roman" panose="02020603050405020304" pitchFamily="18" charset="0"/>
                <a:ea typeface="Times New Roman" panose="02020603050405020304" pitchFamily="18" charset="0"/>
              </a:rPr>
              <a:t>dụ: B7:Z7, G7:G20</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4" name="Rectangle 3"/>
          <p:cNvSpPr/>
          <p:nvPr/>
        </p:nvSpPr>
        <p:spPr>
          <a:xfrm>
            <a:off x="1296538" y="1419168"/>
            <a:ext cx="9689910" cy="4330416"/>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Chọn một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giống như “bôi đen”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đường viền biên khối ô, chuột sẽ có hình mũi tên 4 hướng, cho phép kéo thả khối ô tùy ý sang vị trí mới.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Count:</a:t>
            </a:r>
            <a:r>
              <a:rPr lang="en-US" sz="2800">
                <a:latin typeface="Times New Roman" panose="02020603050405020304" pitchFamily="18" charset="0"/>
                <a:ea typeface="Times New Roman" panose="02020603050405020304" pitchFamily="18" charset="0"/>
              </a:rPr>
              <a:t> số lượng ô có dữ liệu trong khối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Sum: </a:t>
            </a:r>
            <a:r>
              <a:rPr lang="en-US" sz="2800">
                <a:latin typeface="Times New Roman" panose="02020603050405020304" pitchFamily="18" charset="0"/>
                <a:ea typeface="Times New Roman" panose="02020603050405020304" pitchFamily="18" charset="0"/>
              </a:rPr>
              <a:t>tổng số của các số liệu trong khối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Average: </a:t>
            </a:r>
            <a:r>
              <a:rPr lang="en-US" sz="2800">
                <a:latin typeface="Times New Roman" panose="02020603050405020304" pitchFamily="18" charset="0"/>
                <a:ea typeface="Times New Roman" panose="02020603050405020304" pitchFamily="18" charset="0"/>
              </a:rPr>
              <a:t>trung bình cộng của các số liệu trong khối (Hình 2)</a:t>
            </a:r>
          </a:p>
        </p:txBody>
      </p:sp>
    </p:spTree>
    <p:extLst>
      <p:ext uri="{BB962C8B-B14F-4D97-AF65-F5344CB8AC3E}">
        <p14:creationId xmlns:p14="http://schemas.microsoft.com/office/powerpoint/2010/main" val="15738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097" t="32356" r="32087" b="32836"/>
          <a:stretch/>
        </p:blipFill>
        <p:spPr>
          <a:xfrm>
            <a:off x="2138290" y="815926"/>
            <a:ext cx="8581682" cy="3587262"/>
          </a:xfrm>
          <a:prstGeom prst="rect">
            <a:avLst/>
          </a:prstGeom>
        </p:spPr>
      </p:pic>
      <p:sp>
        <p:nvSpPr>
          <p:cNvPr id="5" name="Rectangle 4"/>
          <p:cNvSpPr/>
          <p:nvPr/>
        </p:nvSpPr>
        <p:spPr>
          <a:xfrm>
            <a:off x="3406062" y="4059892"/>
            <a:ext cx="3149482" cy="464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19962" y="4898477"/>
            <a:ext cx="4351507" cy="1194506"/>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Thông tin khối ô được đánh dấu chọn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8" name="Straight Arrow Connector 7"/>
          <p:cNvCxnSpPr>
            <a:stCxn id="6" idx="0"/>
          </p:cNvCxnSpPr>
          <p:nvPr/>
        </p:nvCxnSpPr>
        <p:spPr>
          <a:xfrm flipV="1">
            <a:off x="5195716" y="4523919"/>
            <a:ext cx="9330" cy="3745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5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2" name="Rectangle 1"/>
          <p:cNvSpPr/>
          <p:nvPr/>
        </p:nvSpPr>
        <p:spPr>
          <a:xfrm>
            <a:off x="1713552" y="2366460"/>
            <a:ext cx="8837218" cy="173278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Bỏ đánh dấu chọn: </a:t>
            </a:r>
            <a:r>
              <a:rPr lang="en-US" sz="2800">
                <a:latin typeface="Times New Roman" panose="02020603050405020304" pitchFamily="18" charset="0"/>
                <a:ea typeface="Times New Roman" panose="02020603050405020304" pitchFamily="18" charset="0"/>
              </a:rPr>
              <a:t>nháy chuột ở bên ngoài khối ô</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Xóa dữ liệu trong khối ô: </a:t>
            </a:r>
            <a:r>
              <a:rPr lang="en-US" sz="2800">
                <a:latin typeface="Times New Roman" panose="02020603050405020304" pitchFamily="18" charset="0"/>
                <a:ea typeface="Times New Roman" panose="02020603050405020304" pitchFamily="18" charset="0"/>
              </a:rPr>
              <a:t>chọn khối ô sau đó nhấn phím Delete</a:t>
            </a:r>
          </a:p>
        </p:txBody>
      </p:sp>
    </p:spTree>
    <p:extLst>
      <p:ext uri="{BB962C8B-B14F-4D97-AF65-F5344CB8AC3E}">
        <p14:creationId xmlns:p14="http://schemas.microsoft.com/office/powerpoint/2010/main" val="42676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46003" y="1638689"/>
            <a:ext cx="10107827" cy="444737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1) Mở </a:t>
            </a:r>
            <a:r>
              <a:rPr lang="en-US" sz="2700">
                <a:latin typeface="Times New Roman" panose="02020603050405020304" pitchFamily="18" charset="0"/>
                <a:ea typeface="Times New Roman" panose="02020603050405020304" pitchFamily="18" charset="0"/>
              </a:rPr>
              <a:t>tệp “ThucHanh.xlsx” trong bảng chỉ số BMI của một nhóm, hãy cho biết ô nào chứa dữ liệu trực tiếp.</a:t>
            </a:r>
          </a:p>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2) Chọn </a:t>
            </a:r>
            <a:r>
              <a:rPr lang="en-US" sz="2700">
                <a:latin typeface="Times New Roman" panose="02020603050405020304" pitchFamily="18" charset="0"/>
                <a:ea typeface="Times New Roman" panose="02020603050405020304" pitchFamily="18" charset="0"/>
              </a:rPr>
              <a:t>một khối ô </a:t>
            </a:r>
            <a:r>
              <a:rPr lang="en-US" sz="2700" smtClean="0">
                <a:latin typeface="Times New Roman" panose="02020603050405020304" pitchFamily="18" charset="0"/>
                <a:ea typeface="Times New Roman" panose="02020603050405020304" pitchFamily="18" charset="0"/>
              </a:rPr>
              <a:t>và </a:t>
            </a:r>
            <a:r>
              <a:rPr lang="en-US" sz="2700">
                <a:latin typeface="Times New Roman" panose="02020603050405020304" pitchFamily="18" charset="0"/>
                <a:ea typeface="Times New Roman" panose="02020603050405020304" pitchFamily="18" charset="0"/>
              </a:rPr>
              <a:t>cho biết các thông tin hiển thị trên thanh trạng thái</a:t>
            </a:r>
          </a:p>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a) Chọn </a:t>
            </a:r>
            <a:r>
              <a:rPr lang="en-US" sz="2700">
                <a:latin typeface="Times New Roman" panose="02020603050405020304" pitchFamily="18" charset="0"/>
                <a:ea typeface="Times New Roman" panose="02020603050405020304" pitchFamily="18" charset="0"/>
              </a:rPr>
              <a:t>khối ô chứa các ô số liệu trong một cột của bảng chỉ số BMI của một nhóm</a:t>
            </a:r>
          </a:p>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b) Chọn </a:t>
            </a:r>
            <a:r>
              <a:rPr lang="en-US" sz="2700">
                <a:latin typeface="Times New Roman" panose="02020603050405020304" pitchFamily="18" charset="0"/>
                <a:ea typeface="Times New Roman" panose="02020603050405020304" pitchFamily="18" charset="0"/>
              </a:rPr>
              <a:t>khối ô chứa các ô số liệu trong bảng chỉ số BMI của một nhóm</a:t>
            </a:r>
          </a:p>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c) Chọn </a:t>
            </a:r>
            <a:r>
              <a:rPr lang="en-US" sz="2700">
                <a:latin typeface="Times New Roman" panose="02020603050405020304" pitchFamily="18" charset="0"/>
                <a:ea typeface="Times New Roman" panose="02020603050405020304" pitchFamily="18" charset="0"/>
              </a:rPr>
              <a:t>toàn bộ một cột, một hàng (của trang tính) có chứa dữ liệu, cho biết kết quả hiển thị trên thanh trạng thái</a:t>
            </a:r>
          </a:p>
        </p:txBody>
      </p:sp>
      <p:pic>
        <p:nvPicPr>
          <p:cNvPr id="21" name="Picture 20"/>
          <p:cNvPicPr>
            <a:picLocks noChangeAspect="1"/>
          </p:cNvPicPr>
          <p:nvPr/>
        </p:nvPicPr>
        <p:blipFill>
          <a:blip r:embed="rId2"/>
          <a:stretch>
            <a:fillRect/>
          </a:stretch>
        </p:blipFill>
        <p:spPr>
          <a:xfrm>
            <a:off x="4693431" y="709684"/>
            <a:ext cx="2101678" cy="929005"/>
          </a:xfrm>
          <a:prstGeom prst="rect">
            <a:avLst/>
          </a:prstGeom>
        </p:spPr>
      </p:pic>
    </p:spTree>
    <p:extLst>
      <p:ext uri="{BB962C8B-B14F-4D97-AF65-F5344CB8AC3E}">
        <p14:creationId xmlns:p14="http://schemas.microsoft.com/office/powerpoint/2010/main" val="142032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4984" y="1496915"/>
            <a:ext cx="9357815" cy="4031873"/>
          </a:xfrm>
          <a:prstGeom prst="rect">
            <a:avLst/>
          </a:prstGeom>
        </p:spPr>
        <p:txBody>
          <a:bodyPr wrap="square">
            <a:spAutoFit/>
          </a:bodyPr>
          <a:lstStyle/>
          <a:p>
            <a:pPr algn="just">
              <a:spcBef>
                <a:spcPts val="1200"/>
              </a:spcBef>
              <a:spcAft>
                <a:spcPts val="1200"/>
              </a:spcAft>
            </a:pPr>
            <a:r>
              <a:rPr lang="en-US" sz="2800" b="1" i="1" u="sng">
                <a:latin typeface="Times New Roman" panose="02020603050405020304" pitchFamily="18" charset="0"/>
                <a:cs typeface="Times New Roman" panose="02020603050405020304" pitchFamily="18" charset="0"/>
              </a:rPr>
              <a:t>Câu trả lời:</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1) Ô chứa dữ liệu trực tiếp là ô Họ và tên, ô Chiều cao và ô Cân nặng.</a:t>
            </a: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2) </a:t>
            </a: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a. Chọn khối ô chứa các số liệu trong một cột của "Bảng chỉ số BMI của một nhóm": Trên thanh trạng thái xuất hiện các thông tin về khối ô đó: Count: 6; Average: 1.53, Sum: 7.65.</a:t>
            </a:r>
            <a:endParaRPr lang="en-US" sz="28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81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150" t="38894" r="22693" b="11054"/>
          <a:stretch/>
        </p:blipFill>
        <p:spPr>
          <a:xfrm>
            <a:off x="1838247" y="637666"/>
            <a:ext cx="9121421" cy="4739552"/>
          </a:xfrm>
          <a:prstGeom prst="rect">
            <a:avLst/>
          </a:prstGeom>
        </p:spPr>
      </p:pic>
      <p:sp>
        <p:nvSpPr>
          <p:cNvPr id="3" name="Rectangle 2"/>
          <p:cNvSpPr/>
          <p:nvPr/>
        </p:nvSpPr>
        <p:spPr>
          <a:xfrm>
            <a:off x="4170340" y="4960653"/>
            <a:ext cx="3149482" cy="464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96883" y="5779519"/>
            <a:ext cx="6601706" cy="59725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Thông tin khối ô được đánh dấu chọn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H="1" flipV="1">
            <a:off x="5860143" y="5424679"/>
            <a:ext cx="22042" cy="321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3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348" y="2421425"/>
            <a:ext cx="8675427" cy="1384995"/>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cs typeface="Times New Roman" panose="02020603050405020304" pitchFamily="18" charset="0"/>
              </a:rPr>
              <a:t>b. Chọn khối ô chứa các ô số liệu trong "Bảng chỉ số BMI của một nhóm": Trên thanh trạng thái xuất hiện các thông tin về khối ô đó: Count: 15; Average: 24.22, Sum: 363.31.</a:t>
            </a:r>
          </a:p>
        </p:txBody>
      </p:sp>
    </p:spTree>
    <p:extLst>
      <p:ext uri="{BB962C8B-B14F-4D97-AF65-F5344CB8AC3E}">
        <p14:creationId xmlns:p14="http://schemas.microsoft.com/office/powerpoint/2010/main" val="1343797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3" name="Cloud 2"/>
          <p:cNvSpPr/>
          <p:nvPr/>
        </p:nvSpPr>
        <p:spPr>
          <a:xfrm>
            <a:off x="2993784" y="1481145"/>
            <a:ext cx="6096000" cy="3157764"/>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có biết làm thế nào để chọn ô ABC123 trong bảng tính một cách nhanh nhất không?</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763" t="46595" r="22483" b="11054"/>
          <a:stretch/>
        </p:blipFill>
        <p:spPr>
          <a:xfrm>
            <a:off x="1583139" y="832513"/>
            <a:ext cx="9509304" cy="4135272"/>
          </a:xfrm>
          <a:prstGeom prst="rect">
            <a:avLst/>
          </a:prstGeom>
        </p:spPr>
      </p:pic>
      <p:sp>
        <p:nvSpPr>
          <p:cNvPr id="3" name="Rectangle 2"/>
          <p:cNvSpPr/>
          <p:nvPr/>
        </p:nvSpPr>
        <p:spPr>
          <a:xfrm>
            <a:off x="4115749" y="4619459"/>
            <a:ext cx="3149482" cy="464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42292" y="5438325"/>
            <a:ext cx="6601706" cy="59725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Thông tin khối ô được đánh dấu chọn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H="1" flipV="1">
            <a:off x="5805552" y="5083485"/>
            <a:ext cx="22042" cy="321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6871" y="2294552"/>
            <a:ext cx="9125803" cy="1384995"/>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cs typeface="Times New Roman" panose="02020603050405020304" pitchFamily="18" charset="0"/>
              </a:rPr>
              <a:t>c. Chọn toàn bộ một cột, một hàng (của trang tính) có chứa dữ liệu; kết quả hiển thị trên thanh trạng thái chỉ có số lượng ô có dữ liệu trong khối: Count: 5.</a:t>
            </a:r>
          </a:p>
        </p:txBody>
      </p:sp>
    </p:spTree>
    <p:extLst>
      <p:ext uri="{BB962C8B-B14F-4D97-AF65-F5344CB8AC3E}">
        <p14:creationId xmlns:p14="http://schemas.microsoft.com/office/powerpoint/2010/main" val="2640390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763" t="46595" r="22483" b="10867"/>
          <a:stretch/>
        </p:blipFill>
        <p:spPr>
          <a:xfrm>
            <a:off x="1487605" y="941694"/>
            <a:ext cx="9512490" cy="4154881"/>
          </a:xfrm>
          <a:prstGeom prst="rect">
            <a:avLst/>
          </a:prstGeom>
        </p:spPr>
      </p:pic>
      <p:sp>
        <p:nvSpPr>
          <p:cNvPr id="3" name="Rectangle 2"/>
          <p:cNvSpPr/>
          <p:nvPr/>
        </p:nvSpPr>
        <p:spPr>
          <a:xfrm>
            <a:off x="5213445" y="4763069"/>
            <a:ext cx="1928956" cy="333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18379" y="5451414"/>
            <a:ext cx="6789642" cy="59725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Thông tin khối ô được đánh dấu chọn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a:stCxn id="4" idx="0"/>
            <a:endCxn id="3" idx="2"/>
          </p:cNvCxnSpPr>
          <p:nvPr/>
        </p:nvCxnSpPr>
        <p:spPr>
          <a:xfrm flipH="1" flipV="1">
            <a:off x="6177923" y="5096575"/>
            <a:ext cx="35277" cy="354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2713" y="1144880"/>
            <a:ext cx="5449107" cy="597802"/>
            <a:chOff x="689904" y="1336093"/>
            <a:chExt cx="5449107" cy="597802"/>
          </a:xfrm>
        </p:grpSpPr>
        <p:grpSp>
          <p:nvGrpSpPr>
            <p:cNvPr id="6" name="Group 5"/>
            <p:cNvGrpSpPr/>
            <p:nvPr/>
          </p:nvGrpSpPr>
          <p:grpSpPr>
            <a:xfrm>
              <a:off x="689904" y="1379897"/>
              <a:ext cx="429926" cy="553998"/>
              <a:chOff x="1082666" y="1379837"/>
              <a:chExt cx="429926" cy="553998"/>
            </a:xfrm>
          </p:grpSpPr>
          <p:sp>
            <p:nvSpPr>
              <p:cNvPr id="8" name="Rectangle 7"/>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1100452" y="1336093"/>
              <a:ext cx="5038559"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Sao chép, di chuyển khối ô  </a:t>
              </a:r>
            </a:p>
          </p:txBody>
        </p:sp>
      </p:grpSp>
      <p:grpSp>
        <p:nvGrpSpPr>
          <p:cNvPr id="10" name="Group 9"/>
          <p:cNvGrpSpPr/>
          <p:nvPr/>
        </p:nvGrpSpPr>
        <p:grpSpPr>
          <a:xfrm>
            <a:off x="4057737" y="320545"/>
            <a:ext cx="4353220" cy="701545"/>
            <a:chOff x="4168573" y="1295284"/>
            <a:chExt cx="4353220" cy="701545"/>
          </a:xfrm>
        </p:grpSpPr>
        <p:sp>
          <p:nvSpPr>
            <p:cNvPr id="11" name="Rounded Rectangle 10"/>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stretch>
              <a:fillRect/>
            </a:stretch>
          </p:blipFill>
          <p:spPr>
            <a:xfrm>
              <a:off x="4764400" y="1309140"/>
              <a:ext cx="722412" cy="665379"/>
            </a:xfrm>
            <a:prstGeom prst="rect">
              <a:avLst/>
            </a:prstGeom>
          </p:spPr>
        </p:pic>
      </p:grpSp>
      <p:sp>
        <p:nvSpPr>
          <p:cNvPr id="2" name="Rectangle 1"/>
          <p:cNvSpPr/>
          <p:nvPr/>
        </p:nvSpPr>
        <p:spPr>
          <a:xfrm>
            <a:off x="1292713" y="2210446"/>
            <a:ext cx="9444251" cy="3185487"/>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Sao chép khối ô sang chỗ khác</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Chọn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Ấn Ctrl + </a:t>
            </a:r>
            <a:r>
              <a:rPr lang="en-US" sz="2800" smtClean="0">
                <a:latin typeface="Times New Roman" panose="02020603050405020304" pitchFamily="18" charset="0"/>
                <a:ea typeface="Times New Roman" panose="02020603050405020304" pitchFamily="18" charset="0"/>
              </a:rPr>
              <a:t>C (kích chuột phải chọn copy)</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Nháy chuột chọn ô là góc trên bên trái của đích đến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4: Nhấn </a:t>
            </a:r>
            <a:r>
              <a:rPr lang="en-US" sz="2800" smtClean="0">
                <a:latin typeface="Times New Roman" panose="02020603050405020304" pitchFamily="18" charset="0"/>
                <a:ea typeface="Times New Roman" panose="02020603050405020304" pitchFamily="18" charset="0"/>
              </a:rPr>
              <a:t>Ctrl+V (kích chuột phải chọn paste)</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0183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3957" y="1010260"/>
            <a:ext cx="9430603" cy="123726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Di chuyển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Trỏ chuột vào biên khối ô để di chuyển</a:t>
            </a:r>
          </a:p>
        </p:txBody>
      </p:sp>
      <p:pic>
        <p:nvPicPr>
          <p:cNvPr id="2" name="Picture 1"/>
          <p:cNvPicPr>
            <a:picLocks noChangeAspect="1"/>
          </p:cNvPicPr>
          <p:nvPr/>
        </p:nvPicPr>
        <p:blipFill rotWithShape="1">
          <a:blip r:embed="rId2"/>
          <a:srcRect l="23288" t="42737" r="22483" b="11241"/>
          <a:stretch/>
        </p:blipFill>
        <p:spPr>
          <a:xfrm>
            <a:off x="2456595" y="2470245"/>
            <a:ext cx="7055893" cy="3366638"/>
          </a:xfrm>
          <a:prstGeom prst="rect">
            <a:avLst/>
          </a:prstGeom>
        </p:spPr>
      </p:pic>
      <p:sp>
        <p:nvSpPr>
          <p:cNvPr id="7" name="Rectangle 6"/>
          <p:cNvSpPr/>
          <p:nvPr/>
        </p:nvSpPr>
        <p:spPr>
          <a:xfrm>
            <a:off x="4490112" y="3575713"/>
            <a:ext cx="368491" cy="1793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9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9664" y="2178360"/>
            <a:ext cx="8986407" cy="2228302"/>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3333FF"/>
                </a:solidFill>
                <a:latin typeface="Times New Roman" panose="02020603050405020304" pitchFamily="18" charset="0"/>
                <a:ea typeface="Times New Roman" panose="02020603050405020304" pitchFamily="18" charset="0"/>
              </a:rPr>
              <a:t>Chú ý</a:t>
            </a:r>
          </a:p>
          <a:p>
            <a:pPr indent="457200"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Nếu </a:t>
            </a:r>
            <a:r>
              <a:rPr lang="en-US" sz="2800">
                <a:latin typeface="Times New Roman" panose="02020603050405020304" pitchFamily="18" charset="0"/>
                <a:ea typeface="Times New Roman" panose="02020603050405020304" pitchFamily="18" charset="0"/>
              </a:rPr>
              <a:t>đích đến của khối ô không phải là vùng trống mà có dữ liệu thì Excel sẽ hỏi, nhắc kiểm tra để không vô tình đè lên dữ liệu có ở đó từ trước.</a:t>
            </a:r>
          </a:p>
        </p:txBody>
      </p:sp>
    </p:spTree>
    <p:extLst>
      <p:ext uri="{BB962C8B-B14F-4D97-AF65-F5344CB8AC3E}">
        <p14:creationId xmlns:p14="http://schemas.microsoft.com/office/powerpoint/2010/main" val="4125097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4248" b="37166"/>
          <a:stretch/>
        </p:blipFill>
        <p:spPr>
          <a:xfrm>
            <a:off x="1269242" y="740089"/>
            <a:ext cx="9712423" cy="5387755"/>
          </a:xfrm>
          <a:prstGeom prst="rect">
            <a:avLst/>
          </a:prstGeom>
        </p:spPr>
      </p:pic>
    </p:spTree>
    <p:extLst>
      <p:ext uri="{BB962C8B-B14F-4D97-AF65-F5344CB8AC3E}">
        <p14:creationId xmlns:p14="http://schemas.microsoft.com/office/powerpoint/2010/main" val="575819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756" y="1882484"/>
            <a:ext cx="9125803" cy="222830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Chèn khối ô</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Giữ </a:t>
            </a:r>
            <a:r>
              <a:rPr lang="en-US" sz="2800">
                <a:latin typeface="Times New Roman" panose="02020603050405020304" pitchFamily="18" charset="0"/>
                <a:ea typeface="Times New Roman" panose="02020603050405020304" pitchFamily="18" charset="0"/>
              </a:rPr>
              <a:t>phím </a:t>
            </a:r>
            <a:r>
              <a:rPr lang="en-US" sz="2800" b="1">
                <a:latin typeface="Times New Roman" panose="02020603050405020304" pitchFamily="18" charset="0"/>
                <a:ea typeface="Times New Roman" panose="02020603050405020304" pitchFamily="18" charset="0"/>
              </a:rPr>
              <a:t>Shift </a:t>
            </a:r>
            <a:r>
              <a:rPr lang="en-US" sz="2800">
                <a:latin typeface="Times New Roman" panose="02020603050405020304" pitchFamily="18" charset="0"/>
                <a:ea typeface="Times New Roman" panose="02020603050405020304" pitchFamily="18" charset="0"/>
              </a:rPr>
              <a:t>trong khi thao tác kéo thả khối ô đến vị trí mới thì các ô đã có dữ liệu sẽ không bị viết đè lên mà bị đẩy dịch sang vị trí khác</a:t>
            </a:r>
          </a:p>
        </p:txBody>
      </p:sp>
    </p:spTree>
    <p:extLst>
      <p:ext uri="{BB962C8B-B14F-4D97-AF65-F5344CB8AC3E}">
        <p14:creationId xmlns:p14="http://schemas.microsoft.com/office/powerpoint/2010/main" val="34174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312565"/>
            <a:ext cx="4351050" cy="584775"/>
            <a:chOff x="689904" y="1350557"/>
            <a:chExt cx="4351050"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smtClean="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50557"/>
              <a:ext cx="3940502"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với khối ô</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420410" y="2037081"/>
            <a:ext cx="9579686" cy="4022640"/>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Chọn </a:t>
            </a:r>
            <a:r>
              <a:rPr lang="en-US" sz="2800">
                <a:latin typeface="Times New Roman" panose="02020603050405020304" pitchFamily="18" charset="0"/>
                <a:ea typeface="Times New Roman" panose="02020603050405020304" pitchFamily="18" charset="0"/>
              </a:rPr>
              <a:t>khối ô vừa đủ chứa trọn Bảng chỉ số BMI của một nhóm và cho biết địa chỉ khối ô là gì?</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 Kéo </a:t>
            </a:r>
            <a:r>
              <a:rPr lang="en-US" sz="2800">
                <a:latin typeface="Times New Roman" panose="02020603050405020304" pitchFamily="18" charset="0"/>
                <a:ea typeface="Times New Roman" panose="02020603050405020304" pitchFamily="18" charset="0"/>
              </a:rPr>
              <a:t>thả di chuyển khối ô sang vị trí mới, cho biết địa chỉ mới của khối ô</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3) Cắt </a:t>
            </a:r>
            <a:r>
              <a:rPr lang="en-US" sz="2800">
                <a:latin typeface="Times New Roman" panose="02020603050405020304" pitchFamily="18" charset="0"/>
                <a:ea typeface="Times New Roman" panose="02020603050405020304" pitchFamily="18" charset="0"/>
              </a:rPr>
              <a:t>dán để di chuyển khối ô sang vị trí mới; sao chép khối ô sang vị trí mới</a:t>
            </a:r>
          </a:p>
        </p:txBody>
      </p:sp>
    </p:spTree>
    <p:extLst>
      <p:ext uri="{BB962C8B-B14F-4D97-AF65-F5344CB8AC3E}">
        <p14:creationId xmlns:p14="http://schemas.microsoft.com/office/powerpoint/2010/main" val="18699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575" y="1877536"/>
            <a:ext cx="9248633"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Chuyển vị trí cột Điện thoại trong Bảng chỉ số BMI của một nhóm để trở thành cột liền kề bên phải cột Họ tên</a:t>
            </a:r>
          </a:p>
        </p:txBody>
      </p:sp>
    </p:spTree>
    <p:extLst>
      <p:ext uri="{BB962C8B-B14F-4D97-AF65-F5344CB8AC3E}">
        <p14:creationId xmlns:p14="http://schemas.microsoft.com/office/powerpoint/2010/main" val="392823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5677" y="988410"/>
            <a:ext cx="9794543" cy="1384995"/>
          </a:xfrm>
          <a:prstGeom prst="rect">
            <a:avLst/>
          </a:prstGeom>
        </p:spPr>
        <p:txBody>
          <a:bodyPr wrap="square">
            <a:spAutoFit/>
          </a:bodyPr>
          <a:lstStyle/>
          <a:p>
            <a:pPr algn="just"/>
            <a:r>
              <a:rPr lang="en-US" sz="2800" b="1" i="1" u="sng">
                <a:solidFill>
                  <a:srgbClr val="333333"/>
                </a:solidFill>
                <a:latin typeface="Times New Roman" panose="02020603050405020304" pitchFamily="18" charset="0"/>
                <a:cs typeface="Times New Roman" panose="02020603050405020304" pitchFamily="18" charset="0"/>
              </a:rPr>
              <a:t>Câu trả lời:</a:t>
            </a:r>
            <a:endParaRPr lang="en-US" sz="2800">
              <a:solidFill>
                <a:srgbClr val="333333"/>
              </a:solidFill>
              <a:latin typeface="Times New Roman" panose="02020603050405020304" pitchFamily="18" charset="0"/>
              <a:cs typeface="Times New Roman" panose="02020603050405020304" pitchFamily="18" charset="0"/>
            </a:endParaRPr>
          </a:p>
          <a:p>
            <a:pPr algn="just"/>
            <a:r>
              <a:rPr lang="en-US" sz="2800">
                <a:solidFill>
                  <a:srgbClr val="333333"/>
                </a:solidFill>
                <a:latin typeface="Times New Roman" panose="02020603050405020304" pitchFamily="18" charset="0"/>
                <a:cs typeface="Times New Roman" panose="02020603050405020304" pitchFamily="18" charset="0"/>
              </a:rPr>
              <a:t>Để chọn ô ABC123 trong bảng tính một cách nhanh nhất, ta gõ "ABC123" vào hộp tên hiển thị địa chỉ.</a:t>
            </a:r>
            <a:endParaRPr lang="en-US" sz="2800" b="0" i="0">
              <a:solidFill>
                <a:srgbClr val="333333"/>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20770" t="32602" r="25840" b="26166"/>
          <a:stretch/>
        </p:blipFill>
        <p:spPr>
          <a:xfrm>
            <a:off x="3043451" y="2756847"/>
            <a:ext cx="6946710" cy="3016155"/>
          </a:xfrm>
          <a:prstGeom prst="rect">
            <a:avLst/>
          </a:prstGeom>
        </p:spPr>
      </p:pic>
      <p:sp>
        <p:nvSpPr>
          <p:cNvPr id="6" name="Oval 5"/>
          <p:cNvSpPr/>
          <p:nvPr/>
        </p:nvSpPr>
        <p:spPr>
          <a:xfrm>
            <a:off x="2643943" y="2373405"/>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818253" y="2567885"/>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Tree>
    <p:extLst>
      <p:ext uri="{BB962C8B-B14F-4D97-AF65-F5344CB8AC3E}">
        <p14:creationId xmlns:p14="http://schemas.microsoft.com/office/powerpoint/2010/main" val="18821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18"/>
            <a:ext cx="10515600" cy="700088"/>
          </a:xfrm>
        </p:spPr>
        <p:txBody>
          <a:bodyPr>
            <a:norm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HOẠT ĐỘNG</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55392" y="4029346"/>
            <a:ext cx="5031474" cy="2166737"/>
          </a:xfrm>
          <a:prstGeom prst="roundRect">
            <a:avLst/>
          </a:prstGeom>
          <a:ln/>
        </p:spPr>
        <p:style>
          <a:lnRef idx="1">
            <a:schemeClr val="accent2"/>
          </a:lnRef>
          <a:fillRef idx="2">
            <a:schemeClr val="accent2"/>
          </a:fillRef>
          <a:effectRef idx="1">
            <a:schemeClr val="accent2"/>
          </a:effectRef>
          <a:fontRef idx="minor">
            <a:schemeClr val="dk1"/>
          </a:fontRef>
        </p:style>
        <p:txBody>
          <a:bodyPr>
            <a:noAutofit/>
          </a:bodyPr>
          <a:lstStyle/>
          <a:p>
            <a:pPr algn="just">
              <a:lnSpc>
                <a:spcPct val="115000"/>
              </a:lnSpc>
              <a:spcBef>
                <a:spcPts val="600"/>
              </a:spcBef>
              <a:spcAft>
                <a:spcPts val="600"/>
              </a:spcAft>
            </a:pPr>
            <a:r>
              <a:rPr lang="en-US" sz="2700" b="1" smtClean="0">
                <a:solidFill>
                  <a:schemeClr val="tx1"/>
                </a:solidFill>
                <a:latin typeface="Times New Roman" panose="02020603050405020304" pitchFamily="18" charset="0"/>
                <a:cs typeface="Times New Roman" panose="02020603050405020304" pitchFamily="18" charset="0"/>
              </a:rPr>
              <a:t>Nhóm 4</a:t>
            </a:r>
            <a:r>
              <a:rPr lang="en-US" sz="2700" b="1">
                <a:solidFill>
                  <a:schemeClr val="tx1"/>
                </a:solidFill>
                <a:latin typeface="Times New Roman" panose="02020603050405020304" pitchFamily="18" charset="0"/>
                <a:cs typeface="Times New Roman" panose="02020603050405020304" pitchFamily="18" charset="0"/>
              </a:rPr>
              <a:t>.</a:t>
            </a:r>
            <a:r>
              <a:rPr lang="en-US" sz="2700">
                <a:solidFill>
                  <a:schemeClr val="tx1"/>
                </a:solidFill>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ea typeface="Times New Roman" panose="02020603050405020304" pitchFamily="18" charset="0"/>
              </a:rPr>
              <a:t>Chuyển vị trí cột Điện thoại trong Bảng chỉ số BMI của một nhóm để trở thành cột liền kề bên phải cột Họ tên</a:t>
            </a:r>
          </a:p>
        </p:txBody>
      </p:sp>
      <p:sp>
        <p:nvSpPr>
          <p:cNvPr id="5" name="Slide Number Placeholder 4"/>
          <p:cNvSpPr>
            <a:spLocks noGrp="1"/>
          </p:cNvSpPr>
          <p:nvPr>
            <p:ph type="sldNum" sz="quarter" idx="12"/>
          </p:nvPr>
        </p:nvSpPr>
        <p:spPr/>
        <p:txBody>
          <a:bodyPr/>
          <a:lstStyle/>
          <a:p>
            <a:pPr>
              <a:defRPr/>
            </a:pPr>
            <a:fld id="{73A23075-486E-4589-8B87-5588153A125F}" type="slidenum">
              <a:rPr lang="en-US" altLang="en-US" smtClean="0"/>
              <a:pPr>
                <a:defRPr/>
              </a:pPr>
              <a:t>30</a:t>
            </a:fld>
            <a:endParaRPr lang="en-US" altLang="en-US"/>
          </a:p>
        </p:txBody>
      </p:sp>
      <p:sp>
        <p:nvSpPr>
          <p:cNvPr id="4" name="TextBox 3"/>
          <p:cNvSpPr txBox="1"/>
          <p:nvPr/>
        </p:nvSpPr>
        <p:spPr>
          <a:xfrm>
            <a:off x="838200" y="802929"/>
            <a:ext cx="10393907" cy="954107"/>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Thảo luận nhóm: </a:t>
            </a:r>
            <a:r>
              <a:rPr lang="en-US" sz="2800" b="0" smtClean="0">
                <a:latin typeface="Times New Roman" panose="02020603050405020304" pitchFamily="18" charset="0"/>
                <a:cs typeface="Times New Roman" panose="02020603050405020304" pitchFamily="18" charset="0"/>
              </a:rPr>
              <a:t>Chia lớp thành 4 nhóm, mỗi nhóm thực hiện một nhiệm vụ:</a:t>
            </a:r>
            <a:endParaRPr lang="en-US" sz="2800" b="0">
              <a:latin typeface="Times New Roman" panose="02020603050405020304" pitchFamily="18" charset="0"/>
              <a:cs typeface="Times New Roman" panose="02020603050405020304" pitchFamily="18" charset="0"/>
            </a:endParaRPr>
          </a:p>
        </p:txBody>
      </p:sp>
      <p:sp>
        <p:nvSpPr>
          <p:cNvPr id="7" name="Rounded Rectangle 6"/>
          <p:cNvSpPr/>
          <p:nvPr/>
        </p:nvSpPr>
        <p:spPr>
          <a:xfrm>
            <a:off x="1066800" y="1894078"/>
            <a:ext cx="5016690" cy="221677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700" b="1">
                <a:latin typeface="Times New Roman" panose="02020603050405020304" pitchFamily="18" charset="0"/>
                <a:cs typeface="Times New Roman" panose="02020603050405020304" pitchFamily="18" charset="0"/>
              </a:rPr>
              <a:t>Nhóm 1. </a:t>
            </a:r>
            <a:r>
              <a:rPr lang="en-US" sz="2700">
                <a:latin typeface="Times New Roman" panose="02020603050405020304" pitchFamily="18" charset="0"/>
                <a:ea typeface="Times New Roman" panose="02020603050405020304" pitchFamily="18" charset="0"/>
              </a:rPr>
              <a:t>Chọn khối ô vừa đủ chứa trọn Bảng chỉ số BMI của một nhóm và cho biết địa chỉ khối ô là gì?</a:t>
            </a:r>
          </a:p>
        </p:txBody>
      </p:sp>
      <p:sp>
        <p:nvSpPr>
          <p:cNvPr id="8" name="Rounded Rectangle 7"/>
          <p:cNvSpPr/>
          <p:nvPr/>
        </p:nvSpPr>
        <p:spPr>
          <a:xfrm>
            <a:off x="6455391" y="1855839"/>
            <a:ext cx="5031474" cy="1746861"/>
          </a:xfrm>
          <a:prstGeom prst="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15000"/>
              </a:lnSpc>
              <a:spcBef>
                <a:spcPts val="600"/>
              </a:spcBef>
              <a:spcAft>
                <a:spcPts val="600"/>
              </a:spcAft>
            </a:pPr>
            <a:r>
              <a:rPr lang="en-US" sz="2800" b="1">
                <a:solidFill>
                  <a:schemeClr val="bg1"/>
                </a:solidFill>
                <a:latin typeface="Times New Roman" panose="02020603050405020304" pitchFamily="18" charset="0"/>
                <a:cs typeface="Times New Roman" panose="02020603050405020304" pitchFamily="18" charset="0"/>
              </a:rPr>
              <a:t>Nhóm 2. </a:t>
            </a:r>
            <a:r>
              <a:rPr lang="en-US" sz="2800">
                <a:latin typeface="Times New Roman" panose="02020603050405020304" pitchFamily="18" charset="0"/>
                <a:ea typeface="Times New Roman" panose="02020603050405020304" pitchFamily="18" charset="0"/>
              </a:rPr>
              <a:t>Kéo thả di chuyển khối ô sang vị trí mới, cho biết địa chỉ mới của khối ô</a:t>
            </a:r>
          </a:p>
        </p:txBody>
      </p:sp>
      <p:sp>
        <p:nvSpPr>
          <p:cNvPr id="9" name="Rounded Rectangle 8"/>
          <p:cNvSpPr/>
          <p:nvPr/>
        </p:nvSpPr>
        <p:spPr>
          <a:xfrm>
            <a:off x="1066800" y="4449222"/>
            <a:ext cx="4752265" cy="1746861"/>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cs typeface="Times New Roman" panose="02020603050405020304" pitchFamily="18" charset="0"/>
              </a:rPr>
              <a:t>Nhóm 3. </a:t>
            </a:r>
            <a:r>
              <a:rPr lang="en-US" sz="2800">
                <a:latin typeface="Times New Roman" panose="02020603050405020304" pitchFamily="18" charset="0"/>
                <a:ea typeface="Times New Roman" panose="02020603050405020304" pitchFamily="18" charset="0"/>
              </a:rPr>
              <a:t>Cắt dán để di chuyển khối ô sang vị trí mới; sao chép khối ô sang vị trí mới</a:t>
            </a:r>
          </a:p>
        </p:txBody>
      </p:sp>
    </p:spTree>
    <p:extLst>
      <p:ext uri="{BB962C8B-B14F-4D97-AF65-F5344CB8AC3E}">
        <p14:creationId xmlns:p14="http://schemas.microsoft.com/office/powerpoint/2010/main" val="1820179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548" t="58501" r="6087" b="26312"/>
          <a:stretch/>
        </p:blipFill>
        <p:spPr bwMode="auto">
          <a:xfrm>
            <a:off x="1514903" y="1887201"/>
            <a:ext cx="9353772" cy="30396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6494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3" name="Rectangle 2"/>
          <p:cNvSpPr/>
          <p:nvPr/>
        </p:nvSpPr>
        <p:spPr>
          <a:xfrm>
            <a:off x="1648699" y="2456580"/>
            <a:ext cx="9171296"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Theo em, trong Bảng chỉ số BMI của một nhóm, em có thể sử dụng hàm SUM hay hàm AVERAGE để đưa ra thông tin gì hữu ích?</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5110" y="1773915"/>
            <a:ext cx="8730018" cy="2985433"/>
          </a:xfrm>
          <a:prstGeom prst="rect">
            <a:avLst/>
          </a:prstGeom>
        </p:spPr>
        <p:txBody>
          <a:bodyPr wrap="square">
            <a:spAutoFit/>
          </a:bodyPr>
          <a:lstStyle/>
          <a:p>
            <a:pPr algn="just">
              <a:spcBef>
                <a:spcPts val="1200"/>
              </a:spcBef>
              <a:spcAft>
                <a:spcPts val="1200"/>
              </a:spcAft>
            </a:pPr>
            <a:r>
              <a:rPr lang="vi-VN" sz="2800" b="1" i="1" u="sng">
                <a:latin typeface="+mj-lt"/>
              </a:rPr>
              <a:t>Câu trả lời:</a:t>
            </a:r>
            <a:endParaRPr lang="vi-VN" sz="2800">
              <a:latin typeface="+mj-lt"/>
            </a:endParaRPr>
          </a:p>
          <a:p>
            <a:pPr algn="just">
              <a:spcBef>
                <a:spcPts val="1200"/>
              </a:spcBef>
              <a:spcAft>
                <a:spcPts val="1200"/>
              </a:spcAft>
            </a:pPr>
            <a:r>
              <a:rPr lang="vi-VN" sz="2800">
                <a:latin typeface="+mj-lt"/>
              </a:rPr>
              <a:t>Theo em, trong Bảng chỉ số BMI của một nhóm, em có thể sử dụng hàm SUM để đưa ra thông tin về tổng chiều cao, cân nặng, chỉ số BMI hoặc sử dụng hàm AVERAGE để đưa ra thông tin về trung bình chiều cao, cân nặng, chỉ số BMI của tất cả các bạn trong một nhóm.</a:t>
            </a:r>
            <a:endParaRPr lang="vi-VN" sz="2800" b="0" i="0">
              <a:effectLst/>
              <a:latin typeface="+mj-lt"/>
            </a:endParaRPr>
          </a:p>
        </p:txBody>
      </p:sp>
    </p:spTree>
    <p:extLst>
      <p:ext uri="{BB962C8B-B14F-4D97-AF65-F5344CB8AC3E}">
        <p14:creationId xmlns:p14="http://schemas.microsoft.com/office/powerpoint/2010/main" val="3802120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2" name="Rectangle 1"/>
          <p:cNvSpPr/>
          <p:nvPr/>
        </p:nvSpPr>
        <p:spPr>
          <a:xfrm>
            <a:off x="1473958" y="2345896"/>
            <a:ext cx="9225886" cy="123726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Hộp tên dùng để làm gì</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Khối ô được xác định như thế nào? Địa chỉ khối ô là gì?</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813" y="-223838"/>
            <a:ext cx="13001625" cy="7305675"/>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085" t="33162" r="20071" b="14972"/>
          <a:stretch/>
        </p:blipFill>
        <p:spPr>
          <a:xfrm>
            <a:off x="1528548" y="982640"/>
            <a:ext cx="9969835" cy="4940488"/>
          </a:xfrm>
          <a:prstGeom prst="rect">
            <a:avLst/>
          </a:prstGeom>
        </p:spPr>
      </p:pic>
      <p:sp>
        <p:nvSpPr>
          <p:cNvPr id="3" name="Down Arrow 2"/>
          <p:cNvSpPr/>
          <p:nvPr/>
        </p:nvSpPr>
        <p:spPr>
          <a:xfrm>
            <a:off x="10003809" y="518615"/>
            <a:ext cx="286602" cy="846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050878" y="4763069"/>
            <a:ext cx="477670"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265528" y="4926842"/>
            <a:ext cx="773828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147110" y="1719618"/>
            <a:ext cx="0" cy="32072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86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764597" y="2878159"/>
            <a:ext cx="6096000" cy="1649159"/>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indent="457200"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Em </a:t>
            </a:r>
            <a:r>
              <a:rPr lang="en-US" sz="2800">
                <a:latin typeface="Times New Roman" panose="02020603050405020304" pitchFamily="18" charset="0"/>
                <a:ea typeface="Times New Roman" panose="02020603050405020304" pitchFamily="18" charset="0"/>
              </a:rPr>
              <a:t>hãy chỉ rõ đâu là hộp tên, thanh công thức?</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98889" l="0" r="99222"/>
                    </a14:imgEffect>
                  </a14:imgLayer>
                </a14:imgProps>
              </a:ext>
            </a:extLst>
          </a:blip>
          <a:stretch>
            <a:fillRect/>
          </a:stretch>
        </p:blipFill>
        <p:spPr>
          <a:xfrm>
            <a:off x="4832304" y="735461"/>
            <a:ext cx="1960586" cy="1960586"/>
          </a:xfrm>
          <a:prstGeom prst="rect">
            <a:avLst/>
          </a:prstGeom>
        </p:spPr>
      </p:pic>
    </p:spTree>
    <p:extLst>
      <p:ext uri="{BB962C8B-B14F-4D97-AF65-F5344CB8AC3E}">
        <p14:creationId xmlns:p14="http://schemas.microsoft.com/office/powerpoint/2010/main" val="325127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41037"/>
            <a:ext cx="8235703" cy="584775"/>
            <a:chOff x="689904" y="1349741"/>
            <a:chExt cx="8235703"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49741"/>
              <a:ext cx="7825155"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Hộp tên, thanh công thức và dữ liệu trong ô</a:t>
              </a: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8" name="Rectangle 7"/>
          <p:cNvSpPr/>
          <p:nvPr/>
        </p:nvSpPr>
        <p:spPr>
          <a:xfrm>
            <a:off x="1507676" y="2301038"/>
            <a:ext cx="9177087" cy="3031599"/>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Thanh ngay bên dưới vùng nút lệnh và ở bên trên các tên cột, gồm có:</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Hộp tên</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Các nút lệnh</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Vùng nhập dữ liệu </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7019" t="42885" r="8171" b="34733"/>
          <a:stretch/>
        </p:blipFill>
        <p:spPr bwMode="auto">
          <a:xfrm>
            <a:off x="1746914" y="1422777"/>
            <a:ext cx="8639032" cy="4090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1446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832" y="932061"/>
            <a:ext cx="9812740" cy="1732782"/>
          </a:xfrm>
          <a:prstGeom prst="rect">
            <a:avLst/>
          </a:prstGeom>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pPr>
            <a:r>
              <a:rPr lang="en-US" sz="2800">
                <a:latin typeface="Times New Roman" panose="02020603050405020304" pitchFamily="18" charset="0"/>
                <a:ea typeface="Times New Roman" panose="02020603050405020304" pitchFamily="18" charset="0"/>
              </a:rPr>
              <a:t>Nháy chuột chọn một ô, địa chỉ ô xuất hiện trong </a:t>
            </a:r>
            <a:r>
              <a:rPr lang="en-US" sz="2800" i="1">
                <a:solidFill>
                  <a:srgbClr val="0070C0"/>
                </a:solidFill>
                <a:latin typeface="Times New Roman" panose="02020603050405020304" pitchFamily="18" charset="0"/>
                <a:ea typeface="Times New Roman" panose="02020603050405020304" pitchFamily="18" charset="0"/>
              </a:rPr>
              <a:t>hộp tên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Khi </a:t>
            </a:r>
            <a:r>
              <a:rPr lang="en-US" sz="2800">
                <a:latin typeface="Times New Roman" panose="02020603050405020304" pitchFamily="18" charset="0"/>
                <a:ea typeface="Times New Roman" panose="02020603050405020304" pitchFamily="18" charset="0"/>
              </a:rPr>
              <a:t>biết chính xác địa chỉ ta chỉ việc gõ địa chỉ vào hộp tên để chọn ô </a:t>
            </a:r>
            <a:r>
              <a:rPr lang="en-US" sz="2800" smtClean="0">
                <a:latin typeface="Times New Roman" panose="02020603050405020304" pitchFamily="18" charset="0"/>
                <a:ea typeface="Times New Roman" panose="02020603050405020304" pitchFamily="18" charset="0"/>
              </a:rPr>
              <a:t>đó, ví dụ: ABC123</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rotWithShape="1">
          <a:blip r:embed="rId2"/>
          <a:srcRect l="20880" t="32357" r="20175" b="16837"/>
          <a:stretch/>
        </p:blipFill>
        <p:spPr>
          <a:xfrm>
            <a:off x="2621000" y="2664843"/>
            <a:ext cx="7669412" cy="3716602"/>
          </a:xfrm>
          <a:prstGeom prst="rect">
            <a:avLst/>
          </a:prstGeom>
        </p:spPr>
      </p:pic>
      <p:sp>
        <p:nvSpPr>
          <p:cNvPr id="5" name="Oval 4"/>
          <p:cNvSpPr/>
          <p:nvPr/>
        </p:nvSpPr>
        <p:spPr>
          <a:xfrm>
            <a:off x="1068845" y="3844748"/>
            <a:ext cx="138406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Hộp tên</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Elbow Connector 5"/>
          <p:cNvCxnSpPr>
            <a:stCxn id="5" idx="0"/>
          </p:cNvCxnSpPr>
          <p:nvPr/>
        </p:nvCxnSpPr>
        <p:spPr>
          <a:xfrm rot="5400000" flipH="1" flipV="1">
            <a:off x="1816518" y="2819083"/>
            <a:ext cx="970025" cy="1081306"/>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5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2072" y="1587154"/>
            <a:ext cx="9812740" cy="2877711"/>
          </a:xfrm>
          <a:prstGeom prst="rect">
            <a:avLst/>
          </a:prstGeom>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pPr>
            <a:r>
              <a:rPr lang="en-US" sz="2800" i="1" smtClean="0">
                <a:solidFill>
                  <a:srgbClr val="0070C0"/>
                </a:solidFill>
                <a:latin typeface="Times New Roman" panose="02020603050405020304" pitchFamily="18" charset="0"/>
                <a:ea typeface="Times New Roman" panose="02020603050405020304" pitchFamily="18" charset="0"/>
              </a:rPr>
              <a:t>Thanh </a:t>
            </a:r>
            <a:r>
              <a:rPr lang="en-US" sz="2800" i="1">
                <a:solidFill>
                  <a:srgbClr val="0070C0"/>
                </a:solidFill>
                <a:latin typeface="Times New Roman" panose="02020603050405020304" pitchFamily="18" charset="0"/>
                <a:ea typeface="Times New Roman" panose="02020603050405020304" pitchFamily="18" charset="0"/>
              </a:rPr>
              <a:t>công thức</a:t>
            </a:r>
            <a:r>
              <a:rPr lang="en-US" sz="2800">
                <a:latin typeface="Times New Roman" panose="02020603050405020304" pitchFamily="18" charset="0"/>
                <a:ea typeface="Times New Roman" panose="02020603050405020304" pitchFamily="18" charset="0"/>
              </a:rPr>
              <a:t> hiển thị nội dung của ô đang chọn. Có các trường hợp:</a:t>
            </a: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Nội </a:t>
            </a:r>
            <a:r>
              <a:rPr lang="en-US" sz="2800">
                <a:latin typeface="Times New Roman" panose="02020603050405020304" pitchFamily="18" charset="0"/>
                <a:ea typeface="Times New Roman" panose="02020603050405020304" pitchFamily="18" charset="0"/>
              </a:rPr>
              <a:t>dung dữ liệu giống như ta gõ vào ô được chọn: ta gọi là dữ liệu trực </a:t>
            </a:r>
            <a:r>
              <a:rPr lang="en-US" sz="2800" smtClean="0">
                <a:latin typeface="Times New Roman" panose="02020603050405020304" pitchFamily="18" charset="0"/>
                <a:ea typeface="Times New Roman" panose="02020603050405020304" pitchFamily="18" charset="0"/>
              </a:rPr>
              <a:t>tiếp</a:t>
            </a: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Nội </a:t>
            </a:r>
            <a:r>
              <a:rPr lang="en-US" sz="2800">
                <a:latin typeface="Times New Roman" panose="02020603050405020304" pitchFamily="18" charset="0"/>
                <a:ea typeface="Times New Roman" panose="02020603050405020304" pitchFamily="18" charset="0"/>
              </a:rPr>
              <a:t>dung bắt đầu với dấu “=”; đó là một </a:t>
            </a:r>
            <a:r>
              <a:rPr lang="en-US" sz="2800" i="1">
                <a:solidFill>
                  <a:srgbClr val="0070C0"/>
                </a:solidFill>
                <a:latin typeface="Times New Roman" panose="02020603050405020304" pitchFamily="18" charset="0"/>
                <a:ea typeface="Times New Roman" panose="02020603050405020304" pitchFamily="18" charset="0"/>
              </a:rPr>
              <a:t>công thức</a:t>
            </a:r>
          </a:p>
        </p:txBody>
      </p:sp>
    </p:spTree>
    <p:extLst>
      <p:ext uri="{BB962C8B-B14F-4D97-AF65-F5344CB8AC3E}">
        <p14:creationId xmlns:p14="http://schemas.microsoft.com/office/powerpoint/2010/main" val="31275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1157</Words>
  <Application>Microsoft Office PowerPoint</Application>
  <PresentationFormat>Widescreen</PresentationFormat>
  <Paragraphs>90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270</cp:revision>
  <dcterms:created xsi:type="dcterms:W3CDTF">2022-01-27T15:18:21Z</dcterms:created>
  <dcterms:modified xsi:type="dcterms:W3CDTF">2023-12-24T11:02:51Z</dcterms:modified>
</cp:coreProperties>
</file>