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40"/>
  </p:notesMasterIdLst>
  <p:sldIdLst>
    <p:sldId id="400" r:id="rId2"/>
    <p:sldId id="401" r:id="rId3"/>
    <p:sldId id="402" r:id="rId4"/>
    <p:sldId id="403" r:id="rId5"/>
    <p:sldId id="404" r:id="rId6"/>
    <p:sldId id="405" r:id="rId7"/>
    <p:sldId id="406" r:id="rId8"/>
    <p:sldId id="407" r:id="rId9"/>
    <p:sldId id="408" r:id="rId10"/>
    <p:sldId id="409" r:id="rId11"/>
    <p:sldId id="410" r:id="rId12"/>
    <p:sldId id="411" r:id="rId13"/>
    <p:sldId id="412" r:id="rId14"/>
    <p:sldId id="413" r:id="rId15"/>
    <p:sldId id="414" r:id="rId16"/>
    <p:sldId id="415" r:id="rId17"/>
    <p:sldId id="416" r:id="rId18"/>
    <p:sldId id="417" r:id="rId19"/>
    <p:sldId id="418" r:id="rId20"/>
    <p:sldId id="419" r:id="rId21"/>
    <p:sldId id="420" r:id="rId22"/>
    <p:sldId id="421" r:id="rId23"/>
    <p:sldId id="422" r:id="rId24"/>
    <p:sldId id="423" r:id="rId25"/>
    <p:sldId id="424" r:id="rId26"/>
    <p:sldId id="425" r:id="rId27"/>
    <p:sldId id="426" r:id="rId28"/>
    <p:sldId id="427" r:id="rId29"/>
    <p:sldId id="428" r:id="rId30"/>
    <p:sldId id="429" r:id="rId31"/>
    <p:sldId id="430" r:id="rId32"/>
    <p:sldId id="431" r:id="rId33"/>
    <p:sldId id="432" r:id="rId34"/>
    <p:sldId id="433" r:id="rId35"/>
    <p:sldId id="434" r:id="rId36"/>
    <p:sldId id="435" r:id="rId37"/>
    <p:sldId id="436" r:id="rId38"/>
    <p:sldId id="437" r:id="rId39"/>
  </p:sldIdLst>
  <p:sldSz cx="9144000" cy="5143500" type="screen16x9"/>
  <p:notesSz cx="6858000" cy="9144000"/>
  <p:embeddedFontLst>
    <p:embeddedFont>
      <p:font typeface="Didact Gothic" panose="020B0604020202020204" charset="0"/>
      <p:regular r:id="rId41"/>
    </p:embeddedFont>
    <p:embeddedFont>
      <p:font typeface="Calibri" panose="020F0502020204030204" pitchFamily="34" charset="0"/>
      <p:regular r:id="rId42"/>
      <p:bold r:id="rId43"/>
      <p:italic r:id="rId44"/>
      <p:boldItalic r:id="rId45"/>
    </p:embeddedFont>
    <p:embeddedFont>
      <p:font typeface="Segoe UI" panose="020B0502040204020203" pitchFamily="34" charset="0"/>
      <p:regular r:id="rId46"/>
      <p:bold r:id="rId47"/>
      <p:italic r:id="rId48"/>
      <p:boldItalic r:id="rId49"/>
    </p:embeddedFont>
    <p:embeddedFont>
      <p:font typeface="Fredoka One" panose="020B0604020202020204" charset="0"/>
      <p:regular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A738197-660B-4BBD-A662-9155D6562E30}">
  <a:tblStyle styleId="{6A738197-660B-4BBD-A662-9155D6562E3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909" autoAdjust="0"/>
  </p:normalViewPr>
  <p:slideViewPr>
    <p:cSldViewPr snapToGrid="0">
      <p:cViewPr varScale="1">
        <p:scale>
          <a:sx n="79" d="100"/>
          <a:sy n="79" d="100"/>
        </p:scale>
        <p:origin x="9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6</a:t>
            </a:fld>
            <a:endParaRPr lang="en-US"/>
          </a:p>
        </p:txBody>
      </p:sp>
    </p:spTree>
    <p:extLst>
      <p:ext uri="{BB962C8B-B14F-4D97-AF65-F5344CB8AC3E}">
        <p14:creationId xmlns:p14="http://schemas.microsoft.com/office/powerpoint/2010/main" val="3460259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664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115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7</a:t>
            </a:fld>
            <a:endParaRPr lang="en-US"/>
          </a:p>
        </p:txBody>
      </p:sp>
    </p:spTree>
    <p:extLst>
      <p:ext uri="{BB962C8B-B14F-4D97-AF65-F5344CB8AC3E}">
        <p14:creationId xmlns:p14="http://schemas.microsoft.com/office/powerpoint/2010/main" val="2308253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B7F3EE-0324-4A30-85A3-1BC2781478DB}" type="slidenum">
              <a:rPr lang="en-US" smtClean="0"/>
              <a:pPr/>
              <a:t>12</a:t>
            </a:fld>
            <a:endParaRPr lang="en-US"/>
          </a:p>
        </p:txBody>
      </p:sp>
    </p:spTree>
    <p:extLst>
      <p:ext uri="{BB962C8B-B14F-4D97-AF65-F5344CB8AC3E}">
        <p14:creationId xmlns:p14="http://schemas.microsoft.com/office/powerpoint/2010/main" val="3215079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15</a:t>
            </a:fld>
            <a:endParaRPr lang="en-US"/>
          </a:p>
        </p:txBody>
      </p:sp>
    </p:spTree>
    <p:extLst>
      <p:ext uri="{BB962C8B-B14F-4D97-AF65-F5344CB8AC3E}">
        <p14:creationId xmlns:p14="http://schemas.microsoft.com/office/powerpoint/2010/main" val="2298637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16</a:t>
            </a:fld>
            <a:endParaRPr lang="en-US"/>
          </a:p>
        </p:txBody>
      </p:sp>
    </p:spTree>
    <p:extLst>
      <p:ext uri="{BB962C8B-B14F-4D97-AF65-F5344CB8AC3E}">
        <p14:creationId xmlns:p14="http://schemas.microsoft.com/office/powerpoint/2010/main" val="2742858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17</a:t>
            </a:fld>
            <a:endParaRPr lang="en-US"/>
          </a:p>
        </p:txBody>
      </p:sp>
    </p:spTree>
    <p:extLst>
      <p:ext uri="{BB962C8B-B14F-4D97-AF65-F5344CB8AC3E}">
        <p14:creationId xmlns:p14="http://schemas.microsoft.com/office/powerpoint/2010/main" val="11758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18</a:t>
            </a:fld>
            <a:endParaRPr lang="en-US"/>
          </a:p>
        </p:txBody>
      </p:sp>
    </p:spTree>
    <p:extLst>
      <p:ext uri="{BB962C8B-B14F-4D97-AF65-F5344CB8AC3E}">
        <p14:creationId xmlns:p14="http://schemas.microsoft.com/office/powerpoint/2010/main" val="4250879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19</a:t>
            </a:fld>
            <a:endParaRPr lang="en-US"/>
          </a:p>
        </p:txBody>
      </p:sp>
    </p:spTree>
    <p:extLst>
      <p:ext uri="{BB962C8B-B14F-4D97-AF65-F5344CB8AC3E}">
        <p14:creationId xmlns:p14="http://schemas.microsoft.com/office/powerpoint/2010/main" val="1829374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6D5FD75B-D56A-0904-D6A6-DF16392F4494}"/>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36D3E57B-B8F6-2EB1-6F13-3880BE9D35E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115192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5">
  <p:cSld name="CUSTOM_12">
    <p:spTree>
      <p:nvGrpSpPr>
        <p:cNvPr id="1" name="Shape 939"/>
        <p:cNvGrpSpPr/>
        <p:nvPr/>
      </p:nvGrpSpPr>
      <p:grpSpPr>
        <a:xfrm>
          <a:off x="0" y="0"/>
          <a:ext cx="0" cy="0"/>
          <a:chOff x="0" y="0"/>
          <a:chExt cx="0" cy="0"/>
        </a:xfrm>
      </p:grpSpPr>
      <p:sp>
        <p:nvSpPr>
          <p:cNvPr id="940" name="Google Shape;940;p23"/>
          <p:cNvSpPr/>
          <p:nvPr/>
        </p:nvSpPr>
        <p:spPr>
          <a:xfrm rot="4499995" flipH="1">
            <a:off x="-547074" y="111657"/>
            <a:ext cx="1922177" cy="1872828"/>
          </a:xfrm>
          <a:custGeom>
            <a:avLst/>
            <a:gdLst/>
            <a:ahLst/>
            <a:cxnLst/>
            <a:rect l="l" t="t" r="r" b="b"/>
            <a:pathLst>
              <a:path w="58153" h="56660" fill="none" extrusionOk="0">
                <a:moveTo>
                  <a:pt x="58152" y="0"/>
                </a:moveTo>
                <a:cubicBezTo>
                  <a:pt x="57087" y="9063"/>
                  <a:pt x="53140" y="17847"/>
                  <a:pt x="46731" y="24352"/>
                </a:cubicBezTo>
                <a:cubicBezTo>
                  <a:pt x="40322" y="30858"/>
                  <a:pt x="31442" y="34970"/>
                  <a:pt x="22318" y="35232"/>
                </a:cubicBezTo>
                <a:cubicBezTo>
                  <a:pt x="20249" y="35293"/>
                  <a:pt x="18127" y="35145"/>
                  <a:pt x="16215" y="34350"/>
                </a:cubicBezTo>
                <a:cubicBezTo>
                  <a:pt x="14311" y="33547"/>
                  <a:pt x="12626" y="32001"/>
                  <a:pt x="12076" y="30002"/>
                </a:cubicBezTo>
                <a:cubicBezTo>
                  <a:pt x="11369" y="27400"/>
                  <a:pt x="12774" y="24536"/>
                  <a:pt x="14983" y="22990"/>
                </a:cubicBezTo>
                <a:cubicBezTo>
                  <a:pt x="16573" y="21881"/>
                  <a:pt x="18590" y="21349"/>
                  <a:pt x="20493" y="21698"/>
                </a:cubicBezTo>
                <a:cubicBezTo>
                  <a:pt x="22396" y="22047"/>
                  <a:pt x="24143" y="23322"/>
                  <a:pt x="24911" y="25103"/>
                </a:cubicBezTo>
                <a:cubicBezTo>
                  <a:pt x="26273" y="28273"/>
                  <a:pt x="24326" y="31949"/>
                  <a:pt x="21785" y="34280"/>
                </a:cubicBezTo>
                <a:cubicBezTo>
                  <a:pt x="19096" y="36760"/>
                  <a:pt x="15760" y="38402"/>
                  <a:pt x="12530" y="40113"/>
                </a:cubicBezTo>
                <a:cubicBezTo>
                  <a:pt x="9308" y="41824"/>
                  <a:pt x="6060" y="43693"/>
                  <a:pt x="3693" y="46478"/>
                </a:cubicBezTo>
                <a:cubicBezTo>
                  <a:pt x="1336" y="49273"/>
                  <a:pt x="0" y="53184"/>
                  <a:pt x="1135" y="56659"/>
                </a:cubicBezTo>
              </a:path>
            </a:pathLst>
          </a:custGeom>
          <a:noFill/>
          <a:ln w="139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1" name="Google Shape;941;p23"/>
          <p:cNvGrpSpPr/>
          <p:nvPr/>
        </p:nvGrpSpPr>
        <p:grpSpPr>
          <a:xfrm rot="6300744">
            <a:off x="289242" y="408569"/>
            <a:ext cx="602562" cy="590661"/>
            <a:chOff x="2361025" y="1637450"/>
            <a:chExt cx="887325" cy="869800"/>
          </a:xfrm>
        </p:grpSpPr>
        <p:sp>
          <p:nvSpPr>
            <p:cNvPr id="942" name="Google Shape;942;p23"/>
            <p:cNvSpPr/>
            <p:nvPr/>
          </p:nvSpPr>
          <p:spPr>
            <a:xfrm>
              <a:off x="2361025" y="1637450"/>
              <a:ext cx="887325" cy="839925"/>
            </a:xfrm>
            <a:custGeom>
              <a:avLst/>
              <a:gdLst/>
              <a:ahLst/>
              <a:cxnLst/>
              <a:rect l="l" t="t" r="r" b="b"/>
              <a:pathLst>
                <a:path w="35493" h="33597" extrusionOk="0">
                  <a:moveTo>
                    <a:pt x="23784" y="0"/>
                  </a:moveTo>
                  <a:cubicBezTo>
                    <a:pt x="16879" y="67"/>
                    <a:pt x="10141" y="4203"/>
                    <a:pt x="6972" y="10341"/>
                  </a:cubicBezTo>
                  <a:cubicBezTo>
                    <a:pt x="7106" y="8840"/>
                    <a:pt x="7206" y="7339"/>
                    <a:pt x="7306" y="5838"/>
                  </a:cubicBezTo>
                  <a:lnTo>
                    <a:pt x="7306" y="5838"/>
                  </a:lnTo>
                  <a:cubicBezTo>
                    <a:pt x="6305" y="6672"/>
                    <a:pt x="5438" y="7506"/>
                    <a:pt x="5104" y="7873"/>
                  </a:cubicBezTo>
                  <a:cubicBezTo>
                    <a:pt x="4437" y="8607"/>
                    <a:pt x="3837" y="9374"/>
                    <a:pt x="3303" y="10208"/>
                  </a:cubicBezTo>
                  <a:cubicBezTo>
                    <a:pt x="2235" y="11809"/>
                    <a:pt x="1435" y="13610"/>
                    <a:pt x="901" y="15478"/>
                  </a:cubicBezTo>
                  <a:cubicBezTo>
                    <a:pt x="601" y="16512"/>
                    <a:pt x="401" y="17646"/>
                    <a:pt x="267" y="18781"/>
                  </a:cubicBezTo>
                  <a:cubicBezTo>
                    <a:pt x="0" y="21382"/>
                    <a:pt x="201" y="24151"/>
                    <a:pt x="834" y="26553"/>
                  </a:cubicBezTo>
                  <a:cubicBezTo>
                    <a:pt x="1535" y="29155"/>
                    <a:pt x="3136" y="31623"/>
                    <a:pt x="5538" y="32791"/>
                  </a:cubicBezTo>
                  <a:cubicBezTo>
                    <a:pt x="6764" y="33359"/>
                    <a:pt x="8146" y="33596"/>
                    <a:pt x="9591" y="33596"/>
                  </a:cubicBezTo>
                  <a:cubicBezTo>
                    <a:pt x="13574" y="33596"/>
                    <a:pt x="18039" y="31795"/>
                    <a:pt x="21049" y="30155"/>
                  </a:cubicBezTo>
                  <a:cubicBezTo>
                    <a:pt x="22216" y="29522"/>
                    <a:pt x="23317" y="28821"/>
                    <a:pt x="24351" y="28020"/>
                  </a:cubicBezTo>
                  <a:cubicBezTo>
                    <a:pt x="24818" y="27654"/>
                    <a:pt x="25952" y="26720"/>
                    <a:pt x="27053" y="25552"/>
                  </a:cubicBezTo>
                  <a:lnTo>
                    <a:pt x="27053" y="25552"/>
                  </a:lnTo>
                  <a:cubicBezTo>
                    <a:pt x="25619" y="25585"/>
                    <a:pt x="24184" y="25585"/>
                    <a:pt x="22717" y="25585"/>
                  </a:cubicBezTo>
                  <a:cubicBezTo>
                    <a:pt x="27487" y="23217"/>
                    <a:pt x="31323" y="19014"/>
                    <a:pt x="33291" y="14044"/>
                  </a:cubicBezTo>
                  <a:lnTo>
                    <a:pt x="33291" y="14044"/>
                  </a:lnTo>
                  <a:cubicBezTo>
                    <a:pt x="32587" y="14371"/>
                    <a:pt x="31807" y="14527"/>
                    <a:pt x="31023" y="14527"/>
                  </a:cubicBezTo>
                  <a:cubicBezTo>
                    <a:pt x="30767" y="14527"/>
                    <a:pt x="30510" y="14510"/>
                    <a:pt x="30255" y="14477"/>
                  </a:cubicBezTo>
                  <a:cubicBezTo>
                    <a:pt x="33358" y="10541"/>
                    <a:pt x="35226" y="5671"/>
                    <a:pt x="35492" y="668"/>
                  </a:cubicBezTo>
                  <a:cubicBezTo>
                    <a:pt x="34545" y="521"/>
                    <a:pt x="33586" y="449"/>
                    <a:pt x="32625" y="449"/>
                  </a:cubicBezTo>
                  <a:cubicBezTo>
                    <a:pt x="28989" y="449"/>
                    <a:pt x="25337" y="1483"/>
                    <a:pt x="22250" y="3436"/>
                  </a:cubicBezTo>
                  <a:cubicBezTo>
                    <a:pt x="22750" y="2302"/>
                    <a:pt x="23284" y="1168"/>
                    <a:pt x="23784" y="0"/>
                  </a:cubicBezTo>
                  <a:close/>
                </a:path>
              </a:pathLst>
            </a:custGeom>
            <a:solidFill>
              <a:srgbClr val="D1D3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3"/>
            <p:cNvSpPr/>
            <p:nvPr/>
          </p:nvSpPr>
          <p:spPr>
            <a:xfrm>
              <a:off x="2365200" y="1748350"/>
              <a:ext cx="742225" cy="758900"/>
            </a:xfrm>
            <a:custGeom>
              <a:avLst/>
              <a:gdLst/>
              <a:ahLst/>
              <a:cxnLst/>
              <a:rect l="l" t="t" r="r" b="b"/>
              <a:pathLst>
                <a:path w="29689" h="30356" fill="none" extrusionOk="0">
                  <a:moveTo>
                    <a:pt x="29688" y="1"/>
                  </a:moveTo>
                  <a:cubicBezTo>
                    <a:pt x="19414" y="7706"/>
                    <a:pt x="9274" y="15946"/>
                    <a:pt x="2202" y="26653"/>
                  </a:cubicBezTo>
                  <a:cubicBezTo>
                    <a:pt x="1401" y="27854"/>
                    <a:pt x="634" y="29088"/>
                    <a:pt x="0" y="30356"/>
                  </a:cubicBezTo>
                </a:path>
              </a:pathLst>
            </a:custGeom>
            <a:noFill/>
            <a:ln w="10850" cap="rnd" cmpd="sng">
              <a:solidFill>
                <a:srgbClr val="2D2F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3"/>
            <p:cNvSpPr/>
            <p:nvPr/>
          </p:nvSpPr>
          <p:spPr>
            <a:xfrm>
              <a:off x="2737125" y="1743350"/>
              <a:ext cx="123450" cy="301075"/>
            </a:xfrm>
            <a:custGeom>
              <a:avLst/>
              <a:gdLst/>
              <a:ahLst/>
              <a:cxnLst/>
              <a:rect l="l" t="t" r="r" b="b"/>
              <a:pathLst>
                <a:path w="4938" h="12043" fill="none" extrusionOk="0">
                  <a:moveTo>
                    <a:pt x="4937" y="1"/>
                  </a:moveTo>
                  <a:cubicBezTo>
                    <a:pt x="1935" y="3236"/>
                    <a:pt x="134" y="7606"/>
                    <a:pt x="1" y="12043"/>
                  </a:cubicBezTo>
                </a:path>
              </a:pathLst>
            </a:custGeom>
            <a:noFill/>
            <a:ln w="10850" cap="rnd" cmpd="sng">
              <a:solidFill>
                <a:srgbClr val="2D2F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3"/>
            <p:cNvSpPr/>
            <p:nvPr/>
          </p:nvSpPr>
          <p:spPr>
            <a:xfrm>
              <a:off x="2772975" y="2021050"/>
              <a:ext cx="360300" cy="75075"/>
            </a:xfrm>
            <a:custGeom>
              <a:avLst/>
              <a:gdLst/>
              <a:ahLst/>
              <a:cxnLst/>
              <a:rect l="l" t="t" r="r" b="b"/>
              <a:pathLst>
                <a:path w="14412" h="3003" fill="none" extrusionOk="0">
                  <a:moveTo>
                    <a:pt x="14411" y="1068"/>
                  </a:moveTo>
                  <a:cubicBezTo>
                    <a:pt x="9808" y="3003"/>
                    <a:pt x="4271" y="2569"/>
                    <a:pt x="1" y="1"/>
                  </a:cubicBezTo>
                </a:path>
              </a:pathLst>
            </a:custGeom>
            <a:noFill/>
            <a:ln w="10850" cap="rnd" cmpd="sng">
              <a:solidFill>
                <a:srgbClr val="2D2F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3"/>
            <p:cNvSpPr/>
            <p:nvPr/>
          </p:nvSpPr>
          <p:spPr>
            <a:xfrm>
              <a:off x="2529475" y="2272900"/>
              <a:ext cx="374450" cy="64250"/>
            </a:xfrm>
            <a:custGeom>
              <a:avLst/>
              <a:gdLst/>
              <a:ahLst/>
              <a:cxnLst/>
              <a:rect l="l" t="t" r="r" b="b"/>
              <a:pathLst>
                <a:path w="14978" h="2570" fill="none" extrusionOk="0">
                  <a:moveTo>
                    <a:pt x="14978" y="1902"/>
                  </a:moveTo>
                  <a:cubicBezTo>
                    <a:pt x="9941" y="2569"/>
                    <a:pt x="4704" y="1902"/>
                    <a:pt x="1" y="1"/>
                  </a:cubicBezTo>
                </a:path>
              </a:pathLst>
            </a:custGeom>
            <a:noFill/>
            <a:ln w="10850" cap="rnd" cmpd="sng">
              <a:solidFill>
                <a:srgbClr val="2D2F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3"/>
            <p:cNvSpPr/>
            <p:nvPr/>
          </p:nvSpPr>
          <p:spPr>
            <a:xfrm>
              <a:off x="2443575" y="1919325"/>
              <a:ext cx="64250" cy="369450"/>
            </a:xfrm>
            <a:custGeom>
              <a:avLst/>
              <a:gdLst/>
              <a:ahLst/>
              <a:cxnLst/>
              <a:rect l="l" t="t" r="r" b="b"/>
              <a:pathLst>
                <a:path w="2570" h="14778" fill="none" extrusionOk="0">
                  <a:moveTo>
                    <a:pt x="1602" y="0"/>
                  </a:moveTo>
                  <a:cubicBezTo>
                    <a:pt x="1" y="4804"/>
                    <a:pt x="368" y="10241"/>
                    <a:pt x="2569" y="14777"/>
                  </a:cubicBezTo>
                </a:path>
              </a:pathLst>
            </a:custGeom>
            <a:noFill/>
            <a:ln w="10850" cap="rnd" cmpd="sng">
              <a:solidFill>
                <a:srgbClr val="2D2F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3"/>
            <p:cNvSpPr/>
            <p:nvPr/>
          </p:nvSpPr>
          <p:spPr>
            <a:xfrm>
              <a:off x="2893075" y="1854275"/>
              <a:ext cx="257700" cy="72575"/>
            </a:xfrm>
            <a:custGeom>
              <a:avLst/>
              <a:gdLst/>
              <a:ahLst/>
              <a:cxnLst/>
              <a:rect l="l" t="t" r="r" b="b"/>
              <a:pathLst>
                <a:path w="10308" h="2903" fill="none" extrusionOk="0">
                  <a:moveTo>
                    <a:pt x="0" y="2435"/>
                  </a:moveTo>
                  <a:cubicBezTo>
                    <a:pt x="3503" y="2902"/>
                    <a:pt x="7406" y="2035"/>
                    <a:pt x="10308" y="0"/>
                  </a:cubicBezTo>
                </a:path>
              </a:pathLst>
            </a:custGeom>
            <a:noFill/>
            <a:ln w="10850" cap="rnd" cmpd="sng">
              <a:solidFill>
                <a:srgbClr val="2D2F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3"/>
            <p:cNvSpPr/>
            <p:nvPr/>
          </p:nvSpPr>
          <p:spPr>
            <a:xfrm>
              <a:off x="2913075" y="1714175"/>
              <a:ext cx="110125" cy="185150"/>
            </a:xfrm>
            <a:custGeom>
              <a:avLst/>
              <a:gdLst/>
              <a:ahLst/>
              <a:cxnLst/>
              <a:rect l="l" t="t" r="r" b="b"/>
              <a:pathLst>
                <a:path w="4405" h="7406" fill="none" extrusionOk="0">
                  <a:moveTo>
                    <a:pt x="1" y="7406"/>
                  </a:moveTo>
                  <a:cubicBezTo>
                    <a:pt x="635" y="4537"/>
                    <a:pt x="2202" y="1902"/>
                    <a:pt x="4404" y="0"/>
                  </a:cubicBezTo>
                </a:path>
              </a:pathLst>
            </a:custGeom>
            <a:noFill/>
            <a:ln w="10850" cap="rnd" cmpd="sng">
              <a:solidFill>
                <a:srgbClr val="2D2F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3"/>
            <p:cNvSpPr/>
            <p:nvPr/>
          </p:nvSpPr>
          <p:spPr>
            <a:xfrm>
              <a:off x="2618700" y="2169500"/>
              <a:ext cx="334450" cy="37550"/>
            </a:xfrm>
            <a:custGeom>
              <a:avLst/>
              <a:gdLst/>
              <a:ahLst/>
              <a:cxnLst/>
              <a:rect l="l" t="t" r="r" b="b"/>
              <a:pathLst>
                <a:path w="13378" h="1502" fill="none" extrusionOk="0">
                  <a:moveTo>
                    <a:pt x="1" y="0"/>
                  </a:moveTo>
                  <a:cubicBezTo>
                    <a:pt x="4304" y="1501"/>
                    <a:pt x="9107" y="1501"/>
                    <a:pt x="13377" y="0"/>
                  </a:cubicBezTo>
                </a:path>
              </a:pathLst>
            </a:custGeom>
            <a:noFill/>
            <a:ln w="10850" cap="rnd" cmpd="sng">
              <a:solidFill>
                <a:srgbClr val="2D2F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3"/>
            <p:cNvSpPr/>
            <p:nvPr/>
          </p:nvSpPr>
          <p:spPr>
            <a:xfrm>
              <a:off x="2580350" y="1822575"/>
              <a:ext cx="101750" cy="357775"/>
            </a:xfrm>
            <a:custGeom>
              <a:avLst/>
              <a:gdLst/>
              <a:ahLst/>
              <a:cxnLst/>
              <a:rect l="l" t="t" r="r" b="b"/>
              <a:pathLst>
                <a:path w="4070" h="14311" fill="none" extrusionOk="0">
                  <a:moveTo>
                    <a:pt x="834" y="14311"/>
                  </a:moveTo>
                  <a:cubicBezTo>
                    <a:pt x="401" y="11642"/>
                    <a:pt x="0" y="8907"/>
                    <a:pt x="634" y="6305"/>
                  </a:cubicBezTo>
                  <a:cubicBezTo>
                    <a:pt x="1201" y="3970"/>
                    <a:pt x="2602" y="1902"/>
                    <a:pt x="4070" y="1"/>
                  </a:cubicBezTo>
                </a:path>
              </a:pathLst>
            </a:custGeom>
            <a:noFill/>
            <a:ln w="10850" cap="rnd" cmpd="sng">
              <a:solidFill>
                <a:srgbClr val="2D2F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3"/>
            <p:cNvSpPr/>
            <p:nvPr/>
          </p:nvSpPr>
          <p:spPr>
            <a:xfrm>
              <a:off x="2708775" y="1684475"/>
              <a:ext cx="135950" cy="91725"/>
            </a:xfrm>
            <a:custGeom>
              <a:avLst/>
              <a:gdLst/>
              <a:ahLst/>
              <a:cxnLst/>
              <a:rect l="l" t="t" r="r" b="b"/>
              <a:pathLst>
                <a:path w="5438" h="3669" extrusionOk="0">
                  <a:moveTo>
                    <a:pt x="4909" y="1"/>
                  </a:moveTo>
                  <a:cubicBezTo>
                    <a:pt x="4803" y="1"/>
                    <a:pt x="4686" y="22"/>
                    <a:pt x="4570" y="54"/>
                  </a:cubicBezTo>
                  <a:cubicBezTo>
                    <a:pt x="4003" y="154"/>
                    <a:pt x="3436" y="388"/>
                    <a:pt x="2936" y="655"/>
                  </a:cubicBezTo>
                  <a:cubicBezTo>
                    <a:pt x="1935" y="1155"/>
                    <a:pt x="1068" y="1922"/>
                    <a:pt x="367" y="2789"/>
                  </a:cubicBezTo>
                  <a:cubicBezTo>
                    <a:pt x="167" y="2990"/>
                    <a:pt x="0" y="3290"/>
                    <a:pt x="167" y="3523"/>
                  </a:cubicBezTo>
                  <a:cubicBezTo>
                    <a:pt x="244" y="3625"/>
                    <a:pt x="398" y="3669"/>
                    <a:pt x="556" y="3669"/>
                  </a:cubicBezTo>
                  <a:cubicBezTo>
                    <a:pt x="605" y="3669"/>
                    <a:pt x="654" y="3665"/>
                    <a:pt x="701" y="3657"/>
                  </a:cubicBezTo>
                  <a:cubicBezTo>
                    <a:pt x="1068" y="3590"/>
                    <a:pt x="1368" y="3423"/>
                    <a:pt x="1702" y="3223"/>
                  </a:cubicBezTo>
                  <a:cubicBezTo>
                    <a:pt x="2736" y="2623"/>
                    <a:pt x="3770" y="2022"/>
                    <a:pt x="4770" y="1388"/>
                  </a:cubicBezTo>
                  <a:cubicBezTo>
                    <a:pt x="5137" y="1155"/>
                    <a:pt x="5438" y="888"/>
                    <a:pt x="5371" y="421"/>
                  </a:cubicBezTo>
                  <a:cubicBezTo>
                    <a:pt x="5325" y="102"/>
                    <a:pt x="5139" y="1"/>
                    <a:pt x="49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3"/>
            <p:cNvSpPr/>
            <p:nvPr/>
          </p:nvSpPr>
          <p:spPr>
            <a:xfrm>
              <a:off x="3158250" y="1692800"/>
              <a:ext cx="70925" cy="136650"/>
            </a:xfrm>
            <a:custGeom>
              <a:avLst/>
              <a:gdLst/>
              <a:ahLst/>
              <a:cxnLst/>
              <a:rect l="l" t="t" r="r" b="b"/>
              <a:pathLst>
                <a:path w="2837" h="5466" extrusionOk="0">
                  <a:moveTo>
                    <a:pt x="2098" y="0"/>
                  </a:moveTo>
                  <a:cubicBezTo>
                    <a:pt x="1880" y="0"/>
                    <a:pt x="1656" y="85"/>
                    <a:pt x="1502" y="221"/>
                  </a:cubicBezTo>
                  <a:cubicBezTo>
                    <a:pt x="1302" y="455"/>
                    <a:pt x="1168" y="722"/>
                    <a:pt x="1068" y="1022"/>
                  </a:cubicBezTo>
                  <a:cubicBezTo>
                    <a:pt x="601" y="2223"/>
                    <a:pt x="268" y="3490"/>
                    <a:pt x="68" y="4791"/>
                  </a:cubicBezTo>
                  <a:cubicBezTo>
                    <a:pt x="34" y="4958"/>
                    <a:pt x="1" y="5125"/>
                    <a:pt x="101" y="5292"/>
                  </a:cubicBezTo>
                  <a:cubicBezTo>
                    <a:pt x="177" y="5405"/>
                    <a:pt x="317" y="5465"/>
                    <a:pt x="467" y="5465"/>
                  </a:cubicBezTo>
                  <a:cubicBezTo>
                    <a:pt x="581" y="5465"/>
                    <a:pt x="701" y="5431"/>
                    <a:pt x="801" y="5358"/>
                  </a:cubicBezTo>
                  <a:cubicBezTo>
                    <a:pt x="1002" y="5225"/>
                    <a:pt x="1135" y="4992"/>
                    <a:pt x="1235" y="4758"/>
                  </a:cubicBezTo>
                  <a:cubicBezTo>
                    <a:pt x="1769" y="3624"/>
                    <a:pt x="2169" y="2423"/>
                    <a:pt x="2569" y="1222"/>
                  </a:cubicBezTo>
                  <a:cubicBezTo>
                    <a:pt x="2636" y="922"/>
                    <a:pt x="2836" y="555"/>
                    <a:pt x="2636" y="255"/>
                  </a:cubicBezTo>
                  <a:cubicBezTo>
                    <a:pt x="2506" y="76"/>
                    <a:pt x="2305" y="0"/>
                    <a:pt x="20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3"/>
            <p:cNvSpPr/>
            <p:nvPr/>
          </p:nvSpPr>
          <p:spPr>
            <a:xfrm>
              <a:off x="2551150" y="2368075"/>
              <a:ext cx="166825" cy="48675"/>
            </a:xfrm>
            <a:custGeom>
              <a:avLst/>
              <a:gdLst/>
              <a:ahLst/>
              <a:cxnLst/>
              <a:rect l="l" t="t" r="r" b="b"/>
              <a:pathLst>
                <a:path w="6673" h="1947" extrusionOk="0">
                  <a:moveTo>
                    <a:pt x="2373" y="1"/>
                  </a:moveTo>
                  <a:cubicBezTo>
                    <a:pt x="1860" y="1"/>
                    <a:pt x="1347" y="72"/>
                    <a:pt x="868" y="263"/>
                  </a:cubicBezTo>
                  <a:cubicBezTo>
                    <a:pt x="635" y="363"/>
                    <a:pt x="401" y="497"/>
                    <a:pt x="234" y="697"/>
                  </a:cubicBezTo>
                  <a:cubicBezTo>
                    <a:pt x="68" y="897"/>
                    <a:pt x="1" y="1197"/>
                    <a:pt x="101" y="1431"/>
                  </a:cubicBezTo>
                  <a:cubicBezTo>
                    <a:pt x="268" y="1764"/>
                    <a:pt x="701" y="1864"/>
                    <a:pt x="1068" y="1898"/>
                  </a:cubicBezTo>
                  <a:cubicBezTo>
                    <a:pt x="1374" y="1932"/>
                    <a:pt x="1680" y="1946"/>
                    <a:pt x="1985" y="1946"/>
                  </a:cubicBezTo>
                  <a:cubicBezTo>
                    <a:pt x="2879" y="1946"/>
                    <a:pt x="3767" y="1822"/>
                    <a:pt x="4638" y="1698"/>
                  </a:cubicBezTo>
                  <a:cubicBezTo>
                    <a:pt x="5071" y="1664"/>
                    <a:pt x="6672" y="1364"/>
                    <a:pt x="6105" y="697"/>
                  </a:cubicBezTo>
                  <a:cubicBezTo>
                    <a:pt x="5705" y="196"/>
                    <a:pt x="4070" y="196"/>
                    <a:pt x="3503" y="96"/>
                  </a:cubicBezTo>
                  <a:cubicBezTo>
                    <a:pt x="3134" y="40"/>
                    <a:pt x="2753" y="1"/>
                    <a:pt x="23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3"/>
            <p:cNvSpPr/>
            <p:nvPr/>
          </p:nvSpPr>
          <p:spPr>
            <a:xfrm>
              <a:off x="2873050" y="1969650"/>
              <a:ext cx="100100" cy="36725"/>
            </a:xfrm>
            <a:custGeom>
              <a:avLst/>
              <a:gdLst/>
              <a:ahLst/>
              <a:cxnLst/>
              <a:rect l="l" t="t" r="r" b="b"/>
              <a:pathLst>
                <a:path w="4004" h="1469" extrusionOk="0">
                  <a:moveTo>
                    <a:pt x="2068" y="1"/>
                  </a:moveTo>
                  <a:cubicBezTo>
                    <a:pt x="1480" y="1"/>
                    <a:pt x="886" y="96"/>
                    <a:pt x="368" y="389"/>
                  </a:cubicBezTo>
                  <a:cubicBezTo>
                    <a:pt x="201" y="489"/>
                    <a:pt x="1" y="656"/>
                    <a:pt x="34" y="856"/>
                  </a:cubicBezTo>
                  <a:cubicBezTo>
                    <a:pt x="34" y="1123"/>
                    <a:pt x="368" y="1256"/>
                    <a:pt x="635" y="1323"/>
                  </a:cubicBezTo>
                  <a:cubicBezTo>
                    <a:pt x="1029" y="1389"/>
                    <a:pt x="1423" y="1469"/>
                    <a:pt x="1808" y="1469"/>
                  </a:cubicBezTo>
                  <a:cubicBezTo>
                    <a:pt x="2009" y="1469"/>
                    <a:pt x="2208" y="1447"/>
                    <a:pt x="2402" y="1390"/>
                  </a:cubicBezTo>
                  <a:cubicBezTo>
                    <a:pt x="3036" y="1223"/>
                    <a:pt x="4004" y="222"/>
                    <a:pt x="2903" y="55"/>
                  </a:cubicBezTo>
                  <a:cubicBezTo>
                    <a:pt x="2632" y="23"/>
                    <a:pt x="2351" y="1"/>
                    <a:pt x="20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6" name="Google Shape;956;p23"/>
          <p:cNvSpPr txBox="1">
            <a:spLocks noGrp="1"/>
          </p:cNvSpPr>
          <p:nvPr>
            <p:ph type="title"/>
          </p:nvPr>
        </p:nvSpPr>
        <p:spPr>
          <a:xfrm>
            <a:off x="713225" y="536803"/>
            <a:ext cx="7717500" cy="5346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CA8F7C-4886-4F4C-8A50-32A7E73C8A2F}" type="datetime1">
              <a:rPr lang="vi-VN" smtClean="0"/>
              <a:pPr/>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C055C-3B21-4ABD-9BF8-28B86BB5C765}" type="slidenum">
              <a:rPr lang="en-US" smtClean="0"/>
              <a:pPr/>
              <a:t>‹#›</a:t>
            </a:fld>
            <a:endParaRPr lang="en-US"/>
          </a:p>
        </p:txBody>
      </p:sp>
    </p:spTree>
    <p:extLst>
      <p:ext uri="{BB962C8B-B14F-4D97-AF65-F5344CB8AC3E}">
        <p14:creationId xmlns:p14="http://schemas.microsoft.com/office/powerpoint/2010/main" val="3245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93BC-AF92-CC9F-F0F6-A63CC50654C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3A3BDB1-0840-E4E1-4729-CCBE8E5A41E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5EEF13C-A5E4-7202-0DEA-560A31D02BE3}"/>
              </a:ext>
            </a:extLst>
          </p:cNvPr>
          <p:cNvSpPr>
            <a:spLocks noGrp="1"/>
          </p:cNvSpPr>
          <p:nvPr>
            <p:ph type="dt" sz="half" idx="10"/>
          </p:nvPr>
        </p:nvSpPr>
        <p:spPr/>
        <p:txBody>
          <a:bodyPr/>
          <a:lstStyle/>
          <a:p>
            <a:fld id="{3E7A662F-ADB8-46B8-818A-62BC133FFAB9}" type="datetimeFigureOut">
              <a:rPr lang="en-US" smtClean="0"/>
              <a:t>12/12/2023</a:t>
            </a:fld>
            <a:endParaRPr lang="en-US"/>
          </a:p>
        </p:txBody>
      </p:sp>
      <p:sp>
        <p:nvSpPr>
          <p:cNvPr id="5" name="Footer Placeholder 4">
            <a:extLst>
              <a:ext uri="{FF2B5EF4-FFF2-40B4-BE49-F238E27FC236}">
                <a16:creationId xmlns:a16="http://schemas.microsoft.com/office/drawing/2014/main" id="{81803000-B2D4-7179-C3C1-38F2D19CE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A112A-77C9-58D8-B37A-53F8E66B270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70922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C1671C-5777-40E9-82CB-5C8380408F31}" type="datetimeFigureOut">
              <a:rPr lang="en-US" smtClean="0"/>
              <a:pPr/>
              <a:t>12/12/2023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02D844-1C0A-42A8-95D7-205FC4D33D17}" type="slidenum">
              <a:rPr lang="en-US" smtClean="0"/>
              <a:pPr/>
              <a:t>‹#›</a:t>
            </a:fld>
            <a:endParaRPr lang="en-US"/>
          </a:p>
        </p:txBody>
      </p:sp>
    </p:spTree>
    <p:extLst>
      <p:ext uri="{BB962C8B-B14F-4D97-AF65-F5344CB8AC3E}">
        <p14:creationId xmlns:p14="http://schemas.microsoft.com/office/powerpoint/2010/main" val="4735264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E5F3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1pPr>
            <a:lvl2pPr lvl="1">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2pPr>
            <a:lvl3pPr lvl="2">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3pPr>
            <a:lvl4pPr lvl="3">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4pPr>
            <a:lvl5pPr lvl="4">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5pPr>
            <a:lvl6pPr lvl="5">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6pPr>
            <a:lvl7pPr lvl="6">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7pPr>
            <a:lvl8pPr lvl="7">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8pPr>
            <a:lvl9pPr lvl="8">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0" tIns="0" rIns="0" bIns="0" anchor="t" anchorCtr="0">
            <a:noAutofit/>
          </a:bodyPr>
          <a:lstStyle>
            <a:lvl1pPr marL="457200" lvl="0" indent="-342900">
              <a:lnSpc>
                <a:spcPct val="100000"/>
              </a:lnSpc>
              <a:spcBef>
                <a:spcPts val="0"/>
              </a:spcBef>
              <a:spcAft>
                <a:spcPts val="0"/>
              </a:spcAft>
              <a:buClr>
                <a:schemeClr val="dk1"/>
              </a:buClr>
              <a:buSzPts val="1800"/>
              <a:buFont typeface="Didact Gothic"/>
              <a:buChar char="●"/>
              <a:defRPr sz="1800">
                <a:solidFill>
                  <a:schemeClr val="dk1"/>
                </a:solidFill>
                <a:latin typeface="Didact Gothic"/>
                <a:ea typeface="Didact Gothic"/>
                <a:cs typeface="Didact Gothic"/>
                <a:sym typeface="Didact Gothic"/>
              </a:defRPr>
            </a:lvl1pPr>
            <a:lvl2pPr marL="914400" lvl="1"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 id="2147483669" r:id="rId2"/>
    <p:sldLayoutId id="2147483691" r:id="rId3"/>
    <p:sldLayoutId id="2147483692" r:id="rId4"/>
    <p:sldLayoutId id="214748370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os="449">
          <p15:clr>
            <a:srgbClr val="EA4335"/>
          </p15:clr>
        </p15:guide>
        <p15:guide id="4" pos="5311">
          <p15:clr>
            <a:srgbClr val="EA4335"/>
          </p15:clr>
        </p15:guide>
        <p15:guide id="5" orient="horz" pos="340">
          <p15:clr>
            <a:srgbClr val="EA4335"/>
          </p15:clr>
        </p15:guide>
        <p15:guide id="6" orient="horz" pos="2897">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 Id="rId4" Type="http://schemas.openxmlformats.org/officeDocument/2006/relationships/image" Target="../media/image12.gif"/></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http://sohoa.vnexpress.net/Files/Subject/3B/9A/FE/FC/a2.jpg"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jpeg"/><Relationship Id="rId1" Type="http://schemas.openxmlformats.org/officeDocument/2006/relationships/slideLayout" Target="../slideLayouts/slideLayout3.xml"/><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9.jpe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image" Target="../media/image56.png"/><Relationship Id="rId16"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png"/><Relationship Id="rId19" Type="http://schemas.openxmlformats.org/officeDocument/2006/relationships/image" Target="../media/image73.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99+ Background Powerpoint Đẹp cho bài thuyết trình chuyên nghiệp | Hình  nền, Phong cảnh, Hình ảnh"/>
          <p:cNvPicPr>
            <a:picLocks noChangeAspect="1" noChangeArrowheads="1"/>
          </p:cNvPicPr>
          <p:nvPr/>
        </p:nvPicPr>
        <p:blipFill>
          <a:blip r:embed="rId2"/>
          <a:srcRect/>
          <a:stretch>
            <a:fillRect/>
          </a:stretch>
        </p:blipFill>
        <p:spPr bwMode="auto">
          <a:xfrm>
            <a:off x="1143000" y="0"/>
            <a:ext cx="6858000" cy="5143500"/>
          </a:xfrm>
          <a:prstGeom prst="rect">
            <a:avLst/>
          </a:prstGeom>
          <a:noFill/>
        </p:spPr>
      </p:pic>
      <p:sp>
        <p:nvSpPr>
          <p:cNvPr id="4" name="Rectangle 3"/>
          <p:cNvSpPr/>
          <p:nvPr/>
        </p:nvSpPr>
        <p:spPr>
          <a:xfrm>
            <a:off x="2490916" y="2190876"/>
            <a:ext cx="3887603" cy="784830"/>
          </a:xfrm>
          <a:prstGeom prst="rect">
            <a:avLst/>
          </a:prstGeom>
        </p:spPr>
        <p:txBody>
          <a:bodyPr wrap="none">
            <a:spAutoFit/>
          </a:bodyPr>
          <a:lstStyle/>
          <a:p>
            <a:pPr algn="ctr"/>
            <a:r>
              <a:rPr lang="en-US" sz="4500" b="1" dirty="0">
                <a:solidFill>
                  <a:srgbClr val="0000FF"/>
                </a:solidFill>
                <a:latin typeface="Times New Roman" pitchFamily="18" charset="0"/>
              </a:rPr>
              <a:t>MÔN</a:t>
            </a:r>
            <a:r>
              <a:rPr lang="en-US" sz="4500" dirty="0">
                <a:solidFill>
                  <a:srgbClr val="FF1515"/>
                </a:solidFill>
                <a:latin typeface="Times New Roman" pitchFamily="18" charset="0"/>
              </a:rPr>
              <a:t>:</a:t>
            </a:r>
            <a:r>
              <a:rPr lang="vi-VN" sz="4500" b="1" dirty="0">
                <a:solidFill>
                  <a:srgbClr val="FF1515"/>
                </a:solidFill>
                <a:latin typeface="Times New Roman" pitchFamily="18" charset="0"/>
              </a:rPr>
              <a:t>KHTN 7</a:t>
            </a:r>
            <a:endParaRPr lang="en-US" sz="4500" dirty="0"/>
          </a:p>
        </p:txBody>
      </p:sp>
    </p:spTree>
    <p:extLst>
      <p:ext uri="{BB962C8B-B14F-4D97-AF65-F5344CB8AC3E}">
        <p14:creationId xmlns:p14="http://schemas.microsoft.com/office/powerpoint/2010/main" val="238054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đẹp, chuyên nghiệp 21"/>
          <p:cNvPicPr>
            <a:picLocks noChangeAspect="1" noChangeArrowheads="1"/>
          </p:cNvPicPr>
          <p:nvPr/>
        </p:nvPicPr>
        <p:blipFill>
          <a:blip r:embed="rId2"/>
          <a:srcRect/>
          <a:stretch>
            <a:fillRect/>
          </a:stretch>
        </p:blipFill>
        <p:spPr bwMode="auto">
          <a:xfrm>
            <a:off x="1143000" y="1"/>
            <a:ext cx="6858000" cy="5148776"/>
          </a:xfrm>
          <a:prstGeom prst="rect">
            <a:avLst/>
          </a:prstGeom>
          <a:noFill/>
        </p:spPr>
      </p:pic>
      <p:pic>
        <p:nvPicPr>
          <p:cNvPr id="3" name="Picture 4" descr="How Does SONAR Work | Sound Navigation | DK Find Out">
            <a:extLst>
              <a:ext uri="{FF2B5EF4-FFF2-40B4-BE49-F238E27FC236}">
                <a16:creationId xmlns:a16="http://schemas.microsoft.com/office/drawing/2014/main" id="{F681E7F4-8C6E-81A2-7174-94D1387072E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433" b="4914"/>
          <a:stretch/>
        </p:blipFill>
        <p:spPr bwMode="auto">
          <a:xfrm>
            <a:off x="1143001" y="0"/>
            <a:ext cx="3486150" cy="23585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ound beneath the waves — bedrockocean.com">
            <a:extLst>
              <a:ext uri="{FF2B5EF4-FFF2-40B4-BE49-F238E27FC236}">
                <a16:creationId xmlns:a16="http://schemas.microsoft.com/office/drawing/2014/main" id="{990EF3C4-20B7-2495-0E0A-4C54954F47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6300" y="0"/>
            <a:ext cx="3314700" cy="2400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43000" y="2400301"/>
            <a:ext cx="6858000" cy="2700739"/>
          </a:xfrm>
          <a:prstGeom prst="rect">
            <a:avLst/>
          </a:prstGeom>
        </p:spPr>
        <p:txBody>
          <a:bodyPr wrap="square">
            <a:spAutoFit/>
          </a:bodyPr>
          <a:lstStyle/>
          <a:p>
            <a:pPr algn="just"/>
            <a:r>
              <a:rPr lang="vi-VN" sz="2700" dirty="0">
                <a:latin typeface="+mj-lt"/>
                <a:cs typeface="Calibri" panose="020F0502020204030204" pitchFamily="34" charset="0"/>
              </a:rPr>
              <a:t>Sóng siêu âm được phát ra từ thiết bị phát đặt trên tàu, khi gặp đáy biển sẽ phản xạ lại và được thu vào máy. </a:t>
            </a:r>
            <a:endParaRPr lang="en-US" sz="2700" dirty="0">
              <a:latin typeface="+mj-lt"/>
              <a:cs typeface="Calibri" panose="020F0502020204030204" pitchFamily="34" charset="0"/>
            </a:endParaRPr>
          </a:p>
          <a:p>
            <a:pPr algn="just">
              <a:spcBef>
                <a:spcPts val="900"/>
              </a:spcBef>
            </a:pPr>
            <a:r>
              <a:rPr lang="en-US" sz="2700" dirty="0" err="1">
                <a:latin typeface="+mj-lt"/>
                <a:cs typeface="Calibri" panose="020F0502020204030204" pitchFamily="34" charset="0"/>
              </a:rPr>
              <a:t>Người</a:t>
            </a:r>
            <a:r>
              <a:rPr lang="en-US" sz="2700" dirty="0">
                <a:latin typeface="+mj-lt"/>
                <a:cs typeface="Calibri" panose="020F0502020204030204" pitchFamily="34" charset="0"/>
              </a:rPr>
              <a:t> t</a:t>
            </a:r>
            <a:r>
              <a:rPr lang="vi-VN" sz="2700" dirty="0">
                <a:latin typeface="+mj-lt"/>
                <a:cs typeface="Calibri" panose="020F0502020204030204" pitchFamily="34" charset="0"/>
              </a:rPr>
              <a:t>a sẽ đo </a:t>
            </a:r>
            <a:r>
              <a:rPr lang="vi-VN" sz="2700" b="1" dirty="0">
                <a:solidFill>
                  <a:srgbClr val="0070C0"/>
                </a:solidFill>
                <a:latin typeface="+mj-lt"/>
                <a:cs typeface="Calibri" panose="020F0502020204030204" pitchFamily="34" charset="0"/>
              </a:rPr>
              <a:t>thời gian âm truyền trong nước</a:t>
            </a:r>
            <a:r>
              <a:rPr lang="vi-VN" sz="2700" dirty="0">
                <a:latin typeface="+mj-lt"/>
                <a:cs typeface="Calibri" panose="020F0502020204030204" pitchFamily="34" charset="0"/>
              </a:rPr>
              <a:t>, biết vận tốc truyền âm trong nước ta có thể xác định được độ sâu của biển.</a:t>
            </a:r>
          </a:p>
        </p:txBody>
      </p:sp>
    </p:spTree>
    <p:extLst>
      <p:ext uri="{BB962C8B-B14F-4D97-AF65-F5344CB8AC3E}">
        <p14:creationId xmlns:p14="http://schemas.microsoft.com/office/powerpoint/2010/main" val="363223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plus(in)">
                                      <p:cBhvr>
                                        <p:cTn id="17" dur="2000"/>
                                        <p:tgtEl>
                                          <p:spTgt spid="5">
                                            <p:txEl>
                                              <p:pRg st="0" end="0"/>
                                            </p:txEl>
                                          </p:spTgt>
                                        </p:tgtEl>
                                      </p:cBhvr>
                                    </p:animEffect>
                                  </p:childTnLst>
                                </p:cTn>
                              </p:par>
                              <p:par>
                                <p:cTn id="18" presetID="13" presetClass="entr" presetSubtype="16"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plus(in)">
                                      <p:cBhvr>
                                        <p:cTn id="20"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nền Powerpoint đẹp, chuyên nghiệp 23"/>
          <p:cNvPicPr>
            <a:picLocks noChangeAspect="1" noChangeArrowheads="1"/>
          </p:cNvPicPr>
          <p:nvPr/>
        </p:nvPicPr>
        <p:blipFill>
          <a:blip r:embed="rId2"/>
          <a:srcRect/>
          <a:stretch>
            <a:fillRect/>
          </a:stretch>
        </p:blipFill>
        <p:spPr bwMode="auto">
          <a:xfrm>
            <a:off x="1143000" y="0"/>
            <a:ext cx="6858000" cy="5166801"/>
          </a:xfrm>
          <a:prstGeom prst="rect">
            <a:avLst/>
          </a:prstGeom>
          <a:noFill/>
        </p:spPr>
      </p:pic>
      <p:pic>
        <p:nvPicPr>
          <p:cNvPr id="3" name="Picture 2" descr="Lightning Slow Motion - Shape your computer beautifully">
            <a:extLst>
              <a:ext uri="{FF2B5EF4-FFF2-40B4-BE49-F238E27FC236}">
                <a16:creationId xmlns:a16="http://schemas.microsoft.com/office/drawing/2014/main" id="{E00BC8E3-E831-E572-8E4B-38301EB3834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32575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4D5009-EC84-2253-3EC5-3FEF0244F0A6}"/>
              </a:ext>
            </a:extLst>
          </p:cNvPr>
          <p:cNvSpPr txBox="1"/>
          <p:nvPr/>
        </p:nvSpPr>
        <p:spPr>
          <a:xfrm>
            <a:off x="1143000" y="3412257"/>
            <a:ext cx="6858000" cy="1754326"/>
          </a:xfrm>
          <a:prstGeom prst="rect">
            <a:avLst/>
          </a:prstGeom>
          <a:solidFill>
            <a:srgbClr val="81C241"/>
          </a:solidFill>
          <a:ln w="25400" cap="flat" cmpd="sng" algn="ctr">
            <a:solidFill>
              <a:srgbClr val="FFFFFF"/>
            </a:solidFill>
            <a:prstDash val="solid"/>
          </a:ln>
          <a:effectLst>
            <a:softEdge rad="31750"/>
          </a:effectLst>
        </p:spPr>
        <p:txBody>
          <a:bodyPr wrap="square" rtlCol="0">
            <a:spAutoFit/>
          </a:bodyPr>
          <a:lstStyle/>
          <a:p>
            <a:pPr lvl="0" algn="ctr">
              <a:buClr>
                <a:srgbClr val="000000"/>
              </a:buClr>
            </a:pPr>
            <a:r>
              <a:rPr lang="vi-VN" sz="2700" dirty="0">
                <a:latin typeface="+mj-lt"/>
                <a:ea typeface="Hiragino Kaku Gothic StdN W8" panose="020B0800000000000000" pitchFamily="34" charset="-128"/>
                <a:cs typeface="Calibri" panose="020F0502020204030204" pitchFamily="34" charset="0"/>
              </a:rPr>
              <a:t>Sỡ dĩ tiếng sấm rền được tạo ra là do </a:t>
            </a:r>
            <a:r>
              <a:rPr lang="vi-VN" sz="2700" dirty="0">
                <a:solidFill>
                  <a:srgbClr val="0000FF"/>
                </a:solidFill>
                <a:latin typeface="+mj-lt"/>
                <a:ea typeface="Hiragino Kaku Gothic StdN W8" panose="020B0800000000000000" pitchFamily="34" charset="-128"/>
                <a:cs typeface="Calibri" panose="020F0502020204030204" pitchFamily="34" charset="0"/>
              </a:rPr>
              <a:t>sự phản </a:t>
            </a:r>
            <a:r>
              <a:rPr lang="en-US" sz="2700" dirty="0" err="1">
                <a:solidFill>
                  <a:srgbClr val="0000FF"/>
                </a:solidFill>
                <a:latin typeface="+mj-lt"/>
                <a:ea typeface="Hiragino Kaku Gothic StdN W8" panose="020B0800000000000000" pitchFamily="34" charset="-128"/>
                <a:cs typeface="Calibri" panose="020F0502020204030204" pitchFamily="34" charset="0"/>
              </a:rPr>
              <a:t>xạ</a:t>
            </a:r>
            <a:r>
              <a:rPr lang="vi-VN" sz="2700" dirty="0">
                <a:solidFill>
                  <a:srgbClr val="0000FF"/>
                </a:solidFill>
                <a:latin typeface="+mj-lt"/>
                <a:ea typeface="Hiragino Kaku Gothic StdN W8" panose="020B0800000000000000" pitchFamily="34" charset="-128"/>
                <a:cs typeface="Calibri" panose="020F0502020204030204" pitchFamily="34" charset="0"/>
              </a:rPr>
              <a:t> âm thanh do tiếng sấm va vào những vật khác </a:t>
            </a:r>
            <a:r>
              <a:rPr lang="vi-VN" sz="2700" dirty="0">
                <a:latin typeface="+mj-lt"/>
                <a:ea typeface="Hiragino Kaku Gothic StdN W8" panose="020B0800000000000000" pitchFamily="34" charset="-128"/>
                <a:cs typeface="Calibri" panose="020F0502020204030204" pitchFamily="34" charset="0"/>
              </a:rPr>
              <a:t>(</a:t>
            </a:r>
            <a:r>
              <a:rPr lang="en-US" sz="2700" dirty="0">
                <a:latin typeface="+mj-lt"/>
                <a:ea typeface="Hiragino Kaku Gothic StdN W8" panose="020B0800000000000000" pitchFamily="34" charset="-128"/>
                <a:cs typeface="Calibri" panose="020F0502020204030204" pitchFamily="34" charset="0"/>
              </a:rPr>
              <a:t> </a:t>
            </a:r>
            <a:r>
              <a:rPr lang="en-US" sz="2700" dirty="0" err="1">
                <a:latin typeface="+mj-lt"/>
                <a:ea typeface="Hiragino Kaku Gothic StdN W8" panose="020B0800000000000000" pitchFamily="34" charset="-128"/>
                <a:cs typeface="Calibri" panose="020F0502020204030204" pitchFamily="34" charset="0"/>
              </a:rPr>
              <a:t>như</a:t>
            </a:r>
            <a:r>
              <a:rPr lang="vi-VN" sz="2700" dirty="0">
                <a:latin typeface="+mj-lt"/>
                <a:ea typeface="Hiragino Kaku Gothic StdN W8" panose="020B0800000000000000" pitchFamily="34" charset="-128"/>
                <a:cs typeface="Calibri" panose="020F0502020204030204" pitchFamily="34" charset="0"/>
              </a:rPr>
              <a:t> nhà cửa, cây</a:t>
            </a:r>
            <a:r>
              <a:rPr lang="en-US" sz="2700" dirty="0">
                <a:latin typeface="+mj-lt"/>
                <a:ea typeface="Hiragino Kaku Gothic StdN W8" panose="020B0800000000000000" pitchFamily="34" charset="-128"/>
                <a:cs typeface="Calibri" panose="020F0502020204030204" pitchFamily="34" charset="0"/>
              </a:rPr>
              <a:t> </a:t>
            </a:r>
            <a:r>
              <a:rPr lang="en-US" sz="2700" dirty="0" err="1">
                <a:latin typeface="Times New Roman" pitchFamily="18" charset="0"/>
                <a:ea typeface="Hiragino Kaku Gothic StdN W8" panose="020B0800000000000000" pitchFamily="34" charset="-128"/>
                <a:cs typeface="Times New Roman" pitchFamily="18" charset="0"/>
              </a:rPr>
              <a:t>cối</a:t>
            </a:r>
            <a:r>
              <a:rPr lang="en-US" sz="2700" dirty="0">
                <a:latin typeface="Times New Roman" pitchFamily="18" charset="0"/>
                <a:ea typeface="Hiragino Kaku Gothic StdN W8" panose="020B0800000000000000" pitchFamily="34" charset="-128"/>
                <a:cs typeface="Times New Roman" pitchFamily="18" charset="0"/>
              </a:rPr>
              <a:t>,</a:t>
            </a:r>
            <a:r>
              <a:rPr lang="vi-VN" sz="2700" dirty="0">
                <a:latin typeface="Times New Roman" pitchFamily="18" charset="0"/>
                <a:ea typeface="Hiragino Kaku Gothic StdN W8" panose="020B0800000000000000" pitchFamily="34" charset="-128"/>
                <a:cs typeface="Times New Roman" pitchFamily="18" charset="0"/>
              </a:rPr>
              <a:t>...) </a:t>
            </a:r>
            <a:r>
              <a:rPr lang="vi-VN" sz="2700" dirty="0">
                <a:latin typeface="+mj-lt"/>
                <a:ea typeface="Hiragino Kaku Gothic StdN W8" panose="020B0800000000000000" pitchFamily="34" charset="-128"/>
                <a:cs typeface="Calibri" panose="020F0502020204030204" pitchFamily="34" charset="0"/>
              </a:rPr>
              <a:t>và </a:t>
            </a:r>
            <a:r>
              <a:rPr lang="vi-VN" sz="2700" dirty="0">
                <a:solidFill>
                  <a:srgbClr val="0000FF"/>
                </a:solidFill>
                <a:latin typeface="+mj-lt"/>
                <a:ea typeface="Hiragino Kaku Gothic StdN W8" panose="020B0800000000000000" pitchFamily="34" charset="-128"/>
                <a:cs typeface="Calibri" panose="020F0502020204030204" pitchFamily="34" charset="0"/>
              </a:rPr>
              <a:t>dội lại vào tai ta </a:t>
            </a:r>
            <a:r>
              <a:rPr lang="vi-VN" sz="2700" dirty="0">
                <a:latin typeface="+mj-lt"/>
                <a:ea typeface="Hiragino Kaku Gothic StdN W8" panose="020B0800000000000000" pitchFamily="34" charset="-128"/>
                <a:cs typeface="Calibri" panose="020F0502020204030204" pitchFamily="34" charset="0"/>
              </a:rPr>
              <a:t>nên </a:t>
            </a:r>
            <a:r>
              <a:rPr lang="vi-VN" sz="2700" b="1" dirty="0">
                <a:solidFill>
                  <a:srgbClr val="C00000"/>
                </a:solidFill>
                <a:latin typeface="+mj-lt"/>
                <a:ea typeface="Hiragino Kaku Gothic StdN W8" panose="020B0800000000000000" pitchFamily="34" charset="-128"/>
                <a:cs typeface="Calibri" panose="020F0502020204030204" pitchFamily="34" charset="0"/>
              </a:rPr>
              <a:t>tạo ra tiếng sấm rền.</a:t>
            </a:r>
            <a:endParaRPr lang="x-none" sz="2700" b="1" dirty="0">
              <a:solidFill>
                <a:srgbClr val="C00000"/>
              </a:solidFill>
              <a:latin typeface="+mj-lt"/>
              <a:ea typeface="Hiragino Kaku Gothic StdN W8" panose="020B0800000000000000" pitchFamily="34" charset="-128"/>
              <a:cs typeface="Calibri" panose="020F0502020204030204" pitchFamily="34" charset="0"/>
            </a:endParaRPr>
          </a:p>
        </p:txBody>
      </p:sp>
    </p:spTree>
    <p:extLst>
      <p:ext uri="{BB962C8B-B14F-4D97-AF65-F5344CB8AC3E}">
        <p14:creationId xmlns:p14="http://schemas.microsoft.com/office/powerpoint/2010/main" val="7391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53F436-EA3D-63B7-9292-D02F565B9B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250" y="0"/>
            <a:ext cx="3714750" cy="5143500"/>
          </a:xfrm>
          <a:prstGeom prst="rect">
            <a:avLst/>
          </a:prstGeom>
        </p:spPr>
      </p:pic>
      <p:sp>
        <p:nvSpPr>
          <p:cNvPr id="4" name="Rectangle 3"/>
          <p:cNvSpPr/>
          <p:nvPr/>
        </p:nvSpPr>
        <p:spPr>
          <a:xfrm>
            <a:off x="1143000" y="742950"/>
            <a:ext cx="3143250" cy="3323987"/>
          </a:xfrm>
          <a:prstGeom prst="rect">
            <a:avLst/>
          </a:prstGeom>
        </p:spPr>
        <p:txBody>
          <a:bodyPr wrap="square">
            <a:spAutoFit/>
          </a:bodyPr>
          <a:lstStyle/>
          <a:p>
            <a:pPr>
              <a:spcAft>
                <a:spcPts val="900"/>
              </a:spcAft>
            </a:pPr>
            <a:r>
              <a:rPr lang="en-US" sz="3000" dirty="0" err="1">
                <a:latin typeface="Times New Roman" pitchFamily="18" charset="0"/>
                <a:cs typeface="Times New Roman" pitchFamily="18" charset="0"/>
              </a:rPr>
              <a:t>Nhiều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loài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sinh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vật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thể</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phát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được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sóng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siêu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âm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sử</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dụng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sóng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phản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xạ</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trong</a:t>
            </a:r>
            <a:r>
              <a:rPr lang="en-US" sz="3000" dirty="0">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giao</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tiếp</a:t>
            </a:r>
            <a:r>
              <a:rPr lang="en-US" sz="3000" b="1" dirty="0">
                <a:solidFill>
                  <a:srgbClr val="0070C0"/>
                </a:solidFill>
                <a:latin typeface="Times New Roman" pitchFamily="18" charset="0"/>
                <a:cs typeface="Times New Roman" pitchFamily="18" charset="0"/>
              </a:rPr>
              <a:t> </a:t>
            </a:r>
            <a:r>
              <a:rPr lang="en-US" sz="300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săn</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mồi</a:t>
            </a:r>
            <a:r>
              <a:rPr lang="en-US" sz="3000" b="1" dirty="0">
                <a:solidFill>
                  <a:srgbClr val="0070C0"/>
                </a:solidFill>
                <a:latin typeface="Times New Roman" pitchFamily="18" charset="0"/>
                <a:cs typeface="Times New Roman" pitchFamily="18" charset="0"/>
              </a:rPr>
              <a:t> </a:t>
            </a:r>
            <a:r>
              <a:rPr lang="en-US" sz="3000" dirty="0" err="1">
                <a:latin typeface="Times New Roman" pitchFamily="18" charset="0"/>
                <a:cs typeface="Times New Roman" pitchFamily="18" charset="0"/>
              </a:rPr>
              <a:t>như</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heo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dơi</a:t>
            </a:r>
            <a:r>
              <a:rPr lang="en-US" sz="3000" dirty="0">
                <a:latin typeface="Times New Roman" pitchFamily="18" charset="0"/>
                <a:cs typeface="Times New Roman" pitchFamily="18" charset="0"/>
              </a:rPr>
              <a:t>…</a:t>
            </a:r>
            <a:endParaRPr lang="en-US" sz="3000" i="1" dirty="0">
              <a:latin typeface="Times New Roman" pitchFamily="18" charset="0"/>
              <a:cs typeface="Times New Roman" pitchFamily="18" charset="0"/>
            </a:endParaRPr>
          </a:p>
        </p:txBody>
      </p:sp>
    </p:spTree>
    <p:extLst>
      <p:ext uri="{BB962C8B-B14F-4D97-AF65-F5344CB8AC3E}">
        <p14:creationId xmlns:p14="http://schemas.microsoft.com/office/powerpoint/2010/main" val="415314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ình nền Powerpoint đẹp, chuyên nghiệp 27"/>
          <p:cNvPicPr>
            <a:picLocks noChangeAspect="1" noChangeArrowheads="1"/>
          </p:cNvPicPr>
          <p:nvPr/>
        </p:nvPicPr>
        <p:blipFill>
          <a:blip r:embed="rId2"/>
          <a:srcRect/>
          <a:stretch>
            <a:fillRect/>
          </a:stretch>
        </p:blipFill>
        <p:spPr bwMode="auto">
          <a:xfrm>
            <a:off x="1143000" y="1"/>
            <a:ext cx="6858000" cy="5148776"/>
          </a:xfrm>
          <a:prstGeom prst="rect">
            <a:avLst/>
          </a:prstGeom>
          <a:noFill/>
        </p:spPr>
      </p:pic>
      <p:sp>
        <p:nvSpPr>
          <p:cNvPr id="3" name="Rectangle 2"/>
          <p:cNvSpPr/>
          <p:nvPr/>
        </p:nvSpPr>
        <p:spPr>
          <a:xfrm>
            <a:off x="3293269" y="180760"/>
            <a:ext cx="3371850" cy="461665"/>
          </a:xfrm>
          <a:prstGeom prst="rect">
            <a:avLst/>
          </a:prstGeom>
        </p:spPr>
        <p:txBody>
          <a:bodyPr wrap="square">
            <a:spAutoFit/>
          </a:bodyPr>
          <a:lstStyle/>
          <a:p>
            <a:r>
              <a:rPr lang="en-US" altLang="en-US" sz="2400" b="1" dirty="0">
                <a:latin typeface="Times New Roman" pitchFamily="18" charset="0"/>
                <a:cs typeface="Times New Roman" pitchFamily="18" charset="0"/>
              </a:rPr>
              <a:t>II. VẬT PHẢN XẠ ÂM</a:t>
            </a:r>
            <a:endParaRPr lang="en-US" sz="2400" dirty="0"/>
          </a:p>
        </p:txBody>
      </p:sp>
      <p:pic>
        <p:nvPicPr>
          <p:cNvPr id="4" name="Picture 3">
            <a:extLst>
              <a:ext uri="{FF2B5EF4-FFF2-40B4-BE49-F238E27FC236}">
                <a16:creationId xmlns:a16="http://schemas.microsoft.com/office/drawing/2014/main" id="{3D94CBA2-5451-379F-99D9-24B467E59DF6}"/>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40000"/>
                    </a14:imgEffect>
                  </a14:imgLayer>
                </a14:imgProps>
              </a:ext>
            </a:extLst>
          </a:blip>
          <a:srcRect b="845"/>
          <a:stretch/>
        </p:blipFill>
        <p:spPr>
          <a:xfrm>
            <a:off x="4979194" y="571500"/>
            <a:ext cx="3021806" cy="3600450"/>
          </a:xfrm>
          <a:prstGeom prst="rect">
            <a:avLst/>
          </a:prstGeom>
        </p:spPr>
      </p:pic>
      <p:sp>
        <p:nvSpPr>
          <p:cNvPr id="5" name="TextBox 4">
            <a:extLst>
              <a:ext uri="{FF2B5EF4-FFF2-40B4-BE49-F238E27FC236}">
                <a16:creationId xmlns:a16="http://schemas.microsoft.com/office/drawing/2014/main" id="{C0702855-FD29-43C1-A6CB-C8598FF62393}"/>
              </a:ext>
            </a:extLst>
          </p:cNvPr>
          <p:cNvSpPr txBox="1"/>
          <p:nvPr/>
        </p:nvSpPr>
        <p:spPr>
          <a:xfrm>
            <a:off x="1143000" y="800100"/>
            <a:ext cx="3886200" cy="4131900"/>
          </a:xfrm>
          <a:prstGeom prst="rect">
            <a:avLst/>
          </a:prstGeom>
          <a:noFill/>
        </p:spPr>
        <p:txBody>
          <a:bodyPr wrap="square" rtlCol="0">
            <a:spAutoFit/>
          </a:bodyPr>
          <a:lstStyle/>
          <a:p>
            <a:r>
              <a:rPr lang="en-US" sz="2625" b="1" dirty="0" err="1">
                <a:solidFill>
                  <a:srgbClr val="FF0000"/>
                </a:solidFill>
                <a:latin typeface="Times New Roman" pitchFamily="18" charset="0"/>
                <a:cs typeface="Times New Roman" pitchFamily="18" charset="0"/>
              </a:rPr>
              <a:t>Dụng</a:t>
            </a:r>
            <a:r>
              <a:rPr lang="en-US" sz="2625" b="1" dirty="0">
                <a:solidFill>
                  <a:srgbClr val="FF0000"/>
                </a:solidFill>
                <a:latin typeface="Times New Roman" pitchFamily="18" charset="0"/>
                <a:cs typeface="Times New Roman" pitchFamily="18" charset="0"/>
              </a:rPr>
              <a:t> </a:t>
            </a:r>
            <a:r>
              <a:rPr lang="en-US" sz="2625" b="1" dirty="0" err="1">
                <a:solidFill>
                  <a:srgbClr val="FF0000"/>
                </a:solidFill>
                <a:latin typeface="Times New Roman" pitchFamily="18" charset="0"/>
                <a:cs typeface="Times New Roman" pitchFamily="18" charset="0"/>
              </a:rPr>
              <a:t>cụ</a:t>
            </a:r>
            <a:r>
              <a:rPr lang="en-US" sz="2625" b="1" dirty="0">
                <a:solidFill>
                  <a:srgbClr val="FF0000"/>
                </a:solidFill>
                <a:latin typeface="Times New Roman" pitchFamily="18" charset="0"/>
                <a:cs typeface="Times New Roman" pitchFamily="18" charset="0"/>
              </a:rPr>
              <a:t> </a:t>
            </a:r>
            <a:r>
              <a:rPr lang="en-US" sz="2625" b="1" dirty="0" err="1">
                <a:solidFill>
                  <a:srgbClr val="FF0000"/>
                </a:solidFill>
                <a:latin typeface="Times New Roman" pitchFamily="18" charset="0"/>
                <a:cs typeface="Times New Roman" pitchFamily="18" charset="0"/>
              </a:rPr>
              <a:t>thí</a:t>
            </a:r>
            <a:r>
              <a:rPr lang="en-US" sz="2625" b="1" dirty="0">
                <a:solidFill>
                  <a:srgbClr val="FF0000"/>
                </a:solidFill>
                <a:latin typeface="Times New Roman" pitchFamily="18" charset="0"/>
                <a:cs typeface="Times New Roman" pitchFamily="18" charset="0"/>
              </a:rPr>
              <a:t> </a:t>
            </a:r>
            <a:r>
              <a:rPr lang="en-US" sz="2625" b="1" dirty="0" err="1">
                <a:solidFill>
                  <a:srgbClr val="FF0000"/>
                </a:solidFill>
                <a:latin typeface="Times New Roman" pitchFamily="18" charset="0"/>
                <a:cs typeface="Times New Roman" pitchFamily="18" charset="0"/>
              </a:rPr>
              <a:t>nghiệm</a:t>
            </a:r>
            <a:r>
              <a:rPr lang="en-US" sz="2625" b="1" dirty="0">
                <a:solidFill>
                  <a:srgbClr val="FF0000"/>
                </a:solidFill>
                <a:latin typeface="Times New Roman" pitchFamily="18" charset="0"/>
                <a:cs typeface="Times New Roman" pitchFamily="18" charset="0"/>
              </a:rPr>
              <a:t>:</a:t>
            </a:r>
          </a:p>
          <a:p>
            <a:pPr marL="342900" indent="-342900"/>
            <a:r>
              <a:rPr lang="en-US" sz="2625" dirty="0" err="1">
                <a:latin typeface="Times New Roman" pitchFamily="18" charset="0"/>
                <a:cs typeface="Times New Roman" pitchFamily="18" charset="0"/>
              </a:rPr>
              <a:t>Hộp</a:t>
            </a:r>
            <a:r>
              <a:rPr lang="en-US" sz="2625" dirty="0">
                <a:latin typeface="Times New Roman" pitchFamily="18" charset="0"/>
                <a:cs typeface="Times New Roman" pitchFamily="18" charset="0"/>
              </a:rPr>
              <a:t> </a:t>
            </a:r>
            <a:r>
              <a:rPr lang="en-US" sz="2625" dirty="0" err="1">
                <a:latin typeface="Times New Roman" pitchFamily="18" charset="0"/>
                <a:cs typeface="Times New Roman" pitchFamily="18" charset="0"/>
              </a:rPr>
              <a:t>làm</a:t>
            </a:r>
            <a:r>
              <a:rPr lang="en-US" sz="2625" dirty="0">
                <a:latin typeface="Times New Roman" pitchFamily="18" charset="0"/>
                <a:cs typeface="Times New Roman" pitchFamily="18" charset="0"/>
              </a:rPr>
              <a:t> </a:t>
            </a:r>
            <a:r>
              <a:rPr lang="en-US" sz="2625" dirty="0" err="1">
                <a:latin typeface="Times New Roman" pitchFamily="18" charset="0"/>
                <a:cs typeface="Times New Roman" pitchFamily="18" charset="0"/>
              </a:rPr>
              <a:t>bằng</a:t>
            </a:r>
            <a:r>
              <a:rPr lang="en-US" sz="2625" dirty="0">
                <a:latin typeface="Times New Roman" pitchFamily="18" charset="0"/>
                <a:cs typeface="Times New Roman" pitchFamily="18" charset="0"/>
              </a:rPr>
              <a:t> </a:t>
            </a:r>
            <a:r>
              <a:rPr lang="en-US" sz="2625" dirty="0" err="1">
                <a:latin typeface="Times New Roman" pitchFamily="18" charset="0"/>
                <a:cs typeface="Times New Roman" pitchFamily="18" charset="0"/>
              </a:rPr>
              <a:t>vật</a:t>
            </a:r>
            <a:r>
              <a:rPr lang="en-US" sz="2625" dirty="0">
                <a:latin typeface="Times New Roman" pitchFamily="18" charset="0"/>
                <a:cs typeface="Times New Roman" pitchFamily="18" charset="0"/>
              </a:rPr>
              <a:t> </a:t>
            </a:r>
            <a:r>
              <a:rPr lang="en-US" sz="2625" dirty="0" err="1">
                <a:latin typeface="Times New Roman" pitchFamily="18" charset="0"/>
                <a:cs typeface="Times New Roman" pitchFamily="18" charset="0"/>
              </a:rPr>
              <a:t>liệu</a:t>
            </a:r>
            <a:r>
              <a:rPr lang="vi-VN" sz="2625" dirty="0">
                <a:latin typeface="Times New Roman" pitchFamily="18" charset="0"/>
                <a:cs typeface="Times New Roman" pitchFamily="18" charset="0"/>
              </a:rPr>
              <a:t> </a:t>
            </a:r>
            <a:r>
              <a:rPr lang="en-US" sz="2625" dirty="0" err="1">
                <a:latin typeface="Times New Roman" pitchFamily="18" charset="0"/>
                <a:cs typeface="Times New Roman" pitchFamily="18" charset="0"/>
              </a:rPr>
              <a:t>cách</a:t>
            </a:r>
            <a:endParaRPr lang="vi-VN" sz="2625" dirty="0">
              <a:latin typeface="Times New Roman" pitchFamily="18" charset="0"/>
              <a:cs typeface="Times New Roman" pitchFamily="18" charset="0"/>
            </a:endParaRPr>
          </a:p>
          <a:p>
            <a:pPr marL="342900" indent="-342900"/>
            <a:r>
              <a:rPr lang="en-US" sz="2625" dirty="0" err="1">
                <a:latin typeface="Times New Roman" pitchFamily="18" charset="0"/>
                <a:cs typeface="Times New Roman" pitchFamily="18" charset="0"/>
              </a:rPr>
              <a:t>Âm</a:t>
            </a:r>
            <a:r>
              <a:rPr lang="en-US" sz="2625" dirty="0">
                <a:latin typeface="Times New Roman" pitchFamily="18" charset="0"/>
                <a:cs typeface="Times New Roman" pitchFamily="18" charset="0"/>
              </a:rPr>
              <a:t>(1)</a:t>
            </a:r>
            <a:r>
              <a:rPr lang="vi-VN" sz="2625" dirty="0">
                <a:latin typeface="Times New Roman" pitchFamily="18" charset="0"/>
                <a:cs typeface="Times New Roman" pitchFamily="18" charset="0"/>
              </a:rPr>
              <a:t>,</a:t>
            </a:r>
            <a:r>
              <a:rPr lang="en-US" sz="2625" dirty="0">
                <a:latin typeface="Times New Roman" pitchFamily="18" charset="0"/>
                <a:cs typeface="Times New Roman" pitchFamily="18" charset="0"/>
              </a:rPr>
              <a:t>1 </a:t>
            </a:r>
            <a:r>
              <a:rPr lang="en-US" sz="2625" dirty="0" err="1">
                <a:latin typeface="Times New Roman" pitchFamily="18" charset="0"/>
                <a:cs typeface="Times New Roman" pitchFamily="18" charset="0"/>
              </a:rPr>
              <a:t>tấm</a:t>
            </a:r>
            <a:r>
              <a:rPr lang="en-US" sz="2625" dirty="0">
                <a:latin typeface="Times New Roman" pitchFamily="18" charset="0"/>
                <a:cs typeface="Times New Roman" pitchFamily="18" charset="0"/>
              </a:rPr>
              <a:t> </a:t>
            </a:r>
            <a:r>
              <a:rPr lang="en-US" sz="2625" dirty="0" err="1">
                <a:latin typeface="Times New Roman" pitchFamily="18" charset="0"/>
                <a:cs typeface="Times New Roman" pitchFamily="18" charset="0"/>
              </a:rPr>
              <a:t>gỗ</a:t>
            </a:r>
            <a:r>
              <a:rPr lang="en-US" sz="2625" dirty="0">
                <a:latin typeface="Times New Roman" pitchFamily="18" charset="0"/>
                <a:cs typeface="Times New Roman" pitchFamily="18" charset="0"/>
              </a:rPr>
              <a:t> </a:t>
            </a:r>
            <a:r>
              <a:rPr lang="en-US" sz="2625" dirty="0" err="1">
                <a:latin typeface="Times New Roman" pitchFamily="18" charset="0"/>
                <a:cs typeface="Times New Roman" pitchFamily="18" charset="0"/>
              </a:rPr>
              <a:t>nhẵn</a:t>
            </a:r>
            <a:r>
              <a:rPr lang="en-US" sz="2625" dirty="0">
                <a:latin typeface="Times New Roman" pitchFamily="18" charset="0"/>
                <a:cs typeface="Times New Roman" pitchFamily="18" charset="0"/>
              </a:rPr>
              <a:t>, 1</a:t>
            </a:r>
            <a:endParaRPr lang="vi-VN" sz="2625" dirty="0">
              <a:latin typeface="Times New Roman" pitchFamily="18" charset="0"/>
              <a:cs typeface="Times New Roman" pitchFamily="18" charset="0"/>
            </a:endParaRPr>
          </a:p>
          <a:p>
            <a:pPr marL="342900" indent="-342900"/>
            <a:r>
              <a:rPr lang="en-US" sz="2625" dirty="0" err="1">
                <a:latin typeface="Times New Roman" pitchFamily="18" charset="0"/>
                <a:cs typeface="Times New Roman" pitchFamily="18" charset="0"/>
              </a:rPr>
              <a:t>tấm</a:t>
            </a:r>
            <a:r>
              <a:rPr lang="en-US" sz="2625" dirty="0">
                <a:latin typeface="Times New Roman" pitchFamily="18" charset="0"/>
                <a:cs typeface="Times New Roman" pitchFamily="18" charset="0"/>
              </a:rPr>
              <a:t> </a:t>
            </a:r>
            <a:r>
              <a:rPr lang="en-US" sz="2625" dirty="0" err="1">
                <a:latin typeface="Times New Roman" pitchFamily="18" charset="0"/>
                <a:cs typeface="Times New Roman" pitchFamily="18" charset="0"/>
              </a:rPr>
              <a:t>gỗ</a:t>
            </a:r>
            <a:r>
              <a:rPr lang="en-US" sz="2625" dirty="0">
                <a:latin typeface="Times New Roman" pitchFamily="18" charset="0"/>
                <a:cs typeface="Times New Roman" pitchFamily="18" charset="0"/>
              </a:rPr>
              <a:t> </a:t>
            </a:r>
            <a:r>
              <a:rPr lang="en-US" sz="2625" dirty="0" err="1">
                <a:latin typeface="Times New Roman" pitchFamily="18" charset="0"/>
                <a:cs typeface="Times New Roman" pitchFamily="18" charset="0"/>
              </a:rPr>
              <a:t>sần</a:t>
            </a:r>
            <a:r>
              <a:rPr lang="vi-VN" sz="2625" dirty="0">
                <a:latin typeface="Times New Roman" pitchFamily="18" charset="0"/>
                <a:cs typeface="Times New Roman" pitchFamily="18" charset="0"/>
              </a:rPr>
              <a:t> </a:t>
            </a:r>
            <a:r>
              <a:rPr lang="en-US" sz="2625" dirty="0">
                <a:latin typeface="Times New Roman" pitchFamily="18" charset="0"/>
                <a:cs typeface="Times New Roman" pitchFamily="18" charset="0"/>
              </a:rPr>
              <a:t>sùi,1tấm </a:t>
            </a:r>
            <a:r>
              <a:rPr lang="en-US" sz="2625" dirty="0" err="1">
                <a:latin typeface="Times New Roman" pitchFamily="18" charset="0"/>
                <a:cs typeface="Times New Roman" pitchFamily="18" charset="0"/>
              </a:rPr>
              <a:t>xốp</a:t>
            </a:r>
            <a:endParaRPr lang="vi-VN" sz="2625" dirty="0">
              <a:latin typeface="Times New Roman" pitchFamily="18" charset="0"/>
              <a:cs typeface="Times New Roman" pitchFamily="18" charset="0"/>
            </a:endParaRPr>
          </a:p>
          <a:p>
            <a:pPr marL="342900" indent="-342900"/>
            <a:r>
              <a:rPr lang="en-US" sz="2625" dirty="0" err="1">
                <a:latin typeface="Times New Roman" pitchFamily="18" charset="0"/>
                <a:cs typeface="Times New Roman" pitchFamily="18" charset="0"/>
              </a:rPr>
              <a:t>mềm</a:t>
            </a:r>
            <a:r>
              <a:rPr lang="en-US" sz="2625" dirty="0">
                <a:latin typeface="Times New Roman" pitchFamily="18" charset="0"/>
                <a:cs typeface="Times New Roman" pitchFamily="18" charset="0"/>
              </a:rPr>
              <a:t> </a:t>
            </a:r>
            <a:r>
              <a:rPr lang="en-US" sz="2625" dirty="0" err="1">
                <a:latin typeface="Times New Roman" pitchFamily="18" charset="0"/>
                <a:cs typeface="Times New Roman" pitchFamily="18" charset="0"/>
              </a:rPr>
              <a:t>hình</a:t>
            </a:r>
            <a:r>
              <a:rPr lang="en-US" sz="2625" dirty="0">
                <a:latin typeface="Times New Roman" pitchFamily="18" charset="0"/>
                <a:cs typeface="Times New Roman" pitchFamily="18" charset="0"/>
              </a:rPr>
              <a:t> </a:t>
            </a:r>
            <a:r>
              <a:rPr lang="en-US" sz="2625" dirty="0" err="1">
                <a:latin typeface="Times New Roman" pitchFamily="18" charset="0"/>
                <a:cs typeface="Times New Roman" pitchFamily="18" charset="0"/>
              </a:rPr>
              <a:t>chữ</a:t>
            </a:r>
            <a:r>
              <a:rPr lang="en-US" sz="2625" dirty="0">
                <a:latin typeface="Times New Roman" pitchFamily="18" charset="0"/>
                <a:cs typeface="Times New Roman" pitchFamily="18" charset="0"/>
              </a:rPr>
              <a:t> </a:t>
            </a:r>
            <a:r>
              <a:rPr lang="en-US" sz="2625" dirty="0" err="1">
                <a:latin typeface="Times New Roman" pitchFamily="18" charset="0"/>
                <a:cs typeface="Times New Roman" pitchFamily="18" charset="0"/>
              </a:rPr>
              <a:t>nhật</a:t>
            </a:r>
            <a:r>
              <a:rPr lang="vi-VN" sz="2625" dirty="0">
                <a:latin typeface="Times New Roman" pitchFamily="18" charset="0"/>
                <a:cs typeface="Times New Roman" pitchFamily="18" charset="0"/>
              </a:rPr>
              <a:t> c</a:t>
            </a:r>
            <a:r>
              <a:rPr lang="en-US" sz="2625" dirty="0" err="1">
                <a:latin typeface="Times New Roman" pitchFamily="18" charset="0"/>
                <a:cs typeface="Times New Roman" pitchFamily="18" charset="0"/>
              </a:rPr>
              <a:t>ùng</a:t>
            </a:r>
            <a:endParaRPr lang="vi-VN" sz="2625" dirty="0">
              <a:latin typeface="Times New Roman" pitchFamily="18" charset="0"/>
              <a:cs typeface="Times New Roman" pitchFamily="18" charset="0"/>
            </a:endParaRPr>
          </a:p>
          <a:p>
            <a:pPr marL="342900" indent="-342900"/>
            <a:r>
              <a:rPr lang="en-US" sz="2625" dirty="0" err="1">
                <a:latin typeface="Times New Roman" pitchFamily="18" charset="0"/>
                <a:cs typeface="Times New Roman" pitchFamily="18" charset="0"/>
              </a:rPr>
              <a:t>kích</a:t>
            </a:r>
            <a:r>
              <a:rPr lang="en-US" sz="2625" dirty="0">
                <a:latin typeface="Times New Roman" pitchFamily="18" charset="0"/>
                <a:cs typeface="Times New Roman" pitchFamily="18" charset="0"/>
              </a:rPr>
              <a:t> </a:t>
            </a:r>
            <a:r>
              <a:rPr lang="en-US" sz="2625" dirty="0" err="1">
                <a:latin typeface="Times New Roman" pitchFamily="18" charset="0"/>
                <a:cs typeface="Times New Roman" pitchFamily="18" charset="0"/>
              </a:rPr>
              <a:t>cỡ</a:t>
            </a:r>
            <a:r>
              <a:rPr lang="en-US" sz="2625" dirty="0">
                <a:latin typeface="Times New Roman" pitchFamily="18" charset="0"/>
                <a:cs typeface="Times New Roman" pitchFamily="18" charset="0"/>
              </a:rPr>
              <a:t> </a:t>
            </a:r>
            <a:r>
              <a:rPr lang="en-US" sz="2625" dirty="0" err="1">
                <a:latin typeface="Times New Roman" pitchFamily="18" charset="0"/>
                <a:cs typeface="Times New Roman" pitchFamily="18" charset="0"/>
              </a:rPr>
              <a:t>dùng</a:t>
            </a:r>
            <a:r>
              <a:rPr lang="en-US" sz="2625" dirty="0">
                <a:latin typeface="Times New Roman" pitchFamily="18" charset="0"/>
                <a:cs typeface="Times New Roman" pitchFamily="18" charset="0"/>
              </a:rPr>
              <a:t> </a:t>
            </a:r>
            <a:r>
              <a:rPr lang="en-US" sz="2625" dirty="0" err="1">
                <a:latin typeface="Times New Roman" pitchFamily="18" charset="0"/>
                <a:cs typeface="Times New Roman" pitchFamily="18" charset="0"/>
              </a:rPr>
              <a:t>làm</a:t>
            </a:r>
            <a:r>
              <a:rPr lang="en-US" sz="2625" dirty="0">
                <a:latin typeface="Times New Roman" pitchFamily="18" charset="0"/>
                <a:cs typeface="Times New Roman" pitchFamily="18" charset="0"/>
              </a:rPr>
              <a:t> </a:t>
            </a:r>
            <a:r>
              <a:rPr lang="en-US" sz="2625" dirty="0" err="1">
                <a:latin typeface="Times New Roman" pitchFamily="18" charset="0"/>
                <a:cs typeface="Times New Roman" pitchFamily="18" charset="0"/>
              </a:rPr>
              <a:t>tấm</a:t>
            </a:r>
            <a:r>
              <a:rPr lang="en-US" sz="2625" dirty="0">
                <a:latin typeface="Times New Roman" pitchFamily="18" charset="0"/>
                <a:cs typeface="Times New Roman" pitchFamily="18" charset="0"/>
              </a:rPr>
              <a:t> </a:t>
            </a:r>
            <a:r>
              <a:rPr lang="en-US" sz="2625" dirty="0" err="1">
                <a:latin typeface="Times New Roman" pitchFamily="18" charset="0"/>
                <a:cs typeface="Times New Roman" pitchFamily="18" charset="0"/>
              </a:rPr>
              <a:t>phản</a:t>
            </a:r>
            <a:endParaRPr lang="vi-VN" sz="2625" dirty="0">
              <a:latin typeface="Times New Roman" pitchFamily="18" charset="0"/>
              <a:cs typeface="Times New Roman" pitchFamily="18" charset="0"/>
            </a:endParaRPr>
          </a:p>
          <a:p>
            <a:pPr marL="342900" indent="-342900"/>
            <a:r>
              <a:rPr lang="en-US" sz="2625" dirty="0" err="1">
                <a:latin typeface="Times New Roman" pitchFamily="18" charset="0"/>
                <a:cs typeface="Times New Roman" pitchFamily="18" charset="0"/>
              </a:rPr>
              <a:t>xạ</a:t>
            </a:r>
            <a:r>
              <a:rPr lang="en-US" sz="2625" dirty="0">
                <a:latin typeface="Times New Roman" pitchFamily="18" charset="0"/>
                <a:cs typeface="Times New Roman" pitchFamily="18" charset="0"/>
              </a:rPr>
              <a:t> </a:t>
            </a:r>
            <a:r>
              <a:rPr lang="en-US" sz="2625" dirty="0" err="1">
                <a:latin typeface="Times New Roman" pitchFamily="18" charset="0"/>
                <a:cs typeface="Times New Roman" pitchFamily="18" charset="0"/>
              </a:rPr>
              <a:t>âm</a:t>
            </a:r>
            <a:r>
              <a:rPr lang="en-US" sz="2625" dirty="0">
                <a:latin typeface="Times New Roman" pitchFamily="18" charset="0"/>
                <a:cs typeface="Times New Roman" pitchFamily="18" charset="0"/>
              </a:rPr>
              <a:t> (2)</a:t>
            </a:r>
            <a:r>
              <a:rPr lang="vi-VN" sz="2625" dirty="0">
                <a:latin typeface="Times New Roman" pitchFamily="18" charset="0"/>
                <a:cs typeface="Times New Roman" pitchFamily="18" charset="0"/>
              </a:rPr>
              <a:t>, </a:t>
            </a:r>
            <a:r>
              <a:rPr lang="en-US" sz="2625" dirty="0">
                <a:latin typeface="Times New Roman" pitchFamily="18" charset="0"/>
                <a:cs typeface="Times New Roman" pitchFamily="18" charset="0"/>
              </a:rPr>
              <a:t>1 </a:t>
            </a:r>
            <a:r>
              <a:rPr lang="en-US" sz="2625" dirty="0" err="1">
                <a:latin typeface="Times New Roman" pitchFamily="18" charset="0"/>
                <a:cs typeface="Times New Roman" pitchFamily="18" charset="0"/>
              </a:rPr>
              <a:t>chiếc</a:t>
            </a:r>
            <a:r>
              <a:rPr lang="en-US" sz="2625" dirty="0">
                <a:latin typeface="Times New Roman" pitchFamily="18" charset="0"/>
                <a:cs typeface="Times New Roman" pitchFamily="18" charset="0"/>
              </a:rPr>
              <a:t> </a:t>
            </a:r>
            <a:r>
              <a:rPr lang="en-US" sz="2625" dirty="0" err="1">
                <a:latin typeface="Times New Roman" pitchFamily="18" charset="0"/>
                <a:cs typeface="Times New Roman" pitchFamily="18" charset="0"/>
              </a:rPr>
              <a:t>đồng</a:t>
            </a:r>
            <a:r>
              <a:rPr lang="en-US" sz="2625" dirty="0">
                <a:latin typeface="Times New Roman" pitchFamily="18" charset="0"/>
                <a:cs typeface="Times New Roman" pitchFamily="18" charset="0"/>
              </a:rPr>
              <a:t> </a:t>
            </a:r>
            <a:r>
              <a:rPr lang="en-US" sz="2625" dirty="0" err="1">
                <a:latin typeface="Times New Roman" pitchFamily="18" charset="0"/>
                <a:cs typeface="Times New Roman" pitchFamily="18" charset="0"/>
              </a:rPr>
              <a:t>hồ</a:t>
            </a:r>
            <a:endParaRPr lang="vi-VN" sz="2625" dirty="0">
              <a:latin typeface="Times New Roman" pitchFamily="18" charset="0"/>
              <a:cs typeface="Times New Roman" pitchFamily="18" charset="0"/>
            </a:endParaRPr>
          </a:p>
          <a:p>
            <a:pPr marL="342900" indent="-342900"/>
            <a:r>
              <a:rPr lang="en-US" sz="2625" dirty="0" err="1">
                <a:latin typeface="Times New Roman" pitchFamily="18" charset="0"/>
                <a:cs typeface="Times New Roman" pitchFamily="18" charset="0"/>
              </a:rPr>
              <a:t>để</a:t>
            </a:r>
            <a:r>
              <a:rPr lang="vi-VN" sz="2625" dirty="0">
                <a:latin typeface="Times New Roman" pitchFamily="18" charset="0"/>
                <a:cs typeface="Times New Roman" pitchFamily="18" charset="0"/>
              </a:rPr>
              <a:t> </a:t>
            </a:r>
            <a:r>
              <a:rPr lang="en-US" sz="2625" dirty="0" err="1">
                <a:latin typeface="Times New Roman" pitchFamily="18" charset="0"/>
                <a:cs typeface="Times New Roman" pitchFamily="18" charset="0"/>
              </a:rPr>
              <a:t>bàn</a:t>
            </a:r>
            <a:r>
              <a:rPr lang="en-US" sz="2625" dirty="0">
                <a:latin typeface="Times New Roman" pitchFamily="18" charset="0"/>
                <a:cs typeface="Times New Roman" pitchFamily="18" charset="0"/>
              </a:rPr>
              <a:t> </a:t>
            </a:r>
            <a:r>
              <a:rPr lang="en-US" sz="2625" dirty="0" err="1">
                <a:latin typeface="Times New Roman" pitchFamily="18" charset="0"/>
                <a:cs typeface="Times New Roman" pitchFamily="18" charset="0"/>
              </a:rPr>
              <a:t>nhỏ</a:t>
            </a:r>
            <a:r>
              <a:rPr lang="en-US" sz="2625" dirty="0">
                <a:latin typeface="Times New Roman" pitchFamily="18" charset="0"/>
                <a:cs typeface="Times New Roman" pitchFamily="18" charset="0"/>
              </a:rPr>
              <a:t> </a:t>
            </a:r>
            <a:r>
              <a:rPr lang="en-US" sz="2625" dirty="0" err="1">
                <a:latin typeface="Times New Roman" pitchFamily="18" charset="0"/>
                <a:cs typeface="Times New Roman" pitchFamily="18" charset="0"/>
              </a:rPr>
              <a:t>làm</a:t>
            </a:r>
            <a:r>
              <a:rPr lang="vi-VN" sz="2625" dirty="0">
                <a:latin typeface="Times New Roman" pitchFamily="18" charset="0"/>
                <a:cs typeface="Times New Roman" pitchFamily="18" charset="0"/>
              </a:rPr>
              <a:t> </a:t>
            </a:r>
            <a:r>
              <a:rPr lang="en-US" sz="2625" dirty="0" err="1">
                <a:latin typeface="Times New Roman" pitchFamily="18" charset="0"/>
                <a:cs typeface="Times New Roman" pitchFamily="18" charset="0"/>
              </a:rPr>
              <a:t>nguồn</a:t>
            </a:r>
            <a:r>
              <a:rPr lang="en-US" sz="2625" dirty="0">
                <a:latin typeface="Times New Roman" pitchFamily="18" charset="0"/>
                <a:cs typeface="Times New Roman" pitchFamily="18" charset="0"/>
              </a:rPr>
              <a:t> </a:t>
            </a:r>
            <a:r>
              <a:rPr lang="en-US" sz="2625" dirty="0" err="1">
                <a:latin typeface="Times New Roman" pitchFamily="18" charset="0"/>
                <a:cs typeface="Times New Roman" pitchFamily="18" charset="0"/>
              </a:rPr>
              <a:t>âm</a:t>
            </a:r>
            <a:endParaRPr lang="vi-VN" sz="2625" dirty="0">
              <a:latin typeface="Times New Roman" pitchFamily="18" charset="0"/>
              <a:cs typeface="Times New Roman" pitchFamily="18" charset="0"/>
            </a:endParaRPr>
          </a:p>
          <a:p>
            <a:pPr marL="342900" indent="-342900"/>
            <a:r>
              <a:rPr lang="en-US" sz="2625" dirty="0">
                <a:latin typeface="Times New Roman" pitchFamily="18" charset="0"/>
                <a:cs typeface="Times New Roman" pitchFamily="18" charset="0"/>
              </a:rPr>
              <a:t>(3)</a:t>
            </a:r>
            <a:r>
              <a:rPr lang="vi-VN" sz="2625" dirty="0">
                <a:latin typeface="Times New Roman" pitchFamily="18" charset="0"/>
                <a:cs typeface="Times New Roman" pitchFamily="18" charset="0"/>
              </a:rPr>
              <a:t>.</a:t>
            </a:r>
            <a:r>
              <a:rPr lang="en-US" sz="2625" dirty="0" err="1">
                <a:latin typeface="Times New Roman" pitchFamily="18" charset="0"/>
                <a:cs typeface="Times New Roman" pitchFamily="18" charset="0"/>
              </a:rPr>
              <a:t>Giá</a:t>
            </a:r>
            <a:r>
              <a:rPr lang="en-US" sz="2625" dirty="0">
                <a:latin typeface="Times New Roman" pitchFamily="18" charset="0"/>
                <a:cs typeface="Times New Roman" pitchFamily="18" charset="0"/>
              </a:rPr>
              <a:t> </a:t>
            </a:r>
            <a:r>
              <a:rPr lang="en-US" sz="2625" dirty="0" err="1">
                <a:latin typeface="Times New Roman" pitchFamily="18" charset="0"/>
                <a:cs typeface="Times New Roman" pitchFamily="18" charset="0"/>
              </a:rPr>
              <a:t>đỡ</a:t>
            </a:r>
            <a:r>
              <a:rPr lang="en-US" sz="2625" dirty="0">
                <a:latin typeface="Times New Roman" pitchFamily="18" charset="0"/>
                <a:cs typeface="Times New Roman" pitchFamily="18" charset="0"/>
              </a:rPr>
              <a:t> </a:t>
            </a:r>
            <a:r>
              <a:rPr lang="en-US" sz="2625" dirty="0" err="1">
                <a:latin typeface="Times New Roman" pitchFamily="18" charset="0"/>
                <a:cs typeface="Times New Roman" pitchFamily="18" charset="0"/>
              </a:rPr>
              <a:t>tấm</a:t>
            </a:r>
            <a:r>
              <a:rPr lang="en-US" sz="2625" dirty="0">
                <a:latin typeface="Times New Roman" pitchFamily="18" charset="0"/>
                <a:cs typeface="Times New Roman" pitchFamily="18" charset="0"/>
              </a:rPr>
              <a:t> </a:t>
            </a:r>
            <a:r>
              <a:rPr lang="en-US" sz="2625" dirty="0" err="1">
                <a:latin typeface="Times New Roman" pitchFamily="18" charset="0"/>
                <a:cs typeface="Times New Roman" pitchFamily="18" charset="0"/>
              </a:rPr>
              <a:t>phản</a:t>
            </a:r>
            <a:r>
              <a:rPr lang="en-US" sz="2625" dirty="0">
                <a:latin typeface="Times New Roman" pitchFamily="18" charset="0"/>
                <a:cs typeface="Times New Roman" pitchFamily="18" charset="0"/>
              </a:rPr>
              <a:t> </a:t>
            </a:r>
            <a:r>
              <a:rPr lang="en-US" sz="2625" dirty="0" err="1">
                <a:latin typeface="Times New Roman" pitchFamily="18" charset="0"/>
                <a:cs typeface="Times New Roman" pitchFamily="18" charset="0"/>
              </a:rPr>
              <a:t>xạ</a:t>
            </a:r>
            <a:r>
              <a:rPr lang="en-US" sz="2625" dirty="0">
                <a:latin typeface="Times New Roman" pitchFamily="18" charset="0"/>
                <a:cs typeface="Times New Roman" pitchFamily="18" charset="0"/>
              </a:rPr>
              <a:t> </a:t>
            </a:r>
            <a:r>
              <a:rPr lang="en-US" sz="2625" dirty="0" err="1">
                <a:latin typeface="Times New Roman" pitchFamily="18" charset="0"/>
                <a:cs typeface="Times New Roman" pitchFamily="18" charset="0"/>
              </a:rPr>
              <a:t>âm</a:t>
            </a:r>
            <a:r>
              <a:rPr lang="en-US" sz="2625" dirty="0">
                <a:latin typeface="Times New Roman" pitchFamily="18" charset="0"/>
                <a:cs typeface="Times New Roman" pitchFamily="18" charset="0"/>
              </a:rPr>
              <a:t> (4).</a:t>
            </a:r>
          </a:p>
        </p:txBody>
      </p:sp>
    </p:spTree>
    <p:extLst>
      <p:ext uri="{BB962C8B-B14F-4D97-AF65-F5344CB8AC3E}">
        <p14:creationId xmlns:p14="http://schemas.microsoft.com/office/powerpoint/2010/main" val="111140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additive="base">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additive="base">
                                        <p:cTn id="3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 calcmode="lin" valueType="num">
                                      <p:cBhvr additive="base">
                                        <p:cTn id="4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 calcmode="lin" valueType="num">
                                      <p:cBhvr additive="base">
                                        <p:cTn id="4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
                                            <p:txEl>
                                              <p:pRg st="6" end="6"/>
                                            </p:txEl>
                                          </p:spTgt>
                                        </p:tgtEl>
                                        <p:attrNameLst>
                                          <p:attrName>style.visibility</p:attrName>
                                        </p:attrNameLst>
                                      </p:cBhvr>
                                      <p:to>
                                        <p:strVal val="visible"/>
                                      </p:to>
                                    </p:set>
                                    <p:anim calcmode="lin" valueType="num">
                                      <p:cBhvr additive="base">
                                        <p:cTn id="5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5">
                                            <p:txEl>
                                              <p:pRg st="7" end="7"/>
                                            </p:txEl>
                                          </p:spTgt>
                                        </p:tgtEl>
                                        <p:attrNameLst>
                                          <p:attrName>style.visibility</p:attrName>
                                        </p:attrNameLst>
                                      </p:cBhvr>
                                      <p:to>
                                        <p:strVal val="visible"/>
                                      </p:to>
                                    </p:set>
                                    <p:anim calcmode="lin" valueType="num">
                                      <p:cBhvr additive="base">
                                        <p:cTn id="5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5">
                                            <p:txEl>
                                              <p:pRg st="8" end="8"/>
                                            </p:txEl>
                                          </p:spTgt>
                                        </p:tgtEl>
                                        <p:attrNameLst>
                                          <p:attrName>style.visibility</p:attrName>
                                        </p:attrNameLst>
                                      </p:cBhvr>
                                      <p:to>
                                        <p:strVal val="visible"/>
                                      </p:to>
                                    </p:set>
                                    <p:anim calcmode="lin" valueType="num">
                                      <p:cBhvr additive="base">
                                        <p:cTn id="6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ình nền Powerpoint đẹp, chuyên nghiệp 29"/>
          <p:cNvPicPr>
            <a:picLocks noChangeAspect="1" noChangeArrowheads="1"/>
          </p:cNvPicPr>
          <p:nvPr/>
        </p:nvPicPr>
        <p:blipFill>
          <a:blip r:embed="rId2"/>
          <a:srcRect/>
          <a:stretch>
            <a:fillRect/>
          </a:stretch>
        </p:blipFill>
        <p:spPr bwMode="auto">
          <a:xfrm>
            <a:off x="1143000" y="22860"/>
            <a:ext cx="6858000" cy="5120641"/>
          </a:xfrm>
          <a:prstGeom prst="rect">
            <a:avLst/>
          </a:prstGeom>
          <a:noFill/>
        </p:spPr>
      </p:pic>
      <p:sp>
        <p:nvSpPr>
          <p:cNvPr id="3" name="Rectangle 2"/>
          <p:cNvSpPr/>
          <p:nvPr/>
        </p:nvSpPr>
        <p:spPr>
          <a:xfrm>
            <a:off x="1143000" y="0"/>
            <a:ext cx="3483646" cy="611706"/>
          </a:xfrm>
          <a:prstGeom prst="rect">
            <a:avLst/>
          </a:prstGeom>
        </p:spPr>
        <p:txBody>
          <a:bodyPr wrap="none">
            <a:spAutoFit/>
          </a:bodyPr>
          <a:lstStyle/>
          <a:p>
            <a:pPr>
              <a:lnSpc>
                <a:spcPct val="125000"/>
              </a:lnSpc>
            </a:pPr>
            <a:r>
              <a:rPr lang="en-US" sz="2700" b="1" dirty="0" err="1">
                <a:solidFill>
                  <a:srgbClr val="FF0000"/>
                </a:solidFill>
                <a:latin typeface="Times New Roman" pitchFamily="18" charset="0"/>
                <a:cs typeface="Times New Roman" pitchFamily="18" charset="0"/>
              </a:rPr>
              <a:t>Tiến</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hành</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thí</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nghiệm</a:t>
            </a:r>
            <a:r>
              <a:rPr lang="en-US" sz="2700" b="1" dirty="0">
                <a:solidFill>
                  <a:srgbClr val="FF0000"/>
                </a:solidFill>
                <a:latin typeface="Times New Roman" pitchFamily="18" charset="0"/>
                <a:cs typeface="Times New Roman" pitchFamily="18" charset="0"/>
              </a:rPr>
              <a:t>:</a:t>
            </a:r>
          </a:p>
        </p:txBody>
      </p:sp>
      <p:sp>
        <p:nvSpPr>
          <p:cNvPr id="6" name="Rectangle 5"/>
          <p:cNvSpPr/>
          <p:nvPr/>
        </p:nvSpPr>
        <p:spPr>
          <a:xfrm>
            <a:off x="1143000" y="3543301"/>
            <a:ext cx="6858000" cy="923330"/>
          </a:xfrm>
          <a:prstGeom prst="rect">
            <a:avLst/>
          </a:prstGeom>
        </p:spPr>
        <p:txBody>
          <a:bodyPr wrap="square">
            <a:spAutoFit/>
          </a:bodyPr>
          <a:lstStyle/>
          <a:p>
            <a:r>
              <a:rPr lang="vi-VN" sz="2700" dirty="0">
                <a:solidFill>
                  <a:srgbClr val="0000FF"/>
                </a:solidFill>
                <a:latin typeface="Times New Roman" panose="02020603050405020304" pitchFamily="18" charset="0"/>
                <a:cs typeface="Times New Roman" panose="02020603050405020304" pitchFamily="18" charset="0"/>
              </a:rPr>
              <a:t>Rút ra nhận xét vật nào phản xạ âm tốt, vật nào phản xạ âm kém.</a:t>
            </a:r>
          </a:p>
        </p:txBody>
      </p:sp>
      <p:sp>
        <p:nvSpPr>
          <p:cNvPr id="7" name="Rectangle 6"/>
          <p:cNvSpPr/>
          <p:nvPr/>
        </p:nvSpPr>
        <p:spPr>
          <a:xfrm>
            <a:off x="1143000" y="514350"/>
            <a:ext cx="6858000" cy="1754326"/>
          </a:xfrm>
          <a:prstGeom prst="rect">
            <a:avLst/>
          </a:prstGeom>
        </p:spPr>
        <p:txBody>
          <a:bodyPr wrap="square">
            <a:spAutoFit/>
          </a:bodyPr>
          <a:lstStyle/>
          <a:p>
            <a:r>
              <a:rPr lang="vi-VN" sz="2700" dirty="0">
                <a:solidFill>
                  <a:srgbClr val="0000FF"/>
                </a:solidFill>
                <a:latin typeface="Times New Roman" panose="02020603050405020304" pitchFamily="18" charset="0"/>
                <a:cs typeface="Times New Roman" panose="02020603050405020304" pitchFamily="18" charset="0"/>
              </a:rPr>
              <a:t>Bước 1: Gắn tấm phản xạ âm bằng gỗ nhẵn lên giá thí nghiệm, đặt tai tại vị trí như Hình </a:t>
            </a:r>
            <a:r>
              <a:rPr lang="vi-VN" sz="2700" dirty="0" smtClean="0">
                <a:solidFill>
                  <a:srgbClr val="0000FF"/>
                </a:solidFill>
                <a:latin typeface="Times New Roman" panose="02020603050405020304" pitchFamily="18" charset="0"/>
                <a:cs typeface="Times New Roman" panose="02020603050405020304" pitchFamily="18" charset="0"/>
              </a:rPr>
              <a:t>1</a:t>
            </a:r>
            <a:r>
              <a:rPr lang="en-US" sz="2700" dirty="0" smtClean="0">
                <a:solidFill>
                  <a:srgbClr val="0000FF"/>
                </a:solidFill>
                <a:latin typeface="Times New Roman" panose="02020603050405020304" pitchFamily="18" charset="0"/>
                <a:cs typeface="Times New Roman" panose="02020603050405020304" pitchFamily="18" charset="0"/>
              </a:rPr>
              <a:t>1</a:t>
            </a:r>
            <a:r>
              <a:rPr lang="vi-VN" sz="2700" dirty="0" smtClean="0">
                <a:solidFill>
                  <a:srgbClr val="0000FF"/>
                </a:solidFill>
                <a:latin typeface="Times New Roman" panose="02020603050405020304" pitchFamily="18" charset="0"/>
                <a:cs typeface="Times New Roman" panose="02020603050405020304" pitchFamily="18" charset="0"/>
              </a:rPr>
              <a:t>.</a:t>
            </a:r>
            <a:r>
              <a:rPr lang="en-US" sz="2700" dirty="0" smtClean="0">
                <a:solidFill>
                  <a:srgbClr val="0000FF"/>
                </a:solidFill>
                <a:latin typeface="Times New Roman" panose="02020603050405020304" pitchFamily="18" charset="0"/>
                <a:cs typeface="Times New Roman" panose="02020603050405020304" pitchFamily="18" charset="0"/>
              </a:rPr>
              <a:t>2</a:t>
            </a:r>
            <a:r>
              <a:rPr lang="vi-VN" sz="2700" dirty="0" smtClean="0">
                <a:solidFill>
                  <a:srgbClr val="0000FF"/>
                </a:solidFill>
                <a:latin typeface="Times New Roman" panose="02020603050405020304" pitchFamily="18" charset="0"/>
                <a:cs typeface="Times New Roman" panose="02020603050405020304" pitchFamily="18" charset="0"/>
              </a:rPr>
              <a:t>, </a:t>
            </a:r>
            <a:r>
              <a:rPr lang="vi-VN" sz="2700" dirty="0">
                <a:solidFill>
                  <a:srgbClr val="0000FF"/>
                </a:solidFill>
                <a:latin typeface="Times New Roman" panose="02020603050405020304" pitchFamily="18" charset="0"/>
                <a:cs typeface="Times New Roman" panose="02020603050405020304" pitchFamily="18" charset="0"/>
              </a:rPr>
              <a:t>lắng nghe âm truyền từ nguồn tới tấm gỗ nhẵn và phản xạ đến tai.</a:t>
            </a:r>
          </a:p>
        </p:txBody>
      </p:sp>
      <p:sp>
        <p:nvSpPr>
          <p:cNvPr id="8" name="Rectangle 7"/>
          <p:cNvSpPr/>
          <p:nvPr/>
        </p:nvSpPr>
        <p:spPr>
          <a:xfrm>
            <a:off x="1143000" y="2228850"/>
            <a:ext cx="6858000" cy="1338828"/>
          </a:xfrm>
          <a:prstGeom prst="rect">
            <a:avLst/>
          </a:prstGeom>
        </p:spPr>
        <p:txBody>
          <a:bodyPr wrap="square">
            <a:spAutoFit/>
          </a:bodyPr>
          <a:lstStyle/>
          <a:p>
            <a:r>
              <a:rPr lang="vi-VN" sz="2700" dirty="0">
                <a:solidFill>
                  <a:srgbClr val="0000FF"/>
                </a:solidFill>
                <a:latin typeface="Times New Roman" panose="02020603050405020304" pitchFamily="18" charset="0"/>
                <a:cs typeface="Times New Roman" panose="02020603050405020304" pitchFamily="18" charset="0"/>
              </a:rPr>
              <a:t>Bước 2: Lần lượt thay tấm gỗ nhẵn bằng tấm xốp và tấm gỗ sần sùi, lặp lại thí nghiệm như bước 1.</a:t>
            </a:r>
          </a:p>
        </p:txBody>
      </p:sp>
    </p:spTree>
    <p:extLst>
      <p:ext uri="{BB962C8B-B14F-4D97-AF65-F5344CB8AC3E}">
        <p14:creationId xmlns:p14="http://schemas.microsoft.com/office/powerpoint/2010/main" val="244217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arn(inHorizontal)">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strips(downLeft)">
                                      <p:cBhvr>
                                        <p:cTn id="2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1">
            <a:extLst>
              <a:ext uri="{FF2B5EF4-FFF2-40B4-BE49-F238E27FC236}">
                <a16:creationId xmlns:a16="http://schemas.microsoft.com/office/drawing/2014/main" id="{2F4883E0-82DD-49FB-B55A-35C2E4C27DBC}"/>
              </a:ext>
            </a:extLst>
          </p:cNvPr>
          <p:cNvSpPr>
            <a:spLocks noChangeArrowheads="1"/>
          </p:cNvSpPr>
          <p:nvPr/>
        </p:nvSpPr>
        <p:spPr bwMode="auto">
          <a:xfrm>
            <a:off x="2854594" y="3443530"/>
            <a:ext cx="140197" cy="176213"/>
          </a:xfrm>
          <a:prstGeom prst="ellipse">
            <a:avLst/>
          </a:prstGeom>
          <a:solidFill>
            <a:schemeClr val="bg1"/>
          </a:solidFill>
          <a:ln w="9525">
            <a:solidFill>
              <a:schemeClr val="bg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sz="1050"/>
          </a:p>
        </p:txBody>
      </p:sp>
      <p:grpSp>
        <p:nvGrpSpPr>
          <p:cNvPr id="3" name="Group 2">
            <a:extLst>
              <a:ext uri="{FF2B5EF4-FFF2-40B4-BE49-F238E27FC236}">
                <a16:creationId xmlns:a16="http://schemas.microsoft.com/office/drawing/2014/main" id="{D496E95C-D5AD-408D-BD7E-CD2D70A3CEE4}"/>
              </a:ext>
            </a:extLst>
          </p:cNvPr>
          <p:cNvGrpSpPr>
            <a:grpSpLocks/>
          </p:cNvGrpSpPr>
          <p:nvPr/>
        </p:nvGrpSpPr>
        <p:grpSpPr bwMode="auto">
          <a:xfrm>
            <a:off x="1783033" y="3843580"/>
            <a:ext cx="2244923" cy="800100"/>
            <a:chOff x="864" y="2256"/>
            <a:chExt cx="2514" cy="672"/>
          </a:xfrm>
        </p:grpSpPr>
        <p:sp>
          <p:nvSpPr>
            <p:cNvPr id="9" name="AutoShape 3">
              <a:extLst>
                <a:ext uri="{FF2B5EF4-FFF2-40B4-BE49-F238E27FC236}">
                  <a16:creationId xmlns:a16="http://schemas.microsoft.com/office/drawing/2014/main" id="{43D370B5-CEC5-46A3-B410-7265F7BBF00A}"/>
                </a:ext>
              </a:extLst>
            </p:cNvPr>
            <p:cNvSpPr>
              <a:spLocks noChangeArrowheads="1"/>
            </p:cNvSpPr>
            <p:nvPr/>
          </p:nvSpPr>
          <p:spPr bwMode="auto">
            <a:xfrm>
              <a:off x="876" y="2784"/>
              <a:ext cx="114" cy="144"/>
            </a:xfrm>
            <a:prstGeom prst="can">
              <a:avLst>
                <a:gd name="adj" fmla="val 31579"/>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p:spPr>
          <p:txBody>
            <a:bodyPr wrap="none" anchor="ctr"/>
            <a:lstStyle/>
            <a:p>
              <a:pPr>
                <a:defRPr/>
              </a:pPr>
              <a:endParaRPr lang="en-US" sz="1050">
                <a:latin typeface="+mn-lt"/>
              </a:endParaRPr>
            </a:p>
          </p:txBody>
        </p:sp>
        <p:sp>
          <p:nvSpPr>
            <p:cNvPr id="10" name="AutoShape 4">
              <a:extLst>
                <a:ext uri="{FF2B5EF4-FFF2-40B4-BE49-F238E27FC236}">
                  <a16:creationId xmlns:a16="http://schemas.microsoft.com/office/drawing/2014/main" id="{698B863B-E6A3-410A-A5DA-D65D5C491535}"/>
                </a:ext>
              </a:extLst>
            </p:cNvPr>
            <p:cNvSpPr>
              <a:spLocks noChangeArrowheads="1"/>
            </p:cNvSpPr>
            <p:nvPr/>
          </p:nvSpPr>
          <p:spPr bwMode="auto">
            <a:xfrm>
              <a:off x="3264" y="2256"/>
              <a:ext cx="114" cy="144"/>
            </a:xfrm>
            <a:prstGeom prst="can">
              <a:avLst>
                <a:gd name="adj" fmla="val 31579"/>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p:spPr>
          <p:txBody>
            <a:bodyPr wrap="none" anchor="ctr"/>
            <a:lstStyle/>
            <a:p>
              <a:pPr>
                <a:defRPr/>
              </a:pPr>
              <a:endParaRPr lang="en-US" sz="1050">
                <a:latin typeface="+mn-lt"/>
              </a:endParaRPr>
            </a:p>
          </p:txBody>
        </p:sp>
        <p:sp>
          <p:nvSpPr>
            <p:cNvPr id="11" name="AutoShape 5">
              <a:extLst>
                <a:ext uri="{FF2B5EF4-FFF2-40B4-BE49-F238E27FC236}">
                  <a16:creationId xmlns:a16="http://schemas.microsoft.com/office/drawing/2014/main" id="{95245B17-E9EF-4017-A818-E5FA973AF5D8}"/>
                </a:ext>
              </a:extLst>
            </p:cNvPr>
            <p:cNvSpPr>
              <a:spLocks noChangeArrowheads="1"/>
            </p:cNvSpPr>
            <p:nvPr/>
          </p:nvSpPr>
          <p:spPr bwMode="auto">
            <a:xfrm>
              <a:off x="2976" y="2772"/>
              <a:ext cx="114" cy="144"/>
            </a:xfrm>
            <a:prstGeom prst="can">
              <a:avLst>
                <a:gd name="adj" fmla="val 31579"/>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p:spPr>
          <p:txBody>
            <a:bodyPr wrap="none" anchor="ctr"/>
            <a:lstStyle/>
            <a:p>
              <a:pPr>
                <a:defRPr/>
              </a:pPr>
              <a:endParaRPr lang="en-US" sz="1050">
                <a:latin typeface="+mn-lt"/>
              </a:endParaRPr>
            </a:p>
          </p:txBody>
        </p:sp>
        <p:sp>
          <p:nvSpPr>
            <p:cNvPr id="16" name="AutoShape 6" descr="Blue tissue paper">
              <a:extLst>
                <a:ext uri="{FF2B5EF4-FFF2-40B4-BE49-F238E27FC236}">
                  <a16:creationId xmlns:a16="http://schemas.microsoft.com/office/drawing/2014/main" id="{A653BB1B-D135-4546-8D26-1B6003EACD94}"/>
                </a:ext>
              </a:extLst>
            </p:cNvPr>
            <p:cNvSpPr>
              <a:spLocks noChangeArrowheads="1"/>
            </p:cNvSpPr>
            <p:nvPr/>
          </p:nvSpPr>
          <p:spPr bwMode="auto">
            <a:xfrm>
              <a:off x="864" y="2256"/>
              <a:ext cx="2508" cy="576"/>
            </a:xfrm>
            <a:prstGeom prst="parallelogram">
              <a:avLst>
                <a:gd name="adj" fmla="val 55435"/>
              </a:avLst>
            </a:prstGeom>
            <a:blipFill dpi="0" rotWithShape="1">
              <a:blip r:embed="rId3" cstate="print"/>
              <a:srcRect/>
              <a:tile tx="0" ty="0" sx="100000" sy="100000" flip="none" algn="tl"/>
            </a:blipFill>
            <a:ln w="9525">
              <a:solidFill>
                <a:srgbClr val="006600"/>
              </a:solidFill>
              <a:miter lim="800000"/>
              <a:headEnd/>
              <a:tailEnd/>
            </a:ln>
            <a:effectLst>
              <a:outerShdw dist="35921" dir="2700000" algn="ctr" rotWithShape="0">
                <a:schemeClr val="bg2">
                  <a:alpha val="50000"/>
                </a:schemeClr>
              </a:outerShdw>
            </a:effectLst>
          </p:spPr>
          <p:txBody>
            <a:bodyPr wrap="none" anchor="ctr"/>
            <a:lstStyle/>
            <a:p>
              <a:pPr>
                <a:defRPr/>
              </a:pPr>
              <a:endParaRPr lang="en-US" sz="1050">
                <a:latin typeface="+mn-lt"/>
              </a:endParaRPr>
            </a:p>
          </p:txBody>
        </p:sp>
        <p:sp>
          <p:nvSpPr>
            <p:cNvPr id="17" name="AutoShape 7">
              <a:extLst>
                <a:ext uri="{FF2B5EF4-FFF2-40B4-BE49-F238E27FC236}">
                  <a16:creationId xmlns:a16="http://schemas.microsoft.com/office/drawing/2014/main" id="{1D9343AE-8453-4DBF-84AA-471C5D6083E1}"/>
                </a:ext>
              </a:extLst>
            </p:cNvPr>
            <p:cNvSpPr>
              <a:spLocks noChangeArrowheads="1"/>
            </p:cNvSpPr>
            <p:nvPr/>
          </p:nvSpPr>
          <p:spPr bwMode="auto">
            <a:xfrm>
              <a:off x="1224" y="2472"/>
              <a:ext cx="300" cy="168"/>
            </a:xfrm>
            <a:prstGeom prst="can">
              <a:avLst>
                <a:gd name="adj" fmla="val 50000"/>
              </a:avLst>
            </a:prstGeom>
            <a:gradFill rotWithShape="1">
              <a:gsLst>
                <a:gs pos="0">
                  <a:srgbClr val="C0C0C0"/>
                </a:gs>
                <a:gs pos="50000">
                  <a:srgbClr val="FFFFFF"/>
                </a:gs>
                <a:gs pos="100000">
                  <a:srgbClr val="C0C0C0"/>
                </a:gs>
              </a:gsLst>
              <a:lin ang="0" scaled="1"/>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sz="1050"/>
            </a:p>
          </p:txBody>
        </p:sp>
        <p:sp>
          <p:nvSpPr>
            <p:cNvPr id="18" name="AutoShape 8">
              <a:extLst>
                <a:ext uri="{FF2B5EF4-FFF2-40B4-BE49-F238E27FC236}">
                  <a16:creationId xmlns:a16="http://schemas.microsoft.com/office/drawing/2014/main" id="{A3A5936F-229E-45E7-A531-C57F78C1398A}"/>
                </a:ext>
              </a:extLst>
            </p:cNvPr>
            <p:cNvSpPr>
              <a:spLocks noChangeArrowheads="1"/>
            </p:cNvSpPr>
            <p:nvPr/>
          </p:nvSpPr>
          <p:spPr bwMode="auto">
            <a:xfrm>
              <a:off x="1332" y="2376"/>
              <a:ext cx="96" cy="144"/>
            </a:xfrm>
            <a:prstGeom prst="can">
              <a:avLst>
                <a:gd name="adj" fmla="val 35528"/>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p>
              <a:pPr>
                <a:defRPr/>
              </a:pPr>
              <a:endParaRPr lang="en-US" sz="1050">
                <a:latin typeface="+mn-lt"/>
              </a:endParaRPr>
            </a:p>
          </p:txBody>
        </p:sp>
      </p:grpSp>
      <p:sp>
        <p:nvSpPr>
          <p:cNvPr id="19" name="AutoShape 18">
            <a:extLst>
              <a:ext uri="{FF2B5EF4-FFF2-40B4-BE49-F238E27FC236}">
                <a16:creationId xmlns:a16="http://schemas.microsoft.com/office/drawing/2014/main" id="{65731D4F-E48A-4C6E-8FE2-9D4134235C36}"/>
              </a:ext>
            </a:extLst>
          </p:cNvPr>
          <p:cNvSpPr>
            <a:spLocks noChangeArrowheads="1"/>
          </p:cNvSpPr>
          <p:nvPr/>
        </p:nvSpPr>
        <p:spPr bwMode="auto">
          <a:xfrm rot="9996932" flipH="1">
            <a:off x="3093017" y="2046927"/>
            <a:ext cx="508992" cy="60722"/>
          </a:xfrm>
          <a:prstGeom prst="cube">
            <a:avLst>
              <a:gd name="adj" fmla="val 25000"/>
            </a:avLst>
          </a:prstGeom>
          <a:solidFill>
            <a:schemeClr val="accent1"/>
          </a:solidFill>
          <a:ln w="9525">
            <a:solidFill>
              <a:schemeClr val="bg2"/>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sz="1050"/>
          </a:p>
        </p:txBody>
      </p:sp>
      <p:sp>
        <p:nvSpPr>
          <p:cNvPr id="20" name="AutoShape 19">
            <a:extLst>
              <a:ext uri="{FF2B5EF4-FFF2-40B4-BE49-F238E27FC236}">
                <a16:creationId xmlns:a16="http://schemas.microsoft.com/office/drawing/2014/main" id="{83A1735C-4A1F-4676-9003-6A505911350B}"/>
              </a:ext>
            </a:extLst>
          </p:cNvPr>
          <p:cNvSpPr>
            <a:spLocks noChangeArrowheads="1"/>
          </p:cNvSpPr>
          <p:nvPr/>
        </p:nvSpPr>
        <p:spPr bwMode="auto">
          <a:xfrm rot="9996932" flipH="1">
            <a:off x="3538609" y="1919531"/>
            <a:ext cx="499170" cy="55960"/>
          </a:xfrm>
          <a:prstGeom prst="cube">
            <a:avLst>
              <a:gd name="adj" fmla="val 25000"/>
            </a:avLst>
          </a:prstGeom>
          <a:solidFill>
            <a:schemeClr val="accent1"/>
          </a:solidFill>
          <a:ln w="9525">
            <a:solidFill>
              <a:schemeClr val="bg2"/>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sz="1050"/>
          </a:p>
        </p:txBody>
      </p:sp>
      <p:sp>
        <p:nvSpPr>
          <p:cNvPr id="21" name="AutoShape 20">
            <a:extLst>
              <a:ext uri="{FF2B5EF4-FFF2-40B4-BE49-F238E27FC236}">
                <a16:creationId xmlns:a16="http://schemas.microsoft.com/office/drawing/2014/main" id="{77E1B0B9-57ED-47F5-8BCA-9F5650C8F65E}"/>
              </a:ext>
            </a:extLst>
          </p:cNvPr>
          <p:cNvSpPr>
            <a:spLocks noChangeArrowheads="1"/>
          </p:cNvSpPr>
          <p:nvPr/>
        </p:nvSpPr>
        <p:spPr bwMode="auto">
          <a:xfrm flipH="1">
            <a:off x="2211657" y="1957631"/>
            <a:ext cx="43756" cy="2116931"/>
          </a:xfrm>
          <a:prstGeom prst="can">
            <a:avLst>
              <a:gd name="adj" fmla="val 77779"/>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sz="1050"/>
          </a:p>
        </p:txBody>
      </p:sp>
      <p:grpSp>
        <p:nvGrpSpPr>
          <p:cNvPr id="4" name="Group 22">
            <a:extLst>
              <a:ext uri="{FF2B5EF4-FFF2-40B4-BE49-F238E27FC236}">
                <a16:creationId xmlns:a16="http://schemas.microsoft.com/office/drawing/2014/main" id="{8F017787-7A98-4A02-A75B-D75CEC37A823}"/>
              </a:ext>
            </a:extLst>
          </p:cNvPr>
          <p:cNvGrpSpPr>
            <a:grpSpLocks/>
          </p:cNvGrpSpPr>
          <p:nvPr/>
        </p:nvGrpSpPr>
        <p:grpSpPr bwMode="auto">
          <a:xfrm>
            <a:off x="2168794" y="1900480"/>
            <a:ext cx="146447" cy="171450"/>
            <a:chOff x="760" y="432"/>
            <a:chExt cx="164" cy="144"/>
          </a:xfrm>
        </p:grpSpPr>
        <p:sp>
          <p:nvSpPr>
            <p:cNvPr id="23" name="AutoShape 23">
              <a:extLst>
                <a:ext uri="{FF2B5EF4-FFF2-40B4-BE49-F238E27FC236}">
                  <a16:creationId xmlns:a16="http://schemas.microsoft.com/office/drawing/2014/main" id="{ABA934E5-F880-499C-B47B-EF6B0D67AAB2}"/>
                </a:ext>
              </a:extLst>
            </p:cNvPr>
            <p:cNvSpPr>
              <a:spLocks noChangeArrowheads="1"/>
            </p:cNvSpPr>
            <p:nvPr/>
          </p:nvSpPr>
          <p:spPr bwMode="auto">
            <a:xfrm>
              <a:off x="760" y="432"/>
              <a:ext cx="164" cy="144"/>
            </a:xfrm>
            <a:prstGeom prst="cube">
              <a:avLst>
                <a:gd name="adj" fmla="val 25000"/>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sz="1050"/>
            </a:p>
          </p:txBody>
        </p:sp>
        <p:sp>
          <p:nvSpPr>
            <p:cNvPr id="24" name="Oval 24">
              <a:extLst>
                <a:ext uri="{FF2B5EF4-FFF2-40B4-BE49-F238E27FC236}">
                  <a16:creationId xmlns:a16="http://schemas.microsoft.com/office/drawing/2014/main" id="{19DF0B43-885C-4B30-AD93-78E9F7747C4E}"/>
                </a:ext>
              </a:extLst>
            </p:cNvPr>
            <p:cNvSpPr>
              <a:spLocks noChangeArrowheads="1"/>
            </p:cNvSpPr>
            <p:nvPr/>
          </p:nvSpPr>
          <p:spPr bwMode="auto">
            <a:xfrm>
              <a:off x="804" y="492"/>
              <a:ext cx="48" cy="48"/>
            </a:xfrm>
            <a:prstGeom prst="ellipse">
              <a:avLst/>
            </a:prstGeom>
            <a:solidFill>
              <a:srgbClr val="0066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sz="1050"/>
            </a:p>
          </p:txBody>
        </p:sp>
      </p:grpSp>
      <p:sp>
        <p:nvSpPr>
          <p:cNvPr id="25" name="AutoShape 25">
            <a:extLst>
              <a:ext uri="{FF2B5EF4-FFF2-40B4-BE49-F238E27FC236}">
                <a16:creationId xmlns:a16="http://schemas.microsoft.com/office/drawing/2014/main" id="{7D187612-06FE-43F7-A64A-7B1A3BD73B96}"/>
              </a:ext>
            </a:extLst>
          </p:cNvPr>
          <p:cNvSpPr>
            <a:spLocks noChangeArrowheads="1"/>
          </p:cNvSpPr>
          <p:nvPr/>
        </p:nvSpPr>
        <p:spPr bwMode="auto">
          <a:xfrm rot="16200000" flipH="1">
            <a:off x="2904005" y="1373629"/>
            <a:ext cx="51197" cy="1264444"/>
          </a:xfrm>
          <a:prstGeom prst="can">
            <a:avLst>
              <a:gd name="adj" fmla="val 58848"/>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sz="1050"/>
          </a:p>
        </p:txBody>
      </p:sp>
      <p:sp>
        <p:nvSpPr>
          <p:cNvPr id="26" name="AutoShape 26">
            <a:extLst>
              <a:ext uri="{FF2B5EF4-FFF2-40B4-BE49-F238E27FC236}">
                <a16:creationId xmlns:a16="http://schemas.microsoft.com/office/drawing/2014/main" id="{744CFA3C-D202-416A-89DE-924FD74852DB}"/>
              </a:ext>
            </a:extLst>
          </p:cNvPr>
          <p:cNvSpPr>
            <a:spLocks noChangeArrowheads="1"/>
          </p:cNvSpPr>
          <p:nvPr/>
        </p:nvSpPr>
        <p:spPr bwMode="auto">
          <a:xfrm rot="7331251" flipH="1">
            <a:off x="3451545" y="1872650"/>
            <a:ext cx="267890" cy="183059"/>
          </a:xfrm>
          <a:prstGeom prst="cube">
            <a:avLst>
              <a:gd name="adj" fmla="val 58324"/>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sz="1050"/>
          </a:p>
        </p:txBody>
      </p:sp>
      <p:sp>
        <p:nvSpPr>
          <p:cNvPr id="27" name="AutoShape 27">
            <a:extLst>
              <a:ext uri="{FF2B5EF4-FFF2-40B4-BE49-F238E27FC236}">
                <a16:creationId xmlns:a16="http://schemas.microsoft.com/office/drawing/2014/main" id="{251A8C5D-1C66-47A4-A0AB-1398D6B053D3}"/>
              </a:ext>
            </a:extLst>
          </p:cNvPr>
          <p:cNvSpPr>
            <a:spLocks noChangeArrowheads="1"/>
          </p:cNvSpPr>
          <p:nvPr/>
        </p:nvSpPr>
        <p:spPr bwMode="auto">
          <a:xfrm rot="16200000" flipH="1">
            <a:off x="2006125" y="1863719"/>
            <a:ext cx="51197" cy="308075"/>
          </a:xfrm>
          <a:prstGeom prst="can">
            <a:avLst>
              <a:gd name="adj" fmla="val 14338"/>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sz="1050"/>
          </a:p>
        </p:txBody>
      </p:sp>
      <p:sp>
        <p:nvSpPr>
          <p:cNvPr id="28" name="AutoShape 28">
            <a:extLst>
              <a:ext uri="{FF2B5EF4-FFF2-40B4-BE49-F238E27FC236}">
                <a16:creationId xmlns:a16="http://schemas.microsoft.com/office/drawing/2014/main" id="{3E0B6A01-4A09-48BF-80C1-02B0943F62EE}"/>
              </a:ext>
            </a:extLst>
          </p:cNvPr>
          <p:cNvSpPr>
            <a:spLocks noChangeArrowheads="1"/>
          </p:cNvSpPr>
          <p:nvPr/>
        </p:nvSpPr>
        <p:spPr bwMode="auto">
          <a:xfrm flipH="1">
            <a:off x="2211657" y="1557581"/>
            <a:ext cx="43756" cy="369094"/>
          </a:xfrm>
          <a:prstGeom prst="can">
            <a:avLst>
              <a:gd name="adj" fmla="val 13561"/>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sz="1050"/>
          </a:p>
        </p:txBody>
      </p:sp>
      <p:sp>
        <p:nvSpPr>
          <p:cNvPr id="29" name="AutoShape 29">
            <a:extLst>
              <a:ext uri="{FF2B5EF4-FFF2-40B4-BE49-F238E27FC236}">
                <a16:creationId xmlns:a16="http://schemas.microsoft.com/office/drawing/2014/main" id="{6C88AE6A-5FDD-42E5-8F21-47EC1C4488D9}"/>
              </a:ext>
            </a:extLst>
          </p:cNvPr>
          <p:cNvSpPr>
            <a:spLocks noChangeArrowheads="1"/>
          </p:cNvSpPr>
          <p:nvPr/>
        </p:nvSpPr>
        <p:spPr bwMode="auto">
          <a:xfrm rot="20685281" flipH="1" flipV="1">
            <a:off x="3007292" y="1759986"/>
            <a:ext cx="1200150" cy="457200"/>
          </a:xfrm>
          <a:prstGeom prst="parallelogram">
            <a:avLst>
              <a:gd name="adj" fmla="val 140729"/>
            </a:avLst>
          </a:prstGeom>
          <a:gradFill rotWithShape="1">
            <a:gsLst>
              <a:gs pos="0">
                <a:srgbClr val="FFFFFF"/>
              </a:gs>
              <a:gs pos="100000">
                <a:srgbClr val="996633">
                  <a:alpha val="62000"/>
                </a:srgbClr>
              </a:gs>
            </a:gsLst>
            <a:lin ang="5400000" scaled="1"/>
          </a:gradFill>
          <a:ln w="9525" algn="ctr">
            <a:solidFill>
              <a:srgbClr val="BEBEBE"/>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sz="1050"/>
          </a:p>
        </p:txBody>
      </p:sp>
      <p:grpSp>
        <p:nvGrpSpPr>
          <p:cNvPr id="5" name="Group 31">
            <a:extLst>
              <a:ext uri="{FF2B5EF4-FFF2-40B4-BE49-F238E27FC236}">
                <a16:creationId xmlns:a16="http://schemas.microsoft.com/office/drawing/2014/main" id="{A9B58853-7F31-4A74-BFD9-98B4730D506E}"/>
              </a:ext>
            </a:extLst>
          </p:cNvPr>
          <p:cNvGrpSpPr>
            <a:grpSpLocks/>
          </p:cNvGrpSpPr>
          <p:nvPr/>
        </p:nvGrpSpPr>
        <p:grpSpPr bwMode="auto">
          <a:xfrm>
            <a:off x="-2703244" y="1957630"/>
            <a:ext cx="1414463" cy="1271588"/>
            <a:chOff x="-96" y="4608"/>
            <a:chExt cx="1584" cy="1068"/>
          </a:xfrm>
        </p:grpSpPr>
        <p:sp>
          <p:nvSpPr>
            <p:cNvPr id="31" name="AutoShape 32">
              <a:extLst>
                <a:ext uri="{FF2B5EF4-FFF2-40B4-BE49-F238E27FC236}">
                  <a16:creationId xmlns:a16="http://schemas.microsoft.com/office/drawing/2014/main" id="{8177E6CB-420F-4BD6-ABCF-1A0EDC619019}"/>
                </a:ext>
              </a:extLst>
            </p:cNvPr>
            <p:cNvSpPr>
              <a:spLocks noChangeArrowheads="1"/>
            </p:cNvSpPr>
            <p:nvPr/>
          </p:nvSpPr>
          <p:spPr bwMode="auto">
            <a:xfrm rot="-914719" flipH="1" flipV="1">
              <a:off x="144" y="4608"/>
              <a:ext cx="1344" cy="384"/>
            </a:xfrm>
            <a:prstGeom prst="parallelogram">
              <a:avLst>
                <a:gd name="adj" fmla="val 140729"/>
              </a:avLst>
            </a:prstGeom>
            <a:solidFill>
              <a:srgbClr val="DDDDDD">
                <a:alpha val="61960"/>
              </a:srgbClr>
            </a:solidFill>
            <a:ln w="9525" algn="ctr">
              <a:solidFill>
                <a:srgbClr val="BEBEBE"/>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sz="1050"/>
            </a:p>
          </p:txBody>
        </p:sp>
        <p:grpSp>
          <p:nvGrpSpPr>
            <p:cNvPr id="6" name="Group 33">
              <a:extLst>
                <a:ext uri="{FF2B5EF4-FFF2-40B4-BE49-F238E27FC236}">
                  <a16:creationId xmlns:a16="http://schemas.microsoft.com/office/drawing/2014/main" id="{135B9FE9-BC74-4F6B-ABF4-17082E5EE75C}"/>
                </a:ext>
              </a:extLst>
            </p:cNvPr>
            <p:cNvGrpSpPr>
              <a:grpSpLocks/>
            </p:cNvGrpSpPr>
            <p:nvPr/>
          </p:nvGrpSpPr>
          <p:grpSpPr bwMode="auto">
            <a:xfrm rot="-3261460">
              <a:off x="-329" y="5156"/>
              <a:ext cx="753" cy="288"/>
              <a:chOff x="957" y="1034"/>
              <a:chExt cx="837" cy="409"/>
            </a:xfrm>
          </p:grpSpPr>
          <p:sp>
            <p:nvSpPr>
              <p:cNvPr id="33" name="Freeform 34">
                <a:extLst>
                  <a:ext uri="{FF2B5EF4-FFF2-40B4-BE49-F238E27FC236}">
                    <a16:creationId xmlns:a16="http://schemas.microsoft.com/office/drawing/2014/main" id="{B3E588BB-EABE-4B82-A387-1EDE00B0C5D3}"/>
                  </a:ext>
                </a:extLst>
              </p:cNvPr>
              <p:cNvSpPr>
                <a:spLocks/>
              </p:cNvSpPr>
              <p:nvPr/>
            </p:nvSpPr>
            <p:spPr bwMode="auto">
              <a:xfrm>
                <a:off x="1100" y="1034"/>
                <a:ext cx="694" cy="409"/>
              </a:xfrm>
              <a:custGeom>
                <a:avLst/>
                <a:gdLst>
                  <a:gd name="T0" fmla="*/ 395 w 694"/>
                  <a:gd name="T1" fmla="*/ 307 h 409"/>
                  <a:gd name="T2" fmla="*/ 435 w 694"/>
                  <a:gd name="T3" fmla="*/ 326 h 409"/>
                  <a:gd name="T4" fmla="*/ 480 w 694"/>
                  <a:gd name="T5" fmla="*/ 336 h 409"/>
                  <a:gd name="T6" fmla="*/ 543 w 694"/>
                  <a:gd name="T7" fmla="*/ 338 h 409"/>
                  <a:gd name="T8" fmla="*/ 570 w 694"/>
                  <a:gd name="T9" fmla="*/ 365 h 409"/>
                  <a:gd name="T10" fmla="*/ 530 w 694"/>
                  <a:gd name="T11" fmla="*/ 383 h 409"/>
                  <a:gd name="T12" fmla="*/ 464 w 694"/>
                  <a:gd name="T13" fmla="*/ 409 h 409"/>
                  <a:gd name="T14" fmla="*/ 398 w 694"/>
                  <a:gd name="T15" fmla="*/ 405 h 409"/>
                  <a:gd name="T16" fmla="*/ 303 w 694"/>
                  <a:gd name="T17" fmla="*/ 395 h 409"/>
                  <a:gd name="T18" fmla="*/ 246 w 694"/>
                  <a:gd name="T19" fmla="*/ 374 h 409"/>
                  <a:gd name="T20" fmla="*/ 211 w 694"/>
                  <a:gd name="T21" fmla="*/ 364 h 409"/>
                  <a:gd name="T22" fmla="*/ 174 w 694"/>
                  <a:gd name="T23" fmla="*/ 352 h 409"/>
                  <a:gd name="T24" fmla="*/ 141 w 694"/>
                  <a:gd name="T25" fmla="*/ 345 h 409"/>
                  <a:gd name="T26" fmla="*/ 91 w 694"/>
                  <a:gd name="T27" fmla="*/ 344 h 409"/>
                  <a:gd name="T28" fmla="*/ 51 w 694"/>
                  <a:gd name="T29" fmla="*/ 351 h 409"/>
                  <a:gd name="T30" fmla="*/ 11 w 694"/>
                  <a:gd name="T31" fmla="*/ 345 h 409"/>
                  <a:gd name="T32" fmla="*/ 8 w 694"/>
                  <a:gd name="T33" fmla="*/ 328 h 409"/>
                  <a:gd name="T34" fmla="*/ 27 w 694"/>
                  <a:gd name="T35" fmla="*/ 285 h 409"/>
                  <a:gd name="T36" fmla="*/ 27 w 694"/>
                  <a:gd name="T37" fmla="*/ 223 h 409"/>
                  <a:gd name="T38" fmla="*/ 33 w 694"/>
                  <a:gd name="T39" fmla="*/ 157 h 409"/>
                  <a:gd name="T40" fmla="*/ 41 w 694"/>
                  <a:gd name="T41" fmla="*/ 122 h 409"/>
                  <a:gd name="T42" fmla="*/ 75 w 694"/>
                  <a:gd name="T43" fmla="*/ 117 h 409"/>
                  <a:gd name="T44" fmla="*/ 111 w 694"/>
                  <a:gd name="T45" fmla="*/ 125 h 409"/>
                  <a:gd name="T46" fmla="*/ 137 w 694"/>
                  <a:gd name="T47" fmla="*/ 125 h 409"/>
                  <a:gd name="T48" fmla="*/ 235 w 694"/>
                  <a:gd name="T49" fmla="*/ 74 h 409"/>
                  <a:gd name="T50" fmla="*/ 312 w 694"/>
                  <a:gd name="T51" fmla="*/ 38 h 409"/>
                  <a:gd name="T52" fmla="*/ 359 w 694"/>
                  <a:gd name="T53" fmla="*/ 25 h 409"/>
                  <a:gd name="T54" fmla="*/ 400 w 694"/>
                  <a:gd name="T55" fmla="*/ 3 h 409"/>
                  <a:gd name="T56" fmla="*/ 430 w 694"/>
                  <a:gd name="T57" fmla="*/ 3 h 409"/>
                  <a:gd name="T58" fmla="*/ 472 w 694"/>
                  <a:gd name="T59" fmla="*/ 19 h 409"/>
                  <a:gd name="T60" fmla="*/ 530 w 694"/>
                  <a:gd name="T61" fmla="*/ 50 h 409"/>
                  <a:gd name="T62" fmla="*/ 575 w 694"/>
                  <a:gd name="T63" fmla="*/ 76 h 409"/>
                  <a:gd name="T64" fmla="*/ 607 w 694"/>
                  <a:gd name="T65" fmla="*/ 88 h 409"/>
                  <a:gd name="T66" fmla="*/ 636 w 694"/>
                  <a:gd name="T67" fmla="*/ 128 h 409"/>
                  <a:gd name="T68" fmla="*/ 655 w 694"/>
                  <a:gd name="T69" fmla="*/ 155 h 409"/>
                  <a:gd name="T70" fmla="*/ 671 w 694"/>
                  <a:gd name="T71" fmla="*/ 185 h 409"/>
                  <a:gd name="T72" fmla="*/ 692 w 694"/>
                  <a:gd name="T73" fmla="*/ 247 h 409"/>
                  <a:gd name="T74" fmla="*/ 694 w 694"/>
                  <a:gd name="T75" fmla="*/ 299 h 409"/>
                  <a:gd name="T76" fmla="*/ 687 w 694"/>
                  <a:gd name="T77" fmla="*/ 328 h 409"/>
                  <a:gd name="T78" fmla="*/ 655 w 694"/>
                  <a:gd name="T79" fmla="*/ 320 h 409"/>
                  <a:gd name="T80" fmla="*/ 641 w 694"/>
                  <a:gd name="T81" fmla="*/ 293 h 409"/>
                  <a:gd name="T82" fmla="*/ 636 w 694"/>
                  <a:gd name="T83" fmla="*/ 256 h 409"/>
                  <a:gd name="T84" fmla="*/ 590 w 694"/>
                  <a:gd name="T85" fmla="*/ 207 h 409"/>
                  <a:gd name="T86" fmla="*/ 570 w 694"/>
                  <a:gd name="T87" fmla="*/ 179 h 409"/>
                  <a:gd name="T88" fmla="*/ 536 w 694"/>
                  <a:gd name="T89" fmla="*/ 176 h 409"/>
                  <a:gd name="T90" fmla="*/ 501 w 694"/>
                  <a:gd name="T91" fmla="*/ 169 h 409"/>
                  <a:gd name="T92" fmla="*/ 470 w 694"/>
                  <a:gd name="T93" fmla="*/ 175 h 409"/>
                  <a:gd name="T94" fmla="*/ 434 w 694"/>
                  <a:gd name="T95" fmla="*/ 201 h 409"/>
                  <a:gd name="T96" fmla="*/ 397 w 694"/>
                  <a:gd name="T97" fmla="*/ 236 h 409"/>
                  <a:gd name="T98" fmla="*/ 385 w 694"/>
                  <a:gd name="T99" fmla="*/ 287 h 4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94"/>
                  <a:gd name="T151" fmla="*/ 0 h 409"/>
                  <a:gd name="T152" fmla="*/ 694 w 694"/>
                  <a:gd name="T153" fmla="*/ 409 h 4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94" h="409">
                    <a:moveTo>
                      <a:pt x="385" y="287"/>
                    </a:moveTo>
                    <a:lnTo>
                      <a:pt x="395" y="307"/>
                    </a:lnTo>
                    <a:lnTo>
                      <a:pt x="409" y="317"/>
                    </a:lnTo>
                    <a:lnTo>
                      <a:pt x="435" y="326"/>
                    </a:lnTo>
                    <a:lnTo>
                      <a:pt x="457" y="339"/>
                    </a:lnTo>
                    <a:lnTo>
                      <a:pt x="480" y="336"/>
                    </a:lnTo>
                    <a:lnTo>
                      <a:pt x="516" y="331"/>
                    </a:lnTo>
                    <a:lnTo>
                      <a:pt x="543" y="338"/>
                    </a:lnTo>
                    <a:lnTo>
                      <a:pt x="563" y="351"/>
                    </a:lnTo>
                    <a:lnTo>
                      <a:pt x="570" y="365"/>
                    </a:lnTo>
                    <a:lnTo>
                      <a:pt x="553" y="374"/>
                    </a:lnTo>
                    <a:lnTo>
                      <a:pt x="530" y="383"/>
                    </a:lnTo>
                    <a:lnTo>
                      <a:pt x="493" y="396"/>
                    </a:lnTo>
                    <a:lnTo>
                      <a:pt x="464" y="409"/>
                    </a:lnTo>
                    <a:lnTo>
                      <a:pt x="428" y="406"/>
                    </a:lnTo>
                    <a:lnTo>
                      <a:pt x="398" y="405"/>
                    </a:lnTo>
                    <a:lnTo>
                      <a:pt x="375" y="403"/>
                    </a:lnTo>
                    <a:lnTo>
                      <a:pt x="303" y="395"/>
                    </a:lnTo>
                    <a:lnTo>
                      <a:pt x="276" y="383"/>
                    </a:lnTo>
                    <a:lnTo>
                      <a:pt x="246" y="374"/>
                    </a:lnTo>
                    <a:lnTo>
                      <a:pt x="231" y="368"/>
                    </a:lnTo>
                    <a:lnTo>
                      <a:pt x="211" y="364"/>
                    </a:lnTo>
                    <a:lnTo>
                      <a:pt x="190" y="356"/>
                    </a:lnTo>
                    <a:lnTo>
                      <a:pt x="174" y="352"/>
                    </a:lnTo>
                    <a:lnTo>
                      <a:pt x="157" y="346"/>
                    </a:lnTo>
                    <a:lnTo>
                      <a:pt x="141" y="345"/>
                    </a:lnTo>
                    <a:lnTo>
                      <a:pt x="120" y="342"/>
                    </a:lnTo>
                    <a:lnTo>
                      <a:pt x="91" y="344"/>
                    </a:lnTo>
                    <a:lnTo>
                      <a:pt x="70" y="348"/>
                    </a:lnTo>
                    <a:lnTo>
                      <a:pt x="51" y="351"/>
                    </a:lnTo>
                    <a:lnTo>
                      <a:pt x="32" y="349"/>
                    </a:lnTo>
                    <a:lnTo>
                      <a:pt x="11" y="345"/>
                    </a:lnTo>
                    <a:lnTo>
                      <a:pt x="0" y="343"/>
                    </a:lnTo>
                    <a:lnTo>
                      <a:pt x="8" y="328"/>
                    </a:lnTo>
                    <a:lnTo>
                      <a:pt x="16" y="313"/>
                    </a:lnTo>
                    <a:lnTo>
                      <a:pt x="27" y="285"/>
                    </a:lnTo>
                    <a:lnTo>
                      <a:pt x="26" y="244"/>
                    </a:lnTo>
                    <a:lnTo>
                      <a:pt x="27" y="223"/>
                    </a:lnTo>
                    <a:lnTo>
                      <a:pt x="31" y="181"/>
                    </a:lnTo>
                    <a:lnTo>
                      <a:pt x="33" y="157"/>
                    </a:lnTo>
                    <a:lnTo>
                      <a:pt x="35" y="134"/>
                    </a:lnTo>
                    <a:lnTo>
                      <a:pt x="41" y="122"/>
                    </a:lnTo>
                    <a:lnTo>
                      <a:pt x="31" y="109"/>
                    </a:lnTo>
                    <a:lnTo>
                      <a:pt x="75" y="117"/>
                    </a:lnTo>
                    <a:lnTo>
                      <a:pt x="91" y="118"/>
                    </a:lnTo>
                    <a:lnTo>
                      <a:pt x="111" y="125"/>
                    </a:lnTo>
                    <a:lnTo>
                      <a:pt x="125" y="126"/>
                    </a:lnTo>
                    <a:lnTo>
                      <a:pt x="137" y="125"/>
                    </a:lnTo>
                    <a:lnTo>
                      <a:pt x="161" y="113"/>
                    </a:lnTo>
                    <a:lnTo>
                      <a:pt x="235" y="74"/>
                    </a:lnTo>
                    <a:lnTo>
                      <a:pt x="275" y="54"/>
                    </a:lnTo>
                    <a:lnTo>
                      <a:pt x="312" y="38"/>
                    </a:lnTo>
                    <a:lnTo>
                      <a:pt x="334" y="33"/>
                    </a:lnTo>
                    <a:lnTo>
                      <a:pt x="359" y="25"/>
                    </a:lnTo>
                    <a:lnTo>
                      <a:pt x="379" y="15"/>
                    </a:lnTo>
                    <a:lnTo>
                      <a:pt x="400" y="3"/>
                    </a:lnTo>
                    <a:lnTo>
                      <a:pt x="416" y="0"/>
                    </a:lnTo>
                    <a:lnTo>
                      <a:pt x="430" y="3"/>
                    </a:lnTo>
                    <a:lnTo>
                      <a:pt x="452" y="14"/>
                    </a:lnTo>
                    <a:lnTo>
                      <a:pt x="472" y="19"/>
                    </a:lnTo>
                    <a:lnTo>
                      <a:pt x="490" y="25"/>
                    </a:lnTo>
                    <a:lnTo>
                      <a:pt x="530" y="50"/>
                    </a:lnTo>
                    <a:lnTo>
                      <a:pt x="551" y="59"/>
                    </a:lnTo>
                    <a:lnTo>
                      <a:pt x="575" y="76"/>
                    </a:lnTo>
                    <a:lnTo>
                      <a:pt x="595" y="83"/>
                    </a:lnTo>
                    <a:lnTo>
                      <a:pt x="607" y="88"/>
                    </a:lnTo>
                    <a:lnTo>
                      <a:pt x="622" y="109"/>
                    </a:lnTo>
                    <a:lnTo>
                      <a:pt x="636" y="128"/>
                    </a:lnTo>
                    <a:lnTo>
                      <a:pt x="649" y="144"/>
                    </a:lnTo>
                    <a:lnTo>
                      <a:pt x="655" y="155"/>
                    </a:lnTo>
                    <a:lnTo>
                      <a:pt x="664" y="170"/>
                    </a:lnTo>
                    <a:lnTo>
                      <a:pt x="671" y="185"/>
                    </a:lnTo>
                    <a:lnTo>
                      <a:pt x="689" y="220"/>
                    </a:lnTo>
                    <a:lnTo>
                      <a:pt x="692" y="247"/>
                    </a:lnTo>
                    <a:lnTo>
                      <a:pt x="692" y="276"/>
                    </a:lnTo>
                    <a:lnTo>
                      <a:pt x="694" y="299"/>
                    </a:lnTo>
                    <a:lnTo>
                      <a:pt x="692" y="317"/>
                    </a:lnTo>
                    <a:lnTo>
                      <a:pt x="687" y="328"/>
                    </a:lnTo>
                    <a:lnTo>
                      <a:pt x="675" y="331"/>
                    </a:lnTo>
                    <a:lnTo>
                      <a:pt x="655" y="320"/>
                    </a:lnTo>
                    <a:lnTo>
                      <a:pt x="645" y="306"/>
                    </a:lnTo>
                    <a:lnTo>
                      <a:pt x="641" y="293"/>
                    </a:lnTo>
                    <a:lnTo>
                      <a:pt x="636" y="275"/>
                    </a:lnTo>
                    <a:lnTo>
                      <a:pt x="636" y="256"/>
                    </a:lnTo>
                    <a:lnTo>
                      <a:pt x="612" y="231"/>
                    </a:lnTo>
                    <a:lnTo>
                      <a:pt x="590" y="207"/>
                    </a:lnTo>
                    <a:lnTo>
                      <a:pt x="580" y="190"/>
                    </a:lnTo>
                    <a:lnTo>
                      <a:pt x="570" y="179"/>
                    </a:lnTo>
                    <a:lnTo>
                      <a:pt x="553" y="180"/>
                    </a:lnTo>
                    <a:lnTo>
                      <a:pt x="536" y="176"/>
                    </a:lnTo>
                    <a:lnTo>
                      <a:pt x="515" y="175"/>
                    </a:lnTo>
                    <a:lnTo>
                      <a:pt x="501" y="169"/>
                    </a:lnTo>
                    <a:lnTo>
                      <a:pt x="482" y="171"/>
                    </a:lnTo>
                    <a:lnTo>
                      <a:pt x="470" y="175"/>
                    </a:lnTo>
                    <a:lnTo>
                      <a:pt x="453" y="188"/>
                    </a:lnTo>
                    <a:lnTo>
                      <a:pt x="434" y="201"/>
                    </a:lnTo>
                    <a:lnTo>
                      <a:pt x="412" y="215"/>
                    </a:lnTo>
                    <a:lnTo>
                      <a:pt x="397" y="236"/>
                    </a:lnTo>
                    <a:lnTo>
                      <a:pt x="381" y="252"/>
                    </a:lnTo>
                    <a:lnTo>
                      <a:pt x="385" y="287"/>
                    </a:lnTo>
                    <a:close/>
                  </a:path>
                </a:pathLst>
              </a:custGeom>
              <a:solidFill>
                <a:srgbClr val="FFBFBF"/>
              </a:solidFill>
              <a:ln w="9525">
                <a:solidFill>
                  <a:srgbClr val="000000"/>
                </a:solidFill>
                <a:prstDash val="solid"/>
                <a:round/>
                <a:headEnd/>
                <a:tailEnd/>
              </a:ln>
            </p:spPr>
            <p:txBody>
              <a:bodyPr/>
              <a:lstStyle/>
              <a:p>
                <a:endParaRPr lang="en-US" sz="1050"/>
              </a:p>
            </p:txBody>
          </p:sp>
          <p:sp>
            <p:nvSpPr>
              <p:cNvPr id="34" name="Freeform 35">
                <a:extLst>
                  <a:ext uri="{FF2B5EF4-FFF2-40B4-BE49-F238E27FC236}">
                    <a16:creationId xmlns:a16="http://schemas.microsoft.com/office/drawing/2014/main" id="{5DE93730-D92F-40A8-9F0A-FEF031E7B303}"/>
                  </a:ext>
                </a:extLst>
              </p:cNvPr>
              <p:cNvSpPr>
                <a:spLocks/>
              </p:cNvSpPr>
              <p:nvPr/>
            </p:nvSpPr>
            <p:spPr bwMode="auto">
              <a:xfrm rot="2180584" flipH="1">
                <a:off x="1590" y="1083"/>
                <a:ext cx="111" cy="53"/>
              </a:xfrm>
              <a:custGeom>
                <a:avLst/>
                <a:gdLst>
                  <a:gd name="T0" fmla="*/ 0 w 138"/>
                  <a:gd name="T1" fmla="*/ 0 h 66"/>
                  <a:gd name="T2" fmla="*/ 66 w 138"/>
                  <a:gd name="T3" fmla="*/ 27 h 66"/>
                  <a:gd name="T4" fmla="*/ 138 w 138"/>
                  <a:gd name="T5" fmla="*/ 66 h 66"/>
                  <a:gd name="T6" fmla="*/ 0 60000 65536"/>
                  <a:gd name="T7" fmla="*/ 0 60000 65536"/>
                  <a:gd name="T8" fmla="*/ 0 60000 65536"/>
                  <a:gd name="T9" fmla="*/ 0 w 138"/>
                  <a:gd name="T10" fmla="*/ 0 h 66"/>
                  <a:gd name="T11" fmla="*/ 138 w 138"/>
                  <a:gd name="T12" fmla="*/ 66 h 66"/>
                </a:gdLst>
                <a:ahLst/>
                <a:cxnLst>
                  <a:cxn ang="T6">
                    <a:pos x="T0" y="T1"/>
                  </a:cxn>
                  <a:cxn ang="T7">
                    <a:pos x="T2" y="T3"/>
                  </a:cxn>
                  <a:cxn ang="T8">
                    <a:pos x="T4" y="T5"/>
                  </a:cxn>
                </a:cxnLst>
                <a:rect l="T9" t="T10" r="T11" b="T12"/>
                <a:pathLst>
                  <a:path w="138" h="66">
                    <a:moveTo>
                      <a:pt x="0" y="0"/>
                    </a:moveTo>
                    <a:lnTo>
                      <a:pt x="66" y="27"/>
                    </a:lnTo>
                    <a:lnTo>
                      <a:pt x="13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35" name="Freeform 36">
                <a:extLst>
                  <a:ext uri="{FF2B5EF4-FFF2-40B4-BE49-F238E27FC236}">
                    <a16:creationId xmlns:a16="http://schemas.microsoft.com/office/drawing/2014/main" id="{E6AB8BF8-BAAA-4937-913E-142AB8E3C915}"/>
                  </a:ext>
                </a:extLst>
              </p:cNvPr>
              <p:cNvSpPr>
                <a:spLocks/>
              </p:cNvSpPr>
              <p:nvPr/>
            </p:nvSpPr>
            <p:spPr bwMode="auto">
              <a:xfrm rot="3423405" flipH="1">
                <a:off x="1629" y="1374"/>
                <a:ext cx="16" cy="54"/>
              </a:xfrm>
              <a:custGeom>
                <a:avLst/>
                <a:gdLst>
                  <a:gd name="T0" fmla="*/ 23 w 70"/>
                  <a:gd name="T1" fmla="*/ 0 h 169"/>
                  <a:gd name="T2" fmla="*/ 53 w 70"/>
                  <a:gd name="T3" fmla="*/ 52 h 169"/>
                  <a:gd name="T4" fmla="*/ 69 w 70"/>
                  <a:gd name="T5" fmla="*/ 83 h 169"/>
                  <a:gd name="T6" fmla="*/ 70 w 70"/>
                  <a:gd name="T7" fmla="*/ 113 h 169"/>
                  <a:gd name="T8" fmla="*/ 58 w 70"/>
                  <a:gd name="T9" fmla="*/ 140 h 169"/>
                  <a:gd name="T10" fmla="*/ 27 w 70"/>
                  <a:gd name="T11" fmla="*/ 158 h 169"/>
                  <a:gd name="T12" fmla="*/ 0 w 70"/>
                  <a:gd name="T13" fmla="*/ 169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36" name="Freeform 37">
                <a:extLst>
                  <a:ext uri="{FF2B5EF4-FFF2-40B4-BE49-F238E27FC236}">
                    <a16:creationId xmlns:a16="http://schemas.microsoft.com/office/drawing/2014/main" id="{39E6ABA6-F923-44D5-A2E4-061EDFC6657E}"/>
                  </a:ext>
                </a:extLst>
              </p:cNvPr>
              <p:cNvSpPr>
                <a:spLocks/>
              </p:cNvSpPr>
              <p:nvPr/>
            </p:nvSpPr>
            <p:spPr bwMode="auto">
              <a:xfrm rot="3012925" flipH="1">
                <a:off x="1676" y="1190"/>
                <a:ext cx="13" cy="33"/>
              </a:xfrm>
              <a:custGeom>
                <a:avLst/>
                <a:gdLst>
                  <a:gd name="T0" fmla="*/ 0 w 50"/>
                  <a:gd name="T1" fmla="*/ 0 h 93"/>
                  <a:gd name="T2" fmla="*/ 0 w 50"/>
                  <a:gd name="T3" fmla="*/ 32 h 93"/>
                  <a:gd name="T4" fmla="*/ 6 w 50"/>
                  <a:gd name="T5" fmla="*/ 57 h 93"/>
                  <a:gd name="T6" fmla="*/ 25 w 50"/>
                  <a:gd name="T7" fmla="*/ 82 h 93"/>
                  <a:gd name="T8" fmla="*/ 50 w 50"/>
                  <a:gd name="T9" fmla="*/ 93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37" name="Freeform 38">
                <a:extLst>
                  <a:ext uri="{FF2B5EF4-FFF2-40B4-BE49-F238E27FC236}">
                    <a16:creationId xmlns:a16="http://schemas.microsoft.com/office/drawing/2014/main" id="{DF589CFA-6BAB-405F-9E25-D5DEE68FFBFA}"/>
                  </a:ext>
                </a:extLst>
              </p:cNvPr>
              <p:cNvSpPr>
                <a:spLocks/>
              </p:cNvSpPr>
              <p:nvPr/>
            </p:nvSpPr>
            <p:spPr bwMode="auto">
              <a:xfrm rot="3892858" flipH="1">
                <a:off x="1736" y="1271"/>
                <a:ext cx="10" cy="25"/>
              </a:xfrm>
              <a:custGeom>
                <a:avLst/>
                <a:gdLst>
                  <a:gd name="T0" fmla="*/ 0 w 19"/>
                  <a:gd name="T1" fmla="*/ 0 h 43"/>
                  <a:gd name="T2" fmla="*/ 0 w 19"/>
                  <a:gd name="T3" fmla="*/ 14 h 43"/>
                  <a:gd name="T4" fmla="*/ 4 w 19"/>
                  <a:gd name="T5" fmla="*/ 28 h 43"/>
                  <a:gd name="T6" fmla="*/ 19 w 19"/>
                  <a:gd name="T7" fmla="*/ 43 h 43"/>
                  <a:gd name="T8" fmla="*/ 0 60000 65536"/>
                  <a:gd name="T9" fmla="*/ 0 60000 65536"/>
                  <a:gd name="T10" fmla="*/ 0 60000 65536"/>
                  <a:gd name="T11" fmla="*/ 0 60000 65536"/>
                  <a:gd name="T12" fmla="*/ 0 w 19"/>
                  <a:gd name="T13" fmla="*/ 0 h 43"/>
                  <a:gd name="T14" fmla="*/ 19 w 19"/>
                  <a:gd name="T15" fmla="*/ 43 h 43"/>
                </a:gdLst>
                <a:ahLst/>
                <a:cxnLst>
                  <a:cxn ang="T8">
                    <a:pos x="T0" y="T1"/>
                  </a:cxn>
                  <a:cxn ang="T9">
                    <a:pos x="T2" y="T3"/>
                  </a:cxn>
                  <a:cxn ang="T10">
                    <a:pos x="T4" y="T5"/>
                  </a:cxn>
                  <a:cxn ang="T11">
                    <a:pos x="T6" y="T7"/>
                  </a:cxn>
                </a:cxnLst>
                <a:rect l="T12" t="T13" r="T14" b="T15"/>
                <a:pathLst>
                  <a:path w="19" h="43">
                    <a:moveTo>
                      <a:pt x="0" y="0"/>
                    </a:moveTo>
                    <a:lnTo>
                      <a:pt x="0" y="14"/>
                    </a:lnTo>
                    <a:lnTo>
                      <a:pt x="4" y="28"/>
                    </a:lnTo>
                    <a:lnTo>
                      <a:pt x="19" y="4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grpSp>
            <p:nvGrpSpPr>
              <p:cNvPr id="8" name="Group 39">
                <a:extLst>
                  <a:ext uri="{FF2B5EF4-FFF2-40B4-BE49-F238E27FC236}">
                    <a16:creationId xmlns:a16="http://schemas.microsoft.com/office/drawing/2014/main" id="{6A6A48D6-D3F8-4B8E-8038-FF5A120EAF37}"/>
                  </a:ext>
                </a:extLst>
              </p:cNvPr>
              <p:cNvGrpSpPr>
                <a:grpSpLocks/>
              </p:cNvGrpSpPr>
              <p:nvPr/>
            </p:nvGrpSpPr>
            <p:grpSpPr bwMode="auto">
              <a:xfrm rot="11405476" flipH="1">
                <a:off x="957" y="1115"/>
                <a:ext cx="261" cy="307"/>
                <a:chOff x="2457" y="2549"/>
                <a:chExt cx="557" cy="547"/>
              </a:xfrm>
            </p:grpSpPr>
            <p:sp>
              <p:nvSpPr>
                <p:cNvPr id="41" name="Freeform 40">
                  <a:extLst>
                    <a:ext uri="{FF2B5EF4-FFF2-40B4-BE49-F238E27FC236}">
                      <a16:creationId xmlns:a16="http://schemas.microsoft.com/office/drawing/2014/main" id="{4060834B-F534-4E52-AD26-A855600F3550}"/>
                    </a:ext>
                  </a:extLst>
                </p:cNvPr>
                <p:cNvSpPr>
                  <a:spLocks/>
                </p:cNvSpPr>
                <p:nvPr/>
              </p:nvSpPr>
              <p:spPr bwMode="auto">
                <a:xfrm>
                  <a:off x="2457" y="2549"/>
                  <a:ext cx="557" cy="547"/>
                </a:xfrm>
                <a:custGeom>
                  <a:avLst/>
                  <a:gdLst>
                    <a:gd name="T0" fmla="*/ 1112 w 1112"/>
                    <a:gd name="T1" fmla="*/ 140 h 1094"/>
                    <a:gd name="T2" fmla="*/ 1056 w 1112"/>
                    <a:gd name="T3" fmla="*/ 271 h 1094"/>
                    <a:gd name="T4" fmla="*/ 1017 w 1112"/>
                    <a:gd name="T5" fmla="*/ 373 h 1094"/>
                    <a:gd name="T6" fmla="*/ 971 w 1112"/>
                    <a:gd name="T7" fmla="*/ 476 h 1094"/>
                    <a:gd name="T8" fmla="*/ 943 w 1112"/>
                    <a:gd name="T9" fmla="*/ 588 h 1094"/>
                    <a:gd name="T10" fmla="*/ 924 w 1112"/>
                    <a:gd name="T11" fmla="*/ 702 h 1094"/>
                    <a:gd name="T12" fmla="*/ 905 w 1112"/>
                    <a:gd name="T13" fmla="*/ 814 h 1094"/>
                    <a:gd name="T14" fmla="*/ 905 w 1112"/>
                    <a:gd name="T15" fmla="*/ 916 h 1094"/>
                    <a:gd name="T16" fmla="*/ 905 w 1112"/>
                    <a:gd name="T17" fmla="*/ 1001 h 1094"/>
                    <a:gd name="T18" fmla="*/ 905 w 1112"/>
                    <a:gd name="T19" fmla="*/ 1038 h 1094"/>
                    <a:gd name="T20" fmla="*/ 242 w 1112"/>
                    <a:gd name="T21" fmla="*/ 1094 h 1094"/>
                    <a:gd name="T22" fmla="*/ 130 w 1112"/>
                    <a:gd name="T23" fmla="*/ 448 h 1094"/>
                    <a:gd name="T24" fmla="*/ 28 w 1112"/>
                    <a:gd name="T25" fmla="*/ 65 h 1094"/>
                    <a:gd name="T26" fmla="*/ 0 w 1112"/>
                    <a:gd name="T27" fmla="*/ 0 h 1094"/>
                    <a:gd name="T28" fmla="*/ 420 w 1112"/>
                    <a:gd name="T29" fmla="*/ 75 h 1094"/>
                    <a:gd name="T30" fmla="*/ 765 w 1112"/>
                    <a:gd name="T31" fmla="*/ 103 h 1094"/>
                    <a:gd name="T32" fmla="*/ 989 w 1112"/>
                    <a:gd name="T33" fmla="*/ 103 h 1094"/>
                    <a:gd name="T34" fmla="*/ 1112 w 1112"/>
                    <a:gd name="T35" fmla="*/ 14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prstDash val="solid"/>
                  <a:round/>
                  <a:headEnd/>
                  <a:tailEnd/>
                </a:ln>
              </p:spPr>
              <p:txBody>
                <a:bodyPr/>
                <a:lstStyle/>
                <a:p>
                  <a:endParaRPr lang="en-US" sz="1050"/>
                </a:p>
              </p:txBody>
            </p:sp>
            <p:sp>
              <p:nvSpPr>
                <p:cNvPr id="42" name="Oval 41">
                  <a:extLst>
                    <a:ext uri="{FF2B5EF4-FFF2-40B4-BE49-F238E27FC236}">
                      <a16:creationId xmlns:a16="http://schemas.microsoft.com/office/drawing/2014/main" id="{1001AA3D-843F-4F10-9F58-0AC0D45A4F42}"/>
                    </a:ext>
                  </a:extLst>
                </p:cNvPr>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sz="1050"/>
                </a:p>
              </p:txBody>
            </p:sp>
          </p:grpSp>
          <p:sp>
            <p:nvSpPr>
              <p:cNvPr id="39" name="Freeform 42">
                <a:extLst>
                  <a:ext uri="{FF2B5EF4-FFF2-40B4-BE49-F238E27FC236}">
                    <a16:creationId xmlns:a16="http://schemas.microsoft.com/office/drawing/2014/main" id="{6F8D03E6-1DA6-4AFC-8C94-2EFDBF02B46A}"/>
                  </a:ext>
                </a:extLst>
              </p:cNvPr>
              <p:cNvSpPr>
                <a:spLocks/>
              </p:cNvSpPr>
              <p:nvPr/>
            </p:nvSpPr>
            <p:spPr bwMode="auto">
              <a:xfrm rot="8068401" flipH="1">
                <a:off x="1546" y="1379"/>
                <a:ext cx="15" cy="10"/>
              </a:xfrm>
              <a:custGeom>
                <a:avLst/>
                <a:gdLst>
                  <a:gd name="T0" fmla="*/ 55 w 55"/>
                  <a:gd name="T1" fmla="*/ 33 h 33"/>
                  <a:gd name="T2" fmla="*/ 26 w 55"/>
                  <a:gd name="T3" fmla="*/ 22 h 33"/>
                  <a:gd name="T4" fmla="*/ 7 w 55"/>
                  <a:gd name="T5" fmla="*/ 8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40" name="Freeform 43">
                <a:extLst>
                  <a:ext uri="{FF2B5EF4-FFF2-40B4-BE49-F238E27FC236}">
                    <a16:creationId xmlns:a16="http://schemas.microsoft.com/office/drawing/2014/main" id="{ADDACCAC-F90C-4472-B2F8-3BBD8629B948}"/>
                  </a:ext>
                </a:extLst>
              </p:cNvPr>
              <p:cNvSpPr>
                <a:spLocks/>
              </p:cNvSpPr>
              <p:nvPr/>
            </p:nvSpPr>
            <p:spPr bwMode="auto">
              <a:xfrm rot="2668401" flipH="1">
                <a:off x="1554" y="1050"/>
                <a:ext cx="51" cy="32"/>
              </a:xfrm>
              <a:custGeom>
                <a:avLst/>
                <a:gdLst>
                  <a:gd name="T0" fmla="*/ 0 w 53"/>
                  <a:gd name="T1" fmla="*/ 0 h 34"/>
                  <a:gd name="T2" fmla="*/ 17 w 53"/>
                  <a:gd name="T3" fmla="*/ 8 h 34"/>
                  <a:gd name="T4" fmla="*/ 53 w 53"/>
                  <a:gd name="T5" fmla="*/ 34 h 34"/>
                  <a:gd name="T6" fmla="*/ 0 60000 65536"/>
                  <a:gd name="T7" fmla="*/ 0 60000 65536"/>
                  <a:gd name="T8" fmla="*/ 0 60000 65536"/>
                  <a:gd name="T9" fmla="*/ 0 w 53"/>
                  <a:gd name="T10" fmla="*/ 0 h 34"/>
                  <a:gd name="T11" fmla="*/ 53 w 53"/>
                  <a:gd name="T12" fmla="*/ 34 h 34"/>
                </a:gdLst>
                <a:ahLst/>
                <a:cxnLst>
                  <a:cxn ang="T6">
                    <a:pos x="T0" y="T1"/>
                  </a:cxn>
                  <a:cxn ang="T7">
                    <a:pos x="T2" y="T3"/>
                  </a:cxn>
                  <a:cxn ang="T8">
                    <a:pos x="T4" y="T5"/>
                  </a:cxn>
                </a:cxnLst>
                <a:rect l="T9" t="T10" r="T11" b="T12"/>
                <a:pathLst>
                  <a:path w="53" h="34">
                    <a:moveTo>
                      <a:pt x="0" y="0"/>
                    </a:moveTo>
                    <a:lnTo>
                      <a:pt x="17" y="8"/>
                    </a:lnTo>
                    <a:lnTo>
                      <a:pt x="53" y="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grpSp>
      </p:grpSp>
      <p:grpSp>
        <p:nvGrpSpPr>
          <p:cNvPr id="13" name="Group 44">
            <a:extLst>
              <a:ext uri="{FF2B5EF4-FFF2-40B4-BE49-F238E27FC236}">
                <a16:creationId xmlns:a16="http://schemas.microsoft.com/office/drawing/2014/main" id="{32325816-E924-45F8-996B-CC7C7843311F}"/>
              </a:ext>
            </a:extLst>
          </p:cNvPr>
          <p:cNvGrpSpPr>
            <a:grpSpLocks/>
          </p:cNvGrpSpPr>
          <p:nvPr/>
        </p:nvGrpSpPr>
        <p:grpSpPr bwMode="auto">
          <a:xfrm>
            <a:off x="-1828134" y="2129080"/>
            <a:ext cx="1371600" cy="1239441"/>
            <a:chOff x="1008" y="4668"/>
            <a:chExt cx="1536" cy="1041"/>
          </a:xfrm>
        </p:grpSpPr>
        <p:grpSp>
          <p:nvGrpSpPr>
            <p:cNvPr id="22" name="Group 45">
              <a:extLst>
                <a:ext uri="{FF2B5EF4-FFF2-40B4-BE49-F238E27FC236}">
                  <a16:creationId xmlns:a16="http://schemas.microsoft.com/office/drawing/2014/main" id="{B6457164-C86A-41BC-A093-8EC0FB2D725D}"/>
                </a:ext>
              </a:extLst>
            </p:cNvPr>
            <p:cNvGrpSpPr>
              <a:grpSpLocks/>
            </p:cNvGrpSpPr>
            <p:nvPr/>
          </p:nvGrpSpPr>
          <p:grpSpPr bwMode="auto">
            <a:xfrm rot="-3261460">
              <a:off x="775" y="5189"/>
              <a:ext cx="753" cy="288"/>
              <a:chOff x="957" y="1034"/>
              <a:chExt cx="837" cy="409"/>
            </a:xfrm>
          </p:grpSpPr>
          <p:sp>
            <p:nvSpPr>
              <p:cNvPr id="46" name="Freeform 46">
                <a:extLst>
                  <a:ext uri="{FF2B5EF4-FFF2-40B4-BE49-F238E27FC236}">
                    <a16:creationId xmlns:a16="http://schemas.microsoft.com/office/drawing/2014/main" id="{C52B6309-AD47-429D-BEDA-A075FE965F02}"/>
                  </a:ext>
                </a:extLst>
              </p:cNvPr>
              <p:cNvSpPr>
                <a:spLocks/>
              </p:cNvSpPr>
              <p:nvPr/>
            </p:nvSpPr>
            <p:spPr bwMode="auto">
              <a:xfrm>
                <a:off x="1100" y="1034"/>
                <a:ext cx="694" cy="409"/>
              </a:xfrm>
              <a:custGeom>
                <a:avLst/>
                <a:gdLst>
                  <a:gd name="T0" fmla="*/ 395 w 694"/>
                  <a:gd name="T1" fmla="*/ 307 h 409"/>
                  <a:gd name="T2" fmla="*/ 435 w 694"/>
                  <a:gd name="T3" fmla="*/ 326 h 409"/>
                  <a:gd name="T4" fmla="*/ 480 w 694"/>
                  <a:gd name="T5" fmla="*/ 336 h 409"/>
                  <a:gd name="T6" fmla="*/ 543 w 694"/>
                  <a:gd name="T7" fmla="*/ 338 h 409"/>
                  <a:gd name="T8" fmla="*/ 570 w 694"/>
                  <a:gd name="T9" fmla="*/ 365 h 409"/>
                  <a:gd name="T10" fmla="*/ 530 w 694"/>
                  <a:gd name="T11" fmla="*/ 383 h 409"/>
                  <a:gd name="T12" fmla="*/ 464 w 694"/>
                  <a:gd name="T13" fmla="*/ 409 h 409"/>
                  <a:gd name="T14" fmla="*/ 398 w 694"/>
                  <a:gd name="T15" fmla="*/ 405 h 409"/>
                  <a:gd name="T16" fmla="*/ 303 w 694"/>
                  <a:gd name="T17" fmla="*/ 395 h 409"/>
                  <a:gd name="T18" fmla="*/ 246 w 694"/>
                  <a:gd name="T19" fmla="*/ 374 h 409"/>
                  <a:gd name="T20" fmla="*/ 211 w 694"/>
                  <a:gd name="T21" fmla="*/ 364 h 409"/>
                  <a:gd name="T22" fmla="*/ 174 w 694"/>
                  <a:gd name="T23" fmla="*/ 352 h 409"/>
                  <a:gd name="T24" fmla="*/ 141 w 694"/>
                  <a:gd name="T25" fmla="*/ 345 h 409"/>
                  <a:gd name="T26" fmla="*/ 91 w 694"/>
                  <a:gd name="T27" fmla="*/ 344 h 409"/>
                  <a:gd name="T28" fmla="*/ 51 w 694"/>
                  <a:gd name="T29" fmla="*/ 351 h 409"/>
                  <a:gd name="T30" fmla="*/ 11 w 694"/>
                  <a:gd name="T31" fmla="*/ 345 h 409"/>
                  <a:gd name="T32" fmla="*/ 8 w 694"/>
                  <a:gd name="T33" fmla="*/ 328 h 409"/>
                  <a:gd name="T34" fmla="*/ 27 w 694"/>
                  <a:gd name="T35" fmla="*/ 285 h 409"/>
                  <a:gd name="T36" fmla="*/ 27 w 694"/>
                  <a:gd name="T37" fmla="*/ 223 h 409"/>
                  <a:gd name="T38" fmla="*/ 33 w 694"/>
                  <a:gd name="T39" fmla="*/ 157 h 409"/>
                  <a:gd name="T40" fmla="*/ 41 w 694"/>
                  <a:gd name="T41" fmla="*/ 122 h 409"/>
                  <a:gd name="T42" fmla="*/ 75 w 694"/>
                  <a:gd name="T43" fmla="*/ 117 h 409"/>
                  <a:gd name="T44" fmla="*/ 111 w 694"/>
                  <a:gd name="T45" fmla="*/ 125 h 409"/>
                  <a:gd name="T46" fmla="*/ 137 w 694"/>
                  <a:gd name="T47" fmla="*/ 125 h 409"/>
                  <a:gd name="T48" fmla="*/ 235 w 694"/>
                  <a:gd name="T49" fmla="*/ 74 h 409"/>
                  <a:gd name="T50" fmla="*/ 312 w 694"/>
                  <a:gd name="T51" fmla="*/ 38 h 409"/>
                  <a:gd name="T52" fmla="*/ 359 w 694"/>
                  <a:gd name="T53" fmla="*/ 25 h 409"/>
                  <a:gd name="T54" fmla="*/ 400 w 694"/>
                  <a:gd name="T55" fmla="*/ 3 h 409"/>
                  <a:gd name="T56" fmla="*/ 430 w 694"/>
                  <a:gd name="T57" fmla="*/ 3 h 409"/>
                  <a:gd name="T58" fmla="*/ 472 w 694"/>
                  <a:gd name="T59" fmla="*/ 19 h 409"/>
                  <a:gd name="T60" fmla="*/ 530 w 694"/>
                  <a:gd name="T61" fmla="*/ 50 h 409"/>
                  <a:gd name="T62" fmla="*/ 575 w 694"/>
                  <a:gd name="T63" fmla="*/ 76 h 409"/>
                  <a:gd name="T64" fmla="*/ 607 w 694"/>
                  <a:gd name="T65" fmla="*/ 88 h 409"/>
                  <a:gd name="T66" fmla="*/ 636 w 694"/>
                  <a:gd name="T67" fmla="*/ 128 h 409"/>
                  <a:gd name="T68" fmla="*/ 655 w 694"/>
                  <a:gd name="T69" fmla="*/ 155 h 409"/>
                  <a:gd name="T70" fmla="*/ 671 w 694"/>
                  <a:gd name="T71" fmla="*/ 185 h 409"/>
                  <a:gd name="T72" fmla="*/ 692 w 694"/>
                  <a:gd name="T73" fmla="*/ 247 h 409"/>
                  <a:gd name="T74" fmla="*/ 694 w 694"/>
                  <a:gd name="T75" fmla="*/ 299 h 409"/>
                  <a:gd name="T76" fmla="*/ 687 w 694"/>
                  <a:gd name="T77" fmla="*/ 328 h 409"/>
                  <a:gd name="T78" fmla="*/ 655 w 694"/>
                  <a:gd name="T79" fmla="*/ 320 h 409"/>
                  <a:gd name="T80" fmla="*/ 641 w 694"/>
                  <a:gd name="T81" fmla="*/ 293 h 409"/>
                  <a:gd name="T82" fmla="*/ 636 w 694"/>
                  <a:gd name="T83" fmla="*/ 256 h 409"/>
                  <a:gd name="T84" fmla="*/ 590 w 694"/>
                  <a:gd name="T85" fmla="*/ 207 h 409"/>
                  <a:gd name="T86" fmla="*/ 570 w 694"/>
                  <a:gd name="T87" fmla="*/ 179 h 409"/>
                  <a:gd name="T88" fmla="*/ 536 w 694"/>
                  <a:gd name="T89" fmla="*/ 176 h 409"/>
                  <a:gd name="T90" fmla="*/ 501 w 694"/>
                  <a:gd name="T91" fmla="*/ 169 h 409"/>
                  <a:gd name="T92" fmla="*/ 470 w 694"/>
                  <a:gd name="T93" fmla="*/ 175 h 409"/>
                  <a:gd name="T94" fmla="*/ 434 w 694"/>
                  <a:gd name="T95" fmla="*/ 201 h 409"/>
                  <a:gd name="T96" fmla="*/ 397 w 694"/>
                  <a:gd name="T97" fmla="*/ 236 h 409"/>
                  <a:gd name="T98" fmla="*/ 385 w 694"/>
                  <a:gd name="T99" fmla="*/ 287 h 4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94"/>
                  <a:gd name="T151" fmla="*/ 0 h 409"/>
                  <a:gd name="T152" fmla="*/ 694 w 694"/>
                  <a:gd name="T153" fmla="*/ 409 h 4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94" h="409">
                    <a:moveTo>
                      <a:pt x="385" y="287"/>
                    </a:moveTo>
                    <a:lnTo>
                      <a:pt x="395" y="307"/>
                    </a:lnTo>
                    <a:lnTo>
                      <a:pt x="409" y="317"/>
                    </a:lnTo>
                    <a:lnTo>
                      <a:pt x="435" y="326"/>
                    </a:lnTo>
                    <a:lnTo>
                      <a:pt x="457" y="339"/>
                    </a:lnTo>
                    <a:lnTo>
                      <a:pt x="480" y="336"/>
                    </a:lnTo>
                    <a:lnTo>
                      <a:pt x="516" y="331"/>
                    </a:lnTo>
                    <a:lnTo>
                      <a:pt x="543" y="338"/>
                    </a:lnTo>
                    <a:lnTo>
                      <a:pt x="563" y="351"/>
                    </a:lnTo>
                    <a:lnTo>
                      <a:pt x="570" y="365"/>
                    </a:lnTo>
                    <a:lnTo>
                      <a:pt x="553" y="374"/>
                    </a:lnTo>
                    <a:lnTo>
                      <a:pt x="530" y="383"/>
                    </a:lnTo>
                    <a:lnTo>
                      <a:pt x="493" y="396"/>
                    </a:lnTo>
                    <a:lnTo>
                      <a:pt x="464" y="409"/>
                    </a:lnTo>
                    <a:lnTo>
                      <a:pt x="428" y="406"/>
                    </a:lnTo>
                    <a:lnTo>
                      <a:pt x="398" y="405"/>
                    </a:lnTo>
                    <a:lnTo>
                      <a:pt x="375" y="403"/>
                    </a:lnTo>
                    <a:lnTo>
                      <a:pt x="303" y="395"/>
                    </a:lnTo>
                    <a:lnTo>
                      <a:pt x="276" y="383"/>
                    </a:lnTo>
                    <a:lnTo>
                      <a:pt x="246" y="374"/>
                    </a:lnTo>
                    <a:lnTo>
                      <a:pt x="231" y="368"/>
                    </a:lnTo>
                    <a:lnTo>
                      <a:pt x="211" y="364"/>
                    </a:lnTo>
                    <a:lnTo>
                      <a:pt x="190" y="356"/>
                    </a:lnTo>
                    <a:lnTo>
                      <a:pt x="174" y="352"/>
                    </a:lnTo>
                    <a:lnTo>
                      <a:pt x="157" y="346"/>
                    </a:lnTo>
                    <a:lnTo>
                      <a:pt x="141" y="345"/>
                    </a:lnTo>
                    <a:lnTo>
                      <a:pt x="120" y="342"/>
                    </a:lnTo>
                    <a:lnTo>
                      <a:pt x="91" y="344"/>
                    </a:lnTo>
                    <a:lnTo>
                      <a:pt x="70" y="348"/>
                    </a:lnTo>
                    <a:lnTo>
                      <a:pt x="51" y="351"/>
                    </a:lnTo>
                    <a:lnTo>
                      <a:pt x="32" y="349"/>
                    </a:lnTo>
                    <a:lnTo>
                      <a:pt x="11" y="345"/>
                    </a:lnTo>
                    <a:lnTo>
                      <a:pt x="0" y="343"/>
                    </a:lnTo>
                    <a:lnTo>
                      <a:pt x="8" y="328"/>
                    </a:lnTo>
                    <a:lnTo>
                      <a:pt x="16" y="313"/>
                    </a:lnTo>
                    <a:lnTo>
                      <a:pt x="27" y="285"/>
                    </a:lnTo>
                    <a:lnTo>
                      <a:pt x="26" y="244"/>
                    </a:lnTo>
                    <a:lnTo>
                      <a:pt x="27" y="223"/>
                    </a:lnTo>
                    <a:lnTo>
                      <a:pt x="31" y="181"/>
                    </a:lnTo>
                    <a:lnTo>
                      <a:pt x="33" y="157"/>
                    </a:lnTo>
                    <a:lnTo>
                      <a:pt x="35" y="134"/>
                    </a:lnTo>
                    <a:lnTo>
                      <a:pt x="41" y="122"/>
                    </a:lnTo>
                    <a:lnTo>
                      <a:pt x="31" y="109"/>
                    </a:lnTo>
                    <a:lnTo>
                      <a:pt x="75" y="117"/>
                    </a:lnTo>
                    <a:lnTo>
                      <a:pt x="91" y="118"/>
                    </a:lnTo>
                    <a:lnTo>
                      <a:pt x="111" y="125"/>
                    </a:lnTo>
                    <a:lnTo>
                      <a:pt x="125" y="126"/>
                    </a:lnTo>
                    <a:lnTo>
                      <a:pt x="137" y="125"/>
                    </a:lnTo>
                    <a:lnTo>
                      <a:pt x="161" y="113"/>
                    </a:lnTo>
                    <a:lnTo>
                      <a:pt x="235" y="74"/>
                    </a:lnTo>
                    <a:lnTo>
                      <a:pt x="275" y="54"/>
                    </a:lnTo>
                    <a:lnTo>
                      <a:pt x="312" y="38"/>
                    </a:lnTo>
                    <a:lnTo>
                      <a:pt x="334" y="33"/>
                    </a:lnTo>
                    <a:lnTo>
                      <a:pt x="359" y="25"/>
                    </a:lnTo>
                    <a:lnTo>
                      <a:pt x="379" y="15"/>
                    </a:lnTo>
                    <a:lnTo>
                      <a:pt x="400" y="3"/>
                    </a:lnTo>
                    <a:lnTo>
                      <a:pt x="416" y="0"/>
                    </a:lnTo>
                    <a:lnTo>
                      <a:pt x="430" y="3"/>
                    </a:lnTo>
                    <a:lnTo>
                      <a:pt x="452" y="14"/>
                    </a:lnTo>
                    <a:lnTo>
                      <a:pt x="472" y="19"/>
                    </a:lnTo>
                    <a:lnTo>
                      <a:pt x="490" y="25"/>
                    </a:lnTo>
                    <a:lnTo>
                      <a:pt x="530" y="50"/>
                    </a:lnTo>
                    <a:lnTo>
                      <a:pt x="551" y="59"/>
                    </a:lnTo>
                    <a:lnTo>
                      <a:pt x="575" y="76"/>
                    </a:lnTo>
                    <a:lnTo>
                      <a:pt x="595" y="83"/>
                    </a:lnTo>
                    <a:lnTo>
                      <a:pt x="607" y="88"/>
                    </a:lnTo>
                    <a:lnTo>
                      <a:pt x="622" y="109"/>
                    </a:lnTo>
                    <a:lnTo>
                      <a:pt x="636" y="128"/>
                    </a:lnTo>
                    <a:lnTo>
                      <a:pt x="649" y="144"/>
                    </a:lnTo>
                    <a:lnTo>
                      <a:pt x="655" y="155"/>
                    </a:lnTo>
                    <a:lnTo>
                      <a:pt x="664" y="170"/>
                    </a:lnTo>
                    <a:lnTo>
                      <a:pt x="671" y="185"/>
                    </a:lnTo>
                    <a:lnTo>
                      <a:pt x="689" y="220"/>
                    </a:lnTo>
                    <a:lnTo>
                      <a:pt x="692" y="247"/>
                    </a:lnTo>
                    <a:lnTo>
                      <a:pt x="692" y="276"/>
                    </a:lnTo>
                    <a:lnTo>
                      <a:pt x="694" y="299"/>
                    </a:lnTo>
                    <a:lnTo>
                      <a:pt x="692" y="317"/>
                    </a:lnTo>
                    <a:lnTo>
                      <a:pt x="687" y="328"/>
                    </a:lnTo>
                    <a:lnTo>
                      <a:pt x="675" y="331"/>
                    </a:lnTo>
                    <a:lnTo>
                      <a:pt x="655" y="320"/>
                    </a:lnTo>
                    <a:lnTo>
                      <a:pt x="645" y="306"/>
                    </a:lnTo>
                    <a:lnTo>
                      <a:pt x="641" y="293"/>
                    </a:lnTo>
                    <a:lnTo>
                      <a:pt x="636" y="275"/>
                    </a:lnTo>
                    <a:lnTo>
                      <a:pt x="636" y="256"/>
                    </a:lnTo>
                    <a:lnTo>
                      <a:pt x="612" y="231"/>
                    </a:lnTo>
                    <a:lnTo>
                      <a:pt x="590" y="207"/>
                    </a:lnTo>
                    <a:lnTo>
                      <a:pt x="580" y="190"/>
                    </a:lnTo>
                    <a:lnTo>
                      <a:pt x="570" y="179"/>
                    </a:lnTo>
                    <a:lnTo>
                      <a:pt x="553" y="180"/>
                    </a:lnTo>
                    <a:lnTo>
                      <a:pt x="536" y="176"/>
                    </a:lnTo>
                    <a:lnTo>
                      <a:pt x="515" y="175"/>
                    </a:lnTo>
                    <a:lnTo>
                      <a:pt x="501" y="169"/>
                    </a:lnTo>
                    <a:lnTo>
                      <a:pt x="482" y="171"/>
                    </a:lnTo>
                    <a:lnTo>
                      <a:pt x="470" y="175"/>
                    </a:lnTo>
                    <a:lnTo>
                      <a:pt x="453" y="188"/>
                    </a:lnTo>
                    <a:lnTo>
                      <a:pt x="434" y="201"/>
                    </a:lnTo>
                    <a:lnTo>
                      <a:pt x="412" y="215"/>
                    </a:lnTo>
                    <a:lnTo>
                      <a:pt x="397" y="236"/>
                    </a:lnTo>
                    <a:lnTo>
                      <a:pt x="381" y="252"/>
                    </a:lnTo>
                    <a:lnTo>
                      <a:pt x="385" y="287"/>
                    </a:lnTo>
                    <a:close/>
                  </a:path>
                </a:pathLst>
              </a:custGeom>
              <a:solidFill>
                <a:srgbClr val="FFBFBF"/>
              </a:solidFill>
              <a:ln w="9525">
                <a:solidFill>
                  <a:srgbClr val="000000"/>
                </a:solidFill>
                <a:prstDash val="solid"/>
                <a:round/>
                <a:headEnd/>
                <a:tailEnd/>
              </a:ln>
            </p:spPr>
            <p:txBody>
              <a:bodyPr/>
              <a:lstStyle/>
              <a:p>
                <a:endParaRPr lang="en-US" sz="1050"/>
              </a:p>
            </p:txBody>
          </p:sp>
          <p:sp>
            <p:nvSpPr>
              <p:cNvPr id="47" name="Freeform 47">
                <a:extLst>
                  <a:ext uri="{FF2B5EF4-FFF2-40B4-BE49-F238E27FC236}">
                    <a16:creationId xmlns:a16="http://schemas.microsoft.com/office/drawing/2014/main" id="{179AFB1B-D3D6-4D2A-A78F-DD79EC46EB07}"/>
                  </a:ext>
                </a:extLst>
              </p:cNvPr>
              <p:cNvSpPr>
                <a:spLocks/>
              </p:cNvSpPr>
              <p:nvPr/>
            </p:nvSpPr>
            <p:spPr bwMode="auto">
              <a:xfrm rot="2180584" flipH="1">
                <a:off x="1590" y="1083"/>
                <a:ext cx="111" cy="53"/>
              </a:xfrm>
              <a:custGeom>
                <a:avLst/>
                <a:gdLst>
                  <a:gd name="T0" fmla="*/ 0 w 138"/>
                  <a:gd name="T1" fmla="*/ 0 h 66"/>
                  <a:gd name="T2" fmla="*/ 66 w 138"/>
                  <a:gd name="T3" fmla="*/ 27 h 66"/>
                  <a:gd name="T4" fmla="*/ 138 w 138"/>
                  <a:gd name="T5" fmla="*/ 66 h 66"/>
                  <a:gd name="T6" fmla="*/ 0 60000 65536"/>
                  <a:gd name="T7" fmla="*/ 0 60000 65536"/>
                  <a:gd name="T8" fmla="*/ 0 60000 65536"/>
                  <a:gd name="T9" fmla="*/ 0 w 138"/>
                  <a:gd name="T10" fmla="*/ 0 h 66"/>
                  <a:gd name="T11" fmla="*/ 138 w 138"/>
                  <a:gd name="T12" fmla="*/ 66 h 66"/>
                </a:gdLst>
                <a:ahLst/>
                <a:cxnLst>
                  <a:cxn ang="T6">
                    <a:pos x="T0" y="T1"/>
                  </a:cxn>
                  <a:cxn ang="T7">
                    <a:pos x="T2" y="T3"/>
                  </a:cxn>
                  <a:cxn ang="T8">
                    <a:pos x="T4" y="T5"/>
                  </a:cxn>
                </a:cxnLst>
                <a:rect l="T9" t="T10" r="T11" b="T12"/>
                <a:pathLst>
                  <a:path w="138" h="66">
                    <a:moveTo>
                      <a:pt x="0" y="0"/>
                    </a:moveTo>
                    <a:lnTo>
                      <a:pt x="66" y="27"/>
                    </a:lnTo>
                    <a:lnTo>
                      <a:pt x="13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48" name="Freeform 48">
                <a:extLst>
                  <a:ext uri="{FF2B5EF4-FFF2-40B4-BE49-F238E27FC236}">
                    <a16:creationId xmlns:a16="http://schemas.microsoft.com/office/drawing/2014/main" id="{F417FDA2-FFD1-4889-833C-6FF8B607FAAB}"/>
                  </a:ext>
                </a:extLst>
              </p:cNvPr>
              <p:cNvSpPr>
                <a:spLocks/>
              </p:cNvSpPr>
              <p:nvPr/>
            </p:nvSpPr>
            <p:spPr bwMode="auto">
              <a:xfrm rot="3423405" flipH="1">
                <a:off x="1629" y="1374"/>
                <a:ext cx="16" cy="54"/>
              </a:xfrm>
              <a:custGeom>
                <a:avLst/>
                <a:gdLst>
                  <a:gd name="T0" fmla="*/ 23 w 70"/>
                  <a:gd name="T1" fmla="*/ 0 h 169"/>
                  <a:gd name="T2" fmla="*/ 53 w 70"/>
                  <a:gd name="T3" fmla="*/ 52 h 169"/>
                  <a:gd name="T4" fmla="*/ 69 w 70"/>
                  <a:gd name="T5" fmla="*/ 83 h 169"/>
                  <a:gd name="T6" fmla="*/ 70 w 70"/>
                  <a:gd name="T7" fmla="*/ 113 h 169"/>
                  <a:gd name="T8" fmla="*/ 58 w 70"/>
                  <a:gd name="T9" fmla="*/ 140 h 169"/>
                  <a:gd name="T10" fmla="*/ 27 w 70"/>
                  <a:gd name="T11" fmla="*/ 158 h 169"/>
                  <a:gd name="T12" fmla="*/ 0 w 70"/>
                  <a:gd name="T13" fmla="*/ 169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49" name="Freeform 49">
                <a:extLst>
                  <a:ext uri="{FF2B5EF4-FFF2-40B4-BE49-F238E27FC236}">
                    <a16:creationId xmlns:a16="http://schemas.microsoft.com/office/drawing/2014/main" id="{6B0ABA05-0DBC-4279-BAA5-043DFD93801D}"/>
                  </a:ext>
                </a:extLst>
              </p:cNvPr>
              <p:cNvSpPr>
                <a:spLocks/>
              </p:cNvSpPr>
              <p:nvPr/>
            </p:nvSpPr>
            <p:spPr bwMode="auto">
              <a:xfrm rot="3012925" flipH="1">
                <a:off x="1676" y="1190"/>
                <a:ext cx="13" cy="33"/>
              </a:xfrm>
              <a:custGeom>
                <a:avLst/>
                <a:gdLst>
                  <a:gd name="T0" fmla="*/ 0 w 50"/>
                  <a:gd name="T1" fmla="*/ 0 h 93"/>
                  <a:gd name="T2" fmla="*/ 0 w 50"/>
                  <a:gd name="T3" fmla="*/ 32 h 93"/>
                  <a:gd name="T4" fmla="*/ 6 w 50"/>
                  <a:gd name="T5" fmla="*/ 57 h 93"/>
                  <a:gd name="T6" fmla="*/ 25 w 50"/>
                  <a:gd name="T7" fmla="*/ 82 h 93"/>
                  <a:gd name="T8" fmla="*/ 50 w 50"/>
                  <a:gd name="T9" fmla="*/ 93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50" name="Freeform 50">
                <a:extLst>
                  <a:ext uri="{FF2B5EF4-FFF2-40B4-BE49-F238E27FC236}">
                    <a16:creationId xmlns:a16="http://schemas.microsoft.com/office/drawing/2014/main" id="{497311DA-D4ED-4BA3-9E02-2EA28E31FFD9}"/>
                  </a:ext>
                </a:extLst>
              </p:cNvPr>
              <p:cNvSpPr>
                <a:spLocks/>
              </p:cNvSpPr>
              <p:nvPr/>
            </p:nvSpPr>
            <p:spPr bwMode="auto">
              <a:xfrm rot="3892858" flipH="1">
                <a:off x="1736" y="1271"/>
                <a:ext cx="10" cy="25"/>
              </a:xfrm>
              <a:custGeom>
                <a:avLst/>
                <a:gdLst>
                  <a:gd name="T0" fmla="*/ 0 w 19"/>
                  <a:gd name="T1" fmla="*/ 0 h 43"/>
                  <a:gd name="T2" fmla="*/ 0 w 19"/>
                  <a:gd name="T3" fmla="*/ 14 h 43"/>
                  <a:gd name="T4" fmla="*/ 4 w 19"/>
                  <a:gd name="T5" fmla="*/ 28 h 43"/>
                  <a:gd name="T6" fmla="*/ 19 w 19"/>
                  <a:gd name="T7" fmla="*/ 43 h 43"/>
                  <a:gd name="T8" fmla="*/ 0 60000 65536"/>
                  <a:gd name="T9" fmla="*/ 0 60000 65536"/>
                  <a:gd name="T10" fmla="*/ 0 60000 65536"/>
                  <a:gd name="T11" fmla="*/ 0 60000 65536"/>
                  <a:gd name="T12" fmla="*/ 0 w 19"/>
                  <a:gd name="T13" fmla="*/ 0 h 43"/>
                  <a:gd name="T14" fmla="*/ 19 w 19"/>
                  <a:gd name="T15" fmla="*/ 43 h 43"/>
                </a:gdLst>
                <a:ahLst/>
                <a:cxnLst>
                  <a:cxn ang="T8">
                    <a:pos x="T0" y="T1"/>
                  </a:cxn>
                  <a:cxn ang="T9">
                    <a:pos x="T2" y="T3"/>
                  </a:cxn>
                  <a:cxn ang="T10">
                    <a:pos x="T4" y="T5"/>
                  </a:cxn>
                  <a:cxn ang="T11">
                    <a:pos x="T6" y="T7"/>
                  </a:cxn>
                </a:cxnLst>
                <a:rect l="T12" t="T13" r="T14" b="T15"/>
                <a:pathLst>
                  <a:path w="19" h="43">
                    <a:moveTo>
                      <a:pt x="0" y="0"/>
                    </a:moveTo>
                    <a:lnTo>
                      <a:pt x="0" y="14"/>
                    </a:lnTo>
                    <a:lnTo>
                      <a:pt x="4" y="28"/>
                    </a:lnTo>
                    <a:lnTo>
                      <a:pt x="19" y="4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grpSp>
            <p:nvGrpSpPr>
              <p:cNvPr id="30" name="Group 51">
                <a:extLst>
                  <a:ext uri="{FF2B5EF4-FFF2-40B4-BE49-F238E27FC236}">
                    <a16:creationId xmlns:a16="http://schemas.microsoft.com/office/drawing/2014/main" id="{88C0E25F-6B9C-4D09-9904-CC9B0F47DA7E}"/>
                  </a:ext>
                </a:extLst>
              </p:cNvPr>
              <p:cNvGrpSpPr>
                <a:grpSpLocks/>
              </p:cNvGrpSpPr>
              <p:nvPr/>
            </p:nvGrpSpPr>
            <p:grpSpPr bwMode="auto">
              <a:xfrm rot="11405476" flipH="1">
                <a:off x="957" y="1115"/>
                <a:ext cx="261" cy="307"/>
                <a:chOff x="2457" y="2549"/>
                <a:chExt cx="557" cy="547"/>
              </a:xfrm>
            </p:grpSpPr>
            <p:sp>
              <p:nvSpPr>
                <p:cNvPr id="54" name="Freeform 52">
                  <a:extLst>
                    <a:ext uri="{FF2B5EF4-FFF2-40B4-BE49-F238E27FC236}">
                      <a16:creationId xmlns:a16="http://schemas.microsoft.com/office/drawing/2014/main" id="{A377DF1B-EFB9-4242-82EA-A5DB31705D32}"/>
                    </a:ext>
                  </a:extLst>
                </p:cNvPr>
                <p:cNvSpPr>
                  <a:spLocks/>
                </p:cNvSpPr>
                <p:nvPr/>
              </p:nvSpPr>
              <p:spPr bwMode="auto">
                <a:xfrm>
                  <a:off x="2457" y="2549"/>
                  <a:ext cx="557" cy="547"/>
                </a:xfrm>
                <a:custGeom>
                  <a:avLst/>
                  <a:gdLst>
                    <a:gd name="T0" fmla="*/ 1112 w 1112"/>
                    <a:gd name="T1" fmla="*/ 140 h 1094"/>
                    <a:gd name="T2" fmla="*/ 1056 w 1112"/>
                    <a:gd name="T3" fmla="*/ 271 h 1094"/>
                    <a:gd name="T4" fmla="*/ 1017 w 1112"/>
                    <a:gd name="T5" fmla="*/ 373 h 1094"/>
                    <a:gd name="T6" fmla="*/ 971 w 1112"/>
                    <a:gd name="T7" fmla="*/ 476 h 1094"/>
                    <a:gd name="T8" fmla="*/ 943 w 1112"/>
                    <a:gd name="T9" fmla="*/ 588 h 1094"/>
                    <a:gd name="T10" fmla="*/ 924 w 1112"/>
                    <a:gd name="T11" fmla="*/ 702 h 1094"/>
                    <a:gd name="T12" fmla="*/ 905 w 1112"/>
                    <a:gd name="T13" fmla="*/ 814 h 1094"/>
                    <a:gd name="T14" fmla="*/ 905 w 1112"/>
                    <a:gd name="T15" fmla="*/ 916 h 1094"/>
                    <a:gd name="T16" fmla="*/ 905 w 1112"/>
                    <a:gd name="T17" fmla="*/ 1001 h 1094"/>
                    <a:gd name="T18" fmla="*/ 905 w 1112"/>
                    <a:gd name="T19" fmla="*/ 1038 h 1094"/>
                    <a:gd name="T20" fmla="*/ 242 w 1112"/>
                    <a:gd name="T21" fmla="*/ 1094 h 1094"/>
                    <a:gd name="T22" fmla="*/ 130 w 1112"/>
                    <a:gd name="T23" fmla="*/ 448 h 1094"/>
                    <a:gd name="T24" fmla="*/ 28 w 1112"/>
                    <a:gd name="T25" fmla="*/ 65 h 1094"/>
                    <a:gd name="T26" fmla="*/ 0 w 1112"/>
                    <a:gd name="T27" fmla="*/ 0 h 1094"/>
                    <a:gd name="T28" fmla="*/ 420 w 1112"/>
                    <a:gd name="T29" fmla="*/ 75 h 1094"/>
                    <a:gd name="T30" fmla="*/ 765 w 1112"/>
                    <a:gd name="T31" fmla="*/ 103 h 1094"/>
                    <a:gd name="T32" fmla="*/ 989 w 1112"/>
                    <a:gd name="T33" fmla="*/ 103 h 1094"/>
                    <a:gd name="T34" fmla="*/ 1112 w 1112"/>
                    <a:gd name="T35" fmla="*/ 14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prstDash val="solid"/>
                  <a:round/>
                  <a:headEnd/>
                  <a:tailEnd/>
                </a:ln>
              </p:spPr>
              <p:txBody>
                <a:bodyPr/>
                <a:lstStyle/>
                <a:p>
                  <a:endParaRPr lang="en-US" sz="1050"/>
                </a:p>
              </p:txBody>
            </p:sp>
            <p:sp>
              <p:nvSpPr>
                <p:cNvPr id="55" name="Oval 53">
                  <a:extLst>
                    <a:ext uri="{FF2B5EF4-FFF2-40B4-BE49-F238E27FC236}">
                      <a16:creationId xmlns:a16="http://schemas.microsoft.com/office/drawing/2014/main" id="{41436088-C6B7-4A92-BC88-F67A64EAFE8B}"/>
                    </a:ext>
                  </a:extLst>
                </p:cNvPr>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sz="1050"/>
                </a:p>
              </p:txBody>
            </p:sp>
          </p:grpSp>
          <p:sp>
            <p:nvSpPr>
              <p:cNvPr id="52" name="Freeform 54">
                <a:extLst>
                  <a:ext uri="{FF2B5EF4-FFF2-40B4-BE49-F238E27FC236}">
                    <a16:creationId xmlns:a16="http://schemas.microsoft.com/office/drawing/2014/main" id="{AE2A7BAD-555E-45E2-BF35-F480BB58F7A2}"/>
                  </a:ext>
                </a:extLst>
              </p:cNvPr>
              <p:cNvSpPr>
                <a:spLocks/>
              </p:cNvSpPr>
              <p:nvPr/>
            </p:nvSpPr>
            <p:spPr bwMode="auto">
              <a:xfrm rot="8068401" flipH="1">
                <a:off x="1546" y="1379"/>
                <a:ext cx="15" cy="10"/>
              </a:xfrm>
              <a:custGeom>
                <a:avLst/>
                <a:gdLst>
                  <a:gd name="T0" fmla="*/ 55 w 55"/>
                  <a:gd name="T1" fmla="*/ 33 h 33"/>
                  <a:gd name="T2" fmla="*/ 26 w 55"/>
                  <a:gd name="T3" fmla="*/ 22 h 33"/>
                  <a:gd name="T4" fmla="*/ 7 w 55"/>
                  <a:gd name="T5" fmla="*/ 8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53" name="Freeform 55">
                <a:extLst>
                  <a:ext uri="{FF2B5EF4-FFF2-40B4-BE49-F238E27FC236}">
                    <a16:creationId xmlns:a16="http://schemas.microsoft.com/office/drawing/2014/main" id="{8B46E5B2-BB49-49A2-86D1-7D215B931312}"/>
                  </a:ext>
                </a:extLst>
              </p:cNvPr>
              <p:cNvSpPr>
                <a:spLocks/>
              </p:cNvSpPr>
              <p:nvPr/>
            </p:nvSpPr>
            <p:spPr bwMode="auto">
              <a:xfrm rot="2668401" flipH="1">
                <a:off x="1554" y="1050"/>
                <a:ext cx="51" cy="32"/>
              </a:xfrm>
              <a:custGeom>
                <a:avLst/>
                <a:gdLst>
                  <a:gd name="T0" fmla="*/ 0 w 53"/>
                  <a:gd name="T1" fmla="*/ 0 h 34"/>
                  <a:gd name="T2" fmla="*/ 17 w 53"/>
                  <a:gd name="T3" fmla="*/ 8 h 34"/>
                  <a:gd name="T4" fmla="*/ 53 w 53"/>
                  <a:gd name="T5" fmla="*/ 34 h 34"/>
                  <a:gd name="T6" fmla="*/ 0 60000 65536"/>
                  <a:gd name="T7" fmla="*/ 0 60000 65536"/>
                  <a:gd name="T8" fmla="*/ 0 60000 65536"/>
                  <a:gd name="T9" fmla="*/ 0 w 53"/>
                  <a:gd name="T10" fmla="*/ 0 h 34"/>
                  <a:gd name="T11" fmla="*/ 53 w 53"/>
                  <a:gd name="T12" fmla="*/ 34 h 34"/>
                </a:gdLst>
                <a:ahLst/>
                <a:cxnLst>
                  <a:cxn ang="T6">
                    <a:pos x="T0" y="T1"/>
                  </a:cxn>
                  <a:cxn ang="T7">
                    <a:pos x="T2" y="T3"/>
                  </a:cxn>
                  <a:cxn ang="T8">
                    <a:pos x="T4" y="T5"/>
                  </a:cxn>
                </a:cxnLst>
                <a:rect l="T9" t="T10" r="T11" b="T12"/>
                <a:pathLst>
                  <a:path w="53" h="34">
                    <a:moveTo>
                      <a:pt x="0" y="0"/>
                    </a:moveTo>
                    <a:lnTo>
                      <a:pt x="17" y="8"/>
                    </a:lnTo>
                    <a:lnTo>
                      <a:pt x="53" y="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grpSp>
        <p:sp>
          <p:nvSpPr>
            <p:cNvPr id="45" name="AutoShape 56" descr="Denim">
              <a:extLst>
                <a:ext uri="{FF2B5EF4-FFF2-40B4-BE49-F238E27FC236}">
                  <a16:creationId xmlns:a16="http://schemas.microsoft.com/office/drawing/2014/main" id="{AAF7DB47-1241-40BE-A095-D0C883E7CE14}"/>
                </a:ext>
              </a:extLst>
            </p:cNvPr>
            <p:cNvSpPr>
              <a:spLocks noChangeArrowheads="1"/>
            </p:cNvSpPr>
            <p:nvPr/>
          </p:nvSpPr>
          <p:spPr bwMode="auto">
            <a:xfrm rot="-914719" flipH="1" flipV="1">
              <a:off x="1200" y="4668"/>
              <a:ext cx="1344" cy="384"/>
            </a:xfrm>
            <a:prstGeom prst="parallelogram">
              <a:avLst>
                <a:gd name="adj" fmla="val 140729"/>
              </a:avLst>
            </a:prstGeom>
            <a:blipFill dpi="0" rotWithShape="1">
              <a:blip r:embed="rId4">
                <a:alphaModFix amt="62000"/>
              </a:blip>
              <a:srcRect/>
              <a:tile tx="0" ty="0" sx="100000" sy="100000" flip="none" algn="tl"/>
            </a:blipFill>
            <a:ln w="9525" algn="ctr">
              <a:solidFill>
                <a:srgbClr val="BEBEBE"/>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sz="1050"/>
            </a:p>
          </p:txBody>
        </p:sp>
      </p:grpSp>
      <p:sp>
        <p:nvSpPr>
          <p:cNvPr id="56" name="AutoShape 57">
            <a:extLst>
              <a:ext uri="{FF2B5EF4-FFF2-40B4-BE49-F238E27FC236}">
                <a16:creationId xmlns:a16="http://schemas.microsoft.com/office/drawing/2014/main" id="{C8C0CD29-52B5-4EFA-898E-BDB073EFBFB0}"/>
              </a:ext>
            </a:extLst>
          </p:cNvPr>
          <p:cNvSpPr>
            <a:spLocks noChangeArrowheads="1"/>
          </p:cNvSpPr>
          <p:nvPr/>
        </p:nvSpPr>
        <p:spPr bwMode="auto">
          <a:xfrm>
            <a:off x="3317509" y="3134920"/>
            <a:ext cx="417910" cy="1243013"/>
          </a:xfrm>
          <a:prstGeom prst="can">
            <a:avLst>
              <a:gd name="adj" fmla="val 39038"/>
            </a:avLst>
          </a:prstGeom>
          <a:gradFill rotWithShape="1">
            <a:gsLst>
              <a:gs pos="0">
                <a:srgbClr val="DDDDDD">
                  <a:alpha val="52000"/>
                </a:srgbClr>
              </a:gs>
              <a:gs pos="50000">
                <a:srgbClr val="DDDDDD">
                  <a:gamma/>
                  <a:tint val="0"/>
                  <a:invGamma/>
                </a:srgbClr>
              </a:gs>
              <a:gs pos="100000">
                <a:srgbClr val="DDDDDD">
                  <a:alpha val="52000"/>
                </a:srgbClr>
              </a:gs>
            </a:gsLst>
            <a:lin ang="0" scaled="1"/>
          </a:gradFill>
          <a:ln w="9525">
            <a:solidFill>
              <a:schemeClr val="bg2"/>
            </a:solidFill>
            <a:round/>
            <a:headEnd/>
            <a:tailEnd/>
          </a:ln>
          <a:effectLst/>
        </p:spPr>
        <p:txBody>
          <a:bodyPr wrap="none" anchor="ctr"/>
          <a:lstStyle/>
          <a:p>
            <a:pPr>
              <a:defRPr/>
            </a:pPr>
            <a:endParaRPr lang="en-US" sz="1050">
              <a:latin typeface="+mn-lt"/>
            </a:endParaRPr>
          </a:p>
        </p:txBody>
      </p:sp>
      <p:grpSp>
        <p:nvGrpSpPr>
          <p:cNvPr id="32" name="Group 71">
            <a:extLst>
              <a:ext uri="{FF2B5EF4-FFF2-40B4-BE49-F238E27FC236}">
                <a16:creationId xmlns:a16="http://schemas.microsoft.com/office/drawing/2014/main" id="{7FD40DFE-B091-4A75-B995-E0C6AE7D8537}"/>
              </a:ext>
            </a:extLst>
          </p:cNvPr>
          <p:cNvGrpSpPr>
            <a:grpSpLocks/>
          </p:cNvGrpSpPr>
          <p:nvPr/>
        </p:nvGrpSpPr>
        <p:grpSpPr bwMode="auto">
          <a:xfrm>
            <a:off x="3326082" y="3786430"/>
            <a:ext cx="385763" cy="486966"/>
            <a:chOff x="2496" y="3215"/>
            <a:chExt cx="383" cy="361"/>
          </a:xfrm>
        </p:grpSpPr>
        <p:pic>
          <p:nvPicPr>
            <p:cNvPr id="58" name="Picture 60" descr="clock9zn">
              <a:extLst>
                <a:ext uri="{FF2B5EF4-FFF2-40B4-BE49-F238E27FC236}">
                  <a16:creationId xmlns:a16="http://schemas.microsoft.com/office/drawing/2014/main" id="{63A8E08D-67AE-4D7A-B755-D1EDBB11E5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56728" t="19870" r="2618" b="28250"/>
            <a:stretch>
              <a:fillRect/>
            </a:stretch>
          </p:blipFill>
          <p:spPr bwMode="auto">
            <a:xfrm>
              <a:off x="2496" y="3215"/>
              <a:ext cx="383" cy="337"/>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9" name="AutoShape 69">
              <a:extLst>
                <a:ext uri="{FF2B5EF4-FFF2-40B4-BE49-F238E27FC236}">
                  <a16:creationId xmlns:a16="http://schemas.microsoft.com/office/drawing/2014/main" id="{DC9DE601-6965-46BD-8C63-8F1932B78387}"/>
                </a:ext>
              </a:extLst>
            </p:cNvPr>
            <p:cNvSpPr>
              <a:spLocks noChangeArrowheads="1"/>
            </p:cNvSpPr>
            <p:nvPr/>
          </p:nvSpPr>
          <p:spPr bwMode="auto">
            <a:xfrm flipV="1">
              <a:off x="2576" y="3528"/>
              <a:ext cx="240" cy="48"/>
            </a:xfrm>
            <a:custGeom>
              <a:avLst/>
              <a:gdLst>
                <a:gd name="T0" fmla="*/ 223 w 21600"/>
                <a:gd name="T1" fmla="*/ 24 h 21600"/>
                <a:gd name="T2" fmla="*/ 120 w 21600"/>
                <a:gd name="T3" fmla="*/ 48 h 21600"/>
                <a:gd name="T4" fmla="*/ 17 w 21600"/>
                <a:gd name="T5" fmla="*/ 24 h 21600"/>
                <a:gd name="T6" fmla="*/ 120 w 21600"/>
                <a:gd name="T7" fmla="*/ 0 h 21600"/>
                <a:gd name="T8" fmla="*/ 0 60000 65536"/>
                <a:gd name="T9" fmla="*/ 0 60000 65536"/>
                <a:gd name="T10" fmla="*/ 0 60000 65536"/>
                <a:gd name="T11" fmla="*/ 0 60000 65536"/>
                <a:gd name="T12" fmla="*/ 3330 w 21600"/>
                <a:gd name="T13" fmla="*/ 3150 h 21600"/>
                <a:gd name="T14" fmla="*/ 18270 w 21600"/>
                <a:gd name="T15" fmla="*/ 18450 h 21600"/>
              </a:gdLst>
              <a:ahLst/>
              <a:cxnLst>
                <a:cxn ang="T8">
                  <a:pos x="T0" y="T1"/>
                </a:cxn>
                <a:cxn ang="T9">
                  <a:pos x="T2" y="T3"/>
                </a:cxn>
                <a:cxn ang="T10">
                  <a:pos x="T4" y="T5"/>
                </a:cxn>
                <a:cxn ang="T11">
                  <a:pos x="T6" y="T7"/>
                </a:cxn>
              </a:cxnLst>
              <a:rect l="T12" t="T13" r="T14" b="T15"/>
              <a:pathLst>
                <a:path w="21600" h="21600">
                  <a:moveTo>
                    <a:pt x="0" y="0"/>
                  </a:moveTo>
                  <a:lnTo>
                    <a:pt x="3057" y="21600"/>
                  </a:lnTo>
                  <a:lnTo>
                    <a:pt x="18543" y="21600"/>
                  </a:lnTo>
                  <a:lnTo>
                    <a:pt x="21600" y="0"/>
                  </a:lnTo>
                  <a:close/>
                </a:path>
              </a:pathLst>
            </a:custGeom>
            <a:solidFill>
              <a:schemeClr val="tx1"/>
            </a:solidFill>
            <a:ln w="9525" algn="ctr">
              <a:solidFill>
                <a:srgbClr val="000000"/>
              </a:solidFill>
              <a:miter lim="800000"/>
              <a:headEnd/>
              <a:tailEnd/>
            </a:ln>
          </p:spPr>
          <p:txBody>
            <a:bodyPr wrap="none" anchor="ctr"/>
            <a:lstStyle/>
            <a:p>
              <a:endParaRPr lang="en-US" sz="1050"/>
            </a:p>
          </p:txBody>
        </p:sp>
      </p:grpSp>
      <p:grpSp>
        <p:nvGrpSpPr>
          <p:cNvPr id="38" name="Group 59">
            <a:extLst>
              <a:ext uri="{FF2B5EF4-FFF2-40B4-BE49-F238E27FC236}">
                <a16:creationId xmlns:a16="http://schemas.microsoft.com/office/drawing/2014/main" id="{42367A64-87D9-4005-BD68-5A95FB6AD33D}"/>
              </a:ext>
            </a:extLst>
          </p:cNvPr>
          <p:cNvGrpSpPr>
            <a:grpSpLocks/>
          </p:cNvGrpSpPr>
          <p:nvPr/>
        </p:nvGrpSpPr>
        <p:grpSpPr bwMode="auto">
          <a:xfrm>
            <a:off x="3454669" y="3900730"/>
            <a:ext cx="214313" cy="276225"/>
            <a:chOff x="4516" y="2889"/>
            <a:chExt cx="1140" cy="1140"/>
          </a:xfrm>
        </p:grpSpPr>
        <p:sp>
          <p:nvSpPr>
            <p:cNvPr id="61" name="Line 11">
              <a:extLst>
                <a:ext uri="{FF2B5EF4-FFF2-40B4-BE49-F238E27FC236}">
                  <a16:creationId xmlns:a16="http://schemas.microsoft.com/office/drawing/2014/main" id="{61DD9E58-4A9B-4402-85ED-E0301CBD9D45}"/>
                </a:ext>
              </a:extLst>
            </p:cNvPr>
            <p:cNvSpPr>
              <a:spLocks noChangeShapeType="1"/>
            </p:cNvSpPr>
            <p:nvPr/>
          </p:nvSpPr>
          <p:spPr bwMode="auto">
            <a:xfrm flipV="1">
              <a:off x="5084" y="2963"/>
              <a:ext cx="0" cy="499"/>
            </a:xfrm>
            <a:prstGeom prst="line">
              <a:avLst/>
            </a:prstGeom>
            <a:noFill/>
            <a:ln w="12700">
              <a:solidFill>
                <a:srgbClr val="990000"/>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62" name="Oval 12">
              <a:extLst>
                <a:ext uri="{FF2B5EF4-FFF2-40B4-BE49-F238E27FC236}">
                  <a16:creationId xmlns:a16="http://schemas.microsoft.com/office/drawing/2014/main" id="{65CBECFB-5400-4DF0-9CDD-4F47221F6609}"/>
                </a:ext>
              </a:extLst>
            </p:cNvPr>
            <p:cNvSpPr>
              <a:spLocks noChangeArrowheads="1"/>
            </p:cNvSpPr>
            <p:nvPr/>
          </p:nvSpPr>
          <p:spPr bwMode="auto">
            <a:xfrm flipV="1">
              <a:off x="5010" y="3385"/>
              <a:ext cx="152" cy="147"/>
            </a:xfrm>
            <a:prstGeom prst="ellipse">
              <a:avLst/>
            </a:prstGeom>
            <a:solidFill>
              <a:srgbClr val="FF0066"/>
            </a:solidFill>
            <a:ln w="6350">
              <a:solidFill>
                <a:srgbClr val="990000"/>
              </a:solidFill>
              <a:round/>
              <a:headEnd type="none" w="sm" len="sm"/>
              <a:tailEnd/>
            </a:ln>
            <a:effectLst/>
          </p:spPr>
          <p:txBody>
            <a:bodyPr rot="10800000" wrap="none" anchor="ctr"/>
            <a:lstStyle/>
            <a:p>
              <a:pPr>
                <a:defRPr/>
              </a:pPr>
              <a:endParaRPr lang="en-US" sz="1050">
                <a:effectLst>
                  <a:outerShdw blurRad="38100" dist="38100" dir="2700000" algn="tl">
                    <a:srgbClr val="FFFFFF"/>
                  </a:outerShdw>
                </a:effectLst>
                <a:latin typeface="+mn-lt"/>
              </a:endParaRPr>
            </a:p>
          </p:txBody>
        </p:sp>
        <p:sp>
          <p:nvSpPr>
            <p:cNvPr id="63" name="Oval 13">
              <a:extLst>
                <a:ext uri="{FF2B5EF4-FFF2-40B4-BE49-F238E27FC236}">
                  <a16:creationId xmlns:a16="http://schemas.microsoft.com/office/drawing/2014/main" id="{5FADAAF3-CC10-40C6-AAAC-4E043EA2C73E}"/>
                </a:ext>
              </a:extLst>
            </p:cNvPr>
            <p:cNvSpPr>
              <a:spLocks noChangeArrowheads="1"/>
            </p:cNvSpPr>
            <p:nvPr/>
          </p:nvSpPr>
          <p:spPr bwMode="auto">
            <a:xfrm flipV="1">
              <a:off x="4516" y="2889"/>
              <a:ext cx="1140" cy="114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type="none" w="sm" len="sm"/>
                  <a:tailEnd/>
                </a14:hiddenLine>
              </a:ext>
            </a:extLst>
          </p:spPr>
          <p:txBody>
            <a:bodyPr rot="10800000"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sz="1050"/>
            </a:p>
          </p:txBody>
        </p:sp>
      </p:grpSp>
      <p:grpSp>
        <p:nvGrpSpPr>
          <p:cNvPr id="43" name="Group 88">
            <a:extLst>
              <a:ext uri="{FF2B5EF4-FFF2-40B4-BE49-F238E27FC236}">
                <a16:creationId xmlns:a16="http://schemas.microsoft.com/office/drawing/2014/main" id="{4062459D-2D7F-4618-A689-683FC40DB5B4}"/>
              </a:ext>
            </a:extLst>
          </p:cNvPr>
          <p:cNvGrpSpPr>
            <a:grpSpLocks/>
          </p:cNvGrpSpPr>
          <p:nvPr/>
        </p:nvGrpSpPr>
        <p:grpSpPr bwMode="auto">
          <a:xfrm>
            <a:off x="3428774" y="2071930"/>
            <a:ext cx="235744" cy="1114425"/>
            <a:chOff x="2448" y="2784"/>
            <a:chExt cx="264" cy="936"/>
          </a:xfrm>
        </p:grpSpPr>
        <p:sp>
          <p:nvSpPr>
            <p:cNvPr id="65" name="Arc 73">
              <a:extLst>
                <a:ext uri="{FF2B5EF4-FFF2-40B4-BE49-F238E27FC236}">
                  <a16:creationId xmlns:a16="http://schemas.microsoft.com/office/drawing/2014/main" id="{76E69FCE-5C5F-410D-ABAB-54FC81BDCD29}"/>
                </a:ext>
              </a:extLst>
            </p:cNvPr>
            <p:cNvSpPr>
              <a:spLocks/>
            </p:cNvSpPr>
            <p:nvPr/>
          </p:nvSpPr>
          <p:spPr bwMode="auto">
            <a:xfrm rot="-5400000">
              <a:off x="2556" y="2913"/>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050"/>
            </a:p>
          </p:txBody>
        </p:sp>
        <p:sp>
          <p:nvSpPr>
            <p:cNvPr id="66" name="Arc 74">
              <a:extLst>
                <a:ext uri="{FF2B5EF4-FFF2-40B4-BE49-F238E27FC236}">
                  <a16:creationId xmlns:a16="http://schemas.microsoft.com/office/drawing/2014/main" id="{8DFA1829-FD3E-404C-A29E-8EE3EE61AFBC}"/>
                </a:ext>
              </a:extLst>
            </p:cNvPr>
            <p:cNvSpPr>
              <a:spLocks/>
            </p:cNvSpPr>
            <p:nvPr/>
          </p:nvSpPr>
          <p:spPr bwMode="auto">
            <a:xfrm rot="-5400000">
              <a:off x="2556" y="2676"/>
              <a:ext cx="48" cy="264"/>
            </a:xfrm>
            <a:custGeom>
              <a:avLst/>
              <a:gdLst>
                <a:gd name="T0" fmla="*/ 10 w 21600"/>
                <a:gd name="T1" fmla="*/ 0 h 42697"/>
                <a:gd name="T2" fmla="*/ 1 w 21600"/>
                <a:gd name="T3" fmla="*/ 264 h 42697"/>
                <a:gd name="T4" fmla="*/ 0 w 21600"/>
                <a:gd name="T5" fmla="*/ 130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050"/>
            </a:p>
          </p:txBody>
        </p:sp>
        <p:sp>
          <p:nvSpPr>
            <p:cNvPr id="67" name="Arc 75">
              <a:extLst>
                <a:ext uri="{FF2B5EF4-FFF2-40B4-BE49-F238E27FC236}">
                  <a16:creationId xmlns:a16="http://schemas.microsoft.com/office/drawing/2014/main" id="{E33A6151-9F48-4BBF-9054-933E6C238DED}"/>
                </a:ext>
              </a:extLst>
            </p:cNvPr>
            <p:cNvSpPr>
              <a:spLocks/>
            </p:cNvSpPr>
            <p:nvPr/>
          </p:nvSpPr>
          <p:spPr bwMode="auto">
            <a:xfrm rot="-5400000">
              <a:off x="2556" y="3162"/>
              <a:ext cx="48" cy="192"/>
            </a:xfrm>
            <a:custGeom>
              <a:avLst/>
              <a:gdLst>
                <a:gd name="T0" fmla="*/ 10 w 21600"/>
                <a:gd name="T1" fmla="*/ 0 h 42697"/>
                <a:gd name="T2" fmla="*/ 1 w 21600"/>
                <a:gd name="T3" fmla="*/ 192 h 42697"/>
                <a:gd name="T4" fmla="*/ 0 w 21600"/>
                <a:gd name="T5" fmla="*/ 9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050"/>
            </a:p>
          </p:txBody>
        </p:sp>
        <p:sp>
          <p:nvSpPr>
            <p:cNvPr id="68" name="Arc 76">
              <a:extLst>
                <a:ext uri="{FF2B5EF4-FFF2-40B4-BE49-F238E27FC236}">
                  <a16:creationId xmlns:a16="http://schemas.microsoft.com/office/drawing/2014/main" id="{9ADA0B44-527C-4FF4-9AFC-75CC39CAE83E}"/>
                </a:ext>
              </a:extLst>
            </p:cNvPr>
            <p:cNvSpPr>
              <a:spLocks/>
            </p:cNvSpPr>
            <p:nvPr/>
          </p:nvSpPr>
          <p:spPr bwMode="auto">
            <a:xfrm rot="-5400000">
              <a:off x="2556" y="2800"/>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050"/>
            </a:p>
          </p:txBody>
        </p:sp>
        <p:sp>
          <p:nvSpPr>
            <p:cNvPr id="69" name="Arc 77">
              <a:extLst>
                <a:ext uri="{FF2B5EF4-FFF2-40B4-BE49-F238E27FC236}">
                  <a16:creationId xmlns:a16="http://schemas.microsoft.com/office/drawing/2014/main" id="{3FD8E591-5837-407B-9325-59FDF09AE69D}"/>
                </a:ext>
              </a:extLst>
            </p:cNvPr>
            <p:cNvSpPr>
              <a:spLocks/>
            </p:cNvSpPr>
            <p:nvPr/>
          </p:nvSpPr>
          <p:spPr bwMode="auto">
            <a:xfrm rot="-5400000">
              <a:off x="2556" y="3411"/>
              <a:ext cx="48" cy="144"/>
            </a:xfrm>
            <a:custGeom>
              <a:avLst/>
              <a:gdLst>
                <a:gd name="T0" fmla="*/ 10 w 21600"/>
                <a:gd name="T1" fmla="*/ 0 h 42697"/>
                <a:gd name="T2" fmla="*/ 1 w 21600"/>
                <a:gd name="T3" fmla="*/ 144 h 42697"/>
                <a:gd name="T4" fmla="*/ 0 w 21600"/>
                <a:gd name="T5" fmla="*/ 71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050"/>
            </a:p>
          </p:txBody>
        </p:sp>
        <p:sp>
          <p:nvSpPr>
            <p:cNvPr id="70" name="Arc 78">
              <a:extLst>
                <a:ext uri="{FF2B5EF4-FFF2-40B4-BE49-F238E27FC236}">
                  <a16:creationId xmlns:a16="http://schemas.microsoft.com/office/drawing/2014/main" id="{F5EE6E43-069E-4606-8AC6-649847FDC7B7}"/>
                </a:ext>
              </a:extLst>
            </p:cNvPr>
            <p:cNvSpPr>
              <a:spLocks/>
            </p:cNvSpPr>
            <p:nvPr/>
          </p:nvSpPr>
          <p:spPr bwMode="auto">
            <a:xfrm rot="-5400000">
              <a:off x="2546" y="3520"/>
              <a:ext cx="67" cy="132"/>
            </a:xfrm>
            <a:custGeom>
              <a:avLst/>
              <a:gdLst>
                <a:gd name="T0" fmla="*/ 14 w 21600"/>
                <a:gd name="T1" fmla="*/ 0 h 42697"/>
                <a:gd name="T2" fmla="*/ 1 w 21600"/>
                <a:gd name="T3" fmla="*/ 132 h 42697"/>
                <a:gd name="T4" fmla="*/ 0 w 21600"/>
                <a:gd name="T5" fmla="*/ 6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050"/>
            </a:p>
          </p:txBody>
        </p:sp>
        <p:sp>
          <p:nvSpPr>
            <p:cNvPr id="71" name="Arc 85">
              <a:extLst>
                <a:ext uri="{FF2B5EF4-FFF2-40B4-BE49-F238E27FC236}">
                  <a16:creationId xmlns:a16="http://schemas.microsoft.com/office/drawing/2014/main" id="{B7F72FEF-DD81-4862-95F7-0CFB0E00E1FF}"/>
                </a:ext>
              </a:extLst>
            </p:cNvPr>
            <p:cNvSpPr>
              <a:spLocks/>
            </p:cNvSpPr>
            <p:nvPr/>
          </p:nvSpPr>
          <p:spPr bwMode="auto">
            <a:xfrm rot="-5400000">
              <a:off x="2556" y="3286"/>
              <a:ext cx="48" cy="168"/>
            </a:xfrm>
            <a:custGeom>
              <a:avLst/>
              <a:gdLst>
                <a:gd name="T0" fmla="*/ 10 w 21600"/>
                <a:gd name="T1" fmla="*/ 0 h 42697"/>
                <a:gd name="T2" fmla="*/ 1 w 21600"/>
                <a:gd name="T3" fmla="*/ 168 h 42697"/>
                <a:gd name="T4" fmla="*/ 0 w 21600"/>
                <a:gd name="T5" fmla="*/ 83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050"/>
            </a:p>
          </p:txBody>
        </p:sp>
        <p:sp>
          <p:nvSpPr>
            <p:cNvPr id="72" name="Arc 86">
              <a:extLst>
                <a:ext uri="{FF2B5EF4-FFF2-40B4-BE49-F238E27FC236}">
                  <a16:creationId xmlns:a16="http://schemas.microsoft.com/office/drawing/2014/main" id="{605C1641-E7BC-4BBE-A5C9-689DB3CC7F18}"/>
                </a:ext>
              </a:extLst>
            </p:cNvPr>
            <p:cNvSpPr>
              <a:spLocks/>
            </p:cNvSpPr>
            <p:nvPr/>
          </p:nvSpPr>
          <p:spPr bwMode="auto">
            <a:xfrm rot="-5400000">
              <a:off x="2556" y="3048"/>
              <a:ext cx="48" cy="194"/>
            </a:xfrm>
            <a:custGeom>
              <a:avLst/>
              <a:gdLst>
                <a:gd name="T0" fmla="*/ 0 w 23818"/>
                <a:gd name="T1" fmla="*/ 1 h 43196"/>
                <a:gd name="T2" fmla="*/ 5 w 23818"/>
                <a:gd name="T3" fmla="*/ 194 h 43196"/>
                <a:gd name="T4" fmla="*/ 4 w 23818"/>
                <a:gd name="T5" fmla="*/ 97 h 43196"/>
                <a:gd name="T6" fmla="*/ 0 60000 65536"/>
                <a:gd name="T7" fmla="*/ 0 60000 65536"/>
                <a:gd name="T8" fmla="*/ 0 60000 65536"/>
                <a:gd name="T9" fmla="*/ 0 w 23818"/>
                <a:gd name="T10" fmla="*/ 0 h 43196"/>
                <a:gd name="T11" fmla="*/ 23818 w 23818"/>
                <a:gd name="T12" fmla="*/ 43196 h 43196"/>
              </a:gdLst>
              <a:ahLst/>
              <a:cxnLst>
                <a:cxn ang="T6">
                  <a:pos x="T0" y="T1"/>
                </a:cxn>
                <a:cxn ang="T7">
                  <a:pos x="T2" y="T3"/>
                </a:cxn>
                <a:cxn ang="T8">
                  <a:pos x="T4" y="T5"/>
                </a:cxn>
              </a:cxnLst>
              <a:rect l="T9" t="T10" r="T11" b="T12"/>
              <a:pathLst>
                <a:path w="23818" h="43196" fill="none" extrusionOk="0">
                  <a:moveTo>
                    <a:pt x="0" y="114"/>
                  </a:moveTo>
                  <a:cubicBezTo>
                    <a:pt x="736" y="38"/>
                    <a:pt x="1477" y="-1"/>
                    <a:pt x="2218" y="0"/>
                  </a:cubicBezTo>
                  <a:cubicBezTo>
                    <a:pt x="14147" y="0"/>
                    <a:pt x="23818" y="9670"/>
                    <a:pt x="23818" y="21600"/>
                  </a:cubicBezTo>
                  <a:cubicBezTo>
                    <a:pt x="23818" y="33366"/>
                    <a:pt x="14400" y="42967"/>
                    <a:pt x="2636" y="43195"/>
                  </a:cubicBezTo>
                </a:path>
                <a:path w="23818" h="43196" stroke="0" extrusionOk="0">
                  <a:moveTo>
                    <a:pt x="0" y="114"/>
                  </a:moveTo>
                  <a:cubicBezTo>
                    <a:pt x="736" y="38"/>
                    <a:pt x="1477" y="-1"/>
                    <a:pt x="2218" y="0"/>
                  </a:cubicBezTo>
                  <a:cubicBezTo>
                    <a:pt x="14147" y="0"/>
                    <a:pt x="23818" y="9670"/>
                    <a:pt x="23818" y="21600"/>
                  </a:cubicBezTo>
                  <a:cubicBezTo>
                    <a:pt x="23818" y="33366"/>
                    <a:pt x="14400" y="42967"/>
                    <a:pt x="2636" y="43195"/>
                  </a:cubicBezTo>
                  <a:lnTo>
                    <a:pt x="2218"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050"/>
            </a:p>
          </p:txBody>
        </p:sp>
        <p:sp>
          <p:nvSpPr>
            <p:cNvPr id="73" name="Arc 87">
              <a:extLst>
                <a:ext uri="{FF2B5EF4-FFF2-40B4-BE49-F238E27FC236}">
                  <a16:creationId xmlns:a16="http://schemas.microsoft.com/office/drawing/2014/main" id="{BAFBCC6B-9933-4BED-B919-3F5A972B2523}"/>
                </a:ext>
              </a:extLst>
            </p:cNvPr>
            <p:cNvSpPr>
              <a:spLocks/>
            </p:cNvSpPr>
            <p:nvPr/>
          </p:nvSpPr>
          <p:spPr bwMode="auto">
            <a:xfrm rot="-5400000">
              <a:off x="2556" y="3648"/>
              <a:ext cx="48" cy="96"/>
            </a:xfrm>
            <a:custGeom>
              <a:avLst/>
              <a:gdLst>
                <a:gd name="T0" fmla="*/ 10 w 21600"/>
                <a:gd name="T1" fmla="*/ 0 h 42697"/>
                <a:gd name="T2" fmla="*/ 1 w 21600"/>
                <a:gd name="T3" fmla="*/ 96 h 42697"/>
                <a:gd name="T4" fmla="*/ 0 w 21600"/>
                <a:gd name="T5" fmla="*/ 47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050"/>
            </a:p>
          </p:txBody>
        </p:sp>
      </p:grpSp>
      <p:grpSp>
        <p:nvGrpSpPr>
          <p:cNvPr id="44" name="Group 89">
            <a:extLst>
              <a:ext uri="{FF2B5EF4-FFF2-40B4-BE49-F238E27FC236}">
                <a16:creationId xmlns:a16="http://schemas.microsoft.com/office/drawing/2014/main" id="{5FD0DB6E-850B-4BCB-AA0B-E9FBB53D012E}"/>
              </a:ext>
            </a:extLst>
          </p:cNvPr>
          <p:cNvGrpSpPr>
            <a:grpSpLocks/>
          </p:cNvGrpSpPr>
          <p:nvPr/>
        </p:nvGrpSpPr>
        <p:grpSpPr bwMode="auto">
          <a:xfrm rot="5400000">
            <a:off x="3929729" y="1582584"/>
            <a:ext cx="314325" cy="835819"/>
            <a:chOff x="2448" y="2784"/>
            <a:chExt cx="264" cy="936"/>
          </a:xfrm>
        </p:grpSpPr>
        <p:sp>
          <p:nvSpPr>
            <p:cNvPr id="75" name="Arc 90">
              <a:extLst>
                <a:ext uri="{FF2B5EF4-FFF2-40B4-BE49-F238E27FC236}">
                  <a16:creationId xmlns:a16="http://schemas.microsoft.com/office/drawing/2014/main" id="{FD31ABF7-6168-4D66-ABF6-1B201590BF56}"/>
                </a:ext>
              </a:extLst>
            </p:cNvPr>
            <p:cNvSpPr>
              <a:spLocks/>
            </p:cNvSpPr>
            <p:nvPr/>
          </p:nvSpPr>
          <p:spPr bwMode="auto">
            <a:xfrm rot="-5400000">
              <a:off x="2556" y="2913"/>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050"/>
            </a:p>
          </p:txBody>
        </p:sp>
        <p:sp>
          <p:nvSpPr>
            <p:cNvPr id="76" name="Arc 91">
              <a:extLst>
                <a:ext uri="{FF2B5EF4-FFF2-40B4-BE49-F238E27FC236}">
                  <a16:creationId xmlns:a16="http://schemas.microsoft.com/office/drawing/2014/main" id="{5113410A-3E5F-4299-BF23-F27189006D62}"/>
                </a:ext>
              </a:extLst>
            </p:cNvPr>
            <p:cNvSpPr>
              <a:spLocks/>
            </p:cNvSpPr>
            <p:nvPr/>
          </p:nvSpPr>
          <p:spPr bwMode="auto">
            <a:xfrm rot="-5400000">
              <a:off x="2556" y="2676"/>
              <a:ext cx="48" cy="264"/>
            </a:xfrm>
            <a:custGeom>
              <a:avLst/>
              <a:gdLst>
                <a:gd name="T0" fmla="*/ 10 w 21600"/>
                <a:gd name="T1" fmla="*/ 0 h 42697"/>
                <a:gd name="T2" fmla="*/ 1 w 21600"/>
                <a:gd name="T3" fmla="*/ 264 h 42697"/>
                <a:gd name="T4" fmla="*/ 0 w 21600"/>
                <a:gd name="T5" fmla="*/ 130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050"/>
            </a:p>
          </p:txBody>
        </p:sp>
        <p:sp>
          <p:nvSpPr>
            <p:cNvPr id="77" name="Arc 92">
              <a:extLst>
                <a:ext uri="{FF2B5EF4-FFF2-40B4-BE49-F238E27FC236}">
                  <a16:creationId xmlns:a16="http://schemas.microsoft.com/office/drawing/2014/main" id="{2C6E55CE-F39E-4FBC-8559-946878949F21}"/>
                </a:ext>
              </a:extLst>
            </p:cNvPr>
            <p:cNvSpPr>
              <a:spLocks/>
            </p:cNvSpPr>
            <p:nvPr/>
          </p:nvSpPr>
          <p:spPr bwMode="auto">
            <a:xfrm rot="-5400000">
              <a:off x="2556" y="3162"/>
              <a:ext cx="48" cy="192"/>
            </a:xfrm>
            <a:custGeom>
              <a:avLst/>
              <a:gdLst>
                <a:gd name="T0" fmla="*/ 10 w 21600"/>
                <a:gd name="T1" fmla="*/ 0 h 42697"/>
                <a:gd name="T2" fmla="*/ 1 w 21600"/>
                <a:gd name="T3" fmla="*/ 192 h 42697"/>
                <a:gd name="T4" fmla="*/ 0 w 21600"/>
                <a:gd name="T5" fmla="*/ 9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050"/>
            </a:p>
          </p:txBody>
        </p:sp>
        <p:sp>
          <p:nvSpPr>
            <p:cNvPr id="78" name="Arc 93">
              <a:extLst>
                <a:ext uri="{FF2B5EF4-FFF2-40B4-BE49-F238E27FC236}">
                  <a16:creationId xmlns:a16="http://schemas.microsoft.com/office/drawing/2014/main" id="{2B22474D-04EA-4A4D-8C70-4DB693FFED88}"/>
                </a:ext>
              </a:extLst>
            </p:cNvPr>
            <p:cNvSpPr>
              <a:spLocks/>
            </p:cNvSpPr>
            <p:nvPr/>
          </p:nvSpPr>
          <p:spPr bwMode="auto">
            <a:xfrm rot="-5400000">
              <a:off x="2556" y="2800"/>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050"/>
            </a:p>
          </p:txBody>
        </p:sp>
        <p:sp>
          <p:nvSpPr>
            <p:cNvPr id="79" name="Arc 94">
              <a:extLst>
                <a:ext uri="{FF2B5EF4-FFF2-40B4-BE49-F238E27FC236}">
                  <a16:creationId xmlns:a16="http://schemas.microsoft.com/office/drawing/2014/main" id="{88D9CD59-2216-4FDB-8AFD-C680040433A7}"/>
                </a:ext>
              </a:extLst>
            </p:cNvPr>
            <p:cNvSpPr>
              <a:spLocks/>
            </p:cNvSpPr>
            <p:nvPr/>
          </p:nvSpPr>
          <p:spPr bwMode="auto">
            <a:xfrm rot="-5400000">
              <a:off x="2556" y="3411"/>
              <a:ext cx="48" cy="144"/>
            </a:xfrm>
            <a:custGeom>
              <a:avLst/>
              <a:gdLst>
                <a:gd name="T0" fmla="*/ 10 w 21600"/>
                <a:gd name="T1" fmla="*/ 0 h 42697"/>
                <a:gd name="T2" fmla="*/ 1 w 21600"/>
                <a:gd name="T3" fmla="*/ 144 h 42697"/>
                <a:gd name="T4" fmla="*/ 0 w 21600"/>
                <a:gd name="T5" fmla="*/ 71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050"/>
            </a:p>
          </p:txBody>
        </p:sp>
        <p:sp>
          <p:nvSpPr>
            <p:cNvPr id="80" name="Arc 95">
              <a:extLst>
                <a:ext uri="{FF2B5EF4-FFF2-40B4-BE49-F238E27FC236}">
                  <a16:creationId xmlns:a16="http://schemas.microsoft.com/office/drawing/2014/main" id="{05D5B5FB-592F-4CF0-A653-9CBB12C40560}"/>
                </a:ext>
              </a:extLst>
            </p:cNvPr>
            <p:cNvSpPr>
              <a:spLocks/>
            </p:cNvSpPr>
            <p:nvPr/>
          </p:nvSpPr>
          <p:spPr bwMode="auto">
            <a:xfrm rot="-5400000">
              <a:off x="2546" y="3520"/>
              <a:ext cx="67" cy="132"/>
            </a:xfrm>
            <a:custGeom>
              <a:avLst/>
              <a:gdLst>
                <a:gd name="T0" fmla="*/ 14 w 21600"/>
                <a:gd name="T1" fmla="*/ 0 h 42697"/>
                <a:gd name="T2" fmla="*/ 1 w 21600"/>
                <a:gd name="T3" fmla="*/ 132 h 42697"/>
                <a:gd name="T4" fmla="*/ 0 w 21600"/>
                <a:gd name="T5" fmla="*/ 6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050"/>
            </a:p>
          </p:txBody>
        </p:sp>
        <p:sp>
          <p:nvSpPr>
            <p:cNvPr id="81" name="Arc 96">
              <a:extLst>
                <a:ext uri="{FF2B5EF4-FFF2-40B4-BE49-F238E27FC236}">
                  <a16:creationId xmlns:a16="http://schemas.microsoft.com/office/drawing/2014/main" id="{8DC09777-CCC1-4834-96C3-2BDA3FC83242}"/>
                </a:ext>
              </a:extLst>
            </p:cNvPr>
            <p:cNvSpPr>
              <a:spLocks/>
            </p:cNvSpPr>
            <p:nvPr/>
          </p:nvSpPr>
          <p:spPr bwMode="auto">
            <a:xfrm rot="-5400000">
              <a:off x="2556" y="3286"/>
              <a:ext cx="48" cy="168"/>
            </a:xfrm>
            <a:custGeom>
              <a:avLst/>
              <a:gdLst>
                <a:gd name="T0" fmla="*/ 10 w 21600"/>
                <a:gd name="T1" fmla="*/ 0 h 42697"/>
                <a:gd name="T2" fmla="*/ 1 w 21600"/>
                <a:gd name="T3" fmla="*/ 168 h 42697"/>
                <a:gd name="T4" fmla="*/ 0 w 21600"/>
                <a:gd name="T5" fmla="*/ 83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050"/>
            </a:p>
          </p:txBody>
        </p:sp>
        <p:sp>
          <p:nvSpPr>
            <p:cNvPr id="82" name="Arc 97">
              <a:extLst>
                <a:ext uri="{FF2B5EF4-FFF2-40B4-BE49-F238E27FC236}">
                  <a16:creationId xmlns:a16="http://schemas.microsoft.com/office/drawing/2014/main" id="{D6ABFC87-05A6-4F2B-84DA-E63C1A2CAE5F}"/>
                </a:ext>
              </a:extLst>
            </p:cNvPr>
            <p:cNvSpPr>
              <a:spLocks/>
            </p:cNvSpPr>
            <p:nvPr/>
          </p:nvSpPr>
          <p:spPr bwMode="auto">
            <a:xfrm rot="-5400000">
              <a:off x="2556" y="3048"/>
              <a:ext cx="48" cy="194"/>
            </a:xfrm>
            <a:custGeom>
              <a:avLst/>
              <a:gdLst>
                <a:gd name="T0" fmla="*/ 0 w 23818"/>
                <a:gd name="T1" fmla="*/ 1 h 43196"/>
                <a:gd name="T2" fmla="*/ 5 w 23818"/>
                <a:gd name="T3" fmla="*/ 194 h 43196"/>
                <a:gd name="T4" fmla="*/ 4 w 23818"/>
                <a:gd name="T5" fmla="*/ 97 h 43196"/>
                <a:gd name="T6" fmla="*/ 0 60000 65536"/>
                <a:gd name="T7" fmla="*/ 0 60000 65536"/>
                <a:gd name="T8" fmla="*/ 0 60000 65536"/>
                <a:gd name="T9" fmla="*/ 0 w 23818"/>
                <a:gd name="T10" fmla="*/ 0 h 43196"/>
                <a:gd name="T11" fmla="*/ 23818 w 23818"/>
                <a:gd name="T12" fmla="*/ 43196 h 43196"/>
              </a:gdLst>
              <a:ahLst/>
              <a:cxnLst>
                <a:cxn ang="T6">
                  <a:pos x="T0" y="T1"/>
                </a:cxn>
                <a:cxn ang="T7">
                  <a:pos x="T2" y="T3"/>
                </a:cxn>
                <a:cxn ang="T8">
                  <a:pos x="T4" y="T5"/>
                </a:cxn>
              </a:cxnLst>
              <a:rect l="T9" t="T10" r="T11" b="T12"/>
              <a:pathLst>
                <a:path w="23818" h="43196" fill="none" extrusionOk="0">
                  <a:moveTo>
                    <a:pt x="0" y="114"/>
                  </a:moveTo>
                  <a:cubicBezTo>
                    <a:pt x="736" y="38"/>
                    <a:pt x="1477" y="-1"/>
                    <a:pt x="2218" y="0"/>
                  </a:cubicBezTo>
                  <a:cubicBezTo>
                    <a:pt x="14147" y="0"/>
                    <a:pt x="23818" y="9670"/>
                    <a:pt x="23818" y="21600"/>
                  </a:cubicBezTo>
                  <a:cubicBezTo>
                    <a:pt x="23818" y="33366"/>
                    <a:pt x="14400" y="42967"/>
                    <a:pt x="2636" y="43195"/>
                  </a:cubicBezTo>
                </a:path>
                <a:path w="23818" h="43196" stroke="0" extrusionOk="0">
                  <a:moveTo>
                    <a:pt x="0" y="114"/>
                  </a:moveTo>
                  <a:cubicBezTo>
                    <a:pt x="736" y="38"/>
                    <a:pt x="1477" y="-1"/>
                    <a:pt x="2218" y="0"/>
                  </a:cubicBezTo>
                  <a:cubicBezTo>
                    <a:pt x="14147" y="0"/>
                    <a:pt x="23818" y="9670"/>
                    <a:pt x="23818" y="21600"/>
                  </a:cubicBezTo>
                  <a:cubicBezTo>
                    <a:pt x="23818" y="33366"/>
                    <a:pt x="14400" y="42967"/>
                    <a:pt x="2636" y="43195"/>
                  </a:cubicBezTo>
                  <a:lnTo>
                    <a:pt x="2218"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050"/>
            </a:p>
          </p:txBody>
        </p:sp>
        <p:sp>
          <p:nvSpPr>
            <p:cNvPr id="83" name="Arc 98">
              <a:extLst>
                <a:ext uri="{FF2B5EF4-FFF2-40B4-BE49-F238E27FC236}">
                  <a16:creationId xmlns:a16="http://schemas.microsoft.com/office/drawing/2014/main" id="{C529FCA9-3FB2-41D1-A424-F921B263D9B9}"/>
                </a:ext>
              </a:extLst>
            </p:cNvPr>
            <p:cNvSpPr>
              <a:spLocks/>
            </p:cNvSpPr>
            <p:nvPr/>
          </p:nvSpPr>
          <p:spPr bwMode="auto">
            <a:xfrm rot="-5400000">
              <a:off x="2556" y="3648"/>
              <a:ext cx="48" cy="96"/>
            </a:xfrm>
            <a:custGeom>
              <a:avLst/>
              <a:gdLst>
                <a:gd name="T0" fmla="*/ 10 w 21600"/>
                <a:gd name="T1" fmla="*/ 0 h 42697"/>
                <a:gd name="T2" fmla="*/ 1 w 21600"/>
                <a:gd name="T3" fmla="*/ 96 h 42697"/>
                <a:gd name="T4" fmla="*/ 0 w 21600"/>
                <a:gd name="T5" fmla="*/ 47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050"/>
            </a:p>
          </p:txBody>
        </p:sp>
      </p:grpSp>
      <p:sp>
        <p:nvSpPr>
          <p:cNvPr id="84" name="TextBox 83">
            <a:extLst>
              <a:ext uri="{FF2B5EF4-FFF2-40B4-BE49-F238E27FC236}">
                <a16:creationId xmlns:a16="http://schemas.microsoft.com/office/drawing/2014/main" id="{C0702855-FD29-43C1-A6CB-C8598FF62393}"/>
              </a:ext>
            </a:extLst>
          </p:cNvPr>
          <p:cNvSpPr txBox="1"/>
          <p:nvPr/>
        </p:nvSpPr>
        <p:spPr>
          <a:xfrm>
            <a:off x="1143000" y="0"/>
            <a:ext cx="6858000" cy="1338828"/>
          </a:xfrm>
          <a:prstGeom prst="rect">
            <a:avLst/>
          </a:prstGeom>
          <a:noFill/>
        </p:spPr>
        <p:txBody>
          <a:bodyPr wrap="square" rtlCol="0">
            <a:spAutoFit/>
          </a:bodyPr>
          <a:lstStyle/>
          <a:p>
            <a:pPr algn="ctr"/>
            <a:r>
              <a:rPr lang="en-US" sz="2700" b="1" dirty="0">
                <a:solidFill>
                  <a:srgbClr val="FF0000"/>
                </a:solidFill>
                <a:latin typeface="Times New Roman" pitchFamily="18" charset="0"/>
                <a:cs typeface="Times New Roman" pitchFamily="18" charset="0"/>
              </a:rPr>
              <a:t>NHẬN XÉT</a:t>
            </a:r>
          </a:p>
          <a:p>
            <a:pPr algn="just"/>
            <a:r>
              <a:rPr lang="en-US" sz="2700" dirty="0" err="1">
                <a:latin typeface="Times New Roman" pitchFamily="18" charset="0"/>
                <a:cs typeface="Times New Roman" pitchFamily="18" charset="0"/>
              </a:rPr>
              <a:t>Các</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bề</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mặt</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khác</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nhau</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sẽ</a:t>
            </a:r>
            <a:r>
              <a:rPr lang="en-US" sz="2700" dirty="0">
                <a:latin typeface="Times New Roman" pitchFamily="18" charset="0"/>
                <a:cs typeface="Times New Roman" pitchFamily="18" charset="0"/>
              </a:rPr>
              <a:t> </a:t>
            </a:r>
            <a:r>
              <a:rPr lang="en-US" sz="2700" b="1" dirty="0" err="1">
                <a:solidFill>
                  <a:srgbClr val="0070C0"/>
                </a:solidFill>
                <a:latin typeface="Times New Roman" pitchFamily="18" charset="0"/>
                <a:cs typeface="Times New Roman" pitchFamily="18" charset="0"/>
              </a:rPr>
              <a:t>phản</a:t>
            </a:r>
            <a:r>
              <a:rPr lang="en-US" sz="2700" b="1" dirty="0">
                <a:solidFill>
                  <a:srgbClr val="0070C0"/>
                </a:solidFill>
                <a:latin typeface="Times New Roman" pitchFamily="18" charset="0"/>
                <a:cs typeface="Times New Roman" pitchFamily="18" charset="0"/>
              </a:rPr>
              <a:t> </a:t>
            </a:r>
            <a:r>
              <a:rPr lang="en-US" sz="2700" b="1" dirty="0" err="1">
                <a:solidFill>
                  <a:srgbClr val="0070C0"/>
                </a:solidFill>
                <a:latin typeface="Times New Roman" pitchFamily="18" charset="0"/>
                <a:cs typeface="Times New Roman" pitchFamily="18" charset="0"/>
              </a:rPr>
              <a:t>xạ</a:t>
            </a:r>
            <a:r>
              <a:rPr lang="en-US" sz="2700" b="1" dirty="0">
                <a:solidFill>
                  <a:srgbClr val="0070C0"/>
                </a:solidFill>
                <a:latin typeface="Times New Roman" pitchFamily="18" charset="0"/>
                <a:cs typeface="Times New Roman" pitchFamily="18" charset="0"/>
              </a:rPr>
              <a:t> </a:t>
            </a:r>
            <a:r>
              <a:rPr lang="en-US" sz="2700" b="1" dirty="0" err="1">
                <a:solidFill>
                  <a:srgbClr val="0070C0"/>
                </a:solidFill>
                <a:latin typeface="Times New Roman" pitchFamily="18" charset="0"/>
                <a:cs typeface="Times New Roman" pitchFamily="18" charset="0"/>
              </a:rPr>
              <a:t>âm</a:t>
            </a:r>
            <a:r>
              <a:rPr lang="en-US" sz="2700" b="1" dirty="0">
                <a:solidFill>
                  <a:srgbClr val="0070C0"/>
                </a:solidFill>
                <a:latin typeface="Times New Roman" pitchFamily="18" charset="0"/>
                <a:cs typeface="Times New Roman" pitchFamily="18" charset="0"/>
              </a:rPr>
              <a:t> </a:t>
            </a:r>
            <a:r>
              <a:rPr lang="en-US" sz="2700" b="1" dirty="0" err="1">
                <a:solidFill>
                  <a:srgbClr val="00B050"/>
                </a:solidFill>
                <a:latin typeface="Times New Roman" pitchFamily="18" charset="0"/>
                <a:cs typeface="Times New Roman" pitchFamily="18" charset="0"/>
              </a:rPr>
              <a:t>tốt</a:t>
            </a:r>
            <a:r>
              <a:rPr lang="en-US" sz="2700" b="1" dirty="0">
                <a:solidFill>
                  <a:srgbClr val="00B050"/>
                </a:solidFill>
                <a:latin typeface="Times New Roman" pitchFamily="18" charset="0"/>
                <a:cs typeface="Times New Roman" pitchFamily="18" charset="0"/>
              </a:rPr>
              <a:t> hay </a:t>
            </a:r>
            <a:r>
              <a:rPr lang="en-US" sz="2700" b="1" dirty="0" err="1">
                <a:solidFill>
                  <a:srgbClr val="00B050"/>
                </a:solidFill>
                <a:latin typeface="Times New Roman" pitchFamily="18" charset="0"/>
                <a:cs typeface="Times New Roman" pitchFamily="18" charset="0"/>
              </a:rPr>
              <a:t>kém</a:t>
            </a:r>
            <a:r>
              <a:rPr lang="en-US" sz="2700" b="1" dirty="0">
                <a:solidFill>
                  <a:srgbClr val="00B050"/>
                </a:solidFill>
                <a:latin typeface="Times New Roman" pitchFamily="18" charset="0"/>
                <a:cs typeface="Times New Roman" pitchFamily="18" charset="0"/>
              </a:rPr>
              <a:t> </a:t>
            </a:r>
            <a:r>
              <a:rPr lang="en-US" sz="2700" dirty="0" err="1">
                <a:latin typeface="Times New Roman" pitchFamily="18" charset="0"/>
                <a:cs typeface="Times New Roman" pitchFamily="18" charset="0"/>
              </a:rPr>
              <a:t>khác</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nhau</a:t>
            </a:r>
            <a:r>
              <a:rPr lang="en-US" sz="2700" dirty="0">
                <a:latin typeface="Times New Roman" pitchFamily="18" charset="0"/>
                <a:cs typeface="Times New Roman" pitchFamily="18" charset="0"/>
              </a:rPr>
              <a:t>.</a:t>
            </a:r>
          </a:p>
        </p:txBody>
      </p:sp>
      <p:pic>
        <p:nvPicPr>
          <p:cNvPr id="3074" name="Picture 2" descr="Listening Ear Images | Clipart Panda - Free Clipart Images | Free clip art,  Ear images, Listening ears">
            <a:extLst>
              <a:ext uri="{FF2B5EF4-FFF2-40B4-BE49-F238E27FC236}">
                <a16:creationId xmlns:a16="http://schemas.microsoft.com/office/drawing/2014/main" id="{C147DFA8-9919-4B71-A590-02D12C05E4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88885" y="1327195"/>
            <a:ext cx="549452" cy="1232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71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35000" fill="hold"/>
                                        <p:tgtEl>
                                          <p:spTgt spid="38"/>
                                        </p:tgtEl>
                                        <p:attrNameLst>
                                          <p:attrName>r</p:attrName>
                                        </p:attrNameLst>
                                      </p:cBhvr>
                                    </p:animRot>
                                  </p:childTnLst>
                                </p:cTn>
                              </p:par>
                              <p:par>
                                <p:cTn id="7" presetID="22" presetClass="entr" presetSubtype="4" repeatCount="indefinite" fill="hold" nodeType="withEffect">
                                  <p:stCondLst>
                                    <p:cond delay="2000"/>
                                  </p:stCondLst>
                                  <p:childTnLst>
                                    <p:set>
                                      <p:cBhvr>
                                        <p:cTn id="8" dur="1" fill="hold">
                                          <p:stCondLst>
                                            <p:cond delay="0"/>
                                          </p:stCondLst>
                                        </p:cTn>
                                        <p:tgtEl>
                                          <p:spTgt spid="43"/>
                                        </p:tgtEl>
                                        <p:attrNameLst>
                                          <p:attrName>style.visibility</p:attrName>
                                        </p:attrNameLst>
                                      </p:cBhvr>
                                      <p:to>
                                        <p:strVal val="visible"/>
                                      </p:to>
                                    </p:set>
                                    <p:animEffect transition="in" filter="wipe(down)">
                                      <p:cBhvr>
                                        <p:cTn id="9" dur="200"/>
                                        <p:tgtEl>
                                          <p:spTgt spid="43"/>
                                        </p:tgtEl>
                                      </p:cBhvr>
                                    </p:animEffect>
                                  </p:childTnLst>
                                </p:cTn>
                              </p:par>
                              <p:par>
                                <p:cTn id="10" presetID="63" presetClass="path" presetSubtype="0" accel="50000" decel="50000" fill="hold" nodeType="withEffect">
                                  <p:stCondLst>
                                    <p:cond delay="0"/>
                                  </p:stCondLst>
                                  <p:childTnLst>
                                    <p:animMotion origin="layout" path="M 0.05834 -0.06667 L 0.51081 -0.06528 " pathEditMode="relative" rAng="0" ptsTypes="AA">
                                      <p:cBhvr>
                                        <p:cTn id="11" dur="2000" fill="hold"/>
                                        <p:tgtEl>
                                          <p:spTgt spid="13"/>
                                        </p:tgtEl>
                                        <p:attrNameLst>
                                          <p:attrName>ppt_x</p:attrName>
                                          <p:attrName>ppt_y</p:attrName>
                                        </p:attrNameLst>
                                      </p:cBhvr>
                                      <p:rCtr x="22617" y="69"/>
                                    </p:animMotion>
                                  </p:childTnLst>
                                </p:cTn>
                              </p:par>
                            </p:childTnLst>
                          </p:cTn>
                        </p:par>
                      </p:childTnLst>
                    </p:cTn>
                  </p:par>
                  <p:par>
                    <p:cTn id="12" fill="hold">
                      <p:stCondLst>
                        <p:cond delay="indefinite"/>
                      </p:stCondLst>
                      <p:childTnLst>
                        <p:par>
                          <p:cTn id="13" fill="hold">
                            <p:stCondLst>
                              <p:cond delay="0"/>
                            </p:stCondLst>
                            <p:childTnLst>
                              <p:par>
                                <p:cTn id="14" presetID="2" presetClass="exit" presetSubtype="12" fill="hold" nodeType="clickEffect">
                                  <p:stCondLst>
                                    <p:cond delay="0"/>
                                  </p:stCondLst>
                                  <p:childTnLst>
                                    <p:anim calcmode="lin" valueType="num">
                                      <p:cBhvr additive="base">
                                        <p:cTn id="15" dur="2000"/>
                                        <p:tgtEl>
                                          <p:spTgt spid="13"/>
                                        </p:tgtEl>
                                        <p:attrNameLst>
                                          <p:attrName>ppt_x</p:attrName>
                                        </p:attrNameLst>
                                      </p:cBhvr>
                                      <p:tavLst>
                                        <p:tav tm="0">
                                          <p:val>
                                            <p:strVal val="ppt_x"/>
                                          </p:val>
                                        </p:tav>
                                        <p:tav tm="100000">
                                          <p:val>
                                            <p:strVal val="0-ppt_w/2"/>
                                          </p:val>
                                        </p:tav>
                                      </p:tavLst>
                                    </p:anim>
                                    <p:anim calcmode="lin" valueType="num">
                                      <p:cBhvr additive="base">
                                        <p:cTn id="16" dur="2000"/>
                                        <p:tgtEl>
                                          <p:spTgt spid="13"/>
                                        </p:tgtEl>
                                        <p:attrNameLst>
                                          <p:attrName>ppt_y</p:attrName>
                                        </p:attrNameLst>
                                      </p:cBhvr>
                                      <p:tavLst>
                                        <p:tav tm="0">
                                          <p:val>
                                            <p:strVal val="ppt_y"/>
                                          </p:val>
                                        </p:tav>
                                        <p:tav tm="100000">
                                          <p:val>
                                            <p:strVal val="1+ppt_h/2"/>
                                          </p:val>
                                        </p:tav>
                                      </p:tavLst>
                                    </p:anim>
                                    <p:set>
                                      <p:cBhvr>
                                        <p:cTn id="17" dur="1" fill="hold">
                                          <p:stCondLst>
                                            <p:cond delay="1999"/>
                                          </p:stCondLst>
                                        </p:cTn>
                                        <p:tgtEl>
                                          <p:spTgt spid="13"/>
                                        </p:tgtEl>
                                        <p:attrNameLst>
                                          <p:attrName>style.visibility</p:attrName>
                                        </p:attrNameLst>
                                      </p:cBhvr>
                                      <p:to>
                                        <p:strVal val="hidden"/>
                                      </p:to>
                                    </p:set>
                                  </p:childTnLst>
                                </p:cTn>
                              </p:par>
                              <p:par>
                                <p:cTn id="18" presetID="22" presetClass="entr" presetSubtype="8" repeatCount="indefinite"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left)">
                                      <p:cBhvr>
                                        <p:cTn id="20" dur="2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63" presetClass="path" presetSubtype="0" accel="50000" decel="50000" fill="hold" nodeType="clickEffect">
                                  <p:stCondLst>
                                    <p:cond delay="0"/>
                                  </p:stCondLst>
                                  <p:childTnLst>
                                    <p:animMotion origin="layout" path="M -0.1401 -0.04445 L 0.63529 -0.03519 " pathEditMode="relative" rAng="0" ptsTypes="AA">
                                      <p:cBhvr>
                                        <p:cTn id="24" dur="2000" fill="hold"/>
                                        <p:tgtEl>
                                          <p:spTgt spid="5"/>
                                        </p:tgtEl>
                                        <p:attrNameLst>
                                          <p:attrName>ppt_x</p:attrName>
                                          <p:attrName>ppt_y</p:attrName>
                                        </p:attrNameLst>
                                      </p:cBhvr>
                                      <p:rCtr x="38776" y="463"/>
                                    </p:animMotion>
                                  </p:childTnLst>
                                </p:cTn>
                              </p:par>
                            </p:childTnLst>
                          </p:cTn>
                        </p:par>
                        <p:par>
                          <p:cTn id="25" fill="hold">
                            <p:stCondLst>
                              <p:cond delay="2000"/>
                            </p:stCondLst>
                            <p:childTnLst>
                              <p:par>
                                <p:cTn id="26" presetID="2" presetClass="exit" presetSubtype="12" fill="hold" nodeType="afterEffect">
                                  <p:stCondLst>
                                    <p:cond delay="4000"/>
                                  </p:stCondLst>
                                  <p:childTnLst>
                                    <p:anim calcmode="lin" valueType="num">
                                      <p:cBhvr additive="base">
                                        <p:cTn id="27" dur="2000"/>
                                        <p:tgtEl>
                                          <p:spTgt spid="5"/>
                                        </p:tgtEl>
                                        <p:attrNameLst>
                                          <p:attrName>ppt_x</p:attrName>
                                        </p:attrNameLst>
                                      </p:cBhvr>
                                      <p:tavLst>
                                        <p:tav tm="0">
                                          <p:val>
                                            <p:strVal val="ppt_x"/>
                                          </p:val>
                                        </p:tav>
                                        <p:tav tm="100000">
                                          <p:val>
                                            <p:strVal val="0-ppt_w/2"/>
                                          </p:val>
                                        </p:tav>
                                      </p:tavLst>
                                    </p:anim>
                                    <p:anim calcmode="lin" valueType="num">
                                      <p:cBhvr additive="base">
                                        <p:cTn id="28" dur="2000"/>
                                        <p:tgtEl>
                                          <p:spTgt spid="5"/>
                                        </p:tgtEl>
                                        <p:attrNameLst>
                                          <p:attrName>ppt_y</p:attrName>
                                        </p:attrNameLst>
                                      </p:cBhvr>
                                      <p:tavLst>
                                        <p:tav tm="0">
                                          <p:val>
                                            <p:strVal val="ppt_y"/>
                                          </p:val>
                                        </p:tav>
                                        <p:tav tm="100000">
                                          <p:val>
                                            <p:strVal val="1+ppt_h/2"/>
                                          </p:val>
                                        </p:tav>
                                      </p:tavLst>
                                    </p:anim>
                                    <p:set>
                                      <p:cBhvr>
                                        <p:cTn id="29" dur="1" fill="hold">
                                          <p:stCondLst>
                                            <p:cond delay="1999"/>
                                          </p:stCondLst>
                                        </p:cTn>
                                        <p:tgtEl>
                                          <p:spTgt spid="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4"/>
                                        </p:tgtEl>
                                        <p:attrNameLst>
                                          <p:attrName>style.visibility</p:attrName>
                                        </p:attrNameLst>
                                      </p:cBhvr>
                                      <p:to>
                                        <p:strVal val="visible"/>
                                      </p:to>
                                    </p:set>
                                    <p:anim calcmode="lin" valueType="num">
                                      <p:cBhvr additive="base">
                                        <p:cTn id="34" dur="500" fill="hold"/>
                                        <p:tgtEl>
                                          <p:spTgt spid="84"/>
                                        </p:tgtEl>
                                        <p:attrNameLst>
                                          <p:attrName>ppt_x</p:attrName>
                                        </p:attrNameLst>
                                      </p:cBhvr>
                                      <p:tavLst>
                                        <p:tav tm="0">
                                          <p:val>
                                            <p:strVal val="#ppt_x"/>
                                          </p:val>
                                        </p:tav>
                                        <p:tav tm="100000">
                                          <p:val>
                                            <p:strVal val="#ppt_x"/>
                                          </p:val>
                                        </p:tav>
                                      </p:tavLst>
                                    </p:anim>
                                    <p:anim calcmode="lin" valueType="num">
                                      <p:cBhvr additive="base">
                                        <p:cTn id="35"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bsorption | Acoustic Sciences Corporation">
            <a:extLst>
              <a:ext uri="{FF2B5EF4-FFF2-40B4-BE49-F238E27FC236}">
                <a16:creationId xmlns:a16="http://schemas.microsoft.com/office/drawing/2014/main" id="{1147DF98-89C8-4684-A390-BAEDDAC71F8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685800"/>
            <a:ext cx="6743700" cy="3661474"/>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85">
            <a:extLst>
              <a:ext uri="{FF2B5EF4-FFF2-40B4-BE49-F238E27FC236}">
                <a16:creationId xmlns:a16="http://schemas.microsoft.com/office/drawing/2014/main" id="{DAC3442D-ADE4-4938-B82C-85D493E0D59C}"/>
              </a:ext>
            </a:extLst>
          </p:cNvPr>
          <p:cNvSpPr/>
          <p:nvPr/>
        </p:nvSpPr>
        <p:spPr>
          <a:xfrm rot="19669433">
            <a:off x="3012644" y="3368001"/>
            <a:ext cx="2046073" cy="473206"/>
          </a:xfrm>
          <a:prstGeom prst="rect">
            <a:avLst/>
          </a:prstGeom>
          <a:noFill/>
        </p:spPr>
        <p:txBody>
          <a:bodyPr wrap="none" lIns="68580" tIns="34290" rIns="68580" bIns="34290">
            <a:spAutoFit/>
          </a:bodyPr>
          <a:lstStyle/>
          <a:p>
            <a:pPr algn="ctr"/>
            <a:r>
              <a:rPr lang="en-US" sz="2625" b="1" dirty="0" err="1">
                <a:ln w="12700" cmpd="sng">
                  <a:noFill/>
                  <a:prstDash val="solid"/>
                </a:ln>
                <a:solidFill>
                  <a:srgbClr val="43CEB1"/>
                </a:solidFill>
              </a:rPr>
              <a:t>Âm</a:t>
            </a:r>
            <a:r>
              <a:rPr lang="en-US" sz="2625" b="1" dirty="0">
                <a:ln w="12700" cmpd="sng">
                  <a:noFill/>
                  <a:prstDash val="solid"/>
                </a:ln>
                <a:solidFill>
                  <a:srgbClr val="43CEB1"/>
                </a:solidFill>
              </a:rPr>
              <a:t> </a:t>
            </a:r>
            <a:r>
              <a:rPr lang="en-US" sz="2625" b="1" dirty="0" err="1">
                <a:ln w="12700" cmpd="sng">
                  <a:noFill/>
                  <a:prstDash val="solid"/>
                </a:ln>
                <a:solidFill>
                  <a:srgbClr val="43CEB1"/>
                </a:solidFill>
              </a:rPr>
              <a:t>phản</a:t>
            </a:r>
            <a:r>
              <a:rPr lang="en-US" sz="2625" b="1" dirty="0">
                <a:ln w="12700" cmpd="sng">
                  <a:noFill/>
                  <a:prstDash val="solid"/>
                </a:ln>
                <a:solidFill>
                  <a:srgbClr val="43CEB1"/>
                </a:solidFill>
              </a:rPr>
              <a:t> </a:t>
            </a:r>
            <a:r>
              <a:rPr lang="en-US" sz="2625" b="1" dirty="0" err="1">
                <a:ln w="12700" cmpd="sng">
                  <a:noFill/>
                  <a:prstDash val="solid"/>
                </a:ln>
                <a:solidFill>
                  <a:srgbClr val="43CEB1"/>
                </a:solidFill>
              </a:rPr>
              <a:t>xạ</a:t>
            </a:r>
            <a:endParaRPr lang="en-US" sz="2625" b="1" dirty="0">
              <a:ln w="12700" cmpd="sng">
                <a:noFill/>
                <a:prstDash val="solid"/>
              </a:ln>
              <a:solidFill>
                <a:srgbClr val="43CEB1"/>
              </a:solidFill>
            </a:endParaRPr>
          </a:p>
        </p:txBody>
      </p:sp>
      <p:sp>
        <p:nvSpPr>
          <p:cNvPr id="87" name="Rectangle 86">
            <a:extLst>
              <a:ext uri="{FF2B5EF4-FFF2-40B4-BE49-F238E27FC236}">
                <a16:creationId xmlns:a16="http://schemas.microsoft.com/office/drawing/2014/main" id="{58664578-9DFF-424A-85B4-1F6F62F5D595}"/>
              </a:ext>
            </a:extLst>
          </p:cNvPr>
          <p:cNvSpPr/>
          <p:nvPr/>
        </p:nvSpPr>
        <p:spPr>
          <a:xfrm>
            <a:off x="4513248" y="4343400"/>
            <a:ext cx="1863331" cy="473206"/>
          </a:xfrm>
          <a:prstGeom prst="rect">
            <a:avLst/>
          </a:prstGeom>
          <a:noFill/>
        </p:spPr>
        <p:txBody>
          <a:bodyPr wrap="none" lIns="68580" tIns="34290" rIns="68580" bIns="34290">
            <a:spAutoFit/>
          </a:bodyPr>
          <a:lstStyle/>
          <a:p>
            <a:pPr algn="ctr"/>
            <a:r>
              <a:rPr lang="en-US" sz="2625" b="1" dirty="0" err="1">
                <a:ln w="12700" cmpd="sng">
                  <a:noFill/>
                  <a:prstDash val="solid"/>
                </a:ln>
                <a:solidFill>
                  <a:srgbClr val="BF9000"/>
                </a:solidFill>
                <a:latin typeface="Times New Roman" pitchFamily="18" charset="0"/>
                <a:cs typeface="Times New Roman" pitchFamily="18" charset="0"/>
              </a:rPr>
              <a:t>Âm</a:t>
            </a:r>
            <a:r>
              <a:rPr lang="en-US" sz="2625" b="1" dirty="0">
                <a:ln w="12700" cmpd="sng">
                  <a:noFill/>
                  <a:prstDash val="solid"/>
                </a:ln>
                <a:solidFill>
                  <a:srgbClr val="BF9000"/>
                </a:solidFill>
                <a:latin typeface="Times New Roman" pitchFamily="18" charset="0"/>
                <a:cs typeface="Times New Roman" pitchFamily="18" charset="0"/>
              </a:rPr>
              <a:t> </a:t>
            </a:r>
            <a:r>
              <a:rPr lang="en-US" sz="2625" b="1" dirty="0" err="1">
                <a:ln w="12700" cmpd="sng">
                  <a:noFill/>
                  <a:prstDash val="solid"/>
                </a:ln>
                <a:solidFill>
                  <a:srgbClr val="BF9000"/>
                </a:solidFill>
                <a:latin typeface="Times New Roman" pitchFamily="18" charset="0"/>
                <a:cs typeface="Times New Roman" pitchFamily="18" charset="0"/>
              </a:rPr>
              <a:t>hấp</a:t>
            </a:r>
            <a:r>
              <a:rPr lang="en-US" sz="2625" b="1" dirty="0">
                <a:ln w="12700" cmpd="sng">
                  <a:noFill/>
                  <a:prstDash val="solid"/>
                </a:ln>
                <a:solidFill>
                  <a:srgbClr val="BF9000"/>
                </a:solidFill>
                <a:latin typeface="Times New Roman" pitchFamily="18" charset="0"/>
                <a:cs typeface="Times New Roman" pitchFamily="18" charset="0"/>
              </a:rPr>
              <a:t> </a:t>
            </a:r>
            <a:r>
              <a:rPr lang="en-US" sz="2625" b="1" dirty="0" err="1">
                <a:ln w="12700" cmpd="sng">
                  <a:noFill/>
                  <a:prstDash val="solid"/>
                </a:ln>
                <a:solidFill>
                  <a:srgbClr val="BF9000"/>
                </a:solidFill>
                <a:latin typeface="Times New Roman" pitchFamily="18" charset="0"/>
                <a:cs typeface="Times New Roman" pitchFamily="18" charset="0"/>
              </a:rPr>
              <a:t>thụ</a:t>
            </a:r>
            <a:endParaRPr lang="en-US" sz="2625" b="1" dirty="0">
              <a:ln w="12700" cmpd="sng">
                <a:noFill/>
                <a:prstDash val="solid"/>
              </a:ln>
              <a:solidFill>
                <a:srgbClr val="BF9000"/>
              </a:solidFill>
              <a:latin typeface="Times New Roman" pitchFamily="18" charset="0"/>
              <a:cs typeface="Times New Roman" pitchFamily="18" charset="0"/>
            </a:endParaRPr>
          </a:p>
        </p:txBody>
      </p:sp>
      <p:sp>
        <p:nvSpPr>
          <p:cNvPr id="88" name="Rectangle 87">
            <a:extLst>
              <a:ext uri="{FF2B5EF4-FFF2-40B4-BE49-F238E27FC236}">
                <a16:creationId xmlns:a16="http://schemas.microsoft.com/office/drawing/2014/main" id="{AA12E09A-3D3F-4F04-917E-ECB15C104D3C}"/>
              </a:ext>
            </a:extLst>
          </p:cNvPr>
          <p:cNvSpPr/>
          <p:nvPr/>
        </p:nvSpPr>
        <p:spPr>
          <a:xfrm rot="1445943">
            <a:off x="1738311" y="1779857"/>
            <a:ext cx="2177519" cy="473206"/>
          </a:xfrm>
          <a:prstGeom prst="rect">
            <a:avLst/>
          </a:prstGeom>
          <a:noFill/>
        </p:spPr>
        <p:txBody>
          <a:bodyPr wrap="none" lIns="68580" tIns="34290" rIns="68580" bIns="34290">
            <a:spAutoFit/>
          </a:bodyPr>
          <a:lstStyle/>
          <a:p>
            <a:pPr algn="ctr"/>
            <a:r>
              <a:rPr lang="en-US" sz="2625" b="1" dirty="0" err="1">
                <a:ln w="12700" cmpd="sng">
                  <a:noFill/>
                  <a:prstDash val="solid"/>
                </a:ln>
                <a:solidFill>
                  <a:srgbClr val="0000FF"/>
                </a:solidFill>
                <a:latin typeface="Times New Roman" pitchFamily="18" charset="0"/>
                <a:cs typeface="Times New Roman" pitchFamily="18" charset="0"/>
              </a:rPr>
              <a:t>Âm</a:t>
            </a:r>
            <a:r>
              <a:rPr lang="en-US" sz="2625" b="1" dirty="0">
                <a:ln w="12700" cmpd="sng">
                  <a:noFill/>
                  <a:prstDash val="solid"/>
                </a:ln>
                <a:solidFill>
                  <a:srgbClr val="0000FF"/>
                </a:solidFill>
                <a:latin typeface="Times New Roman" pitchFamily="18" charset="0"/>
                <a:cs typeface="Times New Roman" pitchFamily="18" charset="0"/>
              </a:rPr>
              <a:t> </a:t>
            </a:r>
            <a:r>
              <a:rPr lang="en-US" sz="2625" b="1" dirty="0" err="1">
                <a:ln w="12700" cmpd="sng">
                  <a:noFill/>
                  <a:prstDash val="solid"/>
                </a:ln>
                <a:solidFill>
                  <a:srgbClr val="0000FF"/>
                </a:solidFill>
                <a:latin typeface="Times New Roman" pitchFamily="18" charset="0"/>
                <a:cs typeface="Times New Roman" pitchFamily="18" charset="0"/>
              </a:rPr>
              <a:t>truyền</a:t>
            </a:r>
            <a:r>
              <a:rPr lang="en-US" sz="2625" b="1" dirty="0">
                <a:ln w="12700" cmpd="sng">
                  <a:noFill/>
                  <a:prstDash val="solid"/>
                </a:ln>
                <a:solidFill>
                  <a:srgbClr val="0000FF"/>
                </a:solidFill>
                <a:latin typeface="Times New Roman" pitchFamily="18" charset="0"/>
                <a:cs typeface="Times New Roman" pitchFamily="18" charset="0"/>
              </a:rPr>
              <a:t> </a:t>
            </a:r>
            <a:r>
              <a:rPr lang="en-US" sz="2625" b="1" dirty="0" err="1">
                <a:ln w="12700" cmpd="sng">
                  <a:noFill/>
                  <a:prstDash val="solid"/>
                </a:ln>
                <a:solidFill>
                  <a:srgbClr val="0000FF"/>
                </a:solidFill>
                <a:latin typeface="Times New Roman" pitchFamily="18" charset="0"/>
                <a:cs typeface="Times New Roman" pitchFamily="18" charset="0"/>
              </a:rPr>
              <a:t>tới</a:t>
            </a:r>
            <a:endParaRPr lang="en-US" sz="2625" b="1" dirty="0">
              <a:ln w="12700" cmpd="sng">
                <a:noFill/>
                <a:prstDash val="solid"/>
              </a:ln>
              <a:solidFill>
                <a:srgbClr val="0000FF"/>
              </a:solidFill>
              <a:latin typeface="Times New Roman" pitchFamily="18" charset="0"/>
              <a:cs typeface="Times New Roman" pitchFamily="18" charset="0"/>
            </a:endParaRPr>
          </a:p>
        </p:txBody>
      </p:sp>
      <p:sp>
        <p:nvSpPr>
          <p:cNvPr id="89" name="Rectangle 88">
            <a:extLst>
              <a:ext uri="{FF2B5EF4-FFF2-40B4-BE49-F238E27FC236}">
                <a16:creationId xmlns:a16="http://schemas.microsoft.com/office/drawing/2014/main" id="{4EB09F9B-E691-45A8-BC11-F3954CF6C538}"/>
              </a:ext>
            </a:extLst>
          </p:cNvPr>
          <p:cNvSpPr/>
          <p:nvPr/>
        </p:nvSpPr>
        <p:spPr>
          <a:xfrm>
            <a:off x="5541947" y="2171700"/>
            <a:ext cx="2329805" cy="473206"/>
          </a:xfrm>
          <a:prstGeom prst="rect">
            <a:avLst/>
          </a:prstGeom>
          <a:noFill/>
        </p:spPr>
        <p:txBody>
          <a:bodyPr wrap="none" lIns="68580" tIns="34290" rIns="68580" bIns="34290">
            <a:spAutoFit/>
          </a:bodyPr>
          <a:lstStyle/>
          <a:p>
            <a:pPr algn="ctr"/>
            <a:r>
              <a:rPr lang="en-US" sz="2625" b="1" dirty="0" err="1">
                <a:ln w="12700" cmpd="sng">
                  <a:noFill/>
                  <a:prstDash val="solid"/>
                </a:ln>
                <a:solidFill>
                  <a:srgbClr val="7030A0"/>
                </a:solidFill>
                <a:latin typeface="Times New Roman" pitchFamily="18" charset="0"/>
                <a:cs typeface="Times New Roman" pitchFamily="18" charset="0"/>
              </a:rPr>
              <a:t>Âm</a:t>
            </a:r>
            <a:r>
              <a:rPr lang="en-US" sz="2625" b="1" dirty="0">
                <a:ln w="12700" cmpd="sng">
                  <a:noFill/>
                  <a:prstDash val="solid"/>
                </a:ln>
                <a:solidFill>
                  <a:srgbClr val="7030A0"/>
                </a:solidFill>
                <a:latin typeface="Times New Roman" pitchFamily="18" charset="0"/>
                <a:cs typeface="Times New Roman" pitchFamily="18" charset="0"/>
              </a:rPr>
              <a:t> </a:t>
            </a:r>
            <a:r>
              <a:rPr lang="en-US" sz="2625" b="1" dirty="0" err="1">
                <a:ln w="12700" cmpd="sng">
                  <a:noFill/>
                  <a:prstDash val="solid"/>
                </a:ln>
                <a:solidFill>
                  <a:srgbClr val="7030A0"/>
                </a:solidFill>
                <a:latin typeface="Times New Roman" pitchFamily="18" charset="0"/>
                <a:cs typeface="Times New Roman" pitchFamily="18" charset="0"/>
              </a:rPr>
              <a:t>truyền</a:t>
            </a:r>
            <a:r>
              <a:rPr lang="en-US" sz="2625" b="1" dirty="0">
                <a:ln w="12700" cmpd="sng">
                  <a:noFill/>
                  <a:prstDash val="solid"/>
                </a:ln>
                <a:solidFill>
                  <a:srgbClr val="7030A0"/>
                </a:solidFill>
                <a:latin typeface="Times New Roman" pitchFamily="18" charset="0"/>
                <a:cs typeface="Times New Roman" pitchFamily="18" charset="0"/>
              </a:rPr>
              <a:t> qua</a:t>
            </a:r>
          </a:p>
        </p:txBody>
      </p:sp>
      <p:sp>
        <p:nvSpPr>
          <p:cNvPr id="11" name="Line 15">
            <a:extLst>
              <a:ext uri="{FF2B5EF4-FFF2-40B4-BE49-F238E27FC236}">
                <a16:creationId xmlns:a16="http://schemas.microsoft.com/office/drawing/2014/main" id="{F514A5B3-E19B-B51E-9E48-ECA152F4C888}"/>
              </a:ext>
            </a:extLst>
          </p:cNvPr>
          <p:cNvSpPr>
            <a:spLocks noChangeShapeType="1"/>
          </p:cNvSpPr>
          <p:nvPr/>
        </p:nvSpPr>
        <p:spPr bwMode="auto">
          <a:xfrm>
            <a:off x="3372658" y="1884220"/>
            <a:ext cx="1053869" cy="755072"/>
          </a:xfrm>
          <a:prstGeom prst="line">
            <a:avLst/>
          </a:prstGeom>
          <a:noFill/>
          <a:ln w="190500" cmpd="sng">
            <a:solidFill>
              <a:srgbClr val="0000FF"/>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16" name="Line 15">
            <a:extLst>
              <a:ext uri="{FF2B5EF4-FFF2-40B4-BE49-F238E27FC236}">
                <a16:creationId xmlns:a16="http://schemas.microsoft.com/office/drawing/2014/main" id="{A196D783-3491-CC32-40B4-3687FD2BD575}"/>
              </a:ext>
            </a:extLst>
          </p:cNvPr>
          <p:cNvSpPr>
            <a:spLocks noChangeShapeType="1"/>
          </p:cNvSpPr>
          <p:nvPr/>
        </p:nvSpPr>
        <p:spPr bwMode="auto">
          <a:xfrm flipH="1">
            <a:off x="3730657" y="2730581"/>
            <a:ext cx="695870" cy="613579"/>
          </a:xfrm>
          <a:prstGeom prst="line">
            <a:avLst/>
          </a:prstGeom>
          <a:noFill/>
          <a:ln w="101600" cmpd="sng">
            <a:solidFill>
              <a:srgbClr val="43CEB1"/>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17" name="Line 15">
            <a:extLst>
              <a:ext uri="{FF2B5EF4-FFF2-40B4-BE49-F238E27FC236}">
                <a16:creationId xmlns:a16="http://schemas.microsoft.com/office/drawing/2014/main" id="{7697EDAF-27BB-81CC-3D02-FCEFAACAF0F3}"/>
              </a:ext>
            </a:extLst>
          </p:cNvPr>
          <p:cNvSpPr>
            <a:spLocks noChangeShapeType="1"/>
          </p:cNvSpPr>
          <p:nvPr/>
        </p:nvSpPr>
        <p:spPr bwMode="auto">
          <a:xfrm>
            <a:off x="5194168" y="2896125"/>
            <a:ext cx="7652" cy="1221130"/>
          </a:xfrm>
          <a:prstGeom prst="line">
            <a:avLst/>
          </a:prstGeom>
          <a:noFill/>
          <a:ln w="101600" cmpd="sng">
            <a:solidFill>
              <a:schemeClr val="accent4">
                <a:lumMod val="75000"/>
              </a:schemeClr>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18" name="Line 15">
            <a:extLst>
              <a:ext uri="{FF2B5EF4-FFF2-40B4-BE49-F238E27FC236}">
                <a16:creationId xmlns:a16="http://schemas.microsoft.com/office/drawing/2014/main" id="{37DF5A29-00F5-47AD-790E-2629CD705B15}"/>
              </a:ext>
            </a:extLst>
          </p:cNvPr>
          <p:cNvSpPr>
            <a:spLocks noChangeShapeType="1"/>
          </p:cNvSpPr>
          <p:nvPr/>
        </p:nvSpPr>
        <p:spPr bwMode="auto">
          <a:xfrm>
            <a:off x="5588303" y="2896124"/>
            <a:ext cx="1111799" cy="0"/>
          </a:xfrm>
          <a:prstGeom prst="line">
            <a:avLst/>
          </a:prstGeom>
          <a:noFill/>
          <a:ln w="101600" cmpd="sng">
            <a:solidFill>
              <a:srgbClr val="7030A0"/>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sz="1050"/>
          </a:p>
        </p:txBody>
      </p:sp>
    </p:spTree>
    <p:extLst>
      <p:ext uri="{BB962C8B-B14F-4D97-AF65-F5344CB8AC3E}">
        <p14:creationId xmlns:p14="http://schemas.microsoft.com/office/powerpoint/2010/main" val="285703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repeatCount="indefinite"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down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barn(inVertical)">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repeatCount="indefinite"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strips(down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barn(inVertical)">
                                      <p:cBhvr>
                                        <p:cTn id="27" dur="500"/>
                                        <p:tgtEl>
                                          <p:spTgt spid="86"/>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repeatCount="indefinite"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strips(down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7"/>
                                        </p:tgtEl>
                                        <p:attrNameLst>
                                          <p:attrName>style.visibility</p:attrName>
                                        </p:attrNameLst>
                                      </p:cBhvr>
                                      <p:to>
                                        <p:strVal val="visible"/>
                                      </p:to>
                                    </p:set>
                                    <p:animEffect transition="in" filter="barn(inVertical)">
                                      <p:cBhvr>
                                        <p:cTn id="37" dur="500"/>
                                        <p:tgtEl>
                                          <p:spTgt spid="87"/>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repeatCount="indefinite"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strips(down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animEffect transition="in" filter="barn(inVertical)">
                                      <p:cBhvr>
                                        <p:cTn id="4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88" grpId="0"/>
      <p:bldP spid="8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6B20A04-A7F8-4FE8-A2E0-DF27DCF76CB2}"/>
              </a:ext>
            </a:extLst>
          </p:cNvPr>
          <p:cNvSpPr txBox="1"/>
          <p:nvPr/>
        </p:nvSpPr>
        <p:spPr>
          <a:xfrm>
            <a:off x="1143000" y="0"/>
            <a:ext cx="6858000" cy="2585323"/>
          </a:xfrm>
          <a:prstGeom prst="rect">
            <a:avLst/>
          </a:prstGeom>
          <a:noFill/>
        </p:spPr>
        <p:txBody>
          <a:bodyPr wrap="square" rtlCol="0">
            <a:spAutoFit/>
          </a:bodyPr>
          <a:lstStyle/>
          <a:p>
            <a:r>
              <a:rPr lang="en-US" sz="2550" dirty="0"/>
              <a:t>-</a:t>
            </a:r>
            <a:r>
              <a:rPr lang="en-US" sz="2700" dirty="0" err="1">
                <a:latin typeface="Times New Roman" pitchFamily="18" charset="0"/>
                <a:cs typeface="Times New Roman" pitchFamily="18" charset="0"/>
              </a:rPr>
              <a:t>Những</a:t>
            </a:r>
            <a:r>
              <a:rPr lang="en-US" sz="2700" dirty="0">
                <a:latin typeface="Times New Roman" pitchFamily="18" charset="0"/>
                <a:cs typeface="Times New Roman" pitchFamily="18" charset="0"/>
              </a:rPr>
              <a:t> </a:t>
            </a:r>
            <a:r>
              <a:rPr lang="en-US" sz="2700" dirty="0" err="1">
                <a:solidFill>
                  <a:srgbClr val="0070C0"/>
                </a:solidFill>
                <a:latin typeface="Times New Roman" pitchFamily="18" charset="0"/>
                <a:cs typeface="Times New Roman" pitchFamily="18" charset="0"/>
              </a:rPr>
              <a:t>vật</a:t>
            </a:r>
            <a:r>
              <a:rPr lang="en-US" sz="2700" dirty="0">
                <a:solidFill>
                  <a:srgbClr val="0070C0"/>
                </a:solidFill>
                <a:latin typeface="Times New Roman" pitchFamily="18" charset="0"/>
                <a:cs typeface="Times New Roman" pitchFamily="18" charset="0"/>
              </a:rPr>
              <a:t> </a:t>
            </a:r>
            <a:r>
              <a:rPr lang="en-US" sz="2700" dirty="0" err="1">
                <a:solidFill>
                  <a:srgbClr val="0070C0"/>
                </a:solidFill>
                <a:latin typeface="Times New Roman" pitchFamily="18" charset="0"/>
                <a:cs typeface="Times New Roman" pitchFamily="18" charset="0"/>
              </a:rPr>
              <a:t>liệu</a:t>
            </a:r>
            <a:r>
              <a:rPr lang="en-US" sz="2700" dirty="0">
                <a:solidFill>
                  <a:srgbClr val="0070C0"/>
                </a:solidFill>
                <a:latin typeface="Times New Roman" pitchFamily="18" charset="0"/>
                <a:cs typeface="Times New Roman" pitchFamily="18" charset="0"/>
              </a:rPr>
              <a:t> </a:t>
            </a:r>
            <a:r>
              <a:rPr lang="en-US" sz="2700" dirty="0" err="1">
                <a:solidFill>
                  <a:srgbClr val="0070C0"/>
                </a:solidFill>
                <a:latin typeface="Times New Roman" pitchFamily="18" charset="0"/>
                <a:cs typeface="Times New Roman" pitchFamily="18" charset="0"/>
              </a:rPr>
              <a:t>cứng</a:t>
            </a:r>
            <a:r>
              <a:rPr lang="en-US" sz="2700" dirty="0">
                <a:solidFill>
                  <a:srgbClr val="0070C0"/>
                </a:solidFill>
                <a:latin typeface="Times New Roman" pitchFamily="18" charset="0"/>
                <a:cs typeface="Times New Roman" pitchFamily="18" charset="0"/>
              </a:rPr>
              <a:t> </a:t>
            </a:r>
            <a:r>
              <a:rPr lang="en-US" sz="2700" dirty="0" err="1">
                <a:latin typeface="Times New Roman" pitchFamily="18" charset="0"/>
                <a:cs typeface="Times New Roman" pitchFamily="18" charset="0"/>
              </a:rPr>
              <a:t>có</a:t>
            </a:r>
            <a:r>
              <a:rPr lang="en-US" sz="2700" dirty="0">
                <a:latin typeface="Times New Roman" pitchFamily="18" charset="0"/>
                <a:cs typeface="Times New Roman" pitchFamily="18" charset="0"/>
              </a:rPr>
              <a:t> </a:t>
            </a:r>
            <a:r>
              <a:rPr lang="en-US" sz="2700" dirty="0" err="1">
                <a:solidFill>
                  <a:srgbClr val="00B050"/>
                </a:solidFill>
                <a:latin typeface="Times New Roman" pitchFamily="18" charset="0"/>
                <a:cs typeface="Times New Roman" pitchFamily="18" charset="0"/>
              </a:rPr>
              <a:t>bề</a:t>
            </a:r>
            <a:r>
              <a:rPr lang="en-US" sz="2700" dirty="0">
                <a:solidFill>
                  <a:srgbClr val="00B050"/>
                </a:solidFill>
                <a:latin typeface="Times New Roman" pitchFamily="18" charset="0"/>
                <a:cs typeface="Times New Roman" pitchFamily="18" charset="0"/>
              </a:rPr>
              <a:t> </a:t>
            </a:r>
            <a:r>
              <a:rPr lang="en-US" sz="2700" dirty="0" err="1">
                <a:solidFill>
                  <a:srgbClr val="00B050"/>
                </a:solidFill>
                <a:latin typeface="Times New Roman" pitchFamily="18" charset="0"/>
                <a:cs typeface="Times New Roman" pitchFamily="18" charset="0"/>
              </a:rPr>
              <a:t>mặt</a:t>
            </a:r>
            <a:r>
              <a:rPr lang="en-US" sz="2700" dirty="0">
                <a:solidFill>
                  <a:srgbClr val="00B050"/>
                </a:solidFill>
                <a:latin typeface="Times New Roman" pitchFamily="18" charset="0"/>
                <a:cs typeface="Times New Roman" pitchFamily="18" charset="0"/>
              </a:rPr>
              <a:t> </a:t>
            </a:r>
            <a:r>
              <a:rPr lang="en-US" sz="2700" dirty="0" err="1">
                <a:solidFill>
                  <a:srgbClr val="00B050"/>
                </a:solidFill>
                <a:latin typeface="Times New Roman" pitchFamily="18" charset="0"/>
                <a:cs typeface="Times New Roman" pitchFamily="18" charset="0"/>
              </a:rPr>
              <a:t>nhẵn</a:t>
            </a:r>
            <a:r>
              <a:rPr lang="en-US" sz="2700" dirty="0">
                <a:solidFill>
                  <a:srgbClr val="00B05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phản</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xạ</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âm</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tốt</a:t>
            </a:r>
            <a:r>
              <a:rPr lang="en-US" sz="2700" dirty="0">
                <a:solidFill>
                  <a:srgbClr val="FF0000"/>
                </a:solidFill>
                <a:latin typeface="Times New Roman" pitchFamily="18" charset="0"/>
                <a:cs typeface="Times New Roman" pitchFamily="18" charset="0"/>
              </a:rPr>
              <a:t>(</a:t>
            </a:r>
            <a:r>
              <a:rPr lang="en-US" sz="2700" dirty="0" err="1">
                <a:solidFill>
                  <a:srgbClr val="FF0000"/>
                </a:solidFill>
                <a:latin typeface="Times New Roman" pitchFamily="18" charset="0"/>
                <a:cs typeface="Times New Roman" pitchFamily="18" charset="0"/>
              </a:rPr>
              <a:t>hấp</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thụ</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âm</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kém</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sàn</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gỗ</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tường</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bê</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tông</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nhẵn</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bóng</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kim</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loại</a:t>
            </a:r>
            <a:r>
              <a:rPr lang="en-US" sz="2700" dirty="0">
                <a:solidFill>
                  <a:srgbClr val="FF0000"/>
                </a:solidFill>
                <a:latin typeface="Times New Roman" pitchFamily="18" charset="0"/>
                <a:cs typeface="Times New Roman" pitchFamily="18" charset="0"/>
              </a:rPr>
              <a:t>….</a:t>
            </a:r>
            <a:endParaRPr lang="en-US" sz="2700" dirty="0">
              <a:latin typeface="Times New Roman" pitchFamily="18" charset="0"/>
              <a:cs typeface="Times New Roman" pitchFamily="18" charset="0"/>
            </a:endParaRPr>
          </a:p>
          <a:p>
            <a:r>
              <a:rPr lang="en-US" sz="2700" dirty="0">
                <a:latin typeface="Times New Roman" pitchFamily="18" charset="0"/>
                <a:cs typeface="Times New Roman" pitchFamily="18" charset="0"/>
              </a:rPr>
              <a:t>-</a:t>
            </a:r>
            <a:r>
              <a:rPr lang="en-US" sz="2700" dirty="0" err="1">
                <a:latin typeface="Times New Roman" pitchFamily="18" charset="0"/>
                <a:cs typeface="Times New Roman" pitchFamily="18" charset="0"/>
              </a:rPr>
              <a:t>Những</a:t>
            </a:r>
            <a:r>
              <a:rPr lang="en-US" sz="2700" dirty="0">
                <a:latin typeface="Times New Roman" pitchFamily="18" charset="0"/>
                <a:cs typeface="Times New Roman" pitchFamily="18" charset="0"/>
              </a:rPr>
              <a:t> </a:t>
            </a:r>
            <a:r>
              <a:rPr lang="en-US" sz="2700" dirty="0" err="1">
                <a:solidFill>
                  <a:srgbClr val="0070C0"/>
                </a:solidFill>
                <a:latin typeface="Times New Roman" pitchFamily="18" charset="0"/>
                <a:cs typeface="Times New Roman" pitchFamily="18" charset="0"/>
              </a:rPr>
              <a:t>vật</a:t>
            </a:r>
            <a:r>
              <a:rPr lang="en-US" sz="2700" dirty="0">
                <a:solidFill>
                  <a:srgbClr val="0070C0"/>
                </a:solidFill>
                <a:latin typeface="Times New Roman" pitchFamily="18" charset="0"/>
                <a:cs typeface="Times New Roman" pitchFamily="18" charset="0"/>
              </a:rPr>
              <a:t> </a:t>
            </a:r>
            <a:r>
              <a:rPr lang="en-US" sz="2700" dirty="0" err="1">
                <a:solidFill>
                  <a:srgbClr val="0070C0"/>
                </a:solidFill>
                <a:latin typeface="Times New Roman" pitchFamily="18" charset="0"/>
                <a:cs typeface="Times New Roman" pitchFamily="18" charset="0"/>
              </a:rPr>
              <a:t>liệu</a:t>
            </a:r>
            <a:r>
              <a:rPr lang="en-US" sz="2700" dirty="0">
                <a:solidFill>
                  <a:srgbClr val="0070C0"/>
                </a:solidFill>
                <a:latin typeface="Times New Roman" pitchFamily="18" charset="0"/>
                <a:cs typeface="Times New Roman" pitchFamily="18" charset="0"/>
              </a:rPr>
              <a:t> </a:t>
            </a:r>
            <a:r>
              <a:rPr lang="en-US" sz="2700" dirty="0" err="1">
                <a:solidFill>
                  <a:srgbClr val="0070C0"/>
                </a:solidFill>
                <a:latin typeface="Times New Roman" pitchFamily="18" charset="0"/>
                <a:cs typeface="Times New Roman" pitchFamily="18" charset="0"/>
              </a:rPr>
              <a:t>mềm</a:t>
            </a:r>
            <a:r>
              <a:rPr lang="en-US" sz="2700" dirty="0">
                <a:solidFill>
                  <a:srgbClr val="0070C0"/>
                </a:solidFill>
                <a:latin typeface="Times New Roman" pitchFamily="18" charset="0"/>
                <a:cs typeface="Times New Roman" pitchFamily="18" charset="0"/>
              </a:rPr>
              <a:t>, </a:t>
            </a:r>
            <a:r>
              <a:rPr lang="en-US" sz="2700" dirty="0" err="1">
                <a:solidFill>
                  <a:srgbClr val="0070C0"/>
                </a:solidFill>
                <a:latin typeface="Times New Roman" pitchFamily="18" charset="0"/>
                <a:cs typeface="Times New Roman" pitchFamily="18" charset="0"/>
              </a:rPr>
              <a:t>xốp</a:t>
            </a:r>
            <a:r>
              <a:rPr lang="en-US" sz="2700" dirty="0">
                <a:solidFill>
                  <a:srgbClr val="0070C0"/>
                </a:solidFill>
                <a:latin typeface="Times New Roman" pitchFamily="18" charset="0"/>
                <a:cs typeface="Times New Roman" pitchFamily="18" charset="0"/>
              </a:rPr>
              <a:t> </a:t>
            </a:r>
            <a:r>
              <a:rPr lang="en-US" sz="2700" dirty="0" err="1">
                <a:latin typeface="Times New Roman" pitchFamily="18" charset="0"/>
                <a:cs typeface="Times New Roman" pitchFamily="18" charset="0"/>
              </a:rPr>
              <a:t>có</a:t>
            </a:r>
            <a:r>
              <a:rPr lang="en-US" sz="2700" dirty="0">
                <a:latin typeface="Times New Roman" pitchFamily="18" charset="0"/>
                <a:cs typeface="Times New Roman" pitchFamily="18" charset="0"/>
              </a:rPr>
              <a:t> </a:t>
            </a:r>
            <a:r>
              <a:rPr lang="en-US" sz="2700" dirty="0" err="1">
                <a:solidFill>
                  <a:srgbClr val="00B050"/>
                </a:solidFill>
                <a:latin typeface="Times New Roman" pitchFamily="18" charset="0"/>
                <a:cs typeface="Times New Roman" pitchFamily="18" charset="0"/>
              </a:rPr>
              <a:t>bề</a:t>
            </a:r>
            <a:r>
              <a:rPr lang="en-US" sz="2700" dirty="0">
                <a:solidFill>
                  <a:srgbClr val="00B050"/>
                </a:solidFill>
                <a:latin typeface="Times New Roman" pitchFamily="18" charset="0"/>
                <a:cs typeface="Times New Roman" pitchFamily="18" charset="0"/>
              </a:rPr>
              <a:t> </a:t>
            </a:r>
            <a:r>
              <a:rPr lang="en-US" sz="2700" dirty="0" err="1">
                <a:solidFill>
                  <a:srgbClr val="00B050"/>
                </a:solidFill>
                <a:latin typeface="Times New Roman" pitchFamily="18" charset="0"/>
                <a:cs typeface="Times New Roman" pitchFamily="18" charset="0"/>
              </a:rPr>
              <a:t>mặt</a:t>
            </a:r>
            <a:r>
              <a:rPr lang="en-US" sz="2700" dirty="0">
                <a:solidFill>
                  <a:srgbClr val="00B050"/>
                </a:solidFill>
                <a:latin typeface="Times New Roman" pitchFamily="18" charset="0"/>
                <a:cs typeface="Times New Roman" pitchFamily="18" charset="0"/>
              </a:rPr>
              <a:t> </a:t>
            </a:r>
            <a:r>
              <a:rPr lang="en-US" sz="2700" dirty="0" err="1">
                <a:solidFill>
                  <a:srgbClr val="00B050"/>
                </a:solidFill>
                <a:latin typeface="Times New Roman" pitchFamily="18" charset="0"/>
                <a:cs typeface="Times New Roman" pitchFamily="18" charset="0"/>
              </a:rPr>
              <a:t>gồ</a:t>
            </a:r>
            <a:r>
              <a:rPr lang="en-US" sz="2700" dirty="0">
                <a:solidFill>
                  <a:srgbClr val="00B050"/>
                </a:solidFill>
                <a:latin typeface="Times New Roman" pitchFamily="18" charset="0"/>
                <a:cs typeface="Times New Roman" pitchFamily="18" charset="0"/>
              </a:rPr>
              <a:t> </a:t>
            </a:r>
            <a:r>
              <a:rPr lang="en-US" sz="2700" dirty="0" err="1">
                <a:solidFill>
                  <a:srgbClr val="00B050"/>
                </a:solidFill>
                <a:latin typeface="Times New Roman" pitchFamily="18" charset="0"/>
                <a:cs typeface="Times New Roman" pitchFamily="18" charset="0"/>
              </a:rPr>
              <a:t>ghề</a:t>
            </a:r>
            <a:r>
              <a:rPr lang="en-US" sz="2700" dirty="0">
                <a:solidFill>
                  <a:srgbClr val="00B050"/>
                </a:solidFill>
                <a:latin typeface="Times New Roman" pitchFamily="18" charset="0"/>
                <a:cs typeface="Times New Roman" pitchFamily="18" charset="0"/>
              </a:rPr>
              <a:t> </a:t>
            </a:r>
            <a:r>
              <a:rPr lang="en-US" sz="2700" dirty="0" err="1">
                <a:latin typeface="Times New Roman" pitchFamily="18" charset="0"/>
                <a:cs typeface="Times New Roman" pitchFamily="18" charset="0"/>
              </a:rPr>
              <a:t>thì</a:t>
            </a:r>
            <a:r>
              <a:rPr lang="en-US" sz="2700" dirty="0">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phản</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xạ</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âm</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kém</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hấp</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thụ</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âm</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tốt</a:t>
            </a:r>
            <a:r>
              <a:rPr lang="en-US" sz="2700" dirty="0">
                <a:solidFill>
                  <a:srgbClr val="FF0000"/>
                </a:solidFill>
                <a:latin typeface="Times New Roman" pitchFamily="18" charset="0"/>
                <a:cs typeface="Times New Roman" pitchFamily="18" charset="0"/>
              </a:rPr>
              <a:t>): </a:t>
            </a:r>
            <a:r>
              <a:rPr lang="en-US" sz="2700" dirty="0" err="1">
                <a:latin typeface="Times New Roman" pitchFamily="18" charset="0"/>
                <a:cs typeface="Times New Roman" pitchFamily="18" charset="0"/>
              </a:rPr>
              <a:t>đệm</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bông</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xốp</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vải</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nhung</a:t>
            </a:r>
            <a:r>
              <a:rPr lang="en-US" sz="2700" dirty="0">
                <a:latin typeface="Times New Roman" pitchFamily="18" charset="0"/>
                <a:cs typeface="Times New Roman" pitchFamily="18" charset="0"/>
              </a:rPr>
              <a:t>…</a:t>
            </a:r>
          </a:p>
        </p:txBody>
      </p:sp>
      <p:pic>
        <p:nvPicPr>
          <p:cNvPr id="11" name="Picture 4" descr="Related image">
            <a:extLst>
              <a:ext uri="{FF2B5EF4-FFF2-40B4-BE49-F238E27FC236}">
                <a16:creationId xmlns:a16="http://schemas.microsoft.com/office/drawing/2014/main" id="{5EA3C05B-2B5A-4C1B-BDB6-7E65BE9565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9250" y="2648837"/>
            <a:ext cx="1755321" cy="17553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mage result for vÃ¡n gá»">
            <a:extLst>
              <a:ext uri="{FF2B5EF4-FFF2-40B4-BE49-F238E27FC236}">
                <a16:creationId xmlns:a16="http://schemas.microsoft.com/office/drawing/2014/main" id="{34466F68-7F07-4556-B4E8-64AE6EB690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9569" y="2557848"/>
            <a:ext cx="1854779" cy="18547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5A6365D-3F66-448D-8FA5-7E7FDB8B41A8}"/>
              </a:ext>
            </a:extLst>
          </p:cNvPr>
          <p:cNvSpPr txBox="1"/>
          <p:nvPr/>
        </p:nvSpPr>
        <p:spPr>
          <a:xfrm>
            <a:off x="4981433" y="4635853"/>
            <a:ext cx="2950434" cy="484748"/>
          </a:xfrm>
          <a:prstGeom prst="rect">
            <a:avLst/>
          </a:prstGeom>
          <a:noFill/>
        </p:spPr>
        <p:txBody>
          <a:bodyPr wrap="square" rtlCol="0">
            <a:spAutoFit/>
          </a:bodyPr>
          <a:lstStyle/>
          <a:p>
            <a:pPr algn="ctr"/>
            <a:r>
              <a:rPr lang="en-US" sz="2550" dirty="0" err="1">
                <a:solidFill>
                  <a:srgbClr val="0070C0"/>
                </a:solidFill>
                <a:latin typeface="Times New Roman" pitchFamily="18" charset="0"/>
                <a:cs typeface="Times New Roman" pitchFamily="18" charset="0"/>
              </a:rPr>
              <a:t>Phản</a:t>
            </a:r>
            <a:r>
              <a:rPr lang="en-US" sz="2550" dirty="0">
                <a:solidFill>
                  <a:srgbClr val="0070C0"/>
                </a:solidFill>
                <a:latin typeface="Times New Roman" pitchFamily="18" charset="0"/>
                <a:cs typeface="Times New Roman" pitchFamily="18" charset="0"/>
              </a:rPr>
              <a:t> </a:t>
            </a:r>
            <a:r>
              <a:rPr lang="en-US" sz="2550" dirty="0" err="1">
                <a:solidFill>
                  <a:srgbClr val="0070C0"/>
                </a:solidFill>
                <a:latin typeface="Times New Roman" pitchFamily="18" charset="0"/>
                <a:cs typeface="Times New Roman" pitchFamily="18" charset="0"/>
              </a:rPr>
              <a:t>xạ</a:t>
            </a:r>
            <a:r>
              <a:rPr lang="en-US" sz="2550" dirty="0">
                <a:solidFill>
                  <a:srgbClr val="0070C0"/>
                </a:solidFill>
                <a:latin typeface="Times New Roman" pitchFamily="18" charset="0"/>
                <a:cs typeface="Times New Roman" pitchFamily="18" charset="0"/>
              </a:rPr>
              <a:t> </a:t>
            </a:r>
            <a:r>
              <a:rPr lang="en-US" sz="2550" dirty="0" err="1">
                <a:solidFill>
                  <a:srgbClr val="0070C0"/>
                </a:solidFill>
                <a:latin typeface="Times New Roman" pitchFamily="18" charset="0"/>
                <a:cs typeface="Times New Roman" pitchFamily="18" charset="0"/>
              </a:rPr>
              <a:t>âm</a:t>
            </a:r>
            <a:r>
              <a:rPr lang="en-US" sz="2550" dirty="0">
                <a:latin typeface="Times New Roman" pitchFamily="18" charset="0"/>
                <a:cs typeface="Times New Roman" pitchFamily="18" charset="0"/>
              </a:rPr>
              <a:t> </a:t>
            </a:r>
            <a:r>
              <a:rPr lang="en-US" sz="2550" dirty="0" err="1">
                <a:solidFill>
                  <a:srgbClr val="00B050"/>
                </a:solidFill>
                <a:latin typeface="Times New Roman" pitchFamily="18" charset="0"/>
                <a:cs typeface="Times New Roman" pitchFamily="18" charset="0"/>
              </a:rPr>
              <a:t>kém</a:t>
            </a:r>
            <a:r>
              <a:rPr lang="en-US" sz="2550" dirty="0">
                <a:solidFill>
                  <a:srgbClr val="00B050"/>
                </a:solidFill>
                <a:latin typeface="Times New Roman" pitchFamily="18" charset="0"/>
                <a:cs typeface="Times New Roman" pitchFamily="18" charset="0"/>
              </a:rPr>
              <a:t> </a:t>
            </a:r>
            <a:r>
              <a:rPr lang="en-US" sz="2550" dirty="0" err="1">
                <a:solidFill>
                  <a:srgbClr val="00B050"/>
                </a:solidFill>
                <a:latin typeface="Times New Roman" pitchFamily="18" charset="0"/>
                <a:cs typeface="Times New Roman" pitchFamily="18" charset="0"/>
              </a:rPr>
              <a:t>dần</a:t>
            </a:r>
            <a:endParaRPr lang="en-US" sz="2550" dirty="0">
              <a:solidFill>
                <a:srgbClr val="00B050"/>
              </a:solidFill>
              <a:latin typeface="Times New Roman" pitchFamily="18" charset="0"/>
              <a:cs typeface="Times New Roman" pitchFamily="18" charset="0"/>
            </a:endParaRPr>
          </a:p>
        </p:txBody>
      </p:sp>
      <p:pic>
        <p:nvPicPr>
          <p:cNvPr id="19" name="Picture 10" descr="Image result for tÆ°á»ng gáº¡ch">
            <a:extLst>
              <a:ext uri="{FF2B5EF4-FFF2-40B4-BE49-F238E27FC236}">
                <a16:creationId xmlns:a16="http://schemas.microsoft.com/office/drawing/2014/main" id="{57ED38B6-32A8-47CA-B44D-9886AD1631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0350" y="2581261"/>
            <a:ext cx="1391084" cy="1854779"/>
          </a:xfrm>
          <a:prstGeom prst="rect">
            <a:avLst/>
          </a:prstGeom>
          <a:noFill/>
          <a:extLst>
            <a:ext uri="{909E8E84-426E-40DD-AFC4-6F175D3DCCD1}">
              <a14:hiddenFill xmlns:a14="http://schemas.microsoft.com/office/drawing/2010/main">
                <a:solidFill>
                  <a:srgbClr val="FFFFFF"/>
                </a:solidFill>
              </a14:hiddenFill>
            </a:ext>
          </a:extLst>
        </p:spPr>
      </p:pic>
      <p:sp>
        <p:nvSpPr>
          <p:cNvPr id="20" name="Line 15">
            <a:extLst>
              <a:ext uri="{FF2B5EF4-FFF2-40B4-BE49-F238E27FC236}">
                <a16:creationId xmlns:a16="http://schemas.microsoft.com/office/drawing/2014/main" id="{B152F22F-E7D6-48E6-B8CF-FC6A6B2524BC}"/>
              </a:ext>
            </a:extLst>
          </p:cNvPr>
          <p:cNvSpPr>
            <a:spLocks noChangeShapeType="1"/>
          </p:cNvSpPr>
          <p:nvPr/>
        </p:nvSpPr>
        <p:spPr bwMode="auto">
          <a:xfrm>
            <a:off x="5689023" y="4511537"/>
            <a:ext cx="1592684" cy="16937"/>
          </a:xfrm>
          <a:prstGeom prst="line">
            <a:avLst/>
          </a:prstGeom>
          <a:noFill/>
          <a:ln w="127000" cmpd="sng">
            <a:solidFill>
              <a:srgbClr val="FF0000"/>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21" name="TextBox 20">
            <a:extLst>
              <a:ext uri="{FF2B5EF4-FFF2-40B4-BE49-F238E27FC236}">
                <a16:creationId xmlns:a16="http://schemas.microsoft.com/office/drawing/2014/main" id="{5F85AE46-D890-6B49-3D83-C24773D57012}"/>
              </a:ext>
            </a:extLst>
          </p:cNvPr>
          <p:cNvSpPr txBox="1"/>
          <p:nvPr/>
        </p:nvSpPr>
        <p:spPr>
          <a:xfrm>
            <a:off x="1143000" y="4644321"/>
            <a:ext cx="2679982" cy="484748"/>
          </a:xfrm>
          <a:prstGeom prst="rect">
            <a:avLst/>
          </a:prstGeom>
          <a:noFill/>
        </p:spPr>
        <p:txBody>
          <a:bodyPr wrap="square" rtlCol="0">
            <a:spAutoFit/>
          </a:bodyPr>
          <a:lstStyle/>
          <a:p>
            <a:pPr algn="ctr"/>
            <a:r>
              <a:rPr lang="en-US" sz="2550" dirty="0" err="1">
                <a:solidFill>
                  <a:srgbClr val="0070C0"/>
                </a:solidFill>
                <a:latin typeface="Times New Roman" pitchFamily="18" charset="0"/>
                <a:cs typeface="Times New Roman" pitchFamily="18" charset="0"/>
              </a:rPr>
              <a:t>Phản</a:t>
            </a:r>
            <a:r>
              <a:rPr lang="en-US" sz="2550" dirty="0">
                <a:solidFill>
                  <a:srgbClr val="0070C0"/>
                </a:solidFill>
                <a:latin typeface="Times New Roman" pitchFamily="18" charset="0"/>
                <a:cs typeface="Times New Roman" pitchFamily="18" charset="0"/>
              </a:rPr>
              <a:t> </a:t>
            </a:r>
            <a:r>
              <a:rPr lang="en-US" sz="2550" dirty="0" err="1">
                <a:solidFill>
                  <a:srgbClr val="0070C0"/>
                </a:solidFill>
                <a:latin typeface="Times New Roman" pitchFamily="18" charset="0"/>
                <a:cs typeface="Times New Roman" pitchFamily="18" charset="0"/>
              </a:rPr>
              <a:t>xạ</a:t>
            </a:r>
            <a:r>
              <a:rPr lang="en-US" sz="2550" dirty="0">
                <a:solidFill>
                  <a:srgbClr val="0070C0"/>
                </a:solidFill>
                <a:latin typeface="Times New Roman" pitchFamily="18" charset="0"/>
                <a:cs typeface="Times New Roman" pitchFamily="18" charset="0"/>
              </a:rPr>
              <a:t> </a:t>
            </a:r>
            <a:r>
              <a:rPr lang="en-US" sz="2550" dirty="0" err="1">
                <a:solidFill>
                  <a:srgbClr val="0070C0"/>
                </a:solidFill>
                <a:latin typeface="Times New Roman" pitchFamily="18" charset="0"/>
                <a:cs typeface="Times New Roman" pitchFamily="18" charset="0"/>
              </a:rPr>
              <a:t>âm</a:t>
            </a:r>
            <a:r>
              <a:rPr lang="en-US" sz="2550" dirty="0">
                <a:latin typeface="Times New Roman" pitchFamily="18" charset="0"/>
                <a:cs typeface="Times New Roman" pitchFamily="18" charset="0"/>
              </a:rPr>
              <a:t> </a:t>
            </a:r>
            <a:r>
              <a:rPr lang="en-US" sz="2550" dirty="0" err="1">
                <a:solidFill>
                  <a:srgbClr val="00B050"/>
                </a:solidFill>
                <a:latin typeface="Times New Roman" pitchFamily="18" charset="0"/>
                <a:cs typeface="Times New Roman" pitchFamily="18" charset="0"/>
              </a:rPr>
              <a:t>tốt</a:t>
            </a:r>
            <a:r>
              <a:rPr lang="en-US" sz="2550" dirty="0">
                <a:solidFill>
                  <a:srgbClr val="00B050"/>
                </a:solidFill>
                <a:latin typeface="Times New Roman" pitchFamily="18" charset="0"/>
                <a:cs typeface="Times New Roman" pitchFamily="18" charset="0"/>
              </a:rPr>
              <a:t> </a:t>
            </a:r>
            <a:r>
              <a:rPr lang="en-US" sz="2550" dirty="0" err="1">
                <a:solidFill>
                  <a:srgbClr val="00B050"/>
                </a:solidFill>
                <a:latin typeface="Times New Roman" pitchFamily="18" charset="0"/>
                <a:cs typeface="Times New Roman" pitchFamily="18" charset="0"/>
              </a:rPr>
              <a:t>dần</a:t>
            </a:r>
            <a:endParaRPr lang="en-US" sz="2550" dirty="0">
              <a:solidFill>
                <a:srgbClr val="00B050"/>
              </a:solidFill>
              <a:latin typeface="Times New Roman" pitchFamily="18" charset="0"/>
              <a:cs typeface="Times New Roman" pitchFamily="18" charset="0"/>
            </a:endParaRPr>
          </a:p>
        </p:txBody>
      </p:sp>
      <p:sp>
        <p:nvSpPr>
          <p:cNvPr id="22" name="Line 15">
            <a:extLst>
              <a:ext uri="{FF2B5EF4-FFF2-40B4-BE49-F238E27FC236}">
                <a16:creationId xmlns:a16="http://schemas.microsoft.com/office/drawing/2014/main" id="{3024BC18-988B-2EC5-7D12-7DA87A4967D4}"/>
              </a:ext>
            </a:extLst>
          </p:cNvPr>
          <p:cNvSpPr>
            <a:spLocks noChangeShapeType="1"/>
          </p:cNvSpPr>
          <p:nvPr/>
        </p:nvSpPr>
        <p:spPr bwMode="auto">
          <a:xfrm flipH="1">
            <a:off x="1876998" y="4520005"/>
            <a:ext cx="1295824" cy="16937"/>
          </a:xfrm>
          <a:prstGeom prst="line">
            <a:avLst/>
          </a:prstGeom>
          <a:noFill/>
          <a:ln w="127000" cmpd="sng">
            <a:solidFill>
              <a:srgbClr val="FF0000"/>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sz="1050"/>
          </a:p>
        </p:txBody>
      </p:sp>
    </p:spTree>
    <p:extLst>
      <p:ext uri="{BB962C8B-B14F-4D97-AF65-F5344CB8AC3E}">
        <p14:creationId xmlns:p14="http://schemas.microsoft.com/office/powerpoint/2010/main" val="423126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ppt_x"/>
                                          </p:val>
                                        </p:tav>
                                        <p:tav tm="100000">
                                          <p:val>
                                            <p:strVal val="#ppt_x"/>
                                          </p:val>
                                        </p:tav>
                                      </p:tavLst>
                                    </p:anim>
                                    <p:anim calcmode="lin" valueType="num">
                                      <p:cBhvr additive="base">
                                        <p:cTn id="4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7" grpId="0"/>
      <p:bldP spid="20" grpId="0" animBg="1"/>
      <p:bldP spid="21" grpId="0"/>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6B20A04-A7F8-4FE8-A2E0-DF27DCF76CB2}"/>
              </a:ext>
            </a:extLst>
          </p:cNvPr>
          <p:cNvSpPr txBox="1"/>
          <p:nvPr/>
        </p:nvSpPr>
        <p:spPr>
          <a:xfrm>
            <a:off x="1143000" y="2400300"/>
            <a:ext cx="6858000" cy="2585323"/>
          </a:xfrm>
          <a:prstGeom prst="rect">
            <a:avLst/>
          </a:prstGeom>
          <a:noFill/>
        </p:spPr>
        <p:txBody>
          <a:bodyPr wrap="square" rtlCol="0">
            <a:spAutoFit/>
          </a:bodyPr>
          <a:lstStyle/>
          <a:p>
            <a:pPr algn="just">
              <a:lnSpc>
                <a:spcPct val="120000"/>
              </a:lnSpc>
            </a:pPr>
            <a:r>
              <a:rPr lang="en-US" sz="2700" b="1" dirty="0">
                <a:solidFill>
                  <a:srgbClr val="FF0000"/>
                </a:solidFill>
                <a:latin typeface="Times New Roman" pitchFamily="18" charset="0"/>
                <a:cs typeface="Times New Roman" pitchFamily="18" charset="0"/>
              </a:rPr>
              <a:t>CÂU HỎI: </a:t>
            </a:r>
            <a:r>
              <a:rPr lang="en-US" sz="2700" dirty="0">
                <a:latin typeface="Times New Roman" pitchFamily="18" charset="0"/>
                <a:cs typeface="Times New Roman" pitchFamily="18" charset="0"/>
              </a:rPr>
              <a:t>T</a:t>
            </a:r>
            <a:r>
              <a:rPr lang="vi-VN" sz="2700" dirty="0">
                <a:latin typeface="Times New Roman" pitchFamily="18" charset="0"/>
                <a:cs typeface="Times New Roman" pitchFamily="18" charset="0"/>
              </a:rPr>
              <a:t>rong nhiều phòng hòa nhạc, phòng chiếu phim, phòng ghi âm, người ta thường làm tường sần sùi hoặc treo màn nhung, trải thảm sàn để làm giảm âm phản xạ. Em hãy giải thích vì sao?</a:t>
            </a:r>
            <a:endParaRPr lang="en-US" sz="2700" i="1" dirty="0">
              <a:latin typeface="Times New Roman" pitchFamily="18" charset="0"/>
              <a:cs typeface="Times New Roman" pitchFamily="18" charset="0"/>
            </a:endParaRPr>
          </a:p>
        </p:txBody>
      </p:sp>
      <p:pic>
        <p:nvPicPr>
          <p:cNvPr id="6146" name="Picture 2" descr="sơn gai là gì, quy trình thi công sơn gai">
            <a:extLst>
              <a:ext uri="{FF2B5EF4-FFF2-40B4-BE49-F238E27FC236}">
                <a16:creationId xmlns:a16="http://schemas.microsoft.com/office/drawing/2014/main" id="{F3C2772F-F22F-4338-82D4-4FA3AD6F39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7102"/>
          <a:stretch/>
        </p:blipFill>
        <p:spPr bwMode="auto">
          <a:xfrm>
            <a:off x="1143001" y="1"/>
            <a:ext cx="1190747" cy="232307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COUSTIC CINEMAS | WORLDWIDE TURNKEY INTERIOR FIT OUT SOLUTIONS">
            <a:extLst>
              <a:ext uri="{FF2B5EF4-FFF2-40B4-BE49-F238E27FC236}">
                <a16:creationId xmlns:a16="http://schemas.microsoft.com/office/drawing/2014/main" id="{CC4CBB04-E551-4F98-B6A8-2E8C358258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785"/>
          <a:stretch/>
        </p:blipFill>
        <p:spPr bwMode="auto">
          <a:xfrm>
            <a:off x="5200650" y="1"/>
            <a:ext cx="2800350" cy="232307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inema leisure carpet | arc edition">
            <a:extLst>
              <a:ext uri="{FF2B5EF4-FFF2-40B4-BE49-F238E27FC236}">
                <a16:creationId xmlns:a16="http://schemas.microsoft.com/office/drawing/2014/main" id="{B0AB8E1B-D34B-434A-9B4F-BF63AC916A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0300" y="0"/>
            <a:ext cx="2800350" cy="233616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AC7AE82-B1BD-88FA-CD92-76491684B202}"/>
              </a:ext>
            </a:extLst>
          </p:cNvPr>
          <p:cNvSpPr txBox="1"/>
          <p:nvPr/>
        </p:nvSpPr>
        <p:spPr>
          <a:xfrm>
            <a:off x="1143000" y="2343647"/>
            <a:ext cx="6858000" cy="2862322"/>
          </a:xfrm>
          <a:prstGeom prst="rect">
            <a:avLst/>
          </a:prstGeom>
          <a:solidFill>
            <a:srgbClr val="81C241"/>
          </a:solidFill>
          <a:ln w="25400" cap="flat" cmpd="sng" algn="ctr">
            <a:solidFill>
              <a:srgbClr val="FFFFFF"/>
            </a:solidFill>
            <a:prstDash val="solid"/>
          </a:ln>
          <a:effectLst>
            <a:softEdge rad="31750"/>
          </a:effectLst>
        </p:spPr>
        <p:txBody>
          <a:bodyPr wrap="square" rtlCol="0">
            <a:spAutoFit/>
          </a:bodyPr>
          <a:lstStyle/>
          <a:p>
            <a:pPr algn="just">
              <a:lnSpc>
                <a:spcPct val="120000"/>
              </a:lnSpc>
            </a:pPr>
            <a:r>
              <a:rPr lang="vi-VN" sz="3000" dirty="0">
                <a:latin typeface="+mj-lt"/>
              </a:rPr>
              <a:t>Tường của nhà hát, phòng hòa nhạc, rạp chiếu phim thường được làm sần sùi hoặc treo, phủ rèm nhung, len, dạ.. để </a:t>
            </a:r>
            <a:r>
              <a:rPr lang="vi-VN" sz="3000" dirty="0">
                <a:solidFill>
                  <a:srgbClr val="0000FF"/>
                </a:solidFill>
                <a:latin typeface="+mj-lt"/>
              </a:rPr>
              <a:t>làm giảm tiếng vang</a:t>
            </a:r>
            <a:r>
              <a:rPr lang="vi-VN" sz="3000" dirty="0">
                <a:latin typeface="+mj-lt"/>
              </a:rPr>
              <a:t>, </a:t>
            </a:r>
            <a:r>
              <a:rPr lang="vi-VN" sz="3000" b="1" dirty="0">
                <a:solidFill>
                  <a:srgbClr val="C00000"/>
                </a:solidFill>
                <a:latin typeface="+mj-lt"/>
              </a:rPr>
              <a:t>giúp âm thanh được to, rõ hơn.</a:t>
            </a:r>
            <a:endParaRPr lang="en-US" sz="3000" i="1" dirty="0">
              <a:solidFill>
                <a:srgbClr val="C00000"/>
              </a:solidFill>
              <a:latin typeface="+mj-lt"/>
              <a:cs typeface="Calibri" panose="020F0502020204030204" pitchFamily="34" charset="0"/>
            </a:endParaRPr>
          </a:p>
        </p:txBody>
      </p:sp>
    </p:spTree>
    <p:extLst>
      <p:ext uri="{BB962C8B-B14F-4D97-AF65-F5344CB8AC3E}">
        <p14:creationId xmlns:p14="http://schemas.microsoft.com/office/powerpoint/2010/main" val="180516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barn(inVertical)">
                                      <p:cBhvr>
                                        <p:cTn id="7" dur="500"/>
                                        <p:tgtEl>
                                          <p:spTgt spid="6150"/>
                                        </p:tgtEl>
                                      </p:cBhvr>
                                    </p:animEffect>
                                  </p:childTnLst>
                                </p:cTn>
                              </p:par>
                              <p:par>
                                <p:cTn id="8" presetID="16" presetClass="entr" presetSubtype="21" fill="hold" nodeType="withEffect">
                                  <p:stCondLst>
                                    <p:cond delay="0"/>
                                  </p:stCondLst>
                                  <p:childTnLst>
                                    <p:set>
                                      <p:cBhvr>
                                        <p:cTn id="9" dur="1" fill="hold">
                                          <p:stCondLst>
                                            <p:cond delay="0"/>
                                          </p:stCondLst>
                                        </p:cTn>
                                        <p:tgtEl>
                                          <p:spTgt spid="6152"/>
                                        </p:tgtEl>
                                        <p:attrNameLst>
                                          <p:attrName>style.visibility</p:attrName>
                                        </p:attrNameLst>
                                      </p:cBhvr>
                                      <p:to>
                                        <p:strVal val="visible"/>
                                      </p:to>
                                    </p:set>
                                    <p:animEffect transition="in" filter="barn(inVertical)">
                                      <p:cBhvr>
                                        <p:cTn id="10" dur="500"/>
                                        <p:tgtEl>
                                          <p:spTgt spid="6152"/>
                                        </p:tgtEl>
                                      </p:cBhvr>
                                    </p:animEffect>
                                  </p:childTnLst>
                                </p:cTn>
                              </p:par>
                              <p:par>
                                <p:cTn id="11" presetID="16" presetClass="entr" presetSubtype="21"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barn(inVertical)">
                                      <p:cBhvr>
                                        <p:cTn id="13" dur="500"/>
                                        <p:tgtEl>
                                          <p:spTgt spid="614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5 Best Soundproofing Materials and Products • Soundproofing Tips">
            <a:extLst>
              <a:ext uri="{FF2B5EF4-FFF2-40B4-BE49-F238E27FC236}">
                <a16:creationId xmlns:a16="http://schemas.microsoft.com/office/drawing/2014/main" id="{82F46EE4-EB38-45D5-9756-6237F523D5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19" r="21281"/>
          <a:stretch/>
        </p:blipFill>
        <p:spPr bwMode="auto">
          <a:xfrm>
            <a:off x="4629151" y="0"/>
            <a:ext cx="33718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ound Insulation (Acoustic) Materials in Nairobi Kenya - Citizen Cooling  Solutions Limited">
            <a:extLst>
              <a:ext uri="{FF2B5EF4-FFF2-40B4-BE49-F238E27FC236}">
                <a16:creationId xmlns:a16="http://schemas.microsoft.com/office/drawing/2014/main" id="{59BAA9C7-02AC-40B0-9AE0-D91A91D765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0"/>
            <a:ext cx="3371850" cy="19431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7">
            <a:extLst>
              <a:ext uri="{FF2B5EF4-FFF2-40B4-BE49-F238E27FC236}">
                <a16:creationId xmlns:a16="http://schemas.microsoft.com/office/drawing/2014/main" id="{A3A803C3-C13A-4C0F-7D88-13D4170CF78B}"/>
              </a:ext>
            </a:extLst>
          </p:cNvPr>
          <p:cNvSpPr>
            <a:spLocks noChangeArrowheads="1"/>
          </p:cNvSpPr>
          <p:nvPr/>
        </p:nvSpPr>
        <p:spPr bwMode="auto">
          <a:xfrm>
            <a:off x="1143000" y="3988959"/>
            <a:ext cx="6858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000" dirty="0" err="1">
                <a:latin typeface="Times New Roman" pitchFamily="18" charset="0"/>
                <a:cs typeface="Times New Roman" pitchFamily="18" charset="0"/>
              </a:rPr>
              <a:t>Các</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tấm</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mút</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thảm</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trải</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sàn</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các</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tấm</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tán</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âm</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trong</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phòng</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thu</a:t>
            </a:r>
            <a:r>
              <a:rPr lang="en-US" altLang="en-US" sz="3000" dirty="0">
                <a:latin typeface="Times New Roman" pitchFamily="18" charset="0"/>
                <a:cs typeface="Times New Roman" pitchFamily="18" charset="0"/>
              </a:rPr>
              <a:t>. </a:t>
            </a:r>
          </a:p>
        </p:txBody>
      </p:sp>
      <p:pic>
        <p:nvPicPr>
          <p:cNvPr id="9" name="Picture 2" descr="Auralex SonoFlat Grid Acoustic Foam Panels | Acoustic panels, Recording  studio design, Foam panels">
            <a:extLst>
              <a:ext uri="{FF2B5EF4-FFF2-40B4-BE49-F238E27FC236}">
                <a16:creationId xmlns:a16="http://schemas.microsoft.com/office/drawing/2014/main" id="{024F4430-6AB4-42BB-8E06-86B3379645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74" r="4701"/>
          <a:stretch/>
        </p:blipFill>
        <p:spPr bwMode="auto">
          <a:xfrm>
            <a:off x="1143000" y="2057400"/>
            <a:ext cx="3543300" cy="17716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ohoa.vnexpress.net/Files/Subject/3B/9A/FE/FC/a2.jpg">
            <a:extLst>
              <a:ext uri="{FF2B5EF4-FFF2-40B4-BE49-F238E27FC236}">
                <a16:creationId xmlns:a16="http://schemas.microsoft.com/office/drawing/2014/main" id="{8BE2CEF3-8448-4B4C-9945-B24B80B3719E}"/>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4800600" y="2000250"/>
            <a:ext cx="3200400" cy="1946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461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linds(horizontal)">
                                      <p:cBhvr>
                                        <p:cTn id="7" dur="500"/>
                                        <p:tgtEl>
                                          <p:spTgt spid="8196"/>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plus(in)">
                                      <p:cBhvr>
                                        <p:cTn id="12" dur="20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trips(down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ED5A51E-49AB-CEE3-2FD4-A5F470C991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265"/>
          <a:stretch/>
        </p:blipFill>
        <p:spPr bwMode="auto">
          <a:xfrm>
            <a:off x="1143000" y="0"/>
            <a:ext cx="685323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943100" y="1714500"/>
            <a:ext cx="5886450" cy="784830"/>
          </a:xfrm>
          <a:prstGeom prst="rect">
            <a:avLst/>
          </a:prstGeom>
        </p:spPr>
        <p:txBody>
          <a:bodyPr wrap="square">
            <a:spAutoFit/>
          </a:bodyPr>
          <a:lstStyle/>
          <a:p>
            <a:pPr algn="ctr"/>
            <a:r>
              <a:rPr lang="vi-VN" sz="4500" b="1" dirty="0">
                <a:solidFill>
                  <a:srgbClr val="FF0000"/>
                </a:solidFill>
                <a:latin typeface="Times New Roman" pitchFamily="18" charset="0"/>
              </a:rPr>
              <a:t>BÀI 1</a:t>
            </a:r>
            <a:r>
              <a:rPr lang="en-US" sz="4500" b="1" dirty="0">
                <a:solidFill>
                  <a:srgbClr val="FF0000"/>
                </a:solidFill>
                <a:latin typeface="Times New Roman" pitchFamily="18" charset="0"/>
              </a:rPr>
              <a:t>1</a:t>
            </a:r>
            <a:r>
              <a:rPr lang="vi-VN" sz="4500" b="1" dirty="0">
                <a:solidFill>
                  <a:srgbClr val="FF0000"/>
                </a:solidFill>
                <a:latin typeface="Times New Roman" pitchFamily="18" charset="0"/>
              </a:rPr>
              <a:t>:PHẢN </a:t>
            </a:r>
            <a:r>
              <a:rPr lang="vi-VN" sz="4500" b="1" dirty="0">
                <a:solidFill>
                  <a:srgbClr val="FF1515"/>
                </a:solidFill>
                <a:latin typeface="Times New Roman" pitchFamily="18" charset="0"/>
              </a:rPr>
              <a:t>XẠ ÂM</a:t>
            </a:r>
            <a:endParaRPr lang="en-US" sz="4500" dirty="0"/>
          </a:p>
        </p:txBody>
      </p:sp>
    </p:spTree>
    <p:extLst>
      <p:ext uri="{BB962C8B-B14F-4D97-AF65-F5344CB8AC3E}">
        <p14:creationId xmlns:p14="http://schemas.microsoft.com/office/powerpoint/2010/main" val="40402409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nền Powerpoint đẹp nhất, đơn giản và dễ thương"/>
          <p:cNvPicPr>
            <a:picLocks noChangeAspect="1" noChangeArrowheads="1"/>
          </p:cNvPicPr>
          <p:nvPr/>
        </p:nvPicPr>
        <p:blipFill>
          <a:blip r:embed="rId2"/>
          <a:srcRect/>
          <a:stretch>
            <a:fillRect/>
          </a:stretch>
        </p:blipFill>
        <p:spPr bwMode="auto">
          <a:xfrm>
            <a:off x="1143000" y="0"/>
            <a:ext cx="6858000" cy="5143500"/>
          </a:xfrm>
          <a:prstGeom prst="rect">
            <a:avLst/>
          </a:prstGeom>
          <a:noFill/>
        </p:spPr>
      </p:pic>
      <p:sp>
        <p:nvSpPr>
          <p:cNvPr id="3" name="Rectangle 2"/>
          <p:cNvSpPr/>
          <p:nvPr/>
        </p:nvSpPr>
        <p:spPr>
          <a:xfrm>
            <a:off x="1143000" y="0"/>
            <a:ext cx="4362092" cy="461665"/>
          </a:xfrm>
          <a:prstGeom prst="rect">
            <a:avLst/>
          </a:prstGeom>
        </p:spPr>
        <p:txBody>
          <a:bodyPr wrap="none">
            <a:spAutoFit/>
          </a:bodyPr>
          <a:lstStyle/>
          <a:p>
            <a:r>
              <a:rPr lang="en-US" altLang="en-US" sz="2400" b="1" dirty="0">
                <a:latin typeface="Times New Roman" pitchFamily="18" charset="0"/>
                <a:cs typeface="Times New Roman" pitchFamily="18" charset="0"/>
              </a:rPr>
              <a:t>III. TÁC HẠI CỦA </a:t>
            </a:r>
            <a:r>
              <a:rPr lang="en-US" altLang="en-US" sz="2400" b="1">
                <a:latin typeface="Times New Roman" pitchFamily="18" charset="0"/>
                <a:cs typeface="Times New Roman" pitchFamily="18" charset="0"/>
              </a:rPr>
              <a:t>TIẾNG ỒN</a:t>
            </a:r>
            <a:endParaRPr lang="en-US" sz="2400" dirty="0"/>
          </a:p>
        </p:txBody>
      </p:sp>
      <p:sp>
        <p:nvSpPr>
          <p:cNvPr id="4" name="Rectangle 3"/>
          <p:cNvSpPr/>
          <p:nvPr/>
        </p:nvSpPr>
        <p:spPr>
          <a:xfrm>
            <a:off x="1143000" y="342900"/>
            <a:ext cx="6858000" cy="1338828"/>
          </a:xfrm>
          <a:prstGeom prst="rect">
            <a:avLst/>
          </a:prstGeom>
        </p:spPr>
        <p:txBody>
          <a:bodyPr wrap="square">
            <a:spAutoFit/>
          </a:bodyPr>
          <a:lstStyle/>
          <a:p>
            <a:pPr algn="just">
              <a:spcAft>
                <a:spcPts val="900"/>
              </a:spcAft>
            </a:pPr>
            <a:r>
              <a:rPr lang="vi-VN" sz="2700" dirty="0">
                <a:latin typeface="+mj-lt"/>
                <a:cs typeface="Calibri" panose="020F0502020204030204" pitchFamily="34" charset="0"/>
              </a:rPr>
              <a:t>Âm thanh có vai trò quan trọng trong đời sống con người và động vật nhưng không</a:t>
            </a:r>
            <a:r>
              <a:rPr lang="en-US" sz="2700" dirty="0">
                <a:latin typeface="+mj-lt"/>
                <a:cs typeface="Calibri" panose="020F0502020204030204" pitchFamily="34" charset="0"/>
              </a:rPr>
              <a:t> </a:t>
            </a:r>
            <a:r>
              <a:rPr lang="vi-VN" sz="2700" dirty="0">
                <a:latin typeface="+mj-lt"/>
                <a:cs typeface="Calibri" panose="020F0502020204030204" pitchFamily="34" charset="0"/>
              </a:rPr>
              <a:t>phải âm thanh nào cũng có ích mà có âm thanh có hại</a:t>
            </a:r>
            <a:r>
              <a:rPr lang="en-US" sz="2700" dirty="0">
                <a:latin typeface="+mj-lt"/>
                <a:cs typeface="Calibri" panose="020F0502020204030204" pitchFamily="34" charset="0"/>
              </a:rPr>
              <a:t>.</a:t>
            </a:r>
            <a:endParaRPr lang="en-US" sz="2700" i="1" dirty="0">
              <a:latin typeface="+mj-lt"/>
              <a:cs typeface="Calibri" panose="020F0502020204030204" pitchFamily="34" charset="0"/>
            </a:endParaRPr>
          </a:p>
        </p:txBody>
      </p:sp>
      <p:pic>
        <p:nvPicPr>
          <p:cNvPr id="5" name="Picture 4">
            <a:extLst>
              <a:ext uri="{FF2B5EF4-FFF2-40B4-BE49-F238E27FC236}">
                <a16:creationId xmlns:a16="http://schemas.microsoft.com/office/drawing/2014/main" id="{0E447F6C-3A8F-2620-56A7-E685A54599D9}"/>
              </a:ext>
            </a:extLst>
          </p:cNvPr>
          <p:cNvPicPr>
            <a:picLocks noChangeAspect="1"/>
          </p:cNvPicPr>
          <p:nvPr/>
        </p:nvPicPr>
        <p:blipFill>
          <a:blip r:embed="rId3">
            <a:extLst>
              <a:ext uri="{BEBA8EAE-BF5A-486C-A8C5-ECC9F3942E4B}">
                <a14:imgProps xmlns:a14="http://schemas.microsoft.com/office/drawing/2010/main">
                  <a14:imgLayer>
                    <a14:imgEffect>
                      <a14:brightnessContrast contrast="40000"/>
                    </a14:imgEffect>
                  </a14:imgLayer>
                </a14:imgProps>
              </a:ext>
            </a:extLst>
          </a:blip>
          <a:stretch>
            <a:fillRect/>
          </a:stretch>
        </p:blipFill>
        <p:spPr>
          <a:xfrm>
            <a:off x="1143000" y="1771650"/>
            <a:ext cx="6858000" cy="3371850"/>
          </a:xfrm>
          <a:prstGeom prst="rect">
            <a:avLst/>
          </a:prstGeom>
        </p:spPr>
      </p:pic>
    </p:spTree>
    <p:extLst>
      <p:ext uri="{BB962C8B-B14F-4D97-AF65-F5344CB8AC3E}">
        <p14:creationId xmlns:p14="http://schemas.microsoft.com/office/powerpoint/2010/main" val="278843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nền Powerpoint đẹp nhất, đơn giản và dễ thương"/>
          <p:cNvPicPr>
            <a:picLocks noChangeAspect="1" noChangeArrowheads="1"/>
          </p:cNvPicPr>
          <p:nvPr/>
        </p:nvPicPr>
        <p:blipFill>
          <a:blip r:embed="rId2"/>
          <a:srcRect/>
          <a:stretch>
            <a:fillRect/>
          </a:stretch>
        </p:blipFill>
        <p:spPr bwMode="auto">
          <a:xfrm>
            <a:off x="1016472" y="58184"/>
            <a:ext cx="7613178" cy="5314950"/>
          </a:xfrm>
          <a:prstGeom prst="rect">
            <a:avLst/>
          </a:prstGeom>
          <a:noFill/>
        </p:spPr>
      </p:pic>
      <p:sp>
        <p:nvSpPr>
          <p:cNvPr id="3" name="TextBox 2">
            <a:extLst>
              <a:ext uri="{FF2B5EF4-FFF2-40B4-BE49-F238E27FC236}">
                <a16:creationId xmlns:a16="http://schemas.microsoft.com/office/drawing/2014/main" id="{96B20A04-A7F8-4FE8-A2E0-DF27DCF76CB2}"/>
              </a:ext>
            </a:extLst>
          </p:cNvPr>
          <p:cNvSpPr txBox="1"/>
          <p:nvPr/>
        </p:nvSpPr>
        <p:spPr>
          <a:xfrm>
            <a:off x="1143000" y="1"/>
            <a:ext cx="6800850" cy="1384995"/>
          </a:xfrm>
          <a:prstGeom prst="rect">
            <a:avLst/>
          </a:prstGeom>
          <a:noFill/>
        </p:spPr>
        <p:txBody>
          <a:bodyPr wrap="square" rtlCol="0">
            <a:spAutoFit/>
          </a:bodyPr>
          <a:lstStyle/>
          <a:p>
            <a:r>
              <a:rPr lang="vi-VN" sz="2100" dirty="0">
                <a:latin typeface="+mj-lt"/>
                <a:cs typeface="Calibri" panose="020F0502020204030204" pitchFamily="34" charset="0"/>
              </a:rPr>
              <a:t>Những âm thanh </a:t>
            </a:r>
            <a:r>
              <a:rPr lang="vi-VN" sz="2100" i="1" dirty="0">
                <a:solidFill>
                  <a:srgbClr val="00B050"/>
                </a:solidFill>
                <a:latin typeface="+mj-lt"/>
                <a:cs typeface="Calibri" panose="020F0502020204030204" pitchFamily="34" charset="0"/>
              </a:rPr>
              <a:t>to,kéo dài </a:t>
            </a:r>
            <a:r>
              <a:rPr lang="vi-VN" sz="2100" dirty="0">
                <a:latin typeface="+mj-lt"/>
                <a:cs typeface="Calibri" panose="020F0502020204030204" pitchFamily="34" charset="0"/>
              </a:rPr>
              <a:t>có thể </a:t>
            </a:r>
            <a:r>
              <a:rPr lang="vi-VN" sz="2100" i="1" dirty="0">
                <a:solidFill>
                  <a:srgbClr val="00B050"/>
                </a:solidFill>
                <a:latin typeface="+mj-lt"/>
                <a:cs typeface="Calibri" panose="020F0502020204030204" pitchFamily="34" charset="0"/>
              </a:rPr>
              <a:t>có hại đến sức khoẻ và hoạt động bình thường</a:t>
            </a:r>
            <a:r>
              <a:rPr lang="en-US" sz="2100" dirty="0">
                <a:latin typeface="+mj-lt"/>
                <a:cs typeface="Calibri" panose="020F0502020204030204" pitchFamily="34" charset="0"/>
              </a:rPr>
              <a:t> </a:t>
            </a:r>
            <a:r>
              <a:rPr lang="vi-VN" sz="2100" dirty="0">
                <a:latin typeface="+mj-lt"/>
                <a:cs typeface="Calibri" panose="020F0502020204030204" pitchFamily="34" charset="0"/>
              </a:rPr>
              <a:t>của con người gọi là </a:t>
            </a:r>
            <a:r>
              <a:rPr lang="vi-VN" sz="2100" b="1" dirty="0">
                <a:solidFill>
                  <a:srgbClr val="FF0000"/>
                </a:solidFill>
                <a:latin typeface="+mj-lt"/>
                <a:cs typeface="Calibri" panose="020F0502020204030204" pitchFamily="34" charset="0"/>
              </a:rPr>
              <a:t>tiếng ồn</a:t>
            </a:r>
            <a:r>
              <a:rPr lang="vi-VN" sz="2100" dirty="0">
                <a:latin typeface="+mj-lt"/>
                <a:cs typeface="Calibri" panose="020F0502020204030204" pitchFamily="34" charset="0"/>
              </a:rPr>
              <a:t>.</a:t>
            </a:r>
            <a:r>
              <a:rPr lang="en-US" sz="2100" dirty="0">
                <a:latin typeface="+mj-lt"/>
                <a:cs typeface="Calibri" panose="020F0502020204030204" pitchFamily="34" charset="0"/>
              </a:rPr>
              <a:t> </a:t>
            </a:r>
          </a:p>
          <a:p>
            <a:r>
              <a:rPr lang="vi-VN" sz="2100" dirty="0">
                <a:latin typeface="+mj-lt"/>
                <a:cs typeface="Calibri" panose="020F0502020204030204" pitchFamily="34" charset="0"/>
              </a:rPr>
              <a:t>Ở</a:t>
            </a:r>
            <a:r>
              <a:rPr lang="en-US" sz="2100" dirty="0">
                <a:latin typeface="+mj-lt"/>
                <a:cs typeface="Calibri" panose="020F0502020204030204" pitchFamily="34" charset="0"/>
              </a:rPr>
              <a:t> </a:t>
            </a:r>
            <a:r>
              <a:rPr lang="vi-VN" sz="2100" dirty="0">
                <a:latin typeface="+mj-lt"/>
                <a:cs typeface="Calibri" panose="020F0502020204030204" pitchFamily="34" charset="0"/>
              </a:rPr>
              <a:t>những nơi thường xuyên có tiếng ồn,</a:t>
            </a:r>
            <a:r>
              <a:rPr lang="en-US" sz="2100" dirty="0">
                <a:latin typeface="+mj-lt"/>
                <a:cs typeface="Calibri" panose="020F0502020204030204" pitchFamily="34" charset="0"/>
              </a:rPr>
              <a:t> </a:t>
            </a:r>
            <a:r>
              <a:rPr lang="vi-VN" sz="2100" dirty="0">
                <a:latin typeface="+mj-lt"/>
                <a:cs typeface="Calibri" panose="020F0502020204030204" pitchFamily="34" charset="0"/>
              </a:rPr>
              <a:t>ta nói môi</a:t>
            </a:r>
            <a:r>
              <a:rPr lang="en-US" sz="2100" dirty="0">
                <a:latin typeface="+mj-lt"/>
                <a:cs typeface="Calibri" panose="020F0502020204030204" pitchFamily="34" charset="0"/>
              </a:rPr>
              <a:t> </a:t>
            </a:r>
            <a:r>
              <a:rPr lang="vi-VN" sz="2100" dirty="0">
                <a:latin typeface="+mj-lt"/>
                <a:cs typeface="Calibri" panose="020F0502020204030204" pitchFamily="34" charset="0"/>
              </a:rPr>
              <a:t>trường sống tại đó bị</a:t>
            </a:r>
            <a:r>
              <a:rPr lang="en-US" sz="2100" dirty="0">
                <a:latin typeface="+mj-lt"/>
                <a:cs typeface="Calibri" panose="020F0502020204030204" pitchFamily="34" charset="0"/>
              </a:rPr>
              <a:t> </a:t>
            </a:r>
            <a:r>
              <a:rPr lang="vi-VN" sz="2100" b="1" dirty="0">
                <a:solidFill>
                  <a:srgbClr val="FF0000"/>
                </a:solidFill>
                <a:latin typeface="+mj-lt"/>
                <a:cs typeface="Calibri" panose="020F0502020204030204" pitchFamily="34" charset="0"/>
              </a:rPr>
              <a:t>ô</a:t>
            </a:r>
            <a:r>
              <a:rPr lang="en-US" sz="2100" b="1" dirty="0">
                <a:solidFill>
                  <a:srgbClr val="FF0000"/>
                </a:solidFill>
                <a:latin typeface="+mj-lt"/>
                <a:cs typeface="Calibri" panose="020F0502020204030204" pitchFamily="34" charset="0"/>
              </a:rPr>
              <a:t> </a:t>
            </a:r>
            <a:r>
              <a:rPr lang="vi-VN" sz="2100" b="1" dirty="0">
                <a:solidFill>
                  <a:srgbClr val="FF0000"/>
                </a:solidFill>
                <a:latin typeface="+mj-lt"/>
                <a:cs typeface="Calibri" panose="020F0502020204030204" pitchFamily="34" charset="0"/>
              </a:rPr>
              <a:t>nhiễm tiếng ồn.</a:t>
            </a:r>
          </a:p>
        </p:txBody>
      </p:sp>
      <p:sp>
        <p:nvSpPr>
          <p:cNvPr id="4" name="TextBox 3">
            <a:extLst>
              <a:ext uri="{FF2B5EF4-FFF2-40B4-BE49-F238E27FC236}">
                <a16:creationId xmlns:a16="http://schemas.microsoft.com/office/drawing/2014/main" id="{C8B9B702-89DF-D9D1-8949-79CC29222F05}"/>
              </a:ext>
            </a:extLst>
          </p:cNvPr>
          <p:cNvSpPr txBox="1"/>
          <p:nvPr/>
        </p:nvSpPr>
        <p:spPr>
          <a:xfrm>
            <a:off x="1143000" y="1428750"/>
            <a:ext cx="7258050" cy="830997"/>
          </a:xfrm>
          <a:prstGeom prst="rect">
            <a:avLst/>
          </a:prstGeom>
          <a:noFill/>
        </p:spPr>
        <p:txBody>
          <a:bodyPr wrap="square" rtlCol="0">
            <a:spAutoFit/>
          </a:bodyPr>
          <a:lstStyle/>
          <a:p>
            <a:pPr algn="ctr" defTabSz="914378"/>
            <a:r>
              <a:rPr lang="en-US" sz="2400" b="1" dirty="0">
                <a:solidFill>
                  <a:srgbClr val="00B050"/>
                </a:solidFill>
                <a:latin typeface="Times New Roman" pitchFamily="18" charset="0"/>
                <a:ea typeface="Hiragino Kaku Gothic StdN W8" panose="020B0800000000000000" pitchFamily="34" charset="-128"/>
                <a:cs typeface="Times New Roman" pitchFamily="18" charset="0"/>
              </a:rPr>
              <a:t>TÌM HIỂU ÂM THANH NÀO LÀ </a:t>
            </a:r>
            <a:r>
              <a:rPr lang="en-US" sz="2400" b="1" dirty="0">
                <a:solidFill>
                  <a:srgbClr val="FF0000"/>
                </a:solidFill>
                <a:latin typeface="Times New Roman" pitchFamily="18" charset="0"/>
                <a:ea typeface="Hiragino Kaku Gothic StdN W8" panose="020B0800000000000000" pitchFamily="34" charset="-128"/>
                <a:cs typeface="Times New Roman" pitchFamily="18" charset="0"/>
              </a:rPr>
              <a:t>TIẾNG ỒN</a:t>
            </a:r>
          </a:p>
          <a:p>
            <a:pPr algn="ctr" defTabSz="914378"/>
            <a:r>
              <a:rPr lang="en-US" sz="2400" dirty="0">
                <a:latin typeface="Times New Roman" pitchFamily="18" charset="0"/>
                <a:ea typeface="Hiragino Kaku Gothic StdN W8" panose="020B0800000000000000" pitchFamily="34" charset="-128"/>
                <a:cs typeface="Times New Roman" pitchFamily="18" charset="0"/>
              </a:rPr>
              <a:t>(HS </a:t>
            </a:r>
            <a:r>
              <a:rPr lang="en-US" sz="2400" dirty="0" err="1">
                <a:latin typeface="Times New Roman" pitchFamily="18" charset="0"/>
                <a:ea typeface="Hiragino Kaku Gothic StdN W8" panose="020B0800000000000000" pitchFamily="34" charset="-128"/>
                <a:cs typeface="Times New Roman" pitchFamily="18" charset="0"/>
              </a:rPr>
              <a:t>hoàn</a:t>
            </a:r>
            <a:r>
              <a:rPr lang="en-US" sz="2400" dirty="0">
                <a:latin typeface="Times New Roman" pitchFamily="18" charset="0"/>
                <a:ea typeface="Hiragino Kaku Gothic StdN W8" panose="020B0800000000000000" pitchFamily="34" charset="-128"/>
                <a:cs typeface="Times New Roman" pitchFamily="18" charset="0"/>
              </a:rPr>
              <a:t> </a:t>
            </a:r>
            <a:r>
              <a:rPr lang="en-US" sz="2400" dirty="0" err="1">
                <a:latin typeface="Times New Roman" pitchFamily="18" charset="0"/>
                <a:ea typeface="Hiragino Kaku Gothic StdN W8" panose="020B0800000000000000" pitchFamily="34" charset="-128"/>
                <a:cs typeface="Times New Roman" pitchFamily="18" charset="0"/>
              </a:rPr>
              <a:t>thành</a:t>
            </a:r>
            <a:r>
              <a:rPr lang="en-US" sz="2400" dirty="0">
                <a:latin typeface="Times New Roman" pitchFamily="18" charset="0"/>
                <a:ea typeface="Hiragino Kaku Gothic StdN W8" panose="020B0800000000000000" pitchFamily="34" charset="-128"/>
                <a:cs typeface="Times New Roman" pitchFamily="18" charset="0"/>
              </a:rPr>
              <a:t> </a:t>
            </a:r>
            <a:r>
              <a:rPr lang="en-US" sz="2400" dirty="0" err="1">
                <a:latin typeface="Times New Roman" pitchFamily="18" charset="0"/>
                <a:ea typeface="Hiragino Kaku Gothic StdN W8" panose="020B0800000000000000" pitchFamily="34" charset="-128"/>
                <a:cs typeface="Times New Roman" pitchFamily="18" charset="0"/>
              </a:rPr>
              <a:t>phiếu</a:t>
            </a:r>
            <a:r>
              <a:rPr lang="en-US" sz="2400" dirty="0">
                <a:latin typeface="Times New Roman" pitchFamily="18" charset="0"/>
                <a:ea typeface="Hiragino Kaku Gothic StdN W8" panose="020B0800000000000000" pitchFamily="34" charset="-128"/>
                <a:cs typeface="Times New Roman" pitchFamily="18" charset="0"/>
              </a:rPr>
              <a:t> </a:t>
            </a:r>
            <a:r>
              <a:rPr lang="en-US" sz="2400" dirty="0" err="1">
                <a:latin typeface="Times New Roman" pitchFamily="18" charset="0"/>
                <a:ea typeface="Hiragino Kaku Gothic StdN W8" panose="020B0800000000000000" pitchFamily="34" charset="-128"/>
                <a:cs typeface="Times New Roman" pitchFamily="18" charset="0"/>
              </a:rPr>
              <a:t>bài</a:t>
            </a:r>
            <a:r>
              <a:rPr lang="en-US" sz="2400" dirty="0">
                <a:latin typeface="Times New Roman" pitchFamily="18" charset="0"/>
                <a:ea typeface="Hiragino Kaku Gothic StdN W8" panose="020B0800000000000000" pitchFamily="34" charset="-128"/>
                <a:cs typeface="Times New Roman" pitchFamily="18" charset="0"/>
              </a:rPr>
              <a:t> </a:t>
            </a:r>
            <a:r>
              <a:rPr lang="en-US" sz="2400" dirty="0" err="1">
                <a:latin typeface="Times New Roman" pitchFamily="18" charset="0"/>
                <a:ea typeface="Hiragino Kaku Gothic StdN W8" panose="020B0800000000000000" pitchFamily="34" charset="-128"/>
                <a:cs typeface="Times New Roman" pitchFamily="18" charset="0"/>
              </a:rPr>
              <a:t>tập</a:t>
            </a:r>
            <a:r>
              <a:rPr lang="en-US" sz="2400" dirty="0">
                <a:latin typeface="Times New Roman" pitchFamily="18" charset="0"/>
                <a:ea typeface="Hiragino Kaku Gothic StdN W8" panose="020B0800000000000000" pitchFamily="34" charset="-128"/>
                <a:cs typeface="Times New Roman" pitchFamily="18" charset="0"/>
              </a:rPr>
              <a:t> </a:t>
            </a:r>
            <a:r>
              <a:rPr lang="en-US" sz="2400" dirty="0" err="1">
                <a:latin typeface="Times New Roman" pitchFamily="18" charset="0"/>
                <a:ea typeface="Hiragino Kaku Gothic StdN W8" panose="020B0800000000000000" pitchFamily="34" charset="-128"/>
                <a:cs typeface="Times New Roman" pitchFamily="18" charset="0"/>
              </a:rPr>
              <a:t>số</a:t>
            </a:r>
            <a:r>
              <a:rPr lang="en-US" sz="2400" dirty="0">
                <a:latin typeface="Times New Roman" pitchFamily="18" charset="0"/>
                <a:ea typeface="Hiragino Kaku Gothic StdN W8" panose="020B0800000000000000" pitchFamily="34" charset="-128"/>
                <a:cs typeface="Times New Roman" pitchFamily="18" charset="0"/>
              </a:rPr>
              <a:t> 3)</a:t>
            </a:r>
            <a:endParaRPr lang="en-US" sz="2400" dirty="0">
              <a:latin typeface="Times New Roman" pitchFamily="18" charset="0"/>
              <a:cs typeface="Times New Roman" pitchFamily="18" charset="0"/>
            </a:endParaRPr>
          </a:p>
        </p:txBody>
      </p:sp>
      <p:sp>
        <p:nvSpPr>
          <p:cNvPr id="5" name="Rounded Rectangle 23">
            <a:extLst>
              <a:ext uri="{FF2B5EF4-FFF2-40B4-BE49-F238E27FC236}">
                <a16:creationId xmlns:a16="http://schemas.microsoft.com/office/drawing/2014/main" id="{BB244356-BCEB-AECA-F0BF-71822AF6E27E}"/>
              </a:ext>
            </a:extLst>
          </p:cNvPr>
          <p:cNvSpPr/>
          <p:nvPr/>
        </p:nvSpPr>
        <p:spPr>
          <a:xfrm>
            <a:off x="1143000" y="2171700"/>
            <a:ext cx="2102322" cy="826519"/>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914378"/>
            <a:r>
              <a:rPr lang="en-US" sz="1800" b="1" dirty="0">
                <a:solidFill>
                  <a:schemeClr val="accent5">
                    <a:lumMod val="50000"/>
                  </a:schemeClr>
                </a:solidFill>
                <a:latin typeface="Times New Roman" pitchFamily="18" charset="0"/>
                <a:cs typeface="Times New Roman" pitchFamily="18" charset="0"/>
              </a:rPr>
              <a:t>1. </a:t>
            </a:r>
            <a:r>
              <a:rPr lang="vi-VN" sz="1800" b="1" dirty="0">
                <a:solidFill>
                  <a:schemeClr val="accent5">
                    <a:lumMod val="50000"/>
                  </a:schemeClr>
                </a:solidFill>
                <a:latin typeface="Times New Roman" pitchFamily="18" charset="0"/>
                <a:cs typeface="Times New Roman" pitchFamily="18" charset="0"/>
              </a:rPr>
              <a:t>Tiếng </a:t>
            </a:r>
            <a:r>
              <a:rPr lang="en-US" sz="1800" b="1" dirty="0" err="1">
                <a:solidFill>
                  <a:schemeClr val="accent5">
                    <a:lumMod val="50000"/>
                  </a:schemeClr>
                </a:solidFill>
                <a:latin typeface="Times New Roman" pitchFamily="18" charset="0"/>
                <a:cs typeface="Times New Roman" pitchFamily="18" charset="0"/>
              </a:rPr>
              <a:t>còi</a:t>
            </a:r>
            <a:r>
              <a:rPr lang="en-US" sz="1800" b="1" dirty="0">
                <a:solidFill>
                  <a:schemeClr val="accent5">
                    <a:lumMod val="50000"/>
                  </a:schemeClr>
                </a:solidFill>
                <a:latin typeface="Times New Roman" pitchFamily="18" charset="0"/>
                <a:cs typeface="Times New Roman" pitchFamily="18" charset="0"/>
              </a:rPr>
              <a:t> </a:t>
            </a:r>
            <a:r>
              <a:rPr lang="en-US" sz="1800" b="1" dirty="0" err="1">
                <a:solidFill>
                  <a:schemeClr val="accent5">
                    <a:lumMod val="50000"/>
                  </a:schemeClr>
                </a:solidFill>
                <a:latin typeface="Times New Roman" pitchFamily="18" charset="0"/>
                <a:cs typeface="Times New Roman" pitchFamily="18" charset="0"/>
              </a:rPr>
              <a:t>hú</a:t>
            </a:r>
            <a:r>
              <a:rPr lang="en-US" sz="1800" b="1" dirty="0">
                <a:solidFill>
                  <a:schemeClr val="accent5">
                    <a:lumMod val="50000"/>
                  </a:schemeClr>
                </a:solidFill>
                <a:latin typeface="Times New Roman" pitchFamily="18" charset="0"/>
                <a:cs typeface="Times New Roman" pitchFamily="18" charset="0"/>
              </a:rPr>
              <a:t> </a:t>
            </a:r>
            <a:r>
              <a:rPr lang="vi-VN" sz="1800" b="1" dirty="0">
                <a:solidFill>
                  <a:schemeClr val="accent5">
                    <a:lumMod val="50000"/>
                  </a:schemeClr>
                </a:solidFill>
                <a:latin typeface="Times New Roman" pitchFamily="18" charset="0"/>
                <a:cs typeface="Times New Roman" pitchFamily="18" charset="0"/>
              </a:rPr>
              <a:t>xe cứu thương.</a:t>
            </a:r>
          </a:p>
        </p:txBody>
      </p:sp>
      <p:sp>
        <p:nvSpPr>
          <p:cNvPr id="6" name="Rounded Rectangle 23">
            <a:extLst>
              <a:ext uri="{FF2B5EF4-FFF2-40B4-BE49-F238E27FC236}">
                <a16:creationId xmlns:a16="http://schemas.microsoft.com/office/drawing/2014/main" id="{F9E96F93-66E2-9A71-19E3-EAD0A41A4FD1}"/>
              </a:ext>
            </a:extLst>
          </p:cNvPr>
          <p:cNvSpPr/>
          <p:nvPr/>
        </p:nvSpPr>
        <p:spPr>
          <a:xfrm>
            <a:off x="3429000" y="2194225"/>
            <a:ext cx="1771650" cy="826519"/>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914378"/>
            <a:r>
              <a:rPr lang="en-US" sz="1800" b="1" dirty="0">
                <a:solidFill>
                  <a:schemeClr val="accent5">
                    <a:lumMod val="50000"/>
                  </a:schemeClr>
                </a:solidFill>
                <a:latin typeface="Times New Roman" pitchFamily="18" charset="0"/>
                <a:cs typeface="Times New Roman" pitchFamily="18" charset="0"/>
              </a:rPr>
              <a:t>2. </a:t>
            </a:r>
            <a:r>
              <a:rPr lang="vi-VN" sz="1800" b="1" dirty="0">
                <a:solidFill>
                  <a:schemeClr val="accent5">
                    <a:lumMod val="50000"/>
                  </a:schemeClr>
                </a:solidFill>
                <a:latin typeface="Times New Roman" pitchFamily="18" charset="0"/>
                <a:cs typeface="Times New Roman" pitchFamily="18" charset="0"/>
              </a:rPr>
              <a:t>Tiếng </a:t>
            </a:r>
            <a:r>
              <a:rPr lang="en-US" sz="1800" b="1" dirty="0">
                <a:solidFill>
                  <a:schemeClr val="accent5">
                    <a:lumMod val="50000"/>
                  </a:schemeClr>
                </a:solidFill>
                <a:latin typeface="Times New Roman" pitchFamily="18" charset="0"/>
                <a:cs typeface="Times New Roman" pitchFamily="18" charset="0"/>
              </a:rPr>
              <a:t>HS </a:t>
            </a:r>
            <a:r>
              <a:rPr lang="vi-VN" sz="1800" b="1" dirty="0">
                <a:solidFill>
                  <a:schemeClr val="accent5">
                    <a:lumMod val="50000"/>
                  </a:schemeClr>
                </a:solidFill>
                <a:latin typeface="Times New Roman" pitchFamily="18" charset="0"/>
                <a:cs typeface="Times New Roman" pitchFamily="18" charset="0"/>
              </a:rPr>
              <a:t>phát biểu trong lớp.</a:t>
            </a:r>
          </a:p>
        </p:txBody>
      </p:sp>
      <p:sp>
        <p:nvSpPr>
          <p:cNvPr id="7" name="Rounded Rectangle 23">
            <a:extLst>
              <a:ext uri="{FF2B5EF4-FFF2-40B4-BE49-F238E27FC236}">
                <a16:creationId xmlns:a16="http://schemas.microsoft.com/office/drawing/2014/main" id="{FB537048-42BD-F3D0-1EE9-CE3F4FFE16FF}"/>
              </a:ext>
            </a:extLst>
          </p:cNvPr>
          <p:cNvSpPr/>
          <p:nvPr/>
        </p:nvSpPr>
        <p:spPr>
          <a:xfrm>
            <a:off x="5429250" y="2130670"/>
            <a:ext cx="2000250" cy="940819"/>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914378"/>
            <a:r>
              <a:rPr lang="en-US" sz="1800" b="1" dirty="0">
                <a:solidFill>
                  <a:schemeClr val="accent5">
                    <a:lumMod val="50000"/>
                  </a:schemeClr>
                </a:solidFill>
                <a:latin typeface="Times New Roman" pitchFamily="18" charset="0"/>
                <a:cs typeface="Times New Roman" pitchFamily="18" charset="0"/>
              </a:rPr>
              <a:t>3. </a:t>
            </a:r>
            <a:r>
              <a:rPr lang="vi-VN" sz="1800" b="1" dirty="0">
                <a:solidFill>
                  <a:schemeClr val="accent5">
                    <a:lumMod val="50000"/>
                  </a:schemeClr>
                </a:solidFill>
                <a:latin typeface="Times New Roman" pitchFamily="18" charset="0"/>
                <a:cs typeface="Times New Roman" pitchFamily="18" charset="0"/>
              </a:rPr>
              <a:t>Tiếng sấm</a:t>
            </a:r>
            <a:r>
              <a:rPr lang="en-US" sz="1800" b="1" dirty="0">
                <a:solidFill>
                  <a:schemeClr val="accent5">
                    <a:lumMod val="50000"/>
                  </a:schemeClr>
                </a:solidFill>
                <a:latin typeface="Times New Roman" pitchFamily="18" charset="0"/>
                <a:cs typeface="Times New Roman" pitchFamily="18" charset="0"/>
              </a:rPr>
              <a:t>.</a:t>
            </a:r>
            <a:endParaRPr lang="vi-VN" sz="1800" b="1" dirty="0">
              <a:solidFill>
                <a:schemeClr val="accent5">
                  <a:lumMod val="50000"/>
                </a:schemeClr>
              </a:solidFill>
              <a:latin typeface="Times New Roman" pitchFamily="18" charset="0"/>
              <a:cs typeface="Times New Roman" pitchFamily="18" charset="0"/>
            </a:endParaRPr>
          </a:p>
        </p:txBody>
      </p:sp>
      <p:sp>
        <p:nvSpPr>
          <p:cNvPr id="8" name="Rounded Rectangle 23">
            <a:extLst>
              <a:ext uri="{FF2B5EF4-FFF2-40B4-BE49-F238E27FC236}">
                <a16:creationId xmlns:a16="http://schemas.microsoft.com/office/drawing/2014/main" id="{172681DF-5691-088C-6CC8-535F99B53111}"/>
              </a:ext>
            </a:extLst>
          </p:cNvPr>
          <p:cNvSpPr/>
          <p:nvPr/>
        </p:nvSpPr>
        <p:spPr>
          <a:xfrm>
            <a:off x="1143000" y="3200400"/>
            <a:ext cx="2102322" cy="940819"/>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914378"/>
            <a:r>
              <a:rPr lang="en-US" sz="1800" b="1" dirty="0">
                <a:solidFill>
                  <a:schemeClr val="accent5">
                    <a:lumMod val="50000"/>
                  </a:schemeClr>
                </a:solidFill>
                <a:latin typeface="Times New Roman" pitchFamily="18" charset="0"/>
                <a:cs typeface="Times New Roman" pitchFamily="18" charset="0"/>
              </a:rPr>
              <a:t>4. </a:t>
            </a:r>
            <a:r>
              <a:rPr lang="vi-VN" sz="1800" b="1" dirty="0">
                <a:solidFill>
                  <a:schemeClr val="accent5">
                    <a:lumMod val="50000"/>
                  </a:schemeClr>
                </a:solidFill>
                <a:latin typeface="Times New Roman" pitchFamily="18" charset="0"/>
                <a:cs typeface="Times New Roman" pitchFamily="18" charset="0"/>
              </a:rPr>
              <a:t>Tiếng máy khoan bê tông gần khu dân cư</a:t>
            </a:r>
            <a:r>
              <a:rPr lang="en-US" sz="1800" b="1" dirty="0">
                <a:solidFill>
                  <a:schemeClr val="accent5">
                    <a:lumMod val="50000"/>
                  </a:schemeClr>
                </a:solidFill>
                <a:latin typeface="Times New Roman" pitchFamily="18" charset="0"/>
                <a:cs typeface="Times New Roman" pitchFamily="18" charset="0"/>
              </a:rPr>
              <a:t>.</a:t>
            </a:r>
            <a:endParaRPr lang="vi-VN" sz="1800" b="1" dirty="0">
              <a:solidFill>
                <a:schemeClr val="accent5">
                  <a:lumMod val="50000"/>
                </a:schemeClr>
              </a:solidFill>
              <a:latin typeface="Times New Roman" pitchFamily="18" charset="0"/>
              <a:cs typeface="Times New Roman" pitchFamily="18" charset="0"/>
            </a:endParaRPr>
          </a:p>
        </p:txBody>
      </p:sp>
      <p:sp>
        <p:nvSpPr>
          <p:cNvPr id="9" name="Rounded Rectangle 23">
            <a:extLst>
              <a:ext uri="{FF2B5EF4-FFF2-40B4-BE49-F238E27FC236}">
                <a16:creationId xmlns:a16="http://schemas.microsoft.com/office/drawing/2014/main" id="{77C5E568-86BD-7025-E989-821C72CD706D}"/>
              </a:ext>
            </a:extLst>
          </p:cNvPr>
          <p:cNvSpPr/>
          <p:nvPr/>
        </p:nvSpPr>
        <p:spPr>
          <a:xfrm>
            <a:off x="3406734" y="3257550"/>
            <a:ext cx="1943100" cy="826518"/>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914378"/>
            <a:r>
              <a:rPr lang="en-US" sz="1800" b="1" dirty="0">
                <a:solidFill>
                  <a:schemeClr val="accent5">
                    <a:lumMod val="50000"/>
                  </a:schemeClr>
                </a:solidFill>
                <a:latin typeface="Times New Roman" pitchFamily="18" charset="0"/>
                <a:cs typeface="Times New Roman" pitchFamily="18" charset="0"/>
              </a:rPr>
              <a:t>5. </a:t>
            </a:r>
            <a:r>
              <a:rPr lang="vi-VN" sz="1800" b="1" dirty="0">
                <a:solidFill>
                  <a:schemeClr val="accent5">
                    <a:lumMod val="50000"/>
                  </a:schemeClr>
                </a:solidFill>
                <a:latin typeface="Times New Roman" pitchFamily="18" charset="0"/>
                <a:cs typeface="Times New Roman" pitchFamily="18" charset="0"/>
              </a:rPr>
              <a:t>Tiếng ồn từ khu chợ gần lớp học</a:t>
            </a:r>
            <a:r>
              <a:rPr lang="en-US" sz="1800" b="1" dirty="0">
                <a:solidFill>
                  <a:schemeClr val="accent5">
                    <a:lumMod val="50000"/>
                  </a:schemeClr>
                </a:solidFill>
                <a:latin typeface="Times New Roman" pitchFamily="18" charset="0"/>
                <a:cs typeface="Times New Roman" pitchFamily="18" charset="0"/>
              </a:rPr>
              <a:t>.</a:t>
            </a:r>
            <a:endParaRPr lang="vi-VN" sz="1800" b="1" dirty="0">
              <a:solidFill>
                <a:schemeClr val="accent5">
                  <a:lumMod val="50000"/>
                </a:schemeClr>
              </a:solidFill>
              <a:latin typeface="Times New Roman" pitchFamily="18" charset="0"/>
              <a:cs typeface="Times New Roman" pitchFamily="18" charset="0"/>
            </a:endParaRPr>
          </a:p>
        </p:txBody>
      </p:sp>
      <p:sp>
        <p:nvSpPr>
          <p:cNvPr id="10" name="Rounded Rectangle 23">
            <a:extLst>
              <a:ext uri="{FF2B5EF4-FFF2-40B4-BE49-F238E27FC236}">
                <a16:creationId xmlns:a16="http://schemas.microsoft.com/office/drawing/2014/main" id="{AB0A79D7-623A-C8C7-981E-6306823FCC29}"/>
              </a:ext>
            </a:extLst>
          </p:cNvPr>
          <p:cNvSpPr/>
          <p:nvPr/>
        </p:nvSpPr>
        <p:spPr>
          <a:xfrm>
            <a:off x="5457083" y="3200400"/>
            <a:ext cx="1943100" cy="940819"/>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914378"/>
            <a:r>
              <a:rPr lang="en-US" sz="1800" b="1" dirty="0">
                <a:solidFill>
                  <a:schemeClr val="accent5">
                    <a:lumMod val="50000"/>
                  </a:schemeClr>
                </a:solidFill>
                <a:latin typeface="Times New Roman" pitchFamily="18" charset="0"/>
                <a:cs typeface="Times New Roman" pitchFamily="18" charset="0"/>
              </a:rPr>
              <a:t>6. </a:t>
            </a:r>
            <a:r>
              <a:rPr lang="vi-VN" sz="1800" b="1" dirty="0">
                <a:solidFill>
                  <a:schemeClr val="accent5">
                    <a:lumMod val="50000"/>
                  </a:schemeClr>
                </a:solidFill>
                <a:latin typeface="Times New Roman" pitchFamily="18" charset="0"/>
                <a:cs typeface="Times New Roman" pitchFamily="18" charset="0"/>
              </a:rPr>
              <a:t>Tiếng hát karaoke vào đêm khuya.</a:t>
            </a:r>
          </a:p>
        </p:txBody>
      </p:sp>
      <p:sp>
        <p:nvSpPr>
          <p:cNvPr id="11" name="Rounded Rectangle 23">
            <a:extLst>
              <a:ext uri="{FF2B5EF4-FFF2-40B4-BE49-F238E27FC236}">
                <a16:creationId xmlns:a16="http://schemas.microsoft.com/office/drawing/2014/main" id="{356D8EC0-742B-8894-BACF-1066B982ADCF}"/>
              </a:ext>
            </a:extLst>
          </p:cNvPr>
          <p:cNvSpPr/>
          <p:nvPr/>
        </p:nvSpPr>
        <p:spPr>
          <a:xfrm>
            <a:off x="1143000" y="4202682"/>
            <a:ext cx="2102322" cy="940819"/>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914378"/>
            <a:r>
              <a:rPr lang="en-US" sz="1800" b="1" dirty="0">
                <a:solidFill>
                  <a:schemeClr val="accent5">
                    <a:lumMod val="50000"/>
                  </a:schemeClr>
                </a:solidFill>
                <a:latin typeface="Times New Roman" pitchFamily="18" charset="0"/>
                <a:cs typeface="Times New Roman" pitchFamily="18" charset="0"/>
              </a:rPr>
              <a:t>7. </a:t>
            </a:r>
            <a:r>
              <a:rPr lang="vi-VN" sz="1800" b="1" dirty="0">
                <a:solidFill>
                  <a:schemeClr val="accent5">
                    <a:lumMod val="50000"/>
                  </a:schemeClr>
                </a:solidFill>
                <a:latin typeface="Times New Roman" pitchFamily="18" charset="0"/>
                <a:cs typeface="Times New Roman" pitchFamily="18" charset="0"/>
              </a:rPr>
              <a:t>Tiếng róc rách của thác nước </a:t>
            </a:r>
            <a:r>
              <a:rPr lang="en-US" sz="1800" b="1" dirty="0" err="1">
                <a:solidFill>
                  <a:schemeClr val="accent5">
                    <a:lumMod val="50000"/>
                  </a:schemeClr>
                </a:solidFill>
                <a:latin typeface="Times New Roman" pitchFamily="18" charset="0"/>
                <a:cs typeface="Times New Roman" pitchFamily="18" charset="0"/>
              </a:rPr>
              <a:t>chảy</a:t>
            </a:r>
            <a:r>
              <a:rPr lang="en-US" sz="1800" b="1" dirty="0">
                <a:solidFill>
                  <a:schemeClr val="accent5">
                    <a:lumMod val="50000"/>
                  </a:schemeClr>
                </a:solidFill>
                <a:latin typeface="Times New Roman" pitchFamily="18" charset="0"/>
                <a:cs typeface="Times New Roman" pitchFamily="18" charset="0"/>
              </a:rPr>
              <a:t>.</a:t>
            </a:r>
            <a:endParaRPr lang="vi-VN" sz="1800" b="1" dirty="0">
              <a:solidFill>
                <a:schemeClr val="accent5">
                  <a:lumMod val="50000"/>
                </a:schemeClr>
              </a:solidFill>
              <a:latin typeface="Times New Roman" pitchFamily="18" charset="0"/>
              <a:cs typeface="Times New Roman" pitchFamily="18" charset="0"/>
            </a:endParaRPr>
          </a:p>
        </p:txBody>
      </p:sp>
      <p:sp>
        <p:nvSpPr>
          <p:cNvPr id="12" name="Rounded Rectangle 23">
            <a:extLst>
              <a:ext uri="{FF2B5EF4-FFF2-40B4-BE49-F238E27FC236}">
                <a16:creationId xmlns:a16="http://schemas.microsoft.com/office/drawing/2014/main" id="{EC6485B8-7C87-CC0C-E713-EF96C86A914B}"/>
              </a:ext>
            </a:extLst>
          </p:cNvPr>
          <p:cNvSpPr/>
          <p:nvPr/>
        </p:nvSpPr>
        <p:spPr>
          <a:xfrm>
            <a:off x="3362944" y="4216284"/>
            <a:ext cx="2066306" cy="949799"/>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914378"/>
            <a:r>
              <a:rPr lang="en-US" sz="1800" b="1" dirty="0">
                <a:solidFill>
                  <a:schemeClr val="accent5">
                    <a:lumMod val="50000"/>
                  </a:schemeClr>
                </a:solidFill>
                <a:latin typeface="Times New Roman" pitchFamily="18" charset="0"/>
                <a:cs typeface="Times New Roman" pitchFamily="18" charset="0"/>
              </a:rPr>
              <a:t>8. T</a:t>
            </a:r>
            <a:r>
              <a:rPr lang="vi-VN" sz="1800" b="1" dirty="0">
                <a:solidFill>
                  <a:schemeClr val="accent5">
                    <a:lumMod val="50000"/>
                  </a:schemeClr>
                </a:solidFill>
                <a:latin typeface="Times New Roman" pitchFamily="18" charset="0"/>
                <a:cs typeface="Times New Roman" pitchFamily="18" charset="0"/>
              </a:rPr>
              <a:t>iếng còi inh ỏi trên đường phố</a:t>
            </a:r>
            <a:r>
              <a:rPr lang="en-US" sz="1800" b="1" dirty="0">
                <a:solidFill>
                  <a:schemeClr val="accent5">
                    <a:lumMod val="50000"/>
                  </a:schemeClr>
                </a:solidFill>
                <a:latin typeface="Times New Roman" pitchFamily="18" charset="0"/>
                <a:cs typeface="Times New Roman" pitchFamily="18" charset="0"/>
              </a:rPr>
              <a:t>.</a:t>
            </a:r>
            <a:r>
              <a:rPr lang="vi-VN" sz="1800" b="1" dirty="0">
                <a:solidFill>
                  <a:schemeClr val="accent5">
                    <a:lumMod val="50000"/>
                  </a:schemeClr>
                </a:solidFill>
                <a:latin typeface="Times New Roman" pitchFamily="18" charset="0"/>
                <a:cs typeface="Times New Roman" pitchFamily="18" charset="0"/>
              </a:rPr>
              <a:t> </a:t>
            </a:r>
          </a:p>
        </p:txBody>
      </p:sp>
      <p:sp>
        <p:nvSpPr>
          <p:cNvPr id="13" name="Rounded Rectangle 23">
            <a:extLst>
              <a:ext uri="{FF2B5EF4-FFF2-40B4-BE49-F238E27FC236}">
                <a16:creationId xmlns:a16="http://schemas.microsoft.com/office/drawing/2014/main" id="{5C915533-CFFF-B757-606D-6ABEAADCB6D0}"/>
              </a:ext>
            </a:extLst>
          </p:cNvPr>
          <p:cNvSpPr/>
          <p:nvPr/>
        </p:nvSpPr>
        <p:spPr>
          <a:xfrm>
            <a:off x="5522379" y="4259664"/>
            <a:ext cx="1907121" cy="883837"/>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914378"/>
            <a:r>
              <a:rPr lang="en-US" sz="1800" b="1" dirty="0">
                <a:solidFill>
                  <a:schemeClr val="accent5">
                    <a:lumMod val="50000"/>
                  </a:schemeClr>
                </a:solidFill>
                <a:latin typeface="Times New Roman" pitchFamily="18" charset="0"/>
                <a:cs typeface="Times New Roman" pitchFamily="18" charset="0"/>
              </a:rPr>
              <a:t>9. </a:t>
            </a:r>
            <a:r>
              <a:rPr lang="vi-VN" sz="1800" b="1" dirty="0">
                <a:solidFill>
                  <a:schemeClr val="accent5">
                    <a:lumMod val="50000"/>
                  </a:schemeClr>
                </a:solidFill>
                <a:latin typeface="Times New Roman" pitchFamily="18" charset="0"/>
                <a:cs typeface="Times New Roman" pitchFamily="18" charset="0"/>
              </a:rPr>
              <a:t>Tiếng hét rất to sát tai.</a:t>
            </a:r>
          </a:p>
        </p:txBody>
      </p:sp>
    </p:spTree>
    <p:extLst>
      <p:ext uri="{BB962C8B-B14F-4D97-AF65-F5344CB8AC3E}">
        <p14:creationId xmlns:p14="http://schemas.microsoft.com/office/powerpoint/2010/main" val="332276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arn(inVertical)">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barn(inVertical)">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barn(inVertical)">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đẹp nhất, đơn giản và dễ thương"/>
          <p:cNvPicPr>
            <a:picLocks noChangeAspect="1" noChangeArrowheads="1"/>
          </p:cNvPicPr>
          <p:nvPr/>
        </p:nvPicPr>
        <p:blipFill>
          <a:blip r:embed="rId2"/>
          <a:srcRect/>
          <a:stretch>
            <a:fillRect/>
          </a:stretch>
        </p:blipFill>
        <p:spPr bwMode="auto">
          <a:xfrm>
            <a:off x="1143001" y="0"/>
            <a:ext cx="6858000" cy="5143500"/>
          </a:xfrm>
          <a:prstGeom prst="rect">
            <a:avLst/>
          </a:prstGeom>
          <a:noFill/>
        </p:spPr>
      </p:pic>
      <p:sp>
        <p:nvSpPr>
          <p:cNvPr id="3" name="Rectangle 2"/>
          <p:cNvSpPr/>
          <p:nvPr/>
        </p:nvSpPr>
        <p:spPr>
          <a:xfrm>
            <a:off x="1143001" y="1"/>
            <a:ext cx="5315879" cy="507831"/>
          </a:xfrm>
          <a:prstGeom prst="rect">
            <a:avLst/>
          </a:prstGeom>
        </p:spPr>
        <p:txBody>
          <a:bodyPr wrap="none">
            <a:spAutoFit/>
          </a:bodyPr>
          <a:lstStyle/>
          <a:p>
            <a:r>
              <a:rPr lang="vi-VN" sz="2700" dirty="0">
                <a:solidFill>
                  <a:prstClr val="black"/>
                </a:solidFill>
                <a:latin typeface="+mj-lt"/>
                <a:cs typeface="Calibri" panose="020F0502020204030204" pitchFamily="34" charset="0"/>
              </a:rPr>
              <a:t>Âm thanh nào dưới đây là </a:t>
            </a:r>
            <a:r>
              <a:rPr lang="vi-VN" sz="2700" b="1" dirty="0">
                <a:solidFill>
                  <a:srgbClr val="FF0000"/>
                </a:solidFill>
                <a:latin typeface="+mj-lt"/>
                <a:cs typeface="Calibri" panose="020F0502020204030204" pitchFamily="34" charset="0"/>
              </a:rPr>
              <a:t>tiếng </a:t>
            </a:r>
            <a:r>
              <a:rPr lang="en-US" sz="2700" b="1" dirty="0">
                <a:solidFill>
                  <a:srgbClr val="FF0000"/>
                </a:solidFill>
                <a:latin typeface="+mj-lt"/>
                <a:cs typeface="Calibri" panose="020F0502020204030204" pitchFamily="34" charset="0"/>
              </a:rPr>
              <a:t>ồ</a:t>
            </a:r>
            <a:r>
              <a:rPr lang="vi-VN" sz="2700" b="1" dirty="0">
                <a:solidFill>
                  <a:srgbClr val="FF0000"/>
                </a:solidFill>
                <a:latin typeface="+mj-lt"/>
                <a:cs typeface="Calibri" panose="020F0502020204030204" pitchFamily="34" charset="0"/>
              </a:rPr>
              <a:t>n</a:t>
            </a:r>
            <a:r>
              <a:rPr lang="en-US" sz="2700" b="1" dirty="0">
                <a:solidFill>
                  <a:srgbClr val="FF0000"/>
                </a:solidFill>
                <a:latin typeface="+mj-lt"/>
                <a:cs typeface="Calibri" panose="020F0502020204030204" pitchFamily="34" charset="0"/>
              </a:rPr>
              <a:t>?</a:t>
            </a:r>
            <a:endParaRPr lang="en-US" sz="2700" dirty="0">
              <a:latin typeface="+mj-lt"/>
            </a:endParaRPr>
          </a:p>
        </p:txBody>
      </p:sp>
      <p:pic>
        <p:nvPicPr>
          <p:cNvPr id="4" name="Picture 3">
            <a:extLst>
              <a:ext uri="{FF2B5EF4-FFF2-40B4-BE49-F238E27FC236}">
                <a16:creationId xmlns:a16="http://schemas.microsoft.com/office/drawing/2014/main" id="{03F91FC5-CDB8-DDE4-6AB1-8E5D93AA06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435" b="14662"/>
          <a:stretch/>
        </p:blipFill>
        <p:spPr>
          <a:xfrm>
            <a:off x="1143000" y="400051"/>
            <a:ext cx="1832264" cy="1186997"/>
          </a:xfrm>
          <a:prstGeom prst="rect">
            <a:avLst/>
          </a:prstGeom>
        </p:spPr>
      </p:pic>
      <p:sp>
        <p:nvSpPr>
          <p:cNvPr id="5" name="Rectangle 4"/>
          <p:cNvSpPr/>
          <p:nvPr/>
        </p:nvSpPr>
        <p:spPr>
          <a:xfrm>
            <a:off x="3086100" y="685801"/>
            <a:ext cx="3079689" cy="507831"/>
          </a:xfrm>
          <a:prstGeom prst="rect">
            <a:avLst/>
          </a:prstGeom>
        </p:spPr>
        <p:txBody>
          <a:bodyPr wrap="none">
            <a:spAutoFit/>
          </a:bodyPr>
          <a:lstStyle/>
          <a:p>
            <a:r>
              <a:rPr lang="vi-VN" sz="2700" dirty="0">
                <a:solidFill>
                  <a:schemeClr val="bg1"/>
                </a:solidFill>
                <a:latin typeface="+mj-lt"/>
                <a:cs typeface="Calibri" panose="020F0502020204030204" pitchFamily="34" charset="0"/>
              </a:rPr>
              <a:t>Tiếng xe cứu thương</a:t>
            </a:r>
            <a:endParaRPr lang="en-US" sz="2700" dirty="0">
              <a:solidFill>
                <a:schemeClr val="bg1"/>
              </a:solidFill>
              <a:latin typeface="+mj-lt"/>
            </a:endParaRPr>
          </a:p>
        </p:txBody>
      </p:sp>
      <p:sp>
        <p:nvSpPr>
          <p:cNvPr id="6" name="TextBox 5">
            <a:extLst>
              <a:ext uri="{FF2B5EF4-FFF2-40B4-BE49-F238E27FC236}">
                <a16:creationId xmlns:a16="http://schemas.microsoft.com/office/drawing/2014/main" id="{6C6C0559-7F00-9FAF-A378-B907B6D9A18F}"/>
              </a:ext>
            </a:extLst>
          </p:cNvPr>
          <p:cNvSpPr txBox="1"/>
          <p:nvPr/>
        </p:nvSpPr>
        <p:spPr>
          <a:xfrm>
            <a:off x="6117793" y="628651"/>
            <a:ext cx="1906291" cy="507831"/>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algn="ctr" defTabSz="685800">
              <a:defRPr/>
            </a:pPr>
            <a:r>
              <a:rPr lang="en-US" sz="2700" b="1" dirty="0">
                <a:solidFill>
                  <a:srgbClr val="C00000"/>
                </a:solidFill>
                <a:latin typeface="Times New Roman" pitchFamily="18" charset="0"/>
                <a:ea typeface="Hiragino Kaku Gothic StdN W8" panose="020B0800000000000000" pitchFamily="34" charset="-128"/>
                <a:cs typeface="Times New Roman" pitchFamily="18" charset="0"/>
              </a:rPr>
              <a:t>TIẾNG ỒN</a:t>
            </a:r>
            <a:endParaRPr lang="x-none" sz="2700" b="1" dirty="0">
              <a:solidFill>
                <a:srgbClr val="C00000"/>
              </a:solidFill>
              <a:latin typeface="Times New Roman" pitchFamily="18" charset="0"/>
              <a:ea typeface="Hiragino Kaku Gothic StdN W8" panose="020B0800000000000000" pitchFamily="34" charset="-128"/>
              <a:cs typeface="Times New Roman" pitchFamily="18" charset="0"/>
            </a:endParaRPr>
          </a:p>
        </p:txBody>
      </p:sp>
      <p:pic>
        <p:nvPicPr>
          <p:cNvPr id="7" name="Picture 2" descr="School children raising their hands ready to answer the question. – The  Official ReSound Blog">
            <a:extLst>
              <a:ext uri="{FF2B5EF4-FFF2-40B4-BE49-F238E27FC236}">
                <a16:creationId xmlns:a16="http://schemas.microsoft.com/office/drawing/2014/main" id="{F363E337-6731-B38E-DD0B-79D395A125B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654"/>
          <a:stretch/>
        </p:blipFill>
        <p:spPr bwMode="auto">
          <a:xfrm>
            <a:off x="6229350" y="1200150"/>
            <a:ext cx="1771650" cy="107683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371850" y="1371600"/>
            <a:ext cx="2800350" cy="830997"/>
          </a:xfrm>
          <a:prstGeom prst="rect">
            <a:avLst/>
          </a:prstGeom>
        </p:spPr>
        <p:txBody>
          <a:bodyPr wrap="square">
            <a:spAutoFit/>
          </a:bodyPr>
          <a:lstStyle/>
          <a:p>
            <a:pPr>
              <a:spcAft>
                <a:spcPts val="900"/>
              </a:spcAft>
            </a:pPr>
            <a:r>
              <a:rPr lang="vi-VN" sz="2400" dirty="0">
                <a:solidFill>
                  <a:schemeClr val="bg1"/>
                </a:solidFill>
                <a:latin typeface="Times New Roman" pitchFamily="18" charset="0"/>
                <a:cs typeface="Times New Roman" pitchFamily="18" charset="0"/>
              </a:rPr>
              <a:t>Tiếng học sinh phát biểu trong lớp</a:t>
            </a:r>
            <a:r>
              <a:rPr lang="vi-VN" sz="2400" dirty="0">
                <a:solidFill>
                  <a:schemeClr val="bg1"/>
                </a:solidFill>
                <a:cs typeface="Calibri" panose="020F0502020204030204" pitchFamily="34" charset="0"/>
              </a:rPr>
              <a:t>.</a:t>
            </a:r>
          </a:p>
        </p:txBody>
      </p:sp>
      <p:sp>
        <p:nvSpPr>
          <p:cNvPr id="9" name="TextBox 8">
            <a:extLst>
              <a:ext uri="{FF2B5EF4-FFF2-40B4-BE49-F238E27FC236}">
                <a16:creationId xmlns:a16="http://schemas.microsoft.com/office/drawing/2014/main" id="{6C6C0559-7F00-9FAF-A378-B907B6D9A18F}"/>
              </a:ext>
            </a:extLst>
          </p:cNvPr>
          <p:cNvSpPr txBox="1"/>
          <p:nvPr/>
        </p:nvSpPr>
        <p:spPr>
          <a:xfrm>
            <a:off x="1120518" y="1600200"/>
            <a:ext cx="2209259" cy="830997"/>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algn="ctr" defTabSz="685800">
              <a:defRPr/>
            </a:pPr>
            <a:r>
              <a:rPr lang="en-US" sz="2400" b="1" dirty="0">
                <a:solidFill>
                  <a:srgbClr val="C00000"/>
                </a:solidFill>
                <a:latin typeface="Times New Roman" pitchFamily="18" charset="0"/>
                <a:ea typeface="Hiragino Kaku Gothic StdN W8" panose="020B0800000000000000" pitchFamily="34" charset="-128"/>
                <a:cs typeface="Times New Roman" pitchFamily="18" charset="0"/>
              </a:rPr>
              <a:t>KHÔNG PHẢI</a:t>
            </a:r>
          </a:p>
          <a:p>
            <a:pPr algn="ctr" defTabSz="685800">
              <a:defRPr/>
            </a:pPr>
            <a:r>
              <a:rPr lang="en-US" sz="2400" b="1" dirty="0">
                <a:solidFill>
                  <a:srgbClr val="C00000"/>
                </a:solidFill>
                <a:latin typeface="Times New Roman" pitchFamily="18" charset="0"/>
                <a:ea typeface="Hiragino Kaku Gothic StdN W8" panose="020B0800000000000000" pitchFamily="34" charset="-128"/>
                <a:cs typeface="Times New Roman" pitchFamily="18" charset="0"/>
              </a:rPr>
              <a:t>TIẾNG ỒN</a:t>
            </a:r>
            <a:endParaRPr lang="x-none" sz="2400" b="1" dirty="0">
              <a:solidFill>
                <a:srgbClr val="C00000"/>
              </a:solidFill>
              <a:latin typeface="Times New Roman" pitchFamily="18" charset="0"/>
              <a:ea typeface="Hiragino Kaku Gothic StdN W8" panose="020B0800000000000000" pitchFamily="34" charset="-128"/>
              <a:cs typeface="Times New Roman" pitchFamily="18" charset="0"/>
            </a:endParaRPr>
          </a:p>
        </p:txBody>
      </p:sp>
      <p:pic>
        <p:nvPicPr>
          <p:cNvPr id="10" name="Picture 2" descr="Noise Pollution | National Geographic Society">
            <a:extLst>
              <a:ext uri="{FF2B5EF4-FFF2-40B4-BE49-F238E27FC236}">
                <a16:creationId xmlns:a16="http://schemas.microsoft.com/office/drawing/2014/main" id="{A878BC0D-AC11-01C0-D00F-F1B297CA5A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3000" y="2514600"/>
            <a:ext cx="1787168" cy="131445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971800" y="2457450"/>
            <a:ext cx="3429000" cy="1200329"/>
          </a:xfrm>
          <a:prstGeom prst="rect">
            <a:avLst/>
          </a:prstGeom>
        </p:spPr>
        <p:txBody>
          <a:bodyPr>
            <a:spAutoFit/>
          </a:bodyPr>
          <a:lstStyle/>
          <a:p>
            <a:pPr>
              <a:spcAft>
                <a:spcPts val="900"/>
              </a:spcAft>
            </a:pPr>
            <a:r>
              <a:rPr lang="vi-VN" sz="2400" dirty="0">
                <a:solidFill>
                  <a:schemeClr val="bg1"/>
                </a:solidFill>
                <a:latin typeface="+mj-lt"/>
                <a:cs typeface="Calibri" panose="020F0502020204030204" pitchFamily="34" charset="0"/>
              </a:rPr>
              <a:t>Tiếng máy khoan bê tông kéo dài liên tục gần khu dân cư</a:t>
            </a:r>
          </a:p>
        </p:txBody>
      </p:sp>
      <p:sp>
        <p:nvSpPr>
          <p:cNvPr id="12" name="TextBox 11">
            <a:extLst>
              <a:ext uri="{FF2B5EF4-FFF2-40B4-BE49-F238E27FC236}">
                <a16:creationId xmlns:a16="http://schemas.microsoft.com/office/drawing/2014/main" id="{6C6C0559-7F00-9FAF-A378-B907B6D9A18F}"/>
              </a:ext>
            </a:extLst>
          </p:cNvPr>
          <p:cNvSpPr txBox="1"/>
          <p:nvPr/>
        </p:nvSpPr>
        <p:spPr>
          <a:xfrm>
            <a:off x="6149518" y="2686050"/>
            <a:ext cx="1715534" cy="461665"/>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algn="ctr" defTabSz="685800">
              <a:defRPr/>
            </a:pPr>
            <a:r>
              <a:rPr lang="en-US" sz="2400" b="1" dirty="0">
                <a:solidFill>
                  <a:srgbClr val="C00000"/>
                </a:solidFill>
                <a:latin typeface="Times New Roman" pitchFamily="18" charset="0"/>
                <a:ea typeface="Hiragino Kaku Gothic StdN W8" panose="020B0800000000000000" pitchFamily="34" charset="-128"/>
                <a:cs typeface="Times New Roman" pitchFamily="18" charset="0"/>
              </a:rPr>
              <a:t>TIẾNG ỒN</a:t>
            </a:r>
            <a:endParaRPr lang="x-none" sz="2400" b="1" dirty="0">
              <a:solidFill>
                <a:srgbClr val="C00000"/>
              </a:solidFill>
              <a:latin typeface="Times New Roman" pitchFamily="18" charset="0"/>
              <a:ea typeface="Hiragino Kaku Gothic StdN W8" panose="020B0800000000000000" pitchFamily="34" charset="-128"/>
              <a:cs typeface="Times New Roman" pitchFamily="18" charset="0"/>
            </a:endParaRPr>
          </a:p>
        </p:txBody>
      </p:sp>
      <p:pic>
        <p:nvPicPr>
          <p:cNvPr id="13" name="Picture 2" descr="Hát Karaoke sau 22 giờ đêm có thể bị phạt đến 160 triệu đồng">
            <a:extLst>
              <a:ext uri="{FF2B5EF4-FFF2-40B4-BE49-F238E27FC236}">
                <a16:creationId xmlns:a16="http://schemas.microsoft.com/office/drawing/2014/main" id="{451D050A-92DD-AF3C-4DF8-413E7A09251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0387"/>
          <a:stretch/>
        </p:blipFill>
        <p:spPr bwMode="auto">
          <a:xfrm>
            <a:off x="6457950" y="3486150"/>
            <a:ext cx="1543050" cy="165735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3600450" y="3771900"/>
            <a:ext cx="2800350" cy="830997"/>
          </a:xfrm>
          <a:prstGeom prst="rect">
            <a:avLst/>
          </a:prstGeom>
        </p:spPr>
        <p:txBody>
          <a:bodyPr wrap="square">
            <a:spAutoFit/>
          </a:bodyPr>
          <a:lstStyle/>
          <a:p>
            <a:pPr>
              <a:spcAft>
                <a:spcPts val="900"/>
              </a:spcAft>
            </a:pPr>
            <a:r>
              <a:rPr lang="vi-VN" sz="2400" dirty="0">
                <a:solidFill>
                  <a:schemeClr val="bg1"/>
                </a:solidFill>
                <a:latin typeface="Times New Roman" pitchFamily="18" charset="0"/>
                <a:cs typeface="Times New Roman" pitchFamily="18" charset="0"/>
              </a:rPr>
              <a:t>Tiếng hát karaoke vào đêm khuya.</a:t>
            </a:r>
          </a:p>
        </p:txBody>
      </p:sp>
      <p:sp>
        <p:nvSpPr>
          <p:cNvPr id="15" name="TextBox 14">
            <a:extLst>
              <a:ext uri="{FF2B5EF4-FFF2-40B4-BE49-F238E27FC236}">
                <a16:creationId xmlns:a16="http://schemas.microsoft.com/office/drawing/2014/main" id="{6C6C0559-7F00-9FAF-A378-B907B6D9A18F}"/>
              </a:ext>
            </a:extLst>
          </p:cNvPr>
          <p:cNvSpPr txBox="1"/>
          <p:nvPr/>
        </p:nvSpPr>
        <p:spPr>
          <a:xfrm>
            <a:off x="1291768" y="4114800"/>
            <a:ext cx="1715534" cy="461665"/>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algn="ctr" defTabSz="685800">
              <a:defRPr/>
            </a:pPr>
            <a:r>
              <a:rPr lang="en-US" sz="2400" b="1" dirty="0">
                <a:solidFill>
                  <a:srgbClr val="C00000"/>
                </a:solidFill>
                <a:latin typeface="Times New Roman" pitchFamily="18" charset="0"/>
                <a:ea typeface="Hiragino Kaku Gothic StdN W8" panose="020B0800000000000000" pitchFamily="34" charset="-128"/>
                <a:cs typeface="Times New Roman" pitchFamily="18" charset="0"/>
              </a:rPr>
              <a:t>TIẾNG ỒN</a:t>
            </a:r>
            <a:endParaRPr lang="x-none" sz="2400" b="1" dirty="0">
              <a:solidFill>
                <a:srgbClr val="C00000"/>
              </a:solidFill>
              <a:latin typeface="Times New Roman" pitchFamily="18" charset="0"/>
              <a:ea typeface="Hiragino Kaku Gothic StdN W8" panose="020B0800000000000000" pitchFamily="34" charset="-128"/>
              <a:cs typeface="Times New Roman" pitchFamily="18" charset="0"/>
            </a:endParaRPr>
          </a:p>
        </p:txBody>
      </p:sp>
    </p:spTree>
    <p:extLst>
      <p:ext uri="{BB962C8B-B14F-4D97-AF65-F5344CB8AC3E}">
        <p14:creationId xmlns:p14="http://schemas.microsoft.com/office/powerpoint/2010/main" val="242967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0" fill="hold"/>
                                        <p:tgtEl>
                                          <p:spTgt spid="5"/>
                                        </p:tgtEl>
                                        <p:attrNameLst>
                                          <p:attrName>ppt_x</p:attrName>
                                        </p:attrNameLst>
                                      </p:cBhvr>
                                      <p:tavLst>
                                        <p:tav tm="0">
                                          <p:val>
                                            <p:strVal val="#ppt_x"/>
                                          </p:val>
                                        </p:tav>
                                        <p:tav tm="100000">
                                          <p:val>
                                            <p:strVal val="#ppt_x"/>
                                          </p:val>
                                        </p:tav>
                                      </p:tavLst>
                                    </p:anim>
                                    <p:anim calcmode="lin" valueType="num">
                                      <p:cBhvr additive="base">
                                        <p:cTn id="18"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heel(4)">
                                      <p:cBhvr>
                                        <p:cTn id="35" dur="2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3" presetClass="entr" presetSubtype="16"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plus(in)">
                                      <p:cBhvr>
                                        <p:cTn id="52" dur="20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animEffect transition="in" filter="fad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barn(inVertical)">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18" presetClass="entr" presetSubtype="12"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strips(downLeft)">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p:cTn id="74" dur="500" fill="hold"/>
                                        <p:tgtEl>
                                          <p:spTgt spid="15"/>
                                        </p:tgtEl>
                                        <p:attrNameLst>
                                          <p:attrName>ppt_w</p:attrName>
                                        </p:attrNameLst>
                                      </p:cBhvr>
                                      <p:tavLst>
                                        <p:tav tm="0">
                                          <p:val>
                                            <p:fltVal val="0"/>
                                          </p:val>
                                        </p:tav>
                                        <p:tav tm="100000">
                                          <p:val>
                                            <p:strVal val="#ppt_w"/>
                                          </p:val>
                                        </p:tav>
                                      </p:tavLst>
                                    </p:anim>
                                    <p:anim calcmode="lin" valueType="num">
                                      <p:cBhvr>
                                        <p:cTn id="75" dur="500" fill="hold"/>
                                        <p:tgtEl>
                                          <p:spTgt spid="15"/>
                                        </p:tgtEl>
                                        <p:attrNameLst>
                                          <p:attrName>ppt_h</p:attrName>
                                        </p:attrNameLst>
                                      </p:cBhvr>
                                      <p:tavLst>
                                        <p:tav tm="0">
                                          <p:val>
                                            <p:fltVal val="0"/>
                                          </p:val>
                                        </p:tav>
                                        <p:tav tm="100000">
                                          <p:val>
                                            <p:strVal val="#ppt_h"/>
                                          </p:val>
                                        </p:tav>
                                      </p:tavLst>
                                    </p:anim>
                                    <p:animEffect transition="in" filter="fade">
                                      <p:cBhvr>
                                        <p:cTn id="7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8" grpId="0"/>
      <p:bldP spid="9" grpId="0" animBg="1"/>
      <p:bldP spid="11" grpId="0"/>
      <p:bldP spid="12" grpId="0" animBg="1"/>
      <p:bldP spid="14" grpId="0"/>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ình nền Powerpoint đẹp nhất, đơn giản và dễ thương"/>
          <p:cNvPicPr>
            <a:picLocks noChangeAspect="1" noChangeArrowheads="1"/>
          </p:cNvPicPr>
          <p:nvPr/>
        </p:nvPicPr>
        <p:blipFill>
          <a:blip r:embed="rId2"/>
          <a:srcRect/>
          <a:stretch>
            <a:fillRect/>
          </a:stretch>
        </p:blipFill>
        <p:spPr bwMode="auto">
          <a:xfrm>
            <a:off x="1143000" y="0"/>
            <a:ext cx="6858000" cy="5143500"/>
          </a:xfrm>
          <a:prstGeom prst="rect">
            <a:avLst/>
          </a:prstGeom>
          <a:noFill/>
        </p:spPr>
      </p:pic>
      <p:pic>
        <p:nvPicPr>
          <p:cNvPr id="3" name="Picture 2">
            <a:extLst>
              <a:ext uri="{FF2B5EF4-FFF2-40B4-BE49-F238E27FC236}">
                <a16:creationId xmlns:a16="http://schemas.microsoft.com/office/drawing/2014/main" id="{57FAC38A-4975-E02A-A60B-F8190A4C345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0"/>
            <a:ext cx="2000250" cy="16573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43250" y="0"/>
            <a:ext cx="3086100" cy="1200329"/>
          </a:xfrm>
          <a:prstGeom prst="rect">
            <a:avLst/>
          </a:prstGeom>
        </p:spPr>
        <p:txBody>
          <a:bodyPr wrap="square">
            <a:spAutoFit/>
          </a:bodyPr>
          <a:lstStyle/>
          <a:p>
            <a:pPr>
              <a:spcAft>
                <a:spcPts val="900"/>
              </a:spcAft>
            </a:pPr>
            <a:r>
              <a:rPr lang="vi-VN" sz="2400" dirty="0">
                <a:solidFill>
                  <a:prstClr val="black"/>
                </a:solidFill>
                <a:latin typeface="Times New Roman" pitchFamily="18" charset="0"/>
                <a:cs typeface="Times New Roman" pitchFamily="18" charset="0"/>
              </a:rPr>
              <a:t>Tiếng róc rách liên tục của thác nước nhân tạo chảy trong vườn.</a:t>
            </a:r>
          </a:p>
        </p:txBody>
      </p:sp>
      <p:sp>
        <p:nvSpPr>
          <p:cNvPr id="5" name="TextBox 4">
            <a:extLst>
              <a:ext uri="{FF2B5EF4-FFF2-40B4-BE49-F238E27FC236}">
                <a16:creationId xmlns:a16="http://schemas.microsoft.com/office/drawing/2014/main" id="{6C6C0559-7F00-9FAF-A378-B907B6D9A18F}"/>
              </a:ext>
            </a:extLst>
          </p:cNvPr>
          <p:cNvSpPr txBox="1"/>
          <p:nvPr/>
        </p:nvSpPr>
        <p:spPr>
          <a:xfrm>
            <a:off x="6229350" y="0"/>
            <a:ext cx="1771650" cy="1408078"/>
          </a:xfrm>
          <a:prstGeom prst="rect">
            <a:avLst/>
          </a:prstGeom>
          <a:solidFill>
            <a:srgbClr val="81C241"/>
          </a:solidFill>
          <a:ln w="25400" cap="flat" cmpd="sng" algn="ctr">
            <a:solidFill>
              <a:srgbClr val="FFFFFF"/>
            </a:solidFill>
            <a:prstDash val="solid"/>
          </a:ln>
          <a:effectLst>
            <a:softEdge rad="31750"/>
          </a:effectLst>
        </p:spPr>
        <p:txBody>
          <a:bodyPr wrap="square" rtlCol="0">
            <a:spAutoFit/>
          </a:bodyPr>
          <a:lstStyle/>
          <a:p>
            <a:pPr algn="ctr" defTabSz="685800">
              <a:defRPr/>
            </a:pPr>
            <a:r>
              <a:rPr lang="en-US" sz="2400" b="1" dirty="0">
                <a:solidFill>
                  <a:srgbClr val="C00000"/>
                </a:solidFill>
                <a:latin typeface="Times New Roman" pitchFamily="18" charset="0"/>
                <a:ea typeface="Hiragino Kaku Gothic StdN W8" panose="020B0800000000000000" pitchFamily="34" charset="-128"/>
                <a:cs typeface="Times New Roman" pitchFamily="18" charset="0"/>
              </a:rPr>
              <a:t>KHÔNG</a:t>
            </a:r>
            <a:r>
              <a:rPr lang="en-US" sz="3750" b="1" dirty="0">
                <a:solidFill>
                  <a:srgbClr val="C00000"/>
                </a:solidFill>
                <a:latin typeface="Calibri (Body)"/>
                <a:ea typeface="Hiragino Kaku Gothic StdN W8" panose="020B0800000000000000" pitchFamily="34" charset="-128"/>
                <a:cs typeface="Lucida Grande" panose="020B0600040502020204" pitchFamily="34" charset="0"/>
              </a:rPr>
              <a:t> </a:t>
            </a:r>
            <a:r>
              <a:rPr lang="en-US" sz="2400" b="1" dirty="0">
                <a:solidFill>
                  <a:srgbClr val="C00000"/>
                </a:solidFill>
                <a:latin typeface="Times New Roman" pitchFamily="18" charset="0"/>
                <a:ea typeface="Hiragino Kaku Gothic StdN W8" panose="020B0800000000000000" pitchFamily="34" charset="-128"/>
                <a:cs typeface="Times New Roman" pitchFamily="18" charset="0"/>
              </a:rPr>
              <a:t>PHẢI</a:t>
            </a:r>
          </a:p>
          <a:p>
            <a:pPr algn="ctr" defTabSz="685800">
              <a:defRPr/>
            </a:pPr>
            <a:r>
              <a:rPr lang="en-US" sz="2400" b="1" dirty="0">
                <a:solidFill>
                  <a:srgbClr val="C00000"/>
                </a:solidFill>
                <a:latin typeface="Times New Roman" pitchFamily="18" charset="0"/>
                <a:ea typeface="Hiragino Kaku Gothic StdN W8" panose="020B0800000000000000" pitchFamily="34" charset="-128"/>
                <a:cs typeface="Times New Roman" pitchFamily="18" charset="0"/>
              </a:rPr>
              <a:t>TIẾNG ỒN</a:t>
            </a:r>
            <a:endParaRPr lang="x-none" sz="2400" b="1" dirty="0">
              <a:solidFill>
                <a:srgbClr val="C00000"/>
              </a:solidFill>
              <a:latin typeface="Times New Roman" pitchFamily="18" charset="0"/>
              <a:ea typeface="Hiragino Kaku Gothic StdN W8" panose="020B0800000000000000" pitchFamily="34" charset="-128"/>
              <a:cs typeface="Times New Roman" pitchFamily="18" charset="0"/>
            </a:endParaRPr>
          </a:p>
        </p:txBody>
      </p:sp>
      <p:pic>
        <p:nvPicPr>
          <p:cNvPr id="6" name="Picture 2" descr="Hanoi crowded again after eased social distancing">
            <a:extLst>
              <a:ext uri="{FF2B5EF4-FFF2-40B4-BE49-F238E27FC236}">
                <a16:creationId xmlns:a16="http://schemas.microsoft.com/office/drawing/2014/main" id="{37003398-8F38-4A1D-041B-4FB87149EF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3550" y="1428750"/>
            <a:ext cx="2457450" cy="16573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800350" y="1600200"/>
            <a:ext cx="2857500" cy="1200329"/>
          </a:xfrm>
          <a:prstGeom prst="rect">
            <a:avLst/>
          </a:prstGeom>
        </p:spPr>
        <p:txBody>
          <a:bodyPr wrap="square">
            <a:spAutoFit/>
          </a:bodyPr>
          <a:lstStyle/>
          <a:p>
            <a:pPr>
              <a:spcAft>
                <a:spcPts val="900"/>
              </a:spcAft>
            </a:pPr>
            <a:r>
              <a:rPr lang="vi-VN" sz="2400" dirty="0">
                <a:solidFill>
                  <a:prstClr val="black"/>
                </a:solidFill>
                <a:latin typeface="+mj-lt"/>
                <a:cs typeface="Calibri" panose="020F0502020204030204" pitchFamily="34" charset="0"/>
              </a:rPr>
              <a:t>Tiếng máy xe nổ lớn, tiếng còi inh ỏi trên đường phố. </a:t>
            </a:r>
          </a:p>
        </p:txBody>
      </p:sp>
      <p:sp>
        <p:nvSpPr>
          <p:cNvPr id="8" name="TextBox 7">
            <a:extLst>
              <a:ext uri="{FF2B5EF4-FFF2-40B4-BE49-F238E27FC236}">
                <a16:creationId xmlns:a16="http://schemas.microsoft.com/office/drawing/2014/main" id="{6C6C0559-7F00-9FAF-A378-B907B6D9A18F}"/>
              </a:ext>
            </a:extLst>
          </p:cNvPr>
          <p:cNvSpPr txBox="1"/>
          <p:nvPr/>
        </p:nvSpPr>
        <p:spPr>
          <a:xfrm>
            <a:off x="1120318" y="2057400"/>
            <a:ext cx="1715534" cy="461665"/>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algn="ctr" defTabSz="685800">
              <a:defRPr/>
            </a:pPr>
            <a:r>
              <a:rPr lang="en-US" sz="2400" b="1" dirty="0">
                <a:solidFill>
                  <a:srgbClr val="C00000"/>
                </a:solidFill>
                <a:latin typeface="Times New Roman" pitchFamily="18" charset="0"/>
                <a:ea typeface="Hiragino Kaku Gothic StdN W8" panose="020B0800000000000000" pitchFamily="34" charset="-128"/>
                <a:cs typeface="Times New Roman" pitchFamily="18" charset="0"/>
              </a:rPr>
              <a:t>TIẾNG ỒN</a:t>
            </a:r>
            <a:endParaRPr lang="x-none" sz="2400" b="1" dirty="0">
              <a:solidFill>
                <a:srgbClr val="C00000"/>
              </a:solidFill>
              <a:latin typeface="Times New Roman" pitchFamily="18" charset="0"/>
              <a:ea typeface="Hiragino Kaku Gothic StdN W8" panose="020B0800000000000000" pitchFamily="34" charset="-128"/>
              <a:cs typeface="Times New Roman" pitchFamily="18" charset="0"/>
            </a:endParaRPr>
          </a:p>
        </p:txBody>
      </p:sp>
      <p:pic>
        <p:nvPicPr>
          <p:cNvPr id="9" name="Picture 2" descr="The Adverse Effects of Noise Pollution | SLSV - A global media &amp; CSR  consultancy network">
            <a:extLst>
              <a:ext uri="{FF2B5EF4-FFF2-40B4-BE49-F238E27FC236}">
                <a16:creationId xmlns:a16="http://schemas.microsoft.com/office/drawing/2014/main" id="{2DCF026B-E5C7-1B7F-32C4-5EB161D1C7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028950"/>
            <a:ext cx="2291413" cy="1828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403713" y="3600450"/>
            <a:ext cx="2948243" cy="553998"/>
          </a:xfrm>
          <a:prstGeom prst="rect">
            <a:avLst/>
          </a:prstGeom>
        </p:spPr>
        <p:txBody>
          <a:bodyPr wrap="none">
            <a:spAutoFit/>
          </a:bodyPr>
          <a:lstStyle/>
          <a:p>
            <a:pPr algn="just">
              <a:lnSpc>
                <a:spcPct val="125000"/>
              </a:lnSpc>
              <a:spcAft>
                <a:spcPts val="900"/>
              </a:spcAft>
            </a:pPr>
            <a:r>
              <a:rPr lang="vi-VN" sz="2400" dirty="0">
                <a:solidFill>
                  <a:prstClr val="black"/>
                </a:solidFill>
                <a:latin typeface="+mj-lt"/>
                <a:cs typeface="Calibri" panose="020F0502020204030204" pitchFamily="34" charset="0"/>
              </a:rPr>
              <a:t>Tiếng hét rất to sát tai.</a:t>
            </a:r>
          </a:p>
        </p:txBody>
      </p:sp>
      <p:sp>
        <p:nvSpPr>
          <p:cNvPr id="11" name="TextBox 10">
            <a:extLst>
              <a:ext uri="{FF2B5EF4-FFF2-40B4-BE49-F238E27FC236}">
                <a16:creationId xmlns:a16="http://schemas.microsoft.com/office/drawing/2014/main" id="{6C6C0559-7F00-9FAF-A378-B907B6D9A18F}"/>
              </a:ext>
            </a:extLst>
          </p:cNvPr>
          <p:cNvSpPr txBox="1"/>
          <p:nvPr/>
        </p:nvSpPr>
        <p:spPr>
          <a:xfrm>
            <a:off x="6308149" y="3657600"/>
            <a:ext cx="1715534" cy="461665"/>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algn="ctr" defTabSz="685800">
              <a:defRPr/>
            </a:pPr>
            <a:r>
              <a:rPr lang="en-US" sz="2400" b="1" dirty="0">
                <a:solidFill>
                  <a:srgbClr val="C00000"/>
                </a:solidFill>
                <a:latin typeface="Times New Roman" pitchFamily="18" charset="0"/>
                <a:ea typeface="Hiragino Kaku Gothic StdN W8" panose="020B0800000000000000" pitchFamily="34" charset="-128"/>
                <a:cs typeface="Times New Roman" pitchFamily="18" charset="0"/>
              </a:rPr>
              <a:t>TIẾNG ỒN</a:t>
            </a:r>
            <a:endParaRPr lang="x-none" sz="2400" b="1" dirty="0">
              <a:solidFill>
                <a:srgbClr val="C00000"/>
              </a:solidFill>
              <a:latin typeface="Times New Roman" pitchFamily="18" charset="0"/>
              <a:ea typeface="Hiragino Kaku Gothic StdN W8" panose="020B0800000000000000" pitchFamily="34" charset="-128"/>
              <a:cs typeface="Times New Roman" pitchFamily="18" charset="0"/>
            </a:endParaRPr>
          </a:p>
        </p:txBody>
      </p:sp>
    </p:spTree>
    <p:extLst>
      <p:ext uri="{BB962C8B-B14F-4D97-AF65-F5344CB8AC3E}">
        <p14:creationId xmlns:p14="http://schemas.microsoft.com/office/powerpoint/2010/main" val="294012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plus(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strips(down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strips(down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8" grpId="0" animBg="1"/>
      <p:bldP spid="10"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F567ADE-B12A-4D9F-DDB4-367BB4C9D57A}"/>
              </a:ext>
            </a:extLst>
          </p:cNvPr>
          <p:cNvGraphicFramePr>
            <a:graphicFrameLocks noGrp="1"/>
          </p:cNvGraphicFramePr>
          <p:nvPr/>
        </p:nvGraphicFramePr>
        <p:xfrm>
          <a:off x="1143000" y="1491237"/>
          <a:ext cx="6858000" cy="3606555"/>
        </p:xfrm>
        <a:graphic>
          <a:graphicData uri="http://schemas.openxmlformats.org/drawingml/2006/table">
            <a:tbl>
              <a:tblPr firstRow="1" bandRow="1">
                <a:tableStyleId>{5C22544A-7EE6-4342-B048-85BDC9FD1C3A}</a:tableStyleId>
              </a:tblPr>
              <a:tblGrid>
                <a:gridCol w="2837004">
                  <a:extLst>
                    <a:ext uri="{9D8B030D-6E8A-4147-A177-3AD203B41FA5}">
                      <a16:colId xmlns:a16="http://schemas.microsoft.com/office/drawing/2014/main" val="20000"/>
                    </a:ext>
                  </a:extLst>
                </a:gridCol>
                <a:gridCol w="4020996">
                  <a:extLst>
                    <a:ext uri="{9D8B030D-6E8A-4147-A177-3AD203B41FA5}">
                      <a16:colId xmlns:a16="http://schemas.microsoft.com/office/drawing/2014/main" val="20001"/>
                    </a:ext>
                  </a:extLst>
                </a:gridCol>
              </a:tblGrid>
              <a:tr h="566163">
                <a:tc>
                  <a:txBody>
                    <a:bodyPr/>
                    <a:lstStyle/>
                    <a:p>
                      <a:pPr algn="ctr"/>
                      <a:endParaRPr lang="en-US" sz="1400" dirty="0">
                        <a:latin typeface="Times New Roman" panose="02020603050405020304" pitchFamily="18" charset="0"/>
                        <a:cs typeface="Times New Roman" panose="02020603050405020304" pitchFamily="18" charset="0"/>
                      </a:endParaRPr>
                    </a:p>
                    <a:p>
                      <a:pPr algn="ctr"/>
                      <a:r>
                        <a:rPr lang="en-US" sz="1400" dirty="0">
                          <a:latin typeface="Times New Roman" panose="02020603050405020304" pitchFamily="18" charset="0"/>
                          <a:cs typeface="Times New Roman" panose="02020603050405020304" pitchFamily="18" charset="0"/>
                        </a:rPr>
                        <a:t>CÁCH</a:t>
                      </a:r>
                      <a:r>
                        <a:rPr lang="en-US" sz="1400" baseline="0" dirty="0">
                          <a:latin typeface="Times New Roman" panose="02020603050405020304" pitchFamily="18" charset="0"/>
                          <a:cs typeface="Times New Roman" panose="02020603050405020304" pitchFamily="18" charset="0"/>
                        </a:rPr>
                        <a:t> LÀM GIẢM TIẾNG ỒN</a:t>
                      </a:r>
                      <a:endParaRPr lang="en-US" sz="1400" dirty="0">
                        <a:latin typeface="Times New Roman" panose="02020603050405020304" pitchFamily="18" charset="0"/>
                        <a:cs typeface="Times New Roman" panose="02020603050405020304" pitchFamily="18" charset="0"/>
                      </a:endParaRPr>
                    </a:p>
                  </a:txBody>
                  <a:tcPr marL="68580" marR="68580" marT="34292" marB="34292"/>
                </a:tc>
                <a:tc>
                  <a:txBody>
                    <a:bodyPr/>
                    <a:lstStyle/>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BIỆN</a:t>
                      </a:r>
                      <a:r>
                        <a:rPr lang="en-US" sz="1400" baseline="0" dirty="0">
                          <a:latin typeface="Times New Roman" panose="02020603050405020304" pitchFamily="18" charset="0"/>
                          <a:cs typeface="Times New Roman" panose="02020603050405020304" pitchFamily="18" charset="0"/>
                        </a:rPr>
                        <a:t> PHÁP CỤ THỂ LÀM GIẢM TIẾNG ỒN</a:t>
                      </a:r>
                      <a:endParaRPr lang="en-US" sz="1400" dirty="0">
                        <a:latin typeface="Times New Roman" panose="02020603050405020304" pitchFamily="18" charset="0"/>
                        <a:cs typeface="Times New Roman" panose="02020603050405020304" pitchFamily="18" charset="0"/>
                      </a:endParaRPr>
                    </a:p>
                  </a:txBody>
                  <a:tcPr marL="68580" marR="68580" marT="34292" marB="34292"/>
                </a:tc>
                <a:extLst>
                  <a:ext uri="{0D108BD9-81ED-4DB2-BD59-A6C34878D82A}">
                    <a16:rowId xmlns:a16="http://schemas.microsoft.com/office/drawing/2014/main" val="10000"/>
                  </a:ext>
                </a:extLst>
              </a:tr>
              <a:tr h="1005843">
                <a:tc>
                  <a:txBody>
                    <a:bodyPr/>
                    <a:lstStyle/>
                    <a:p>
                      <a:endParaRPr lang="en-US" sz="1400" dirty="0"/>
                    </a:p>
                    <a:p>
                      <a:r>
                        <a:rPr lang="en-US" sz="2400" dirty="0">
                          <a:latin typeface="Times New Roman" pitchFamily="18" charset="0"/>
                          <a:cs typeface="Times New Roman" pitchFamily="18" charset="0"/>
                        </a:rPr>
                        <a:t>1. </a:t>
                      </a:r>
                      <a:r>
                        <a:rPr lang="en-US" sz="2400" dirty="0" err="1">
                          <a:latin typeface="Times New Roman" pitchFamily="18" charset="0"/>
                          <a:cs typeface="Times New Roman" pitchFamily="18" charset="0"/>
                        </a:rPr>
                        <a:t>Tác</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động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vào</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nguồn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âm</a:t>
                      </a:r>
                      <a:endParaRPr lang="en-US" sz="2400" dirty="0">
                        <a:latin typeface="Times New Roman" pitchFamily="18" charset="0"/>
                        <a:cs typeface="Times New Roman" pitchFamily="18" charset="0"/>
                      </a:endParaRPr>
                    </a:p>
                  </a:txBody>
                  <a:tcPr marL="68580" marR="68580" marT="34292" marB="34292"/>
                </a:tc>
                <a:tc>
                  <a:txBody>
                    <a:bodyPr/>
                    <a:lstStyle/>
                    <a:p>
                      <a:endParaRPr lang="en-US" sz="1400" dirty="0"/>
                    </a:p>
                  </a:txBody>
                  <a:tcPr marL="68580" marR="68580" marT="34292" marB="34292"/>
                </a:tc>
                <a:extLst>
                  <a:ext uri="{0D108BD9-81ED-4DB2-BD59-A6C34878D82A}">
                    <a16:rowId xmlns:a16="http://schemas.microsoft.com/office/drawing/2014/main" val="10001"/>
                  </a:ext>
                </a:extLst>
              </a:tr>
              <a:tr h="1005843">
                <a:tc>
                  <a:txBody>
                    <a:bodyPr/>
                    <a:lstStyle/>
                    <a:p>
                      <a:endParaRPr lang="en-US" sz="1400" dirty="0"/>
                    </a:p>
                    <a:p>
                      <a:r>
                        <a:rPr lang="en-US" sz="2400" dirty="0">
                          <a:latin typeface="Times New Roman" pitchFamily="18" charset="0"/>
                          <a:cs typeface="Times New Roman" pitchFamily="18" charset="0"/>
                        </a:rPr>
                        <a:t>2. </a:t>
                      </a:r>
                      <a:r>
                        <a:rPr lang="en-US" sz="2400" dirty="0" err="1">
                          <a:latin typeface="Times New Roman" pitchFamily="18" charset="0"/>
                          <a:cs typeface="Times New Roman" pitchFamily="18" charset="0"/>
                        </a:rPr>
                        <a:t>Phân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tán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âm</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trên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đường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truyền</a:t>
                      </a:r>
                      <a:endParaRPr lang="en-US" sz="2400" dirty="0">
                        <a:latin typeface="Times New Roman" pitchFamily="18" charset="0"/>
                        <a:cs typeface="Times New Roman" pitchFamily="18" charset="0"/>
                      </a:endParaRPr>
                    </a:p>
                  </a:txBody>
                  <a:tcPr marL="68580" marR="68580" marT="34292" marB="34292"/>
                </a:tc>
                <a:tc>
                  <a:txBody>
                    <a:bodyPr/>
                    <a:lstStyle/>
                    <a:p>
                      <a:endParaRPr lang="en-US" sz="1400" dirty="0"/>
                    </a:p>
                  </a:txBody>
                  <a:tcPr marL="68580" marR="68580" marT="34292" marB="34292"/>
                </a:tc>
                <a:extLst>
                  <a:ext uri="{0D108BD9-81ED-4DB2-BD59-A6C34878D82A}">
                    <a16:rowId xmlns:a16="http://schemas.microsoft.com/office/drawing/2014/main" val="10002"/>
                  </a:ext>
                </a:extLst>
              </a:tr>
              <a:tr h="1005843">
                <a:tc>
                  <a:txBody>
                    <a:bodyPr/>
                    <a:lstStyle/>
                    <a:p>
                      <a:endParaRPr lang="en-US" sz="1400" dirty="0"/>
                    </a:p>
                    <a:p>
                      <a:r>
                        <a:rPr lang="en-US" sz="2400" dirty="0">
                          <a:latin typeface="Times New Roman" pitchFamily="18" charset="0"/>
                          <a:cs typeface="Times New Roman" pitchFamily="18" charset="0"/>
                        </a:rPr>
                        <a:t>3. </a:t>
                      </a:r>
                      <a:r>
                        <a:rPr lang="en-US" sz="2400" dirty="0" err="1">
                          <a:latin typeface="Times New Roman" pitchFamily="18" charset="0"/>
                          <a:cs typeface="Times New Roman" pitchFamily="18" charset="0"/>
                        </a:rPr>
                        <a:t>Ngăn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không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cho</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âm</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truyền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tới</a:t>
                      </a:r>
                      <a:r>
                        <a:rPr lang="en-US" sz="2400" baseline="0" dirty="0">
                          <a:latin typeface="Times New Roman" pitchFamily="18" charset="0"/>
                          <a:cs typeface="Times New Roman" pitchFamily="18" charset="0"/>
                        </a:rPr>
                        <a:t> tai</a:t>
                      </a:r>
                      <a:endParaRPr lang="en-US" sz="2400" dirty="0">
                        <a:latin typeface="Times New Roman" pitchFamily="18" charset="0"/>
                        <a:cs typeface="Times New Roman" pitchFamily="18" charset="0"/>
                      </a:endParaRPr>
                    </a:p>
                  </a:txBody>
                  <a:tcPr marL="68580" marR="68580" marT="34292" marB="34292"/>
                </a:tc>
                <a:tc>
                  <a:txBody>
                    <a:bodyPr/>
                    <a:lstStyle/>
                    <a:p>
                      <a:endParaRPr lang="en-US" sz="1400" dirty="0"/>
                    </a:p>
                  </a:txBody>
                  <a:tcPr marL="68580" marR="68580" marT="34292" marB="34292"/>
                </a:tc>
                <a:extLst>
                  <a:ext uri="{0D108BD9-81ED-4DB2-BD59-A6C34878D82A}">
                    <a16:rowId xmlns:a16="http://schemas.microsoft.com/office/drawing/2014/main" val="10003"/>
                  </a:ext>
                </a:extLst>
              </a:tr>
            </a:tbl>
          </a:graphicData>
        </a:graphic>
      </p:graphicFrame>
      <p:sp>
        <p:nvSpPr>
          <p:cNvPr id="4" name="Title 3">
            <a:extLst>
              <a:ext uri="{FF2B5EF4-FFF2-40B4-BE49-F238E27FC236}">
                <a16:creationId xmlns:a16="http://schemas.microsoft.com/office/drawing/2014/main" id="{1DECA560-0A19-E037-3CEC-CA7D3DA9D9AB}"/>
              </a:ext>
            </a:extLst>
          </p:cNvPr>
          <p:cNvSpPr txBox="1">
            <a:spLocks noGrp="1"/>
          </p:cNvSpPr>
          <p:nvPr>
            <p:ph type="title"/>
          </p:nvPr>
        </p:nvSpPr>
        <p:spPr>
          <a:xfrm>
            <a:off x="2083525" y="68818"/>
            <a:ext cx="4888775" cy="369332"/>
          </a:xfrm>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en-US" sz="2400" b="1" dirty="0">
                <a:latin typeface="Times New Roman" panose="02020603050405020304" pitchFamily="18" charset="0"/>
                <a:cs typeface="Times New Roman" panose="02020603050405020304" pitchFamily="18" charset="0"/>
              </a:rPr>
              <a:t>PHIẾU HỌC TẬP</a:t>
            </a:r>
          </a:p>
        </p:txBody>
      </p:sp>
      <p:sp>
        <p:nvSpPr>
          <p:cNvPr id="24596" name="TextBox 4">
            <a:extLst>
              <a:ext uri="{FF2B5EF4-FFF2-40B4-BE49-F238E27FC236}">
                <a16:creationId xmlns:a16="http://schemas.microsoft.com/office/drawing/2014/main" id="{0DB7CAE2-0B30-79AB-83A6-B0BBA0B6F885}"/>
              </a:ext>
            </a:extLst>
          </p:cNvPr>
          <p:cNvSpPr txBox="1">
            <a:spLocks noChangeArrowheads="1"/>
          </p:cNvSpPr>
          <p:nvPr/>
        </p:nvSpPr>
        <p:spPr bwMode="auto">
          <a:xfrm>
            <a:off x="1143000" y="400050"/>
            <a:ext cx="6858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dirty="0" err="1">
                <a:solidFill>
                  <a:srgbClr val="000000"/>
                </a:solidFill>
                <a:latin typeface="Times New Roman" panose="02020603050405020304" pitchFamily="18" charset="0"/>
                <a:cs typeface="Times New Roman" panose="02020603050405020304" pitchFamily="18" charset="0"/>
              </a:rPr>
              <a:t>Em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hãy</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nêu</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các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biện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pháp</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chống</a:t>
            </a:r>
            <a:r>
              <a:rPr lang="en-US" altLang="en-US" sz="2400" dirty="0">
                <a:solidFill>
                  <a:srgbClr val="000000"/>
                </a:solidFill>
                <a:latin typeface="Times New Roman" panose="02020603050405020304" pitchFamily="18" charset="0"/>
                <a:cs typeface="Times New Roman" panose="02020603050405020304" pitchFamily="18" charset="0"/>
              </a:rPr>
              <a:t> ô </a:t>
            </a:r>
            <a:r>
              <a:rPr lang="en-US" altLang="en-US" sz="2400" dirty="0" err="1">
                <a:solidFill>
                  <a:srgbClr val="000000"/>
                </a:solidFill>
                <a:latin typeface="Times New Roman" panose="02020603050405020304" pitchFamily="18" charset="0"/>
                <a:cs typeface="Times New Roman" panose="02020603050405020304" pitchFamily="18" charset="0"/>
              </a:rPr>
              <a:t>nhiễm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tiếng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ồn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mà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em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biết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vào</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chỗ</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trống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trong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bảng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dưới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đây</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cho</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phù</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hợp</a:t>
            </a:r>
            <a:r>
              <a:rPr lang="en-US" altLang="en-US" sz="24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1796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4596"/>
                                        </p:tgtEl>
                                        <p:attrNameLst>
                                          <p:attrName>style.visibility</p:attrName>
                                        </p:attrNameLst>
                                      </p:cBhvr>
                                      <p:to>
                                        <p:strVal val="visible"/>
                                      </p:to>
                                    </p:set>
                                    <p:anim calcmode="lin" valueType="num">
                                      <p:cBhvr>
                                        <p:cTn id="12" dur="1000" fill="hold"/>
                                        <p:tgtEl>
                                          <p:spTgt spid="24596"/>
                                        </p:tgtEl>
                                        <p:attrNameLst>
                                          <p:attrName>ppt_w</p:attrName>
                                        </p:attrNameLst>
                                      </p:cBhvr>
                                      <p:tavLst>
                                        <p:tav tm="0">
                                          <p:val>
                                            <p:strVal val="#ppt_w*0.70"/>
                                          </p:val>
                                        </p:tav>
                                        <p:tav tm="100000">
                                          <p:val>
                                            <p:strVal val="#ppt_w"/>
                                          </p:val>
                                        </p:tav>
                                      </p:tavLst>
                                    </p:anim>
                                    <p:anim calcmode="lin" valueType="num">
                                      <p:cBhvr>
                                        <p:cTn id="13" dur="1000" fill="hold"/>
                                        <p:tgtEl>
                                          <p:spTgt spid="24596"/>
                                        </p:tgtEl>
                                        <p:attrNameLst>
                                          <p:attrName>ppt_h</p:attrName>
                                        </p:attrNameLst>
                                      </p:cBhvr>
                                      <p:tavLst>
                                        <p:tav tm="0">
                                          <p:val>
                                            <p:strVal val="#ppt_h"/>
                                          </p:val>
                                        </p:tav>
                                        <p:tav tm="100000">
                                          <p:val>
                                            <p:strVal val="#ppt_h"/>
                                          </p:val>
                                        </p:tav>
                                      </p:tavLst>
                                    </p:anim>
                                    <p:animEffect transition="in" filter="fade">
                                      <p:cBhvr>
                                        <p:cTn id="14" dur="1000"/>
                                        <p:tgtEl>
                                          <p:spTgt spid="24596"/>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strips(down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59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a:extLst>
              <a:ext uri="{FF2B5EF4-FFF2-40B4-BE49-F238E27FC236}">
                <a16:creationId xmlns:a16="http://schemas.microsoft.com/office/drawing/2014/main" id="{6BACE5C2-59FC-B68E-8485-76B35A26A153}"/>
              </a:ext>
            </a:extLst>
          </p:cNvPr>
          <p:cNvGrpSpPr>
            <a:grpSpLocks/>
          </p:cNvGrpSpPr>
          <p:nvPr/>
        </p:nvGrpSpPr>
        <p:grpSpPr bwMode="auto">
          <a:xfrm>
            <a:off x="3314700" y="628650"/>
            <a:ext cx="1810941" cy="1176129"/>
            <a:chOff x="2895600" y="838200"/>
            <a:chExt cx="2414853" cy="1568171"/>
          </a:xfrm>
        </p:grpSpPr>
        <p:pic>
          <p:nvPicPr>
            <p:cNvPr id="26640" name="Picture 16" descr="C:\Users\admin\Desktop\ô nhiễm tiếng ồn\suỵt.jpg">
              <a:extLst>
                <a:ext uri="{FF2B5EF4-FFF2-40B4-BE49-F238E27FC236}">
                  <a16:creationId xmlns:a16="http://schemas.microsoft.com/office/drawing/2014/main" id="{479C18A7-52BA-11E1-9866-B56540868C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838200"/>
              <a:ext cx="2414853"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1" name="TextBox 2">
              <a:extLst>
                <a:ext uri="{FF2B5EF4-FFF2-40B4-BE49-F238E27FC236}">
                  <a16:creationId xmlns:a16="http://schemas.microsoft.com/office/drawing/2014/main" id="{EDDA9C89-9745-7A39-8EE9-E16EEB257135}"/>
                </a:ext>
              </a:extLst>
            </p:cNvPr>
            <p:cNvSpPr txBox="1">
              <a:spLocks noChangeArrowheads="1"/>
            </p:cNvSpPr>
            <p:nvPr/>
          </p:nvSpPr>
          <p:spPr bwMode="auto">
            <a:xfrm>
              <a:off x="2993229" y="990600"/>
              <a:ext cx="2219592" cy="141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100" b="1" dirty="0">
                  <a:solidFill>
                    <a:srgbClr val="FFFF00"/>
                  </a:solidFill>
                  <a:latin typeface="Times New Roman" panose="02020603050405020304" pitchFamily="18" charset="0"/>
                  <a:cs typeface="Times New Roman" panose="02020603050405020304" pitchFamily="18" charset="0"/>
                </a:rPr>
                <a:t>CHỐNG Ô NHIỄM TIẾNG ỒN</a:t>
              </a:r>
            </a:p>
          </p:txBody>
        </p:sp>
      </p:grpSp>
      <p:cxnSp>
        <p:nvCxnSpPr>
          <p:cNvPr id="5" name="Elbow Connector 4">
            <a:extLst>
              <a:ext uri="{FF2B5EF4-FFF2-40B4-BE49-F238E27FC236}">
                <a16:creationId xmlns:a16="http://schemas.microsoft.com/office/drawing/2014/main" id="{F4EDD2D8-E64D-2048-EFE1-8C61FDD46F19}"/>
              </a:ext>
            </a:extLst>
          </p:cNvPr>
          <p:cNvCxnSpPr/>
          <p:nvPr/>
        </p:nvCxnSpPr>
        <p:spPr>
          <a:xfrm>
            <a:off x="5125641" y="1143000"/>
            <a:ext cx="891778" cy="1028700"/>
          </a:xfrm>
          <a:prstGeom prst="bentConnector2">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Elbow Connector 14">
            <a:extLst>
              <a:ext uri="{FF2B5EF4-FFF2-40B4-BE49-F238E27FC236}">
                <a16:creationId xmlns:a16="http://schemas.microsoft.com/office/drawing/2014/main" id="{4A97CFEF-933B-47D5-1E49-B9009A07AB61}"/>
              </a:ext>
            </a:extLst>
          </p:cNvPr>
          <p:cNvCxnSpPr/>
          <p:nvPr/>
        </p:nvCxnSpPr>
        <p:spPr>
          <a:xfrm rot="10800000" flipV="1">
            <a:off x="2422923" y="1143000"/>
            <a:ext cx="891778" cy="1028700"/>
          </a:xfrm>
          <a:prstGeom prst="bentConnector2">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42BE97B-04E8-A808-C751-17F1F32E0532}"/>
              </a:ext>
            </a:extLst>
          </p:cNvPr>
          <p:cNvSpPr txBox="1"/>
          <p:nvPr/>
        </p:nvSpPr>
        <p:spPr>
          <a:xfrm>
            <a:off x="1600200" y="2171700"/>
            <a:ext cx="1657350" cy="41549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100" dirty="0">
                <a:latin typeface="Times New Roman" panose="02020603050405020304" pitchFamily="18" charset="0"/>
                <a:cs typeface="Times New Roman" panose="02020603050405020304" pitchFamily="18" charset="0"/>
              </a:rPr>
              <a:t>NHẬN BIẾT</a:t>
            </a:r>
          </a:p>
        </p:txBody>
      </p:sp>
      <p:sp>
        <p:nvSpPr>
          <p:cNvPr id="33" name="TextBox 32">
            <a:extLst>
              <a:ext uri="{FF2B5EF4-FFF2-40B4-BE49-F238E27FC236}">
                <a16:creationId xmlns:a16="http://schemas.microsoft.com/office/drawing/2014/main" id="{FA164E45-5E0D-8C66-8C7E-F39220CACEBE}"/>
              </a:ext>
            </a:extLst>
          </p:cNvPr>
          <p:cNvSpPr txBox="1"/>
          <p:nvPr/>
        </p:nvSpPr>
        <p:spPr>
          <a:xfrm>
            <a:off x="5257800" y="2171700"/>
            <a:ext cx="1657350" cy="41549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100" dirty="0">
                <a:latin typeface="Times New Roman" panose="02020603050405020304" pitchFamily="18" charset="0"/>
                <a:cs typeface="Times New Roman" panose="02020603050405020304" pitchFamily="18" charset="0"/>
              </a:rPr>
              <a:t>GIẢI PHÁP</a:t>
            </a:r>
          </a:p>
        </p:txBody>
      </p:sp>
      <p:cxnSp>
        <p:nvCxnSpPr>
          <p:cNvPr id="19" name="Straight Arrow Connector 18">
            <a:extLst>
              <a:ext uri="{FF2B5EF4-FFF2-40B4-BE49-F238E27FC236}">
                <a16:creationId xmlns:a16="http://schemas.microsoft.com/office/drawing/2014/main" id="{96CFE73B-3B0C-59BD-8F89-3DDB2C578522}"/>
              </a:ext>
            </a:extLst>
          </p:cNvPr>
          <p:cNvCxnSpPr>
            <a:stCxn id="16" idx="2"/>
          </p:cNvCxnSpPr>
          <p:nvPr/>
        </p:nvCxnSpPr>
        <p:spPr>
          <a:xfrm flipH="1">
            <a:off x="2422923" y="2564607"/>
            <a:ext cx="5953" cy="46434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3083E27-3A4F-D615-4176-96A4B5B20E5C}"/>
              </a:ext>
            </a:extLst>
          </p:cNvPr>
          <p:cNvSpPr txBox="1"/>
          <p:nvPr/>
        </p:nvSpPr>
        <p:spPr>
          <a:xfrm>
            <a:off x="1200150" y="3061097"/>
            <a:ext cx="2743200" cy="147732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0" hangingPunct="0">
              <a:defRPr/>
            </a:pPr>
            <a:r>
              <a:rPr lang="en-US" sz="1800" dirty="0">
                <a:latin typeface="Times New Roman" panose="02020603050405020304" pitchFamily="18" charset="0"/>
                <a:cs typeface="Times New Roman" panose="02020603050405020304" pitchFamily="18" charset="0"/>
              </a:rPr>
              <a:t>- TO, KÉO DÀI</a:t>
            </a:r>
          </a:p>
          <a:p>
            <a:pPr eaLnBrk="0" hangingPunct="0">
              <a:defRPr/>
            </a:pPr>
            <a:r>
              <a:rPr lang="en-US" sz="1800" dirty="0">
                <a:latin typeface="Times New Roman" panose="02020603050405020304" pitchFamily="18" charset="0"/>
                <a:cs typeface="Times New Roman" panose="02020603050405020304" pitchFamily="18" charset="0"/>
              </a:rPr>
              <a:t>- ẢNH HƯỞNG TỚI SỨC KHỎE VÀ SINH HOẠT CỦA CON NGƯỜI</a:t>
            </a:r>
          </a:p>
          <a:p>
            <a:pPr algn="ctr" eaLnBrk="0" hangingPunct="0">
              <a:defRPr/>
            </a:pPr>
            <a:endParaRPr lang="en-US" sz="1800" dirty="0">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B2B68F6D-9CDB-E749-AA7D-72F93B949C32}"/>
              </a:ext>
            </a:extLst>
          </p:cNvPr>
          <p:cNvCxnSpPr>
            <a:stCxn id="33" idx="2"/>
          </p:cNvCxnSpPr>
          <p:nvPr/>
        </p:nvCxnSpPr>
        <p:spPr>
          <a:xfrm>
            <a:off x="6086475" y="2564607"/>
            <a:ext cx="0" cy="479822"/>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FDB3A36-BCDC-ACC5-E4CE-BB9FA1CBA6CB}"/>
              </a:ext>
            </a:extLst>
          </p:cNvPr>
          <p:cNvCxnSpPr>
            <a:stCxn id="33" idx="2"/>
          </p:cNvCxnSpPr>
          <p:nvPr/>
        </p:nvCxnSpPr>
        <p:spPr>
          <a:xfrm flipH="1">
            <a:off x="4972050" y="2564607"/>
            <a:ext cx="1114425" cy="46434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0C44F10-CB00-7262-C5FE-479797428558}"/>
              </a:ext>
            </a:extLst>
          </p:cNvPr>
          <p:cNvCxnSpPr/>
          <p:nvPr/>
        </p:nvCxnSpPr>
        <p:spPr>
          <a:xfrm>
            <a:off x="6110288" y="2571750"/>
            <a:ext cx="1181100" cy="47267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A169A9C-5FCF-BFF0-4883-1D40F2C35426}"/>
              </a:ext>
            </a:extLst>
          </p:cNvPr>
          <p:cNvSpPr txBox="1"/>
          <p:nvPr/>
        </p:nvSpPr>
        <p:spPr>
          <a:xfrm>
            <a:off x="4277916" y="3056335"/>
            <a:ext cx="1151334" cy="147732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1800" dirty="0">
                <a:latin typeface="Times New Roman" panose="02020603050405020304" pitchFamily="18" charset="0"/>
                <a:cs typeface="Times New Roman" panose="02020603050405020304" pitchFamily="18" charset="0"/>
              </a:rPr>
              <a:t>TÁC ĐỘNG TỚI NGUỒN ÂM</a:t>
            </a:r>
          </a:p>
        </p:txBody>
      </p:sp>
      <p:sp>
        <p:nvSpPr>
          <p:cNvPr id="46" name="TextBox 45">
            <a:extLst>
              <a:ext uri="{FF2B5EF4-FFF2-40B4-BE49-F238E27FC236}">
                <a16:creationId xmlns:a16="http://schemas.microsoft.com/office/drawing/2014/main" id="{C9A455F5-7B20-BE4B-FC64-94F6CAC5392B}"/>
              </a:ext>
            </a:extLst>
          </p:cNvPr>
          <p:cNvSpPr txBox="1"/>
          <p:nvPr/>
        </p:nvSpPr>
        <p:spPr>
          <a:xfrm>
            <a:off x="5575697" y="3061098"/>
            <a:ext cx="1151334" cy="147732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1800" dirty="0">
                <a:latin typeface="Times New Roman" panose="02020603050405020304" pitchFamily="18" charset="0"/>
                <a:cs typeface="Times New Roman" panose="02020603050405020304" pitchFamily="18" charset="0"/>
              </a:rPr>
              <a:t>PHÂN TÁN ÂM TRÊN ĐƯỜNG TRUYỀN </a:t>
            </a:r>
          </a:p>
        </p:txBody>
      </p:sp>
      <p:sp>
        <p:nvSpPr>
          <p:cNvPr id="47" name="TextBox 46">
            <a:extLst>
              <a:ext uri="{FF2B5EF4-FFF2-40B4-BE49-F238E27FC236}">
                <a16:creationId xmlns:a16="http://schemas.microsoft.com/office/drawing/2014/main" id="{B36751BE-2B05-7E41-B782-C53F926BB1E9}"/>
              </a:ext>
            </a:extLst>
          </p:cNvPr>
          <p:cNvSpPr txBox="1"/>
          <p:nvPr/>
        </p:nvSpPr>
        <p:spPr>
          <a:xfrm>
            <a:off x="6858000" y="3061098"/>
            <a:ext cx="1151335" cy="147732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1800" dirty="0">
                <a:latin typeface="Times New Roman" panose="02020603050405020304" pitchFamily="18" charset="0"/>
                <a:cs typeface="Times New Roman" panose="02020603050405020304" pitchFamily="18" charset="0"/>
              </a:rPr>
              <a:t>NGĂN ÂM TRUYỀN TỚI </a:t>
            </a:r>
          </a:p>
          <a:p>
            <a:pPr algn="ctr" eaLnBrk="0" hangingPunct="0">
              <a:defRPr/>
            </a:pPr>
            <a:r>
              <a:rPr lang="en-US" sz="1800" dirty="0">
                <a:latin typeface="Times New Roman" panose="02020603050405020304" pitchFamily="18" charset="0"/>
                <a:cs typeface="Times New Roman" panose="02020603050405020304" pitchFamily="18" charset="0"/>
              </a:rPr>
              <a:t>TAI</a:t>
            </a:r>
          </a:p>
        </p:txBody>
      </p:sp>
    </p:spTree>
    <p:extLst>
      <p:ext uri="{BB962C8B-B14F-4D97-AF65-F5344CB8AC3E}">
        <p14:creationId xmlns:p14="http://schemas.microsoft.com/office/powerpoint/2010/main" val="662585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circle(in)">
                                      <p:cBhvr>
                                        <p:cTn id="32" dur="2000"/>
                                        <p:tgtEl>
                                          <p:spTgt spid="3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1" presetClass="entr" presetSubtype="1"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heel(1)">
                                      <p:cBhvr>
                                        <p:cTn id="37" dur="500"/>
                                        <p:tgtEl>
                                          <p:spTgt spid="24"/>
                                        </p:tgtEl>
                                      </p:cBhvr>
                                    </p:animEffect>
                                  </p:childTnLst>
                                </p:cTn>
                              </p:par>
                            </p:childTnLst>
                          </p:cTn>
                        </p:par>
                        <p:par>
                          <p:cTn id="38" fill="hold" nodeType="afterGroup">
                            <p:stCondLst>
                              <p:cond delay="500"/>
                            </p:stCondLst>
                            <p:childTnLst>
                              <p:par>
                                <p:cTn id="39" presetID="22" presetClass="entr" presetSubtype="4" fill="hold" grpId="0" nodeType="after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1" presetClass="entr" presetSubtype="1"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heel(1)">
                                      <p:cBhvr>
                                        <p:cTn id="46" dur="500"/>
                                        <p:tgtEl>
                                          <p:spTgt spid="21"/>
                                        </p:tgtEl>
                                      </p:cBhvr>
                                    </p:animEffect>
                                  </p:childTnLst>
                                </p:cTn>
                              </p:par>
                            </p:childTnLst>
                          </p:cTn>
                        </p:par>
                        <p:par>
                          <p:cTn id="47" fill="hold" nodeType="afterGroup">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randombar(horizontal)">
                                      <p:cBhvr>
                                        <p:cTn id="50" dur="500"/>
                                        <p:tgtEl>
                                          <p:spTgt spid="4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1" presetClass="entr" presetSubtype="1" fill="hold" nodeType="click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wheel(1)">
                                      <p:cBhvr>
                                        <p:cTn id="55" dur="500"/>
                                        <p:tgtEl>
                                          <p:spTgt spid="42"/>
                                        </p:tgtEl>
                                      </p:cBhvr>
                                    </p:animEffect>
                                  </p:childTnLst>
                                </p:cTn>
                              </p:par>
                            </p:childTnLst>
                          </p:cTn>
                        </p:par>
                        <p:par>
                          <p:cTn id="56" fill="hold" nodeType="afterGroup">
                            <p:stCondLst>
                              <p:cond delay="500"/>
                            </p:stCondLst>
                            <p:childTnLst>
                              <p:par>
                                <p:cTn id="57" presetID="14" presetClass="entr" presetSubtype="10" fill="hold" grpId="0"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randombar(horizontal)">
                                      <p:cBhvr>
                                        <p:cTn id="5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3" grpId="0" animBg="1"/>
      <p:bldP spid="37" grpId="0" animBg="1"/>
      <p:bldP spid="45" grpId="0" animBg="1"/>
      <p:bldP spid="46" grpId="0" animBg="1"/>
      <p:bldP spid="4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8851" y="93181"/>
            <a:ext cx="4871847" cy="383182"/>
          </a:xfrm>
          <a:prstGeom prst="rect">
            <a:avLst/>
          </a:prstGeom>
        </p:spPr>
        <p:txBody>
          <a:bodyPr wrap="none">
            <a:spAutoFit/>
          </a:bodyPr>
          <a:lstStyle/>
          <a:p>
            <a:pPr lvl="0">
              <a:lnSpc>
                <a:spcPct val="90000"/>
              </a:lnSpc>
              <a:spcBef>
                <a:spcPct val="0"/>
              </a:spcBef>
              <a:defRPr/>
            </a:pPr>
            <a:r>
              <a:rPr lang="vi-VN" sz="2100" b="1" dirty="0">
                <a:solidFill>
                  <a:srgbClr val="C00000"/>
                </a:solidFill>
                <a:latin typeface="Times New Roman" pitchFamily="18" charset="0"/>
                <a:cs typeface="Times New Roman" pitchFamily="18" charset="0"/>
              </a:rPr>
              <a:t>4.</a:t>
            </a:r>
            <a:r>
              <a:rPr lang="en-US" sz="2100" b="1" dirty="0">
                <a:solidFill>
                  <a:srgbClr val="C00000"/>
                </a:solidFill>
                <a:latin typeface="Times New Roman" pitchFamily="18" charset="0"/>
                <a:cs typeface="Times New Roman" pitchFamily="18" charset="0"/>
              </a:rPr>
              <a:t>TÁC HẠI CỦA Ô NHIỄM TIẾNG ỒN</a:t>
            </a:r>
          </a:p>
        </p:txBody>
      </p:sp>
      <p:sp>
        <p:nvSpPr>
          <p:cNvPr id="3" name="Rectangle 2"/>
          <p:cNvSpPr/>
          <p:nvPr/>
        </p:nvSpPr>
        <p:spPr>
          <a:xfrm>
            <a:off x="1143000" y="285750"/>
            <a:ext cx="1725152" cy="496290"/>
          </a:xfrm>
          <a:prstGeom prst="rect">
            <a:avLst/>
          </a:prstGeom>
        </p:spPr>
        <p:txBody>
          <a:bodyPr wrap="none">
            <a:spAutoFit/>
          </a:bodyPr>
          <a:lstStyle/>
          <a:p>
            <a:pPr>
              <a:lnSpc>
                <a:spcPct val="125000"/>
              </a:lnSpc>
              <a:spcAft>
                <a:spcPts val="900"/>
              </a:spcAft>
              <a:defRPr/>
            </a:pPr>
            <a:r>
              <a:rPr lang="en-US" sz="2100" b="1" dirty="0">
                <a:solidFill>
                  <a:prstClr val="black"/>
                </a:solidFill>
                <a:latin typeface="Times New Roman" pitchFamily="18" charset="0"/>
                <a:cs typeface="Times New Roman" pitchFamily="18" charset="0"/>
              </a:rPr>
              <a:t>VỀ Y HỌC</a:t>
            </a:r>
            <a:r>
              <a:rPr lang="vi-VN" sz="2100" b="1" dirty="0">
                <a:solidFill>
                  <a:prstClr val="black"/>
                </a:solidFill>
                <a:latin typeface="Times New Roman" pitchFamily="18" charset="0"/>
                <a:cs typeface="Times New Roman" pitchFamily="18" charset="0"/>
              </a:rPr>
              <a:t>:  </a:t>
            </a:r>
          </a:p>
        </p:txBody>
      </p:sp>
      <p:sp>
        <p:nvSpPr>
          <p:cNvPr id="4" name="Rectangle 3"/>
          <p:cNvSpPr/>
          <p:nvPr/>
        </p:nvSpPr>
        <p:spPr>
          <a:xfrm>
            <a:off x="1143000" y="571500"/>
            <a:ext cx="6858000" cy="1061829"/>
          </a:xfrm>
          <a:prstGeom prst="rect">
            <a:avLst/>
          </a:prstGeom>
        </p:spPr>
        <p:txBody>
          <a:bodyPr wrap="square">
            <a:spAutoFit/>
          </a:bodyPr>
          <a:lstStyle/>
          <a:p>
            <a:r>
              <a:rPr lang="vi-VN" sz="2100" dirty="0">
                <a:solidFill>
                  <a:prstClr val="black"/>
                </a:solidFill>
                <a:latin typeface="+mj-lt"/>
                <a:cs typeface="Calibri" panose="020F0502020204030204" pitchFamily="34" charset="0"/>
              </a:rPr>
              <a:t>1. Ảnh hưởng đến tai: nếu tiếp xúc lâu ngày với tiếng                     ồn </a:t>
            </a:r>
            <a:r>
              <a:rPr lang="en-US" sz="2100" dirty="0" err="1">
                <a:solidFill>
                  <a:prstClr val="black"/>
                </a:solidFill>
                <a:latin typeface="Times New Roman" pitchFamily="18" charset="0"/>
                <a:cs typeface="Times New Roman" pitchFamily="18" charset="0"/>
              </a:rPr>
              <a:t>sẽ</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làm</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mất</a:t>
            </a:r>
            <a:r>
              <a:rPr lang="vi-VN" sz="2100" dirty="0">
                <a:solidFill>
                  <a:prstClr val="black"/>
                </a:solidFill>
                <a:latin typeface="Times New Roman" pitchFamily="18" charset="0"/>
                <a:cs typeface="Times New Roman" pitchFamily="18" charset="0"/>
              </a:rPr>
              <a:t> </a:t>
            </a:r>
            <a:r>
              <a:rPr lang="vi-VN" sz="2100" dirty="0">
                <a:solidFill>
                  <a:prstClr val="black"/>
                </a:solidFill>
                <a:latin typeface="+mj-lt"/>
                <a:cs typeface="Calibri" panose="020F0502020204030204" pitchFamily="34" charset="0"/>
              </a:rPr>
              <a:t>khả năng nghe phân biệt âm thanh, nếu nặng có thể rách màng nhĩ.</a:t>
            </a:r>
            <a:endParaRPr lang="en-US" sz="2100" dirty="0">
              <a:latin typeface="+mj-lt"/>
            </a:endParaRPr>
          </a:p>
        </p:txBody>
      </p:sp>
      <p:sp>
        <p:nvSpPr>
          <p:cNvPr id="5" name="Rectangle 4"/>
          <p:cNvSpPr/>
          <p:nvPr/>
        </p:nvSpPr>
        <p:spPr>
          <a:xfrm>
            <a:off x="1143000" y="1657350"/>
            <a:ext cx="6743700" cy="415498"/>
          </a:xfrm>
          <a:prstGeom prst="rect">
            <a:avLst/>
          </a:prstGeom>
        </p:spPr>
        <p:txBody>
          <a:bodyPr wrap="square">
            <a:spAutoFit/>
          </a:bodyPr>
          <a:lstStyle/>
          <a:p>
            <a:r>
              <a:rPr lang="vi-VN" sz="2100" dirty="0">
                <a:solidFill>
                  <a:prstClr val="black"/>
                </a:solidFill>
                <a:latin typeface="+mj-lt"/>
                <a:cs typeface="Calibri" panose="020F0502020204030204" pitchFamily="34" charset="0"/>
              </a:rPr>
              <a:t>2. Tiếng ồn quá lớn có thể làm suy giảm th</a:t>
            </a:r>
            <a:r>
              <a:rPr lang="en-US" sz="2100" dirty="0" err="1">
                <a:solidFill>
                  <a:prstClr val="black"/>
                </a:solidFill>
                <a:latin typeface="+mj-lt"/>
                <a:cs typeface="Calibri" panose="020F0502020204030204" pitchFamily="34" charset="0"/>
              </a:rPr>
              <a:t>ính</a:t>
            </a:r>
            <a:r>
              <a:rPr lang="en-US" sz="2100" dirty="0">
                <a:solidFill>
                  <a:prstClr val="black"/>
                </a:solidFill>
                <a:latin typeface="+mj-lt"/>
                <a:cs typeface="Calibri" panose="020F0502020204030204" pitchFamily="34" charset="0"/>
              </a:rPr>
              <a:t> </a:t>
            </a:r>
            <a:r>
              <a:rPr lang="vi-VN" sz="2100" dirty="0">
                <a:solidFill>
                  <a:prstClr val="black"/>
                </a:solidFill>
                <a:latin typeface="+mj-lt"/>
                <a:cs typeface="Calibri" panose="020F0502020204030204" pitchFamily="34" charset="0"/>
              </a:rPr>
              <a:t>lực.</a:t>
            </a:r>
            <a:endParaRPr lang="en-US" sz="2100" dirty="0">
              <a:latin typeface="+mj-lt"/>
            </a:endParaRPr>
          </a:p>
        </p:txBody>
      </p:sp>
      <p:sp>
        <p:nvSpPr>
          <p:cNvPr id="6" name="Rectangle 5"/>
          <p:cNvSpPr/>
          <p:nvPr/>
        </p:nvSpPr>
        <p:spPr>
          <a:xfrm>
            <a:off x="1143000" y="2000250"/>
            <a:ext cx="6743700" cy="415498"/>
          </a:xfrm>
          <a:prstGeom prst="rect">
            <a:avLst/>
          </a:prstGeom>
        </p:spPr>
        <p:txBody>
          <a:bodyPr wrap="square">
            <a:spAutoFit/>
          </a:bodyPr>
          <a:lstStyle/>
          <a:p>
            <a:r>
              <a:rPr lang="vi-VN" sz="2100" dirty="0">
                <a:solidFill>
                  <a:prstClr val="black"/>
                </a:solidFill>
                <a:latin typeface="+mj-lt"/>
                <a:cs typeface="Calibri" panose="020F0502020204030204" pitchFamily="34" charset="0"/>
              </a:rPr>
              <a:t>3. Tăng rủi ro nhồi máu cơ tim ( Từ 70dB)</a:t>
            </a:r>
            <a:endParaRPr lang="en-US" sz="2100" dirty="0">
              <a:latin typeface="+mj-lt"/>
            </a:endParaRPr>
          </a:p>
        </p:txBody>
      </p:sp>
      <p:sp>
        <p:nvSpPr>
          <p:cNvPr id="7" name="Rectangle 6"/>
          <p:cNvSpPr/>
          <p:nvPr/>
        </p:nvSpPr>
        <p:spPr>
          <a:xfrm>
            <a:off x="1143001" y="2343150"/>
            <a:ext cx="3122971" cy="415498"/>
          </a:xfrm>
          <a:prstGeom prst="rect">
            <a:avLst/>
          </a:prstGeom>
        </p:spPr>
        <p:txBody>
          <a:bodyPr wrap="none">
            <a:spAutoFit/>
          </a:bodyPr>
          <a:lstStyle/>
          <a:p>
            <a:r>
              <a:rPr lang="vi-VN" sz="2100" dirty="0">
                <a:solidFill>
                  <a:prstClr val="black"/>
                </a:solidFill>
                <a:latin typeface="+mj-lt"/>
                <a:cs typeface="Calibri" panose="020F0502020204030204" pitchFamily="34" charset="0"/>
              </a:rPr>
              <a:t>4. Rối loạn cơ quan nội tiết</a:t>
            </a:r>
            <a:endParaRPr lang="en-US" sz="2100" dirty="0">
              <a:latin typeface="+mj-lt"/>
            </a:endParaRPr>
          </a:p>
        </p:txBody>
      </p:sp>
      <p:sp>
        <p:nvSpPr>
          <p:cNvPr id="8" name="Rectangle 7"/>
          <p:cNvSpPr/>
          <p:nvPr/>
        </p:nvSpPr>
        <p:spPr>
          <a:xfrm>
            <a:off x="1143000" y="2686050"/>
            <a:ext cx="6743700" cy="1061829"/>
          </a:xfrm>
          <a:prstGeom prst="rect">
            <a:avLst/>
          </a:prstGeom>
        </p:spPr>
        <p:txBody>
          <a:bodyPr wrap="square">
            <a:spAutoFit/>
          </a:bodyPr>
          <a:lstStyle/>
          <a:p>
            <a:pPr>
              <a:spcAft>
                <a:spcPts val="2250"/>
              </a:spcAft>
              <a:defRPr/>
            </a:pPr>
            <a:r>
              <a:rPr lang="vi-VN" sz="2100" b="1" dirty="0">
                <a:solidFill>
                  <a:prstClr val="black"/>
                </a:solidFill>
                <a:latin typeface="+mj-lt"/>
                <a:cs typeface="Calibri" panose="020F0502020204030204" pitchFamily="34" charset="0"/>
              </a:rPr>
              <a:t>VỀ SINH LÍ: </a:t>
            </a:r>
            <a:r>
              <a:rPr lang="en-US" sz="2100" dirty="0" err="1">
                <a:solidFill>
                  <a:prstClr val="black"/>
                </a:solidFill>
                <a:latin typeface="Times New Roman" pitchFamily="18" charset="0"/>
                <a:cs typeface="Times New Roman" pitchFamily="18" charset="0"/>
              </a:rPr>
              <a:t>Tiếng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ồn</a:t>
            </a:r>
            <a:r>
              <a:rPr lang="en-US" sz="2100" dirty="0">
                <a:solidFill>
                  <a:prstClr val="black"/>
                </a:solidFill>
                <a:latin typeface="Times New Roman" pitchFamily="18" charset="0"/>
                <a:cs typeface="Times New Roman" pitchFamily="18" charset="0"/>
              </a:rPr>
              <a:t> </a:t>
            </a:r>
            <a:r>
              <a:rPr lang="vi-VN" sz="2100" dirty="0">
                <a:solidFill>
                  <a:prstClr val="black"/>
                </a:solidFill>
                <a:latin typeface="Times New Roman" pitchFamily="18" charset="0"/>
                <a:cs typeface="Times New Roman" pitchFamily="18" charset="0"/>
              </a:rPr>
              <a:t>gây mệt mỏi toàn thân, nhức đầu choáng váng, ăn không ngon, gầy yếu. Rối loạn  giấc ngủ ( từ 35 dB</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trở</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lên</a:t>
            </a:r>
            <a:r>
              <a:rPr lang="vi-VN" sz="2100" dirty="0">
                <a:solidFill>
                  <a:prstClr val="black"/>
                </a:solidFill>
                <a:latin typeface="Times New Roman" pitchFamily="18" charset="0"/>
                <a:cs typeface="Times New Roman" pitchFamily="18" charset="0"/>
              </a:rPr>
              <a:t> ). </a:t>
            </a:r>
          </a:p>
        </p:txBody>
      </p:sp>
      <p:sp>
        <p:nvSpPr>
          <p:cNvPr id="9" name="Rectangle 8"/>
          <p:cNvSpPr/>
          <p:nvPr/>
        </p:nvSpPr>
        <p:spPr>
          <a:xfrm>
            <a:off x="1143000" y="3771900"/>
            <a:ext cx="6858000" cy="1061829"/>
          </a:xfrm>
          <a:prstGeom prst="rect">
            <a:avLst/>
          </a:prstGeom>
        </p:spPr>
        <p:txBody>
          <a:bodyPr wrap="square">
            <a:spAutoFit/>
          </a:bodyPr>
          <a:lstStyle/>
          <a:p>
            <a:pPr>
              <a:spcAft>
                <a:spcPts val="900"/>
              </a:spcAft>
              <a:defRPr/>
            </a:pPr>
            <a:r>
              <a:rPr lang="vi-VN" sz="2100" b="1" dirty="0">
                <a:solidFill>
                  <a:prstClr val="black"/>
                </a:solidFill>
                <a:latin typeface="+mj-lt"/>
                <a:cs typeface="Calibri" panose="020F0502020204030204" pitchFamily="34" charset="0"/>
              </a:rPr>
              <a:t>VỀ TÂM LÍ: </a:t>
            </a:r>
            <a:r>
              <a:rPr lang="en-US" sz="2100" dirty="0" err="1">
                <a:solidFill>
                  <a:prstClr val="black"/>
                </a:solidFill>
                <a:latin typeface="Times New Roman" pitchFamily="18" charset="0"/>
                <a:cs typeface="Times New Roman" pitchFamily="18" charset="0"/>
              </a:rPr>
              <a:t>Tiếng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ồn</a:t>
            </a:r>
            <a:r>
              <a:rPr lang="vi-VN" sz="2100" dirty="0">
                <a:solidFill>
                  <a:prstClr val="black"/>
                </a:solidFill>
                <a:latin typeface="Times New Roman" pitchFamily="18" charset="0"/>
                <a:cs typeface="Times New Roman" pitchFamily="18" charset="0"/>
              </a:rPr>
              <a:t> gây khó chịu, lo lắng bực bội, dễ cáu gắt, sợ hãi, ám ảnh mất tập trung, dễ nhầm lẫn</a:t>
            </a:r>
            <a:r>
              <a:rPr lang="en-US" sz="2100" dirty="0">
                <a:solidFill>
                  <a:prstClr val="black"/>
                </a:solidFill>
                <a:latin typeface="Times New Roman" pitchFamily="18" charset="0"/>
                <a:cs typeface="Times New Roman" pitchFamily="18" charset="0"/>
              </a:rPr>
              <a:t>,</a:t>
            </a:r>
            <a:r>
              <a:rPr lang="vi-VN" sz="2100" dirty="0">
                <a:solidFill>
                  <a:prstClr val="black"/>
                </a:solidFill>
                <a:latin typeface="Times New Roman" pitchFamily="18" charset="0"/>
                <a:cs typeface="Times New Roman" pitchFamily="18" charset="0"/>
              </a:rPr>
              <a:t> thiếu chính xác</a:t>
            </a:r>
            <a:r>
              <a:rPr lang="en-US" sz="2100" dirty="0">
                <a:solidFill>
                  <a:prstClr val="black"/>
                </a:solidFill>
                <a:latin typeface="Times New Roman" pitchFamily="18" charset="0"/>
                <a:cs typeface="Times New Roman" pitchFamily="18" charset="0"/>
              </a:rPr>
              <a:t>,</a:t>
            </a:r>
            <a:r>
              <a:rPr lang="vi-VN" sz="2100" dirty="0">
                <a:solidFill>
                  <a:prstClr val="black"/>
                </a:solidFill>
                <a:latin typeface="Times New Roman" pitchFamily="18" charset="0"/>
                <a:cs typeface="Times New Roman" pitchFamily="18" charset="0"/>
              </a:rPr>
              <a:t> ảnh hưởng đến học tập</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công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việc</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và</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sinh</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hoạt</a:t>
            </a:r>
            <a:r>
              <a:rPr lang="vi-VN" sz="2100" dirty="0">
                <a:solidFill>
                  <a:prstClr val="black"/>
                </a:solidFill>
                <a:latin typeface="Times New Roman" pitchFamily="18" charset="0"/>
                <a:cs typeface="Times New Roman" pitchFamily="18" charset="0"/>
              </a:rPr>
              <a:t>. </a:t>
            </a:r>
          </a:p>
        </p:txBody>
      </p:sp>
    </p:spTree>
    <p:extLst>
      <p:ext uri="{BB962C8B-B14F-4D97-AF65-F5344CB8AC3E}">
        <p14:creationId xmlns:p14="http://schemas.microsoft.com/office/powerpoint/2010/main" val="294762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Horizontal)">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4"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heel(4)">
                                      <p:cBhvr>
                                        <p:cTn id="24" dur="20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wipe(down)">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strips(downLeft)">
                                      <p:cBhvr>
                                        <p:cTn id="34" dur="500"/>
                                        <p:tgtEl>
                                          <p:spTgt spid="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barn(inHorizontal)">
                                      <p:cBhvr>
                                        <p:cTn id="39" dur="500"/>
                                        <p:tgtEl>
                                          <p:spTgt spid="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WARNING SIGN NO HONKING ZONE NOTICE Template | PosterMyWall">
            <a:extLst>
              <a:ext uri="{FF2B5EF4-FFF2-40B4-BE49-F238E27FC236}">
                <a16:creationId xmlns:a16="http://schemas.microsoft.com/office/drawing/2014/main" id="{71647F69-BF5D-4596-8D15-9D2262B04D2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17"/>
          <a:stretch/>
        </p:blipFill>
        <p:spPr bwMode="auto">
          <a:xfrm>
            <a:off x="1143001" y="457201"/>
            <a:ext cx="1412234" cy="12573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C2BA908-829B-42E6-875E-E1A387328DEC}"/>
              </a:ext>
            </a:extLst>
          </p:cNvPr>
          <p:cNvSpPr txBox="1"/>
          <p:nvPr/>
        </p:nvSpPr>
        <p:spPr>
          <a:xfrm>
            <a:off x="2628900" y="571500"/>
            <a:ext cx="5257800" cy="969496"/>
          </a:xfrm>
          <a:prstGeom prst="rect">
            <a:avLst/>
          </a:prstGeom>
          <a:noFill/>
        </p:spPr>
        <p:txBody>
          <a:bodyPr wrap="square">
            <a:spAutoFit/>
          </a:bodyPr>
          <a:lstStyle/>
          <a:p>
            <a:pPr defTabSz="685800">
              <a:buClrTx/>
              <a:defRPr/>
            </a:pPr>
            <a:r>
              <a:rPr lang="en-US" sz="2850" kern="1200" dirty="0">
                <a:solidFill>
                  <a:prstClr val="black"/>
                </a:solidFill>
                <a:latin typeface="Times New Roman" pitchFamily="18" charset="0"/>
                <a:cs typeface="Times New Roman" pitchFamily="18" charset="0"/>
              </a:rPr>
              <a:t>Treo </a:t>
            </a:r>
            <a:r>
              <a:rPr lang="en-US" sz="2850" kern="1200" dirty="0" err="1">
                <a:solidFill>
                  <a:prstClr val="black"/>
                </a:solidFill>
                <a:latin typeface="Times New Roman" pitchFamily="18" charset="0"/>
                <a:cs typeface="Times New Roman" pitchFamily="18" charset="0"/>
              </a:rPr>
              <a:t>biển</a:t>
            </a:r>
            <a:r>
              <a:rPr lang="en-US" sz="2850" kern="1200" dirty="0">
                <a:solidFill>
                  <a:prstClr val="black"/>
                </a:solidFill>
                <a:latin typeface="Times New Roman" pitchFamily="18" charset="0"/>
                <a:cs typeface="Times New Roman" pitchFamily="18" charset="0"/>
              </a:rPr>
              <a:t> </a:t>
            </a:r>
            <a:r>
              <a:rPr lang="en-US" sz="2850" kern="1200" dirty="0" err="1">
                <a:solidFill>
                  <a:prstClr val="black"/>
                </a:solidFill>
                <a:latin typeface="Times New Roman" pitchFamily="18" charset="0"/>
                <a:cs typeface="Times New Roman" pitchFamily="18" charset="0"/>
              </a:rPr>
              <a:t>báo</a:t>
            </a:r>
            <a:r>
              <a:rPr lang="en-US" sz="2850" kern="1200" dirty="0">
                <a:solidFill>
                  <a:prstClr val="black"/>
                </a:solidFill>
                <a:latin typeface="Times New Roman" pitchFamily="18" charset="0"/>
                <a:cs typeface="Times New Roman" pitchFamily="18" charset="0"/>
              </a:rPr>
              <a:t> </a:t>
            </a:r>
            <a:r>
              <a:rPr lang="en-US" sz="2850" b="1" kern="1200" dirty="0">
                <a:solidFill>
                  <a:srgbClr val="0070C0"/>
                </a:solidFill>
                <a:latin typeface="Times New Roman" pitchFamily="18" charset="0"/>
                <a:cs typeface="Times New Roman" pitchFamily="18" charset="0"/>
              </a:rPr>
              <a:t>“</a:t>
            </a:r>
            <a:r>
              <a:rPr lang="en-US" sz="2850" b="1" kern="1200" dirty="0" err="1">
                <a:solidFill>
                  <a:srgbClr val="0070C0"/>
                </a:solidFill>
                <a:latin typeface="Times New Roman" pitchFamily="18" charset="0"/>
                <a:cs typeface="Times New Roman" pitchFamily="18" charset="0"/>
              </a:rPr>
              <a:t>cấm</a:t>
            </a:r>
            <a:r>
              <a:rPr lang="en-US" sz="2850" b="1" kern="1200" dirty="0">
                <a:solidFill>
                  <a:srgbClr val="0070C0"/>
                </a:solidFill>
                <a:latin typeface="Times New Roman" pitchFamily="18" charset="0"/>
                <a:cs typeface="Times New Roman" pitchFamily="18" charset="0"/>
              </a:rPr>
              <a:t> </a:t>
            </a:r>
            <a:r>
              <a:rPr lang="en-US" sz="2850" b="1" kern="1200" dirty="0" err="1">
                <a:solidFill>
                  <a:srgbClr val="0070C0"/>
                </a:solidFill>
                <a:latin typeface="Times New Roman" pitchFamily="18" charset="0"/>
                <a:cs typeface="Times New Roman" pitchFamily="18" charset="0"/>
              </a:rPr>
              <a:t>bóp</a:t>
            </a:r>
            <a:r>
              <a:rPr lang="en-US" sz="2850" b="1" kern="1200" dirty="0">
                <a:solidFill>
                  <a:srgbClr val="0070C0"/>
                </a:solidFill>
                <a:latin typeface="Times New Roman" pitchFamily="18" charset="0"/>
                <a:cs typeface="Times New Roman" pitchFamily="18" charset="0"/>
              </a:rPr>
              <a:t> </a:t>
            </a:r>
            <a:r>
              <a:rPr lang="en-US" sz="2850" b="1" kern="1200" dirty="0" err="1">
                <a:solidFill>
                  <a:srgbClr val="0070C0"/>
                </a:solidFill>
                <a:latin typeface="Times New Roman" pitchFamily="18" charset="0"/>
                <a:cs typeface="Times New Roman" pitchFamily="18" charset="0"/>
              </a:rPr>
              <a:t>còi</a:t>
            </a:r>
            <a:r>
              <a:rPr lang="en-US" sz="2850" b="1" kern="1200" dirty="0">
                <a:solidFill>
                  <a:srgbClr val="0070C0"/>
                </a:solidFill>
                <a:latin typeface="Times New Roman" pitchFamily="18" charset="0"/>
                <a:cs typeface="Times New Roman" pitchFamily="18" charset="0"/>
              </a:rPr>
              <a:t>” </a:t>
            </a:r>
            <a:r>
              <a:rPr lang="en-US" sz="2850" kern="1200" dirty="0" err="1">
                <a:solidFill>
                  <a:prstClr val="black"/>
                </a:solidFill>
                <a:latin typeface="Times New Roman" pitchFamily="18" charset="0"/>
                <a:cs typeface="Times New Roman" pitchFamily="18" charset="0"/>
              </a:rPr>
              <a:t>gần</a:t>
            </a:r>
            <a:r>
              <a:rPr lang="en-US" sz="2850" kern="1200" dirty="0">
                <a:solidFill>
                  <a:prstClr val="black"/>
                </a:solidFill>
                <a:latin typeface="Times New Roman" pitchFamily="18" charset="0"/>
                <a:cs typeface="Times New Roman" pitchFamily="18" charset="0"/>
              </a:rPr>
              <a:t> </a:t>
            </a:r>
            <a:r>
              <a:rPr lang="en-US" sz="2850" kern="1200" dirty="0" err="1">
                <a:solidFill>
                  <a:prstClr val="black"/>
                </a:solidFill>
                <a:latin typeface="Times New Roman" pitchFamily="18" charset="0"/>
                <a:cs typeface="Times New Roman" pitchFamily="18" charset="0"/>
              </a:rPr>
              <a:t>trường</a:t>
            </a:r>
            <a:r>
              <a:rPr lang="en-US" sz="2850" kern="1200" dirty="0">
                <a:solidFill>
                  <a:prstClr val="black"/>
                </a:solidFill>
                <a:latin typeface="Times New Roman" pitchFamily="18" charset="0"/>
                <a:cs typeface="Times New Roman" pitchFamily="18" charset="0"/>
              </a:rPr>
              <a:t> </a:t>
            </a:r>
            <a:r>
              <a:rPr lang="en-US" sz="2850" kern="1200" dirty="0" err="1">
                <a:solidFill>
                  <a:prstClr val="black"/>
                </a:solidFill>
                <a:latin typeface="Times New Roman" pitchFamily="18" charset="0"/>
                <a:cs typeface="Times New Roman" pitchFamily="18" charset="0"/>
              </a:rPr>
              <a:t>học</a:t>
            </a:r>
            <a:r>
              <a:rPr lang="en-US" sz="2850" kern="1200" dirty="0">
                <a:solidFill>
                  <a:prstClr val="black"/>
                </a:solidFill>
                <a:latin typeface="Times New Roman" pitchFamily="18" charset="0"/>
                <a:cs typeface="Times New Roman" pitchFamily="18" charset="0"/>
              </a:rPr>
              <a:t> </a:t>
            </a:r>
            <a:r>
              <a:rPr lang="en-US" sz="2850" kern="1200" dirty="0" err="1">
                <a:solidFill>
                  <a:prstClr val="black"/>
                </a:solidFill>
                <a:latin typeface="Times New Roman" pitchFamily="18" charset="0"/>
                <a:cs typeface="Times New Roman" pitchFamily="18" charset="0"/>
              </a:rPr>
              <a:t>và</a:t>
            </a:r>
            <a:r>
              <a:rPr lang="en-US" sz="2850" kern="1200" dirty="0">
                <a:solidFill>
                  <a:prstClr val="black"/>
                </a:solidFill>
                <a:latin typeface="Times New Roman" pitchFamily="18" charset="0"/>
                <a:cs typeface="Times New Roman" pitchFamily="18" charset="0"/>
              </a:rPr>
              <a:t> </a:t>
            </a:r>
            <a:r>
              <a:rPr lang="en-US" sz="2850" kern="1200" dirty="0" err="1">
                <a:solidFill>
                  <a:prstClr val="black"/>
                </a:solidFill>
                <a:latin typeface="Times New Roman" pitchFamily="18" charset="0"/>
                <a:cs typeface="Times New Roman" pitchFamily="18" charset="0"/>
              </a:rPr>
              <a:t>bệnh</a:t>
            </a:r>
            <a:r>
              <a:rPr lang="en-US" sz="2850" kern="1200" dirty="0">
                <a:solidFill>
                  <a:prstClr val="black"/>
                </a:solidFill>
                <a:latin typeface="Times New Roman" pitchFamily="18" charset="0"/>
                <a:cs typeface="Times New Roman" pitchFamily="18" charset="0"/>
              </a:rPr>
              <a:t> </a:t>
            </a:r>
            <a:r>
              <a:rPr lang="en-US" sz="2850" kern="1200" dirty="0" err="1">
                <a:solidFill>
                  <a:prstClr val="black"/>
                </a:solidFill>
                <a:latin typeface="Times New Roman" pitchFamily="18" charset="0"/>
                <a:cs typeface="Times New Roman" pitchFamily="18" charset="0"/>
              </a:rPr>
              <a:t>viện</a:t>
            </a:r>
            <a:r>
              <a:rPr lang="en-US" sz="2850" kern="1200" dirty="0">
                <a:solidFill>
                  <a:prstClr val="black"/>
                </a:solidFill>
                <a:latin typeface="Times New Roman" pitchFamily="18" charset="0"/>
                <a:cs typeface="Times New Roman" pitchFamily="18" charset="0"/>
              </a:rPr>
              <a:t>.</a:t>
            </a:r>
          </a:p>
        </p:txBody>
      </p:sp>
      <p:sp>
        <p:nvSpPr>
          <p:cNvPr id="12" name="Rectangle 11"/>
          <p:cNvSpPr/>
          <p:nvPr/>
        </p:nvSpPr>
        <p:spPr>
          <a:xfrm>
            <a:off x="1143000" y="0"/>
            <a:ext cx="6082114" cy="424732"/>
          </a:xfrm>
          <a:prstGeom prst="rect">
            <a:avLst/>
          </a:prstGeom>
        </p:spPr>
        <p:txBody>
          <a:bodyPr wrap="none">
            <a:spAutoFit/>
          </a:bodyPr>
          <a:lstStyle/>
          <a:p>
            <a:pPr lvl="0">
              <a:lnSpc>
                <a:spcPct val="90000"/>
              </a:lnSpc>
              <a:spcBef>
                <a:spcPct val="0"/>
              </a:spcBef>
              <a:defRPr/>
            </a:pPr>
            <a:r>
              <a:rPr lang="en-US" sz="2400" b="1" dirty="0">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5</a:t>
            </a:r>
            <a:r>
              <a:rPr lang="vi-VN" sz="2400" dirty="0">
                <a:solidFill>
                  <a:prstClr val="black"/>
                </a:solidFill>
                <a:latin typeface="Times New Roman" pitchFamily="18" charset="0"/>
                <a:cs typeface="Times New Roman" pitchFamily="18" charset="0"/>
              </a:rPr>
              <a:t>.</a:t>
            </a:r>
            <a:r>
              <a:rPr lang="en-US" sz="2400" dirty="0">
                <a:solidFill>
                  <a:prstClr val="black"/>
                </a:solidFill>
                <a:latin typeface="Times New Roman" pitchFamily="18" charset="0"/>
                <a:cs typeface="Times New Roman" pitchFamily="18" charset="0"/>
              </a:rPr>
              <a:t>BIỆN PHÁP CHỐNG Ô NHIỄM TIẾNG ỒN</a:t>
            </a:r>
          </a:p>
        </p:txBody>
      </p:sp>
      <p:pic>
        <p:nvPicPr>
          <p:cNvPr id="13" name="Picture 2" descr="Image result for cÃ¢y xanh">
            <a:extLst>
              <a:ext uri="{FF2B5EF4-FFF2-40B4-BE49-F238E27FC236}">
                <a16:creationId xmlns:a16="http://schemas.microsoft.com/office/drawing/2014/main" id="{1362C6D4-908E-4855-B114-AA1499653B6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74" r="1252"/>
          <a:stretch/>
        </p:blipFill>
        <p:spPr bwMode="auto">
          <a:xfrm>
            <a:off x="1143000" y="1714500"/>
            <a:ext cx="1485900" cy="131445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2743200" y="1943100"/>
            <a:ext cx="5257800" cy="923330"/>
          </a:xfrm>
          <a:prstGeom prst="rect">
            <a:avLst/>
          </a:prstGeom>
        </p:spPr>
        <p:txBody>
          <a:bodyPr wrap="square">
            <a:spAutoFit/>
          </a:bodyPr>
          <a:lstStyle/>
          <a:p>
            <a:r>
              <a:rPr lang="en-US" sz="2700" dirty="0" err="1">
                <a:solidFill>
                  <a:prstClr val="black"/>
                </a:solidFill>
                <a:latin typeface="Times New Roman" pitchFamily="18" charset="0"/>
                <a:cs typeface="Times New Roman" pitchFamily="18" charset="0"/>
              </a:rPr>
              <a:t>Trồng</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nhiều</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cây</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xanh</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để</a:t>
            </a:r>
            <a:r>
              <a:rPr lang="en-US" sz="2700" dirty="0">
                <a:solidFill>
                  <a:prstClr val="black"/>
                </a:solidFill>
                <a:latin typeface="Times New Roman" pitchFamily="18" charset="0"/>
                <a:cs typeface="Times New Roman" pitchFamily="18" charset="0"/>
              </a:rPr>
              <a:t> </a:t>
            </a:r>
            <a:r>
              <a:rPr lang="en-US" sz="2700" b="1" dirty="0" err="1">
                <a:solidFill>
                  <a:srgbClr val="0070C0"/>
                </a:solidFill>
                <a:latin typeface="Times New Roman" pitchFamily="18" charset="0"/>
                <a:cs typeface="Times New Roman" pitchFamily="18" charset="0"/>
              </a:rPr>
              <a:t>phân</a:t>
            </a:r>
            <a:r>
              <a:rPr lang="en-US" sz="2700" b="1" dirty="0">
                <a:solidFill>
                  <a:srgbClr val="0070C0"/>
                </a:solidFill>
                <a:latin typeface="Times New Roman" pitchFamily="18" charset="0"/>
                <a:cs typeface="Times New Roman" pitchFamily="18" charset="0"/>
              </a:rPr>
              <a:t> </a:t>
            </a:r>
            <a:r>
              <a:rPr lang="en-US" sz="2700" b="1" dirty="0" err="1">
                <a:solidFill>
                  <a:srgbClr val="0070C0"/>
                </a:solidFill>
                <a:latin typeface="Times New Roman" pitchFamily="18" charset="0"/>
                <a:cs typeface="Times New Roman" pitchFamily="18" charset="0"/>
              </a:rPr>
              <a:t>tán</a:t>
            </a:r>
            <a:r>
              <a:rPr lang="en-US" sz="2700" b="1" dirty="0">
                <a:solidFill>
                  <a:srgbClr val="0070C0"/>
                </a:solidFill>
                <a:latin typeface="Times New Roman" pitchFamily="18" charset="0"/>
                <a:cs typeface="Times New Roman" pitchFamily="18" charset="0"/>
              </a:rPr>
              <a:t> </a:t>
            </a:r>
            <a:r>
              <a:rPr lang="en-US" sz="2700" b="1" dirty="0" err="1">
                <a:solidFill>
                  <a:srgbClr val="0070C0"/>
                </a:solidFill>
                <a:latin typeface="Times New Roman" pitchFamily="18" charset="0"/>
                <a:cs typeface="Times New Roman" pitchFamily="18" charset="0"/>
              </a:rPr>
              <a:t>âm</a:t>
            </a:r>
            <a:r>
              <a:rPr lang="en-US" sz="2700" b="1" dirty="0">
                <a:solidFill>
                  <a:srgbClr val="0070C0"/>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truyền</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đến</a:t>
            </a:r>
            <a:r>
              <a:rPr lang="en-US" sz="2700" dirty="0">
                <a:solidFill>
                  <a:prstClr val="black"/>
                </a:solidFill>
                <a:latin typeface="Times New Roman" pitchFamily="18" charset="0"/>
                <a:cs typeface="Times New Roman" pitchFamily="18" charset="0"/>
              </a:rPr>
              <a:t> tai</a:t>
            </a:r>
            <a:endParaRPr lang="en-US" sz="2700" dirty="0">
              <a:latin typeface="Times New Roman" pitchFamily="18" charset="0"/>
              <a:cs typeface="Times New Roman" pitchFamily="18" charset="0"/>
            </a:endParaRPr>
          </a:p>
        </p:txBody>
      </p:sp>
      <p:pic>
        <p:nvPicPr>
          <p:cNvPr id="15" name="Picture 2" descr="chong-tieng-on-rung-dong-trong-san-xuat">
            <a:extLst>
              <a:ext uri="{FF2B5EF4-FFF2-40B4-BE49-F238E27FC236}">
                <a16:creationId xmlns:a16="http://schemas.microsoft.com/office/drawing/2014/main" id="{9D073B36-4B2D-49EE-9EBC-3AE391F57A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669" r="33328"/>
          <a:stretch/>
        </p:blipFill>
        <p:spPr bwMode="auto">
          <a:xfrm>
            <a:off x="1143000" y="3143250"/>
            <a:ext cx="1411127" cy="177165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2628900" y="3429000"/>
            <a:ext cx="5372100" cy="923330"/>
          </a:xfrm>
          <a:prstGeom prst="rect">
            <a:avLst/>
          </a:prstGeom>
        </p:spPr>
        <p:txBody>
          <a:bodyPr wrap="square">
            <a:spAutoFit/>
          </a:bodyPr>
          <a:lstStyle/>
          <a:p>
            <a:pPr lvl="0">
              <a:defRPr/>
            </a:pPr>
            <a:r>
              <a:rPr lang="vi-VN" sz="2700" dirty="0">
                <a:solidFill>
                  <a:prstClr val="black"/>
                </a:solidFill>
                <a:latin typeface="+mj-lt"/>
                <a:cs typeface="Calibri" panose="020F0502020204030204" pitchFamily="34" charset="0"/>
              </a:rPr>
              <a:t>Sử dụng </a:t>
            </a:r>
            <a:r>
              <a:rPr lang="vi-VN" sz="2700" b="1" dirty="0">
                <a:solidFill>
                  <a:srgbClr val="0070C0"/>
                </a:solidFill>
                <a:latin typeface="+mj-lt"/>
                <a:cs typeface="Calibri" panose="020F0502020204030204" pitchFamily="34" charset="0"/>
              </a:rPr>
              <a:t>nút tai</a:t>
            </a:r>
            <a:r>
              <a:rPr lang="en-US" sz="2700" b="1" dirty="0">
                <a:solidFill>
                  <a:srgbClr val="0070C0"/>
                </a:solidFill>
                <a:latin typeface="+mj-lt"/>
                <a:cs typeface="Calibri" panose="020F0502020204030204" pitchFamily="34" charset="0"/>
              </a:rPr>
              <a:t> </a:t>
            </a:r>
            <a:r>
              <a:rPr lang="vi-VN" sz="2700" dirty="0">
                <a:solidFill>
                  <a:prstClr val="black"/>
                </a:solidFill>
                <a:latin typeface="+mj-lt"/>
                <a:cs typeface="Calibri" panose="020F0502020204030204" pitchFamily="34" charset="0"/>
              </a:rPr>
              <a:t>khi phải tiếp xúc với tiếng ồn gây ô nhiễm</a:t>
            </a:r>
          </a:p>
        </p:txBody>
      </p:sp>
    </p:spTree>
    <p:extLst>
      <p:ext uri="{BB962C8B-B14F-4D97-AF65-F5344CB8AC3E}">
        <p14:creationId xmlns:p14="http://schemas.microsoft.com/office/powerpoint/2010/main" val="302927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barn(inVertical)">
                                      <p:cBhvr>
                                        <p:cTn id="12" dur="5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strips(downLeft)">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ound barrier wall whisper wall highway noise barrier sound barrier walls  highway | Noise barrier, Sound barrier wall, Sound wall">
            <a:extLst>
              <a:ext uri="{FF2B5EF4-FFF2-40B4-BE49-F238E27FC236}">
                <a16:creationId xmlns:a16="http://schemas.microsoft.com/office/drawing/2014/main" id="{39A29FD4-CF10-42D0-A281-3D608DE8B1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97" r="34227" b="2149"/>
          <a:stretch/>
        </p:blipFill>
        <p:spPr bwMode="auto">
          <a:xfrm>
            <a:off x="1143000" y="0"/>
            <a:ext cx="2286000" cy="16038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429000" y="342900"/>
            <a:ext cx="4400550" cy="923330"/>
          </a:xfrm>
          <a:prstGeom prst="rect">
            <a:avLst/>
          </a:prstGeom>
        </p:spPr>
        <p:txBody>
          <a:bodyPr wrap="square">
            <a:spAutoFit/>
          </a:bodyPr>
          <a:lstStyle/>
          <a:p>
            <a:pPr lvl="0">
              <a:defRPr/>
            </a:pPr>
            <a:r>
              <a:rPr lang="vi-VN" sz="2700" dirty="0">
                <a:solidFill>
                  <a:prstClr val="black"/>
                </a:solidFill>
                <a:latin typeface="+mj-lt"/>
                <a:cs typeface="Calibri" panose="020F0502020204030204" pitchFamily="34" charset="0"/>
              </a:rPr>
              <a:t>Xây dựng </a:t>
            </a:r>
            <a:r>
              <a:rPr lang="vi-VN" sz="2700" b="1" dirty="0">
                <a:solidFill>
                  <a:srgbClr val="0070C0"/>
                </a:solidFill>
                <a:latin typeface="+mj-lt"/>
                <a:cs typeface="Calibri" panose="020F0502020204030204" pitchFamily="34" charset="0"/>
              </a:rPr>
              <a:t>tấm chắn ngăn </a:t>
            </a:r>
            <a:r>
              <a:rPr lang="vi-VN" sz="2700" dirty="0">
                <a:solidFill>
                  <a:prstClr val="black"/>
                </a:solidFill>
                <a:latin typeface="+mj-lt"/>
                <a:cs typeface="Calibri" panose="020F0502020204030204" pitchFamily="34" charset="0"/>
              </a:rPr>
              <a:t>đường cao tốc với khu dân cư.</a:t>
            </a:r>
          </a:p>
        </p:txBody>
      </p:sp>
      <p:pic>
        <p:nvPicPr>
          <p:cNvPr id="6" name="Picture 4" descr="China Clear/ Colored Reflective Building Hollow Glass for Soundproof/ Heat  Insulation - China Hollow Glass, Insulated Glass">
            <a:extLst>
              <a:ext uri="{FF2B5EF4-FFF2-40B4-BE49-F238E27FC236}">
                <a16:creationId xmlns:a16="http://schemas.microsoft.com/office/drawing/2014/main" id="{E5EC6E28-0105-1FB4-CA65-E9F3BC29BD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005"/>
          <a:stretch/>
        </p:blipFill>
        <p:spPr bwMode="auto">
          <a:xfrm>
            <a:off x="1143000" y="1714500"/>
            <a:ext cx="2571750" cy="180670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771900" y="2057400"/>
            <a:ext cx="3886200" cy="923330"/>
          </a:xfrm>
          <a:prstGeom prst="rect">
            <a:avLst/>
          </a:prstGeom>
        </p:spPr>
        <p:txBody>
          <a:bodyPr wrap="square">
            <a:spAutoFit/>
          </a:bodyPr>
          <a:lstStyle/>
          <a:p>
            <a:r>
              <a:rPr lang="en-US" sz="2700" dirty="0" err="1">
                <a:solidFill>
                  <a:prstClr val="black"/>
                </a:solidFill>
                <a:latin typeface="Times New Roman" pitchFamily="18" charset="0"/>
                <a:cs typeface="Times New Roman" pitchFamily="18" charset="0"/>
              </a:rPr>
              <a:t>Sử</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dụng</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các</a:t>
            </a:r>
            <a:r>
              <a:rPr lang="en-US" sz="2700" dirty="0">
                <a:solidFill>
                  <a:prstClr val="black"/>
                </a:solidFill>
                <a:latin typeface="Times New Roman" pitchFamily="18" charset="0"/>
                <a:cs typeface="Times New Roman" pitchFamily="18" charset="0"/>
              </a:rPr>
              <a:t> </a:t>
            </a:r>
            <a:r>
              <a:rPr lang="en-US" sz="2700" b="1" dirty="0" err="1">
                <a:solidFill>
                  <a:srgbClr val="0070C0"/>
                </a:solidFill>
                <a:latin typeface="Times New Roman" pitchFamily="18" charset="0"/>
                <a:cs typeface="Times New Roman" pitchFamily="18" charset="0"/>
              </a:rPr>
              <a:t>vật</a:t>
            </a:r>
            <a:r>
              <a:rPr lang="en-US" sz="2700" b="1" dirty="0">
                <a:solidFill>
                  <a:srgbClr val="0070C0"/>
                </a:solidFill>
                <a:latin typeface="Times New Roman" pitchFamily="18" charset="0"/>
                <a:cs typeface="Times New Roman" pitchFamily="18" charset="0"/>
              </a:rPr>
              <a:t> </a:t>
            </a:r>
            <a:r>
              <a:rPr lang="en-US" sz="2700" b="1" dirty="0" err="1">
                <a:solidFill>
                  <a:srgbClr val="0070C0"/>
                </a:solidFill>
                <a:latin typeface="Times New Roman" pitchFamily="18" charset="0"/>
                <a:cs typeface="Times New Roman" pitchFamily="18" charset="0"/>
              </a:rPr>
              <a:t>liệu</a:t>
            </a:r>
            <a:r>
              <a:rPr lang="en-US" sz="2700" b="1" dirty="0">
                <a:solidFill>
                  <a:srgbClr val="0070C0"/>
                </a:solidFill>
                <a:latin typeface="Times New Roman" pitchFamily="18" charset="0"/>
                <a:cs typeface="Times New Roman" pitchFamily="18" charset="0"/>
              </a:rPr>
              <a:t> </a:t>
            </a:r>
            <a:r>
              <a:rPr lang="en-US" sz="2700" b="1" dirty="0" err="1">
                <a:solidFill>
                  <a:srgbClr val="0070C0"/>
                </a:solidFill>
                <a:latin typeface="Times New Roman" pitchFamily="18" charset="0"/>
                <a:cs typeface="Times New Roman" pitchFamily="18" charset="0"/>
              </a:rPr>
              <a:t>cách</a:t>
            </a:r>
            <a:r>
              <a:rPr lang="en-US" sz="2700" b="1" dirty="0">
                <a:solidFill>
                  <a:srgbClr val="0070C0"/>
                </a:solidFill>
                <a:latin typeface="Times New Roman" pitchFamily="18" charset="0"/>
                <a:cs typeface="Times New Roman" pitchFamily="18" charset="0"/>
              </a:rPr>
              <a:t> </a:t>
            </a:r>
            <a:r>
              <a:rPr lang="en-US" sz="2700" b="1" dirty="0" err="1">
                <a:solidFill>
                  <a:srgbClr val="0070C0"/>
                </a:solidFill>
                <a:latin typeface="Times New Roman" pitchFamily="18" charset="0"/>
                <a:cs typeface="Times New Roman" pitchFamily="18" charset="0"/>
              </a:rPr>
              <a:t>âm</a:t>
            </a:r>
            <a:r>
              <a:rPr lang="en-US" sz="2700" b="1" dirty="0">
                <a:solidFill>
                  <a:srgbClr val="0070C0"/>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trong</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xây</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dựng</a:t>
            </a:r>
            <a:endParaRPr lang="en-US" sz="2700" dirty="0">
              <a:latin typeface="Times New Roman" pitchFamily="18" charset="0"/>
              <a:cs typeface="Times New Roman" pitchFamily="18" charset="0"/>
            </a:endParaRPr>
          </a:p>
        </p:txBody>
      </p:sp>
      <p:pic>
        <p:nvPicPr>
          <p:cNvPr id="8" name="Picture 2" descr="Hát Karaoke sau 22 giờ đêm có thể bị phạt đến 160 triệu đồng">
            <a:extLst>
              <a:ext uri="{FF2B5EF4-FFF2-40B4-BE49-F238E27FC236}">
                <a16:creationId xmlns:a16="http://schemas.microsoft.com/office/drawing/2014/main" id="{A5886399-AEB8-4C9C-810F-36892BAA85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0387"/>
          <a:stretch/>
        </p:blipFill>
        <p:spPr bwMode="auto">
          <a:xfrm>
            <a:off x="1143000" y="3619726"/>
            <a:ext cx="2400300" cy="152377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657600" y="3600450"/>
            <a:ext cx="4343400" cy="1338828"/>
          </a:xfrm>
          <a:prstGeom prst="rect">
            <a:avLst/>
          </a:prstGeom>
        </p:spPr>
        <p:txBody>
          <a:bodyPr wrap="square">
            <a:spAutoFit/>
          </a:bodyPr>
          <a:lstStyle/>
          <a:p>
            <a:pPr lvl="0">
              <a:defRPr/>
            </a:pPr>
            <a:r>
              <a:rPr lang="vi-VN" sz="2700" dirty="0">
                <a:solidFill>
                  <a:prstClr val="black"/>
                </a:solidFill>
                <a:latin typeface="+mj-lt"/>
                <a:cs typeface="Calibri" panose="020F0502020204030204" pitchFamily="34" charset="0"/>
              </a:rPr>
              <a:t>Tuyên truyền, phổ biến và thực hiện quy định về tiếng ồn cho phép ở khu dân cư</a:t>
            </a:r>
            <a:r>
              <a:rPr lang="en-US" sz="2700" dirty="0">
                <a:solidFill>
                  <a:prstClr val="black"/>
                </a:solidFill>
                <a:latin typeface="+mj-lt"/>
                <a:cs typeface="Calibri" panose="020F0502020204030204" pitchFamily="34" charset="0"/>
              </a:rPr>
              <a:t>.</a:t>
            </a:r>
            <a:endParaRPr lang="vi-VN" sz="2700" dirty="0">
              <a:solidFill>
                <a:prstClr val="black"/>
              </a:solidFill>
              <a:latin typeface="+mj-lt"/>
              <a:cs typeface="Calibri" panose="020F0502020204030204" pitchFamily="34" charset="0"/>
            </a:endParaRPr>
          </a:p>
        </p:txBody>
      </p:sp>
    </p:spTree>
    <p:extLst>
      <p:ext uri="{BB962C8B-B14F-4D97-AF65-F5344CB8AC3E}">
        <p14:creationId xmlns:p14="http://schemas.microsoft.com/office/powerpoint/2010/main" val="90888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plus(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4)">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71601" y="134472"/>
            <a:ext cx="6400799" cy="32272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a:buClrTx/>
              <a:defRPr/>
            </a:pPr>
            <a:r>
              <a:rPr lang="en-US" sz="2400" b="1" dirty="0">
                <a:solidFill>
                  <a:srgbClr val="FF0000"/>
                </a:solidFill>
                <a:latin typeface="Times New Roman" pitchFamily="18" charset="0"/>
                <a:cs typeface="Times New Roman" pitchFamily="18" charset="0"/>
              </a:rPr>
              <a:t>BIỆN PHÁP CHỐNG Ô NHIỄM TIẾNG ỒN</a:t>
            </a:r>
          </a:p>
        </p:txBody>
      </p:sp>
      <p:sp>
        <p:nvSpPr>
          <p:cNvPr id="10" name="TextBox 9">
            <a:extLst>
              <a:ext uri="{FF2B5EF4-FFF2-40B4-BE49-F238E27FC236}">
                <a16:creationId xmlns:a16="http://schemas.microsoft.com/office/drawing/2014/main" id="{96B20A04-A7F8-4FE8-A2E0-DF27DCF76CB2}"/>
              </a:ext>
            </a:extLst>
          </p:cNvPr>
          <p:cNvSpPr txBox="1"/>
          <p:nvPr/>
        </p:nvSpPr>
        <p:spPr>
          <a:xfrm>
            <a:off x="1143000" y="457201"/>
            <a:ext cx="6858000" cy="2723823"/>
          </a:xfrm>
          <a:prstGeom prst="rect">
            <a:avLst/>
          </a:prstGeom>
          <a:noFill/>
        </p:spPr>
        <p:txBody>
          <a:bodyPr wrap="square" rtlCol="0">
            <a:spAutoFit/>
          </a:bodyPr>
          <a:lstStyle/>
          <a:p>
            <a:pPr lvl="0"/>
            <a:r>
              <a:rPr lang="vi-VN" sz="2850" dirty="0">
                <a:solidFill>
                  <a:prstClr val="black"/>
                </a:solidFill>
                <a:latin typeface="+mj-lt"/>
                <a:cs typeface="Calibri" panose="020F0502020204030204" pitchFamily="34" charset="0"/>
              </a:rPr>
              <a:t>Các biện pháp để giảm tiếng ồn ảnh hưởng đến sức khoẻ:</a:t>
            </a:r>
          </a:p>
          <a:p>
            <a:pPr lvl="0"/>
            <a:r>
              <a:rPr lang="vi-VN" sz="2850" b="1" dirty="0">
                <a:solidFill>
                  <a:srgbClr val="C00000"/>
                </a:solidFill>
                <a:latin typeface="+mj-lt"/>
                <a:cs typeface="Calibri" panose="020F0502020204030204" pitchFamily="34" charset="0"/>
              </a:rPr>
              <a:t>1. </a:t>
            </a:r>
            <a:r>
              <a:rPr lang="vi-VN" sz="2850" dirty="0">
                <a:solidFill>
                  <a:prstClr val="black"/>
                </a:solidFill>
                <a:latin typeface="+mj-lt"/>
                <a:cs typeface="Calibri" panose="020F0502020204030204" pitchFamily="34" charset="0"/>
              </a:rPr>
              <a:t>Hạn chế nguồn gây ra tiếng ồn.</a:t>
            </a:r>
          </a:p>
          <a:p>
            <a:pPr lvl="0"/>
            <a:r>
              <a:rPr lang="vi-VN" sz="2850" b="1" dirty="0">
                <a:solidFill>
                  <a:srgbClr val="C00000"/>
                </a:solidFill>
                <a:latin typeface="+mj-lt"/>
                <a:cs typeface="Calibri" panose="020F0502020204030204" pitchFamily="34" charset="0"/>
              </a:rPr>
              <a:t>2. </a:t>
            </a:r>
            <a:r>
              <a:rPr lang="vi-VN" sz="2850" dirty="0">
                <a:solidFill>
                  <a:prstClr val="black"/>
                </a:solidFill>
                <a:latin typeface="+mj-lt"/>
                <a:cs typeface="Calibri" panose="020F0502020204030204" pitchFamily="34" charset="0"/>
              </a:rPr>
              <a:t>Phân tán tiếng ồn trên đường truyền.</a:t>
            </a:r>
          </a:p>
          <a:p>
            <a:pPr lvl="0"/>
            <a:r>
              <a:rPr lang="vi-VN" sz="2850" b="1" dirty="0">
                <a:solidFill>
                  <a:srgbClr val="C00000"/>
                </a:solidFill>
                <a:latin typeface="+mj-lt"/>
                <a:cs typeface="Calibri" panose="020F0502020204030204" pitchFamily="34" charset="0"/>
              </a:rPr>
              <a:t>3. </a:t>
            </a:r>
            <a:r>
              <a:rPr lang="vi-VN" sz="2850" dirty="0">
                <a:solidFill>
                  <a:prstClr val="black"/>
                </a:solidFill>
                <a:latin typeface="+mj-lt"/>
                <a:cs typeface="Calibri" panose="020F0502020204030204" pitchFamily="34" charset="0"/>
              </a:rPr>
              <a:t>Ngăn cản bớt sự lan truyền của tiếng ồn đến tại.</a:t>
            </a:r>
            <a:endParaRPr lang="en-US" sz="2850" kern="1200" dirty="0">
              <a:solidFill>
                <a:prstClr val="black"/>
              </a:solidFill>
              <a:latin typeface="+mj-lt"/>
              <a:ea typeface="+mn-ea"/>
              <a:cs typeface="Calibri" panose="020F0502020204030204" pitchFamily="34" charset="0"/>
            </a:endParaRPr>
          </a:p>
        </p:txBody>
      </p:sp>
      <p:sp>
        <p:nvSpPr>
          <p:cNvPr id="8" name="Rectangle 7"/>
          <p:cNvSpPr/>
          <p:nvPr/>
        </p:nvSpPr>
        <p:spPr>
          <a:xfrm>
            <a:off x="1143000" y="3200400"/>
            <a:ext cx="6858000" cy="1338828"/>
          </a:xfrm>
          <a:prstGeom prst="rect">
            <a:avLst/>
          </a:prstGeom>
        </p:spPr>
        <p:txBody>
          <a:bodyPr wrap="square">
            <a:spAutoFit/>
          </a:bodyPr>
          <a:lstStyle/>
          <a:p>
            <a:pPr lvl="0">
              <a:defRPr/>
            </a:pPr>
            <a:r>
              <a:rPr lang="en-US" sz="2700" b="1" dirty="0">
                <a:solidFill>
                  <a:srgbClr val="FF0000"/>
                </a:solidFill>
                <a:latin typeface="Times New Roman" pitchFamily="18" charset="0"/>
                <a:cs typeface="Times New Roman" pitchFamily="18" charset="0"/>
              </a:rPr>
              <a:t>C</a:t>
            </a:r>
            <a:r>
              <a:rPr lang="vi-VN" sz="2700" b="1" dirty="0">
                <a:solidFill>
                  <a:srgbClr val="FF0000"/>
                </a:solidFill>
                <a:latin typeface="Times New Roman" pitchFamily="18" charset="0"/>
                <a:cs typeface="Times New Roman" pitchFamily="18" charset="0"/>
              </a:rPr>
              <a:t>H</a:t>
            </a:r>
            <a:r>
              <a:rPr lang="en-US" sz="2700" b="1" dirty="0">
                <a:solidFill>
                  <a:srgbClr val="FF0000"/>
                </a:solidFill>
                <a:latin typeface="Times New Roman" pitchFamily="18" charset="0"/>
                <a:cs typeface="Times New Roman" pitchFamily="18" charset="0"/>
              </a:rPr>
              <a:t>: </a:t>
            </a:r>
            <a:r>
              <a:rPr lang="vi-VN" sz="2700" dirty="0">
                <a:solidFill>
                  <a:prstClr val="black"/>
                </a:solidFill>
                <a:latin typeface="Times New Roman" pitchFamily="18" charset="0"/>
                <a:cs typeface="Times New Roman" pitchFamily="18" charset="0"/>
              </a:rPr>
              <a:t>Hãy đề ra những biện pháp chống ô nhiễm tiếng ồn có thể thực hiện được đối với</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các</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trường</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hợp</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sau</a:t>
            </a:r>
            <a:r>
              <a:rPr lang="en-US" sz="2700"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234179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 calcmode="lin" valueType="num">
                                      <p:cBhvr additive="base">
                                        <p:cTn id="18"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 calcmode="lin" valueType="num">
                                      <p:cBhvr additive="base">
                                        <p:cTn id="24"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xEl>
                                              <p:pRg st="3" end="3"/>
                                            </p:txEl>
                                          </p:spTgt>
                                        </p:tgtEl>
                                        <p:attrNameLst>
                                          <p:attrName>style.visibility</p:attrName>
                                        </p:attrNameLst>
                                      </p:cBhvr>
                                      <p:to>
                                        <p:strVal val="visible"/>
                                      </p:to>
                                    </p:set>
                                    <p:anim calcmode="lin" valueType="num">
                                      <p:cBhvr additive="base">
                                        <p:cTn id="30"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Horizont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build="p"/>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extLst>
              <a:ext uri="{FF2B5EF4-FFF2-40B4-BE49-F238E27FC236}">
                <a16:creationId xmlns:a16="http://schemas.microsoft.com/office/drawing/2014/main" id="{309A9C8D-FD3E-DEF2-1E8A-4464E12A4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AAC27812-6854-4633-C305-0789443297D9}"/>
              </a:ext>
            </a:extLst>
          </p:cNvPr>
          <p:cNvSpPr txBox="1">
            <a:spLocks noChangeArrowheads="1"/>
          </p:cNvSpPr>
          <p:nvPr/>
        </p:nvSpPr>
        <p:spPr bwMode="auto">
          <a:xfrm>
            <a:off x="2000250" y="57150"/>
            <a:ext cx="5514975" cy="1061829"/>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500" b="1" dirty="0">
              <a:solidFill>
                <a:srgbClr val="FFFF00"/>
              </a:solidFill>
              <a:latin typeface="Times New Roman" pitchFamily="18" charset="0"/>
              <a:cs typeface="Times New Roman" pitchFamily="18" charset="0"/>
            </a:endParaRPr>
          </a:p>
          <a:p>
            <a:pPr algn="ctr">
              <a:spcBef>
                <a:spcPct val="0"/>
              </a:spcBef>
              <a:buFontTx/>
              <a:buNone/>
              <a:defRPr/>
            </a:pPr>
            <a:r>
              <a:rPr lang="en-US" altLang="en-US" sz="3000" b="1" dirty="0">
                <a:solidFill>
                  <a:srgbClr val="FFFF00"/>
                </a:solidFill>
                <a:latin typeface="Times New Roman" pitchFamily="18" charset="0"/>
                <a:cs typeface="Times New Roman" pitchFamily="18" charset="0"/>
              </a:rPr>
              <a:t>I. PHẢN XẠ ÂM</a:t>
            </a:r>
          </a:p>
          <a:p>
            <a:pPr algn="ctr">
              <a:spcBef>
                <a:spcPct val="0"/>
              </a:spcBef>
              <a:buFontTx/>
              <a:buNone/>
              <a:defRPr/>
            </a:pPr>
            <a:endParaRPr lang="en-US" altLang="en-US" sz="18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667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oise Pollution | National Geographic Society">
            <a:extLst>
              <a:ext uri="{FF2B5EF4-FFF2-40B4-BE49-F238E27FC236}">
                <a16:creationId xmlns:a16="http://schemas.microsoft.com/office/drawing/2014/main" id="{B305E92D-7065-45AF-A778-33C2B1D3B9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0"/>
            <a:ext cx="2857500" cy="16000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43000" y="342900"/>
            <a:ext cx="2800350" cy="1200329"/>
          </a:xfrm>
          <a:prstGeom prst="rect">
            <a:avLst/>
          </a:prstGeom>
        </p:spPr>
        <p:txBody>
          <a:bodyPr wrap="square">
            <a:spAutoFit/>
          </a:bodyPr>
          <a:lstStyle/>
          <a:p>
            <a:pPr lvl="0">
              <a:defRPr/>
            </a:pPr>
            <a:r>
              <a:rPr lang="vi-VN" altLang="en-US" sz="24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rPr>
              <a:t>Máy khoan bê tông liên tục hoạt động cạnh </a:t>
            </a:r>
            <a:r>
              <a:rPr lang="en-US" altLang="en-US" sz="24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rPr>
              <a:t>khu</a:t>
            </a:r>
            <a:r>
              <a:rPr lang="en-US" altLang="en-US" sz="24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rPr>
              <a:t> </a:t>
            </a:r>
            <a:r>
              <a:rPr lang="en-US" altLang="en-US" sz="24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rPr>
              <a:t>dân</a:t>
            </a:r>
            <a:r>
              <a:rPr lang="en-US" altLang="en-US" sz="24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rPr>
              <a:t> </a:t>
            </a:r>
            <a:r>
              <a:rPr lang="en-US" altLang="en-US" sz="24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rPr>
              <a:t>cư</a:t>
            </a:r>
            <a:endParaRPr lang="en-US" sz="24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endParaRPr>
          </a:p>
        </p:txBody>
      </p:sp>
      <p:sp>
        <p:nvSpPr>
          <p:cNvPr id="6" name="Rectangle 5"/>
          <p:cNvSpPr/>
          <p:nvPr/>
        </p:nvSpPr>
        <p:spPr>
          <a:xfrm>
            <a:off x="4000500" y="0"/>
            <a:ext cx="4000500" cy="1338828"/>
          </a:xfrm>
          <a:prstGeom prst="rect">
            <a:avLst/>
          </a:prstGeom>
        </p:spPr>
        <p:txBody>
          <a:bodyPr wrap="square">
            <a:spAutoFit/>
          </a:bodyPr>
          <a:lstStyle/>
          <a:p>
            <a:r>
              <a:rPr lang="en-US" sz="2700" dirty="0">
                <a:solidFill>
                  <a:prstClr val="black"/>
                </a:solidFill>
                <a:latin typeface="Times New Roman" pitchFamily="18" charset="0"/>
                <a:cs typeface="Times New Roman" pitchFamily="18" charset="0"/>
              </a:rPr>
              <a:t>Y</a:t>
            </a:r>
            <a:r>
              <a:rPr lang="vi-VN" sz="2700" dirty="0">
                <a:solidFill>
                  <a:prstClr val="black"/>
                </a:solidFill>
                <a:latin typeface="Times New Roman" pitchFamily="18" charset="0"/>
                <a:cs typeface="Times New Roman" pitchFamily="18" charset="0"/>
              </a:rPr>
              <a:t>êu cầu trong giờ làm việc </a:t>
            </a:r>
            <a:r>
              <a:rPr lang="vi-VN" sz="2700" dirty="0">
                <a:solidFill>
                  <a:srgbClr val="0070C0"/>
                </a:solidFill>
                <a:latin typeface="Times New Roman" pitchFamily="18" charset="0"/>
                <a:cs typeface="Times New Roman" pitchFamily="18" charset="0"/>
              </a:rPr>
              <a:t>tiếng ồn máy </a:t>
            </a:r>
            <a:r>
              <a:rPr lang="vi-VN" sz="2700" dirty="0">
                <a:solidFill>
                  <a:prstClr val="black"/>
                </a:solidFill>
                <a:latin typeface="Times New Roman" pitchFamily="18" charset="0"/>
                <a:cs typeface="Times New Roman" pitchFamily="18" charset="0"/>
              </a:rPr>
              <a:t>khoan </a:t>
            </a:r>
            <a:r>
              <a:rPr lang="vi-VN" sz="2700" dirty="0">
                <a:solidFill>
                  <a:srgbClr val="0070C0"/>
                </a:solidFill>
                <a:latin typeface="Times New Roman" pitchFamily="18" charset="0"/>
                <a:cs typeface="Times New Roman" pitchFamily="18" charset="0"/>
              </a:rPr>
              <a:t>không quá 80dB</a:t>
            </a:r>
            <a:endParaRPr lang="en-US" sz="2700" dirty="0">
              <a:latin typeface="Times New Roman" pitchFamily="18" charset="0"/>
              <a:cs typeface="Times New Roman" pitchFamily="18" charset="0"/>
            </a:endParaRPr>
          </a:p>
        </p:txBody>
      </p:sp>
      <p:sp>
        <p:nvSpPr>
          <p:cNvPr id="7" name="Rectangle 6"/>
          <p:cNvSpPr/>
          <p:nvPr/>
        </p:nvSpPr>
        <p:spPr>
          <a:xfrm>
            <a:off x="4057650" y="1200150"/>
            <a:ext cx="3829050" cy="830997"/>
          </a:xfrm>
          <a:prstGeom prst="rect">
            <a:avLst/>
          </a:prstGeom>
        </p:spPr>
        <p:txBody>
          <a:bodyPr wrap="square">
            <a:spAutoFit/>
          </a:bodyPr>
          <a:lstStyle/>
          <a:p>
            <a:pPr lvl="0" algn="just">
              <a:defRPr/>
            </a:pPr>
            <a:r>
              <a:rPr lang="en-US" sz="2400" dirty="0">
                <a:solidFill>
                  <a:prstClr val="black"/>
                </a:solidFill>
                <a:latin typeface="Times New Roman" pitchFamily="18" charset="0"/>
                <a:cs typeface="Times New Roman" pitchFamily="18" charset="0"/>
              </a:rPr>
              <a:t>N</a:t>
            </a:r>
            <a:r>
              <a:rPr lang="vi-VN" sz="2400" dirty="0">
                <a:solidFill>
                  <a:prstClr val="black"/>
                </a:solidFill>
                <a:latin typeface="Times New Roman" pitchFamily="18" charset="0"/>
                <a:cs typeface="Times New Roman" pitchFamily="18" charset="0"/>
              </a:rPr>
              <a:t>gười thợ khoan cần dùng </a:t>
            </a:r>
            <a:r>
              <a:rPr lang="vi-VN" sz="2400" dirty="0">
                <a:solidFill>
                  <a:srgbClr val="00B050"/>
                </a:solidFill>
                <a:latin typeface="Times New Roman" pitchFamily="18" charset="0"/>
                <a:cs typeface="Times New Roman" pitchFamily="18" charset="0"/>
              </a:rPr>
              <a:t>bông nút kín tai </a:t>
            </a:r>
            <a:r>
              <a:rPr lang="vi-VN" sz="2400" dirty="0">
                <a:solidFill>
                  <a:prstClr val="black"/>
                </a:solidFill>
                <a:latin typeface="Times New Roman" pitchFamily="18" charset="0"/>
                <a:cs typeface="Times New Roman" pitchFamily="18" charset="0"/>
              </a:rPr>
              <a:t>lúc làm việc.</a:t>
            </a:r>
            <a:endParaRPr lang="en-US" sz="2400" dirty="0">
              <a:solidFill>
                <a:prstClr val="black"/>
              </a:solidFill>
              <a:latin typeface="Times New Roman" pitchFamily="18" charset="0"/>
              <a:cs typeface="Times New Roman" pitchFamily="18" charset="0"/>
            </a:endParaRPr>
          </a:p>
        </p:txBody>
      </p:sp>
      <p:sp>
        <p:nvSpPr>
          <p:cNvPr id="8" name="Rectangle 7"/>
          <p:cNvSpPr/>
          <p:nvPr/>
        </p:nvSpPr>
        <p:spPr>
          <a:xfrm>
            <a:off x="1143000" y="1943100"/>
            <a:ext cx="6858000" cy="1200329"/>
          </a:xfrm>
          <a:prstGeom prst="rect">
            <a:avLst/>
          </a:prstGeom>
        </p:spPr>
        <p:txBody>
          <a:bodyPr wrap="square">
            <a:spAutoFit/>
          </a:bodyPr>
          <a:lstStyle/>
          <a:p>
            <a:r>
              <a:rPr lang="en-US" sz="2400" dirty="0" err="1">
                <a:solidFill>
                  <a:prstClr val="black"/>
                </a:solidFill>
                <a:latin typeface="Times New Roman" pitchFamily="18" charset="0"/>
                <a:cs typeface="Times New Roman" pitchFamily="18" charset="0"/>
              </a:rPr>
              <a:t>Trong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phòng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có</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thể</a:t>
            </a:r>
            <a:r>
              <a:rPr lang="en-US" sz="2400" dirty="0">
                <a:solidFill>
                  <a:prstClr val="black"/>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đóng</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kín</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cửa</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phòng</a:t>
            </a:r>
            <a:r>
              <a:rPr lang="en-US" sz="2400" dirty="0">
                <a:solidFill>
                  <a:prstClr val="black"/>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treo</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màn</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bằng</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vật</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liệu</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cách</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âm</a:t>
            </a:r>
            <a:r>
              <a:rPr lang="en-US" sz="2400" dirty="0">
                <a:solidFill>
                  <a:srgbClr val="00B050"/>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để</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giảm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tiếng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ồn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truyền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vào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phòng</a:t>
            </a:r>
            <a:r>
              <a:rPr lang="en-US" sz="2400" dirty="0">
                <a:solidFill>
                  <a:prstClr val="black"/>
                </a:solidFill>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pic>
        <p:nvPicPr>
          <p:cNvPr id="9" name="Picture 4" descr="Kiên quyết xử lý các trường hợp tái lấn chiếm họp chợ cóc">
            <a:extLst>
              <a:ext uri="{FF2B5EF4-FFF2-40B4-BE49-F238E27FC236}">
                <a16:creationId xmlns:a16="http://schemas.microsoft.com/office/drawing/2014/main" id="{0F14AB0F-EB5F-412D-ADC9-01B2B37849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69"/>
          <a:stretch/>
        </p:blipFill>
        <p:spPr bwMode="auto">
          <a:xfrm>
            <a:off x="1143000" y="3086100"/>
            <a:ext cx="3714750" cy="153867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143000" y="4572000"/>
            <a:ext cx="3935693" cy="461665"/>
          </a:xfrm>
          <a:prstGeom prst="rect">
            <a:avLst/>
          </a:prstGeom>
        </p:spPr>
        <p:txBody>
          <a:bodyPr wrap="none">
            <a:spAutoFit/>
          </a:bodyPr>
          <a:lstStyle/>
          <a:p>
            <a:pPr lvl="0">
              <a:defRPr/>
            </a:pPr>
            <a:r>
              <a:rPr lang="en-US" altLang="en-US" sz="24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Họp</a:t>
            </a:r>
            <a:r>
              <a:rPr lang="en-US" altLang="en-US" sz="24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a:t>
            </a:r>
            <a:r>
              <a:rPr lang="en-US" altLang="en-US" sz="24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chợ</a:t>
            </a:r>
            <a:r>
              <a:rPr lang="en-US" altLang="en-US" sz="24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a:t>
            </a:r>
            <a:r>
              <a:rPr lang="en-US" altLang="en-US" sz="24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ồn</a:t>
            </a:r>
            <a:r>
              <a:rPr lang="en-US" altLang="en-US" sz="24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a:t>
            </a:r>
            <a:r>
              <a:rPr lang="en-US" altLang="en-US" sz="24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ào</a:t>
            </a:r>
            <a:r>
              <a:rPr lang="en-US" altLang="en-US" sz="24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ở </a:t>
            </a:r>
            <a:r>
              <a:rPr lang="en-US" altLang="en-US" sz="24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gần</a:t>
            </a:r>
            <a:r>
              <a:rPr lang="en-US" altLang="en-US" sz="24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a:t>
            </a:r>
            <a:r>
              <a:rPr lang="en-US" altLang="en-US" sz="24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lớp</a:t>
            </a:r>
            <a:r>
              <a:rPr lang="en-US" altLang="en-US" sz="24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a:t>
            </a:r>
            <a:r>
              <a:rPr lang="en-US" altLang="en-US" sz="24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học</a:t>
            </a:r>
            <a:endParaRPr lang="en-US" sz="24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endParaRPr>
          </a:p>
        </p:txBody>
      </p:sp>
      <p:sp>
        <p:nvSpPr>
          <p:cNvPr id="11" name="Rectangle 10"/>
          <p:cNvSpPr/>
          <p:nvPr/>
        </p:nvSpPr>
        <p:spPr>
          <a:xfrm>
            <a:off x="4972050" y="3086100"/>
            <a:ext cx="2914650" cy="1569660"/>
          </a:xfrm>
          <a:prstGeom prst="rect">
            <a:avLst/>
          </a:prstGeom>
        </p:spPr>
        <p:txBody>
          <a:bodyPr wrap="square">
            <a:spAutoFit/>
          </a:bodyPr>
          <a:lstStyle/>
          <a:p>
            <a:r>
              <a:rPr lang="en-US" sz="2400" dirty="0">
                <a:solidFill>
                  <a:srgbClr val="0070C0"/>
                </a:solidFill>
                <a:latin typeface="Times New Roman" pitchFamily="18" charset="0"/>
                <a:cs typeface="Times New Roman" pitchFamily="18" charset="0"/>
              </a:rPr>
              <a:t>X</a:t>
            </a:r>
            <a:r>
              <a:rPr lang="vi-VN" sz="2400" dirty="0">
                <a:solidFill>
                  <a:srgbClr val="0070C0"/>
                </a:solidFill>
                <a:latin typeface="Times New Roman" pitchFamily="18" charset="0"/>
                <a:cs typeface="Times New Roman" pitchFamily="18" charset="0"/>
              </a:rPr>
              <a:t>ây tường dày và cao </a:t>
            </a:r>
            <a:r>
              <a:rPr lang="vi-VN" sz="2400" dirty="0">
                <a:solidFill>
                  <a:prstClr val="black"/>
                </a:solidFill>
                <a:latin typeface="Times New Roman" pitchFamily="18" charset="0"/>
                <a:cs typeface="Times New Roman" pitchFamily="18" charset="0"/>
              </a:rPr>
              <a:t>ngăn cách giữa tường và chợ để ngăn cách giữ chợ và lớp học</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57436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plus(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strips(downLeft)">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6"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barn(inHorizontal)">
                                      <p:cBhvr>
                                        <p:cTn id="4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0"/>
            <a:ext cx="6686550" cy="830997"/>
          </a:xfrm>
          <a:prstGeom prst="rect">
            <a:avLst/>
          </a:prstGeom>
        </p:spPr>
        <p:txBody>
          <a:bodyPr wrap="square">
            <a:spAutoFit/>
          </a:bodyPr>
          <a:lstStyle/>
          <a:p>
            <a:r>
              <a:rPr lang="en-US" sz="2400" dirty="0">
                <a:solidFill>
                  <a:srgbClr val="00B050"/>
                </a:solidFill>
                <a:latin typeface="Times New Roman" pitchFamily="18" charset="0"/>
                <a:cs typeface="Times New Roman" pitchFamily="18" charset="0"/>
              </a:rPr>
              <a:t>Đ</a:t>
            </a:r>
            <a:r>
              <a:rPr lang="vi-VN" sz="2400" dirty="0">
                <a:solidFill>
                  <a:srgbClr val="00B050"/>
                </a:solidFill>
                <a:latin typeface="Times New Roman" pitchFamily="18" charset="0"/>
                <a:cs typeface="Times New Roman" pitchFamily="18" charset="0"/>
              </a:rPr>
              <a:t>óng các cửa </a:t>
            </a:r>
            <a:r>
              <a:rPr lang="vi-VN" sz="2400" dirty="0">
                <a:solidFill>
                  <a:prstClr val="black"/>
                </a:solidFill>
                <a:latin typeface="Times New Roman" pitchFamily="18" charset="0"/>
                <a:cs typeface="Times New Roman" pitchFamily="18" charset="0"/>
              </a:rPr>
              <a:t>phòng học, </a:t>
            </a:r>
            <a:r>
              <a:rPr lang="vi-VN" sz="2400" dirty="0">
                <a:solidFill>
                  <a:srgbClr val="0070C0"/>
                </a:solidFill>
                <a:latin typeface="Times New Roman" pitchFamily="18" charset="0"/>
                <a:cs typeface="Times New Roman" pitchFamily="18" charset="0"/>
              </a:rPr>
              <a:t>xây tường chắn</a:t>
            </a:r>
            <a:r>
              <a:rPr lang="vi-VN" sz="2400" dirty="0">
                <a:solidFill>
                  <a:prstClr val="black"/>
                </a:solidFill>
                <a:latin typeface="Times New Roman" pitchFamily="18" charset="0"/>
                <a:cs typeface="Times New Roman" pitchFamily="18" charset="0"/>
              </a:rPr>
              <a:t> bằng vật liệu cách âm, </a:t>
            </a:r>
            <a:r>
              <a:rPr lang="vi-VN" sz="2400" dirty="0">
                <a:solidFill>
                  <a:srgbClr val="00B050"/>
                </a:solidFill>
                <a:latin typeface="Times New Roman" pitchFamily="18" charset="0"/>
                <a:cs typeface="Times New Roman" pitchFamily="18" charset="0"/>
              </a:rPr>
              <a:t>trồng cây xung quanh</a:t>
            </a:r>
            <a:endParaRPr lang="en-US" sz="2400" dirty="0">
              <a:latin typeface="Times New Roman" pitchFamily="18" charset="0"/>
              <a:cs typeface="Times New Roman" pitchFamily="18" charset="0"/>
            </a:endParaRPr>
          </a:p>
        </p:txBody>
      </p:sp>
      <p:pic>
        <p:nvPicPr>
          <p:cNvPr id="5" name="Picture 2" descr="Hanoi crowded again after eased social distancing">
            <a:extLst>
              <a:ext uri="{FF2B5EF4-FFF2-40B4-BE49-F238E27FC236}">
                <a16:creationId xmlns:a16="http://schemas.microsoft.com/office/drawing/2014/main" id="{800B4FC1-5D50-4A51-8396-1270AFCCC3F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800100"/>
            <a:ext cx="3143250" cy="17888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1C2B5AA-D014-D74A-B6F4-2A5F7FF7FC5A}"/>
              </a:ext>
            </a:extLst>
          </p:cNvPr>
          <p:cNvSpPr txBox="1"/>
          <p:nvPr/>
        </p:nvSpPr>
        <p:spPr>
          <a:xfrm>
            <a:off x="1143000" y="2628900"/>
            <a:ext cx="3346595" cy="830997"/>
          </a:xfrm>
          <a:prstGeom prst="rect">
            <a:avLst/>
          </a:prstGeom>
          <a:noFill/>
        </p:spPr>
        <p:txBody>
          <a:bodyPr wrap="square">
            <a:spAutoFit/>
          </a:bodyPr>
          <a:lstStyle/>
          <a:p>
            <a:pPr lvl="0" algn="ctr"/>
            <a:r>
              <a:rPr lang="en-US" altLang="en-US" sz="24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T</a:t>
            </a:r>
            <a:r>
              <a:rPr lang="vi-VN" altLang="en-US" sz="24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iếng còi inh ỏi trên phố </a:t>
            </a:r>
            <a:endParaRPr lang="en-US" sz="24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A446B320-273E-429A-AD07-0D42CFD03797}"/>
              </a:ext>
            </a:extLst>
          </p:cNvPr>
          <p:cNvSpPr/>
          <p:nvPr/>
        </p:nvSpPr>
        <p:spPr>
          <a:xfrm>
            <a:off x="4343400" y="1028700"/>
            <a:ext cx="4229801" cy="946413"/>
          </a:xfrm>
          <a:prstGeom prst="rect">
            <a:avLst/>
          </a:prstGeom>
        </p:spPr>
        <p:txBody>
          <a:bodyPr wrap="square">
            <a:spAutoFit/>
          </a:bodyPr>
          <a:lstStyle/>
          <a:p>
            <a:pPr marL="342900" indent="-342900" defTabSz="685800">
              <a:spcAft>
                <a:spcPts val="900"/>
              </a:spcAft>
              <a:buClrTx/>
              <a:buFont typeface="Wingdings" panose="05000000000000000000" pitchFamily="2" charset="2"/>
              <a:buChar char="§"/>
              <a:defRPr/>
            </a:pPr>
            <a:r>
              <a:rPr lang="en-US" sz="2400" kern="1200" dirty="0">
                <a:latin typeface="Times New Roman" pitchFamily="18" charset="0"/>
                <a:cs typeface="Times New Roman" pitchFamily="18" charset="0"/>
              </a:rPr>
              <a:t>T</a:t>
            </a:r>
            <a:r>
              <a:rPr lang="vi-VN" sz="2400" kern="1200" dirty="0">
                <a:latin typeface="Times New Roman" pitchFamily="18" charset="0"/>
                <a:cs typeface="Times New Roman" pitchFamily="18" charset="0"/>
              </a:rPr>
              <a:t>ắt máy khi </a:t>
            </a:r>
            <a:r>
              <a:rPr lang="en-US" sz="2400" kern="1200" dirty="0" err="1">
                <a:latin typeface="Times New Roman" pitchFamily="18" charset="0"/>
                <a:cs typeface="Times New Roman" pitchFamily="18" charset="0"/>
              </a:rPr>
              <a:t>dừng</a:t>
            </a:r>
            <a:r>
              <a:rPr lang="vi-VN" sz="2400" kern="1200" dirty="0">
                <a:latin typeface="Times New Roman" pitchFamily="18" charset="0"/>
                <a:cs typeface="Times New Roman" pitchFamily="18" charset="0"/>
              </a:rPr>
              <a:t> xe</a:t>
            </a:r>
            <a:endParaRPr lang="en-US" sz="2400" kern="1200" dirty="0">
              <a:latin typeface="Times New Roman" pitchFamily="18" charset="0"/>
              <a:cs typeface="Times New Roman" pitchFamily="18" charset="0"/>
            </a:endParaRPr>
          </a:p>
          <a:p>
            <a:pPr marL="342900" indent="-342900" defTabSz="685800">
              <a:spcAft>
                <a:spcPts val="900"/>
              </a:spcAft>
              <a:buClrTx/>
              <a:buFont typeface="Wingdings" panose="05000000000000000000" pitchFamily="2" charset="2"/>
              <a:buChar char="§"/>
              <a:defRPr/>
            </a:pPr>
            <a:r>
              <a:rPr lang="en-US" sz="2400" dirty="0">
                <a:latin typeface="Times New Roman" pitchFamily="18" charset="0"/>
                <a:cs typeface="Times New Roman" pitchFamily="18" charset="0"/>
              </a:rPr>
              <a:t>K</a:t>
            </a:r>
            <a:r>
              <a:rPr lang="vi-VN" sz="2400" kern="1200" dirty="0">
                <a:latin typeface="Times New Roman" pitchFamily="18" charset="0"/>
                <a:cs typeface="Times New Roman" pitchFamily="18" charset="0"/>
              </a:rPr>
              <a:t>hông bấm còi inh ỏi</a:t>
            </a:r>
            <a:r>
              <a:rPr lang="en-US" sz="2400" kern="1200" dirty="0">
                <a:latin typeface="Times New Roman" pitchFamily="18" charset="0"/>
                <a:cs typeface="Times New Roman" pitchFamily="18" charset="0"/>
              </a:rPr>
              <a:t>…</a:t>
            </a:r>
          </a:p>
        </p:txBody>
      </p:sp>
      <p:pic>
        <p:nvPicPr>
          <p:cNvPr id="8" name="Picture 2" descr="Những Điều Cần Quan Tâm Khi Chọn Micro Karaoke Gia Đình Phù Hợp –  PRO-Sound.vn Cung Cấp Hệ Thống Âm Thanh Chuyên Nghiệp">
            <a:extLst>
              <a:ext uri="{FF2B5EF4-FFF2-40B4-BE49-F238E27FC236}">
                <a16:creationId xmlns:a16="http://schemas.microsoft.com/office/drawing/2014/main" id="{1095C7E7-DBDE-4167-A57D-35A3F85FC9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25" r="4153"/>
          <a:stretch/>
        </p:blipFill>
        <p:spPr bwMode="auto">
          <a:xfrm>
            <a:off x="1143000" y="3086100"/>
            <a:ext cx="3028950" cy="1600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B84CEC5-7E72-EBD7-06F3-B053D47E2C2A}"/>
              </a:ext>
            </a:extLst>
          </p:cNvPr>
          <p:cNvSpPr txBox="1"/>
          <p:nvPr/>
        </p:nvSpPr>
        <p:spPr>
          <a:xfrm>
            <a:off x="1314450" y="4572000"/>
            <a:ext cx="2868613" cy="461665"/>
          </a:xfrm>
          <a:prstGeom prst="rect">
            <a:avLst/>
          </a:prstGeom>
          <a:noFill/>
        </p:spPr>
        <p:txBody>
          <a:bodyPr wrap="square">
            <a:spAutoFit/>
          </a:bodyPr>
          <a:lstStyle/>
          <a:p>
            <a:pPr lvl="0" algn="ctr"/>
            <a:r>
              <a:rPr lang="en-US" altLang="en-US" sz="24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Hát</a:t>
            </a:r>
            <a:r>
              <a:rPr lang="en-US" altLang="en-US" sz="24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karaoke </a:t>
            </a:r>
            <a:r>
              <a:rPr lang="en-US" altLang="en-US" sz="24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tại</a:t>
            </a:r>
            <a:r>
              <a:rPr lang="en-US" altLang="en-US" sz="24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a:t>
            </a:r>
            <a:r>
              <a:rPr lang="en-US" altLang="en-US" sz="24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nhà</a:t>
            </a:r>
            <a:endParaRPr lang="en-US" sz="24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A446B320-273E-429A-AD07-0D42CFD03797}"/>
              </a:ext>
            </a:extLst>
          </p:cNvPr>
          <p:cNvSpPr/>
          <p:nvPr/>
        </p:nvSpPr>
        <p:spPr>
          <a:xfrm>
            <a:off x="4229100" y="3143250"/>
            <a:ext cx="4506892" cy="1431161"/>
          </a:xfrm>
          <a:prstGeom prst="rect">
            <a:avLst/>
          </a:prstGeom>
        </p:spPr>
        <p:txBody>
          <a:bodyPr wrap="square">
            <a:spAutoFit/>
          </a:bodyPr>
          <a:lstStyle/>
          <a:p>
            <a:pPr marL="342900" indent="-342900" defTabSz="685800">
              <a:spcAft>
                <a:spcPts val="900"/>
              </a:spcAft>
              <a:buClrTx/>
              <a:buFont typeface="Wingdings" panose="05000000000000000000" pitchFamily="2" charset="2"/>
              <a:buChar char="§"/>
              <a:defRPr/>
            </a:pPr>
            <a:r>
              <a:rPr lang="en-US" sz="2400" kern="1200" dirty="0">
                <a:latin typeface="Times New Roman" pitchFamily="18" charset="0"/>
                <a:cs typeface="Times New Roman" pitchFamily="18" charset="0"/>
              </a:rPr>
              <a:t>V</a:t>
            </a:r>
            <a:r>
              <a:rPr lang="vi-VN" sz="2400" kern="1200" dirty="0">
                <a:latin typeface="Times New Roman" pitchFamily="18" charset="0"/>
                <a:cs typeface="Times New Roman" pitchFamily="18" charset="0"/>
              </a:rPr>
              <a:t>ặn nhỏ âm thanh</a:t>
            </a:r>
            <a:endParaRPr lang="en-US" sz="2400" kern="1200" dirty="0">
              <a:latin typeface="Times New Roman" pitchFamily="18" charset="0"/>
              <a:cs typeface="Times New Roman" pitchFamily="18" charset="0"/>
            </a:endParaRPr>
          </a:p>
          <a:p>
            <a:pPr marL="342900" indent="-342900" defTabSz="685800">
              <a:spcAft>
                <a:spcPts val="900"/>
              </a:spcAft>
              <a:buClrTx/>
              <a:buFont typeface="Wingdings" panose="05000000000000000000" pitchFamily="2" charset="2"/>
              <a:buChar char="§"/>
              <a:defRPr/>
            </a:pPr>
            <a:r>
              <a:rPr lang="en-US" sz="2400" dirty="0">
                <a:latin typeface="Times New Roman" pitchFamily="18" charset="0"/>
                <a:cs typeface="Times New Roman" pitchFamily="18" charset="0"/>
              </a:rPr>
              <a:t>Đ</a:t>
            </a:r>
            <a:r>
              <a:rPr lang="vi-VN" sz="2400" kern="1200" dirty="0">
                <a:latin typeface="Times New Roman" pitchFamily="18" charset="0"/>
                <a:cs typeface="Times New Roman" pitchFamily="18" charset="0"/>
              </a:rPr>
              <a:t>óng kín phòng</a:t>
            </a:r>
            <a:endParaRPr lang="en-US" sz="2400" kern="1200" dirty="0">
              <a:latin typeface="Times New Roman" pitchFamily="18" charset="0"/>
              <a:cs typeface="Times New Roman" pitchFamily="18" charset="0"/>
            </a:endParaRPr>
          </a:p>
          <a:p>
            <a:pPr marL="342900" indent="-342900" defTabSz="685800">
              <a:spcAft>
                <a:spcPts val="900"/>
              </a:spcAft>
              <a:buClrTx/>
              <a:buFont typeface="Wingdings" panose="05000000000000000000" pitchFamily="2" charset="2"/>
              <a:buChar char="§"/>
              <a:defRPr/>
            </a:pPr>
            <a:r>
              <a:rPr lang="en-US" sz="2400" dirty="0">
                <a:latin typeface="Times New Roman" pitchFamily="18" charset="0"/>
                <a:cs typeface="Times New Roman" pitchFamily="18" charset="0"/>
              </a:rPr>
              <a:t>L</a:t>
            </a:r>
            <a:r>
              <a:rPr lang="en-US" sz="2400" kern="1200" dirty="0" err="1">
                <a:latin typeface="Times New Roman" pitchFamily="18" charset="0"/>
                <a:cs typeface="Times New Roman" pitchFamily="18" charset="0"/>
              </a:rPr>
              <a:t>àm</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phòng</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hát</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cách</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âm</a:t>
            </a:r>
            <a:r>
              <a:rPr lang="en-US" sz="2400" kern="1200" dirty="0">
                <a:latin typeface="Times New Roman" pitchFamily="18" charset="0"/>
                <a:cs typeface="Times New Roman" pitchFamily="18" charset="0"/>
              </a:rPr>
              <a:t>..</a:t>
            </a:r>
            <a:r>
              <a:rPr lang="vi-VN" sz="2400" kern="1200" dirty="0">
                <a:latin typeface="Times New Roman" pitchFamily="18" charset="0"/>
                <a:cs typeface="Times New Roman" pitchFamily="18" charset="0"/>
              </a:rPr>
              <a:t>.</a:t>
            </a:r>
            <a:endParaRPr lang="en-US" sz="2400" kern="1200" dirty="0">
              <a:latin typeface="Times New Roman" pitchFamily="18" charset="0"/>
              <a:cs typeface="Times New Roman" pitchFamily="18" charset="0"/>
            </a:endParaRPr>
          </a:p>
        </p:txBody>
      </p:sp>
    </p:spTree>
    <p:extLst>
      <p:ext uri="{BB962C8B-B14F-4D97-AF65-F5344CB8AC3E}">
        <p14:creationId xmlns:p14="http://schemas.microsoft.com/office/powerpoint/2010/main" val="107747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 calcmode="lin" valueType="num">
                                      <p:cBhvr additive="base">
                                        <p:cTn id="2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0">
                                            <p:txEl>
                                              <p:pRg st="0" end="0"/>
                                            </p:txEl>
                                          </p:spTgt>
                                        </p:tgtEl>
                                        <p:attrNameLst>
                                          <p:attrName>style.visibility</p:attrName>
                                        </p:attrNameLst>
                                      </p:cBhvr>
                                      <p:to>
                                        <p:strVal val="visible"/>
                                      </p:to>
                                    </p:set>
                                    <p:anim calcmode="lin" valueType="num">
                                      <p:cBhvr additive="base">
                                        <p:cTn id="46"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0">
                                            <p:txEl>
                                              <p:pRg st="1" end="1"/>
                                            </p:txEl>
                                          </p:spTgt>
                                        </p:tgtEl>
                                        <p:attrNameLst>
                                          <p:attrName>style.visibility</p:attrName>
                                        </p:attrNameLst>
                                      </p:cBhvr>
                                      <p:to>
                                        <p:strVal val="visible"/>
                                      </p:to>
                                    </p:set>
                                    <p:anim calcmode="lin" valueType="num">
                                      <p:cBhvr additive="base">
                                        <p:cTn id="52"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0">
                                            <p:txEl>
                                              <p:pRg st="2" end="2"/>
                                            </p:txEl>
                                          </p:spTgt>
                                        </p:tgtEl>
                                        <p:attrNameLst>
                                          <p:attrName>style.visibility</p:attrName>
                                        </p:attrNameLst>
                                      </p:cBhvr>
                                      <p:to>
                                        <p:strVal val="visible"/>
                                      </p:to>
                                    </p:set>
                                    <p:anim calcmode="lin" valueType="num">
                                      <p:cBhvr additive="base">
                                        <p:cTn id="58"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P spid="9" grpId="0"/>
      <p:bldP spid="10"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457200"/>
            <a:ext cx="6858000" cy="4895956"/>
          </a:xfrm>
          <a:prstGeom prst="rect">
            <a:avLst/>
          </a:prstGeom>
        </p:spPr>
        <p:txBody>
          <a:bodyPr wrap="square">
            <a:spAutoFit/>
          </a:bodyPr>
          <a:lstStyle/>
          <a:p>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1:</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âm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xạ</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r>
              <a:rPr lang="en-US" sz="2400" i="1" dirty="0">
                <a:solidFill>
                  <a:srgbClr val="FF0000"/>
                </a:solidFill>
                <a:latin typeface="Times New Roman" panose="02020603050405020304" pitchFamily="18" charset="0"/>
                <a:cs typeface="Times New Roman" panose="02020603050405020304" pitchFamily="18" charset="0"/>
              </a:rPr>
              <a:t>TL: </a:t>
            </a:r>
            <a:r>
              <a:rPr lang="en-US" sz="2400" i="1" dirty="0" err="1">
                <a:solidFill>
                  <a:srgbClr val="FF0000"/>
                </a:solidFill>
                <a:latin typeface="Times New Roman" panose="02020603050405020304" pitchFamily="18" charset="0"/>
                <a:cs typeface="Times New Roman" panose="02020603050405020304" pitchFamily="18" charset="0"/>
              </a:rPr>
              <a:t>Âm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phản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xạ</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là</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âm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dội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lại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khi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gặp</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mặt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chắn</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r>
              <a:rPr lang="en-US" sz="24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latin typeface="Times New Roman" panose="02020603050405020304" pitchFamily="18" charset="0"/>
                <a:ea typeface="Calibri" panose="020F0502020204030204" pitchFamily="34" charset="0"/>
                <a:cs typeface="Times New Roman" panose="02020603050405020304" pitchFamily="18" charset="0"/>
              </a:rPr>
              <a:t> 2:</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vang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r>
              <a:rPr lang="en-US" sz="2400" i="1" dirty="0">
                <a:solidFill>
                  <a:srgbClr val="FF0000"/>
                </a:solidFill>
                <a:latin typeface="Times New Roman" panose="02020603050405020304" pitchFamily="18" charset="0"/>
                <a:cs typeface="Times New Roman" panose="02020603050405020304" pitchFamily="18" charset="0"/>
              </a:rPr>
              <a:t>TL: </a:t>
            </a:r>
            <a:r>
              <a:rPr lang="en-US" sz="2400" i="1" dirty="0" err="1">
                <a:solidFill>
                  <a:srgbClr val="FF0000"/>
                </a:solidFill>
                <a:latin typeface="Times New Roman" panose="02020603050405020304" pitchFamily="18" charset="0"/>
                <a:cs typeface="Times New Roman" panose="02020603050405020304" pitchFamily="18" charset="0"/>
              </a:rPr>
              <a:t>Khi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âm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phản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xạ</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truyền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tới</a:t>
            </a:r>
            <a:r>
              <a:rPr lang="en-US" sz="2400" i="1" dirty="0">
                <a:solidFill>
                  <a:srgbClr val="FF0000"/>
                </a:solidFill>
                <a:latin typeface="Times New Roman" panose="02020603050405020304" pitchFamily="18" charset="0"/>
                <a:cs typeface="Times New Roman" panose="02020603050405020304" pitchFamily="18" charset="0"/>
              </a:rPr>
              <a:t> tai </a:t>
            </a:r>
            <a:r>
              <a:rPr lang="en-US" sz="2400" i="1" dirty="0" err="1">
                <a:solidFill>
                  <a:srgbClr val="FF0000"/>
                </a:solidFill>
                <a:latin typeface="Times New Roman" panose="02020603050405020304" pitchFamily="18" charset="0"/>
                <a:cs typeface="Times New Roman" panose="02020603050405020304" pitchFamily="18" charset="0"/>
              </a:rPr>
              <a:t>ta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chậm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hơn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âm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truyền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trực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tiếp</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đến</a:t>
            </a:r>
            <a:r>
              <a:rPr lang="en-US" sz="2400" i="1" dirty="0">
                <a:solidFill>
                  <a:srgbClr val="FF0000"/>
                </a:solidFill>
                <a:latin typeface="Times New Roman" panose="02020603050405020304" pitchFamily="18" charset="0"/>
                <a:cs typeface="Times New Roman" panose="02020603050405020304" pitchFamily="18" charset="0"/>
              </a:rPr>
              <a:t> tai </a:t>
            </a:r>
            <a:r>
              <a:rPr lang="en-US" sz="2400" i="1" dirty="0" err="1">
                <a:solidFill>
                  <a:srgbClr val="FF0000"/>
                </a:solidFill>
                <a:latin typeface="Times New Roman" panose="02020603050405020304" pitchFamily="18" charset="0"/>
                <a:cs typeface="Times New Roman" panose="02020603050405020304" pitchFamily="18" charset="0"/>
              </a:rPr>
              <a:t>ta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một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khoảng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thời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gian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lớn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hơn</a:t>
            </a:r>
            <a:r>
              <a:rPr lang="en-US" sz="2400" i="1" dirty="0">
                <a:solidFill>
                  <a:srgbClr val="FF0000"/>
                </a:solidFill>
                <a:latin typeface="Times New Roman" panose="02020603050405020304" pitchFamily="18" charset="0"/>
                <a:cs typeface="Times New Roman" panose="02020603050405020304" pitchFamily="18" charset="0"/>
              </a:rPr>
              <a:t> 1/15 </a:t>
            </a:r>
            <a:r>
              <a:rPr lang="en-US" sz="2400" i="1" dirty="0" err="1">
                <a:solidFill>
                  <a:srgbClr val="FF0000"/>
                </a:solidFill>
                <a:latin typeface="Times New Roman" panose="02020603050405020304" pitchFamily="18" charset="0"/>
                <a:cs typeface="Times New Roman" panose="02020603050405020304" pitchFamily="18" charset="0"/>
              </a:rPr>
              <a:t>giây</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r>
              <a:rPr lang="en-US" sz="24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latin typeface="Times New Roman" panose="02020603050405020304" pitchFamily="18" charset="0"/>
                <a:ea typeface="Calibri" panose="020F0502020204030204" pitchFamily="34" charset="0"/>
                <a:cs typeface="Times New Roman" panose="02020603050405020304" pitchFamily="18" charset="0"/>
              </a:rPr>
              <a:t> 3:</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2400" dirty="0">
                <a:latin typeface="Times New Roman" panose="02020603050405020304" pitchFamily="18" charset="0"/>
                <a:ea typeface="Calibri" panose="020F0502020204030204" pitchFamily="34" charset="0"/>
                <a:cs typeface="Times New Roman" panose="02020603050405020304" pitchFamily="18" charset="0"/>
              </a:rPr>
              <a:t> ô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nhiễm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ồn</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TL: </a:t>
            </a:r>
            <a:r>
              <a:rPr lang="en-US" sz="2400" i="1" dirty="0" err="1">
                <a:solidFill>
                  <a:srgbClr val="FF0000"/>
                </a:solidFill>
                <a:latin typeface="Times New Roman" panose="02020603050405020304" pitchFamily="18" charset="0"/>
                <a:cs typeface="Times New Roman" panose="02020603050405020304" pitchFamily="18" charset="0"/>
              </a:rPr>
              <a:t>Các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biện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pháp</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để</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giảm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tiếng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ồn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ảnh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hưởng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tới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sức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khỏe</a:t>
            </a:r>
            <a:r>
              <a:rPr lang="en-US" sz="2400" i="1"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Hạn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chế</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nguồn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gây</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ra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tiếng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ồn</a:t>
            </a:r>
            <a:endParaRPr lang="en-US" sz="2400" dirty="0">
              <a:solidFill>
                <a:srgbClr val="FF0000"/>
              </a:solidFill>
              <a:latin typeface="Times New Roman" panose="02020603050405020304" pitchFamily="18" charset="0"/>
              <a:cs typeface="Times New Roman" panose="02020603050405020304" pitchFamily="18" charset="0"/>
            </a:endParaRPr>
          </a:p>
          <a:p>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Phân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tán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tiếng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ồn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trên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đường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truyền</a:t>
            </a:r>
            <a:r>
              <a:rPr lang="en-US" sz="2400" i="1"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Ngăn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cản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bớt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sự</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lan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truyền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tiếng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ồn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đến</a:t>
            </a:r>
            <a:r>
              <a:rPr lang="en-US" sz="2400" i="1" dirty="0">
                <a:solidFill>
                  <a:srgbClr val="FF0000"/>
                </a:solidFill>
                <a:latin typeface="Times New Roman" panose="02020603050405020304" pitchFamily="18" charset="0"/>
                <a:cs typeface="Times New Roman" panose="02020603050405020304" pitchFamily="18" charset="0"/>
              </a:rPr>
              <a:t> tai.</a:t>
            </a:r>
            <a:endParaRPr lang="en-US" sz="2400" dirty="0">
              <a:solidFill>
                <a:srgbClr val="FF0000"/>
              </a:solidFill>
              <a:latin typeface="Times New Roman" panose="02020603050405020304" pitchFamily="18" charset="0"/>
              <a:cs typeface="Times New Roman" panose="02020603050405020304" pitchFamily="18" charset="0"/>
            </a:endParaRPr>
          </a:p>
          <a:p>
            <a:pPr algn="just">
              <a:lnSpc>
                <a:spcPct val="115000"/>
              </a:lnSpc>
            </a:pPr>
            <a:endParaRPr lang="en-US" sz="2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1DECA560-0A19-E037-3CEC-CA7D3DA9D9AB}"/>
              </a:ext>
            </a:extLst>
          </p:cNvPr>
          <p:cNvSpPr txBox="1">
            <a:spLocks/>
          </p:cNvSpPr>
          <p:nvPr/>
        </p:nvSpPr>
        <p:spPr>
          <a:xfrm>
            <a:off x="2312125" y="57150"/>
            <a:ext cx="4888775"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defRPr/>
            </a:pPr>
            <a:r>
              <a:rPr lang="en-US" sz="2400" b="1" dirty="0">
                <a:solidFill>
                  <a:srgbClr val="FF000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282597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barn(inVertical)">
                                      <p:cBhvr>
                                        <p:cTn id="35" dur="500"/>
                                        <p:tgtEl>
                                          <p:spTgt spid="2">
                                            <p:txEl>
                                              <p:pRg st="6" end="6"/>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Effect transition="in" filter="barn(inVertical)">
                                      <p:cBhvr>
                                        <p:cTn id="38" dur="500"/>
                                        <p:tgtEl>
                                          <p:spTgt spid="2">
                                            <p:txEl>
                                              <p:pRg st="7" end="7"/>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Effect transition="in" filter="barn(inVertical)">
                                      <p:cBhvr>
                                        <p:cTn id="41"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7300" y="182584"/>
            <a:ext cx="6572250" cy="4912370"/>
          </a:xfrm>
          <a:prstGeom prst="rect">
            <a:avLst/>
          </a:prstGeom>
        </p:spPr>
        <p:txBody>
          <a:bodyPr wrap="square">
            <a:spAutoFit/>
          </a:bodyPr>
          <a:lstStyle/>
          <a:p>
            <a:pPr algn="just">
              <a:lnSpc>
                <a:spcPct val="115000"/>
              </a:lnSpc>
              <a:spcAft>
                <a:spcPts val="375"/>
              </a:spcAft>
            </a:pPr>
            <a:r>
              <a:rPr lang="en-US" sz="2100" b="1" dirty="0" err="1">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100" b="1" dirty="0">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 4:</a:t>
            </a:r>
            <a:r>
              <a:rPr lang="en-US" sz="2100" dirty="0">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Trong</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những</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trường</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hợp</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dưới</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đây</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hiện</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tượng</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nào</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ứng</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dụng</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phản</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xạ</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marL="161925" algn="just">
              <a:lnSpc>
                <a:spcPct val="115000"/>
              </a:lnSpc>
              <a:spcAft>
                <a:spcPts val="375"/>
              </a:spcAft>
              <a:tabLst>
                <a:tab pos="334804" algn="l"/>
              </a:tabLst>
            </a:pP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Xác</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định</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độ</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sâu</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của</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đáy</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biển</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algn="just">
              <a:lnSpc>
                <a:spcPct val="115000"/>
              </a:lnSpc>
              <a:spcAft>
                <a:spcPts val="375"/>
              </a:spcAft>
              <a:tabLst>
                <a:tab pos="334804" algn="l"/>
              </a:tabLst>
            </a:pP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B.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Nói</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chuyện</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qua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điện</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thoại</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indent="161925" algn="just">
              <a:lnSpc>
                <a:spcPct val="115000"/>
              </a:lnSpc>
              <a:spcAft>
                <a:spcPts val="375"/>
              </a:spcAft>
            </a:pP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Nói</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trong</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phòng</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thu</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qua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hệ</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thống</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loa</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indent="161925" algn="just">
              <a:lnSpc>
                <a:spcPct val="115000"/>
              </a:lnSpc>
            </a:pP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D.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Nói</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trong</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hội</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trường</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thông</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qua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hệ</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thống</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loa</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a:lnSpc>
                <a:spcPct val="115000"/>
              </a:lnSpc>
              <a:tabLst>
                <a:tab pos="310039" algn="l"/>
              </a:tabLst>
            </a:pPr>
            <a:r>
              <a:rPr lang="en-US" sz="2100" b="1" dirty="0" err="1">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100" b="1" dirty="0">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 5:</a:t>
            </a:r>
            <a:r>
              <a:rPr lang="en-US" sz="2100" dirty="0">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phản</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xạ</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có</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marL="161925" algn="just">
              <a:lnSpc>
                <a:spcPct val="115000"/>
              </a:lnSpc>
              <a:tabLst>
                <a:tab pos="334804" algn="l"/>
              </a:tabLst>
            </a:pP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độ</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to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nhỏ</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hơn</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tới</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marL="161925" indent="9525">
              <a:lnSpc>
                <a:spcPct val="139000"/>
              </a:lnSpc>
            </a:pP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B.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độ</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to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bằng</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tới</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b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b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độ</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to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lớn</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hơn</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tới</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indent="161925" algn="just">
              <a:lnSpc>
                <a:spcPct val="115000"/>
              </a:lnSpc>
            </a:pP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D.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độ</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to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bằng</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hoặc</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nhỏ</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hơn</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tới</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tuỳ</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thuộc</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vào</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môi</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trường</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truyền</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1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1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p:txBody>
      </p:sp>
      <p:sp>
        <p:nvSpPr>
          <p:cNvPr id="3" name="Oval 2"/>
          <p:cNvSpPr/>
          <p:nvPr/>
        </p:nvSpPr>
        <p:spPr>
          <a:xfrm>
            <a:off x="1371600" y="995362"/>
            <a:ext cx="457200" cy="4333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4" name="Oval 3"/>
          <p:cNvSpPr/>
          <p:nvPr/>
        </p:nvSpPr>
        <p:spPr>
          <a:xfrm>
            <a:off x="1371600" y="2914650"/>
            <a:ext cx="457200" cy="4333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Tree>
    <p:extLst>
      <p:ext uri="{BB962C8B-B14F-4D97-AF65-F5344CB8AC3E}">
        <p14:creationId xmlns:p14="http://schemas.microsoft.com/office/powerpoint/2010/main" val="107779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4450" y="742951"/>
            <a:ext cx="6629400" cy="3877985"/>
          </a:xfrm>
          <a:prstGeom prst="rect">
            <a:avLst/>
          </a:prstGeom>
        </p:spPr>
        <p:txBody>
          <a:bodyPr wrap="square">
            <a:spAutoFit/>
          </a:bodyPr>
          <a:lstStyle/>
          <a:p>
            <a:r>
              <a:rPr lang="en-US" sz="2700" u="sng" dirty="0">
                <a:solidFill>
                  <a:srgbClr val="FF0000"/>
                </a:solidFill>
                <a:latin typeface="Times New Roman" panose="02020603050405020304" pitchFamily="18" charset="0"/>
                <a:cs typeface="Times New Roman" panose="02020603050405020304" pitchFamily="18" charset="0"/>
              </a:rPr>
              <a:t>14.11.</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việc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âm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đĩa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đạt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cao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ca </a:t>
            </a:r>
            <a:r>
              <a:rPr lang="en-US" sz="2700" dirty="0" err="1">
                <a:latin typeface="Times New Roman" panose="02020603050405020304" pitchFamily="18" charset="0"/>
                <a:cs typeface="Times New Roman" panose="02020603050405020304" pitchFamily="18" charset="0"/>
              </a:rPr>
              <a:t>sĩ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thường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được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đến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phòng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âm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chuyên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dụng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phải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hát</a:t>
            </a:r>
            <a:r>
              <a:rPr lang="en-US" sz="2700" dirty="0">
                <a:latin typeface="Times New Roman" panose="02020603050405020304" pitchFamily="18" charset="0"/>
                <a:cs typeface="Times New Roman" panose="02020603050405020304" pitchFamily="18" charset="0"/>
              </a:rPr>
              <a:t>?</a:t>
            </a:r>
          </a:p>
          <a:p>
            <a:pPr algn="just">
              <a:lnSpc>
                <a:spcPct val="115000"/>
              </a:lnSpc>
            </a:pPr>
            <a:endParaRPr lang="en-US" sz="2400" i="1" dirty="0">
              <a:solidFill>
                <a:srgbClr val="FF0000"/>
              </a:solidFill>
              <a:latin typeface="Times New Roman" panose="02020603050405020304" pitchFamily="18" charset="0"/>
              <a:cs typeface="Times New Roman" panose="02020603050405020304" pitchFamily="18" charset="0"/>
            </a:endParaRPr>
          </a:p>
          <a:p>
            <a:pPr algn="just">
              <a:lnSpc>
                <a:spcPct val="115000"/>
              </a:lnSpc>
            </a:pPr>
            <a:r>
              <a:rPr lang="en-US" sz="2400" i="1" dirty="0">
                <a:solidFill>
                  <a:srgbClr val="FF0000"/>
                </a:solidFill>
                <a:latin typeface="Times New Roman" panose="02020603050405020304" pitchFamily="18" charset="0"/>
                <a:cs typeface="Times New Roman" panose="02020603050405020304" pitchFamily="18" charset="0"/>
              </a:rPr>
              <a:t>TL: </a:t>
            </a:r>
            <a:r>
              <a:rPr lang="en-US" sz="2400" i="1" dirty="0" err="1">
                <a:solidFill>
                  <a:srgbClr val="FF0000"/>
                </a:solidFill>
                <a:latin typeface="Times New Roman" panose="02020603050405020304" pitchFamily="18" charset="0"/>
                <a:cs typeface="Times New Roman" panose="02020603050405020304" pitchFamily="18" charset="0"/>
              </a:rPr>
              <a:t>Vì</a:t>
            </a:r>
            <a:r>
              <a:rPr lang="en-US" sz="2400" i="1" dirty="0">
                <a:solidFill>
                  <a:srgbClr val="FF0000"/>
                </a:solidFill>
                <a:latin typeface="Times New Roman" panose="02020603050405020304" pitchFamily="18" charset="0"/>
                <a:cs typeface="Times New Roman" panose="02020603050405020304" pitchFamily="18" charset="0"/>
              </a:rPr>
              <a:t> ở </a:t>
            </a:r>
            <a:r>
              <a:rPr lang="en-US" sz="2400" i="1" dirty="0" err="1">
                <a:solidFill>
                  <a:srgbClr val="FF0000"/>
                </a:solidFill>
                <a:latin typeface="Times New Roman" panose="02020603050405020304" pitchFamily="18" charset="0"/>
                <a:cs typeface="Times New Roman" panose="02020603050405020304" pitchFamily="18" charset="0"/>
              </a:rPr>
              <a:t>tại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nhà</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hát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khi</a:t>
            </a:r>
            <a:r>
              <a:rPr lang="en-US" sz="2400" i="1" dirty="0">
                <a:solidFill>
                  <a:srgbClr val="FF0000"/>
                </a:solidFill>
                <a:latin typeface="Times New Roman" panose="02020603050405020304" pitchFamily="18" charset="0"/>
                <a:cs typeface="Times New Roman" panose="02020603050405020304" pitchFamily="18" charset="0"/>
              </a:rPr>
              <a:t> ca </a:t>
            </a:r>
            <a:r>
              <a:rPr lang="en-US" sz="2400" i="1" dirty="0" err="1">
                <a:solidFill>
                  <a:srgbClr val="FF0000"/>
                </a:solidFill>
                <a:latin typeface="Times New Roman" panose="02020603050405020304" pitchFamily="18" charset="0"/>
                <a:cs typeface="Times New Roman" panose="02020603050405020304" pitchFamily="18" charset="0"/>
              </a:rPr>
              <a:t>sĩ</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hát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tạo</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ra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tiếng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vang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Nên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khi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ghi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âm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băng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đĩa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chất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lượng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cao</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cần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đến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phòng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ghi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âm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chuyên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dụng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để</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không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tạo</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ra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tiếng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vang</a:t>
            </a:r>
            <a:r>
              <a:rPr lang="en-US" sz="2400" i="1" dirty="0">
                <a:solidFill>
                  <a:srgbClr val="FF0000"/>
                </a:solidFill>
                <a:latin typeface="Times New Roman" panose="02020603050405020304" pitchFamily="18" charset="0"/>
                <a:cs typeface="Times New Roman" panose="02020603050405020304" pitchFamily="18" charset="0"/>
              </a:rPr>
              <a:t> =&gt; </a:t>
            </a:r>
            <a:r>
              <a:rPr lang="en-US" sz="2400" i="1" dirty="0" err="1">
                <a:solidFill>
                  <a:srgbClr val="FF0000"/>
                </a:solidFill>
                <a:latin typeface="Times New Roman" panose="02020603050405020304" pitchFamily="18" charset="0"/>
                <a:cs typeface="Times New Roman" panose="02020603050405020304" pitchFamily="18" charset="0"/>
              </a:rPr>
              <a:t>thu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hút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người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nghe</a:t>
            </a:r>
            <a:r>
              <a:rPr lang="en-US" sz="2400" i="1"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1DECA560-0A19-E037-3CEC-CA7D3DA9D9AB}"/>
              </a:ext>
            </a:extLst>
          </p:cNvPr>
          <p:cNvSpPr txBox="1">
            <a:spLocks/>
          </p:cNvSpPr>
          <p:nvPr/>
        </p:nvSpPr>
        <p:spPr>
          <a:xfrm>
            <a:off x="2312125" y="57150"/>
            <a:ext cx="4888775"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defRPr/>
            </a:pPr>
            <a:r>
              <a:rPr lang="en-US" sz="2400" b="1">
                <a:solidFill>
                  <a:srgbClr val="FF0000"/>
                </a:solidFill>
                <a:latin typeface="Times New Roman" panose="02020603050405020304" pitchFamily="18" charset="0"/>
                <a:cs typeface="Times New Roman" panose="02020603050405020304" pitchFamily="18" charset="0"/>
              </a:rPr>
              <a:t>VẬN DỤNG</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520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2857501"/>
            <a:ext cx="6858000" cy="1338828"/>
          </a:xfrm>
          <a:prstGeom prst="rect">
            <a:avLst/>
          </a:prstGeom>
        </p:spPr>
        <p:txBody>
          <a:bodyPr wrap="square">
            <a:spAutoFit/>
          </a:bodyPr>
          <a:lstStyle/>
          <a:p>
            <a:r>
              <a:rPr lang="en-US" sz="2700" i="1" dirty="0">
                <a:solidFill>
                  <a:srgbClr val="FF0000"/>
                </a:solidFill>
                <a:latin typeface="Times New Roman" panose="02020603050405020304" pitchFamily="18" charset="0"/>
                <a:cs typeface="Times New Roman" panose="02020603050405020304" pitchFamily="18" charset="0"/>
              </a:rPr>
              <a:t>TL: </a:t>
            </a:r>
            <a:r>
              <a:rPr lang="en-US" sz="2700" i="1" dirty="0" err="1">
                <a:solidFill>
                  <a:srgbClr val="FF0000"/>
                </a:solidFill>
                <a:latin typeface="Times New Roman" panose="02020603050405020304" pitchFamily="18" charset="0"/>
                <a:cs typeface="Times New Roman" panose="02020603050405020304" pitchFamily="18" charset="0"/>
              </a:rPr>
              <a:t>Gần</a:t>
            </a:r>
            <a:r>
              <a:rPr lang="en-US" sz="2700" i="1" dirty="0">
                <a:solidFill>
                  <a:srgbClr val="FF0000"/>
                </a:solidFill>
                <a:latin typeface="Times New Roman" panose="02020603050405020304" pitchFamily="18" charset="0"/>
                <a:cs typeface="Times New Roman" panose="02020603050405020304" pitchFamily="18" charset="0"/>
              </a:rPr>
              <a:t> </a:t>
            </a:r>
            <a:r>
              <a:rPr lang="en-US" sz="2700" i="1" dirty="0" err="1">
                <a:solidFill>
                  <a:srgbClr val="FF0000"/>
                </a:solidFill>
                <a:latin typeface="Times New Roman" panose="02020603050405020304" pitchFamily="18" charset="0"/>
                <a:cs typeface="Times New Roman" panose="02020603050405020304" pitchFamily="18" charset="0"/>
              </a:rPr>
              <a:t>nơi</a:t>
            </a:r>
            <a:r>
              <a:rPr lang="en-US" sz="2700" i="1" dirty="0">
                <a:solidFill>
                  <a:srgbClr val="FF0000"/>
                </a:solidFill>
                <a:latin typeface="Times New Roman" panose="02020603050405020304" pitchFamily="18" charset="0"/>
                <a:cs typeface="Times New Roman" panose="02020603050405020304" pitchFamily="18" charset="0"/>
              </a:rPr>
              <a:t> </a:t>
            </a:r>
            <a:r>
              <a:rPr lang="en-US" sz="2700" i="1" dirty="0" err="1">
                <a:solidFill>
                  <a:srgbClr val="FF0000"/>
                </a:solidFill>
                <a:latin typeface="Times New Roman" panose="02020603050405020304" pitchFamily="18" charset="0"/>
                <a:cs typeface="Times New Roman" panose="02020603050405020304" pitchFamily="18" charset="0"/>
              </a:rPr>
              <a:t>em</a:t>
            </a:r>
            <a:r>
              <a:rPr lang="en-US" sz="2700" i="1" dirty="0">
                <a:solidFill>
                  <a:srgbClr val="FF0000"/>
                </a:solidFill>
                <a:latin typeface="Times New Roman" panose="02020603050405020304" pitchFamily="18" charset="0"/>
                <a:cs typeface="Times New Roman" panose="02020603050405020304" pitchFamily="18" charset="0"/>
              </a:rPr>
              <a:t> </a:t>
            </a:r>
            <a:r>
              <a:rPr lang="en-US" sz="2700" i="1" dirty="0" err="1">
                <a:solidFill>
                  <a:srgbClr val="FF0000"/>
                </a:solidFill>
                <a:latin typeface="Times New Roman" panose="02020603050405020304" pitchFamily="18" charset="0"/>
                <a:cs typeface="Times New Roman" panose="02020603050405020304" pitchFamily="18" charset="0"/>
              </a:rPr>
              <a:t>sống</a:t>
            </a:r>
            <a:r>
              <a:rPr lang="en-US" sz="2700" i="1" dirty="0">
                <a:solidFill>
                  <a:srgbClr val="FF0000"/>
                </a:solidFill>
                <a:latin typeface="Times New Roman" panose="02020603050405020304" pitchFamily="18" charset="0"/>
                <a:cs typeface="Times New Roman" panose="02020603050405020304" pitchFamily="18" charset="0"/>
              </a:rPr>
              <a:t>: </a:t>
            </a:r>
            <a:r>
              <a:rPr lang="en-US" sz="2700" i="1" dirty="0" err="1">
                <a:solidFill>
                  <a:srgbClr val="FF0000"/>
                </a:solidFill>
                <a:latin typeface="Times New Roman" panose="02020603050405020304" pitchFamily="18" charset="0"/>
                <a:cs typeface="Times New Roman" panose="02020603050405020304" pitchFamily="18" charset="0"/>
              </a:rPr>
              <a:t>chợ</a:t>
            </a:r>
            <a:r>
              <a:rPr lang="en-US" sz="2700" i="1" dirty="0">
                <a:solidFill>
                  <a:srgbClr val="FF0000"/>
                </a:solidFill>
                <a:latin typeface="Times New Roman" panose="02020603050405020304" pitchFamily="18" charset="0"/>
                <a:cs typeface="Times New Roman" panose="02020603050405020304" pitchFamily="18" charset="0"/>
              </a:rPr>
              <a:t>. </a:t>
            </a:r>
            <a:r>
              <a:rPr lang="en-US" sz="2700" i="1" dirty="0" err="1">
                <a:solidFill>
                  <a:srgbClr val="FF0000"/>
                </a:solidFill>
                <a:latin typeface="Times New Roman" panose="02020603050405020304" pitchFamily="18" charset="0"/>
                <a:cs typeface="Times New Roman" panose="02020603050405020304" pitchFamily="18" charset="0"/>
              </a:rPr>
              <a:t>Biện</a:t>
            </a:r>
            <a:r>
              <a:rPr lang="en-US" sz="2700" i="1" dirty="0">
                <a:solidFill>
                  <a:srgbClr val="FF0000"/>
                </a:solidFill>
                <a:latin typeface="Times New Roman" panose="02020603050405020304" pitchFamily="18" charset="0"/>
                <a:cs typeface="Times New Roman" panose="02020603050405020304" pitchFamily="18" charset="0"/>
              </a:rPr>
              <a:t> </a:t>
            </a:r>
            <a:r>
              <a:rPr lang="en-US" sz="2700" i="1" dirty="0" err="1">
                <a:solidFill>
                  <a:srgbClr val="FF0000"/>
                </a:solidFill>
                <a:latin typeface="Times New Roman" panose="02020603050405020304" pitchFamily="18" charset="0"/>
                <a:cs typeface="Times New Roman" panose="02020603050405020304" pitchFamily="18" charset="0"/>
              </a:rPr>
              <a:t>pháp</a:t>
            </a:r>
            <a:r>
              <a:rPr lang="en-US" sz="2700" i="1" dirty="0">
                <a:solidFill>
                  <a:srgbClr val="FF0000"/>
                </a:solidFill>
                <a:latin typeface="Times New Roman" panose="02020603050405020304" pitchFamily="18" charset="0"/>
                <a:cs typeface="Times New Roman" panose="02020603050405020304" pitchFamily="18" charset="0"/>
              </a:rPr>
              <a:t>: </a:t>
            </a:r>
            <a:r>
              <a:rPr lang="en-US" sz="2700" i="1" dirty="0" err="1">
                <a:solidFill>
                  <a:srgbClr val="FF0000"/>
                </a:solidFill>
                <a:latin typeface="Times New Roman" panose="02020603050405020304" pitchFamily="18" charset="0"/>
                <a:cs typeface="Times New Roman" panose="02020603050405020304" pitchFamily="18" charset="0"/>
              </a:rPr>
              <a:t>xây</a:t>
            </a:r>
            <a:r>
              <a:rPr lang="en-US" sz="2700" i="1" dirty="0">
                <a:solidFill>
                  <a:srgbClr val="FF0000"/>
                </a:solidFill>
                <a:latin typeface="Times New Roman" panose="02020603050405020304" pitchFamily="18" charset="0"/>
                <a:cs typeface="Times New Roman" panose="02020603050405020304" pitchFamily="18" charset="0"/>
              </a:rPr>
              <a:t> </a:t>
            </a:r>
            <a:r>
              <a:rPr lang="en-US" sz="2700" i="1" dirty="0" err="1">
                <a:solidFill>
                  <a:srgbClr val="FF0000"/>
                </a:solidFill>
                <a:latin typeface="Times New Roman" panose="02020603050405020304" pitchFamily="18" charset="0"/>
                <a:cs typeface="Times New Roman" panose="02020603050405020304" pitchFamily="18" charset="0"/>
              </a:rPr>
              <a:t>rào</a:t>
            </a:r>
            <a:r>
              <a:rPr lang="en-US" sz="2700" i="1" dirty="0">
                <a:solidFill>
                  <a:srgbClr val="FF0000"/>
                </a:solidFill>
                <a:latin typeface="Times New Roman" panose="02020603050405020304" pitchFamily="18" charset="0"/>
                <a:cs typeface="Times New Roman" panose="02020603050405020304" pitchFamily="18" charset="0"/>
              </a:rPr>
              <a:t> </a:t>
            </a:r>
            <a:r>
              <a:rPr lang="en-US" sz="2700" i="1" dirty="0" err="1">
                <a:solidFill>
                  <a:srgbClr val="FF0000"/>
                </a:solidFill>
                <a:latin typeface="Times New Roman" panose="02020603050405020304" pitchFamily="18" charset="0"/>
                <a:cs typeface="Times New Roman" panose="02020603050405020304" pitchFamily="18" charset="0"/>
              </a:rPr>
              <a:t>chắn</a:t>
            </a:r>
            <a:r>
              <a:rPr lang="en-US" sz="2700" i="1" dirty="0">
                <a:solidFill>
                  <a:srgbClr val="FF0000"/>
                </a:solidFill>
                <a:latin typeface="Times New Roman" panose="02020603050405020304" pitchFamily="18" charset="0"/>
                <a:cs typeface="Times New Roman" panose="02020603050405020304" pitchFamily="18" charset="0"/>
              </a:rPr>
              <a:t> </a:t>
            </a:r>
            <a:r>
              <a:rPr lang="en-US" sz="2700" i="1" dirty="0" err="1">
                <a:solidFill>
                  <a:srgbClr val="FF0000"/>
                </a:solidFill>
                <a:latin typeface="Times New Roman" panose="02020603050405020304" pitchFamily="18" charset="0"/>
                <a:cs typeface="Times New Roman" panose="02020603050405020304" pitchFamily="18" charset="0"/>
              </a:rPr>
              <a:t>quanh</a:t>
            </a:r>
            <a:r>
              <a:rPr lang="en-US" sz="2700" i="1" dirty="0">
                <a:solidFill>
                  <a:srgbClr val="FF0000"/>
                </a:solidFill>
                <a:latin typeface="Times New Roman" panose="02020603050405020304" pitchFamily="18" charset="0"/>
                <a:cs typeface="Times New Roman" panose="02020603050405020304" pitchFamily="18" charset="0"/>
              </a:rPr>
              <a:t> </a:t>
            </a:r>
            <a:r>
              <a:rPr lang="en-US" sz="2700" i="1" dirty="0" err="1">
                <a:solidFill>
                  <a:srgbClr val="FF0000"/>
                </a:solidFill>
                <a:latin typeface="Times New Roman" panose="02020603050405020304" pitchFamily="18" charset="0"/>
                <a:cs typeface="Times New Roman" panose="02020603050405020304" pitchFamily="18" charset="0"/>
              </a:rPr>
              <a:t>nhà</a:t>
            </a:r>
            <a:r>
              <a:rPr lang="en-US" sz="2700" i="1" dirty="0">
                <a:solidFill>
                  <a:srgbClr val="FF0000"/>
                </a:solidFill>
                <a:latin typeface="Times New Roman" panose="02020603050405020304" pitchFamily="18" charset="0"/>
                <a:cs typeface="Times New Roman" panose="02020603050405020304" pitchFamily="18" charset="0"/>
              </a:rPr>
              <a:t> </a:t>
            </a:r>
            <a:r>
              <a:rPr lang="en-US" sz="2700" i="1" dirty="0" err="1">
                <a:solidFill>
                  <a:srgbClr val="FF0000"/>
                </a:solidFill>
                <a:latin typeface="Times New Roman" panose="02020603050405020304" pitchFamily="18" charset="0"/>
                <a:cs typeface="Times New Roman" panose="02020603050405020304" pitchFamily="18" charset="0"/>
              </a:rPr>
              <a:t>và</a:t>
            </a:r>
            <a:r>
              <a:rPr lang="en-US" sz="2700" i="1" dirty="0">
                <a:solidFill>
                  <a:srgbClr val="FF0000"/>
                </a:solidFill>
                <a:latin typeface="Times New Roman" panose="02020603050405020304" pitchFamily="18" charset="0"/>
                <a:cs typeface="Times New Roman" panose="02020603050405020304" pitchFamily="18" charset="0"/>
              </a:rPr>
              <a:t> </a:t>
            </a:r>
            <a:r>
              <a:rPr lang="en-US" sz="2700" i="1" dirty="0" err="1">
                <a:solidFill>
                  <a:srgbClr val="FF0000"/>
                </a:solidFill>
                <a:latin typeface="Times New Roman" panose="02020603050405020304" pitchFamily="18" charset="0"/>
                <a:cs typeface="Times New Roman" panose="02020603050405020304" pitchFamily="18" charset="0"/>
              </a:rPr>
              <a:t>trồng</a:t>
            </a:r>
            <a:r>
              <a:rPr lang="en-US" sz="2700" i="1" dirty="0">
                <a:solidFill>
                  <a:srgbClr val="FF0000"/>
                </a:solidFill>
                <a:latin typeface="Times New Roman" panose="02020603050405020304" pitchFamily="18" charset="0"/>
                <a:cs typeface="Times New Roman" panose="02020603050405020304" pitchFamily="18" charset="0"/>
              </a:rPr>
              <a:t> </a:t>
            </a:r>
            <a:r>
              <a:rPr lang="en-US" sz="2700" i="1" dirty="0" err="1">
                <a:solidFill>
                  <a:srgbClr val="FF0000"/>
                </a:solidFill>
                <a:latin typeface="Times New Roman" panose="02020603050405020304" pitchFamily="18" charset="0"/>
                <a:cs typeface="Times New Roman" panose="02020603050405020304" pitchFamily="18" charset="0"/>
              </a:rPr>
              <a:t>cây</a:t>
            </a:r>
            <a:r>
              <a:rPr lang="en-US" sz="2700" i="1" dirty="0">
                <a:solidFill>
                  <a:srgbClr val="FF0000"/>
                </a:solidFill>
                <a:latin typeface="Times New Roman" panose="02020603050405020304" pitchFamily="18" charset="0"/>
                <a:cs typeface="Times New Roman" panose="02020603050405020304" pitchFamily="18" charset="0"/>
              </a:rPr>
              <a:t> </a:t>
            </a:r>
            <a:r>
              <a:rPr lang="en-US" sz="2700" i="1" dirty="0" err="1">
                <a:solidFill>
                  <a:srgbClr val="FF0000"/>
                </a:solidFill>
                <a:latin typeface="Times New Roman" panose="02020603050405020304" pitchFamily="18" charset="0"/>
                <a:cs typeface="Times New Roman" panose="02020603050405020304" pitchFamily="18" charset="0"/>
              </a:rPr>
              <a:t>quanh</a:t>
            </a:r>
            <a:r>
              <a:rPr lang="en-US" sz="2700" i="1" dirty="0">
                <a:solidFill>
                  <a:srgbClr val="FF0000"/>
                </a:solidFill>
                <a:latin typeface="Times New Roman" panose="02020603050405020304" pitchFamily="18" charset="0"/>
                <a:cs typeface="Times New Roman" panose="02020603050405020304" pitchFamily="18" charset="0"/>
              </a:rPr>
              <a:t> </a:t>
            </a:r>
            <a:r>
              <a:rPr lang="en-US" sz="2700" i="1" dirty="0" err="1">
                <a:solidFill>
                  <a:srgbClr val="FF0000"/>
                </a:solidFill>
                <a:latin typeface="Times New Roman" panose="02020603050405020304" pitchFamily="18" charset="0"/>
                <a:cs typeface="Times New Roman" panose="02020603050405020304" pitchFamily="18" charset="0"/>
              </a:rPr>
              <a:t>nhà</a:t>
            </a:r>
            <a:r>
              <a:rPr lang="en-US" sz="2700" i="1" dirty="0">
                <a:solidFill>
                  <a:srgbClr val="FF0000"/>
                </a:solidFill>
                <a:latin typeface="Times New Roman" panose="02020603050405020304" pitchFamily="18" charset="0"/>
                <a:cs typeface="Times New Roman" panose="02020603050405020304" pitchFamily="18" charset="0"/>
              </a:rPr>
              <a:t> </a:t>
            </a:r>
            <a:r>
              <a:rPr lang="en-US" sz="2700" i="1" dirty="0" err="1">
                <a:solidFill>
                  <a:srgbClr val="FF0000"/>
                </a:solidFill>
                <a:latin typeface="Times New Roman" panose="02020603050405020304" pitchFamily="18" charset="0"/>
                <a:cs typeface="Times New Roman" panose="02020603050405020304" pitchFamily="18" charset="0"/>
              </a:rPr>
              <a:t>để</a:t>
            </a:r>
            <a:r>
              <a:rPr lang="en-US" sz="2700" i="1" dirty="0">
                <a:solidFill>
                  <a:srgbClr val="FF0000"/>
                </a:solidFill>
                <a:latin typeface="Times New Roman" panose="02020603050405020304" pitchFamily="18" charset="0"/>
                <a:cs typeface="Times New Roman" panose="02020603050405020304" pitchFamily="18" charset="0"/>
              </a:rPr>
              <a:t> </a:t>
            </a:r>
            <a:r>
              <a:rPr lang="en-US" sz="2700" i="1" dirty="0" err="1">
                <a:solidFill>
                  <a:srgbClr val="FF0000"/>
                </a:solidFill>
                <a:latin typeface="Times New Roman" panose="02020603050405020304" pitchFamily="18" charset="0"/>
                <a:cs typeface="Times New Roman" panose="02020603050405020304" pitchFamily="18" charset="0"/>
              </a:rPr>
              <a:t>làm</a:t>
            </a:r>
            <a:r>
              <a:rPr lang="en-US" sz="2700" i="1" dirty="0">
                <a:solidFill>
                  <a:srgbClr val="FF0000"/>
                </a:solidFill>
                <a:latin typeface="Times New Roman" panose="02020603050405020304" pitchFamily="18" charset="0"/>
                <a:cs typeface="Times New Roman" panose="02020603050405020304" pitchFamily="18" charset="0"/>
              </a:rPr>
              <a:t> </a:t>
            </a:r>
            <a:r>
              <a:rPr lang="en-US" sz="2700" i="1" dirty="0" err="1">
                <a:solidFill>
                  <a:srgbClr val="FF0000"/>
                </a:solidFill>
                <a:latin typeface="Times New Roman" panose="02020603050405020304" pitchFamily="18" charset="0"/>
                <a:cs typeface="Times New Roman" panose="02020603050405020304" pitchFamily="18" charset="0"/>
              </a:rPr>
              <a:t>giảm</a:t>
            </a:r>
            <a:r>
              <a:rPr lang="en-US" sz="2700" i="1" dirty="0">
                <a:solidFill>
                  <a:srgbClr val="FF0000"/>
                </a:solidFill>
                <a:latin typeface="Times New Roman" panose="02020603050405020304" pitchFamily="18" charset="0"/>
                <a:cs typeface="Times New Roman" panose="02020603050405020304" pitchFamily="18" charset="0"/>
              </a:rPr>
              <a:t> </a:t>
            </a:r>
            <a:r>
              <a:rPr lang="en-US" sz="2700" i="1" dirty="0" err="1">
                <a:solidFill>
                  <a:srgbClr val="FF0000"/>
                </a:solidFill>
                <a:latin typeface="Times New Roman" panose="02020603050405020304" pitchFamily="18" charset="0"/>
                <a:cs typeface="Times New Roman" panose="02020603050405020304" pitchFamily="18" charset="0"/>
              </a:rPr>
              <a:t>tiếng</a:t>
            </a:r>
            <a:r>
              <a:rPr lang="en-US" sz="2700" i="1" dirty="0">
                <a:solidFill>
                  <a:srgbClr val="FF0000"/>
                </a:solidFill>
                <a:latin typeface="Times New Roman" panose="02020603050405020304" pitchFamily="18" charset="0"/>
                <a:cs typeface="Times New Roman" panose="02020603050405020304" pitchFamily="18" charset="0"/>
              </a:rPr>
              <a:t> </a:t>
            </a:r>
            <a:r>
              <a:rPr lang="en-US" sz="2700" i="1" dirty="0" err="1">
                <a:solidFill>
                  <a:srgbClr val="FF0000"/>
                </a:solidFill>
                <a:latin typeface="Times New Roman" panose="02020603050405020304" pitchFamily="18" charset="0"/>
                <a:cs typeface="Times New Roman" panose="02020603050405020304" pitchFamily="18" charset="0"/>
              </a:rPr>
              <a:t>ồn</a:t>
            </a:r>
            <a:endParaRPr lang="en-US" sz="2700" dirty="0">
              <a:solidFill>
                <a:srgbClr val="FF0000"/>
              </a:solidFill>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1DECA560-0A19-E037-3CEC-CA7D3DA9D9AB}"/>
              </a:ext>
            </a:extLst>
          </p:cNvPr>
          <p:cNvSpPr txBox="1">
            <a:spLocks/>
          </p:cNvSpPr>
          <p:nvPr/>
        </p:nvSpPr>
        <p:spPr>
          <a:xfrm>
            <a:off x="2312125" y="57150"/>
            <a:ext cx="4888775"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defRPr/>
            </a:pPr>
            <a:r>
              <a:rPr lang="en-US" sz="2400" b="1">
                <a:solidFill>
                  <a:srgbClr val="FF0000"/>
                </a:solidFill>
                <a:latin typeface="Times New Roman" panose="02020603050405020304" pitchFamily="18" charset="0"/>
                <a:cs typeface="Times New Roman" panose="02020603050405020304" pitchFamily="18" charset="0"/>
              </a:rPr>
              <a:t>VẬN DỤNG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143000" y="628650"/>
            <a:ext cx="6743700" cy="1754326"/>
          </a:xfrm>
          <a:prstGeom prst="rect">
            <a:avLst/>
          </a:prstGeom>
        </p:spPr>
        <p:txBody>
          <a:bodyPr wrap="square">
            <a:spAutoFit/>
          </a:bodyPr>
          <a:lstStyle/>
          <a:p>
            <a:r>
              <a:rPr lang="en-US" sz="2700" u="sng" dirty="0">
                <a:solidFill>
                  <a:srgbClr val="FF0000"/>
                </a:solidFill>
                <a:latin typeface="Times New Roman" panose="02020603050405020304" pitchFamily="18" charset="0"/>
                <a:cs typeface="Times New Roman" panose="02020603050405020304" pitchFamily="18" charset="0"/>
              </a:rPr>
              <a:t>14.13. </a:t>
            </a:r>
            <a:r>
              <a:rPr lang="en-US" sz="2700" dirty="0" err="1">
                <a:latin typeface="Times New Roman" panose="02020603050405020304" pitchFamily="18" charset="0"/>
                <a:cs typeface="Times New Roman" panose="02020603050405020304" pitchFamily="18" charset="0"/>
              </a:rPr>
              <a:t>Hãy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chỉ</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trường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gây</a:t>
            </a:r>
            <a:r>
              <a:rPr lang="en-US" sz="2700" dirty="0">
                <a:latin typeface="Times New Roman" panose="02020603050405020304" pitchFamily="18" charset="0"/>
                <a:cs typeface="Times New Roman" panose="02020603050405020304" pitchFamily="18" charset="0"/>
              </a:rPr>
              <a:t> ô </a:t>
            </a:r>
            <a:r>
              <a:rPr lang="en-US" sz="2700" dirty="0" err="1">
                <a:latin typeface="Times New Roman" panose="02020603050405020304" pitchFamily="18" charset="0"/>
                <a:cs typeface="Times New Roman" panose="02020603050405020304" pitchFamily="18" charset="0"/>
              </a:rPr>
              <a:t>nhiễm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tiếng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ồn</a:t>
            </a:r>
            <a:r>
              <a:rPr lang="en-US" sz="2700" dirty="0">
                <a:latin typeface="Times New Roman" panose="02020603050405020304" pitchFamily="18" charset="0"/>
                <a:cs typeface="Times New Roman" panose="02020603050405020304" pitchFamily="18" charset="0"/>
              </a:rPr>
              <a:t> ở </a:t>
            </a:r>
            <a:r>
              <a:rPr lang="en-US" sz="2700" dirty="0" err="1">
                <a:latin typeface="Times New Roman" panose="02020603050405020304" pitchFamily="18" charset="0"/>
                <a:cs typeface="Times New Roman" panose="02020603050405020304" pitchFamily="18" charset="0"/>
              </a:rPr>
              <a:t>nơi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hoặc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được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biết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biện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chống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sự</a:t>
            </a:r>
            <a:r>
              <a:rPr lang="en-US" sz="2700" dirty="0">
                <a:latin typeface="Times New Roman" panose="02020603050405020304" pitchFamily="18" charset="0"/>
                <a:cs typeface="Times New Roman" panose="02020603050405020304" pitchFamily="18" charset="0"/>
              </a:rPr>
              <a:t> ô </a:t>
            </a:r>
            <a:r>
              <a:rPr lang="en-US" sz="2700" dirty="0" err="1">
                <a:latin typeface="Times New Roman" panose="02020603050405020304" pitchFamily="18" charset="0"/>
                <a:cs typeface="Times New Roman" panose="02020603050405020304" pitchFamily="18" charset="0"/>
              </a:rPr>
              <a:t>nhiễm</a:t>
            </a:r>
            <a:r>
              <a:rPr lang="vi-VN"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tiếng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ồn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2216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barn(inVertical)">
                                      <p:cBhvr>
                                        <p:cTn id="1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5" name="Picture 21" descr="Cover"/>
          <p:cNvPicPr>
            <a:picLocks noChangeAspect="1" noChangeArrowheads="1"/>
          </p:cNvPicPr>
          <p:nvPr/>
        </p:nvPicPr>
        <p:blipFill>
          <a:blip r:embed="rId2"/>
          <a:srcRect/>
          <a:stretch>
            <a:fillRect/>
          </a:stretch>
        </p:blipFill>
        <p:spPr bwMode="auto">
          <a:xfrm>
            <a:off x="4479132" y="897732"/>
            <a:ext cx="1912144" cy="446485"/>
          </a:xfrm>
          <a:prstGeom prst="rect">
            <a:avLst/>
          </a:prstGeom>
          <a:noFill/>
          <a:ln w="9525">
            <a:noFill/>
            <a:miter lim="800000"/>
            <a:headEnd/>
            <a:tailEnd/>
          </a:ln>
        </p:spPr>
      </p:pic>
      <p:pic>
        <p:nvPicPr>
          <p:cNvPr id="21524" name="Picture 20" descr="Cover"/>
          <p:cNvPicPr>
            <a:picLocks noChangeAspect="1" noChangeArrowheads="1"/>
          </p:cNvPicPr>
          <p:nvPr/>
        </p:nvPicPr>
        <p:blipFill>
          <a:blip r:embed="rId3"/>
          <a:srcRect/>
          <a:stretch>
            <a:fillRect/>
          </a:stretch>
        </p:blipFill>
        <p:spPr bwMode="auto">
          <a:xfrm>
            <a:off x="3287316" y="683419"/>
            <a:ext cx="1493044" cy="660797"/>
          </a:xfrm>
          <a:prstGeom prst="rect">
            <a:avLst/>
          </a:prstGeom>
          <a:noFill/>
          <a:ln w="9525">
            <a:noFill/>
            <a:miter lim="800000"/>
            <a:headEnd/>
            <a:tailEnd/>
          </a:ln>
        </p:spPr>
      </p:pic>
      <p:pic>
        <p:nvPicPr>
          <p:cNvPr id="21523" name="Picture 19" descr="Cover"/>
          <p:cNvPicPr>
            <a:picLocks noChangeAspect="1" noChangeArrowheads="1"/>
          </p:cNvPicPr>
          <p:nvPr/>
        </p:nvPicPr>
        <p:blipFill>
          <a:blip r:embed="rId4"/>
          <a:srcRect/>
          <a:stretch>
            <a:fillRect/>
          </a:stretch>
        </p:blipFill>
        <p:spPr bwMode="auto">
          <a:xfrm>
            <a:off x="4511279" y="278607"/>
            <a:ext cx="1949053" cy="492919"/>
          </a:xfrm>
          <a:prstGeom prst="rect">
            <a:avLst/>
          </a:prstGeom>
          <a:noFill/>
          <a:ln w="9525">
            <a:noFill/>
            <a:miter lim="800000"/>
            <a:headEnd/>
            <a:tailEnd/>
          </a:ln>
        </p:spPr>
      </p:pic>
      <p:pic>
        <p:nvPicPr>
          <p:cNvPr id="21522" name="Picture 18" descr="Cover"/>
          <p:cNvPicPr>
            <a:picLocks noChangeAspect="1" noChangeArrowheads="1"/>
          </p:cNvPicPr>
          <p:nvPr/>
        </p:nvPicPr>
        <p:blipFill>
          <a:blip r:embed="rId5"/>
          <a:srcRect/>
          <a:stretch>
            <a:fillRect/>
          </a:stretch>
        </p:blipFill>
        <p:spPr bwMode="auto">
          <a:xfrm>
            <a:off x="3259931" y="116681"/>
            <a:ext cx="1558529" cy="1172766"/>
          </a:xfrm>
          <a:prstGeom prst="rect">
            <a:avLst/>
          </a:prstGeom>
          <a:noFill/>
          <a:ln w="9525">
            <a:noFill/>
            <a:miter lim="800000"/>
            <a:headEnd/>
            <a:tailEnd/>
          </a:ln>
        </p:spPr>
      </p:pic>
      <p:pic>
        <p:nvPicPr>
          <p:cNvPr id="21521" name="Picture 17" descr="Cover"/>
          <p:cNvPicPr>
            <a:picLocks noChangeAspect="1" noChangeArrowheads="1"/>
          </p:cNvPicPr>
          <p:nvPr/>
        </p:nvPicPr>
        <p:blipFill>
          <a:blip r:embed="rId6"/>
          <a:srcRect/>
          <a:stretch>
            <a:fillRect/>
          </a:stretch>
        </p:blipFill>
        <p:spPr bwMode="auto">
          <a:xfrm>
            <a:off x="1715692" y="726281"/>
            <a:ext cx="2135981" cy="2014538"/>
          </a:xfrm>
          <a:prstGeom prst="rect">
            <a:avLst/>
          </a:prstGeom>
          <a:noFill/>
          <a:ln w="9525">
            <a:noFill/>
            <a:miter lim="800000"/>
            <a:headEnd/>
            <a:tailEnd/>
          </a:ln>
        </p:spPr>
      </p:pic>
      <p:pic>
        <p:nvPicPr>
          <p:cNvPr id="21520" name="Picture 16" descr="Cover"/>
          <p:cNvPicPr>
            <a:picLocks noChangeAspect="1" noChangeArrowheads="1"/>
          </p:cNvPicPr>
          <p:nvPr/>
        </p:nvPicPr>
        <p:blipFill>
          <a:blip r:embed="rId7"/>
          <a:srcRect/>
          <a:stretch>
            <a:fillRect/>
          </a:stretch>
        </p:blipFill>
        <p:spPr bwMode="auto">
          <a:xfrm>
            <a:off x="5660232" y="4001691"/>
            <a:ext cx="1893094" cy="1009650"/>
          </a:xfrm>
          <a:prstGeom prst="rect">
            <a:avLst/>
          </a:prstGeom>
          <a:noFill/>
          <a:ln w="9525">
            <a:noFill/>
            <a:miter lim="800000"/>
            <a:headEnd/>
            <a:tailEnd/>
          </a:ln>
        </p:spPr>
      </p:pic>
      <p:pic>
        <p:nvPicPr>
          <p:cNvPr id="21519" name="Picture 15" descr="Cover"/>
          <p:cNvPicPr>
            <a:picLocks noChangeAspect="1" noChangeArrowheads="1"/>
          </p:cNvPicPr>
          <p:nvPr/>
        </p:nvPicPr>
        <p:blipFill>
          <a:blip r:embed="rId8"/>
          <a:srcRect/>
          <a:stretch>
            <a:fillRect/>
          </a:stretch>
        </p:blipFill>
        <p:spPr bwMode="auto">
          <a:xfrm>
            <a:off x="5660232" y="3936207"/>
            <a:ext cx="2340769" cy="675085"/>
          </a:xfrm>
          <a:prstGeom prst="rect">
            <a:avLst/>
          </a:prstGeom>
          <a:noFill/>
          <a:ln w="9525">
            <a:noFill/>
            <a:miter lim="800000"/>
            <a:headEnd/>
            <a:tailEnd/>
          </a:ln>
        </p:spPr>
      </p:pic>
      <p:pic>
        <p:nvPicPr>
          <p:cNvPr id="21518" name="Picture 14" descr="Cover"/>
          <p:cNvPicPr>
            <a:picLocks noChangeAspect="1" noChangeArrowheads="1"/>
          </p:cNvPicPr>
          <p:nvPr/>
        </p:nvPicPr>
        <p:blipFill>
          <a:blip r:embed="rId9"/>
          <a:srcRect/>
          <a:stretch>
            <a:fillRect/>
          </a:stretch>
        </p:blipFill>
        <p:spPr bwMode="auto">
          <a:xfrm>
            <a:off x="5591175" y="3619501"/>
            <a:ext cx="2344341" cy="879872"/>
          </a:xfrm>
          <a:prstGeom prst="rect">
            <a:avLst/>
          </a:prstGeom>
          <a:noFill/>
          <a:ln w="9525">
            <a:noFill/>
            <a:miter lim="800000"/>
            <a:headEnd/>
            <a:tailEnd/>
          </a:ln>
        </p:spPr>
      </p:pic>
      <p:pic>
        <p:nvPicPr>
          <p:cNvPr id="21517" name="Picture 13" descr="Cover"/>
          <p:cNvPicPr>
            <a:picLocks noChangeAspect="1" noChangeArrowheads="1"/>
          </p:cNvPicPr>
          <p:nvPr/>
        </p:nvPicPr>
        <p:blipFill>
          <a:blip r:embed="rId10"/>
          <a:srcRect/>
          <a:stretch>
            <a:fillRect/>
          </a:stretch>
        </p:blipFill>
        <p:spPr bwMode="auto">
          <a:xfrm>
            <a:off x="4264819" y="3261122"/>
            <a:ext cx="1884760" cy="1237059"/>
          </a:xfrm>
          <a:prstGeom prst="rect">
            <a:avLst/>
          </a:prstGeom>
          <a:noFill/>
          <a:ln w="9525">
            <a:noFill/>
            <a:miter lim="800000"/>
            <a:headEnd/>
            <a:tailEnd/>
          </a:ln>
        </p:spPr>
      </p:pic>
      <p:pic>
        <p:nvPicPr>
          <p:cNvPr id="21516" name="Picture 12" descr="Cover"/>
          <p:cNvPicPr>
            <a:picLocks noChangeAspect="1" noChangeArrowheads="1"/>
          </p:cNvPicPr>
          <p:nvPr/>
        </p:nvPicPr>
        <p:blipFill>
          <a:blip r:embed="rId11"/>
          <a:srcRect/>
          <a:stretch>
            <a:fillRect/>
          </a:stretch>
        </p:blipFill>
        <p:spPr bwMode="auto">
          <a:xfrm>
            <a:off x="5623323" y="2805113"/>
            <a:ext cx="1916906" cy="446485"/>
          </a:xfrm>
          <a:prstGeom prst="rect">
            <a:avLst/>
          </a:prstGeom>
          <a:noFill/>
          <a:ln w="9525">
            <a:noFill/>
            <a:miter lim="800000"/>
            <a:headEnd/>
            <a:tailEnd/>
          </a:ln>
        </p:spPr>
      </p:pic>
      <p:pic>
        <p:nvPicPr>
          <p:cNvPr id="21515" name="Picture 11" descr="Cover"/>
          <p:cNvPicPr>
            <a:picLocks noChangeAspect="1" noChangeArrowheads="1"/>
          </p:cNvPicPr>
          <p:nvPr/>
        </p:nvPicPr>
        <p:blipFill>
          <a:blip r:embed="rId12"/>
          <a:srcRect/>
          <a:stretch>
            <a:fillRect/>
          </a:stretch>
        </p:blipFill>
        <p:spPr bwMode="auto">
          <a:xfrm>
            <a:off x="4237435" y="2614613"/>
            <a:ext cx="1689497" cy="1153716"/>
          </a:xfrm>
          <a:prstGeom prst="rect">
            <a:avLst/>
          </a:prstGeom>
          <a:noFill/>
          <a:ln w="9525">
            <a:noFill/>
            <a:miter lim="800000"/>
            <a:headEnd/>
            <a:tailEnd/>
          </a:ln>
        </p:spPr>
      </p:pic>
      <p:pic>
        <p:nvPicPr>
          <p:cNvPr id="21514" name="Picture 10" descr="Cover"/>
          <p:cNvPicPr>
            <a:picLocks noChangeAspect="1" noChangeArrowheads="1"/>
          </p:cNvPicPr>
          <p:nvPr/>
        </p:nvPicPr>
        <p:blipFill>
          <a:blip r:embed="rId13"/>
          <a:srcRect/>
          <a:stretch>
            <a:fillRect/>
          </a:stretch>
        </p:blipFill>
        <p:spPr bwMode="auto">
          <a:xfrm>
            <a:off x="1715691" y="2070498"/>
            <a:ext cx="3112294" cy="1763315"/>
          </a:xfrm>
          <a:prstGeom prst="rect">
            <a:avLst/>
          </a:prstGeom>
          <a:noFill/>
          <a:ln w="9525">
            <a:noFill/>
            <a:miter lim="800000"/>
            <a:headEnd/>
            <a:tailEnd/>
          </a:ln>
        </p:spPr>
      </p:pic>
      <p:pic>
        <p:nvPicPr>
          <p:cNvPr id="21513" name="Picture 9" descr="Cover"/>
          <p:cNvPicPr>
            <a:picLocks noChangeAspect="1" noChangeArrowheads="1"/>
          </p:cNvPicPr>
          <p:nvPr/>
        </p:nvPicPr>
        <p:blipFill>
          <a:blip r:embed="rId14"/>
          <a:srcRect/>
          <a:stretch>
            <a:fillRect/>
          </a:stretch>
        </p:blipFill>
        <p:spPr bwMode="auto">
          <a:xfrm>
            <a:off x="5055394" y="2131219"/>
            <a:ext cx="2246710" cy="497681"/>
          </a:xfrm>
          <a:prstGeom prst="rect">
            <a:avLst/>
          </a:prstGeom>
          <a:noFill/>
          <a:ln w="9525">
            <a:noFill/>
            <a:miter lim="800000"/>
            <a:headEnd/>
            <a:tailEnd/>
          </a:ln>
        </p:spPr>
      </p:pic>
      <p:pic>
        <p:nvPicPr>
          <p:cNvPr id="21512" name="Picture 8" descr="Cover"/>
          <p:cNvPicPr>
            <a:picLocks noChangeAspect="1" noChangeArrowheads="1"/>
          </p:cNvPicPr>
          <p:nvPr/>
        </p:nvPicPr>
        <p:blipFill>
          <a:blip r:embed="rId15"/>
          <a:srcRect/>
          <a:stretch>
            <a:fillRect/>
          </a:stretch>
        </p:blipFill>
        <p:spPr bwMode="auto">
          <a:xfrm>
            <a:off x="3618310" y="1795462"/>
            <a:ext cx="1739503" cy="804863"/>
          </a:xfrm>
          <a:prstGeom prst="rect">
            <a:avLst/>
          </a:prstGeom>
          <a:noFill/>
          <a:ln w="9525">
            <a:noFill/>
            <a:miter lim="800000"/>
            <a:headEnd/>
            <a:tailEnd/>
          </a:ln>
        </p:spPr>
      </p:pic>
      <p:pic>
        <p:nvPicPr>
          <p:cNvPr id="21511" name="Picture 7" descr="Cover"/>
          <p:cNvPicPr>
            <a:picLocks noChangeAspect="1" noChangeArrowheads="1"/>
          </p:cNvPicPr>
          <p:nvPr/>
        </p:nvPicPr>
        <p:blipFill>
          <a:blip r:embed="rId16"/>
          <a:srcRect/>
          <a:stretch>
            <a:fillRect/>
          </a:stretch>
        </p:blipFill>
        <p:spPr bwMode="auto">
          <a:xfrm>
            <a:off x="4986337" y="1502569"/>
            <a:ext cx="2014538" cy="507206"/>
          </a:xfrm>
          <a:prstGeom prst="rect">
            <a:avLst/>
          </a:prstGeom>
          <a:noFill/>
          <a:ln w="9525">
            <a:noFill/>
            <a:miter lim="800000"/>
            <a:headEnd/>
            <a:tailEnd/>
          </a:ln>
        </p:spPr>
      </p:pic>
      <p:pic>
        <p:nvPicPr>
          <p:cNvPr id="21510" name="Picture 6" descr="Cover"/>
          <p:cNvPicPr>
            <a:picLocks noChangeAspect="1" noChangeArrowheads="1"/>
          </p:cNvPicPr>
          <p:nvPr/>
        </p:nvPicPr>
        <p:blipFill>
          <a:blip r:embed="rId17"/>
          <a:srcRect/>
          <a:stretch>
            <a:fillRect/>
          </a:stretch>
        </p:blipFill>
        <p:spPr bwMode="auto">
          <a:xfrm>
            <a:off x="3594498" y="1339454"/>
            <a:ext cx="1693069" cy="982265"/>
          </a:xfrm>
          <a:prstGeom prst="rect">
            <a:avLst/>
          </a:prstGeom>
          <a:noFill/>
          <a:ln w="9525">
            <a:noFill/>
            <a:miter lim="800000"/>
            <a:headEnd/>
            <a:tailEnd/>
          </a:ln>
        </p:spPr>
      </p:pic>
      <p:pic>
        <p:nvPicPr>
          <p:cNvPr id="21509" name="Picture 5" descr="Cover"/>
          <p:cNvPicPr>
            <a:picLocks noChangeAspect="1" noChangeArrowheads="1"/>
          </p:cNvPicPr>
          <p:nvPr/>
        </p:nvPicPr>
        <p:blipFill>
          <a:blip r:embed="rId18"/>
          <a:srcRect/>
          <a:stretch>
            <a:fillRect/>
          </a:stretch>
        </p:blipFill>
        <p:spPr bwMode="auto">
          <a:xfrm>
            <a:off x="1715691" y="1665685"/>
            <a:ext cx="2465784" cy="1075134"/>
          </a:xfrm>
          <a:prstGeom prst="rect">
            <a:avLst/>
          </a:prstGeom>
          <a:noFill/>
          <a:ln w="9525">
            <a:noFill/>
            <a:miter lim="800000"/>
            <a:headEnd/>
            <a:tailEnd/>
          </a:ln>
        </p:spPr>
      </p:pic>
      <p:pic>
        <p:nvPicPr>
          <p:cNvPr id="21508" name="Picture 4" descr="Cover"/>
          <p:cNvPicPr>
            <a:picLocks noChangeAspect="1" noChangeArrowheads="1"/>
          </p:cNvPicPr>
          <p:nvPr/>
        </p:nvPicPr>
        <p:blipFill>
          <a:blip r:embed="rId19"/>
          <a:srcRect/>
          <a:stretch>
            <a:fillRect/>
          </a:stretch>
        </p:blipFill>
        <p:spPr bwMode="auto">
          <a:xfrm>
            <a:off x="1143000" y="1735931"/>
            <a:ext cx="1763316" cy="1363266"/>
          </a:xfrm>
          <a:prstGeom prst="rect">
            <a:avLst/>
          </a:prstGeom>
          <a:noFill/>
          <a:ln w="9525">
            <a:noFill/>
            <a:miter lim="800000"/>
            <a:headEnd/>
            <a:tailEnd/>
          </a:ln>
        </p:spPr>
      </p:pic>
    </p:spTree>
    <p:extLst>
      <p:ext uri="{BB962C8B-B14F-4D97-AF65-F5344CB8AC3E}">
        <p14:creationId xmlns:p14="http://schemas.microsoft.com/office/powerpoint/2010/main" val="14535984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Hình Nền Powerpoint Đẹp Về Lịch Sử Việt Nam, Những Hình Nền  Powerpoint Chủ Đề Lịch Sử Đẹp Nhất"/>
          <p:cNvPicPr>
            <a:picLocks noChangeAspect="1" noChangeArrowheads="1"/>
          </p:cNvPicPr>
          <p:nvPr/>
        </p:nvPicPr>
        <p:blipFill>
          <a:blip r:embed="rId2"/>
          <a:srcRect/>
          <a:stretch>
            <a:fillRect/>
          </a:stretch>
        </p:blipFill>
        <p:spPr bwMode="auto">
          <a:xfrm>
            <a:off x="1143000" y="0"/>
            <a:ext cx="6858000" cy="5143500"/>
          </a:xfrm>
          <a:prstGeom prst="rect">
            <a:avLst/>
          </a:prstGeom>
          <a:noFill/>
        </p:spPr>
      </p:pic>
      <p:pic>
        <p:nvPicPr>
          <p:cNvPr id="5" name="Picture 20" descr="NV-Ve-Nha"/>
          <p:cNvPicPr>
            <a:picLocks noChangeAspect="1" noChangeArrowheads="1"/>
          </p:cNvPicPr>
          <p:nvPr/>
        </p:nvPicPr>
        <p:blipFill>
          <a:blip r:embed="rId3"/>
          <a:srcRect/>
          <a:stretch>
            <a:fillRect/>
          </a:stretch>
        </p:blipFill>
        <p:spPr bwMode="auto">
          <a:xfrm>
            <a:off x="1143000" y="0"/>
            <a:ext cx="6343650" cy="1428750"/>
          </a:xfrm>
          <a:prstGeom prst="rect">
            <a:avLst/>
          </a:prstGeom>
          <a:noFill/>
          <a:ln w="9525">
            <a:noFill/>
            <a:miter lim="800000"/>
            <a:headEnd/>
            <a:tailEnd/>
          </a:ln>
        </p:spPr>
      </p:pic>
      <p:sp>
        <p:nvSpPr>
          <p:cNvPr id="4" name="Rectangle 3"/>
          <p:cNvSpPr/>
          <p:nvPr/>
        </p:nvSpPr>
        <p:spPr>
          <a:xfrm>
            <a:off x="1543050" y="1714500"/>
            <a:ext cx="5600700" cy="1754326"/>
          </a:xfrm>
          <a:prstGeom prst="rect">
            <a:avLst/>
          </a:prstGeom>
        </p:spPr>
        <p:txBody>
          <a:bodyPr wrap="square">
            <a:spAutoFit/>
          </a:bodyPr>
          <a:lstStyle/>
          <a:p>
            <a:pPr marL="342900" indent="-342900">
              <a:buFontTx/>
              <a:buChar char="-"/>
            </a:pPr>
            <a:r>
              <a:rPr lang="en-US" sz="2700" b="1" dirty="0" err="1">
                <a:latin typeface="Times New Roman" panose="02020603050405020304" pitchFamily="18" charset="0"/>
                <a:cs typeface="Times New Roman" panose="02020603050405020304" pitchFamily="18" charset="0"/>
              </a:rPr>
              <a:t>Học</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thuộc</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bài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cũ</a:t>
            </a:r>
            <a:endParaRPr lang="en-US" sz="2700" b="1" dirty="0">
              <a:latin typeface="Times New Roman" panose="02020603050405020304" pitchFamily="18" charset="0"/>
              <a:cs typeface="Times New Roman" panose="02020603050405020304" pitchFamily="18" charset="0"/>
            </a:endParaRPr>
          </a:p>
          <a:p>
            <a:pPr marL="342900" indent="-342900">
              <a:buFontTx/>
              <a:buChar char="-"/>
            </a:pPr>
            <a:r>
              <a:rPr lang="en-US" sz="2700" b="1" dirty="0" err="1">
                <a:latin typeface="Times New Roman" panose="02020603050405020304" pitchFamily="18" charset="0"/>
                <a:cs typeface="Times New Roman" panose="02020603050405020304" pitchFamily="18" charset="0"/>
              </a:rPr>
              <a:t>Làm</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bài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tập</a:t>
            </a:r>
            <a:r>
              <a:rPr lang="en-US" sz="2700" b="1" dirty="0">
                <a:latin typeface="Times New Roman" panose="02020603050405020304" pitchFamily="18" charset="0"/>
                <a:cs typeface="Times New Roman" panose="02020603050405020304" pitchFamily="18" charset="0"/>
              </a:rPr>
              <a:t> ở SBT</a:t>
            </a:r>
          </a:p>
          <a:p>
            <a:pPr marL="342900" indent="-342900">
              <a:buFontTx/>
              <a:buChar char="-"/>
            </a:pPr>
            <a:r>
              <a:rPr lang="en-US" sz="2700" b="1" dirty="0" err="1">
                <a:latin typeface="Times New Roman" panose="02020603050405020304" pitchFamily="18" charset="0"/>
                <a:cs typeface="Times New Roman" panose="02020603050405020304" pitchFamily="18" charset="0"/>
              </a:rPr>
              <a:t>Xem</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trước</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bài</a:t>
            </a:r>
            <a:r>
              <a:rPr lang="en-US" sz="2700" b="1" dirty="0">
                <a:latin typeface="Times New Roman" panose="02020603050405020304" pitchFamily="18" charset="0"/>
                <a:cs typeface="Times New Roman" panose="02020603050405020304" pitchFamily="18" charset="0"/>
              </a:rPr>
              <a:t> 15</a:t>
            </a:r>
            <a:r>
              <a:rPr lang="vi-VN" sz="2700" b="1">
                <a:latin typeface="Times New Roman" panose="02020603050405020304" pitchFamily="18" charset="0"/>
                <a:cs typeface="Times New Roman" panose="02020603050405020304" pitchFamily="18" charset="0"/>
              </a:rPr>
              <a:t>:NĂNG LƯỢNG ÁNH SÁNG TIA SÁNG</a:t>
            </a:r>
            <a:endParaRPr lang="en-US" sz="2700" b="1" dirty="0"/>
          </a:p>
        </p:txBody>
      </p:sp>
    </p:spTree>
    <p:extLst>
      <p:ext uri="{BB962C8B-B14F-4D97-AF65-F5344CB8AC3E}">
        <p14:creationId xmlns:p14="http://schemas.microsoft.com/office/powerpoint/2010/main" val="40536234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a:extLst>
              <a:ext uri="{FF2B5EF4-FFF2-40B4-BE49-F238E27FC236}">
                <a16:creationId xmlns:a16="http://schemas.microsoft.com/office/drawing/2014/main" id="{E6404BF7-35E3-BA7C-BA9F-494B43FC88BE}"/>
              </a:ext>
            </a:extLst>
          </p:cNvPr>
          <p:cNvSpPr>
            <a:spLocks noGrp="1"/>
          </p:cNvSpPr>
          <p:nvPr>
            <p:ph type="title"/>
          </p:nvPr>
        </p:nvSpPr>
        <p:spPr/>
        <p:txBody>
          <a:bodyPr/>
          <a:lstStyle/>
          <a:p>
            <a:r>
              <a:rPr lang="en-US" altLang="en-US"/>
              <a:t> </a:t>
            </a:r>
          </a:p>
        </p:txBody>
      </p:sp>
      <p:pic>
        <p:nvPicPr>
          <p:cNvPr id="29699" name="Picture 2" descr="Kết quả hình ảnh cho hình ñeïp">
            <a:extLst>
              <a:ext uri="{FF2B5EF4-FFF2-40B4-BE49-F238E27FC236}">
                <a16:creationId xmlns:a16="http://schemas.microsoft.com/office/drawing/2014/main" id="{D76262E4-B8F7-C6AA-693A-0FA2D54A2D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LaRagazzaDiBube-FrancisGoya_fh9g.mp3">
            <a:hlinkClick r:id="" action="ppaction://media"/>
            <a:extLst>
              <a:ext uri="{FF2B5EF4-FFF2-40B4-BE49-F238E27FC236}">
                <a16:creationId xmlns:a16="http://schemas.microsoft.com/office/drawing/2014/main" id="{01456F61-4FEA-F727-B841-FD1B79FDC18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0860" y="467201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p:cNvSpPr txBox="1">
            <a:spLocks noChangeArrowheads="1"/>
          </p:cNvSpPr>
          <p:nvPr/>
        </p:nvSpPr>
        <p:spPr bwMode="auto">
          <a:xfrm>
            <a:off x="2114550" y="1428750"/>
            <a:ext cx="582930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300" b="1" dirty="0">
                <a:solidFill>
                  <a:schemeClr val="accent2"/>
                </a:solidFill>
                <a:latin typeface="Times New Roman" pitchFamily="18" charset="0"/>
                <a:cs typeface="Times New Roman" pitchFamily="18" charset="0"/>
              </a:rPr>
              <a:t>Ch</a:t>
            </a:r>
            <a:r>
              <a:rPr lang="vi-VN" altLang="en-US" sz="3300" b="1" dirty="0">
                <a:solidFill>
                  <a:schemeClr val="accent2"/>
                </a:solidFill>
                <a:latin typeface="Times New Roman" pitchFamily="18" charset="0"/>
                <a:cs typeface="Times New Roman" pitchFamily="18" charset="0"/>
              </a:rPr>
              <a:t>úc</a:t>
            </a:r>
            <a:r>
              <a:rPr lang="en-US" altLang="en-US" sz="3300" b="1" dirty="0">
                <a:solidFill>
                  <a:schemeClr val="accent2"/>
                </a:solidFill>
                <a:latin typeface="Times New Roman" pitchFamily="18" charset="0"/>
                <a:cs typeface="Times New Roman" pitchFamily="18" charset="0"/>
              </a:rPr>
              <a:t> c</a:t>
            </a:r>
            <a:r>
              <a:rPr lang="vi-VN" altLang="en-US" sz="3300" b="1" dirty="0">
                <a:solidFill>
                  <a:schemeClr val="accent2"/>
                </a:solidFill>
                <a:latin typeface="Times New Roman" pitchFamily="18" charset="0"/>
                <a:cs typeface="Times New Roman" pitchFamily="18" charset="0"/>
              </a:rPr>
              <a:t>ác</a:t>
            </a:r>
            <a:r>
              <a:rPr lang="en-US" altLang="en-US" sz="3300" b="1" dirty="0">
                <a:solidFill>
                  <a:schemeClr val="accent2"/>
                </a:solidFill>
                <a:latin typeface="Times New Roman" pitchFamily="18" charset="0"/>
                <a:cs typeface="Times New Roman" pitchFamily="18" charset="0"/>
              </a:rPr>
              <a:t> </a:t>
            </a:r>
            <a:r>
              <a:rPr lang="en-US" altLang="en-US" sz="3300" b="1" dirty="0" err="1">
                <a:solidFill>
                  <a:schemeClr val="accent2"/>
                </a:solidFill>
                <a:latin typeface="Times New Roman" pitchFamily="18" charset="0"/>
                <a:cs typeface="Times New Roman" pitchFamily="18" charset="0"/>
              </a:rPr>
              <a:t>em</a:t>
            </a:r>
            <a:r>
              <a:rPr lang="en-US" altLang="en-US" sz="3300" b="1" dirty="0">
                <a:solidFill>
                  <a:schemeClr val="accent2"/>
                </a:solidFill>
                <a:latin typeface="Times New Roman" pitchFamily="18" charset="0"/>
                <a:cs typeface="Times New Roman" pitchFamily="18" charset="0"/>
              </a:rPr>
              <a:t> </a:t>
            </a:r>
            <a:r>
              <a:rPr lang="en-US" altLang="en-US" sz="3300" b="1" dirty="0" err="1">
                <a:solidFill>
                  <a:schemeClr val="accent2"/>
                </a:solidFill>
                <a:latin typeface="Times New Roman" pitchFamily="18" charset="0"/>
                <a:cs typeface="Times New Roman" pitchFamily="18" charset="0"/>
              </a:rPr>
              <a:t>lu</a:t>
            </a:r>
            <a:r>
              <a:rPr lang="vi-VN" altLang="en-US" sz="3300" b="1" dirty="0">
                <a:solidFill>
                  <a:schemeClr val="accent2"/>
                </a:solidFill>
                <a:latin typeface="Times New Roman" pitchFamily="18" charset="0"/>
                <a:cs typeface="Times New Roman" pitchFamily="18" charset="0"/>
              </a:rPr>
              <a:t>ô</a:t>
            </a:r>
            <a:r>
              <a:rPr lang="en-US" altLang="en-US" sz="3300" b="1" dirty="0">
                <a:solidFill>
                  <a:schemeClr val="accent2"/>
                </a:solidFill>
                <a:latin typeface="Times New Roman" pitchFamily="18" charset="0"/>
                <a:cs typeface="Times New Roman" pitchFamily="18" charset="0"/>
              </a:rPr>
              <a:t>n </a:t>
            </a:r>
            <a:r>
              <a:rPr lang="en-US" altLang="en-US" sz="3300" b="1" dirty="0" err="1">
                <a:solidFill>
                  <a:schemeClr val="accent2"/>
                </a:solidFill>
                <a:latin typeface="Times New Roman" pitchFamily="18" charset="0"/>
                <a:cs typeface="Times New Roman" pitchFamily="18" charset="0"/>
              </a:rPr>
              <a:t>học</a:t>
            </a:r>
            <a:r>
              <a:rPr lang="en-US" altLang="en-US" sz="3300" b="1" dirty="0">
                <a:solidFill>
                  <a:schemeClr val="accent2"/>
                </a:solidFill>
                <a:latin typeface="Times New Roman" pitchFamily="18" charset="0"/>
                <a:cs typeface="Times New Roman" pitchFamily="18" charset="0"/>
              </a:rPr>
              <a:t> </a:t>
            </a:r>
            <a:r>
              <a:rPr lang="en-US" altLang="en-US" sz="3300" b="1" dirty="0" err="1">
                <a:solidFill>
                  <a:schemeClr val="accent2"/>
                </a:solidFill>
                <a:latin typeface="Times New Roman" pitchFamily="18" charset="0"/>
                <a:cs typeface="Times New Roman" pitchFamily="18" charset="0"/>
              </a:rPr>
              <a:t>giỏi</a:t>
            </a:r>
            <a:endParaRPr lang="en-US" altLang="en-US" sz="3300" b="1" dirty="0">
              <a:solidFill>
                <a:schemeClr val="accent2"/>
              </a:solidFill>
              <a:latin typeface="Times New Roman" pitchFamily="18" charset="0"/>
              <a:cs typeface="Times New Roman" pitchFamily="18" charset="0"/>
            </a:endParaRPr>
          </a:p>
        </p:txBody>
      </p:sp>
    </p:spTree>
    <p:extLst>
      <p:ext uri="{BB962C8B-B14F-4D97-AF65-F5344CB8AC3E}">
        <p14:creationId xmlns:p14="http://schemas.microsoft.com/office/powerpoint/2010/main" val="301888079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900" autoRev="1" fill="hold">
                                          <p:stCondLst>
                                            <p:cond delay="0"/>
                                          </p:stCondLst>
                                        </p:cTn>
                                        <p:tgtEl>
                                          <p:spTgt spid="6"/>
                                        </p:tgtEl>
                                        <p:attrNameLst>
                                          <p:attrName>ppt_w</p:attrName>
                                        </p:attrNameLst>
                                      </p:cBhvr>
                                    </p:anim>
                                    <p:anim by="(#ppt_w*0.50)" calcmode="lin" valueType="num">
                                      <p:cBhvr>
                                        <p:cTn id="8" dur="900" decel="50000" autoRev="1" fill="hold">
                                          <p:stCondLst>
                                            <p:cond delay="0"/>
                                          </p:stCondLst>
                                        </p:cTn>
                                        <p:tgtEl>
                                          <p:spTgt spid="6"/>
                                        </p:tgtEl>
                                        <p:attrNameLst>
                                          <p:attrName>ppt_x</p:attrName>
                                        </p:attrNameLst>
                                      </p:cBhvr>
                                    </p:anim>
                                    <p:anim from="(-#ppt_h/2)" to="(#ppt_y)" calcmode="lin" valueType="num">
                                      <p:cBhvr>
                                        <p:cTn id="9" dur="1800" fill="hold">
                                          <p:stCondLst>
                                            <p:cond delay="0"/>
                                          </p:stCondLst>
                                        </p:cTn>
                                        <p:tgtEl>
                                          <p:spTgt spid="6"/>
                                        </p:tgtEl>
                                        <p:attrNameLst>
                                          <p:attrName>ppt_y</p:attrName>
                                        </p:attrNameLst>
                                      </p:cBhvr>
                                    </p:anim>
                                    <p:animRot by="21600000">
                                      <p:cBhvr>
                                        <p:cTn id="10" dur="18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FB4063-3609-1061-1845-FB8F87B22E4A}"/>
              </a:ext>
            </a:extLst>
          </p:cNvPr>
          <p:cNvPicPr>
            <a:picLocks noChangeAspect="1"/>
          </p:cNvPicPr>
          <p:nvPr/>
        </p:nvPicPr>
        <p:blipFill rotWithShape="1">
          <a:blip r:embed="rId2">
            <a:extLst>
              <a:ext uri="{28A0092B-C50C-407E-A947-70E740481C1C}">
                <a14:useLocalDpi xmlns:a14="http://schemas.microsoft.com/office/drawing/2010/main" val="0"/>
              </a:ext>
            </a:extLst>
          </a:blip>
          <a:srcRect t="9890" b="8791"/>
          <a:stretch/>
        </p:blipFill>
        <p:spPr>
          <a:xfrm>
            <a:off x="1143000" y="0"/>
            <a:ext cx="6872288" cy="5143500"/>
          </a:xfrm>
          <a:prstGeom prst="rect">
            <a:avLst/>
          </a:prstGeom>
        </p:spPr>
      </p:pic>
      <p:sp>
        <p:nvSpPr>
          <p:cNvPr id="6" name="Thought Bubble: Cloud 5">
            <a:extLst>
              <a:ext uri="{FF2B5EF4-FFF2-40B4-BE49-F238E27FC236}">
                <a16:creationId xmlns:a16="http://schemas.microsoft.com/office/drawing/2014/main" id="{71AFB4B0-9FBF-01DC-1118-317AE9C7B05F}"/>
              </a:ext>
            </a:extLst>
          </p:cNvPr>
          <p:cNvSpPr/>
          <p:nvPr/>
        </p:nvSpPr>
        <p:spPr>
          <a:xfrm>
            <a:off x="4343400" y="114300"/>
            <a:ext cx="3429000" cy="177165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bg1"/>
                </a:solidFill>
                <a:latin typeface="Times New Roman" panose="02020603050405020304" pitchFamily="18" charset="0"/>
                <a:cs typeface="Times New Roman" panose="02020603050405020304" pitchFamily="18" charset="0"/>
              </a:rPr>
              <a:t>Phản</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xạ</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âm</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là</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gì</a:t>
            </a:r>
            <a:r>
              <a:rPr lang="en-US" sz="3000" b="1" dirty="0">
                <a:solidFill>
                  <a:schemeClr val="bg1"/>
                </a:solidFill>
                <a:latin typeface="Times New Roman" panose="02020603050405020304" pitchFamily="18" charset="0"/>
                <a:cs typeface="Times New Roman" panose="02020603050405020304" pitchFamily="18" charset="0"/>
              </a:rPr>
              <a:t>?</a:t>
            </a:r>
          </a:p>
        </p:txBody>
      </p:sp>
      <p:sp>
        <p:nvSpPr>
          <p:cNvPr id="8" name="Flowchart: Terminator 7">
            <a:extLst>
              <a:ext uri="{FF2B5EF4-FFF2-40B4-BE49-F238E27FC236}">
                <a16:creationId xmlns:a16="http://schemas.microsoft.com/office/drawing/2014/main" id="{3104C527-DDA2-34E9-1876-2A140951C2F5}"/>
              </a:ext>
            </a:extLst>
          </p:cNvPr>
          <p:cNvSpPr/>
          <p:nvPr/>
        </p:nvSpPr>
        <p:spPr>
          <a:xfrm>
            <a:off x="1155905" y="3371850"/>
            <a:ext cx="6845096" cy="1771650"/>
          </a:xfrm>
          <a:prstGeom prst="flowChartTerminator">
            <a:avLst/>
          </a:prstGeom>
          <a:solidFill>
            <a:srgbClr val="98C723">
              <a:alpha val="5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rgbClr val="FFFF00"/>
                </a:solidFill>
                <a:latin typeface="Times New Roman" panose="02020603050405020304" pitchFamily="18" charset="0"/>
                <a:cs typeface="Times New Roman" panose="02020603050405020304" pitchFamily="18" charset="0"/>
              </a:rPr>
              <a:t>Phản</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xạ</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âm</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là</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hiện</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tượng</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âm</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được</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dội</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lại</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khi</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gặp</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một</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mặt</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chắn</a:t>
            </a:r>
            <a:endParaRPr lang="en-US" sz="3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764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par>
                                <p:cTn id="13" presetID="10" presetClass="exit" presetSubtype="0" fill="hold" grpId="1"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49785E-E8EA-1EF5-3865-1EEEB419EEA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43000" y="0"/>
            <a:ext cx="6858000" cy="5143500"/>
          </a:xfrm>
          <a:prstGeom prst="rect">
            <a:avLst/>
          </a:prstGeom>
        </p:spPr>
      </p:pic>
    </p:spTree>
    <p:extLst>
      <p:ext uri="{BB962C8B-B14F-4D97-AF65-F5344CB8AC3E}">
        <p14:creationId xmlns:p14="http://schemas.microsoft.com/office/powerpoint/2010/main" val="522843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Is An Echo | Reflection Of Sound Waves | DK Find Out">
            <a:extLst>
              <a:ext uri="{FF2B5EF4-FFF2-40B4-BE49-F238E27FC236}">
                <a16:creationId xmlns:a16="http://schemas.microsoft.com/office/drawing/2014/main" id="{6C3BCF4C-1500-C08A-6CE1-09A2A23F88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2659" y="1224534"/>
            <a:ext cx="4170900" cy="373049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EACE814-8E28-6B9D-8364-2762C35B4574}"/>
              </a:ext>
            </a:extLst>
          </p:cNvPr>
          <p:cNvGrpSpPr/>
          <p:nvPr/>
        </p:nvGrpSpPr>
        <p:grpSpPr>
          <a:xfrm>
            <a:off x="3027949" y="685801"/>
            <a:ext cx="4152420" cy="740033"/>
            <a:chOff x="3351018" y="914400"/>
            <a:chExt cx="7382080" cy="986711"/>
          </a:xfrm>
        </p:grpSpPr>
        <p:sp>
          <p:nvSpPr>
            <p:cNvPr id="2" name="Rectangle 1">
              <a:extLst>
                <a:ext uri="{FF2B5EF4-FFF2-40B4-BE49-F238E27FC236}">
                  <a16:creationId xmlns:a16="http://schemas.microsoft.com/office/drawing/2014/main" id="{AE6C249D-301C-4AC7-B070-867ECA812BCC}"/>
                </a:ext>
              </a:extLst>
            </p:cNvPr>
            <p:cNvSpPr/>
            <p:nvPr/>
          </p:nvSpPr>
          <p:spPr>
            <a:xfrm>
              <a:off x="3351018" y="914400"/>
              <a:ext cx="7382080" cy="646331"/>
            </a:xfrm>
            <a:prstGeom prst="rect">
              <a:avLst/>
            </a:prstGeom>
            <a:noFill/>
          </p:spPr>
          <p:txBody>
            <a:bodyPr wrap="none" lIns="68580" tIns="34290" rIns="68580" bIns="34290">
              <a:spAutoFit/>
            </a:bodyPr>
            <a:lstStyle/>
            <a:p>
              <a:pPr algn="ctr"/>
              <a:r>
                <a:rPr lang="en-US" sz="2700" b="1" dirty="0" err="1">
                  <a:ln w="0"/>
                  <a:solidFill>
                    <a:schemeClr val="accent1"/>
                  </a:solidFill>
                  <a:latin typeface="Times New Roman" pitchFamily="18" charset="0"/>
                  <a:cs typeface="Times New Roman" pitchFamily="18" charset="0"/>
                </a:rPr>
                <a:t>Hướng</a:t>
              </a:r>
              <a:r>
                <a:rPr lang="en-US" sz="2700" b="1" dirty="0">
                  <a:ln w="0"/>
                  <a:solidFill>
                    <a:schemeClr val="accent1"/>
                  </a:solidFill>
                  <a:latin typeface="Times New Roman" pitchFamily="18" charset="0"/>
                  <a:cs typeface="Times New Roman" pitchFamily="18" charset="0"/>
                </a:rPr>
                <a:t> </a:t>
              </a:r>
              <a:r>
                <a:rPr lang="en-US" sz="2700" b="1" dirty="0" err="1">
                  <a:ln w="0"/>
                  <a:solidFill>
                    <a:schemeClr val="accent1"/>
                  </a:solidFill>
                  <a:latin typeface="Times New Roman" pitchFamily="18" charset="0"/>
                  <a:cs typeface="Times New Roman" pitchFamily="18" charset="0"/>
                </a:rPr>
                <a:t>truyền</a:t>
              </a:r>
              <a:r>
                <a:rPr lang="en-US" sz="2700" b="1" dirty="0">
                  <a:ln w="0"/>
                  <a:solidFill>
                    <a:schemeClr val="accent1"/>
                  </a:solidFill>
                  <a:latin typeface="Times New Roman" pitchFamily="18" charset="0"/>
                  <a:cs typeface="Times New Roman" pitchFamily="18" charset="0"/>
                </a:rPr>
                <a:t> </a:t>
              </a:r>
              <a:r>
                <a:rPr lang="en-US" sz="2700" b="1" dirty="0" err="1">
                  <a:ln w="0"/>
                  <a:solidFill>
                    <a:schemeClr val="accent1"/>
                  </a:solidFill>
                  <a:latin typeface="Times New Roman" pitchFamily="18" charset="0"/>
                  <a:cs typeface="Times New Roman" pitchFamily="18" charset="0"/>
                </a:rPr>
                <a:t>âm</a:t>
              </a:r>
              <a:r>
                <a:rPr lang="en-US" sz="2700" b="1" dirty="0">
                  <a:ln w="0"/>
                  <a:solidFill>
                    <a:schemeClr val="accent1"/>
                  </a:solidFill>
                  <a:latin typeface="Times New Roman" pitchFamily="18" charset="0"/>
                  <a:cs typeface="Times New Roman" pitchFamily="18" charset="0"/>
                </a:rPr>
                <a:t> </a:t>
              </a:r>
              <a:r>
                <a:rPr lang="en-US" sz="2700" b="1" dirty="0" err="1">
                  <a:ln w="0"/>
                  <a:solidFill>
                    <a:schemeClr val="accent1"/>
                  </a:solidFill>
                  <a:latin typeface="Times New Roman" pitchFamily="18" charset="0"/>
                  <a:cs typeface="Times New Roman" pitchFamily="18" charset="0"/>
                </a:rPr>
                <a:t>trực</a:t>
              </a:r>
              <a:r>
                <a:rPr lang="en-US" sz="2700" b="1" dirty="0">
                  <a:ln w="0"/>
                  <a:solidFill>
                    <a:schemeClr val="accent1"/>
                  </a:solidFill>
                  <a:latin typeface="Times New Roman" pitchFamily="18" charset="0"/>
                  <a:cs typeface="Times New Roman" pitchFamily="18" charset="0"/>
                </a:rPr>
                <a:t> </a:t>
              </a:r>
              <a:r>
                <a:rPr lang="en-US" sz="2700" b="1" dirty="0" err="1">
                  <a:ln w="0"/>
                  <a:solidFill>
                    <a:schemeClr val="accent1"/>
                  </a:solidFill>
                  <a:latin typeface="Times New Roman" pitchFamily="18" charset="0"/>
                  <a:cs typeface="Times New Roman" pitchFamily="18" charset="0"/>
                </a:rPr>
                <a:t>tiếp</a:t>
              </a:r>
              <a:endParaRPr lang="en-US" sz="2700" b="1" dirty="0">
                <a:ln w="0"/>
                <a:solidFill>
                  <a:schemeClr val="accent1"/>
                </a:solidFill>
                <a:latin typeface="Times New Roman" pitchFamily="18" charset="0"/>
                <a:cs typeface="Times New Roman" pitchFamily="18" charset="0"/>
              </a:endParaRPr>
            </a:p>
          </p:txBody>
        </p:sp>
        <p:sp>
          <p:nvSpPr>
            <p:cNvPr id="3" name="Arrow: Right 2">
              <a:extLst>
                <a:ext uri="{FF2B5EF4-FFF2-40B4-BE49-F238E27FC236}">
                  <a16:creationId xmlns:a16="http://schemas.microsoft.com/office/drawing/2014/main" id="{AF2C5424-C2D7-1AB4-5D82-5F859C799BA5}"/>
                </a:ext>
              </a:extLst>
            </p:cNvPr>
            <p:cNvSpPr/>
            <p:nvPr/>
          </p:nvSpPr>
          <p:spPr>
            <a:xfrm>
              <a:off x="5549117" y="1542473"/>
              <a:ext cx="1209964" cy="358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5" name="Group 4">
            <a:extLst>
              <a:ext uri="{FF2B5EF4-FFF2-40B4-BE49-F238E27FC236}">
                <a16:creationId xmlns:a16="http://schemas.microsoft.com/office/drawing/2014/main" id="{50452463-8918-3734-6F00-919FA6A7126C}"/>
              </a:ext>
            </a:extLst>
          </p:cNvPr>
          <p:cNvGrpSpPr/>
          <p:nvPr/>
        </p:nvGrpSpPr>
        <p:grpSpPr>
          <a:xfrm>
            <a:off x="3310966" y="3435789"/>
            <a:ext cx="4059445" cy="698032"/>
            <a:chOff x="3854160" y="4581051"/>
            <a:chExt cx="7216793" cy="930709"/>
          </a:xfrm>
        </p:grpSpPr>
        <p:sp>
          <p:nvSpPr>
            <p:cNvPr id="10" name="Rectangle 9">
              <a:extLst>
                <a:ext uri="{FF2B5EF4-FFF2-40B4-BE49-F238E27FC236}">
                  <a16:creationId xmlns:a16="http://schemas.microsoft.com/office/drawing/2014/main" id="{DA0D6273-DCF7-4BDB-9407-8F01923DEEEE}"/>
                </a:ext>
              </a:extLst>
            </p:cNvPr>
            <p:cNvSpPr/>
            <p:nvPr/>
          </p:nvSpPr>
          <p:spPr>
            <a:xfrm>
              <a:off x="3854160" y="4865430"/>
              <a:ext cx="7216793" cy="646330"/>
            </a:xfrm>
            <a:prstGeom prst="rect">
              <a:avLst/>
            </a:prstGeom>
            <a:noFill/>
          </p:spPr>
          <p:txBody>
            <a:bodyPr wrap="none" lIns="68580" tIns="34290" rIns="68580" bIns="34290">
              <a:spAutoFit/>
            </a:bodyPr>
            <a:lstStyle/>
            <a:p>
              <a:pPr algn="ctr"/>
              <a:r>
                <a:rPr lang="en-US" sz="2700" b="1" dirty="0" err="1">
                  <a:ln w="12700" cmpd="sng">
                    <a:noFill/>
                    <a:prstDash val="solid"/>
                  </a:ln>
                  <a:solidFill>
                    <a:srgbClr val="00B050"/>
                  </a:solidFill>
                  <a:latin typeface="Times New Roman" pitchFamily="18" charset="0"/>
                  <a:cs typeface="Times New Roman" pitchFamily="18" charset="0"/>
                </a:rPr>
                <a:t>Hướng</a:t>
              </a:r>
              <a:r>
                <a:rPr lang="en-US" sz="2700" b="1" dirty="0">
                  <a:ln w="12700" cmpd="sng">
                    <a:noFill/>
                    <a:prstDash val="solid"/>
                  </a:ln>
                  <a:solidFill>
                    <a:srgbClr val="00B050"/>
                  </a:solidFill>
                  <a:latin typeface="Times New Roman" pitchFamily="18" charset="0"/>
                  <a:cs typeface="Times New Roman" pitchFamily="18" charset="0"/>
                </a:rPr>
                <a:t> </a:t>
              </a:r>
              <a:r>
                <a:rPr lang="en-US" sz="2700" b="1" dirty="0" err="1">
                  <a:ln w="12700" cmpd="sng">
                    <a:noFill/>
                    <a:prstDash val="solid"/>
                  </a:ln>
                  <a:solidFill>
                    <a:srgbClr val="00B050"/>
                  </a:solidFill>
                  <a:latin typeface="Times New Roman" pitchFamily="18" charset="0"/>
                  <a:cs typeface="Times New Roman" pitchFamily="18" charset="0"/>
                </a:rPr>
                <a:t>truyền</a:t>
              </a:r>
              <a:r>
                <a:rPr lang="en-US" sz="2700" b="1" dirty="0">
                  <a:ln w="12700" cmpd="sng">
                    <a:noFill/>
                    <a:prstDash val="solid"/>
                  </a:ln>
                  <a:solidFill>
                    <a:srgbClr val="00B050"/>
                  </a:solidFill>
                  <a:latin typeface="Times New Roman" pitchFamily="18" charset="0"/>
                  <a:cs typeface="Times New Roman" pitchFamily="18" charset="0"/>
                </a:rPr>
                <a:t> </a:t>
              </a:r>
              <a:r>
                <a:rPr lang="en-US" sz="2700" b="1" dirty="0" err="1">
                  <a:ln w="12700" cmpd="sng">
                    <a:noFill/>
                    <a:prstDash val="solid"/>
                  </a:ln>
                  <a:solidFill>
                    <a:srgbClr val="00B050"/>
                  </a:solidFill>
                  <a:latin typeface="Times New Roman" pitchFamily="18" charset="0"/>
                  <a:cs typeface="Times New Roman" pitchFamily="18" charset="0"/>
                </a:rPr>
                <a:t>âm</a:t>
              </a:r>
              <a:r>
                <a:rPr lang="en-US" sz="2700" b="1" dirty="0">
                  <a:ln w="12700" cmpd="sng">
                    <a:noFill/>
                    <a:prstDash val="solid"/>
                  </a:ln>
                  <a:solidFill>
                    <a:srgbClr val="00B050"/>
                  </a:solidFill>
                  <a:latin typeface="Times New Roman" pitchFamily="18" charset="0"/>
                  <a:cs typeface="Times New Roman" pitchFamily="18" charset="0"/>
                </a:rPr>
                <a:t> </a:t>
              </a:r>
              <a:r>
                <a:rPr lang="en-US" sz="2700" b="1" dirty="0" err="1">
                  <a:ln w="12700" cmpd="sng">
                    <a:noFill/>
                    <a:prstDash val="solid"/>
                  </a:ln>
                  <a:solidFill>
                    <a:srgbClr val="00B050"/>
                  </a:solidFill>
                  <a:latin typeface="Times New Roman" pitchFamily="18" charset="0"/>
                  <a:cs typeface="Times New Roman" pitchFamily="18" charset="0"/>
                </a:rPr>
                <a:t>phản</a:t>
              </a:r>
              <a:r>
                <a:rPr lang="en-US" sz="2700" b="1" dirty="0">
                  <a:ln w="12700" cmpd="sng">
                    <a:noFill/>
                    <a:prstDash val="solid"/>
                  </a:ln>
                  <a:solidFill>
                    <a:srgbClr val="00B050"/>
                  </a:solidFill>
                  <a:latin typeface="Times New Roman" pitchFamily="18" charset="0"/>
                  <a:cs typeface="Times New Roman" pitchFamily="18" charset="0"/>
                </a:rPr>
                <a:t> </a:t>
              </a:r>
              <a:r>
                <a:rPr lang="en-US" sz="2700" b="1" dirty="0" err="1">
                  <a:ln w="12700" cmpd="sng">
                    <a:noFill/>
                    <a:prstDash val="solid"/>
                  </a:ln>
                  <a:solidFill>
                    <a:srgbClr val="00B050"/>
                  </a:solidFill>
                  <a:latin typeface="Times New Roman" pitchFamily="18" charset="0"/>
                  <a:cs typeface="Times New Roman" pitchFamily="18" charset="0"/>
                </a:rPr>
                <a:t>xạ</a:t>
              </a:r>
              <a:endParaRPr lang="en-US" sz="2700" b="1" dirty="0">
                <a:ln w="12700" cmpd="sng">
                  <a:noFill/>
                  <a:prstDash val="solid"/>
                </a:ln>
                <a:solidFill>
                  <a:srgbClr val="00B050"/>
                </a:solidFill>
                <a:latin typeface="Times New Roman" pitchFamily="18" charset="0"/>
                <a:cs typeface="Times New Roman" pitchFamily="18" charset="0"/>
              </a:endParaRPr>
            </a:p>
          </p:txBody>
        </p:sp>
        <p:sp>
          <p:nvSpPr>
            <p:cNvPr id="16" name="Arrow: Right 15">
              <a:extLst>
                <a:ext uri="{FF2B5EF4-FFF2-40B4-BE49-F238E27FC236}">
                  <a16:creationId xmlns:a16="http://schemas.microsoft.com/office/drawing/2014/main" id="{C04B8D76-D119-6FF2-0928-C816BE461CE4}"/>
                </a:ext>
              </a:extLst>
            </p:cNvPr>
            <p:cNvSpPr/>
            <p:nvPr/>
          </p:nvSpPr>
          <p:spPr>
            <a:xfrm flipH="1">
              <a:off x="5491018" y="4581051"/>
              <a:ext cx="1209964" cy="358638"/>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364353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E9A8379-153B-4F2D-8FC0-8C5C16B02A67}"/>
              </a:ext>
            </a:extLst>
          </p:cNvPr>
          <p:cNvSpPr txBox="1"/>
          <p:nvPr/>
        </p:nvSpPr>
        <p:spPr>
          <a:xfrm>
            <a:off x="1143000" y="1"/>
            <a:ext cx="4800600" cy="1477328"/>
          </a:xfrm>
          <a:prstGeom prst="rect">
            <a:avLst/>
          </a:prstGeom>
          <a:noFill/>
        </p:spPr>
        <p:txBody>
          <a:bodyPr wrap="square" rtlCol="0">
            <a:spAutoFit/>
          </a:bodyPr>
          <a:lstStyle/>
          <a:p>
            <a:r>
              <a:rPr lang="en-US" sz="3000" b="1" dirty="0" err="1">
                <a:solidFill>
                  <a:srgbClr val="FF0000"/>
                </a:solidFill>
                <a:latin typeface="Times New Roman" pitchFamily="18" charset="0"/>
                <a:cs typeface="Times New Roman" pitchFamily="18" charset="0"/>
              </a:rPr>
              <a:t>Tiếng</a:t>
            </a:r>
            <a:r>
              <a:rPr lang="en-US" sz="3000" b="1" dirty="0">
                <a:solidFill>
                  <a:srgbClr val="FF0000"/>
                </a:solidFill>
                <a:latin typeface="Times New Roman" pitchFamily="18" charset="0"/>
                <a:cs typeface="Times New Roman" pitchFamily="18" charset="0"/>
              </a:rPr>
              <a:t> vang </a:t>
            </a:r>
            <a:r>
              <a:rPr lang="vi-VN" sz="3000" dirty="0">
                <a:latin typeface="Times New Roman" pitchFamily="18" charset="0"/>
                <a:cs typeface="Times New Roman" pitchFamily="18" charset="0"/>
              </a:rPr>
              <a:t>là </a:t>
            </a:r>
            <a:r>
              <a:rPr lang="vi-VN" sz="3000" dirty="0">
                <a:solidFill>
                  <a:srgbClr val="0070C0"/>
                </a:solidFill>
                <a:latin typeface="Times New Roman" pitchFamily="18" charset="0"/>
                <a:cs typeface="Times New Roman" pitchFamily="18" charset="0"/>
              </a:rPr>
              <a:t>âm phản xạ </a:t>
            </a:r>
            <a:r>
              <a:rPr lang="vi-VN" sz="3000" dirty="0">
                <a:latin typeface="Times New Roman" pitchFamily="18" charset="0"/>
                <a:cs typeface="Times New Roman" pitchFamily="18" charset="0"/>
              </a:rPr>
              <a:t>nghe được cách âm trực tiếp </a:t>
            </a:r>
            <a:r>
              <a:rPr lang="vi-VN" sz="3000" b="1" dirty="0">
                <a:solidFill>
                  <a:srgbClr val="FF0000"/>
                </a:solidFill>
                <a:latin typeface="Times New Roman" pitchFamily="18" charset="0"/>
                <a:cs typeface="Times New Roman" pitchFamily="18" charset="0"/>
              </a:rPr>
              <a:t>ít nhất là 1/15 giây</a:t>
            </a:r>
            <a:endParaRPr lang="en-US" sz="3000" dirty="0">
              <a:solidFill>
                <a:srgbClr val="FF0000"/>
              </a:solidFill>
              <a:latin typeface="Times New Roman" pitchFamily="18" charset="0"/>
              <a:cs typeface="Times New Roman" pitchFamily="18" charset="0"/>
            </a:endParaRPr>
          </a:p>
        </p:txBody>
      </p:sp>
      <p:pic>
        <p:nvPicPr>
          <p:cNvPr id="9" name="Picture 2" descr="Image result for sound echo gif">
            <a:extLst>
              <a:ext uri="{FF2B5EF4-FFF2-40B4-BE49-F238E27FC236}">
                <a16:creationId xmlns:a16="http://schemas.microsoft.com/office/drawing/2014/main" id="{B5D5A369-1A55-42E1-B877-8AAA857DAF0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45021" y="89480"/>
            <a:ext cx="1506424" cy="4948639"/>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1143000" y="1371600"/>
            <a:ext cx="4972050" cy="17145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US" sz="2400" b="1" dirty="0">
                <a:ln w="22225">
                  <a:solidFill>
                    <a:schemeClr val="accent2"/>
                  </a:solidFill>
                  <a:prstDash val="solid"/>
                </a:ln>
                <a:solidFill>
                  <a:schemeClr val="bg1"/>
                </a:solidFill>
                <a:latin typeface="Times New Roman" pitchFamily="18" charset="0"/>
                <a:cs typeface="Times New Roman" pitchFamily="18" charset="0"/>
              </a:rPr>
              <a:t>S</a:t>
            </a:r>
            <a:r>
              <a:rPr lang="vi-VN" sz="2400" b="1" dirty="0">
                <a:ln w="22225">
                  <a:solidFill>
                    <a:schemeClr val="accent2"/>
                  </a:solidFill>
                  <a:prstDash val="solid"/>
                </a:ln>
                <a:solidFill>
                  <a:schemeClr val="bg1"/>
                </a:solidFill>
                <a:latin typeface="Times New Roman" pitchFamily="18" charset="0"/>
                <a:cs typeface="Times New Roman" pitchFamily="18" charset="0"/>
              </a:rPr>
              <a:t>ự giống và khác nhau giữa âm phản xạ và tiếng vang?</a:t>
            </a:r>
            <a:endParaRPr lang="en-US" sz="2400" b="1" dirty="0">
              <a:ln w="22225">
                <a:solidFill>
                  <a:schemeClr val="accent2"/>
                </a:solidFill>
                <a:prstDash val="solid"/>
              </a:ln>
              <a:solidFill>
                <a:schemeClr val="bg1"/>
              </a:solidFill>
              <a:latin typeface="Times New Roman" pitchFamily="18" charset="0"/>
              <a:cs typeface="Times New Roman" pitchFamily="18" charset="0"/>
            </a:endParaRPr>
          </a:p>
        </p:txBody>
      </p:sp>
      <p:sp>
        <p:nvSpPr>
          <p:cNvPr id="13" name="Rectangle 12"/>
          <p:cNvSpPr/>
          <p:nvPr/>
        </p:nvSpPr>
        <p:spPr>
          <a:xfrm>
            <a:off x="1185617" y="1760293"/>
            <a:ext cx="3390672" cy="590931"/>
          </a:xfrm>
          <a:prstGeom prst="rect">
            <a:avLst/>
          </a:prstGeom>
        </p:spPr>
        <p:txBody>
          <a:bodyPr wrap="none">
            <a:spAutoFit/>
          </a:bodyPr>
          <a:lstStyle/>
          <a:p>
            <a:pPr algn="just">
              <a:lnSpc>
                <a:spcPct val="135000"/>
              </a:lnSpc>
            </a:pPr>
            <a:r>
              <a:rPr lang="en-US" sz="2400" b="1" dirty="0">
                <a:solidFill>
                  <a:srgbClr val="FF0000"/>
                </a:solidFill>
                <a:latin typeface="Times New Roman" pitchFamily="18" charset="0"/>
                <a:cs typeface="Times New Roman" pitchFamily="18" charset="0"/>
              </a:rPr>
              <a:t>- </a:t>
            </a:r>
            <a:r>
              <a:rPr lang="vi-VN" sz="1800" b="1" dirty="0">
                <a:solidFill>
                  <a:srgbClr val="FF0000"/>
                </a:solidFill>
                <a:latin typeface="Times New Roman" pitchFamily="18" charset="0"/>
                <a:cs typeface="Times New Roman" pitchFamily="18" charset="0"/>
              </a:rPr>
              <a:t>Giống nhau: </a:t>
            </a:r>
            <a:r>
              <a:rPr lang="vi-VN" sz="1800" dirty="0">
                <a:latin typeface="Times New Roman" pitchFamily="18" charset="0"/>
                <a:cs typeface="Times New Roman" pitchFamily="18" charset="0"/>
              </a:rPr>
              <a:t>Đều là </a:t>
            </a:r>
            <a:r>
              <a:rPr lang="vi-VN" sz="1800" dirty="0">
                <a:solidFill>
                  <a:srgbClr val="0070C0"/>
                </a:solidFill>
                <a:latin typeface="Times New Roman" pitchFamily="18" charset="0"/>
                <a:cs typeface="Times New Roman" pitchFamily="18" charset="0"/>
              </a:rPr>
              <a:t>âm phản xạ</a:t>
            </a:r>
          </a:p>
        </p:txBody>
      </p:sp>
      <p:sp>
        <p:nvSpPr>
          <p:cNvPr id="16" name="Rectangle 15"/>
          <p:cNvSpPr/>
          <p:nvPr/>
        </p:nvSpPr>
        <p:spPr>
          <a:xfrm>
            <a:off x="1143000" y="2389925"/>
            <a:ext cx="4857750" cy="1200329"/>
          </a:xfrm>
          <a:prstGeom prst="rect">
            <a:avLst/>
          </a:prstGeom>
        </p:spPr>
        <p:txBody>
          <a:bodyPr wrap="square">
            <a:spAutoFit/>
          </a:bodyPr>
          <a:lstStyle/>
          <a:p>
            <a:r>
              <a:rPr lang="en-US" sz="1800" b="1" dirty="0">
                <a:solidFill>
                  <a:srgbClr val="FF0000"/>
                </a:solidFill>
                <a:latin typeface="Times New Roman" pitchFamily="18" charset="0"/>
                <a:cs typeface="Times New Roman" pitchFamily="18" charset="0"/>
              </a:rPr>
              <a:t>- </a:t>
            </a:r>
            <a:r>
              <a:rPr lang="vi-VN" sz="1800" b="1" dirty="0">
                <a:solidFill>
                  <a:srgbClr val="FF0000"/>
                </a:solidFill>
                <a:latin typeface="Times New Roman" pitchFamily="18" charset="0"/>
                <a:cs typeface="Times New Roman" pitchFamily="18" charset="0"/>
              </a:rPr>
              <a:t>Khác nhau: </a:t>
            </a:r>
            <a:r>
              <a:rPr lang="vi-VN" sz="1800" dirty="0">
                <a:latin typeface="Times New Roman" pitchFamily="18" charset="0"/>
                <a:cs typeface="Times New Roman" pitchFamily="18" charset="0"/>
              </a:rPr>
              <a:t>Tiếng vang là </a:t>
            </a:r>
            <a:r>
              <a:rPr lang="vi-VN" sz="1800" dirty="0">
                <a:solidFill>
                  <a:srgbClr val="0070C0"/>
                </a:solidFill>
                <a:latin typeface="Times New Roman" pitchFamily="18" charset="0"/>
                <a:cs typeface="Times New Roman" pitchFamily="18" charset="0"/>
              </a:rPr>
              <a:t>âm phản xạ </a:t>
            </a:r>
            <a:r>
              <a:rPr lang="vi-VN" sz="1800" dirty="0">
                <a:latin typeface="Times New Roman" pitchFamily="18" charset="0"/>
                <a:cs typeface="Times New Roman" pitchFamily="18" charset="0"/>
              </a:rPr>
              <a:t>nghe được </a:t>
            </a:r>
            <a:r>
              <a:rPr lang="vi-VN" sz="1800" dirty="0">
                <a:solidFill>
                  <a:srgbClr val="0070C0"/>
                </a:solidFill>
                <a:latin typeface="Times New Roman" pitchFamily="18" charset="0"/>
                <a:cs typeface="Times New Roman" pitchFamily="18" charset="0"/>
              </a:rPr>
              <a:t>cách âm trực tiếp</a:t>
            </a:r>
            <a:r>
              <a:rPr lang="vi-VN" sz="1800" dirty="0">
                <a:latin typeface="Times New Roman" pitchFamily="18" charset="0"/>
                <a:cs typeface="Times New Roman" pitchFamily="18" charset="0"/>
              </a:rPr>
              <a:t> </a:t>
            </a:r>
            <a:r>
              <a:rPr lang="vi-VN" sz="1800" dirty="0">
                <a:solidFill>
                  <a:srgbClr val="00B050"/>
                </a:solidFill>
                <a:latin typeface="Times New Roman" pitchFamily="18" charset="0"/>
                <a:cs typeface="Times New Roman" pitchFamily="18" charset="0"/>
              </a:rPr>
              <a:t>ít nhất là 1/15 giây</a:t>
            </a:r>
            <a:r>
              <a:rPr lang="en-US" sz="1800" dirty="0">
                <a:solidFill>
                  <a:srgbClr val="00B050"/>
                </a:solidFill>
                <a:latin typeface="Times New Roman" pitchFamily="18" charset="0"/>
                <a:cs typeface="Times New Roman" pitchFamily="18" charset="0"/>
              </a:rPr>
              <a:t>. </a:t>
            </a:r>
            <a:r>
              <a:rPr lang="en-US" sz="1800" dirty="0" err="1">
                <a:solidFill>
                  <a:srgbClr val="00B050"/>
                </a:solidFill>
                <a:latin typeface="Times New Roman" pitchFamily="18" charset="0"/>
                <a:cs typeface="Times New Roman" pitchFamily="18" charset="0"/>
              </a:rPr>
              <a:t>Còn</a:t>
            </a:r>
            <a:r>
              <a:rPr lang="en-US" sz="1800" dirty="0">
                <a:solidFill>
                  <a:srgbClr val="00B050"/>
                </a:solidFill>
                <a:latin typeface="Times New Roman" pitchFamily="18" charset="0"/>
                <a:cs typeface="Times New Roman" pitchFamily="18" charset="0"/>
              </a:rPr>
              <a:t> </a:t>
            </a:r>
            <a:r>
              <a:rPr lang="en-US" sz="1800" dirty="0" err="1">
                <a:solidFill>
                  <a:srgbClr val="00B050"/>
                </a:solidFill>
                <a:latin typeface="Times New Roman" pitchFamily="18" charset="0"/>
                <a:cs typeface="Times New Roman" pitchFamily="18" charset="0"/>
              </a:rPr>
              <a:t>âm</a:t>
            </a:r>
            <a:r>
              <a:rPr lang="en-US" sz="1800" dirty="0">
                <a:solidFill>
                  <a:srgbClr val="00B050"/>
                </a:solidFill>
                <a:latin typeface="Times New Roman" pitchFamily="18" charset="0"/>
                <a:cs typeface="Times New Roman" pitchFamily="18" charset="0"/>
              </a:rPr>
              <a:t> </a:t>
            </a:r>
            <a:r>
              <a:rPr lang="en-US" sz="1800" dirty="0" err="1">
                <a:solidFill>
                  <a:srgbClr val="00B050"/>
                </a:solidFill>
                <a:latin typeface="Times New Roman" pitchFamily="18" charset="0"/>
                <a:cs typeface="Times New Roman" pitchFamily="18" charset="0"/>
              </a:rPr>
              <a:t>phản</a:t>
            </a:r>
            <a:r>
              <a:rPr lang="en-US" sz="1800" dirty="0">
                <a:solidFill>
                  <a:srgbClr val="00B050"/>
                </a:solidFill>
                <a:latin typeface="Times New Roman" pitchFamily="18" charset="0"/>
                <a:cs typeface="Times New Roman" pitchFamily="18" charset="0"/>
              </a:rPr>
              <a:t> </a:t>
            </a:r>
            <a:r>
              <a:rPr lang="en-US" sz="1800" dirty="0" err="1">
                <a:solidFill>
                  <a:srgbClr val="00B050"/>
                </a:solidFill>
                <a:latin typeface="Times New Roman" pitchFamily="18" charset="0"/>
                <a:cs typeface="Times New Roman" pitchFamily="18" charset="0"/>
              </a:rPr>
              <a:t>xạ</a:t>
            </a:r>
            <a:r>
              <a:rPr lang="en-US" sz="1800" dirty="0">
                <a:solidFill>
                  <a:srgbClr val="00B050"/>
                </a:solidFill>
                <a:latin typeface="Times New Roman" pitchFamily="18" charset="0"/>
                <a:cs typeface="Times New Roman" pitchFamily="18" charset="0"/>
              </a:rPr>
              <a:t> </a:t>
            </a:r>
            <a:r>
              <a:rPr lang="en-US" sz="1800" dirty="0" err="1">
                <a:solidFill>
                  <a:srgbClr val="00B050"/>
                </a:solidFill>
                <a:latin typeface="Times New Roman" pitchFamily="18" charset="0"/>
                <a:cs typeface="Times New Roman" pitchFamily="18" charset="0"/>
              </a:rPr>
              <a:t>nghe</a:t>
            </a:r>
            <a:r>
              <a:rPr lang="en-US" sz="1800" dirty="0">
                <a:solidFill>
                  <a:srgbClr val="00B050"/>
                </a:solidFill>
                <a:latin typeface="Times New Roman" pitchFamily="18" charset="0"/>
                <a:cs typeface="Times New Roman" pitchFamily="18" charset="0"/>
              </a:rPr>
              <a:t> </a:t>
            </a:r>
            <a:r>
              <a:rPr lang="en-US" sz="1800" dirty="0" err="1">
                <a:solidFill>
                  <a:srgbClr val="00B050"/>
                </a:solidFill>
                <a:latin typeface="Times New Roman" pitchFamily="18" charset="0"/>
                <a:cs typeface="Times New Roman" pitchFamily="18" charset="0"/>
              </a:rPr>
              <a:t>thấy</a:t>
            </a:r>
            <a:r>
              <a:rPr lang="en-US" sz="1800" dirty="0">
                <a:solidFill>
                  <a:srgbClr val="00B050"/>
                </a:solidFill>
                <a:latin typeface="Times New Roman" pitchFamily="18" charset="0"/>
                <a:cs typeface="Times New Roman" pitchFamily="18" charset="0"/>
              </a:rPr>
              <a:t> </a:t>
            </a:r>
            <a:r>
              <a:rPr lang="en-US" sz="1800" dirty="0" err="1">
                <a:solidFill>
                  <a:srgbClr val="00B050"/>
                </a:solidFill>
                <a:latin typeface="Times New Roman" pitchFamily="18" charset="0"/>
                <a:cs typeface="Times New Roman" pitchFamily="18" charset="0"/>
              </a:rPr>
              <a:t>gần</a:t>
            </a:r>
            <a:r>
              <a:rPr lang="en-US" sz="1800" dirty="0">
                <a:solidFill>
                  <a:srgbClr val="00B050"/>
                </a:solidFill>
                <a:latin typeface="Times New Roman" pitchFamily="18" charset="0"/>
                <a:cs typeface="Times New Roman" pitchFamily="18" charset="0"/>
              </a:rPr>
              <a:t> </a:t>
            </a:r>
            <a:r>
              <a:rPr lang="en-US" sz="1800" dirty="0" err="1">
                <a:solidFill>
                  <a:srgbClr val="00B050"/>
                </a:solidFill>
                <a:latin typeface="Times New Roman" pitchFamily="18" charset="0"/>
                <a:cs typeface="Times New Roman" pitchFamily="18" charset="0"/>
              </a:rPr>
              <a:t>như</a:t>
            </a:r>
            <a:r>
              <a:rPr lang="en-US" sz="1800" dirty="0">
                <a:solidFill>
                  <a:srgbClr val="00B050"/>
                </a:solidFill>
                <a:latin typeface="Times New Roman" pitchFamily="18" charset="0"/>
                <a:cs typeface="Times New Roman" pitchFamily="18" charset="0"/>
              </a:rPr>
              <a:t> </a:t>
            </a:r>
            <a:r>
              <a:rPr lang="en-US" sz="1800" dirty="0" err="1">
                <a:solidFill>
                  <a:srgbClr val="00B050"/>
                </a:solidFill>
                <a:latin typeface="Times New Roman" pitchFamily="18" charset="0"/>
                <a:cs typeface="Times New Roman" pitchFamily="18" charset="0"/>
              </a:rPr>
              <a:t>đồng</a:t>
            </a:r>
            <a:r>
              <a:rPr lang="en-US" sz="1800" dirty="0">
                <a:solidFill>
                  <a:srgbClr val="00B050"/>
                </a:solidFill>
                <a:latin typeface="Times New Roman" pitchFamily="18" charset="0"/>
                <a:cs typeface="Times New Roman" pitchFamily="18" charset="0"/>
              </a:rPr>
              <a:t> </a:t>
            </a:r>
            <a:r>
              <a:rPr lang="en-US" sz="1800" dirty="0" err="1">
                <a:solidFill>
                  <a:srgbClr val="00B050"/>
                </a:solidFill>
                <a:latin typeface="Times New Roman" pitchFamily="18" charset="0"/>
                <a:cs typeface="Times New Roman" pitchFamily="18" charset="0"/>
              </a:rPr>
              <a:t>thời</a:t>
            </a:r>
            <a:r>
              <a:rPr lang="en-US" sz="1800" dirty="0">
                <a:solidFill>
                  <a:srgbClr val="00B050"/>
                </a:solidFill>
                <a:latin typeface="Times New Roman" pitchFamily="18" charset="0"/>
                <a:cs typeface="Times New Roman" pitchFamily="18" charset="0"/>
              </a:rPr>
              <a:t> </a:t>
            </a:r>
            <a:r>
              <a:rPr lang="en-US" sz="1800" dirty="0" err="1">
                <a:solidFill>
                  <a:srgbClr val="00B050"/>
                </a:solidFill>
                <a:latin typeface="Times New Roman" pitchFamily="18" charset="0"/>
                <a:cs typeface="Times New Roman" pitchFamily="18" charset="0"/>
              </a:rPr>
              <a:t>cùng</a:t>
            </a:r>
            <a:r>
              <a:rPr lang="en-US" sz="1800" dirty="0">
                <a:solidFill>
                  <a:srgbClr val="00B050"/>
                </a:solidFill>
                <a:latin typeface="Times New Roman" pitchFamily="18" charset="0"/>
                <a:cs typeface="Times New Roman" pitchFamily="18" charset="0"/>
              </a:rPr>
              <a:t> </a:t>
            </a:r>
            <a:r>
              <a:rPr lang="en-US" sz="1800" dirty="0" err="1">
                <a:solidFill>
                  <a:srgbClr val="00B050"/>
                </a:solidFill>
                <a:latin typeface="Times New Roman" pitchFamily="18" charset="0"/>
                <a:cs typeface="Times New Roman" pitchFamily="18" charset="0"/>
              </a:rPr>
              <a:t>âm</a:t>
            </a:r>
            <a:r>
              <a:rPr lang="en-US" sz="1800" dirty="0">
                <a:solidFill>
                  <a:srgbClr val="00B050"/>
                </a:solidFill>
                <a:latin typeface="Times New Roman" pitchFamily="18" charset="0"/>
                <a:cs typeface="Times New Roman" pitchFamily="18" charset="0"/>
              </a:rPr>
              <a:t> </a:t>
            </a:r>
            <a:r>
              <a:rPr lang="en-US" sz="1800" dirty="0" err="1">
                <a:solidFill>
                  <a:srgbClr val="00B050"/>
                </a:solidFill>
                <a:latin typeface="Times New Roman" pitchFamily="18" charset="0"/>
                <a:cs typeface="Times New Roman" pitchFamily="18" charset="0"/>
              </a:rPr>
              <a:t>trực</a:t>
            </a:r>
            <a:r>
              <a:rPr lang="en-US" sz="1800" dirty="0">
                <a:solidFill>
                  <a:srgbClr val="00B050"/>
                </a:solidFill>
                <a:latin typeface="Times New Roman" pitchFamily="18" charset="0"/>
                <a:cs typeface="Times New Roman" pitchFamily="18" charset="0"/>
              </a:rPr>
              <a:t> </a:t>
            </a:r>
            <a:r>
              <a:rPr lang="en-US" sz="1800" dirty="0" err="1">
                <a:solidFill>
                  <a:srgbClr val="00B050"/>
                </a:solidFill>
                <a:latin typeface="Times New Roman" pitchFamily="18" charset="0"/>
                <a:cs typeface="Times New Roman" pitchFamily="18" charset="0"/>
              </a:rPr>
              <a:t>tiếp</a:t>
            </a:r>
            <a:r>
              <a:rPr lang="en-US" sz="1800" dirty="0">
                <a:solidFill>
                  <a:srgbClr val="00B050"/>
                </a:solidFill>
                <a:latin typeface="Times New Roman" pitchFamily="18" charset="0"/>
                <a:cs typeface="Times New Roman" pitchFamily="18" charset="0"/>
              </a:rPr>
              <a:t>.</a:t>
            </a:r>
            <a:endParaRPr lang="vi-VN" sz="1800" dirty="0">
              <a:solidFill>
                <a:srgbClr val="00B050"/>
              </a:solidFill>
              <a:latin typeface="Times New Roman" pitchFamily="18" charset="0"/>
              <a:cs typeface="Times New Roman" pitchFamily="18" charset="0"/>
            </a:endParaRPr>
          </a:p>
        </p:txBody>
      </p:sp>
      <p:sp>
        <p:nvSpPr>
          <p:cNvPr id="18" name="Explosion 1 17"/>
          <p:cNvSpPr/>
          <p:nvPr/>
        </p:nvSpPr>
        <p:spPr>
          <a:xfrm>
            <a:off x="1143000" y="2914650"/>
            <a:ext cx="5314950" cy="222885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800"/>
              </a:spcAft>
            </a:pPr>
            <a:r>
              <a:rPr lang="en-US" sz="2400" b="1" dirty="0">
                <a:solidFill>
                  <a:schemeClr val="tx1"/>
                </a:solidFill>
                <a:latin typeface="Times New Roman" pitchFamily="18" charset="0"/>
                <a:cs typeface="Times New Roman" pitchFamily="18" charset="0"/>
              </a:rPr>
              <a:t>CÂU HỎI: </a:t>
            </a:r>
            <a:r>
              <a:rPr lang="en-US" sz="2400" dirty="0" err="1">
                <a:solidFill>
                  <a:schemeClr val="tx1"/>
                </a:solidFill>
                <a:latin typeface="Times New Roman" pitchFamily="18" charset="0"/>
                <a:cs typeface="Times New Roman" pitchFamily="18" charset="0"/>
              </a:rPr>
              <a:t>Tìm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thêm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ví</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dụ</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về</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phản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xạ</a:t>
            </a:r>
            <a:r>
              <a:rPr lang="vi-VN" sz="2400" dirty="0">
                <a:solidFill>
                  <a:schemeClr val="tx1"/>
                </a:solidFill>
                <a:latin typeface="Times New Roman" pitchFamily="18" charset="0"/>
                <a:cs typeface="Times New Roman" pitchFamily="18" charset="0"/>
              </a:rPr>
              <a:t>?</a:t>
            </a:r>
            <a:endParaRPr lang="en-US" sz="2400" dirty="0">
              <a:solidFill>
                <a:schemeClr val="tx1"/>
              </a:solidFill>
              <a:latin typeface="Times New Roman" pitchFamily="18" charset="0"/>
              <a:cs typeface="Times New Roman" pitchFamily="18" charset="0"/>
            </a:endParaRPr>
          </a:p>
        </p:txBody>
      </p:sp>
      <p:sp>
        <p:nvSpPr>
          <p:cNvPr id="19" name="Rectangle 18"/>
          <p:cNvSpPr/>
          <p:nvPr/>
        </p:nvSpPr>
        <p:spPr>
          <a:xfrm>
            <a:off x="1143000" y="3314700"/>
            <a:ext cx="4914900" cy="1754326"/>
          </a:xfrm>
          <a:prstGeom prst="rect">
            <a:avLst/>
          </a:prstGeom>
        </p:spPr>
        <p:txBody>
          <a:bodyPr wrap="square">
            <a:spAutoFit/>
          </a:bodyPr>
          <a:lstStyle/>
          <a:p>
            <a:r>
              <a:rPr lang="vi-VN" sz="2700" dirty="0">
                <a:latin typeface="+mj-lt"/>
                <a:cs typeface="Calibri" panose="020F0502020204030204" pitchFamily="34" charset="0"/>
              </a:rPr>
              <a:t>Khi đứng trong một hội trường lớn có tường bao quanh và nói to thì sau đó ta sẽ nghe được tiếng nói của chính mình vọng lại</a:t>
            </a:r>
            <a:r>
              <a:rPr lang="en-US" sz="2700" dirty="0">
                <a:latin typeface="+mj-lt"/>
                <a:cs typeface="Calibri" panose="020F0502020204030204" pitchFamily="34" charset="0"/>
              </a:rPr>
              <a:t>.</a:t>
            </a:r>
            <a:endParaRPr lang="en-US" sz="2700" dirty="0">
              <a:latin typeface="+mj-lt"/>
            </a:endParaRPr>
          </a:p>
        </p:txBody>
      </p:sp>
    </p:spTree>
    <p:extLst>
      <p:ext uri="{BB962C8B-B14F-4D97-AF65-F5344CB8AC3E}">
        <p14:creationId xmlns:p14="http://schemas.microsoft.com/office/powerpoint/2010/main" val="395206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1" nodeType="clickEffect">
                                  <p:stCondLst>
                                    <p:cond delay="0"/>
                                  </p:stCondLst>
                                  <p:childTnLst>
                                    <p:animEffect transition="out" filter="blinds(horizontal)">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Horizont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19">
                                            <p:txEl>
                                              <p:pRg st="0" end="0"/>
                                            </p:txEl>
                                          </p:spTgt>
                                        </p:tgtEl>
                                        <p:attrNameLst>
                                          <p:attrName>style.visibility</p:attrName>
                                        </p:attrNameLst>
                                      </p:cBhvr>
                                      <p:to>
                                        <p:strVal val="visible"/>
                                      </p:to>
                                    </p:set>
                                    <p:anim calcmode="lin" valueType="num">
                                      <p:cBhvr>
                                        <p:cTn id="49" dur="1000" fill="hold"/>
                                        <p:tgtEl>
                                          <p:spTgt spid="19">
                                            <p:txEl>
                                              <p:pRg st="0" end="0"/>
                                            </p:txEl>
                                          </p:spTgt>
                                        </p:tgtEl>
                                        <p:attrNameLst>
                                          <p:attrName>ppt_w</p:attrName>
                                        </p:attrNameLst>
                                      </p:cBhvr>
                                      <p:tavLst>
                                        <p:tav tm="0">
                                          <p:val>
                                            <p:strVal val="#ppt_w*0.70"/>
                                          </p:val>
                                        </p:tav>
                                        <p:tav tm="100000">
                                          <p:val>
                                            <p:strVal val="#ppt_w"/>
                                          </p:val>
                                        </p:tav>
                                      </p:tavLst>
                                    </p:anim>
                                    <p:anim calcmode="lin" valueType="num">
                                      <p:cBhvr>
                                        <p:cTn id="50" dur="1000" fill="hold"/>
                                        <p:tgtEl>
                                          <p:spTgt spid="19">
                                            <p:txEl>
                                              <p:pRg st="0" end="0"/>
                                            </p:txEl>
                                          </p:spTgt>
                                        </p:tgtEl>
                                        <p:attrNameLst>
                                          <p:attrName>ppt_h</p:attrName>
                                        </p:attrNameLst>
                                      </p:cBhvr>
                                      <p:tavLst>
                                        <p:tav tm="0">
                                          <p:val>
                                            <p:strVal val="#ppt_h"/>
                                          </p:val>
                                        </p:tav>
                                        <p:tav tm="100000">
                                          <p:val>
                                            <p:strVal val="#ppt_h"/>
                                          </p:val>
                                        </p:tav>
                                      </p:tavLst>
                                    </p:anim>
                                    <p:animEffect transition="in" filter="fade">
                                      <p:cBhvr>
                                        <p:cTn id="51" dur="10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1" grpId="1" animBg="1"/>
      <p:bldP spid="13" grpId="0"/>
      <p:bldP spid="16" grpId="0"/>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owerpoint đẹp, chuyên nghiệp 15"/>
          <p:cNvPicPr>
            <a:picLocks noChangeAspect="1" noChangeArrowheads="1"/>
          </p:cNvPicPr>
          <p:nvPr/>
        </p:nvPicPr>
        <p:blipFill>
          <a:blip r:embed="rId2"/>
          <a:srcRect/>
          <a:stretch>
            <a:fillRect/>
          </a:stretch>
        </p:blipFill>
        <p:spPr bwMode="auto">
          <a:xfrm>
            <a:off x="1143000" y="0"/>
            <a:ext cx="6850972" cy="5143500"/>
          </a:xfrm>
          <a:prstGeom prst="rect">
            <a:avLst/>
          </a:prstGeom>
          <a:noFill/>
        </p:spPr>
      </p:pic>
      <p:sp>
        <p:nvSpPr>
          <p:cNvPr id="3" name="Rectangle 2"/>
          <p:cNvSpPr/>
          <p:nvPr/>
        </p:nvSpPr>
        <p:spPr>
          <a:xfrm>
            <a:off x="1143000" y="0"/>
            <a:ext cx="6858000" cy="1338828"/>
          </a:xfrm>
          <a:prstGeom prst="rect">
            <a:avLst/>
          </a:prstGeom>
        </p:spPr>
        <p:txBody>
          <a:bodyPr wrap="square">
            <a:spAutoFit/>
          </a:bodyPr>
          <a:lstStyle/>
          <a:p>
            <a:pPr>
              <a:spcAft>
                <a:spcPts val="1800"/>
              </a:spcAft>
            </a:pPr>
            <a:r>
              <a:rPr lang="en-US" sz="2700" b="1" dirty="0">
                <a:solidFill>
                  <a:srgbClr val="C00000"/>
                </a:solidFill>
                <a:latin typeface="Times New Roman" pitchFamily="18" charset="0"/>
                <a:cs typeface="Times New Roman" pitchFamily="18" charset="0"/>
              </a:rPr>
              <a:t>C</a:t>
            </a:r>
            <a:r>
              <a:rPr lang="vi-VN" sz="2700" b="1" dirty="0">
                <a:solidFill>
                  <a:srgbClr val="C00000"/>
                </a:solidFill>
                <a:latin typeface="Times New Roman" pitchFamily="18" charset="0"/>
                <a:cs typeface="Times New Roman" pitchFamily="18" charset="0"/>
              </a:rPr>
              <a:t>H1</a:t>
            </a:r>
            <a:r>
              <a:rPr lang="en-US" sz="2700" b="1" dirty="0">
                <a:solidFill>
                  <a:srgbClr val="C00000"/>
                </a:solidFill>
                <a:latin typeface="Times New Roman" pitchFamily="18" charset="0"/>
                <a:cs typeface="Times New Roman" pitchFamily="18" charset="0"/>
              </a:rPr>
              <a:t>:</a:t>
            </a:r>
            <a:r>
              <a:rPr lang="vi-VN" sz="2700" b="1" dirty="0">
                <a:solidFill>
                  <a:srgbClr val="C00000"/>
                </a:solidFill>
                <a:latin typeface="Times New Roman" pitchFamily="18" charset="0"/>
                <a:cs typeface="Times New Roman" pitchFamily="18" charset="0"/>
              </a:rPr>
              <a:t>Tại sao trong phòng kín ta thường nghe thấy âm to hơn so với khi ta nghe chính âm đó ở ngoài trời?</a:t>
            </a:r>
            <a:endParaRPr lang="en-US" sz="2700" b="1" dirty="0">
              <a:solidFill>
                <a:srgbClr val="C00000"/>
              </a:solidFill>
              <a:latin typeface="Times New Roman" pitchFamily="18" charset="0"/>
              <a:cs typeface="Times New Roman" pitchFamily="18" charset="0"/>
            </a:endParaRPr>
          </a:p>
        </p:txBody>
      </p:sp>
      <p:sp>
        <p:nvSpPr>
          <p:cNvPr id="4" name="Rectangle 3"/>
          <p:cNvSpPr/>
          <p:nvPr/>
        </p:nvSpPr>
        <p:spPr>
          <a:xfrm>
            <a:off x="1143000" y="1143000"/>
            <a:ext cx="6858000" cy="1569660"/>
          </a:xfrm>
          <a:prstGeom prst="rect">
            <a:avLst/>
          </a:prstGeom>
        </p:spPr>
        <p:txBody>
          <a:bodyPr wrap="square">
            <a:spAutoFit/>
          </a:bodyPr>
          <a:lstStyle/>
          <a:p>
            <a:r>
              <a:rPr lang="vi-VN" sz="2400" dirty="0">
                <a:latin typeface="+mj-lt"/>
                <a:cs typeface="Calibri" panose="020F0502020204030204" pitchFamily="34" charset="0"/>
              </a:rPr>
              <a:t>Trong phòng nhỏ (hẹp) và kín, </a:t>
            </a:r>
            <a:r>
              <a:rPr lang="vi-VN" sz="2400" dirty="0">
                <a:solidFill>
                  <a:srgbClr val="0070C0"/>
                </a:solidFill>
                <a:latin typeface="+mj-lt"/>
                <a:cs typeface="Calibri" panose="020F0502020204030204" pitchFamily="34" charset="0"/>
              </a:rPr>
              <a:t>âm phát ra </a:t>
            </a:r>
            <a:r>
              <a:rPr lang="vi-VN" sz="2400" dirty="0">
                <a:latin typeface="+mj-lt"/>
                <a:cs typeface="Calibri" panose="020F0502020204030204" pitchFamily="34" charset="0"/>
              </a:rPr>
              <a:t>và </a:t>
            </a:r>
            <a:r>
              <a:rPr lang="vi-VN" sz="2400" dirty="0">
                <a:solidFill>
                  <a:srgbClr val="0070C0"/>
                </a:solidFill>
                <a:latin typeface="+mj-lt"/>
                <a:cs typeface="Calibri" panose="020F0502020204030204" pitchFamily="34" charset="0"/>
              </a:rPr>
              <a:t>âm phản xạ</a:t>
            </a:r>
            <a:r>
              <a:rPr lang="vi-VN" sz="2400" dirty="0">
                <a:latin typeface="+mj-lt"/>
                <a:cs typeface="Calibri" panose="020F0502020204030204" pitchFamily="34" charset="0"/>
              </a:rPr>
              <a:t> </a:t>
            </a:r>
            <a:r>
              <a:rPr lang="vi-VN" sz="2400" dirty="0">
                <a:solidFill>
                  <a:srgbClr val="00B050"/>
                </a:solidFill>
                <a:latin typeface="+mj-lt"/>
                <a:cs typeface="Calibri" panose="020F0502020204030204" pitchFamily="34" charset="0"/>
              </a:rPr>
              <a:t>truyền tới tai cùng lúc </a:t>
            </a:r>
            <a:r>
              <a:rPr lang="vi-VN" sz="2400" dirty="0">
                <a:latin typeface="+mj-lt"/>
                <a:cs typeface="Calibri" panose="020F0502020204030204" pitchFamily="34" charset="0"/>
              </a:rPr>
              <a:t>(trong thời gian ngắn hơn 1/15 giây)</a:t>
            </a:r>
            <a:r>
              <a:rPr lang="en-US" sz="2400" dirty="0">
                <a:latin typeface="+mj-lt"/>
                <a:cs typeface="Calibri" panose="020F0502020204030204" pitchFamily="34" charset="0"/>
              </a:rPr>
              <a:t>. </a:t>
            </a:r>
            <a:r>
              <a:rPr lang="en-US" sz="2400" dirty="0" err="1">
                <a:latin typeface="+mj-lt"/>
                <a:cs typeface="Calibri" panose="020F0502020204030204" pitchFamily="34" charset="0"/>
              </a:rPr>
              <a:t>Vì</a:t>
            </a:r>
            <a:r>
              <a:rPr lang="en-US" sz="2400" dirty="0">
                <a:latin typeface="+mj-lt"/>
                <a:cs typeface="Calibri" panose="020F0502020204030204" pitchFamily="34" charset="0"/>
              </a:rPr>
              <a:t> </a:t>
            </a:r>
            <a:r>
              <a:rPr lang="vi-VN" sz="2400" dirty="0">
                <a:solidFill>
                  <a:srgbClr val="00B050"/>
                </a:solidFill>
                <a:latin typeface="+mj-lt"/>
                <a:cs typeface="Calibri" panose="020F0502020204030204" pitchFamily="34" charset="0"/>
              </a:rPr>
              <a:t>nghe được đồng thời </a:t>
            </a:r>
            <a:r>
              <a:rPr lang="vi-VN" sz="2400" dirty="0">
                <a:solidFill>
                  <a:srgbClr val="0070C0"/>
                </a:solidFill>
                <a:latin typeface="+mj-lt"/>
                <a:cs typeface="Calibri" panose="020F0502020204030204" pitchFamily="34" charset="0"/>
              </a:rPr>
              <a:t>âm phát ra</a:t>
            </a:r>
            <a:r>
              <a:rPr lang="en-US" sz="2400" dirty="0">
                <a:solidFill>
                  <a:srgbClr val="0070C0"/>
                </a:solidFill>
                <a:latin typeface="+mj-lt"/>
                <a:cs typeface="Calibri" panose="020F0502020204030204" pitchFamily="34" charset="0"/>
              </a:rPr>
              <a:t> </a:t>
            </a:r>
            <a:r>
              <a:rPr lang="en-US" sz="2400" dirty="0" err="1">
                <a:solidFill>
                  <a:srgbClr val="0070C0"/>
                </a:solidFill>
                <a:latin typeface="+mj-lt"/>
                <a:cs typeface="Calibri" panose="020F0502020204030204" pitchFamily="34" charset="0"/>
              </a:rPr>
              <a:t>trực</a:t>
            </a:r>
            <a:r>
              <a:rPr lang="en-US" sz="2400" dirty="0">
                <a:solidFill>
                  <a:srgbClr val="0070C0"/>
                </a:solidFill>
                <a:latin typeface="+mj-lt"/>
                <a:cs typeface="Calibri" panose="020F0502020204030204" pitchFamily="34" charset="0"/>
              </a:rPr>
              <a:t> </a:t>
            </a:r>
            <a:r>
              <a:rPr lang="en-US" sz="2400" dirty="0" err="1">
                <a:solidFill>
                  <a:srgbClr val="0070C0"/>
                </a:solidFill>
                <a:latin typeface="+mj-lt"/>
                <a:cs typeface="Calibri" panose="020F0502020204030204" pitchFamily="34" charset="0"/>
              </a:rPr>
              <a:t>tiếp</a:t>
            </a:r>
            <a:r>
              <a:rPr lang="vi-VN" sz="2400" dirty="0">
                <a:solidFill>
                  <a:srgbClr val="0070C0"/>
                </a:solidFill>
                <a:latin typeface="+mj-lt"/>
                <a:cs typeface="Calibri" panose="020F0502020204030204" pitchFamily="34" charset="0"/>
              </a:rPr>
              <a:t> </a:t>
            </a:r>
            <a:r>
              <a:rPr lang="vi-VN" sz="2400" dirty="0">
                <a:latin typeface="+mj-lt"/>
                <a:cs typeface="Calibri" panose="020F0502020204030204" pitchFamily="34" charset="0"/>
              </a:rPr>
              <a:t>và </a:t>
            </a:r>
            <a:r>
              <a:rPr lang="vi-VN" sz="2400" dirty="0">
                <a:solidFill>
                  <a:srgbClr val="0070C0"/>
                </a:solidFill>
                <a:latin typeface="+mj-lt"/>
                <a:cs typeface="Calibri" panose="020F0502020204030204" pitchFamily="34" charset="0"/>
              </a:rPr>
              <a:t>âm phản xạ </a:t>
            </a:r>
            <a:r>
              <a:rPr lang="vi-VN" sz="2400" dirty="0">
                <a:latin typeface="+mj-lt"/>
                <a:cs typeface="Calibri" panose="020F0502020204030204" pitchFamily="34" charset="0"/>
              </a:rPr>
              <a:t>nên </a:t>
            </a:r>
            <a:r>
              <a:rPr lang="en-US" sz="2400" dirty="0" err="1">
                <a:solidFill>
                  <a:srgbClr val="FF0000"/>
                </a:solidFill>
                <a:latin typeface="+mj-lt"/>
                <a:cs typeface="Calibri" panose="020F0502020204030204" pitchFamily="34" charset="0"/>
              </a:rPr>
              <a:t>âm</a:t>
            </a:r>
            <a:r>
              <a:rPr lang="en-US" sz="2400" dirty="0">
                <a:solidFill>
                  <a:srgbClr val="FF0000"/>
                </a:solidFill>
                <a:latin typeface="+mj-lt"/>
                <a:cs typeface="Calibri" panose="020F0502020204030204" pitchFamily="34" charset="0"/>
              </a:rPr>
              <a:t> </a:t>
            </a:r>
            <a:r>
              <a:rPr lang="en-US" sz="2400" dirty="0" err="1">
                <a:solidFill>
                  <a:srgbClr val="FF0000"/>
                </a:solidFill>
                <a:latin typeface="+mj-lt"/>
                <a:cs typeface="Calibri" panose="020F0502020204030204" pitchFamily="34" charset="0"/>
              </a:rPr>
              <a:t>nghe</a:t>
            </a:r>
            <a:r>
              <a:rPr lang="en-US" sz="2400" dirty="0">
                <a:solidFill>
                  <a:srgbClr val="FF0000"/>
                </a:solidFill>
                <a:latin typeface="+mj-lt"/>
                <a:cs typeface="Calibri" panose="020F0502020204030204" pitchFamily="34" charset="0"/>
              </a:rPr>
              <a:t> </a:t>
            </a:r>
            <a:r>
              <a:rPr lang="vi-VN" sz="2400" dirty="0">
                <a:solidFill>
                  <a:srgbClr val="FF0000"/>
                </a:solidFill>
                <a:latin typeface="+mj-lt"/>
                <a:cs typeface="Calibri" panose="020F0502020204030204" pitchFamily="34" charset="0"/>
              </a:rPr>
              <a:t>to</a:t>
            </a:r>
            <a:r>
              <a:rPr lang="en-US" sz="2400" dirty="0">
                <a:solidFill>
                  <a:srgbClr val="FF0000"/>
                </a:solidFill>
                <a:latin typeface="+mj-lt"/>
                <a:cs typeface="Calibri" panose="020F0502020204030204" pitchFamily="34" charset="0"/>
              </a:rPr>
              <a:t> </a:t>
            </a:r>
            <a:r>
              <a:rPr lang="en-US" sz="2400" dirty="0" err="1">
                <a:solidFill>
                  <a:srgbClr val="FF0000"/>
                </a:solidFill>
                <a:latin typeface="+mj-lt"/>
                <a:cs typeface="Calibri" panose="020F0502020204030204" pitchFamily="34" charset="0"/>
              </a:rPr>
              <a:t>và</a:t>
            </a:r>
            <a:r>
              <a:rPr lang="en-US" sz="2400" dirty="0">
                <a:solidFill>
                  <a:srgbClr val="FF0000"/>
                </a:solidFill>
                <a:latin typeface="+mj-lt"/>
                <a:cs typeface="Calibri" panose="020F0502020204030204" pitchFamily="34" charset="0"/>
              </a:rPr>
              <a:t> </a:t>
            </a:r>
            <a:r>
              <a:rPr lang="en-US" sz="2400" dirty="0" err="1">
                <a:solidFill>
                  <a:srgbClr val="FF0000"/>
                </a:solidFill>
                <a:latin typeface="+mj-lt"/>
                <a:cs typeface="Calibri" panose="020F0502020204030204" pitchFamily="34" charset="0"/>
              </a:rPr>
              <a:t>rõ</a:t>
            </a:r>
            <a:r>
              <a:rPr lang="vi-VN" sz="2400" dirty="0">
                <a:solidFill>
                  <a:srgbClr val="FF0000"/>
                </a:solidFill>
                <a:latin typeface="+mj-lt"/>
                <a:cs typeface="Calibri" panose="020F0502020204030204" pitchFamily="34" charset="0"/>
              </a:rPr>
              <a:t> hơn</a:t>
            </a:r>
            <a:endParaRPr lang="en-US" sz="2400" dirty="0">
              <a:latin typeface="+mj-lt"/>
            </a:endParaRPr>
          </a:p>
        </p:txBody>
      </p:sp>
      <p:sp>
        <p:nvSpPr>
          <p:cNvPr id="5" name="Rectangle 4"/>
          <p:cNvSpPr/>
          <p:nvPr/>
        </p:nvSpPr>
        <p:spPr>
          <a:xfrm>
            <a:off x="1143000" y="2686050"/>
            <a:ext cx="6858000" cy="1938992"/>
          </a:xfrm>
          <a:prstGeom prst="rect">
            <a:avLst/>
          </a:prstGeom>
        </p:spPr>
        <p:txBody>
          <a:bodyPr wrap="square">
            <a:spAutoFit/>
          </a:bodyPr>
          <a:lstStyle/>
          <a:p>
            <a:r>
              <a:rPr lang="vi-VN" sz="2400" b="1" dirty="0">
                <a:solidFill>
                  <a:srgbClr val="FF0000"/>
                </a:solidFill>
                <a:latin typeface="Times New Roman" pitchFamily="18" charset="0"/>
                <a:cs typeface="Times New Roman" pitchFamily="18" charset="0"/>
              </a:rPr>
              <a:t>CH2</a:t>
            </a:r>
            <a:r>
              <a:rPr lang="en-US" sz="2400" b="1" dirty="0">
                <a:solidFill>
                  <a:srgbClr val="FF0000"/>
                </a:solidFill>
                <a:latin typeface="Times New Roman" pitchFamily="18" charset="0"/>
                <a:cs typeface="Times New Roman" pitchFamily="18" charset="0"/>
              </a:rPr>
              <a:t>: </a:t>
            </a:r>
            <a:r>
              <a:rPr lang="vi-VN" sz="2400" dirty="0">
                <a:solidFill>
                  <a:srgbClr val="C00000"/>
                </a:solidFill>
                <a:latin typeface="Times New Roman" pitchFamily="18" charset="0"/>
                <a:cs typeface="Times New Roman" pitchFamily="18" charset="0"/>
              </a:rPr>
              <a:t>Khi</a:t>
            </a:r>
            <a:r>
              <a:rPr lang="vi-VN" sz="2400" dirty="0">
                <a:latin typeface="Times New Roman" pitchFamily="18" charset="0"/>
                <a:cs typeface="Times New Roman" pitchFamily="18" charset="0"/>
              </a:rPr>
              <a:t> nói to trong phòng rất lớn </a:t>
            </a:r>
            <a:r>
              <a:rPr lang="vi-VN" sz="2400" dirty="0">
                <a:solidFill>
                  <a:srgbClr val="C00000"/>
                </a:solidFill>
                <a:latin typeface="Times New Roman" pitchFamily="18" charset="0"/>
                <a:cs typeface="Times New Roman" pitchFamily="18" charset="0"/>
              </a:rPr>
              <a:t>thì</a:t>
            </a:r>
            <a:r>
              <a:rPr lang="vi-VN" sz="2400" dirty="0">
                <a:latin typeface="Times New Roman" pitchFamily="18" charset="0"/>
                <a:cs typeface="Times New Roman" pitchFamily="18" charset="0"/>
              </a:rPr>
              <a:t> </a:t>
            </a:r>
            <a:r>
              <a:rPr lang="vi-VN" sz="2400" dirty="0">
                <a:solidFill>
                  <a:srgbClr val="002060"/>
                </a:solidFill>
                <a:latin typeface="Times New Roman" pitchFamily="18" charset="0"/>
                <a:cs typeface="Times New Roman" pitchFamily="18" charset="0"/>
              </a:rPr>
              <a:t>nghe được tiếng vang.</a:t>
            </a:r>
            <a:r>
              <a:rPr lang="vi-VN" sz="2400" dirty="0">
                <a:latin typeface="Times New Roman" pitchFamily="18" charset="0"/>
                <a:cs typeface="Times New Roman" pitchFamily="18" charset="0"/>
              </a:rPr>
              <a:t> </a:t>
            </a:r>
            <a:r>
              <a:rPr lang="vi-VN" sz="2400" dirty="0">
                <a:solidFill>
                  <a:srgbClr val="C00000"/>
                </a:solidFill>
                <a:latin typeface="Times New Roman" pitchFamily="18" charset="0"/>
                <a:cs typeface="Times New Roman" pitchFamily="18" charset="0"/>
              </a:rPr>
              <a:t>Nhưng</a:t>
            </a:r>
            <a:r>
              <a:rPr lang="vi-VN" sz="2400" dirty="0">
                <a:latin typeface="Times New Roman" pitchFamily="18" charset="0"/>
                <a:cs typeface="Times New Roman" pitchFamily="18" charset="0"/>
              </a:rPr>
              <a:t> </a:t>
            </a:r>
            <a:r>
              <a:rPr lang="vi-VN" sz="2400" dirty="0">
                <a:solidFill>
                  <a:srgbClr val="0070C0"/>
                </a:solidFill>
                <a:latin typeface="Times New Roman" pitchFamily="18" charset="0"/>
                <a:cs typeface="Times New Roman" pitchFamily="18" charset="0"/>
              </a:rPr>
              <a:t>nói to như vậy trong phòng nhỏ </a:t>
            </a:r>
            <a:r>
              <a:rPr lang="vi-VN" sz="2400" dirty="0">
                <a:solidFill>
                  <a:srgbClr val="C00000"/>
                </a:solidFill>
                <a:latin typeface="Times New Roman" pitchFamily="18" charset="0"/>
                <a:cs typeface="Times New Roman" pitchFamily="18" charset="0"/>
              </a:rPr>
              <a:t>thì lại</a:t>
            </a:r>
            <a:r>
              <a:rPr lang="vi-VN" sz="2400" dirty="0">
                <a:latin typeface="Times New Roman" pitchFamily="18" charset="0"/>
                <a:cs typeface="Times New Roman" pitchFamily="18" charset="0"/>
              </a:rPr>
              <a:t> </a:t>
            </a:r>
            <a:r>
              <a:rPr lang="vi-VN" sz="2400" dirty="0">
                <a:solidFill>
                  <a:srgbClr val="00B050"/>
                </a:solidFill>
                <a:latin typeface="Times New Roman" pitchFamily="18" charset="0"/>
                <a:cs typeface="Times New Roman" pitchFamily="18" charset="0"/>
              </a:rPr>
              <a:t>không nghe được tiếng vang</a:t>
            </a:r>
            <a:r>
              <a:rPr lang="vi-VN" sz="2400" dirty="0">
                <a:latin typeface="Times New Roman" pitchFamily="18" charset="0"/>
                <a:cs typeface="Times New Roman" pitchFamily="18" charset="0"/>
              </a:rPr>
              <a:t>.</a:t>
            </a:r>
            <a:r>
              <a:rPr lang="en-US" sz="2400" dirty="0">
                <a:latin typeface="Times New Roman" pitchFamily="18" charset="0"/>
                <a:cs typeface="Times New Roman" pitchFamily="18" charset="0"/>
              </a:rPr>
              <a:t> </a:t>
            </a:r>
          </a:p>
          <a:p>
            <a:r>
              <a:rPr lang="en-US" sz="2400" dirty="0" err="1">
                <a:solidFill>
                  <a:srgbClr val="C00000"/>
                </a:solidFill>
                <a:latin typeface="Times New Roman" pitchFamily="18" charset="0"/>
                <a:cs typeface="Times New Roman" pitchFamily="18" charset="0"/>
              </a:rPr>
              <a:t>Trong</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trường</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hợp</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nào</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có</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âm</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phản</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xạ</a:t>
            </a:r>
            <a:r>
              <a:rPr lang="en-US" sz="2400" dirty="0">
                <a:solidFill>
                  <a:srgbClr val="C00000"/>
                </a:solidFill>
                <a:latin typeface="Times New Roman" pitchFamily="18" charset="0"/>
                <a:cs typeface="Times New Roman" pitchFamily="18" charset="0"/>
              </a:rPr>
              <a:t>. </a:t>
            </a:r>
          </a:p>
          <a:p>
            <a:r>
              <a:rPr lang="en-US" sz="2400" dirty="0" err="1">
                <a:solidFill>
                  <a:srgbClr val="C00000"/>
                </a:solidFill>
                <a:latin typeface="Times New Roman" pitchFamily="18" charset="0"/>
                <a:cs typeface="Times New Roman" pitchFamily="18" charset="0"/>
              </a:rPr>
              <a:t>Em</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hãy</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giải</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thích</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vì</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sao</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lại</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có</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sự</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khác</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nhau</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như</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vậy</a:t>
            </a:r>
            <a:r>
              <a:rPr lang="en-US" sz="2400" dirty="0">
                <a:solidFill>
                  <a:srgbClr val="C00000"/>
                </a:solidFill>
                <a:latin typeface="Times New Roman" pitchFamily="18" charset="0"/>
                <a:cs typeface="Times New Roman" pitchFamily="18" charset="0"/>
              </a:rPr>
              <a:t>?</a:t>
            </a:r>
            <a:endParaRPr lang="vi-VN" sz="24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7403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đẹp, chuyên nghiệp 18"/>
          <p:cNvPicPr>
            <a:picLocks noChangeAspect="1" noChangeArrowheads="1"/>
          </p:cNvPicPr>
          <p:nvPr/>
        </p:nvPicPr>
        <p:blipFill>
          <a:blip r:embed="rId2"/>
          <a:srcRect/>
          <a:stretch>
            <a:fillRect/>
          </a:stretch>
        </p:blipFill>
        <p:spPr bwMode="auto">
          <a:xfrm>
            <a:off x="1143000" y="0"/>
            <a:ext cx="6858000" cy="5143500"/>
          </a:xfrm>
          <a:prstGeom prst="rect">
            <a:avLst/>
          </a:prstGeom>
          <a:noFill/>
        </p:spPr>
      </p:pic>
      <p:sp>
        <p:nvSpPr>
          <p:cNvPr id="3" name="Rectangle 2"/>
          <p:cNvSpPr/>
          <p:nvPr/>
        </p:nvSpPr>
        <p:spPr>
          <a:xfrm>
            <a:off x="1143000" y="0"/>
            <a:ext cx="6858000" cy="2400657"/>
          </a:xfrm>
          <a:prstGeom prst="rect">
            <a:avLst/>
          </a:prstGeom>
        </p:spPr>
        <p:txBody>
          <a:bodyPr wrap="square">
            <a:spAutoFit/>
          </a:bodyPr>
          <a:lstStyle/>
          <a:p>
            <a:pPr>
              <a:lnSpc>
                <a:spcPct val="125000"/>
              </a:lnSpc>
              <a:spcAft>
                <a:spcPts val="1800"/>
              </a:spcAft>
            </a:pPr>
            <a:r>
              <a:rPr lang="vi-VN" sz="2400" dirty="0">
                <a:latin typeface="+mj-lt"/>
                <a:cs typeface="Calibri" panose="020F0502020204030204" pitchFamily="34" charset="0"/>
              </a:rPr>
              <a:t>Trong </a:t>
            </a:r>
            <a:r>
              <a:rPr lang="vi-VN" sz="2400" dirty="0">
                <a:solidFill>
                  <a:srgbClr val="C00000"/>
                </a:solidFill>
                <a:latin typeface="+mj-lt"/>
                <a:cs typeface="Calibri" panose="020F0502020204030204" pitchFamily="34" charset="0"/>
              </a:rPr>
              <a:t>cả hai phòng đều có âm phản xạ.    </a:t>
            </a:r>
            <a:r>
              <a:rPr lang="vi-VN" sz="2400" dirty="0">
                <a:latin typeface="+mj-lt"/>
                <a:cs typeface="Calibri" panose="020F0502020204030204" pitchFamily="34" charset="0"/>
              </a:rPr>
              <a:t>                                                                                                                     </a:t>
            </a:r>
            <a:r>
              <a:rPr lang="en-US" sz="2400" dirty="0">
                <a:latin typeface="+mj-lt"/>
                <a:cs typeface="Calibri" panose="020F0502020204030204" pitchFamily="34" charset="0"/>
              </a:rPr>
              <a:t>- </a:t>
            </a:r>
            <a:r>
              <a:rPr lang="vi-VN" sz="2400" dirty="0">
                <a:latin typeface="+mj-lt"/>
                <a:cs typeface="Calibri" panose="020F0502020204030204" pitchFamily="34" charset="0"/>
              </a:rPr>
              <a:t>Khi nói </a:t>
            </a:r>
            <a:r>
              <a:rPr lang="vi-VN" sz="2400" dirty="0">
                <a:solidFill>
                  <a:srgbClr val="C00000"/>
                </a:solidFill>
                <a:latin typeface="+mj-lt"/>
                <a:cs typeface="Calibri" panose="020F0502020204030204" pitchFamily="34" charset="0"/>
              </a:rPr>
              <a:t>trong phòng nhỏ</a:t>
            </a:r>
            <a:r>
              <a:rPr lang="vi-VN" sz="2400" dirty="0">
                <a:latin typeface="+mj-lt"/>
                <a:cs typeface="Calibri" panose="020F0502020204030204" pitchFamily="34" charset="0"/>
              </a:rPr>
              <a:t>, mặc dù vẫn có âm phản xạ từ tường phòng đến tai nhưng</a:t>
            </a:r>
            <a:r>
              <a:rPr lang="en-US" sz="2400" dirty="0">
                <a:latin typeface="+mj-lt"/>
                <a:cs typeface="Calibri" panose="020F0502020204030204" pitchFamily="34" charset="0"/>
              </a:rPr>
              <a:t> </a:t>
            </a:r>
            <a:r>
              <a:rPr lang="en-US" sz="2400" dirty="0" err="1">
                <a:latin typeface="+mj-lt"/>
                <a:cs typeface="Calibri" panose="020F0502020204030204" pitchFamily="34" charset="0"/>
              </a:rPr>
              <a:t>ta</a:t>
            </a:r>
            <a:r>
              <a:rPr lang="vi-VN" sz="2400" dirty="0">
                <a:latin typeface="+mj-lt"/>
                <a:cs typeface="Calibri" panose="020F0502020204030204" pitchFamily="34" charset="0"/>
              </a:rPr>
              <a:t> không nghe được tiếng vang vì </a:t>
            </a:r>
            <a:r>
              <a:rPr lang="vi-VN" sz="2400" dirty="0">
                <a:solidFill>
                  <a:srgbClr val="C00000"/>
                </a:solidFill>
                <a:latin typeface="+mj-lt"/>
                <a:cs typeface="Calibri" panose="020F0502020204030204" pitchFamily="34" charset="0"/>
              </a:rPr>
              <a:t>âm phản xạ </a:t>
            </a:r>
            <a:r>
              <a:rPr lang="vi-VN" sz="2400" dirty="0">
                <a:latin typeface="+mj-lt"/>
                <a:cs typeface="Calibri" panose="020F0502020204030204" pitchFamily="34" charset="0"/>
              </a:rPr>
              <a:t>từ tường phòng và </a:t>
            </a:r>
            <a:r>
              <a:rPr lang="vi-VN" sz="2400" dirty="0">
                <a:solidFill>
                  <a:srgbClr val="C00000"/>
                </a:solidFill>
                <a:latin typeface="+mj-lt"/>
                <a:cs typeface="Calibri" panose="020F0502020204030204" pitchFamily="34" charset="0"/>
              </a:rPr>
              <a:t>âm nói ra </a:t>
            </a:r>
            <a:r>
              <a:rPr lang="vi-VN" sz="2400" dirty="0">
                <a:solidFill>
                  <a:srgbClr val="00B050"/>
                </a:solidFill>
                <a:latin typeface="+mj-lt"/>
                <a:cs typeface="Calibri" panose="020F0502020204030204" pitchFamily="34" charset="0"/>
              </a:rPr>
              <a:t>đến tai gần như cùng một lúc</a:t>
            </a:r>
            <a:r>
              <a:rPr lang="en-US" sz="2400" dirty="0">
                <a:latin typeface="+mj-lt"/>
                <a:cs typeface="Calibri" panose="020F0502020204030204" pitchFamily="34" charset="0"/>
              </a:rPr>
              <a:t>.(</a:t>
            </a:r>
            <a:r>
              <a:rPr lang="en-US" sz="2400" dirty="0" err="1">
                <a:latin typeface="Times New Roman" pitchFamily="18" charset="0"/>
                <a:cs typeface="Times New Roman" pitchFamily="18" charset="0"/>
              </a:rPr>
              <a:t>ngắn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 1/15 </a:t>
            </a:r>
            <a:r>
              <a:rPr lang="en-US" sz="2400" dirty="0" err="1">
                <a:latin typeface="Times New Roman" pitchFamily="18" charset="0"/>
                <a:cs typeface="Times New Roman" pitchFamily="18" charset="0"/>
              </a:rPr>
              <a:t>giây</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sp>
        <p:nvSpPr>
          <p:cNvPr id="4" name="Rectangle 3"/>
          <p:cNvSpPr/>
          <p:nvPr/>
        </p:nvSpPr>
        <p:spPr>
          <a:xfrm>
            <a:off x="1143000" y="2343150"/>
            <a:ext cx="6858000" cy="1754326"/>
          </a:xfrm>
          <a:prstGeom prst="rect">
            <a:avLst/>
          </a:prstGeom>
        </p:spPr>
        <p:txBody>
          <a:bodyPr wrap="square">
            <a:spAutoFit/>
          </a:bodyPr>
          <a:lstStyle/>
          <a:p>
            <a:r>
              <a:rPr lang="en-US" sz="2700" b="1" dirty="0">
                <a:solidFill>
                  <a:srgbClr val="FF0000"/>
                </a:solidFill>
                <a:latin typeface="Times New Roman" pitchFamily="18" charset="0"/>
                <a:cs typeface="Times New Roman" pitchFamily="18" charset="0"/>
              </a:rPr>
              <a:t>C</a:t>
            </a:r>
            <a:r>
              <a:rPr lang="vi-VN" sz="2700" b="1" dirty="0">
                <a:solidFill>
                  <a:srgbClr val="FF0000"/>
                </a:solidFill>
                <a:latin typeface="Times New Roman" pitchFamily="18" charset="0"/>
                <a:cs typeface="Times New Roman" pitchFamily="18" charset="0"/>
              </a:rPr>
              <a:t>H3</a:t>
            </a:r>
            <a:r>
              <a:rPr lang="en-US" sz="2700" b="1" dirty="0">
                <a:solidFill>
                  <a:srgbClr val="FF0000"/>
                </a:solidFill>
                <a:latin typeface="Times New Roman" pitchFamily="18" charset="0"/>
                <a:cs typeface="Times New Roman" pitchFamily="18" charset="0"/>
              </a:rPr>
              <a:t>: </a:t>
            </a:r>
            <a:r>
              <a:rPr lang="vi-VN" sz="2700" dirty="0">
                <a:solidFill>
                  <a:srgbClr val="FF0000"/>
                </a:solidFill>
                <a:latin typeface="Times New Roman" pitchFamily="18" charset="0"/>
                <a:cs typeface="Times New Roman" pitchFamily="18" charset="0"/>
              </a:rPr>
              <a:t>Người ta thường ứng dụng sự phản xạ của sóng âm có tần số rất lớn (hơn 20000 Hz) để xác định độ sâu của biển. </a:t>
            </a:r>
            <a:r>
              <a:rPr lang="en-US" sz="2700" dirty="0" err="1">
                <a:solidFill>
                  <a:srgbClr val="FF0000"/>
                </a:solidFill>
                <a:latin typeface="Times New Roman" pitchFamily="18" charset="0"/>
                <a:cs typeface="Times New Roman" pitchFamily="18" charset="0"/>
              </a:rPr>
              <a:t>Em</a:t>
            </a:r>
            <a:r>
              <a:rPr lang="en-US" sz="2700" dirty="0">
                <a:solidFill>
                  <a:srgbClr val="FF0000"/>
                </a:solidFill>
                <a:latin typeface="Times New Roman" pitchFamily="18" charset="0"/>
                <a:cs typeface="Times New Roman" pitchFamily="18" charset="0"/>
              </a:rPr>
              <a:t> h</a:t>
            </a:r>
            <a:r>
              <a:rPr lang="vi-VN" sz="2700" dirty="0">
                <a:solidFill>
                  <a:srgbClr val="FF0000"/>
                </a:solidFill>
                <a:latin typeface="Times New Roman" pitchFamily="18" charset="0"/>
                <a:cs typeface="Times New Roman" pitchFamily="18" charset="0"/>
              </a:rPr>
              <a:t>ãy sử dụng </a:t>
            </a:r>
            <a:r>
              <a:rPr lang="en-US" sz="2700" dirty="0" err="1">
                <a:solidFill>
                  <a:srgbClr val="FF0000"/>
                </a:solidFill>
                <a:latin typeface="Times New Roman" pitchFamily="18" charset="0"/>
                <a:cs typeface="Times New Roman" pitchFamily="18" charset="0"/>
              </a:rPr>
              <a:t>hình</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mô</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tả</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bên</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dưới</a:t>
            </a:r>
            <a:r>
              <a:rPr lang="en-US" sz="2700" dirty="0">
                <a:solidFill>
                  <a:srgbClr val="FF0000"/>
                </a:solidFill>
                <a:latin typeface="Times New Roman" pitchFamily="18" charset="0"/>
                <a:cs typeface="Times New Roman" pitchFamily="18" charset="0"/>
              </a:rPr>
              <a:t> </a:t>
            </a:r>
            <a:r>
              <a:rPr lang="vi-VN" sz="2700" dirty="0">
                <a:solidFill>
                  <a:srgbClr val="FF0000"/>
                </a:solidFill>
                <a:latin typeface="Times New Roman" pitchFamily="18" charset="0"/>
                <a:cs typeface="Times New Roman" pitchFamily="18" charset="0"/>
              </a:rPr>
              <a:t>để giải thích ứng dụng này</a:t>
            </a:r>
            <a:r>
              <a:rPr lang="en-US" sz="27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66232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linds(horizont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erman Thanksgiving Day Minitheme by Slidesgo">
  <a:themeElements>
    <a:clrScheme name="Simple Light">
      <a:dk1>
        <a:srgbClr val="2D2F3D"/>
      </a:dk1>
      <a:lt1>
        <a:srgbClr val="AB4747"/>
      </a:lt1>
      <a:dk2>
        <a:srgbClr val="BA8149"/>
      </a:dk2>
      <a:lt2>
        <a:srgbClr val="E1AC6E"/>
      </a:lt2>
      <a:accent1>
        <a:srgbClr val="F3A700"/>
      </a:accent1>
      <a:accent2>
        <a:srgbClr val="A5AE39"/>
      </a:accent2>
      <a:accent3>
        <a:srgbClr val="D1D366"/>
      </a:accent3>
      <a:accent4>
        <a:srgbClr val="E9D11F"/>
      </a:accent4>
      <a:accent5>
        <a:srgbClr val="E5F3FF"/>
      </a:accent5>
      <a:accent6>
        <a:srgbClr val="FFFFFF"/>
      </a:accent6>
      <a:hlink>
        <a:srgbClr val="2D2F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1187</TotalTime>
  <Words>2189</Words>
  <Application>Microsoft Office PowerPoint</Application>
  <PresentationFormat>On-screen Show (16:9)</PresentationFormat>
  <Paragraphs>181</Paragraphs>
  <Slides>38</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Didact Gothic</vt:lpstr>
      <vt:lpstr>Calibri (Body)</vt:lpstr>
      <vt:lpstr>Lucida Grande</vt:lpstr>
      <vt:lpstr>Calibri</vt:lpstr>
      <vt:lpstr>Wingdings</vt:lpstr>
      <vt:lpstr>Hiragino Kaku Gothic StdN W8</vt:lpstr>
      <vt:lpstr>Segoe UI</vt:lpstr>
      <vt:lpstr>Times New Roman</vt:lpstr>
      <vt:lpstr>Fredoka One</vt:lpstr>
      <vt:lpstr>Arial</vt:lpstr>
      <vt:lpstr>German Thanksgiving Day Minitheme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50</cp:revision>
  <dcterms:modified xsi:type="dcterms:W3CDTF">2023-12-12T03:27:31Z</dcterms:modified>
</cp:coreProperties>
</file>