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24"/>
  </p:notesMasterIdLst>
  <p:handoutMasterIdLst>
    <p:handoutMasterId r:id="rId25"/>
  </p:handoutMasterIdLst>
  <p:sldIdLst>
    <p:sldId id="331" r:id="rId2"/>
    <p:sldId id="302" r:id="rId3"/>
    <p:sldId id="303" r:id="rId4"/>
    <p:sldId id="307" r:id="rId5"/>
    <p:sldId id="305" r:id="rId6"/>
    <p:sldId id="308" r:id="rId7"/>
    <p:sldId id="304" r:id="rId8"/>
    <p:sldId id="332" r:id="rId9"/>
    <p:sldId id="330" r:id="rId10"/>
    <p:sldId id="259" r:id="rId11"/>
    <p:sldId id="319" r:id="rId12"/>
    <p:sldId id="329" r:id="rId13"/>
    <p:sldId id="267" r:id="rId14"/>
    <p:sldId id="333" r:id="rId15"/>
    <p:sldId id="272" r:id="rId16"/>
    <p:sldId id="273" r:id="rId17"/>
    <p:sldId id="280" r:id="rId18"/>
    <p:sldId id="269" r:id="rId19"/>
    <p:sldId id="270" r:id="rId20"/>
    <p:sldId id="265" r:id="rId21"/>
    <p:sldId id="326" r:id="rId22"/>
    <p:sldId id="266" r:id="rId23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184">
          <p15:clr>
            <a:srgbClr val="A4A3A4"/>
          </p15:clr>
        </p15:guide>
        <p15:guide id="3" pos="1872">
          <p15:clr>
            <a:srgbClr val="A4A3A4"/>
          </p15:clr>
        </p15:guide>
        <p15:guide id="4" pos="432">
          <p15:clr>
            <a:srgbClr val="A4A3A4"/>
          </p15:clr>
        </p15:guide>
        <p15:guide id="5" pos="53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00BC"/>
    <a:srgbClr val="FF0066"/>
    <a:srgbClr val="FF0000"/>
    <a:srgbClr val="6666FF"/>
    <a:srgbClr val="0000FF"/>
    <a:srgbClr val="7DFFA8"/>
    <a:srgbClr val="F1F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2453" autoAdjust="0"/>
  </p:normalViewPr>
  <p:slideViewPr>
    <p:cSldViewPr>
      <p:cViewPr varScale="1">
        <p:scale>
          <a:sx n="69" d="100"/>
          <a:sy n="69" d="100"/>
        </p:scale>
        <p:origin x="1200" y="44"/>
      </p:cViewPr>
      <p:guideLst>
        <p:guide orient="horz" pos="2160"/>
        <p:guide pos="5184"/>
        <p:guide pos="1872"/>
        <p:guide pos="432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2258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2258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D071E1EA-8D14-4B5E-A188-60B1EE6EB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84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863600" y="720725"/>
            <a:ext cx="5014913" cy="376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22813"/>
            <a:ext cx="4964113" cy="440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889250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366250"/>
            <a:ext cx="2889250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36A0EB-310C-47E2-9496-B0711BF19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38634848-E977-47BC-A1BE-2E33A67142B8}" type="slidenum">
              <a:rPr lang="en-US" sz="1200" b="0" smtClean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E26A70-A4DE-4ABA-B9DC-68D88E332523}" type="slidenum">
              <a:rPr kumimoji="0" lang="en-US" altLang="en-US">
                <a:latin typeface="Arial" charset="0"/>
              </a:rPr>
              <a:pPr eaLnBrk="1" hangingPunct="1"/>
              <a:t>5</a:t>
            </a:fld>
            <a:endParaRPr kumimoji="0"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4F8A223-4DF2-4F7C-8869-0C948060F167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30ECB9A-2A05-4EC1-BA8F-CF9BD57BC33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21A8DE9-0557-42D5-B3BA-BFDBF1E8E190}" type="slidenum">
              <a:rPr kumimoji="0" lang="en-US" altLang="en-US">
                <a:latin typeface="Arial" charset="0"/>
              </a:rPr>
              <a:pPr algn="r" eaLnBrk="1" hangingPunct="1"/>
              <a:t>16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72C3D2-0058-49DC-B6A4-A05093837EF9}" type="slidenum">
              <a:rPr kumimoji="0" lang="vi-VN" altLang="en-US">
                <a:latin typeface="Arial" charset="0"/>
              </a:rPr>
              <a:pPr eaLnBrk="1" hangingPunct="1"/>
              <a:t>21</a:t>
            </a:fld>
            <a:endParaRPr kumimoji="0" lang="vi-VN" altLang="en-US">
              <a:latin typeface="Arial" charset="0"/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17938" y="9377363"/>
            <a:ext cx="29225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2276164-3474-4C7C-AEA9-8BEFB7C90ADA}" type="slidenum">
              <a:rPr kumimoji="0" lang="en-US" altLang="en-US">
                <a:latin typeface="Arial" charset="0"/>
              </a:rPr>
              <a:pPr algn="r" eaLnBrk="1" hangingPunct="1"/>
              <a:t>21</a:t>
            </a:fld>
            <a:endParaRPr kumimoji="0" lang="en-US" altLang="en-US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55DF-41ED-4B67-B545-DC60564439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1196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4394-82D8-4CCC-AD30-09ED13A595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250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2B9D3-6B81-4D80-850A-AF2353423F3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0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24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9A6E0-4ED9-48C4-8F91-22117121A3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2252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F1CB7-F329-4E27-B27D-90EFA21F37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057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91E47-740C-44CD-86FD-CD1A7FAB9CC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16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DF6F-DED3-4FA2-98F9-45031CA20B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2233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29058-681E-4D60-B9C7-FE948A5B3E0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674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58DA5-FCF4-4FA3-BAA3-68B5BA2FE84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8345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FED3-9395-4CB0-A555-699ED4F13CB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073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53D31-A6A0-4C18-99C8-C30F27C87B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229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FFC770D-D75A-4A8B-BFC7-4906B8D8A7BF}" type="datetimeFigureOut">
              <a:rPr lang="en-US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855ADAE-3EF0-40B8-AA62-30C6DCC23A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5.bin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5.png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image" Target="../media/image18.jpe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27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286000"/>
            <a:ext cx="91440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77825" y="2159000"/>
            <a:ext cx="1762125" cy="2127250"/>
            <a:chOff x="503853" y="1735496"/>
            <a:chExt cx="2349338" cy="2836504"/>
          </a:xfrm>
        </p:grpSpPr>
        <p:sp>
          <p:nvSpPr>
            <p:cNvPr id="3" name="Oval 2"/>
            <p:cNvSpPr/>
            <p:nvPr/>
          </p:nvSpPr>
          <p:spPr>
            <a:xfrm>
              <a:off x="503853" y="1735496"/>
              <a:ext cx="2033977" cy="203424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1210771" y="1885789"/>
              <a:ext cx="1642420" cy="268621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9" name="TextBox 5"/>
            <p:cNvSpPr txBox="1">
              <a:spLocks noChangeArrowheads="1"/>
            </p:cNvSpPr>
            <p:nvPr/>
          </p:nvSpPr>
          <p:spPr bwMode="auto">
            <a:xfrm>
              <a:off x="1372328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1511317" y="2751557"/>
              <a:ext cx="177788" cy="101817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71" name="TextBox 10"/>
            <p:cNvSpPr txBox="1">
              <a:spLocks noChangeArrowheads="1"/>
            </p:cNvSpPr>
            <p:nvPr/>
          </p:nvSpPr>
          <p:spPr bwMode="auto">
            <a:xfrm>
              <a:off x="1144112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72" name="TextBox 11"/>
            <p:cNvSpPr txBox="1">
              <a:spLocks noChangeArrowheads="1"/>
            </p:cNvSpPr>
            <p:nvPr/>
          </p:nvSpPr>
          <p:spPr bwMode="auto">
            <a:xfrm>
              <a:off x="1616924" y="3734191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73" name="TextBox 12"/>
            <p:cNvSpPr txBox="1">
              <a:spLocks noChangeArrowheads="1"/>
            </p:cNvSpPr>
            <p:nvPr/>
          </p:nvSpPr>
          <p:spPr bwMode="auto">
            <a:xfrm>
              <a:off x="929644" y="4010692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74" name="TextBox 13"/>
            <p:cNvSpPr txBox="1">
              <a:spLocks noChangeArrowheads="1"/>
            </p:cNvSpPr>
            <p:nvPr/>
          </p:nvSpPr>
          <p:spPr bwMode="auto">
            <a:xfrm>
              <a:off x="1539940" y="3568575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062163" y="3992563"/>
            <a:ext cx="2157412" cy="1768475"/>
            <a:chOff x="-337325" y="1735496"/>
            <a:chExt cx="2875251" cy="2358696"/>
          </a:xfrm>
        </p:grpSpPr>
        <p:sp>
          <p:nvSpPr>
            <p:cNvPr id="17" name="Oval 16"/>
            <p:cNvSpPr/>
            <p:nvPr/>
          </p:nvSpPr>
          <p:spPr>
            <a:xfrm>
              <a:off x="504728" y="1735496"/>
              <a:ext cx="2033198" cy="203474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sz="1500">
                <a:solidFill>
                  <a:srgbClr val="FFFFFF"/>
                </a:solidFill>
                <a:cs typeface="Arial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-337325" y="3259967"/>
              <a:ext cx="2306125" cy="83422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1" name="TextBox 18"/>
            <p:cNvSpPr txBox="1">
              <a:spLocks noChangeArrowheads="1"/>
            </p:cNvSpPr>
            <p:nvPr/>
          </p:nvSpPr>
          <p:spPr bwMode="auto">
            <a:xfrm>
              <a:off x="1372327" y="2567867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031540" y="2751810"/>
              <a:ext cx="499308" cy="83845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3" name="TextBox 20"/>
            <p:cNvSpPr txBox="1">
              <a:spLocks noChangeArrowheads="1"/>
            </p:cNvSpPr>
            <p:nvPr/>
          </p:nvSpPr>
          <p:spPr bwMode="auto">
            <a:xfrm>
              <a:off x="1144111" y="256786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6664" name="TextBox 21"/>
            <p:cNvSpPr txBox="1">
              <a:spLocks noChangeArrowheads="1"/>
            </p:cNvSpPr>
            <p:nvPr/>
          </p:nvSpPr>
          <p:spPr bwMode="auto">
            <a:xfrm>
              <a:off x="778888" y="3623847"/>
              <a:ext cx="4321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6665" name="TextBox 22"/>
            <p:cNvSpPr txBox="1">
              <a:spLocks noChangeArrowheads="1"/>
            </p:cNvSpPr>
            <p:nvPr/>
          </p:nvSpPr>
          <p:spPr bwMode="auto">
            <a:xfrm>
              <a:off x="-7852" y="3582955"/>
              <a:ext cx="3744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6666" name="TextBox 23"/>
            <p:cNvSpPr txBox="1">
              <a:spLocks noChangeArrowheads="1"/>
            </p:cNvSpPr>
            <p:nvPr/>
          </p:nvSpPr>
          <p:spPr bwMode="auto">
            <a:xfrm>
              <a:off x="853336" y="3434243"/>
              <a:ext cx="40010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• </a:t>
              </a:r>
            </a:p>
          </p:txBody>
        </p: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4475163" y="1617663"/>
            <a:ext cx="2212975" cy="2066925"/>
            <a:chOff x="5967191" y="1014083"/>
            <a:chExt cx="2950388" cy="2755486"/>
          </a:xfrm>
        </p:grpSpPr>
        <p:grpSp>
          <p:nvGrpSpPr>
            <p:cNvPr id="26649" name="Group 24"/>
            <p:cNvGrpSpPr>
              <a:grpSpLocks/>
            </p:cNvGrpSpPr>
            <p:nvPr/>
          </p:nvGrpSpPr>
          <p:grpSpPr bwMode="auto">
            <a:xfrm>
              <a:off x="5967191" y="1014083"/>
              <a:ext cx="2950388" cy="2755486"/>
              <a:chOff x="-412462" y="1206059"/>
              <a:chExt cx="2950388" cy="275548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03978" y="1735146"/>
                <a:ext cx="2033948" cy="20338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V="1">
                <a:off x="-412462" y="1273782"/>
                <a:ext cx="1642397" cy="2687763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3" name="TextBox 27"/>
              <p:cNvSpPr txBox="1">
                <a:spLocks noChangeArrowheads="1"/>
              </p:cNvSpPr>
              <p:nvPr/>
            </p:nvSpPr>
            <p:spPr bwMode="auto">
              <a:xfrm>
                <a:off x="1336991" y="2550198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660598" y="2224022"/>
                <a:ext cx="833897" cy="52908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55" name="TextBox 29"/>
              <p:cNvSpPr txBox="1">
                <a:spLocks noChangeArrowheads="1"/>
              </p:cNvSpPr>
              <p:nvPr/>
            </p:nvSpPr>
            <p:spPr bwMode="auto">
              <a:xfrm>
                <a:off x="1589321" y="25184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56" name="TextBox 30"/>
              <p:cNvSpPr txBox="1">
                <a:spLocks noChangeArrowheads="1"/>
              </p:cNvSpPr>
              <p:nvPr/>
            </p:nvSpPr>
            <p:spPr bwMode="auto">
              <a:xfrm>
                <a:off x="294569" y="1933931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57" name="TextBox 31"/>
              <p:cNvSpPr txBox="1">
                <a:spLocks noChangeArrowheads="1"/>
              </p:cNvSpPr>
              <p:nvPr/>
            </p:nvSpPr>
            <p:spPr bwMode="auto">
              <a:xfrm>
                <a:off x="794931" y="1206059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58" name="TextBox 32"/>
              <p:cNvSpPr txBox="1">
                <a:spLocks noChangeArrowheads="1"/>
              </p:cNvSpPr>
              <p:nvPr/>
            </p:nvSpPr>
            <p:spPr bwMode="auto">
              <a:xfrm>
                <a:off x="524227" y="2038660"/>
                <a:ext cx="133823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50" name="TextBox 46"/>
            <p:cNvSpPr txBox="1">
              <a:spLocks noChangeArrowheads="1"/>
            </p:cNvSpPr>
            <p:nvPr/>
          </p:nvSpPr>
          <p:spPr bwMode="auto">
            <a:xfrm rot="7328367">
              <a:off x="6937279" y="1848159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6113463" y="3465513"/>
            <a:ext cx="2401887" cy="2051050"/>
            <a:chOff x="8151947" y="3476811"/>
            <a:chExt cx="3202630" cy="2735430"/>
          </a:xfrm>
        </p:grpSpPr>
        <p:grpSp>
          <p:nvGrpSpPr>
            <p:cNvPr id="26639" name="Group 33"/>
            <p:cNvGrpSpPr>
              <a:grpSpLocks/>
            </p:cNvGrpSpPr>
            <p:nvPr/>
          </p:nvGrpSpPr>
          <p:grpSpPr bwMode="auto">
            <a:xfrm>
              <a:off x="8151947" y="3476811"/>
              <a:ext cx="3202630" cy="2735430"/>
              <a:chOff x="-664704" y="1034139"/>
              <a:chExt cx="3202630" cy="273543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03738" y="1734933"/>
                <a:ext cx="2034188" cy="2034636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n-US" sz="1500">
                  <a:solidFill>
                    <a:srgbClr val="FFFFFF"/>
                  </a:solidFill>
                  <a:cs typeface="Arial" charset="0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V="1">
                <a:off x="-647770" y="1034139"/>
                <a:ext cx="1642592" cy="268673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3" name="TextBox 36"/>
              <p:cNvSpPr txBox="1">
                <a:spLocks noChangeArrowheads="1"/>
              </p:cNvSpPr>
              <p:nvPr/>
            </p:nvSpPr>
            <p:spPr bwMode="auto">
              <a:xfrm>
                <a:off x="1336989" y="2550193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78849" y="2060983"/>
                <a:ext cx="1117640" cy="692327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5" name="TextBox 38"/>
              <p:cNvSpPr txBox="1">
                <a:spLocks noChangeArrowheads="1"/>
              </p:cNvSpPr>
              <p:nvPr/>
            </p:nvSpPr>
            <p:spPr bwMode="auto">
              <a:xfrm>
                <a:off x="1580848" y="2509284"/>
                <a:ext cx="43217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26646" name="TextBox 39"/>
              <p:cNvSpPr txBox="1">
                <a:spLocks noChangeArrowheads="1"/>
              </p:cNvSpPr>
              <p:nvPr/>
            </p:nvSpPr>
            <p:spPr bwMode="auto">
              <a:xfrm>
                <a:off x="5411" y="1652176"/>
                <a:ext cx="36142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6647" name="TextBox 40"/>
              <p:cNvSpPr txBox="1">
                <a:spLocks noChangeArrowheads="1"/>
              </p:cNvSpPr>
              <p:nvPr/>
            </p:nvSpPr>
            <p:spPr bwMode="auto">
              <a:xfrm>
                <a:off x="-664704" y="2883547"/>
                <a:ext cx="3744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solidFill>
                      <a:schemeClr val="accent2"/>
                    </a:solidFill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26648" name="TextBox 41"/>
              <p:cNvSpPr txBox="1">
                <a:spLocks noChangeArrowheads="1"/>
              </p:cNvSpPr>
              <p:nvPr/>
            </p:nvSpPr>
            <p:spPr bwMode="auto">
              <a:xfrm>
                <a:off x="229818" y="1886345"/>
                <a:ext cx="40010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1500">
                    <a:latin typeface="Times New Roman" pitchFamily="18" charset="0"/>
                  </a:rPr>
                  <a:t>• </a:t>
                </a:r>
              </a:p>
            </p:txBody>
          </p:sp>
        </p:grpSp>
        <p:sp>
          <p:nvSpPr>
            <p:cNvPr id="26640" name="TextBox 47"/>
            <p:cNvSpPr txBox="1">
              <a:spLocks noChangeArrowheads="1"/>
            </p:cNvSpPr>
            <p:nvPr/>
          </p:nvSpPr>
          <p:spPr bwMode="auto">
            <a:xfrm rot="7328367">
              <a:off x="9101449" y="4324937"/>
              <a:ext cx="4920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Times New Roman" pitchFamily="18" charset="0"/>
                </a:rPr>
                <a:t>┌ 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9100" y="4381500"/>
            <a:ext cx="92551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776663" y="5486400"/>
            <a:ext cx="9255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2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769100" y="2322513"/>
            <a:ext cx="9255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3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415088" y="5516563"/>
            <a:ext cx="9255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100">
                <a:latin typeface="Times New Roman" pitchFamily="18" charset="0"/>
              </a:rPr>
              <a:t>Hình 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441950" y="1647825"/>
            <a:ext cx="2492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accent1">
                    <a:lumMod val="50000"/>
                  </a:schemeClr>
                </a:solidFill>
                <a:latin typeface="Wingdings 2" panose="05020102010507070707" pitchFamily="18" charset="2"/>
                <a:cs typeface="Arial" panose="020B0604020202020204" pitchFamily="34" charset="0"/>
              </a:rPr>
              <a:t></a:t>
            </a:r>
            <a:r>
              <a:rPr lang="en-US" sz="72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298450" y="312738"/>
            <a:ext cx="8353425" cy="1152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Ví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Arial" charset="0"/>
                <a:cs typeface="+mn-cs"/>
              </a:rPr>
              <a:t>dụ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  <a:cs typeface="+mn-cs"/>
              </a:rPr>
              <a:t>: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Trong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các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sau,hình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nào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cho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ta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biết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	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thẳng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>
                <a:solidFill>
                  <a:srgbClr val="ED24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là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tiếp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tuyến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của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đường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tròn</a:t>
            </a:r>
            <a:r>
              <a:rPr lang="en-US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(O)?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9" grpId="0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4241550" y="2247830"/>
            <a:ext cx="0" cy="11541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241550" y="3219380"/>
            <a:ext cx="155575" cy="152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423987" y="1895405"/>
            <a:ext cx="2617788" cy="1833563"/>
            <a:chOff x="6372225" y="3663950"/>
            <a:chExt cx="2617788" cy="1833863"/>
          </a:xfrm>
        </p:grpSpPr>
        <p:sp>
          <p:nvSpPr>
            <p:cNvPr id="28708" name="Line 2"/>
            <p:cNvSpPr>
              <a:spLocks noChangeShapeType="1"/>
            </p:cNvSpPr>
            <p:nvPr/>
          </p:nvSpPr>
          <p:spPr bwMode="auto">
            <a:xfrm flipH="1">
              <a:off x="6676231" y="4002088"/>
              <a:ext cx="506413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3"/>
            <p:cNvSpPr>
              <a:spLocks noChangeShapeType="1"/>
            </p:cNvSpPr>
            <p:nvPr/>
          </p:nvSpPr>
          <p:spPr bwMode="auto">
            <a:xfrm>
              <a:off x="6673850" y="5154613"/>
              <a:ext cx="1943100" cy="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4"/>
            <p:cNvSpPr>
              <a:spLocks noChangeShapeType="1"/>
            </p:cNvSpPr>
            <p:nvPr/>
          </p:nvSpPr>
          <p:spPr bwMode="auto">
            <a:xfrm>
              <a:off x="7164388" y="4002088"/>
              <a:ext cx="1439862" cy="115252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Text Box 7"/>
            <p:cNvSpPr txBox="1">
              <a:spLocks noChangeArrowheads="1"/>
            </p:cNvSpPr>
            <p:nvPr/>
          </p:nvSpPr>
          <p:spPr bwMode="auto">
            <a:xfrm>
              <a:off x="6999288" y="3663950"/>
              <a:ext cx="381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3300"/>
                  </a:solidFill>
                  <a:latin typeface="Garamond" pitchFamily="18" charset="0"/>
                </a:rPr>
                <a:t>A</a:t>
              </a:r>
            </a:p>
          </p:txBody>
        </p:sp>
        <p:sp>
          <p:nvSpPr>
            <p:cNvPr id="28712" name="Text Box 8"/>
            <p:cNvSpPr txBox="1">
              <a:spLocks noChangeArrowheads="1"/>
            </p:cNvSpPr>
            <p:nvPr/>
          </p:nvSpPr>
          <p:spPr bwMode="auto">
            <a:xfrm>
              <a:off x="6372225" y="509869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B</a:t>
              </a:r>
            </a:p>
          </p:txBody>
        </p:sp>
        <p:sp>
          <p:nvSpPr>
            <p:cNvPr id="28713" name="Text Box 9"/>
            <p:cNvSpPr txBox="1">
              <a:spLocks noChangeArrowheads="1"/>
            </p:cNvSpPr>
            <p:nvPr/>
          </p:nvSpPr>
          <p:spPr bwMode="auto">
            <a:xfrm>
              <a:off x="8532813" y="5131101"/>
              <a:ext cx="4572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3300"/>
                  </a:solidFill>
                  <a:latin typeface="Garamond" pitchFamily="18" charset="0"/>
                </a:rPr>
                <a:t>C</a:t>
              </a:r>
            </a:p>
          </p:txBody>
        </p:sp>
      </p:grp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051050" y="3330505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3300"/>
                </a:solidFill>
                <a:latin typeface="Garamond" pitchFamily="18" charset="0"/>
              </a:rPr>
              <a:t>H</a:t>
            </a:r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3054100" y="1076255"/>
            <a:ext cx="2360612" cy="2311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625475" y="4322770"/>
            <a:ext cx="4392613" cy="1079500"/>
            <a:chOff x="612" y="845"/>
            <a:chExt cx="2767" cy="680"/>
          </a:xfrm>
        </p:grpSpPr>
        <p:sp>
          <p:nvSpPr>
            <p:cNvPr id="28705" name="Line 14"/>
            <p:cNvSpPr>
              <a:spLocks noChangeShapeType="1"/>
            </p:cNvSpPr>
            <p:nvPr/>
          </p:nvSpPr>
          <p:spPr bwMode="auto">
            <a:xfrm>
              <a:off x="1066" y="935"/>
              <a:ext cx="0" cy="5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Line 15"/>
            <p:cNvSpPr>
              <a:spLocks noChangeShapeType="1"/>
            </p:cNvSpPr>
            <p:nvPr/>
          </p:nvSpPr>
          <p:spPr bwMode="auto">
            <a:xfrm>
              <a:off x="839" y="1207"/>
              <a:ext cx="235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Text Box 16"/>
            <p:cNvSpPr txBox="1">
              <a:spLocks noChangeArrowheads="1"/>
            </p:cNvSpPr>
            <p:nvPr/>
          </p:nvSpPr>
          <p:spPr bwMode="auto">
            <a:xfrm>
              <a:off x="612" y="845"/>
              <a:ext cx="2767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0000FF"/>
                  </a:solidFill>
                  <a:latin typeface="Arial" charset="0"/>
                </a:rPr>
                <a:t>  </a:t>
              </a:r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GT        </a:t>
              </a:r>
            </a:p>
            <a:p>
              <a:endParaRPr lang="en-US" altLang="en-US" sz="2000" b="1">
                <a:solidFill>
                  <a:srgbClr val="0000FF"/>
                </a:solidFill>
                <a:latin typeface="Arial" charset="0"/>
              </a:endParaRPr>
            </a:p>
            <a:p>
              <a:r>
                <a:rPr lang="en-US" altLang="en-US" sz="2000" b="1">
                  <a:solidFill>
                    <a:srgbClr val="0000FF"/>
                  </a:solidFill>
                  <a:latin typeface="Arial" charset="0"/>
                </a:rPr>
                <a:t>  KL   </a:t>
              </a:r>
            </a:p>
          </p:txBody>
        </p:sp>
      </p:grp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88925" y="752343"/>
            <a:ext cx="792163" cy="647700"/>
          </a:xfrm>
          <a:prstGeom prst="rect">
            <a:avLst/>
          </a:prstGeom>
          <a:solidFill>
            <a:srgbClr val="006666"/>
          </a:solidFill>
          <a:ln w="3810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latin typeface="Arial" charset="0"/>
              </a:rPr>
              <a:t>?1</a:t>
            </a:r>
            <a:endParaRPr lang="vi-VN" altLang="en-US" sz="28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7288" y="4491045"/>
            <a:ext cx="4144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 Tam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giác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AH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 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tại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0500" y="4946658"/>
            <a:ext cx="351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BC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tuyến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 (A;AH)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25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0" grpId="0" animBg="1"/>
      <p:bldP spid="26634" grpId="0"/>
      <p:bldP spid="26636" grpId="0" animBg="1"/>
      <p:bldP spid="26647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21880" y="1607520"/>
            <a:ext cx="859352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Bài</a:t>
            </a:r>
            <a:r>
              <a:rPr lang="en-US" altLang="en-US" sz="2800" u="sng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Arial" charset="0"/>
                <a:sym typeface="Symbol" pitchFamily="18" charset="2"/>
              </a:rPr>
              <a:t>toán</a:t>
            </a:r>
            <a:r>
              <a:rPr lang="en-US" altLang="en-US" sz="2800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Qua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A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nằm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ngoài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(O),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tuyến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?2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Hãy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chứng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minh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cách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dựng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trên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là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Arial" charset="0"/>
                <a:sym typeface="Symbol" pitchFamily="18" charset="2"/>
              </a:rPr>
              <a:t>đúng</a:t>
            </a:r>
            <a:r>
              <a:rPr lang="en-US" altLang="en-US" sz="2800" dirty="0">
                <a:solidFill>
                  <a:srgbClr val="006600"/>
                </a:solidFill>
                <a:latin typeface="Arial" charset="0"/>
                <a:sym typeface="Symbol" pitchFamily="18" charset="2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dirty="0">
              <a:solidFill>
                <a:srgbClr val="0066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5"/>
          <p:cNvSpPr txBox="1">
            <a:spLocks noChangeArrowheads="1"/>
          </p:cNvSpPr>
          <p:nvPr/>
        </p:nvSpPr>
        <p:spPr bwMode="auto">
          <a:xfrm>
            <a:off x="228600" y="393200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BT 21- (SGK-111):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  <p:graphicFrame>
        <p:nvGraphicFramePr>
          <p:cNvPr id="1238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72230"/>
              </p:ext>
            </p:extLst>
          </p:nvPr>
        </p:nvGraphicFramePr>
        <p:xfrm>
          <a:off x="228600" y="5092200"/>
          <a:ext cx="3743325" cy="1209675"/>
        </p:xfrm>
        <a:graphic>
          <a:graphicData uri="http://schemas.openxmlformats.org/drawingml/2006/table">
            <a:tbl>
              <a:tblPr/>
              <a:tblGrid>
                <a:gridCol w="52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GT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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ABC, AB = 3, AC = 4,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BC = 5, (B;BA).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KL</a:t>
                      </a:r>
                    </a:p>
                  </a:txBody>
                  <a:tcPr marT="45734" marB="45734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tiếp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tuyến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(B;BA).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627063" y="5154112"/>
            <a:ext cx="0" cy="9350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62" name="Line 74"/>
          <p:cNvSpPr>
            <a:spLocks noChangeShapeType="1"/>
          </p:cNvSpPr>
          <p:nvPr/>
        </p:nvSpPr>
        <p:spPr bwMode="auto">
          <a:xfrm>
            <a:off x="204788" y="5770062"/>
            <a:ext cx="34559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999457" y="3362618"/>
            <a:ext cx="3581400" cy="1587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638" name="Text Box 30"/>
          <p:cNvSpPr txBox="1">
            <a:spLocks noChangeArrowheads="1"/>
          </p:cNvSpPr>
          <p:nvPr/>
        </p:nvSpPr>
        <p:spPr bwMode="auto">
          <a:xfrm>
            <a:off x="4267200" y="1496512"/>
            <a:ext cx="43434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 là tiếp tuyến của ( B; BA )</a:t>
            </a:r>
            <a:endParaRPr lang="en-US">
              <a:latin typeface="Arial" charset="0"/>
            </a:endParaRPr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329140"/>
              </p:ext>
            </p:extLst>
          </p:nvPr>
        </p:nvGraphicFramePr>
        <p:xfrm>
          <a:off x="5813425" y="1960062"/>
          <a:ext cx="2492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4" name="Equation" r:id="rId5" imgW="139639" imgH="203112" progId="Equation.DSMT4">
                  <p:embed/>
                </p:oleObj>
              </mc:Choice>
              <mc:Fallback>
                <p:oleObj name="Equation" r:id="rId5" imgW="139639" imgH="203112" progId="Equation.DSMT4">
                  <p:embed/>
                  <p:pic>
                    <p:nvPicPr>
                      <p:cNvPr id="0" name="Conten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3425" y="1960062"/>
                        <a:ext cx="24923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55812118"/>
              </p:ext>
            </p:extLst>
          </p:nvPr>
        </p:nvGraphicFramePr>
        <p:xfrm>
          <a:off x="4496105" y="2481104"/>
          <a:ext cx="12255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5" name="Equation" r:id="rId7" imgW="749160" imgH="279360" progId="Equation.DSMT4">
                  <p:embed/>
                </p:oleObj>
              </mc:Choice>
              <mc:Fallback>
                <p:oleObj name="Equation" r:id="rId7" imgW="749160" imgH="279360" progId="Equation.DSMT4">
                  <p:embed/>
                  <p:pic>
                    <p:nvPicPr>
                      <p:cNvPr id="0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6105" y="2481104"/>
                        <a:ext cx="12255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44" name="Text Box 36"/>
          <p:cNvSpPr txBox="1">
            <a:spLocks noChangeArrowheads="1"/>
          </p:cNvSpPr>
          <p:nvPr/>
        </p:nvSpPr>
        <p:spPr bwMode="auto">
          <a:xfrm>
            <a:off x="5715000" y="2483937"/>
            <a:ext cx="990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và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01850168"/>
              </p:ext>
            </p:extLst>
          </p:nvPr>
        </p:nvGraphicFramePr>
        <p:xfrm>
          <a:off x="6747510" y="2488066"/>
          <a:ext cx="14478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6"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510" y="2488066"/>
                        <a:ext cx="14478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883682"/>
              </p:ext>
            </p:extLst>
          </p:nvPr>
        </p:nvGraphicFramePr>
        <p:xfrm>
          <a:off x="7304220" y="2941137"/>
          <a:ext cx="249237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7" name="Equation" r:id="rId11" imgW="139639" imgH="203112" progId="Equation.DSMT4">
                  <p:embed/>
                </p:oleObj>
              </mc:Choice>
              <mc:Fallback>
                <p:oleObj name="Equation" r:id="rId11" imgW="139639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220" y="2941137"/>
                        <a:ext cx="249237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482458"/>
              </p:ext>
            </p:extLst>
          </p:nvPr>
        </p:nvGraphicFramePr>
        <p:xfrm>
          <a:off x="4267200" y="3544387"/>
          <a:ext cx="228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8" name="Equation" r:id="rId13" imgW="1231366" imgH="203112" progId="Equation.DSMT4">
                  <p:embed/>
                </p:oleObj>
              </mc:Choice>
              <mc:Fallback>
                <p:oleObj name="Equation" r:id="rId13" imgW="1231366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44387"/>
                        <a:ext cx="2286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57" name="Text Box 49"/>
          <p:cNvSpPr txBox="1">
            <a:spLocks noChangeArrowheads="1"/>
          </p:cNvSpPr>
          <p:nvPr/>
        </p:nvSpPr>
        <p:spPr bwMode="auto">
          <a:xfrm>
            <a:off x="6705600" y="3553912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(Pi-ta-go đảo)</a:t>
            </a: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61963" y="229820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09538" y="934537"/>
            <a:ext cx="2224087" cy="3206750"/>
            <a:chOff x="145452" y="951890"/>
            <a:chExt cx="2965530" cy="4277084"/>
          </a:xfrm>
        </p:grpSpPr>
        <p:sp>
          <p:nvSpPr>
            <p:cNvPr id="30753" name="TextBox 4"/>
            <p:cNvSpPr txBox="1">
              <a:spLocks noChangeArrowheads="1"/>
            </p:cNvSpPr>
            <p:nvPr/>
          </p:nvSpPr>
          <p:spPr bwMode="auto">
            <a:xfrm>
              <a:off x="2390304" y="4552972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4" name="TextBox 5"/>
            <p:cNvSpPr txBox="1">
              <a:spLocks noChangeArrowheads="1"/>
            </p:cNvSpPr>
            <p:nvPr/>
          </p:nvSpPr>
          <p:spPr bwMode="auto">
            <a:xfrm>
              <a:off x="460981" y="4552980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30755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30756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0757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0758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30759" name="TextBox 10"/>
            <p:cNvSpPr txBox="1">
              <a:spLocks noChangeArrowheads="1"/>
            </p:cNvSpPr>
            <p:nvPr/>
          </p:nvSpPr>
          <p:spPr bwMode="auto">
            <a:xfrm>
              <a:off x="225603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0760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42" name="Right Triangle 41"/>
          <p:cNvSpPr/>
          <p:nvPr/>
        </p:nvSpPr>
        <p:spPr>
          <a:xfrm rot="5400000" flipH="1">
            <a:off x="-111919" y="181639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51" name="Text Box 39"/>
          <p:cNvSpPr txBox="1">
            <a:spLocks noChangeArrowheads="1"/>
          </p:cNvSpPr>
          <p:nvPr/>
        </p:nvSpPr>
        <p:spPr bwMode="gray">
          <a:xfrm>
            <a:off x="115935" y="511175"/>
            <a:ext cx="144222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34" name="Đồng hồ đếm ngược 4 phút - 4 minutes timer - Hailist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23790" y="4993894"/>
            <a:ext cx="2759465" cy="1552336"/>
          </a:xfrm>
        </p:spPr>
      </p:pic>
      <p:sp>
        <p:nvSpPr>
          <p:cNvPr id="35" name="Text Box 40"/>
          <p:cNvSpPr txBox="1">
            <a:spLocks noChangeArrowheads="1"/>
          </p:cNvSpPr>
          <p:nvPr/>
        </p:nvSpPr>
        <p:spPr bwMode="gray">
          <a:xfrm>
            <a:off x="4875580" y="4339740"/>
            <a:ext cx="23034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66"/>
                </a:solidFill>
                <a:latin typeface="Arial" charset="0"/>
              </a:rPr>
              <a:t>HĐ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361" grpId="0" animBg="1"/>
      <p:bldP spid="12362" grpId="0" animBg="1"/>
      <p:bldP spid="196638" grpId="0"/>
      <p:bldP spid="196644" grpId="0"/>
      <p:bldP spid="196657" grpId="0"/>
      <p:bldP spid="31" grpId="0" animBg="1"/>
      <p:bldP spid="31" grpId="1" animBg="1"/>
      <p:bldP spid="42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4195" y="1600200"/>
            <a:ext cx="606414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+) </a:t>
            </a:r>
            <a:r>
              <a:rPr lang="en-US" sz="2400" dirty="0" err="1"/>
              <a:t>Xét</a:t>
            </a:r>
            <a:r>
              <a:rPr lang="en-US" sz="2400" dirty="0"/>
              <a:t>       ABC </a:t>
            </a:r>
            <a:r>
              <a:rPr lang="en-US" sz="2400" dirty="0" err="1"/>
              <a:t>có</a:t>
            </a:r>
            <a:r>
              <a:rPr lang="en-US" sz="2400" dirty="0"/>
              <a:t>: 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              			        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Thấy</a:t>
            </a:r>
            <a:r>
              <a:rPr lang="en-US" sz="2400" dirty="0"/>
              <a:t>		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                    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A(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Đl</a:t>
            </a:r>
            <a:r>
              <a:rPr lang="en-US" sz="2400" dirty="0"/>
              <a:t> </a:t>
            </a:r>
            <a:r>
              <a:rPr lang="en-US" sz="2400" dirty="0" err="1"/>
              <a:t>Pytago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FF0000"/>
                </a:solidFill>
              </a:rPr>
              <a:t>(1đ) </a:t>
            </a:r>
          </a:p>
          <a:p>
            <a:pPr marL="0" indent="0">
              <a:buNone/>
            </a:pPr>
            <a:r>
              <a:rPr lang="en-US" sz="2400" dirty="0"/>
              <a:t>     		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+) Ta </a:t>
            </a:r>
            <a:r>
              <a:rPr lang="en-US" sz="2400" dirty="0" err="1"/>
              <a:t>có</a:t>
            </a:r>
            <a:r>
              <a:rPr lang="en-US" sz="2400" dirty="0"/>
              <a:t>:                        (</a:t>
            </a:r>
            <a:r>
              <a:rPr lang="en-US" sz="2400" dirty="0" err="1"/>
              <a:t>gt</a:t>
            </a:r>
            <a:r>
              <a:rPr lang="en-US" sz="2400" dirty="0"/>
              <a:t>) 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                            (</a:t>
            </a:r>
            <a:r>
              <a:rPr lang="en-US" sz="2400" dirty="0" err="1"/>
              <a:t>cmt</a:t>
            </a:r>
            <a:r>
              <a:rPr lang="en-US" sz="2400" dirty="0"/>
              <a:t>) </a:t>
            </a:r>
            <a:r>
              <a:rPr lang="en-US" sz="2400" dirty="0">
                <a:solidFill>
                  <a:srgbClr val="FF0000"/>
                </a:solidFill>
              </a:rPr>
              <a:t>(2đ)</a:t>
            </a:r>
          </a:p>
          <a:p>
            <a:pPr marL="0" indent="0">
              <a:buNone/>
            </a:pPr>
            <a:r>
              <a:rPr lang="en-US" sz="2400" dirty="0"/>
              <a:t>            AC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 (B) </a:t>
            </a:r>
            <a:r>
              <a:rPr lang="en-US" sz="2400" dirty="0">
                <a:solidFill>
                  <a:srgbClr val="FF0000"/>
                </a:solidFill>
              </a:rPr>
              <a:t>(1đ)</a:t>
            </a:r>
          </a:p>
          <a:p>
            <a:pPr marL="0" indent="0">
              <a:buNone/>
            </a:pPr>
            <a:r>
              <a:rPr lang="en-US" sz="2400" dirty="0"/>
              <a:t>	(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tuyến</a:t>
            </a:r>
            <a:r>
              <a:rPr lang="en-US" sz="2400" dirty="0"/>
              <a:t>)</a:t>
            </a:r>
          </a:p>
        </p:txBody>
      </p:sp>
      <p:sp>
        <p:nvSpPr>
          <p:cNvPr id="6" name="Oval 5"/>
          <p:cNvSpPr/>
          <p:nvPr/>
        </p:nvSpPr>
        <p:spPr>
          <a:xfrm>
            <a:off x="6222468" y="1969360"/>
            <a:ext cx="2827337" cy="28257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794148" y="605697"/>
            <a:ext cx="2224087" cy="3206750"/>
            <a:chOff x="145452" y="951890"/>
            <a:chExt cx="2965530" cy="4277084"/>
          </a:xfrm>
        </p:grpSpPr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390304" y="4552973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60981" y="4552981"/>
              <a:ext cx="3723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•</a:t>
              </a: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625379" y="4674977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145452" y="4664244"/>
              <a:ext cx="50484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45452" y="951890"/>
              <a:ext cx="48560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1281636" y="4327630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25604" y="3070468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1506616" y="2427974"/>
              <a:ext cx="425757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100">
                  <a:latin typeface="Times New Roman" pitchFamily="18" charset="0"/>
                </a:rPr>
                <a:t>5</a:t>
              </a:r>
            </a:p>
          </p:txBody>
        </p:sp>
      </p:grpSp>
      <p:sp>
        <p:nvSpPr>
          <p:cNvPr id="16" name="Right Triangle 15"/>
          <p:cNvSpPr/>
          <p:nvPr/>
        </p:nvSpPr>
        <p:spPr>
          <a:xfrm rot="5400000" flipH="1">
            <a:off x="5648586" y="1487554"/>
            <a:ext cx="2589213" cy="1441450"/>
          </a:xfrm>
          <a:prstGeom prst="rt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614470"/>
              </p:ext>
            </p:extLst>
          </p:nvPr>
        </p:nvGraphicFramePr>
        <p:xfrm>
          <a:off x="625460" y="1531626"/>
          <a:ext cx="2864819" cy="50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6" name="Equation" r:id="rId3" imgW="126720" imgH="114120" progId="Equation.DSMT4">
                  <p:embed/>
                </p:oleObj>
              </mc:Choice>
              <mc:Fallback>
                <p:oleObj name="Equation" r:id="rId3" imgW="126720" imgH="11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60" y="1531626"/>
                        <a:ext cx="2864819" cy="506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587036"/>
              </p:ext>
            </p:extLst>
          </p:nvPr>
        </p:nvGraphicFramePr>
        <p:xfrm>
          <a:off x="4183063" y="2409825"/>
          <a:ext cx="2492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3063" y="2409825"/>
                        <a:ext cx="249237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84212"/>
              </p:ext>
            </p:extLst>
          </p:nvPr>
        </p:nvGraphicFramePr>
        <p:xfrm>
          <a:off x="2522835" y="1607521"/>
          <a:ext cx="1809432" cy="40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8" name="Equation" r:id="rId7" imgW="914400" imgH="203040" progId="Equation.DSMT4">
                  <p:embed/>
                </p:oleObj>
              </mc:Choice>
              <mc:Fallback>
                <p:oleObj name="Equation" r:id="rId7" imgW="914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2835" y="1607521"/>
                        <a:ext cx="1809432" cy="40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395185"/>
              </p:ext>
            </p:extLst>
          </p:nvPr>
        </p:nvGraphicFramePr>
        <p:xfrm>
          <a:off x="2143360" y="2062890"/>
          <a:ext cx="3239928" cy="41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9" name="Equation" r:id="rId9" imgW="1600200" imgH="203040" progId="Equation.DSMT4">
                  <p:embed/>
                </p:oleObj>
              </mc:Choice>
              <mc:Fallback>
                <p:oleObj name="Equation" r:id="rId9" imgW="1600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3360" y="2062890"/>
                        <a:ext cx="3239928" cy="411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502412"/>
              </p:ext>
            </p:extLst>
          </p:nvPr>
        </p:nvGraphicFramePr>
        <p:xfrm>
          <a:off x="1152245" y="2546135"/>
          <a:ext cx="1977750" cy="35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0" name="Equation" r:id="rId11" imgW="1143000" imgH="203040" progId="Equation.DSMT4">
                  <p:embed/>
                </p:oleObj>
              </mc:Choice>
              <mc:Fallback>
                <p:oleObj name="Equation" r:id="rId11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52245" y="2546135"/>
                        <a:ext cx="1977750" cy="35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757760"/>
              </p:ext>
            </p:extLst>
          </p:nvPr>
        </p:nvGraphicFramePr>
        <p:xfrm>
          <a:off x="397775" y="2973630"/>
          <a:ext cx="1178660" cy="35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1" name="Equation" r:id="rId13" imgW="583920" imgH="177480" progId="Equation.DSMT4">
                  <p:embed/>
                </p:oleObj>
              </mc:Choice>
              <mc:Fallback>
                <p:oleObj name="Equation" r:id="rId13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7775" y="2973630"/>
                        <a:ext cx="1178660" cy="358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678899"/>
              </p:ext>
            </p:extLst>
          </p:nvPr>
        </p:nvGraphicFramePr>
        <p:xfrm>
          <a:off x="1343078" y="3888528"/>
          <a:ext cx="1407442" cy="37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2" name="Equation" r:id="rId15" imgW="761760" imgH="203040" progId="Equation.DSMT4">
                  <p:embed/>
                </p:oleObj>
              </mc:Choice>
              <mc:Fallback>
                <p:oleObj name="Equation" r:id="rId15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43078" y="3888528"/>
                        <a:ext cx="1407442" cy="375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616426"/>
              </p:ext>
            </p:extLst>
          </p:nvPr>
        </p:nvGraphicFramePr>
        <p:xfrm>
          <a:off x="473670" y="3493036"/>
          <a:ext cx="1442005" cy="315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3" name="Equation" r:id="rId17" imgW="812520" imgH="177480" progId="Equation.DSMT4">
                  <p:embed/>
                </p:oleObj>
              </mc:Choice>
              <mc:Fallback>
                <p:oleObj name="Equation" r:id="rId17" imgW="8125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3670" y="3493036"/>
                        <a:ext cx="1442005" cy="315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303162"/>
              </p:ext>
            </p:extLst>
          </p:nvPr>
        </p:nvGraphicFramePr>
        <p:xfrm>
          <a:off x="1384410" y="4294500"/>
          <a:ext cx="1245786" cy="34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4" name="Equation" r:id="rId19" imgW="634680" imgH="177480" progId="Equation.DSMT4">
                  <p:embed/>
                </p:oleObj>
              </mc:Choice>
              <mc:Fallback>
                <p:oleObj name="Equation" r:id="rId19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84410" y="4294500"/>
                        <a:ext cx="1245786" cy="348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555586"/>
              </p:ext>
            </p:extLst>
          </p:nvPr>
        </p:nvGraphicFramePr>
        <p:xfrm>
          <a:off x="625460" y="4738701"/>
          <a:ext cx="355116" cy="284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" name="Equation" r:id="rId21" imgW="190440" imgH="152280" progId="Equation.DSMT4">
                  <p:embed/>
                </p:oleObj>
              </mc:Choice>
              <mc:Fallback>
                <p:oleObj name="Equation" r:id="rId21" imgW="19044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5460" y="4738701"/>
                        <a:ext cx="355116" cy="284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228600" y="1010503"/>
            <a:ext cx="883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PHIẾU HỌC TẬP</a:t>
            </a:r>
            <a:endParaRPr lang="en-US" altLang="en-US" sz="2000" b="1" dirty="0">
              <a:latin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89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2400" y="3429000"/>
            <a:ext cx="88392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pPr algn="just"/>
            <a:r>
              <a:rPr lang="en-US" altLang="en-US" sz="3000" b="1" i="1" dirty="0">
                <a:solidFill>
                  <a:srgbClr val="FF0000"/>
                </a:solidFill>
                <a:latin typeface="Arial" charset="0"/>
              </a:rPr>
              <a:t>BT 23 </a:t>
            </a:r>
            <a:r>
              <a:rPr lang="en-US" altLang="en-US" sz="3000" b="1" i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en-US" altLang="en-US" sz="3000" b="1" i="1" dirty="0">
                <a:solidFill>
                  <a:srgbClr val="FF0000"/>
                </a:solidFill>
                <a:latin typeface="Arial" charset="0"/>
              </a:rPr>
              <a:t> 111SGK. </a:t>
            </a:r>
            <a:r>
              <a:rPr lang="en-US" altLang="en-US" sz="3000" dirty="0" err="1">
                <a:latin typeface="Arial" charset="0"/>
              </a:rPr>
              <a:t>Dây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cua-roa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hình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trên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có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những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phần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là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tiếp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tuyến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của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các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đường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tròn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tâm</a:t>
            </a:r>
            <a:r>
              <a:rPr lang="en-US" altLang="en-US" sz="3000" dirty="0">
                <a:latin typeface="Arial" charset="0"/>
              </a:rPr>
              <a:t> A, B, C. </a:t>
            </a:r>
            <a:r>
              <a:rPr lang="en-US" altLang="en-US" sz="3000" dirty="0" err="1">
                <a:latin typeface="Arial" charset="0"/>
              </a:rPr>
              <a:t>Chiều</a:t>
            </a:r>
            <a:r>
              <a:rPr lang="en-US" altLang="en-US" sz="3000" dirty="0">
                <a:latin typeface="Arial" charset="0"/>
              </a:rPr>
              <a:t> quay </a:t>
            </a:r>
            <a:r>
              <a:rPr lang="en-US" altLang="en-US" sz="3000" dirty="0" err="1">
                <a:latin typeface="Arial" charset="0"/>
              </a:rPr>
              <a:t>của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đường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tròn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tâm</a:t>
            </a:r>
            <a:r>
              <a:rPr lang="en-US" altLang="en-US" sz="3000" dirty="0">
                <a:latin typeface="Arial" charset="0"/>
              </a:rPr>
              <a:t> B </a:t>
            </a:r>
            <a:r>
              <a:rPr lang="en-US" altLang="en-US" sz="3000" dirty="0" err="1">
                <a:latin typeface="Arial" charset="0"/>
              </a:rPr>
              <a:t>ngược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chiều</a:t>
            </a:r>
            <a:r>
              <a:rPr lang="en-US" altLang="en-US" sz="3000" dirty="0">
                <a:latin typeface="Arial" charset="0"/>
              </a:rPr>
              <a:t> quay </a:t>
            </a:r>
            <a:r>
              <a:rPr lang="en-US" altLang="en-US" sz="3000" dirty="0" err="1">
                <a:latin typeface="Arial" charset="0"/>
              </a:rPr>
              <a:t>kim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đồng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hồ</a:t>
            </a:r>
            <a:r>
              <a:rPr lang="en-US" altLang="en-US" sz="3000" dirty="0">
                <a:latin typeface="Arial" charset="0"/>
              </a:rPr>
              <a:t> . </a:t>
            </a:r>
            <a:r>
              <a:rPr lang="en-US" altLang="en-US" sz="3000" dirty="0" err="1">
                <a:latin typeface="Arial" charset="0"/>
              </a:rPr>
              <a:t>Tìm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chiều</a:t>
            </a:r>
            <a:r>
              <a:rPr lang="en-US" altLang="en-US" sz="3000" dirty="0">
                <a:latin typeface="Arial" charset="0"/>
              </a:rPr>
              <a:t> quay </a:t>
            </a:r>
            <a:r>
              <a:rPr lang="en-US" altLang="en-US" sz="3000" dirty="0" err="1">
                <a:latin typeface="Arial" charset="0"/>
              </a:rPr>
              <a:t>của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đường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tròn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tâm</a:t>
            </a:r>
            <a:r>
              <a:rPr lang="en-US" altLang="en-US" sz="3000" dirty="0">
                <a:latin typeface="Arial" charset="0"/>
              </a:rPr>
              <a:t> A </a:t>
            </a:r>
            <a:r>
              <a:rPr lang="en-US" altLang="en-US" sz="3000" dirty="0" err="1">
                <a:latin typeface="Arial" charset="0"/>
              </a:rPr>
              <a:t>và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đường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tròn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tâm</a:t>
            </a:r>
            <a:r>
              <a:rPr lang="en-US" altLang="en-US" sz="3000" dirty="0">
                <a:latin typeface="Arial" charset="0"/>
              </a:rPr>
              <a:t> C (</a:t>
            </a:r>
            <a:r>
              <a:rPr lang="en-US" altLang="en-US" sz="3000" dirty="0" err="1">
                <a:latin typeface="Arial" charset="0"/>
              </a:rPr>
              <a:t>cùng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chiều</a:t>
            </a:r>
            <a:r>
              <a:rPr lang="en-US" altLang="en-US" sz="3000" dirty="0">
                <a:latin typeface="Arial" charset="0"/>
              </a:rPr>
              <a:t> quay hay </a:t>
            </a:r>
            <a:r>
              <a:rPr lang="en-US" altLang="en-US" sz="3000" dirty="0" err="1">
                <a:latin typeface="Arial" charset="0"/>
              </a:rPr>
              <a:t>ngược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chiều</a:t>
            </a:r>
            <a:r>
              <a:rPr lang="en-US" altLang="en-US" sz="3000" dirty="0">
                <a:latin typeface="Arial" charset="0"/>
              </a:rPr>
              <a:t> quay </a:t>
            </a:r>
            <a:r>
              <a:rPr lang="en-US" altLang="en-US" sz="3000" dirty="0" err="1">
                <a:latin typeface="Arial" charset="0"/>
              </a:rPr>
              <a:t>của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kim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đồng</a:t>
            </a:r>
            <a:r>
              <a:rPr lang="en-US" altLang="en-US" sz="3000" dirty="0">
                <a:latin typeface="Arial" charset="0"/>
              </a:rPr>
              <a:t> </a:t>
            </a:r>
            <a:r>
              <a:rPr lang="en-US" altLang="en-US" sz="3000" dirty="0" err="1">
                <a:latin typeface="Arial" charset="0"/>
              </a:rPr>
              <a:t>hồ</a:t>
            </a:r>
            <a:r>
              <a:rPr lang="en-US" altLang="en-US" sz="3000" dirty="0">
                <a:latin typeface="Arial" charset="0"/>
              </a:rPr>
              <a:t>).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47800" y="479425"/>
            <a:ext cx="6675438" cy="2720975"/>
            <a:chOff x="848" y="152"/>
            <a:chExt cx="4205" cy="1714"/>
          </a:xfrm>
        </p:grpSpPr>
        <p:sp>
          <p:nvSpPr>
            <p:cNvPr id="32773" name="Freeform 4"/>
            <p:cNvSpPr>
              <a:spLocks/>
            </p:cNvSpPr>
            <p:nvPr/>
          </p:nvSpPr>
          <p:spPr bwMode="auto">
            <a:xfrm rot="-7934995">
              <a:off x="2607" y="1377"/>
              <a:ext cx="330" cy="648"/>
            </a:xfrm>
            <a:custGeom>
              <a:avLst/>
              <a:gdLst>
                <a:gd name="T0" fmla="*/ 54 w 330"/>
                <a:gd name="T1" fmla="*/ 648 h 648"/>
                <a:gd name="T2" fmla="*/ 15 w 330"/>
                <a:gd name="T3" fmla="*/ 546 h 648"/>
                <a:gd name="T4" fmla="*/ 2 w 330"/>
                <a:gd name="T5" fmla="*/ 403 h 648"/>
                <a:gd name="T6" fmla="*/ 27 w 330"/>
                <a:gd name="T7" fmla="*/ 294 h 648"/>
                <a:gd name="T8" fmla="*/ 63 w 330"/>
                <a:gd name="T9" fmla="*/ 216 h 648"/>
                <a:gd name="T10" fmla="*/ 120 w 330"/>
                <a:gd name="T11" fmla="*/ 143 h 648"/>
                <a:gd name="T12" fmla="*/ 206 w 330"/>
                <a:gd name="T13" fmla="*/ 77 h 648"/>
                <a:gd name="T14" fmla="*/ 330 w 330"/>
                <a:gd name="T15" fmla="*/ 0 h 6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0"/>
                <a:gd name="T25" fmla="*/ 0 h 648"/>
                <a:gd name="T26" fmla="*/ 330 w 330"/>
                <a:gd name="T27" fmla="*/ 648 h 6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0" h="648">
                  <a:moveTo>
                    <a:pt x="54" y="648"/>
                  </a:moveTo>
                  <a:cubicBezTo>
                    <a:pt x="47" y="629"/>
                    <a:pt x="24" y="587"/>
                    <a:pt x="15" y="546"/>
                  </a:cubicBezTo>
                  <a:cubicBezTo>
                    <a:pt x="6" y="505"/>
                    <a:pt x="0" y="445"/>
                    <a:pt x="2" y="403"/>
                  </a:cubicBezTo>
                  <a:cubicBezTo>
                    <a:pt x="4" y="361"/>
                    <a:pt x="17" y="325"/>
                    <a:pt x="27" y="294"/>
                  </a:cubicBezTo>
                  <a:cubicBezTo>
                    <a:pt x="37" y="263"/>
                    <a:pt x="48" y="241"/>
                    <a:pt x="63" y="216"/>
                  </a:cubicBezTo>
                  <a:cubicBezTo>
                    <a:pt x="78" y="191"/>
                    <a:pt x="96" y="166"/>
                    <a:pt x="120" y="143"/>
                  </a:cubicBezTo>
                  <a:cubicBezTo>
                    <a:pt x="144" y="120"/>
                    <a:pt x="171" y="101"/>
                    <a:pt x="206" y="77"/>
                  </a:cubicBezTo>
                  <a:cubicBezTo>
                    <a:pt x="241" y="53"/>
                    <a:pt x="304" y="16"/>
                    <a:pt x="33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74" name="Group 5"/>
            <p:cNvGrpSpPr>
              <a:grpSpLocks/>
            </p:cNvGrpSpPr>
            <p:nvPr/>
          </p:nvGrpSpPr>
          <p:grpSpPr bwMode="auto">
            <a:xfrm>
              <a:off x="848" y="152"/>
              <a:ext cx="4205" cy="1593"/>
              <a:chOff x="814" y="1567"/>
              <a:chExt cx="4205" cy="1593"/>
            </a:xfrm>
          </p:grpSpPr>
          <p:grpSp>
            <p:nvGrpSpPr>
              <p:cNvPr id="32778" name="Group 6"/>
              <p:cNvGrpSpPr>
                <a:grpSpLocks/>
              </p:cNvGrpSpPr>
              <p:nvPr/>
            </p:nvGrpSpPr>
            <p:grpSpPr bwMode="auto">
              <a:xfrm>
                <a:off x="836" y="1969"/>
                <a:ext cx="768" cy="768"/>
                <a:chOff x="757" y="1872"/>
                <a:chExt cx="768" cy="768"/>
              </a:xfrm>
            </p:grpSpPr>
            <p:sp>
              <p:nvSpPr>
                <p:cNvPr id="32795" name="Line 7"/>
                <p:cNvSpPr>
                  <a:spLocks noChangeShapeType="1"/>
                </p:cNvSpPr>
                <p:nvPr/>
              </p:nvSpPr>
              <p:spPr bwMode="auto">
                <a:xfrm>
                  <a:off x="1141" y="1872"/>
                  <a:ext cx="1" cy="7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6" name="Line 8"/>
                <p:cNvSpPr>
                  <a:spLocks noChangeShapeType="1"/>
                </p:cNvSpPr>
                <p:nvPr/>
              </p:nvSpPr>
              <p:spPr bwMode="auto">
                <a:xfrm>
                  <a:off x="757" y="2256"/>
                  <a:ext cx="768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901" y="1968"/>
                  <a:ext cx="480" cy="576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8" name="Line 1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624" cy="480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9" name="Oval 11"/>
                <p:cNvSpPr>
                  <a:spLocks noChangeArrowheads="1"/>
                </p:cNvSpPr>
                <p:nvPr/>
              </p:nvSpPr>
              <p:spPr bwMode="auto">
                <a:xfrm>
                  <a:off x="1112" y="2232"/>
                  <a:ext cx="48" cy="48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800" name="Oval 12"/>
                <p:cNvSpPr>
                  <a:spLocks noChangeArrowheads="1"/>
                </p:cNvSpPr>
                <p:nvPr/>
              </p:nvSpPr>
              <p:spPr bwMode="auto">
                <a:xfrm>
                  <a:off x="757" y="1872"/>
                  <a:ext cx="768" cy="768"/>
                </a:xfrm>
                <a:prstGeom prst="ellips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79" name="Group 13"/>
              <p:cNvGrpSpPr>
                <a:grpSpLocks/>
              </p:cNvGrpSpPr>
              <p:nvPr/>
            </p:nvGrpSpPr>
            <p:grpSpPr bwMode="auto">
              <a:xfrm>
                <a:off x="2371" y="2536"/>
                <a:ext cx="628" cy="624"/>
                <a:chOff x="2265" y="2448"/>
                <a:chExt cx="628" cy="624"/>
              </a:xfrm>
            </p:grpSpPr>
            <p:sp>
              <p:nvSpPr>
                <p:cNvPr id="32789" name="Line 14"/>
                <p:cNvSpPr>
                  <a:spLocks noChangeShapeType="1"/>
                </p:cNvSpPr>
                <p:nvPr/>
              </p:nvSpPr>
              <p:spPr bwMode="auto">
                <a:xfrm>
                  <a:off x="2580" y="2448"/>
                  <a:ext cx="1" cy="624"/>
                </a:xfrm>
                <a:prstGeom prst="line">
                  <a:avLst/>
                </a:prstGeom>
                <a:noFill/>
                <a:ln w="38100">
                  <a:solidFill>
                    <a:srgbClr val="99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0" name="Line 15"/>
                <p:cNvSpPr>
                  <a:spLocks noChangeShapeType="1"/>
                </p:cNvSpPr>
                <p:nvPr/>
              </p:nvSpPr>
              <p:spPr bwMode="auto">
                <a:xfrm>
                  <a:off x="2265" y="2765"/>
                  <a:ext cx="624" cy="1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1" name="Line 16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361" y="2544"/>
                  <a:ext cx="432" cy="432"/>
                </a:xfrm>
                <a:prstGeom prst="line">
                  <a:avLst/>
                </a:prstGeom>
                <a:noFill/>
                <a:ln w="38100">
                  <a:solidFill>
                    <a:srgbClr val="CCFF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3" name="Oval 18"/>
                <p:cNvSpPr>
                  <a:spLocks noChangeArrowheads="1"/>
                </p:cNvSpPr>
                <p:nvPr/>
              </p:nvSpPr>
              <p:spPr bwMode="auto">
                <a:xfrm>
                  <a:off x="2269" y="2448"/>
                  <a:ext cx="624" cy="624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94" name="Oval 19"/>
                <p:cNvSpPr>
                  <a:spLocks noChangeArrowheads="1"/>
                </p:cNvSpPr>
                <p:nvPr/>
              </p:nvSpPr>
              <p:spPr bwMode="auto">
                <a:xfrm>
                  <a:off x="2550" y="2739"/>
                  <a:ext cx="48" cy="48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32780" name="Group 20"/>
              <p:cNvGrpSpPr>
                <a:grpSpLocks/>
              </p:cNvGrpSpPr>
              <p:nvPr/>
            </p:nvGrpSpPr>
            <p:grpSpPr bwMode="auto">
              <a:xfrm>
                <a:off x="3606" y="1589"/>
                <a:ext cx="1392" cy="1392"/>
                <a:chOff x="3515" y="1492"/>
                <a:chExt cx="1392" cy="1392"/>
              </a:xfrm>
            </p:grpSpPr>
            <p:sp>
              <p:nvSpPr>
                <p:cNvPr id="32783" name="Line 21"/>
                <p:cNvSpPr>
                  <a:spLocks noChangeShapeType="1"/>
                </p:cNvSpPr>
                <p:nvPr/>
              </p:nvSpPr>
              <p:spPr bwMode="auto">
                <a:xfrm>
                  <a:off x="4209" y="1492"/>
                  <a:ext cx="1" cy="1392"/>
                </a:xfrm>
                <a:prstGeom prst="line">
                  <a:avLst/>
                </a:prstGeom>
                <a:noFill/>
                <a:ln w="38100">
                  <a:solidFill>
                    <a:srgbClr val="55D90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4" name="Line 22"/>
                <p:cNvSpPr>
                  <a:spLocks noChangeShapeType="1"/>
                </p:cNvSpPr>
                <p:nvPr/>
              </p:nvSpPr>
              <p:spPr bwMode="auto">
                <a:xfrm>
                  <a:off x="3515" y="2177"/>
                  <a:ext cx="1392" cy="1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5" name="Line 23"/>
                <p:cNvSpPr>
                  <a:spLocks noChangeShapeType="1"/>
                </p:cNvSpPr>
                <p:nvPr/>
              </p:nvSpPr>
              <p:spPr bwMode="auto">
                <a:xfrm>
                  <a:off x="3659" y="1732"/>
                  <a:ext cx="1104" cy="9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6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707" y="1684"/>
                  <a:ext cx="960" cy="1008"/>
                </a:xfrm>
                <a:prstGeom prst="line">
                  <a:avLst/>
                </a:prstGeom>
                <a:noFill/>
                <a:ln w="38100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7" name="Oval 25"/>
                <p:cNvSpPr>
                  <a:spLocks noChangeArrowheads="1"/>
                </p:cNvSpPr>
                <p:nvPr/>
              </p:nvSpPr>
              <p:spPr bwMode="auto">
                <a:xfrm>
                  <a:off x="4158" y="2133"/>
                  <a:ext cx="96" cy="96"/>
                </a:xfrm>
                <a:prstGeom prst="ellipse">
                  <a:avLst/>
                </a:prstGeom>
                <a:solidFill>
                  <a:srgbClr val="FFCC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2788" name="Oval 26"/>
                <p:cNvSpPr>
                  <a:spLocks noChangeArrowheads="1"/>
                </p:cNvSpPr>
                <p:nvPr/>
              </p:nvSpPr>
              <p:spPr bwMode="auto">
                <a:xfrm>
                  <a:off x="3515" y="1492"/>
                  <a:ext cx="1392" cy="1392"/>
                </a:xfrm>
                <a:prstGeom prst="ellips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sp>
            <p:nvSpPr>
              <p:cNvPr id="32781" name="Freeform 27"/>
              <p:cNvSpPr>
                <a:spLocks/>
              </p:cNvSpPr>
              <p:nvPr/>
            </p:nvSpPr>
            <p:spPr bwMode="auto">
              <a:xfrm>
                <a:off x="814" y="1567"/>
                <a:ext cx="4205" cy="1442"/>
              </a:xfrm>
              <a:custGeom>
                <a:avLst/>
                <a:gdLst>
                  <a:gd name="T0" fmla="*/ 6 w 4205"/>
                  <a:gd name="T1" fmla="*/ 783 h 1442"/>
                  <a:gd name="T2" fmla="*/ 12 w 4205"/>
                  <a:gd name="T3" fmla="*/ 713 h 1442"/>
                  <a:gd name="T4" fmla="*/ 30 w 4205"/>
                  <a:gd name="T5" fmla="*/ 642 h 1442"/>
                  <a:gd name="T6" fmla="*/ 63 w 4205"/>
                  <a:gd name="T7" fmla="*/ 569 h 1442"/>
                  <a:gd name="T8" fmla="*/ 105 w 4205"/>
                  <a:gd name="T9" fmla="*/ 513 h 1442"/>
                  <a:gd name="T10" fmla="*/ 158 w 4205"/>
                  <a:gd name="T11" fmla="*/ 467 h 1442"/>
                  <a:gd name="T12" fmla="*/ 252 w 4205"/>
                  <a:gd name="T13" fmla="*/ 414 h 1442"/>
                  <a:gd name="T14" fmla="*/ 308 w 4205"/>
                  <a:gd name="T15" fmla="*/ 395 h 1442"/>
                  <a:gd name="T16" fmla="*/ 395 w 4205"/>
                  <a:gd name="T17" fmla="*/ 380 h 1442"/>
                  <a:gd name="T18" fmla="*/ 927 w 4205"/>
                  <a:gd name="T19" fmla="*/ 308 h 1442"/>
                  <a:gd name="T20" fmla="*/ 1322 w 4205"/>
                  <a:gd name="T21" fmla="*/ 258 h 1442"/>
                  <a:gd name="T22" fmla="*/ 1716 w 4205"/>
                  <a:gd name="T23" fmla="*/ 210 h 1442"/>
                  <a:gd name="T24" fmla="*/ 2195 w 4205"/>
                  <a:gd name="T25" fmla="*/ 149 h 1442"/>
                  <a:gd name="T26" fmla="*/ 2511 w 4205"/>
                  <a:gd name="T27" fmla="*/ 110 h 1442"/>
                  <a:gd name="T28" fmla="*/ 2780 w 4205"/>
                  <a:gd name="T29" fmla="*/ 75 h 1442"/>
                  <a:gd name="T30" fmla="*/ 3503 w 4205"/>
                  <a:gd name="T31" fmla="*/ 0 h 1442"/>
                  <a:gd name="T32" fmla="*/ 3807 w 4205"/>
                  <a:gd name="T33" fmla="*/ 75 h 1442"/>
                  <a:gd name="T34" fmla="*/ 3990 w 4205"/>
                  <a:gd name="T35" fmla="*/ 200 h 1442"/>
                  <a:gd name="T36" fmla="*/ 4085 w 4205"/>
                  <a:gd name="T37" fmla="*/ 315 h 1442"/>
                  <a:gd name="T38" fmla="*/ 4128 w 4205"/>
                  <a:gd name="T39" fmla="*/ 390 h 1442"/>
                  <a:gd name="T40" fmla="*/ 4161 w 4205"/>
                  <a:gd name="T41" fmla="*/ 458 h 1442"/>
                  <a:gd name="T42" fmla="*/ 4185 w 4205"/>
                  <a:gd name="T43" fmla="*/ 531 h 1442"/>
                  <a:gd name="T44" fmla="*/ 4205 w 4205"/>
                  <a:gd name="T45" fmla="*/ 684 h 1442"/>
                  <a:gd name="T46" fmla="*/ 4184 w 4205"/>
                  <a:gd name="T47" fmla="*/ 899 h 1442"/>
                  <a:gd name="T48" fmla="*/ 4110 w 4205"/>
                  <a:gd name="T49" fmla="*/ 1071 h 1442"/>
                  <a:gd name="T50" fmla="*/ 3996 w 4205"/>
                  <a:gd name="T51" fmla="*/ 1226 h 1442"/>
                  <a:gd name="T52" fmla="*/ 3837 w 4205"/>
                  <a:gd name="T53" fmla="*/ 1347 h 1442"/>
                  <a:gd name="T54" fmla="*/ 3678 w 4205"/>
                  <a:gd name="T55" fmla="*/ 1413 h 1442"/>
                  <a:gd name="T56" fmla="*/ 3492 w 4205"/>
                  <a:gd name="T57" fmla="*/ 1439 h 1442"/>
                  <a:gd name="T58" fmla="*/ 3227 w 4205"/>
                  <a:gd name="T59" fmla="*/ 1392 h 1442"/>
                  <a:gd name="T60" fmla="*/ 2970 w 4205"/>
                  <a:gd name="T61" fmla="*/ 1298 h 1442"/>
                  <a:gd name="T62" fmla="*/ 2162 w 4205"/>
                  <a:gd name="T63" fmla="*/ 1025 h 1442"/>
                  <a:gd name="T64" fmla="*/ 2019 w 4205"/>
                  <a:gd name="T65" fmla="*/ 981 h 1442"/>
                  <a:gd name="T66" fmla="*/ 1917 w 4205"/>
                  <a:gd name="T67" fmla="*/ 956 h 1442"/>
                  <a:gd name="T68" fmla="*/ 1898 w 4205"/>
                  <a:gd name="T69" fmla="*/ 954 h 1442"/>
                  <a:gd name="T70" fmla="*/ 1844 w 4205"/>
                  <a:gd name="T71" fmla="*/ 957 h 1442"/>
                  <a:gd name="T72" fmla="*/ 1514 w 4205"/>
                  <a:gd name="T73" fmla="*/ 1008 h 1442"/>
                  <a:gd name="T74" fmla="*/ 696 w 4205"/>
                  <a:gd name="T75" fmla="*/ 1154 h 1442"/>
                  <a:gd name="T76" fmla="*/ 311 w 4205"/>
                  <a:gd name="T77" fmla="*/ 1175 h 1442"/>
                  <a:gd name="T78" fmla="*/ 110 w 4205"/>
                  <a:gd name="T79" fmla="*/ 1053 h 1442"/>
                  <a:gd name="T80" fmla="*/ 17 w 4205"/>
                  <a:gd name="T81" fmla="*/ 884 h 1442"/>
                  <a:gd name="T82" fmla="*/ 6 w 4205"/>
                  <a:gd name="T83" fmla="*/ 783 h 14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05"/>
                  <a:gd name="T127" fmla="*/ 0 h 1442"/>
                  <a:gd name="T128" fmla="*/ 4205 w 4205"/>
                  <a:gd name="T129" fmla="*/ 1442 h 14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05" h="1442">
                    <a:moveTo>
                      <a:pt x="6" y="783"/>
                    </a:moveTo>
                    <a:cubicBezTo>
                      <a:pt x="5" y="755"/>
                      <a:pt x="8" y="736"/>
                      <a:pt x="12" y="713"/>
                    </a:cubicBezTo>
                    <a:cubicBezTo>
                      <a:pt x="16" y="690"/>
                      <a:pt x="22" y="666"/>
                      <a:pt x="30" y="642"/>
                    </a:cubicBezTo>
                    <a:cubicBezTo>
                      <a:pt x="38" y="618"/>
                      <a:pt x="50" y="591"/>
                      <a:pt x="63" y="569"/>
                    </a:cubicBezTo>
                    <a:cubicBezTo>
                      <a:pt x="76" y="547"/>
                      <a:pt x="89" y="530"/>
                      <a:pt x="105" y="513"/>
                    </a:cubicBezTo>
                    <a:cubicBezTo>
                      <a:pt x="121" y="496"/>
                      <a:pt x="134" y="483"/>
                      <a:pt x="158" y="467"/>
                    </a:cubicBezTo>
                    <a:cubicBezTo>
                      <a:pt x="182" y="451"/>
                      <a:pt x="227" y="426"/>
                      <a:pt x="252" y="414"/>
                    </a:cubicBezTo>
                    <a:cubicBezTo>
                      <a:pt x="277" y="402"/>
                      <a:pt x="284" y="401"/>
                      <a:pt x="308" y="395"/>
                    </a:cubicBezTo>
                    <a:cubicBezTo>
                      <a:pt x="332" y="389"/>
                      <a:pt x="292" y="394"/>
                      <a:pt x="395" y="380"/>
                    </a:cubicBezTo>
                    <a:cubicBezTo>
                      <a:pt x="498" y="366"/>
                      <a:pt x="773" y="328"/>
                      <a:pt x="927" y="308"/>
                    </a:cubicBezTo>
                    <a:cubicBezTo>
                      <a:pt x="1081" y="288"/>
                      <a:pt x="1191" y="274"/>
                      <a:pt x="1322" y="258"/>
                    </a:cubicBezTo>
                    <a:cubicBezTo>
                      <a:pt x="1453" y="242"/>
                      <a:pt x="1571" y="228"/>
                      <a:pt x="1716" y="210"/>
                    </a:cubicBezTo>
                    <a:cubicBezTo>
                      <a:pt x="1861" y="192"/>
                      <a:pt x="2063" y="166"/>
                      <a:pt x="2195" y="149"/>
                    </a:cubicBezTo>
                    <a:cubicBezTo>
                      <a:pt x="2327" y="132"/>
                      <a:pt x="2414" y="122"/>
                      <a:pt x="2511" y="110"/>
                    </a:cubicBezTo>
                    <a:cubicBezTo>
                      <a:pt x="2608" y="98"/>
                      <a:pt x="2615" y="93"/>
                      <a:pt x="2780" y="75"/>
                    </a:cubicBezTo>
                    <a:cubicBezTo>
                      <a:pt x="2945" y="57"/>
                      <a:pt x="3332" y="0"/>
                      <a:pt x="3503" y="0"/>
                    </a:cubicBezTo>
                    <a:cubicBezTo>
                      <a:pt x="3674" y="0"/>
                      <a:pt x="3726" y="42"/>
                      <a:pt x="3807" y="75"/>
                    </a:cubicBezTo>
                    <a:cubicBezTo>
                      <a:pt x="3888" y="108"/>
                      <a:pt x="3944" y="160"/>
                      <a:pt x="3990" y="200"/>
                    </a:cubicBezTo>
                    <a:cubicBezTo>
                      <a:pt x="4036" y="240"/>
                      <a:pt x="4062" y="283"/>
                      <a:pt x="4085" y="315"/>
                    </a:cubicBezTo>
                    <a:cubicBezTo>
                      <a:pt x="4108" y="347"/>
                      <a:pt x="4115" y="366"/>
                      <a:pt x="4128" y="390"/>
                    </a:cubicBezTo>
                    <a:cubicBezTo>
                      <a:pt x="4141" y="414"/>
                      <a:pt x="4152" y="435"/>
                      <a:pt x="4161" y="458"/>
                    </a:cubicBezTo>
                    <a:cubicBezTo>
                      <a:pt x="4170" y="481"/>
                      <a:pt x="4178" y="493"/>
                      <a:pt x="4185" y="531"/>
                    </a:cubicBezTo>
                    <a:cubicBezTo>
                      <a:pt x="4192" y="569"/>
                      <a:pt x="4205" y="623"/>
                      <a:pt x="4205" y="684"/>
                    </a:cubicBezTo>
                    <a:cubicBezTo>
                      <a:pt x="4205" y="745"/>
                      <a:pt x="4200" y="835"/>
                      <a:pt x="4184" y="899"/>
                    </a:cubicBezTo>
                    <a:cubicBezTo>
                      <a:pt x="4168" y="963"/>
                      <a:pt x="4141" y="1017"/>
                      <a:pt x="4110" y="1071"/>
                    </a:cubicBezTo>
                    <a:cubicBezTo>
                      <a:pt x="4079" y="1125"/>
                      <a:pt x="4041" y="1180"/>
                      <a:pt x="3996" y="1226"/>
                    </a:cubicBezTo>
                    <a:cubicBezTo>
                      <a:pt x="3951" y="1272"/>
                      <a:pt x="3890" y="1316"/>
                      <a:pt x="3837" y="1347"/>
                    </a:cubicBezTo>
                    <a:cubicBezTo>
                      <a:pt x="3784" y="1378"/>
                      <a:pt x="3735" y="1398"/>
                      <a:pt x="3678" y="1413"/>
                    </a:cubicBezTo>
                    <a:cubicBezTo>
                      <a:pt x="3621" y="1428"/>
                      <a:pt x="3567" y="1442"/>
                      <a:pt x="3492" y="1439"/>
                    </a:cubicBezTo>
                    <a:cubicBezTo>
                      <a:pt x="3417" y="1436"/>
                      <a:pt x="3314" y="1416"/>
                      <a:pt x="3227" y="1392"/>
                    </a:cubicBezTo>
                    <a:cubicBezTo>
                      <a:pt x="3140" y="1368"/>
                      <a:pt x="3147" y="1359"/>
                      <a:pt x="2970" y="1298"/>
                    </a:cubicBezTo>
                    <a:cubicBezTo>
                      <a:pt x="2793" y="1237"/>
                      <a:pt x="2321" y="1078"/>
                      <a:pt x="2162" y="1025"/>
                    </a:cubicBezTo>
                    <a:cubicBezTo>
                      <a:pt x="2003" y="972"/>
                      <a:pt x="2060" y="992"/>
                      <a:pt x="2019" y="981"/>
                    </a:cubicBezTo>
                    <a:cubicBezTo>
                      <a:pt x="1978" y="970"/>
                      <a:pt x="1937" y="960"/>
                      <a:pt x="1917" y="956"/>
                    </a:cubicBezTo>
                    <a:cubicBezTo>
                      <a:pt x="1897" y="952"/>
                      <a:pt x="1910" y="954"/>
                      <a:pt x="1898" y="954"/>
                    </a:cubicBezTo>
                    <a:cubicBezTo>
                      <a:pt x="1886" y="954"/>
                      <a:pt x="1908" y="948"/>
                      <a:pt x="1844" y="957"/>
                    </a:cubicBezTo>
                    <a:cubicBezTo>
                      <a:pt x="1780" y="966"/>
                      <a:pt x="1705" y="975"/>
                      <a:pt x="1514" y="1008"/>
                    </a:cubicBezTo>
                    <a:cubicBezTo>
                      <a:pt x="1323" y="1041"/>
                      <a:pt x="896" y="1126"/>
                      <a:pt x="696" y="1154"/>
                    </a:cubicBezTo>
                    <a:cubicBezTo>
                      <a:pt x="496" y="1182"/>
                      <a:pt x="409" y="1192"/>
                      <a:pt x="311" y="1175"/>
                    </a:cubicBezTo>
                    <a:cubicBezTo>
                      <a:pt x="213" y="1158"/>
                      <a:pt x="159" y="1101"/>
                      <a:pt x="110" y="1053"/>
                    </a:cubicBezTo>
                    <a:cubicBezTo>
                      <a:pt x="61" y="1005"/>
                      <a:pt x="34" y="929"/>
                      <a:pt x="17" y="884"/>
                    </a:cubicBezTo>
                    <a:cubicBezTo>
                      <a:pt x="0" y="839"/>
                      <a:pt x="6" y="811"/>
                      <a:pt x="6" y="783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Oval 28"/>
              <p:cNvSpPr>
                <a:spLocks noChangeArrowheads="1"/>
              </p:cNvSpPr>
              <p:nvPr/>
            </p:nvSpPr>
            <p:spPr bwMode="auto">
              <a:xfrm rot="-767202">
                <a:off x="2493" y="1757"/>
                <a:ext cx="48" cy="48"/>
              </a:xfrm>
              <a:prstGeom prst="ellipse">
                <a:avLst/>
              </a:prstGeom>
              <a:solidFill>
                <a:srgbClr val="FF0066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2775" name="Text Box 29"/>
            <p:cNvSpPr txBox="1">
              <a:spLocks noChangeArrowheads="1"/>
            </p:cNvSpPr>
            <p:nvPr/>
          </p:nvSpPr>
          <p:spPr bwMode="auto">
            <a:xfrm>
              <a:off x="2711" y="1421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32776" name="Text Box 30"/>
            <p:cNvSpPr txBox="1">
              <a:spLocks noChangeArrowheads="1"/>
            </p:cNvSpPr>
            <p:nvPr/>
          </p:nvSpPr>
          <p:spPr bwMode="auto">
            <a:xfrm>
              <a:off x="4162" y="865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32777" name="Text Box 31"/>
            <p:cNvSpPr txBox="1">
              <a:spLocks noChangeArrowheads="1"/>
            </p:cNvSpPr>
            <p:nvPr/>
          </p:nvSpPr>
          <p:spPr bwMode="auto">
            <a:xfrm>
              <a:off x="1066" y="913"/>
              <a:ext cx="2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03338" y="1816100"/>
            <a:ext cx="1219200" cy="1219200"/>
            <a:chOff x="757" y="1872"/>
            <a:chExt cx="768" cy="768"/>
          </a:xfrm>
        </p:grpSpPr>
        <p:sp>
          <p:nvSpPr>
            <p:cNvPr id="34842" name="Line 4"/>
            <p:cNvSpPr>
              <a:spLocks noChangeShapeType="1"/>
            </p:cNvSpPr>
            <p:nvPr/>
          </p:nvSpPr>
          <p:spPr bwMode="auto">
            <a:xfrm>
              <a:off x="1141" y="1872"/>
              <a:ext cx="1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3" name="Line 5"/>
            <p:cNvSpPr>
              <a:spLocks noChangeShapeType="1"/>
            </p:cNvSpPr>
            <p:nvPr/>
          </p:nvSpPr>
          <p:spPr bwMode="auto">
            <a:xfrm>
              <a:off x="757" y="2256"/>
              <a:ext cx="768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4" name="Line 6"/>
            <p:cNvSpPr>
              <a:spLocks noChangeShapeType="1"/>
            </p:cNvSpPr>
            <p:nvPr/>
          </p:nvSpPr>
          <p:spPr bwMode="auto">
            <a:xfrm flipV="1">
              <a:off x="901" y="1968"/>
              <a:ext cx="480" cy="576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5" name="Line 7"/>
            <p:cNvSpPr>
              <a:spLocks noChangeShapeType="1"/>
            </p:cNvSpPr>
            <p:nvPr/>
          </p:nvSpPr>
          <p:spPr bwMode="auto">
            <a:xfrm>
              <a:off x="816" y="2016"/>
              <a:ext cx="624" cy="48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6" name="Oval 8"/>
            <p:cNvSpPr>
              <a:spLocks noChangeArrowheads="1"/>
            </p:cNvSpPr>
            <p:nvPr/>
          </p:nvSpPr>
          <p:spPr bwMode="auto">
            <a:xfrm>
              <a:off x="1112" y="223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7" name="Oval 9"/>
            <p:cNvSpPr>
              <a:spLocks noChangeArrowheads="1"/>
            </p:cNvSpPr>
            <p:nvPr/>
          </p:nvSpPr>
          <p:spPr bwMode="auto">
            <a:xfrm>
              <a:off x="757" y="1872"/>
              <a:ext cx="768" cy="768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40150" y="2716213"/>
            <a:ext cx="996950" cy="990600"/>
            <a:chOff x="2265" y="2448"/>
            <a:chExt cx="628" cy="624"/>
          </a:xfrm>
        </p:grpSpPr>
        <p:sp>
          <p:nvSpPr>
            <p:cNvPr id="34836" name="Line 11"/>
            <p:cNvSpPr>
              <a:spLocks noChangeShapeType="1"/>
            </p:cNvSpPr>
            <p:nvPr/>
          </p:nvSpPr>
          <p:spPr bwMode="auto">
            <a:xfrm>
              <a:off x="2580" y="2448"/>
              <a:ext cx="1" cy="6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12"/>
            <p:cNvSpPr>
              <a:spLocks noChangeShapeType="1"/>
            </p:cNvSpPr>
            <p:nvPr/>
          </p:nvSpPr>
          <p:spPr bwMode="auto">
            <a:xfrm>
              <a:off x="2265" y="2765"/>
              <a:ext cx="624" cy="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Line 13"/>
            <p:cNvSpPr>
              <a:spLocks noChangeShapeType="1"/>
            </p:cNvSpPr>
            <p:nvPr/>
          </p:nvSpPr>
          <p:spPr bwMode="auto">
            <a:xfrm>
              <a:off x="2352" y="2544"/>
              <a:ext cx="432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Line 14"/>
            <p:cNvSpPr>
              <a:spLocks noChangeShapeType="1"/>
            </p:cNvSpPr>
            <p:nvPr/>
          </p:nvSpPr>
          <p:spPr bwMode="auto">
            <a:xfrm flipV="1">
              <a:off x="2361" y="2544"/>
              <a:ext cx="432" cy="432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Oval 15"/>
            <p:cNvSpPr>
              <a:spLocks noChangeArrowheads="1"/>
            </p:cNvSpPr>
            <p:nvPr/>
          </p:nvSpPr>
          <p:spPr bwMode="auto">
            <a:xfrm>
              <a:off x="2269" y="2448"/>
              <a:ext cx="624" cy="62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41" name="Oval 16"/>
            <p:cNvSpPr>
              <a:spLocks noChangeArrowheads="1"/>
            </p:cNvSpPr>
            <p:nvPr/>
          </p:nvSpPr>
          <p:spPr bwMode="auto">
            <a:xfrm>
              <a:off x="2550" y="2739"/>
              <a:ext cx="48" cy="48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92775" y="1206500"/>
            <a:ext cx="2209800" cy="2209800"/>
            <a:chOff x="3515" y="1492"/>
            <a:chExt cx="1392" cy="1392"/>
          </a:xfrm>
        </p:grpSpPr>
        <p:sp>
          <p:nvSpPr>
            <p:cNvPr id="34830" name="Line 18"/>
            <p:cNvSpPr>
              <a:spLocks noChangeShapeType="1"/>
            </p:cNvSpPr>
            <p:nvPr/>
          </p:nvSpPr>
          <p:spPr bwMode="auto">
            <a:xfrm>
              <a:off x="4209" y="1492"/>
              <a:ext cx="1" cy="1392"/>
            </a:xfrm>
            <a:prstGeom prst="line">
              <a:avLst/>
            </a:prstGeom>
            <a:noFill/>
            <a:ln w="38100">
              <a:solidFill>
                <a:srgbClr val="55D9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Line 19"/>
            <p:cNvSpPr>
              <a:spLocks noChangeShapeType="1"/>
            </p:cNvSpPr>
            <p:nvPr/>
          </p:nvSpPr>
          <p:spPr bwMode="auto">
            <a:xfrm>
              <a:off x="3515" y="2177"/>
              <a:ext cx="1392" cy="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0"/>
            <p:cNvSpPr>
              <a:spLocks noChangeShapeType="1"/>
            </p:cNvSpPr>
            <p:nvPr/>
          </p:nvSpPr>
          <p:spPr bwMode="auto">
            <a:xfrm>
              <a:off x="3659" y="1732"/>
              <a:ext cx="1104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21"/>
            <p:cNvSpPr>
              <a:spLocks noChangeShapeType="1"/>
            </p:cNvSpPr>
            <p:nvPr/>
          </p:nvSpPr>
          <p:spPr bwMode="auto">
            <a:xfrm flipH="1">
              <a:off x="3707" y="1684"/>
              <a:ext cx="960" cy="100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Oval 22"/>
            <p:cNvSpPr>
              <a:spLocks noChangeArrowheads="1"/>
            </p:cNvSpPr>
            <p:nvPr/>
          </p:nvSpPr>
          <p:spPr bwMode="auto">
            <a:xfrm>
              <a:off x="4158" y="2133"/>
              <a:ext cx="96" cy="96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  <p:sp>
          <p:nvSpPr>
            <p:cNvPr id="34835" name="Oval 23"/>
            <p:cNvSpPr>
              <a:spLocks noChangeArrowheads="1"/>
            </p:cNvSpPr>
            <p:nvPr/>
          </p:nvSpPr>
          <p:spPr bwMode="auto">
            <a:xfrm>
              <a:off x="3515" y="1492"/>
              <a:ext cx="1392" cy="1392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altLang="en-US">
                <a:latin typeface="Arial" charset="0"/>
              </a:endParaRPr>
            </a:p>
          </p:txBody>
        </p:sp>
      </p:grpSp>
      <p:sp>
        <p:nvSpPr>
          <p:cNvPr id="34821" name="Freeform 25"/>
          <p:cNvSpPr>
            <a:spLocks/>
          </p:cNvSpPr>
          <p:nvPr/>
        </p:nvSpPr>
        <p:spPr bwMode="auto">
          <a:xfrm>
            <a:off x="1268413" y="1177925"/>
            <a:ext cx="6675437" cy="2289175"/>
          </a:xfrm>
          <a:custGeom>
            <a:avLst/>
            <a:gdLst>
              <a:gd name="T0" fmla="*/ 2147483646 w 4205"/>
              <a:gd name="T1" fmla="*/ 2147483646 h 1442"/>
              <a:gd name="T2" fmla="*/ 2147483646 w 4205"/>
              <a:gd name="T3" fmla="*/ 2147483646 h 1442"/>
              <a:gd name="T4" fmla="*/ 2147483646 w 4205"/>
              <a:gd name="T5" fmla="*/ 2147483646 h 1442"/>
              <a:gd name="T6" fmla="*/ 2147483646 w 4205"/>
              <a:gd name="T7" fmla="*/ 2147483646 h 1442"/>
              <a:gd name="T8" fmla="*/ 2147483646 w 4205"/>
              <a:gd name="T9" fmla="*/ 2147483646 h 1442"/>
              <a:gd name="T10" fmla="*/ 2147483646 w 4205"/>
              <a:gd name="T11" fmla="*/ 2147483646 h 1442"/>
              <a:gd name="T12" fmla="*/ 2147483646 w 4205"/>
              <a:gd name="T13" fmla="*/ 2147483646 h 1442"/>
              <a:gd name="T14" fmla="*/ 2147483646 w 4205"/>
              <a:gd name="T15" fmla="*/ 2147483646 h 1442"/>
              <a:gd name="T16" fmla="*/ 2147483646 w 4205"/>
              <a:gd name="T17" fmla="*/ 2147483646 h 1442"/>
              <a:gd name="T18" fmla="*/ 2147483646 w 4205"/>
              <a:gd name="T19" fmla="*/ 2147483646 h 1442"/>
              <a:gd name="T20" fmla="*/ 2147483646 w 4205"/>
              <a:gd name="T21" fmla="*/ 2147483646 h 1442"/>
              <a:gd name="T22" fmla="*/ 2147483646 w 4205"/>
              <a:gd name="T23" fmla="*/ 2147483646 h 1442"/>
              <a:gd name="T24" fmla="*/ 2147483646 w 4205"/>
              <a:gd name="T25" fmla="*/ 2147483646 h 1442"/>
              <a:gd name="T26" fmla="*/ 2147483646 w 4205"/>
              <a:gd name="T27" fmla="*/ 2147483646 h 1442"/>
              <a:gd name="T28" fmla="*/ 2147483646 w 4205"/>
              <a:gd name="T29" fmla="*/ 2147483646 h 1442"/>
              <a:gd name="T30" fmla="*/ 2147483646 w 4205"/>
              <a:gd name="T31" fmla="*/ 0 h 1442"/>
              <a:gd name="T32" fmla="*/ 2147483646 w 4205"/>
              <a:gd name="T33" fmla="*/ 2147483646 h 1442"/>
              <a:gd name="T34" fmla="*/ 2147483646 w 4205"/>
              <a:gd name="T35" fmla="*/ 2147483646 h 1442"/>
              <a:gd name="T36" fmla="*/ 2147483646 w 4205"/>
              <a:gd name="T37" fmla="*/ 2147483646 h 1442"/>
              <a:gd name="T38" fmla="*/ 2147483646 w 4205"/>
              <a:gd name="T39" fmla="*/ 2147483646 h 1442"/>
              <a:gd name="T40" fmla="*/ 2147483646 w 4205"/>
              <a:gd name="T41" fmla="*/ 2147483646 h 1442"/>
              <a:gd name="T42" fmla="*/ 2147483646 w 4205"/>
              <a:gd name="T43" fmla="*/ 2147483646 h 1442"/>
              <a:gd name="T44" fmla="*/ 2147483646 w 4205"/>
              <a:gd name="T45" fmla="*/ 2147483646 h 1442"/>
              <a:gd name="T46" fmla="*/ 2147483646 w 4205"/>
              <a:gd name="T47" fmla="*/ 2147483646 h 1442"/>
              <a:gd name="T48" fmla="*/ 2147483646 w 4205"/>
              <a:gd name="T49" fmla="*/ 2147483646 h 1442"/>
              <a:gd name="T50" fmla="*/ 2147483646 w 4205"/>
              <a:gd name="T51" fmla="*/ 2147483646 h 1442"/>
              <a:gd name="T52" fmla="*/ 2147483646 w 4205"/>
              <a:gd name="T53" fmla="*/ 2147483646 h 1442"/>
              <a:gd name="T54" fmla="*/ 2147483646 w 4205"/>
              <a:gd name="T55" fmla="*/ 2147483646 h 1442"/>
              <a:gd name="T56" fmla="*/ 2147483646 w 4205"/>
              <a:gd name="T57" fmla="*/ 2147483646 h 1442"/>
              <a:gd name="T58" fmla="*/ 2147483646 w 4205"/>
              <a:gd name="T59" fmla="*/ 2147483646 h 1442"/>
              <a:gd name="T60" fmla="*/ 2147483646 w 4205"/>
              <a:gd name="T61" fmla="*/ 2147483646 h 1442"/>
              <a:gd name="T62" fmla="*/ 2147483646 w 4205"/>
              <a:gd name="T63" fmla="*/ 2147483646 h 1442"/>
              <a:gd name="T64" fmla="*/ 2147483646 w 4205"/>
              <a:gd name="T65" fmla="*/ 2147483646 h 1442"/>
              <a:gd name="T66" fmla="*/ 2147483646 w 4205"/>
              <a:gd name="T67" fmla="*/ 2147483646 h 1442"/>
              <a:gd name="T68" fmla="*/ 2147483646 w 4205"/>
              <a:gd name="T69" fmla="*/ 2147483646 h 1442"/>
              <a:gd name="T70" fmla="*/ 2147483646 w 4205"/>
              <a:gd name="T71" fmla="*/ 2147483646 h 1442"/>
              <a:gd name="T72" fmla="*/ 2147483646 w 4205"/>
              <a:gd name="T73" fmla="*/ 2147483646 h 1442"/>
              <a:gd name="T74" fmla="*/ 2147483646 w 4205"/>
              <a:gd name="T75" fmla="*/ 2147483646 h 1442"/>
              <a:gd name="T76" fmla="*/ 2147483646 w 4205"/>
              <a:gd name="T77" fmla="*/ 2147483646 h 1442"/>
              <a:gd name="T78" fmla="*/ 2147483646 w 4205"/>
              <a:gd name="T79" fmla="*/ 2147483646 h 1442"/>
              <a:gd name="T80" fmla="*/ 2147483646 w 4205"/>
              <a:gd name="T81" fmla="*/ 2147483646 h 1442"/>
              <a:gd name="T82" fmla="*/ 2147483646 w 4205"/>
              <a:gd name="T83" fmla="*/ 2147483646 h 14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205"/>
              <a:gd name="T127" fmla="*/ 0 h 1442"/>
              <a:gd name="T128" fmla="*/ 4205 w 4205"/>
              <a:gd name="T129" fmla="*/ 1442 h 14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205" h="1442">
                <a:moveTo>
                  <a:pt x="6" y="783"/>
                </a:moveTo>
                <a:cubicBezTo>
                  <a:pt x="5" y="755"/>
                  <a:pt x="8" y="736"/>
                  <a:pt x="12" y="713"/>
                </a:cubicBezTo>
                <a:cubicBezTo>
                  <a:pt x="16" y="690"/>
                  <a:pt x="22" y="666"/>
                  <a:pt x="30" y="642"/>
                </a:cubicBezTo>
                <a:cubicBezTo>
                  <a:pt x="38" y="618"/>
                  <a:pt x="50" y="591"/>
                  <a:pt x="63" y="569"/>
                </a:cubicBezTo>
                <a:cubicBezTo>
                  <a:pt x="76" y="547"/>
                  <a:pt x="89" y="530"/>
                  <a:pt x="105" y="513"/>
                </a:cubicBezTo>
                <a:cubicBezTo>
                  <a:pt x="121" y="496"/>
                  <a:pt x="134" y="483"/>
                  <a:pt x="158" y="467"/>
                </a:cubicBezTo>
                <a:cubicBezTo>
                  <a:pt x="182" y="451"/>
                  <a:pt x="227" y="426"/>
                  <a:pt x="252" y="414"/>
                </a:cubicBezTo>
                <a:cubicBezTo>
                  <a:pt x="277" y="402"/>
                  <a:pt x="284" y="401"/>
                  <a:pt x="308" y="395"/>
                </a:cubicBezTo>
                <a:cubicBezTo>
                  <a:pt x="332" y="389"/>
                  <a:pt x="292" y="394"/>
                  <a:pt x="395" y="380"/>
                </a:cubicBezTo>
                <a:cubicBezTo>
                  <a:pt x="498" y="366"/>
                  <a:pt x="773" y="328"/>
                  <a:pt x="927" y="308"/>
                </a:cubicBezTo>
                <a:cubicBezTo>
                  <a:pt x="1081" y="288"/>
                  <a:pt x="1191" y="274"/>
                  <a:pt x="1322" y="258"/>
                </a:cubicBezTo>
                <a:cubicBezTo>
                  <a:pt x="1453" y="242"/>
                  <a:pt x="1571" y="228"/>
                  <a:pt x="1716" y="210"/>
                </a:cubicBezTo>
                <a:cubicBezTo>
                  <a:pt x="1861" y="192"/>
                  <a:pt x="2063" y="166"/>
                  <a:pt x="2195" y="149"/>
                </a:cubicBezTo>
                <a:cubicBezTo>
                  <a:pt x="2327" y="132"/>
                  <a:pt x="2414" y="122"/>
                  <a:pt x="2511" y="110"/>
                </a:cubicBezTo>
                <a:cubicBezTo>
                  <a:pt x="2608" y="98"/>
                  <a:pt x="2615" y="93"/>
                  <a:pt x="2780" y="75"/>
                </a:cubicBezTo>
                <a:cubicBezTo>
                  <a:pt x="2945" y="57"/>
                  <a:pt x="3332" y="0"/>
                  <a:pt x="3503" y="0"/>
                </a:cubicBezTo>
                <a:cubicBezTo>
                  <a:pt x="3674" y="0"/>
                  <a:pt x="3726" y="42"/>
                  <a:pt x="3807" y="75"/>
                </a:cubicBezTo>
                <a:cubicBezTo>
                  <a:pt x="3888" y="108"/>
                  <a:pt x="3944" y="160"/>
                  <a:pt x="3990" y="200"/>
                </a:cubicBezTo>
                <a:cubicBezTo>
                  <a:pt x="4036" y="240"/>
                  <a:pt x="4062" y="283"/>
                  <a:pt x="4085" y="315"/>
                </a:cubicBezTo>
                <a:cubicBezTo>
                  <a:pt x="4108" y="347"/>
                  <a:pt x="4115" y="366"/>
                  <a:pt x="4128" y="390"/>
                </a:cubicBezTo>
                <a:cubicBezTo>
                  <a:pt x="4141" y="414"/>
                  <a:pt x="4152" y="435"/>
                  <a:pt x="4161" y="458"/>
                </a:cubicBezTo>
                <a:cubicBezTo>
                  <a:pt x="4170" y="481"/>
                  <a:pt x="4178" y="493"/>
                  <a:pt x="4185" y="531"/>
                </a:cubicBezTo>
                <a:cubicBezTo>
                  <a:pt x="4192" y="569"/>
                  <a:pt x="4205" y="623"/>
                  <a:pt x="4205" y="684"/>
                </a:cubicBezTo>
                <a:cubicBezTo>
                  <a:pt x="4205" y="745"/>
                  <a:pt x="4200" y="835"/>
                  <a:pt x="4184" y="899"/>
                </a:cubicBezTo>
                <a:cubicBezTo>
                  <a:pt x="4168" y="963"/>
                  <a:pt x="4141" y="1017"/>
                  <a:pt x="4110" y="1071"/>
                </a:cubicBezTo>
                <a:cubicBezTo>
                  <a:pt x="4079" y="1125"/>
                  <a:pt x="4041" y="1180"/>
                  <a:pt x="3996" y="1226"/>
                </a:cubicBezTo>
                <a:cubicBezTo>
                  <a:pt x="3951" y="1272"/>
                  <a:pt x="3890" y="1316"/>
                  <a:pt x="3837" y="1347"/>
                </a:cubicBezTo>
                <a:cubicBezTo>
                  <a:pt x="3784" y="1378"/>
                  <a:pt x="3735" y="1398"/>
                  <a:pt x="3678" y="1413"/>
                </a:cubicBezTo>
                <a:cubicBezTo>
                  <a:pt x="3621" y="1428"/>
                  <a:pt x="3567" y="1442"/>
                  <a:pt x="3492" y="1439"/>
                </a:cubicBezTo>
                <a:cubicBezTo>
                  <a:pt x="3417" y="1436"/>
                  <a:pt x="3314" y="1416"/>
                  <a:pt x="3227" y="1392"/>
                </a:cubicBezTo>
                <a:cubicBezTo>
                  <a:pt x="3140" y="1368"/>
                  <a:pt x="3147" y="1359"/>
                  <a:pt x="2970" y="1298"/>
                </a:cubicBezTo>
                <a:cubicBezTo>
                  <a:pt x="2793" y="1237"/>
                  <a:pt x="2321" y="1078"/>
                  <a:pt x="2162" y="1025"/>
                </a:cubicBezTo>
                <a:cubicBezTo>
                  <a:pt x="2003" y="972"/>
                  <a:pt x="2060" y="992"/>
                  <a:pt x="2019" y="981"/>
                </a:cubicBezTo>
                <a:cubicBezTo>
                  <a:pt x="1978" y="970"/>
                  <a:pt x="1937" y="960"/>
                  <a:pt x="1917" y="956"/>
                </a:cubicBezTo>
                <a:cubicBezTo>
                  <a:pt x="1897" y="952"/>
                  <a:pt x="1910" y="954"/>
                  <a:pt x="1898" y="954"/>
                </a:cubicBezTo>
                <a:cubicBezTo>
                  <a:pt x="1886" y="954"/>
                  <a:pt x="1908" y="948"/>
                  <a:pt x="1844" y="957"/>
                </a:cubicBezTo>
                <a:cubicBezTo>
                  <a:pt x="1780" y="966"/>
                  <a:pt x="1705" y="975"/>
                  <a:pt x="1514" y="1008"/>
                </a:cubicBezTo>
                <a:cubicBezTo>
                  <a:pt x="1323" y="1041"/>
                  <a:pt x="896" y="1126"/>
                  <a:pt x="696" y="1154"/>
                </a:cubicBezTo>
                <a:cubicBezTo>
                  <a:pt x="496" y="1182"/>
                  <a:pt x="409" y="1192"/>
                  <a:pt x="311" y="1175"/>
                </a:cubicBezTo>
                <a:cubicBezTo>
                  <a:pt x="213" y="1158"/>
                  <a:pt x="159" y="1101"/>
                  <a:pt x="110" y="1053"/>
                </a:cubicBezTo>
                <a:cubicBezTo>
                  <a:pt x="61" y="1005"/>
                  <a:pt x="34" y="929"/>
                  <a:pt x="17" y="884"/>
                </a:cubicBezTo>
                <a:cubicBezTo>
                  <a:pt x="0" y="839"/>
                  <a:pt x="6" y="811"/>
                  <a:pt x="6" y="78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-767202">
            <a:off x="3933825" y="1479550"/>
            <a:ext cx="76200" cy="76200"/>
          </a:xfrm>
          <a:prstGeom prst="ellipse">
            <a:avLst/>
          </a:prstGeom>
          <a:solidFill>
            <a:srgbClr val="FF0066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36891" name="Freeform 27"/>
          <p:cNvSpPr>
            <a:spLocks/>
          </p:cNvSpPr>
          <p:nvPr/>
        </p:nvSpPr>
        <p:spPr bwMode="auto">
          <a:xfrm>
            <a:off x="1092200" y="1658938"/>
            <a:ext cx="523875" cy="1028700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Freeform 28"/>
          <p:cNvSpPr>
            <a:spLocks/>
          </p:cNvSpPr>
          <p:nvPr/>
        </p:nvSpPr>
        <p:spPr bwMode="auto">
          <a:xfrm>
            <a:off x="6716713" y="1066800"/>
            <a:ext cx="1403350" cy="1244600"/>
          </a:xfrm>
          <a:custGeom>
            <a:avLst/>
            <a:gdLst>
              <a:gd name="T0" fmla="*/ 0 w 884"/>
              <a:gd name="T1" fmla="*/ 2147483646 h 784"/>
              <a:gd name="T2" fmla="*/ 2147483646 w 884"/>
              <a:gd name="T3" fmla="*/ 2147483646 h 784"/>
              <a:gd name="T4" fmla="*/ 2147483646 w 884"/>
              <a:gd name="T5" fmla="*/ 2147483646 h 784"/>
              <a:gd name="T6" fmla="*/ 2147483646 w 884"/>
              <a:gd name="T7" fmla="*/ 2147483646 h 784"/>
              <a:gd name="T8" fmla="*/ 2147483646 w 884"/>
              <a:gd name="T9" fmla="*/ 2147483646 h 784"/>
              <a:gd name="T10" fmla="*/ 2147483646 w 884"/>
              <a:gd name="T11" fmla="*/ 2147483646 h 784"/>
              <a:gd name="T12" fmla="*/ 2147483646 w 884"/>
              <a:gd name="T13" fmla="*/ 2147483646 h 784"/>
              <a:gd name="T14" fmla="*/ 2147483646 w 884"/>
              <a:gd name="T15" fmla="*/ 2147483646 h 784"/>
              <a:gd name="T16" fmla="*/ 2147483646 w 884"/>
              <a:gd name="T17" fmla="*/ 2147483646 h 784"/>
              <a:gd name="T18" fmla="*/ 2147483646 w 884"/>
              <a:gd name="T19" fmla="*/ 2147483646 h 784"/>
              <a:gd name="T20" fmla="*/ 2147483646 w 884"/>
              <a:gd name="T21" fmla="*/ 2147483646 h 7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4"/>
              <a:gd name="T34" fmla="*/ 0 h 784"/>
              <a:gd name="T35" fmla="*/ 884 w 884"/>
              <a:gd name="T36" fmla="*/ 784 h 7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4" h="784">
                <a:moveTo>
                  <a:pt x="0" y="12"/>
                </a:moveTo>
                <a:cubicBezTo>
                  <a:pt x="16" y="10"/>
                  <a:pt x="60" y="2"/>
                  <a:pt x="96" y="1"/>
                </a:cubicBezTo>
                <a:cubicBezTo>
                  <a:pt x="132" y="0"/>
                  <a:pt x="181" y="2"/>
                  <a:pt x="218" y="6"/>
                </a:cubicBezTo>
                <a:cubicBezTo>
                  <a:pt x="255" y="10"/>
                  <a:pt x="286" y="15"/>
                  <a:pt x="321" y="25"/>
                </a:cubicBezTo>
                <a:cubicBezTo>
                  <a:pt x="356" y="35"/>
                  <a:pt x="391" y="50"/>
                  <a:pt x="429" y="67"/>
                </a:cubicBezTo>
                <a:cubicBezTo>
                  <a:pt x="467" y="84"/>
                  <a:pt x="510" y="103"/>
                  <a:pt x="549" y="129"/>
                </a:cubicBezTo>
                <a:cubicBezTo>
                  <a:pt x="588" y="155"/>
                  <a:pt x="623" y="183"/>
                  <a:pt x="662" y="225"/>
                </a:cubicBezTo>
                <a:cubicBezTo>
                  <a:pt x="701" y="267"/>
                  <a:pt x="753" y="333"/>
                  <a:pt x="782" y="378"/>
                </a:cubicBezTo>
                <a:cubicBezTo>
                  <a:pt x="811" y="423"/>
                  <a:pt x="822" y="454"/>
                  <a:pt x="836" y="493"/>
                </a:cubicBezTo>
                <a:cubicBezTo>
                  <a:pt x="850" y="532"/>
                  <a:pt x="859" y="564"/>
                  <a:pt x="867" y="612"/>
                </a:cubicBezTo>
                <a:cubicBezTo>
                  <a:pt x="875" y="660"/>
                  <a:pt x="881" y="748"/>
                  <a:pt x="884" y="7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Freeform 29"/>
          <p:cNvSpPr>
            <a:spLocks/>
          </p:cNvSpPr>
          <p:nvPr/>
        </p:nvSpPr>
        <p:spPr bwMode="auto">
          <a:xfrm rot="15796670" flipV="1">
            <a:off x="4248150" y="3114676"/>
            <a:ext cx="566737" cy="957262"/>
          </a:xfrm>
          <a:custGeom>
            <a:avLst/>
            <a:gdLst>
              <a:gd name="T0" fmla="*/ 2147483646 w 330"/>
              <a:gd name="T1" fmla="*/ 2147483646 h 648"/>
              <a:gd name="T2" fmla="*/ 2147483646 w 330"/>
              <a:gd name="T3" fmla="*/ 2147483646 h 648"/>
              <a:gd name="T4" fmla="*/ 2147483646 w 330"/>
              <a:gd name="T5" fmla="*/ 2147483646 h 648"/>
              <a:gd name="T6" fmla="*/ 2147483646 w 330"/>
              <a:gd name="T7" fmla="*/ 2147483646 h 648"/>
              <a:gd name="T8" fmla="*/ 2147483646 w 330"/>
              <a:gd name="T9" fmla="*/ 2147483646 h 648"/>
              <a:gd name="T10" fmla="*/ 2147483646 w 330"/>
              <a:gd name="T11" fmla="*/ 2147483646 h 648"/>
              <a:gd name="T12" fmla="*/ 2147483646 w 330"/>
              <a:gd name="T13" fmla="*/ 2147483646 h 648"/>
              <a:gd name="T14" fmla="*/ 2147483646 w 330"/>
              <a:gd name="T15" fmla="*/ 0 h 6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0"/>
              <a:gd name="T25" fmla="*/ 0 h 648"/>
              <a:gd name="T26" fmla="*/ 330 w 330"/>
              <a:gd name="T27" fmla="*/ 648 h 6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0" h="648">
                <a:moveTo>
                  <a:pt x="54" y="648"/>
                </a:moveTo>
                <a:cubicBezTo>
                  <a:pt x="47" y="629"/>
                  <a:pt x="24" y="587"/>
                  <a:pt x="15" y="546"/>
                </a:cubicBezTo>
                <a:cubicBezTo>
                  <a:pt x="6" y="505"/>
                  <a:pt x="0" y="445"/>
                  <a:pt x="2" y="403"/>
                </a:cubicBezTo>
                <a:cubicBezTo>
                  <a:pt x="4" y="361"/>
                  <a:pt x="17" y="325"/>
                  <a:pt x="27" y="294"/>
                </a:cubicBezTo>
                <a:cubicBezTo>
                  <a:pt x="37" y="263"/>
                  <a:pt x="48" y="241"/>
                  <a:pt x="63" y="216"/>
                </a:cubicBezTo>
                <a:cubicBezTo>
                  <a:pt x="78" y="191"/>
                  <a:pt x="96" y="166"/>
                  <a:pt x="120" y="143"/>
                </a:cubicBezTo>
                <a:cubicBezTo>
                  <a:pt x="144" y="120"/>
                  <a:pt x="171" y="101"/>
                  <a:pt x="206" y="77"/>
                </a:cubicBezTo>
                <a:cubicBezTo>
                  <a:pt x="241" y="53"/>
                  <a:pt x="304" y="16"/>
                  <a:pt x="33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30"/>
          <p:cNvSpPr txBox="1">
            <a:spLocks noChangeArrowheads="1"/>
          </p:cNvSpPr>
          <p:nvPr/>
        </p:nvSpPr>
        <p:spPr bwMode="auto">
          <a:xfrm>
            <a:off x="4241800" y="3003550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B</a:t>
            </a:r>
          </a:p>
        </p:txBody>
      </p:sp>
      <p:sp>
        <p:nvSpPr>
          <p:cNvPr id="34827" name="Text Box 31"/>
          <p:cNvSpPr txBox="1">
            <a:spLocks noChangeArrowheads="1"/>
          </p:cNvSpPr>
          <p:nvPr/>
        </p:nvSpPr>
        <p:spPr bwMode="auto">
          <a:xfrm>
            <a:off x="1590675" y="217487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A</a:t>
            </a:r>
          </a:p>
        </p:txBody>
      </p:sp>
      <p:sp>
        <p:nvSpPr>
          <p:cNvPr id="34828" name="Text Box 32"/>
          <p:cNvSpPr txBox="1">
            <a:spLocks noChangeArrowheads="1"/>
          </p:cNvSpPr>
          <p:nvPr/>
        </p:nvSpPr>
        <p:spPr bwMode="auto">
          <a:xfrm>
            <a:off x="6929438" y="1965325"/>
            <a:ext cx="384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charset="0"/>
              </a:rPr>
              <a:t>C</a:t>
            </a: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304800" y="45720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latin typeface="Arial" charset="0"/>
              </a:rPr>
              <a:t>Chiều quay của đường tròn tâm A và đường tròn tâm C cùng chiều quay của kim đồng hồ.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62 L 0.17049 -0.03009 L 0.26979 -0.04629 L 0.28351 -0.04768 L 0.29653 -0.04953 L 0.31267 -0.05046 L 0.32101 -0.05046 L 0.32917 -0.04953 L 0.33715 -0.04768 L 0.34236 -0.0449 L 0.34687 -0.04282 L 0.35312 -0.03981 L 0.36163 -0.03564 L 0.36996 -0.02962 L 0.37708 -0.02453 L 0.38403 -0.01828 L 0.38924 -0.01203 L 0.39549 -0.00578 L 0.40208 0.00255 L 0.40885 0.01413 L 0.41476 0.02616 L 0.41996 0.03658 L 0.42569 0.05232 L 0.42969 0.06852 L 0.43177 0.07755 L 0.43299 0.09213 L 0.43403 0.122 L 0.43333 0.13797 L 0.43073 0.15672 L 0.42864 0.1669 L 0.42604 0.17686 L 0.42239 0.18704 L 0.41771 0.19815 L 0.40677 0.21922 L 0.39913 0.23033 L 0.39236 0.24005 L 0.38489 0.24838 L 0.3776 0.25579 L 0.36944 0.26274 L 0.36215 0.26783 L 0.35677 0.27061 L 0.35121 0.27338 L 0.34705 0.27524 L 0.34531 0.27639 L 0.34219 0.27732 L 0.33646 0.2794 L 0.32969 0.28172 L 0.31892 0.28357 L 0.30746 0.28334 L 0.29635 0.28172 L 0.28489 0.27963 L 0.26458 0.27315 L 0.21198 0.247 L 0.08646 0.19005 L 0.05486 0.17732 L 0.04444 0.17385 L 0.03594 0.17038 L 0.02882 0.16968 L 0.01979 0.17061 L -0.00104 0.17593 L -0.07604 0.19352 L -0.14479 0.20996 L -0.19583 0.2213 L -0.21701 0.22385 L -0.22656 0.22385 L -0.23681 0.22269 L -0.24792 0.22061 L -0.25504 0.21713 L -0.26076 0.21274 L -0.26979 0.20394 L -0.27813 0.19283 L -0.28333 0.18426 L -0.28889 0.17038 L -0.29254 0.15579 L -0.29479 0.14538 L -0.29531 0.13519 L -0.29514 0.11968 L -0.29219 0.10255 L -0.28785 0.08797 L -0.28333 0.07755 L -0.27639 0.06551 L -0.26754 0.05602 L -0.25608 0.04769 L -0.24896 0.04329 L -0.24115 0.04005 L -0.23073 0.03843 L -0.21701 0.03635 L -0.20347 0.03311 L -0.00087 -0.00162 Z " pathEditMode="relative" rAng="0" ptsTypes="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0" grpId="0" animBg="1"/>
      <p:bldP spid="36891" grpId="0" animBg="1"/>
      <p:bldP spid="36892" grpId="0" animBg="1"/>
      <p:bldP spid="368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0" y="469095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304800" y="517525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>
                <a:latin typeface="Arial" charset="0"/>
              </a:rPr>
              <a:t>Một số hình ảnh thực tế có những phần là tiếp tuyến của đường tròn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3" name="WordArt 49"/>
          <p:cNvSpPr>
            <a:spLocks noChangeArrowheads="1" noChangeShapeType="1" noTextEdit="1"/>
          </p:cNvSpPr>
          <p:nvPr/>
        </p:nvSpPr>
        <p:spPr bwMode="auto">
          <a:xfrm>
            <a:off x="2743200" y="377825"/>
            <a:ext cx="5210175" cy="612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kern="1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CÓ THỂ EM CHƯA BIẾT</a:t>
            </a:r>
            <a:endParaRPr lang="en-US" sz="3600" b="1" kern="1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315" name="Picture 51" descr="Quan_he_giua_canh_va_goc_doi_dien_trong_mot_tam_giac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8938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425575" y="1592263"/>
            <a:ext cx="6980238" cy="3665537"/>
            <a:chOff x="748" y="1575"/>
            <a:chExt cx="4397" cy="2309"/>
          </a:xfrm>
        </p:grpSpPr>
        <p:grpSp>
          <p:nvGrpSpPr>
            <p:cNvPr id="37895" name="Group 47"/>
            <p:cNvGrpSpPr>
              <a:grpSpLocks/>
            </p:cNvGrpSpPr>
            <p:nvPr/>
          </p:nvGrpSpPr>
          <p:grpSpPr bwMode="auto">
            <a:xfrm>
              <a:off x="748" y="1575"/>
              <a:ext cx="4397" cy="2309"/>
              <a:chOff x="748" y="1570"/>
              <a:chExt cx="4397" cy="2309"/>
            </a:xfrm>
          </p:grpSpPr>
          <p:sp>
            <p:nvSpPr>
              <p:cNvPr id="37898" name="Freeform 6"/>
              <p:cNvSpPr>
                <a:spLocks/>
              </p:cNvSpPr>
              <p:nvPr/>
            </p:nvSpPr>
            <p:spPr bwMode="auto">
              <a:xfrm>
                <a:off x="2227" y="2504"/>
                <a:ext cx="2897" cy="222"/>
              </a:xfrm>
              <a:custGeom>
                <a:avLst/>
                <a:gdLst>
                  <a:gd name="T0" fmla="*/ 0 w 2928"/>
                  <a:gd name="T1" fmla="*/ 94 h 242"/>
                  <a:gd name="T2" fmla="*/ 0 w 2928"/>
                  <a:gd name="T3" fmla="*/ 0 h 242"/>
                  <a:gd name="T4" fmla="*/ 840 w 2928"/>
                  <a:gd name="T5" fmla="*/ 0 h 242"/>
                  <a:gd name="T6" fmla="*/ 840 w 2928"/>
                  <a:gd name="T7" fmla="*/ 83 h 242"/>
                  <a:gd name="T8" fmla="*/ 2605 w 2928"/>
                  <a:gd name="T9" fmla="*/ 83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28"/>
                  <a:gd name="T16" fmla="*/ 0 h 242"/>
                  <a:gd name="T17" fmla="*/ 2928 w 2928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28" h="242">
                    <a:moveTo>
                      <a:pt x="0" y="242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218"/>
                    </a:lnTo>
                    <a:lnTo>
                      <a:pt x="2928" y="218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99" name="Freeform 7"/>
              <p:cNvSpPr>
                <a:spLocks/>
              </p:cNvSpPr>
              <p:nvPr/>
            </p:nvSpPr>
            <p:spPr bwMode="auto">
              <a:xfrm>
                <a:off x="748" y="2705"/>
                <a:ext cx="697" cy="1174"/>
              </a:xfrm>
              <a:custGeom>
                <a:avLst/>
                <a:gdLst>
                  <a:gd name="T0" fmla="*/ 0 w 798"/>
                  <a:gd name="T1" fmla="*/ 0 h 1404"/>
                  <a:gd name="T2" fmla="*/ 71 w 798"/>
                  <a:gd name="T3" fmla="*/ 51 h 1404"/>
                  <a:gd name="T4" fmla="*/ 93 w 798"/>
                  <a:gd name="T5" fmla="*/ 138 h 1404"/>
                  <a:gd name="T6" fmla="*/ 137 w 798"/>
                  <a:gd name="T7" fmla="*/ 186 h 1404"/>
                  <a:gd name="T8" fmla="*/ 181 w 798"/>
                  <a:gd name="T9" fmla="*/ 194 h 1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8"/>
                  <a:gd name="T16" fmla="*/ 0 h 1404"/>
                  <a:gd name="T17" fmla="*/ 798 w 798"/>
                  <a:gd name="T18" fmla="*/ 1404 h 1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8" h="1404">
                    <a:moveTo>
                      <a:pt x="0" y="0"/>
                    </a:moveTo>
                    <a:cubicBezTo>
                      <a:pt x="52" y="59"/>
                      <a:pt x="244" y="198"/>
                      <a:pt x="313" y="362"/>
                    </a:cubicBezTo>
                    <a:cubicBezTo>
                      <a:pt x="382" y="526"/>
                      <a:pt x="367" y="821"/>
                      <a:pt x="416" y="984"/>
                    </a:cubicBezTo>
                    <a:cubicBezTo>
                      <a:pt x="465" y="1146"/>
                      <a:pt x="544" y="1268"/>
                      <a:pt x="608" y="1336"/>
                    </a:cubicBezTo>
                    <a:cubicBezTo>
                      <a:pt x="672" y="1404"/>
                      <a:pt x="759" y="1378"/>
                      <a:pt x="798" y="1389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0" name="Line 8"/>
              <p:cNvSpPr>
                <a:spLocks noChangeShapeType="1"/>
              </p:cNvSpPr>
              <p:nvPr/>
            </p:nvSpPr>
            <p:spPr bwMode="auto">
              <a:xfrm flipV="1">
                <a:off x="1445" y="2572"/>
                <a:ext cx="0" cy="1294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1" name="Oval 9"/>
              <p:cNvSpPr>
                <a:spLocks noChangeArrowheads="1"/>
              </p:cNvSpPr>
              <p:nvPr/>
            </p:nvSpPr>
            <p:spPr bwMode="auto">
              <a:xfrm>
                <a:off x="1452" y="2720"/>
                <a:ext cx="761" cy="728"/>
              </a:xfrm>
              <a:prstGeom prst="ellipse">
                <a:avLst/>
              </a:prstGeom>
              <a:gradFill rotWithShape="1">
                <a:gsLst>
                  <a:gs pos="0">
                    <a:srgbClr val="333399"/>
                  </a:gs>
                  <a:gs pos="100000">
                    <a:srgbClr val="800080"/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02" name="Freeform 10"/>
              <p:cNvSpPr>
                <a:spLocks/>
              </p:cNvSpPr>
              <p:nvPr/>
            </p:nvSpPr>
            <p:spPr bwMode="auto">
              <a:xfrm>
                <a:off x="1452" y="2714"/>
                <a:ext cx="775" cy="1152"/>
              </a:xfrm>
              <a:custGeom>
                <a:avLst/>
                <a:gdLst>
                  <a:gd name="T0" fmla="*/ 0 w 871"/>
                  <a:gd name="T1" fmla="*/ 0 h 871"/>
                  <a:gd name="T2" fmla="*/ 240 w 871"/>
                  <a:gd name="T3" fmla="*/ 0 h 871"/>
                  <a:gd name="T4" fmla="*/ 240 w 871"/>
                  <a:gd name="T5" fmla="*/ 18876 h 871"/>
                  <a:gd name="T6" fmla="*/ 0 60000 65536"/>
                  <a:gd name="T7" fmla="*/ 0 60000 65536"/>
                  <a:gd name="T8" fmla="*/ 0 60000 65536"/>
                  <a:gd name="T9" fmla="*/ 0 w 871"/>
                  <a:gd name="T10" fmla="*/ 0 h 871"/>
                  <a:gd name="T11" fmla="*/ 871 w 871"/>
                  <a:gd name="T12" fmla="*/ 871 h 8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1" h="871">
                    <a:moveTo>
                      <a:pt x="0" y="0"/>
                    </a:moveTo>
                    <a:lnTo>
                      <a:pt x="871" y="0"/>
                    </a:lnTo>
                    <a:lnTo>
                      <a:pt x="871" y="871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3" name="Freeform 11"/>
              <p:cNvSpPr>
                <a:spLocks/>
              </p:cNvSpPr>
              <p:nvPr/>
            </p:nvSpPr>
            <p:spPr bwMode="auto">
              <a:xfrm>
                <a:off x="2222" y="2664"/>
                <a:ext cx="933" cy="1194"/>
              </a:xfrm>
              <a:custGeom>
                <a:avLst/>
                <a:gdLst>
                  <a:gd name="T0" fmla="*/ 241 w 1068"/>
                  <a:gd name="T1" fmla="*/ 7 h 1428"/>
                  <a:gd name="T2" fmla="*/ 214 w 1068"/>
                  <a:gd name="T3" fmla="*/ 13 h 1428"/>
                  <a:gd name="T4" fmla="*/ 182 w 1068"/>
                  <a:gd name="T5" fmla="*/ 3 h 1428"/>
                  <a:gd name="T6" fmla="*/ 145 w 1068"/>
                  <a:gd name="T7" fmla="*/ 23 h 1428"/>
                  <a:gd name="T8" fmla="*/ 100 w 1068"/>
                  <a:gd name="T9" fmla="*/ 21 h 1428"/>
                  <a:gd name="T10" fmla="*/ 93 w 1068"/>
                  <a:gd name="T11" fmla="*/ 61 h 1428"/>
                  <a:gd name="T12" fmla="*/ 90 w 1068"/>
                  <a:gd name="T13" fmla="*/ 109 h 1428"/>
                  <a:gd name="T14" fmla="*/ 62 w 1068"/>
                  <a:gd name="T15" fmla="*/ 166 h 1428"/>
                  <a:gd name="T16" fmla="*/ 43 w 1068"/>
                  <a:gd name="T17" fmla="*/ 186 h 1428"/>
                  <a:gd name="T18" fmla="*/ 26 w 1068"/>
                  <a:gd name="T19" fmla="*/ 194 h 1428"/>
                  <a:gd name="T20" fmla="*/ 0 w 1068"/>
                  <a:gd name="T21" fmla="*/ 198 h 14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8"/>
                  <a:gd name="T34" fmla="*/ 0 h 1428"/>
                  <a:gd name="T35" fmla="*/ 1068 w 1068"/>
                  <a:gd name="T36" fmla="*/ 1428 h 14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8" h="1428">
                    <a:moveTo>
                      <a:pt x="1068" y="45"/>
                    </a:moveTo>
                    <a:cubicBezTo>
                      <a:pt x="1047" y="54"/>
                      <a:pt x="986" y="105"/>
                      <a:pt x="942" y="99"/>
                    </a:cubicBezTo>
                    <a:cubicBezTo>
                      <a:pt x="898" y="93"/>
                      <a:pt x="855" y="0"/>
                      <a:pt x="805" y="11"/>
                    </a:cubicBezTo>
                    <a:cubicBezTo>
                      <a:pt x="755" y="22"/>
                      <a:pt x="702" y="145"/>
                      <a:pt x="642" y="168"/>
                    </a:cubicBezTo>
                    <a:cubicBezTo>
                      <a:pt x="582" y="191"/>
                      <a:pt x="482" y="106"/>
                      <a:pt x="444" y="150"/>
                    </a:cubicBezTo>
                    <a:cubicBezTo>
                      <a:pt x="406" y="194"/>
                      <a:pt x="422" y="326"/>
                      <a:pt x="414" y="432"/>
                    </a:cubicBezTo>
                    <a:cubicBezTo>
                      <a:pt x="406" y="538"/>
                      <a:pt x="419" y="659"/>
                      <a:pt x="396" y="786"/>
                    </a:cubicBezTo>
                    <a:cubicBezTo>
                      <a:pt x="373" y="913"/>
                      <a:pt x="307" y="1103"/>
                      <a:pt x="273" y="1194"/>
                    </a:cubicBezTo>
                    <a:cubicBezTo>
                      <a:pt x="239" y="1285"/>
                      <a:pt x="215" y="1299"/>
                      <a:pt x="189" y="1332"/>
                    </a:cubicBezTo>
                    <a:cubicBezTo>
                      <a:pt x="163" y="1365"/>
                      <a:pt x="148" y="1376"/>
                      <a:pt x="117" y="1392"/>
                    </a:cubicBezTo>
                    <a:cubicBezTo>
                      <a:pt x="86" y="1408"/>
                      <a:pt x="24" y="1421"/>
                      <a:pt x="0" y="1428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4" name="Freeform 12"/>
              <p:cNvSpPr>
                <a:spLocks/>
              </p:cNvSpPr>
              <p:nvPr/>
            </p:nvSpPr>
            <p:spPr bwMode="auto">
              <a:xfrm>
                <a:off x="2276" y="2127"/>
                <a:ext cx="825" cy="141"/>
              </a:xfrm>
              <a:custGeom>
                <a:avLst/>
                <a:gdLst>
                  <a:gd name="T0" fmla="*/ 0 w 944"/>
                  <a:gd name="T1" fmla="*/ 23 h 169"/>
                  <a:gd name="T2" fmla="*/ 0 w 944"/>
                  <a:gd name="T3" fmla="*/ 0 h 169"/>
                  <a:gd name="T4" fmla="*/ 215 w 944"/>
                  <a:gd name="T5" fmla="*/ 0 h 169"/>
                  <a:gd name="T6" fmla="*/ 215 w 944"/>
                  <a:gd name="T7" fmla="*/ 23 h 169"/>
                  <a:gd name="T8" fmla="*/ 0 w 944"/>
                  <a:gd name="T9" fmla="*/ 23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4"/>
                  <a:gd name="T16" fmla="*/ 0 h 169"/>
                  <a:gd name="T17" fmla="*/ 944 w 944"/>
                  <a:gd name="T18" fmla="*/ 169 h 1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4" h="169">
                    <a:moveTo>
                      <a:pt x="0" y="169"/>
                    </a:moveTo>
                    <a:lnTo>
                      <a:pt x="0" y="0"/>
                    </a:lnTo>
                    <a:lnTo>
                      <a:pt x="944" y="0"/>
                    </a:lnTo>
                    <a:lnTo>
                      <a:pt x="944" y="169"/>
                    </a:lnTo>
                    <a:lnTo>
                      <a:pt x="0" y="169"/>
                    </a:lnTo>
                    <a:close/>
                  </a:path>
                </a:pathLst>
              </a:custGeom>
              <a:solidFill>
                <a:schemeClr val="bg2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5" name="Line 13"/>
              <p:cNvSpPr>
                <a:spLocks noChangeShapeType="1"/>
              </p:cNvSpPr>
              <p:nvPr/>
            </p:nvSpPr>
            <p:spPr bwMode="auto">
              <a:xfrm flipV="1">
                <a:off x="2276" y="1823"/>
                <a:ext cx="1" cy="44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6" name="Freeform 14"/>
              <p:cNvSpPr>
                <a:spLocks/>
              </p:cNvSpPr>
              <p:nvPr/>
            </p:nvSpPr>
            <p:spPr bwMode="auto">
              <a:xfrm>
                <a:off x="1255" y="1786"/>
                <a:ext cx="888" cy="442"/>
              </a:xfrm>
              <a:custGeom>
                <a:avLst/>
                <a:gdLst>
                  <a:gd name="T0" fmla="*/ 229 w 1017"/>
                  <a:gd name="T1" fmla="*/ 73 h 529"/>
                  <a:gd name="T2" fmla="*/ 0 w 1017"/>
                  <a:gd name="T3" fmla="*/ 73 h 529"/>
                  <a:gd name="T4" fmla="*/ 0 w 1017"/>
                  <a:gd name="T5" fmla="*/ 0 h 529"/>
                  <a:gd name="T6" fmla="*/ 0 60000 65536"/>
                  <a:gd name="T7" fmla="*/ 0 60000 65536"/>
                  <a:gd name="T8" fmla="*/ 0 60000 65536"/>
                  <a:gd name="T9" fmla="*/ 0 w 1017"/>
                  <a:gd name="T10" fmla="*/ 0 h 529"/>
                  <a:gd name="T11" fmla="*/ 1017 w 1017"/>
                  <a:gd name="T12" fmla="*/ 529 h 5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7" h="529">
                    <a:moveTo>
                      <a:pt x="1017" y="529"/>
                    </a:moveTo>
                    <a:lnTo>
                      <a:pt x="0" y="529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7" name="Freeform 15"/>
              <p:cNvSpPr>
                <a:spLocks/>
              </p:cNvSpPr>
              <p:nvPr/>
            </p:nvSpPr>
            <p:spPr bwMode="auto">
              <a:xfrm>
                <a:off x="1035" y="1662"/>
                <a:ext cx="220" cy="131"/>
              </a:xfrm>
              <a:custGeom>
                <a:avLst/>
                <a:gdLst>
                  <a:gd name="T0" fmla="*/ 57 w 252"/>
                  <a:gd name="T1" fmla="*/ 22 h 157"/>
                  <a:gd name="T2" fmla="*/ 55 w 252"/>
                  <a:gd name="T3" fmla="*/ 16 h 157"/>
                  <a:gd name="T4" fmla="*/ 47 w 252"/>
                  <a:gd name="T5" fmla="*/ 9 h 157"/>
                  <a:gd name="T6" fmla="*/ 31 w 252"/>
                  <a:gd name="T7" fmla="*/ 3 h 157"/>
                  <a:gd name="T8" fmla="*/ 14 w 252"/>
                  <a:gd name="T9" fmla="*/ 3 h 157"/>
                  <a:gd name="T10" fmla="*/ 0 w 252"/>
                  <a:gd name="T11" fmla="*/ 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2"/>
                  <a:gd name="T19" fmla="*/ 0 h 157"/>
                  <a:gd name="T20" fmla="*/ 252 w 252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2" h="157">
                    <a:moveTo>
                      <a:pt x="252" y="157"/>
                    </a:moveTo>
                    <a:cubicBezTo>
                      <a:pt x="251" y="151"/>
                      <a:pt x="252" y="137"/>
                      <a:pt x="245" y="122"/>
                    </a:cubicBezTo>
                    <a:cubicBezTo>
                      <a:pt x="238" y="107"/>
                      <a:pt x="227" y="84"/>
                      <a:pt x="210" y="68"/>
                    </a:cubicBezTo>
                    <a:cubicBezTo>
                      <a:pt x="193" y="52"/>
                      <a:pt x="165" y="34"/>
                      <a:pt x="141" y="23"/>
                    </a:cubicBezTo>
                    <a:cubicBezTo>
                      <a:pt x="117" y="12"/>
                      <a:pt x="86" y="8"/>
                      <a:pt x="63" y="4"/>
                    </a:cubicBezTo>
                    <a:cubicBezTo>
                      <a:pt x="40" y="0"/>
                      <a:pt x="13" y="2"/>
                      <a:pt x="0" y="1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8" name="Line 16"/>
              <p:cNvSpPr>
                <a:spLocks noChangeShapeType="1"/>
              </p:cNvSpPr>
              <p:nvPr/>
            </p:nvSpPr>
            <p:spPr bwMode="auto">
              <a:xfrm>
                <a:off x="1035" y="1658"/>
                <a:ext cx="1" cy="12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9" name="Freeform 17"/>
              <p:cNvSpPr>
                <a:spLocks/>
              </p:cNvSpPr>
              <p:nvPr/>
            </p:nvSpPr>
            <p:spPr bwMode="auto">
              <a:xfrm>
                <a:off x="1035" y="1769"/>
                <a:ext cx="94" cy="105"/>
              </a:xfrm>
              <a:custGeom>
                <a:avLst/>
                <a:gdLst>
                  <a:gd name="T0" fmla="*/ 0 w 108"/>
                  <a:gd name="T1" fmla="*/ 0 h 126"/>
                  <a:gd name="T2" fmla="*/ 8 w 108"/>
                  <a:gd name="T3" fmla="*/ 3 h 126"/>
                  <a:gd name="T4" fmla="*/ 15 w 108"/>
                  <a:gd name="T5" fmla="*/ 5 h 126"/>
                  <a:gd name="T6" fmla="*/ 22 w 108"/>
                  <a:gd name="T7" fmla="*/ 11 h 126"/>
                  <a:gd name="T8" fmla="*/ 24 w 108"/>
                  <a:gd name="T9" fmla="*/ 1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126"/>
                  <a:gd name="T17" fmla="*/ 108 w 108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126">
                    <a:moveTo>
                      <a:pt x="0" y="0"/>
                    </a:moveTo>
                    <a:cubicBezTo>
                      <a:pt x="6" y="2"/>
                      <a:pt x="24" y="9"/>
                      <a:pt x="35" y="14"/>
                    </a:cubicBezTo>
                    <a:cubicBezTo>
                      <a:pt x="46" y="19"/>
                      <a:pt x="55" y="21"/>
                      <a:pt x="66" y="32"/>
                    </a:cubicBezTo>
                    <a:cubicBezTo>
                      <a:pt x="77" y="43"/>
                      <a:pt x="92" y="62"/>
                      <a:pt x="99" y="78"/>
                    </a:cubicBezTo>
                    <a:cubicBezTo>
                      <a:pt x="106" y="94"/>
                      <a:pt x="106" y="116"/>
                      <a:pt x="108" y="126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0" name="Freeform 18"/>
              <p:cNvSpPr>
                <a:spLocks/>
              </p:cNvSpPr>
              <p:nvPr/>
            </p:nvSpPr>
            <p:spPr bwMode="auto">
              <a:xfrm>
                <a:off x="748" y="1864"/>
                <a:ext cx="380" cy="850"/>
              </a:xfrm>
              <a:custGeom>
                <a:avLst/>
                <a:gdLst>
                  <a:gd name="T0" fmla="*/ 99 w 435"/>
                  <a:gd name="T1" fmla="*/ 0 h 992"/>
                  <a:gd name="T2" fmla="*/ 99 w 435"/>
                  <a:gd name="T3" fmla="*/ 75 h 992"/>
                  <a:gd name="T4" fmla="*/ 0 w 435"/>
                  <a:gd name="T5" fmla="*/ 75 h 992"/>
                  <a:gd name="T6" fmla="*/ 0 w 435"/>
                  <a:gd name="T7" fmla="*/ 182 h 9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5"/>
                  <a:gd name="T13" fmla="*/ 0 h 992"/>
                  <a:gd name="T14" fmla="*/ 435 w 435"/>
                  <a:gd name="T15" fmla="*/ 992 h 9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5" h="992">
                    <a:moveTo>
                      <a:pt x="435" y="0"/>
                    </a:moveTo>
                    <a:lnTo>
                      <a:pt x="435" y="411"/>
                    </a:lnTo>
                    <a:lnTo>
                      <a:pt x="0" y="411"/>
                    </a:lnTo>
                    <a:lnTo>
                      <a:pt x="0" y="992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1" name="Freeform 19"/>
              <p:cNvSpPr>
                <a:spLocks/>
              </p:cNvSpPr>
              <p:nvPr/>
            </p:nvSpPr>
            <p:spPr bwMode="auto">
              <a:xfrm>
                <a:off x="2143" y="1823"/>
                <a:ext cx="1" cy="412"/>
              </a:xfrm>
              <a:custGeom>
                <a:avLst/>
                <a:gdLst>
                  <a:gd name="T0" fmla="*/ 0 w 2"/>
                  <a:gd name="T1" fmla="*/ 70 h 492"/>
                  <a:gd name="T2" fmla="*/ 1 w 2"/>
                  <a:gd name="T3" fmla="*/ 0 h 492"/>
                  <a:gd name="T4" fmla="*/ 0 60000 65536"/>
                  <a:gd name="T5" fmla="*/ 0 60000 65536"/>
                  <a:gd name="T6" fmla="*/ 0 w 2"/>
                  <a:gd name="T7" fmla="*/ 0 h 492"/>
                  <a:gd name="T8" fmla="*/ 2 w 2"/>
                  <a:gd name="T9" fmla="*/ 492 h 49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492">
                    <a:moveTo>
                      <a:pt x="0" y="492"/>
                    </a:moveTo>
                    <a:lnTo>
                      <a:pt x="2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Freeform 20"/>
              <p:cNvSpPr>
                <a:spLocks/>
              </p:cNvSpPr>
              <p:nvPr/>
            </p:nvSpPr>
            <p:spPr bwMode="auto">
              <a:xfrm>
                <a:off x="2276" y="1681"/>
                <a:ext cx="103" cy="147"/>
              </a:xfrm>
              <a:custGeom>
                <a:avLst/>
                <a:gdLst>
                  <a:gd name="T0" fmla="*/ 0 w 118"/>
                  <a:gd name="T1" fmla="*/ 24 h 176"/>
                  <a:gd name="T2" fmla="*/ 3 w 118"/>
                  <a:gd name="T3" fmla="*/ 16 h 176"/>
                  <a:gd name="T4" fmla="*/ 7 w 118"/>
                  <a:gd name="T5" fmla="*/ 8 h 176"/>
                  <a:gd name="T6" fmla="*/ 26 w 118"/>
                  <a:gd name="T7" fmla="*/ 0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76"/>
                  <a:gd name="T14" fmla="*/ 118 w 118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76">
                    <a:moveTo>
                      <a:pt x="0" y="176"/>
                    </a:moveTo>
                    <a:cubicBezTo>
                      <a:pt x="1" y="165"/>
                      <a:pt x="1" y="132"/>
                      <a:pt x="6" y="111"/>
                    </a:cubicBezTo>
                    <a:cubicBezTo>
                      <a:pt x="11" y="90"/>
                      <a:pt x="12" y="69"/>
                      <a:pt x="31" y="51"/>
                    </a:cubicBezTo>
                    <a:cubicBezTo>
                      <a:pt x="50" y="33"/>
                      <a:pt x="100" y="11"/>
                      <a:pt x="118" y="0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Freeform 21"/>
              <p:cNvSpPr>
                <a:spLocks/>
              </p:cNvSpPr>
              <p:nvPr/>
            </p:nvSpPr>
            <p:spPr bwMode="auto">
              <a:xfrm>
                <a:off x="2379" y="1574"/>
                <a:ext cx="0" cy="115"/>
              </a:xfrm>
              <a:custGeom>
                <a:avLst/>
                <a:gdLst>
                  <a:gd name="T0" fmla="*/ 0 w 1"/>
                  <a:gd name="T1" fmla="*/ 20 h 137"/>
                  <a:gd name="T2" fmla="*/ 0 w 1"/>
                  <a:gd name="T3" fmla="*/ 19 h 137"/>
                  <a:gd name="T4" fmla="*/ 0 w 1"/>
                  <a:gd name="T5" fmla="*/ 0 h 13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37"/>
                  <a:gd name="T11" fmla="*/ 0 w 1"/>
                  <a:gd name="T12" fmla="*/ 137 h 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37">
                    <a:moveTo>
                      <a:pt x="0" y="137"/>
                    </a:moveTo>
                    <a:lnTo>
                      <a:pt x="0" y="128"/>
                    </a:lnTo>
                    <a:lnTo>
                      <a:pt x="1" y="0"/>
                    </a:ln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Freeform 22"/>
              <p:cNvSpPr>
                <a:spLocks/>
              </p:cNvSpPr>
              <p:nvPr/>
            </p:nvSpPr>
            <p:spPr bwMode="auto">
              <a:xfrm>
                <a:off x="2143" y="1570"/>
                <a:ext cx="243" cy="266"/>
              </a:xfrm>
              <a:custGeom>
                <a:avLst/>
                <a:gdLst>
                  <a:gd name="T0" fmla="*/ 61 w 279"/>
                  <a:gd name="T1" fmla="*/ 0 h 304"/>
                  <a:gd name="T2" fmla="*/ 22 w 279"/>
                  <a:gd name="T3" fmla="*/ 10 h 304"/>
                  <a:gd name="T4" fmla="*/ 6 w 279"/>
                  <a:gd name="T5" fmla="*/ 30 h 304"/>
                  <a:gd name="T6" fmla="*/ 0 w 279"/>
                  <a:gd name="T7" fmla="*/ 71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9"/>
                  <a:gd name="T13" fmla="*/ 0 h 304"/>
                  <a:gd name="T14" fmla="*/ 279 w 279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9" h="304">
                    <a:moveTo>
                      <a:pt x="279" y="0"/>
                    </a:moveTo>
                    <a:cubicBezTo>
                      <a:pt x="250" y="7"/>
                      <a:pt x="144" y="22"/>
                      <a:pt x="102" y="43"/>
                    </a:cubicBezTo>
                    <a:cubicBezTo>
                      <a:pt x="60" y="64"/>
                      <a:pt x="44" y="86"/>
                      <a:pt x="27" y="129"/>
                    </a:cubicBezTo>
                    <a:cubicBezTo>
                      <a:pt x="10" y="172"/>
                      <a:pt x="6" y="268"/>
                      <a:pt x="0" y="304"/>
                    </a:cubicBezTo>
                  </a:path>
                </a:pathLst>
              </a:cu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5" name="Line 23"/>
              <p:cNvSpPr>
                <a:spLocks noChangeShapeType="1"/>
              </p:cNvSpPr>
              <p:nvPr/>
            </p:nvSpPr>
            <p:spPr bwMode="auto">
              <a:xfrm>
                <a:off x="3094" y="2200"/>
                <a:ext cx="2051" cy="1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6" name="Line 25"/>
              <p:cNvSpPr>
                <a:spLocks noChangeShapeType="1"/>
              </p:cNvSpPr>
              <p:nvPr/>
            </p:nvSpPr>
            <p:spPr bwMode="auto">
              <a:xfrm>
                <a:off x="1701" y="2629"/>
                <a:ext cx="0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7" name="Line 26"/>
              <p:cNvSpPr>
                <a:spLocks noChangeShapeType="1"/>
              </p:cNvSpPr>
              <p:nvPr/>
            </p:nvSpPr>
            <p:spPr bwMode="auto">
              <a:xfrm>
                <a:off x="1981" y="2627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28"/>
              <p:cNvSpPr>
                <a:spLocks noChangeShapeType="1"/>
              </p:cNvSpPr>
              <p:nvPr/>
            </p:nvSpPr>
            <p:spPr bwMode="auto">
              <a:xfrm>
                <a:off x="3306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9" name="Line 30"/>
              <p:cNvSpPr>
                <a:spLocks noChangeShapeType="1"/>
              </p:cNvSpPr>
              <p:nvPr/>
            </p:nvSpPr>
            <p:spPr bwMode="auto">
              <a:xfrm>
                <a:off x="3608" y="2628"/>
                <a:ext cx="1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0" name="Line 32"/>
              <p:cNvSpPr>
                <a:spLocks noChangeShapeType="1"/>
              </p:cNvSpPr>
              <p:nvPr/>
            </p:nvSpPr>
            <p:spPr bwMode="auto">
              <a:xfrm>
                <a:off x="3911" y="2623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1" name="Line 34"/>
              <p:cNvSpPr>
                <a:spLocks noChangeShapeType="1"/>
              </p:cNvSpPr>
              <p:nvPr/>
            </p:nvSpPr>
            <p:spPr bwMode="auto">
              <a:xfrm>
                <a:off x="4200" y="2628"/>
                <a:ext cx="0" cy="81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2" name="Line 36"/>
              <p:cNvSpPr>
                <a:spLocks noChangeShapeType="1"/>
              </p:cNvSpPr>
              <p:nvPr/>
            </p:nvSpPr>
            <p:spPr bwMode="auto">
              <a:xfrm>
                <a:off x="4494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3" name="Line 38"/>
              <p:cNvSpPr>
                <a:spLocks noChangeShapeType="1"/>
              </p:cNvSpPr>
              <p:nvPr/>
            </p:nvSpPr>
            <p:spPr bwMode="auto">
              <a:xfrm>
                <a:off x="4790" y="2624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4" name="Line 39"/>
              <p:cNvSpPr>
                <a:spLocks noChangeShapeType="1"/>
              </p:cNvSpPr>
              <p:nvPr/>
            </p:nvSpPr>
            <p:spPr bwMode="auto">
              <a:xfrm>
                <a:off x="5078" y="2622"/>
                <a:ext cx="1" cy="80"/>
              </a:xfrm>
              <a:prstGeom prst="line">
                <a:avLst/>
              </a:prstGeom>
              <a:noFill/>
              <a:ln w="28575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5" name="Oval 40"/>
              <p:cNvSpPr>
                <a:spLocks noChangeArrowheads="1"/>
              </p:cNvSpPr>
              <p:nvPr/>
            </p:nvSpPr>
            <p:spPr bwMode="auto">
              <a:xfrm>
                <a:off x="2735" y="2683"/>
                <a:ext cx="85" cy="81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7926" name="Text Box 41"/>
              <p:cNvSpPr txBox="1">
                <a:spLocks noChangeArrowheads="1"/>
              </p:cNvSpPr>
              <p:nvPr/>
            </p:nvSpPr>
            <p:spPr bwMode="auto">
              <a:xfrm>
                <a:off x="1256" y="2979"/>
                <a:ext cx="14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7927" name="Text Box 42"/>
              <p:cNvSpPr txBox="1">
                <a:spLocks noChangeArrowheads="1"/>
              </p:cNvSpPr>
              <p:nvPr/>
            </p:nvSpPr>
            <p:spPr bwMode="auto">
              <a:xfrm>
                <a:off x="2233" y="2979"/>
                <a:ext cx="14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B</a:t>
                </a:r>
              </a:p>
            </p:txBody>
          </p:sp>
          <p:sp>
            <p:nvSpPr>
              <p:cNvPr id="37928" name="Text Box 43"/>
              <p:cNvSpPr txBox="1">
                <a:spLocks noChangeArrowheads="1"/>
              </p:cNvSpPr>
              <p:nvPr/>
            </p:nvSpPr>
            <p:spPr bwMode="auto">
              <a:xfrm>
                <a:off x="1277" y="2601"/>
                <a:ext cx="1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C</a:t>
                </a:r>
              </a:p>
            </p:txBody>
          </p:sp>
          <p:sp>
            <p:nvSpPr>
              <p:cNvPr id="37929" name="Text Box 44"/>
              <p:cNvSpPr txBox="1">
                <a:spLocks noChangeArrowheads="1"/>
              </p:cNvSpPr>
              <p:nvPr/>
            </p:nvSpPr>
            <p:spPr bwMode="auto">
              <a:xfrm>
                <a:off x="2215" y="2582"/>
                <a:ext cx="18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37930" name="Line 45"/>
              <p:cNvSpPr>
                <a:spLocks noChangeShapeType="1"/>
              </p:cNvSpPr>
              <p:nvPr/>
            </p:nvSpPr>
            <p:spPr bwMode="auto">
              <a:xfrm>
                <a:off x="1466" y="3087"/>
                <a:ext cx="76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1" name="Text Box 46"/>
              <p:cNvSpPr txBox="1">
                <a:spLocks noChangeArrowheads="1"/>
              </p:cNvSpPr>
              <p:nvPr/>
            </p:nvSpPr>
            <p:spPr bwMode="auto">
              <a:xfrm>
                <a:off x="1742" y="2766"/>
                <a:ext cx="232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000">
                    <a:solidFill>
                      <a:srgbClr val="FF00FF"/>
                    </a:solidFill>
                    <a:latin typeface="Times New Roman" pitchFamily="18" charset="0"/>
                  </a:rPr>
                  <a:t>.</a:t>
                </a:r>
              </a:p>
            </p:txBody>
          </p:sp>
        </p:grpSp>
        <p:sp>
          <p:nvSpPr>
            <p:cNvPr id="37896" name="Rectangle 50"/>
            <p:cNvSpPr>
              <a:spLocks noChangeArrowheads="1"/>
            </p:cNvSpPr>
            <p:nvPr/>
          </p:nvSpPr>
          <p:spPr bwMode="auto">
            <a:xfrm>
              <a:off x="2221" y="2499"/>
              <a:ext cx="953" cy="16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7897" name="Text Box 55"/>
            <p:cNvSpPr txBox="1">
              <a:spLocks noChangeArrowheads="1"/>
            </p:cNvSpPr>
            <p:nvPr/>
          </p:nvSpPr>
          <p:spPr bwMode="auto">
            <a:xfrm>
              <a:off x="1746" y="3067"/>
              <a:ext cx="36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  <a:latin typeface="Arial" charset="0"/>
                </a:rPr>
                <a:t>O</a:t>
              </a:r>
            </a:p>
          </p:txBody>
        </p:sp>
      </p:grpSp>
      <p:sp>
        <p:nvSpPr>
          <p:cNvPr id="11321" name="Rectangle 57"/>
          <p:cNvSpPr>
            <a:spLocks noChangeArrowheads="1"/>
          </p:cNvSpPr>
          <p:nvPr/>
        </p:nvSpPr>
        <p:spPr bwMode="auto">
          <a:xfrm>
            <a:off x="5026025" y="4033838"/>
            <a:ext cx="388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latin typeface="Arial" charset="0"/>
              </a:rPr>
              <a:t>CD, AC, BD là các tiếp tuyến của đường tròn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90600" y="5638800"/>
            <a:ext cx="72390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latin typeface="Arial" pitchFamily="34" charset="0"/>
                <a:cs typeface="Arial" pitchFamily="34" charset="0"/>
              </a:rPr>
              <a:t>Thước cặp (pan – me) dùng để đo đường kính của một vật hình tròn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1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70188" y="4192588"/>
            <a:ext cx="2038350" cy="1295400"/>
            <a:chOff x="975" y="2205"/>
            <a:chExt cx="1349" cy="839"/>
          </a:xfrm>
        </p:grpSpPr>
        <p:sp>
          <p:nvSpPr>
            <p:cNvPr id="38958" name="Oval 4"/>
            <p:cNvSpPr>
              <a:spLocks noChangeArrowheads="1"/>
            </p:cNvSpPr>
            <p:nvPr/>
          </p:nvSpPr>
          <p:spPr bwMode="auto">
            <a:xfrm>
              <a:off x="1264" y="2205"/>
              <a:ext cx="840" cy="839"/>
            </a:xfrm>
            <a:prstGeom prst="ellipse">
              <a:avLst/>
            </a:prstGeom>
            <a:gradFill rotWithShape="1">
              <a:gsLst>
                <a:gs pos="0">
                  <a:srgbClr val="333399"/>
                </a:gs>
                <a:gs pos="100000">
                  <a:srgbClr val="800080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8959" name="Text Box 5"/>
            <p:cNvSpPr txBox="1">
              <a:spLocks noChangeArrowheads="1"/>
            </p:cNvSpPr>
            <p:nvPr/>
          </p:nvSpPr>
          <p:spPr bwMode="auto">
            <a:xfrm>
              <a:off x="975" y="2494"/>
              <a:ext cx="200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A</a:t>
              </a:r>
            </a:p>
          </p:txBody>
        </p:sp>
        <p:sp>
          <p:nvSpPr>
            <p:cNvPr id="38960" name="Text Box 6"/>
            <p:cNvSpPr txBox="1">
              <a:spLocks noChangeArrowheads="1"/>
            </p:cNvSpPr>
            <p:nvPr/>
          </p:nvSpPr>
          <p:spPr bwMode="auto">
            <a:xfrm>
              <a:off x="2131" y="2512"/>
              <a:ext cx="193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pitchFamily="34" charset="0"/>
                </a:rPr>
                <a:t>B</a:t>
              </a:r>
            </a:p>
          </p:txBody>
        </p:sp>
        <p:sp>
          <p:nvSpPr>
            <p:cNvPr id="38961" name="Line 7"/>
            <p:cNvSpPr>
              <a:spLocks noChangeShapeType="1"/>
            </p:cNvSpPr>
            <p:nvPr/>
          </p:nvSpPr>
          <p:spPr bwMode="auto">
            <a:xfrm>
              <a:off x="1286" y="2638"/>
              <a:ext cx="83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76375" y="1958975"/>
            <a:ext cx="6335713" cy="3571875"/>
            <a:chOff x="485" y="902"/>
            <a:chExt cx="4717" cy="2601"/>
          </a:xfrm>
        </p:grpSpPr>
        <p:sp>
          <p:nvSpPr>
            <p:cNvPr id="38930" name="Freeform 9"/>
            <p:cNvSpPr>
              <a:spLocks/>
            </p:cNvSpPr>
            <p:nvPr/>
          </p:nvSpPr>
          <p:spPr bwMode="auto">
            <a:xfrm>
              <a:off x="1237" y="2031"/>
              <a:ext cx="6" cy="1472"/>
            </a:xfrm>
            <a:custGeom>
              <a:avLst/>
              <a:gdLst>
                <a:gd name="T0" fmla="*/ 365 w 4"/>
                <a:gd name="T1" fmla="*/ 19812 h 1135"/>
                <a:gd name="T2" fmla="*/ 0 w 4"/>
                <a:gd name="T3" fmla="*/ 0 h 1135"/>
                <a:gd name="T4" fmla="*/ 0 60000 65536"/>
                <a:gd name="T5" fmla="*/ 0 60000 65536"/>
                <a:gd name="T6" fmla="*/ 0 w 4"/>
                <a:gd name="T7" fmla="*/ 0 h 1135"/>
                <a:gd name="T8" fmla="*/ 4 w 4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1135">
                  <a:moveTo>
                    <a:pt x="4" y="113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1" name="Freeform 10"/>
            <p:cNvSpPr>
              <a:spLocks/>
            </p:cNvSpPr>
            <p:nvPr/>
          </p:nvSpPr>
          <p:spPr bwMode="auto">
            <a:xfrm>
              <a:off x="2075" y="2180"/>
              <a:ext cx="3127" cy="24"/>
            </a:xfrm>
            <a:custGeom>
              <a:avLst/>
              <a:gdLst>
                <a:gd name="T0" fmla="*/ 49 w 2410"/>
                <a:gd name="T1" fmla="*/ 248 h 19"/>
                <a:gd name="T2" fmla="*/ 0 w 2410"/>
                <a:gd name="T3" fmla="*/ 120 h 19"/>
                <a:gd name="T4" fmla="*/ 13633 w 2410"/>
                <a:gd name="T5" fmla="*/ 0 h 19"/>
                <a:gd name="T6" fmla="*/ 13671 w 2410"/>
                <a:gd name="T7" fmla="*/ 0 h 19"/>
                <a:gd name="T8" fmla="*/ 42288 w 241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0"/>
                <a:gd name="T16" fmla="*/ 0 h 19"/>
                <a:gd name="T17" fmla="*/ 2410 w 24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0" h="19">
                  <a:moveTo>
                    <a:pt x="3" y="19"/>
                  </a:moveTo>
                  <a:lnTo>
                    <a:pt x="0" y="9"/>
                  </a:lnTo>
                  <a:lnTo>
                    <a:pt x="777" y="0"/>
                  </a:lnTo>
                  <a:lnTo>
                    <a:pt x="779" y="0"/>
                  </a:lnTo>
                  <a:lnTo>
                    <a:pt x="241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Freeform 11"/>
            <p:cNvSpPr>
              <a:spLocks/>
            </p:cNvSpPr>
            <p:nvPr/>
          </p:nvSpPr>
          <p:spPr bwMode="auto">
            <a:xfrm>
              <a:off x="485" y="2181"/>
              <a:ext cx="751" cy="1322"/>
            </a:xfrm>
            <a:custGeom>
              <a:avLst/>
              <a:gdLst>
                <a:gd name="T0" fmla="*/ 0 w 798"/>
                <a:gd name="T1" fmla="*/ 0 h 1404"/>
                <a:gd name="T2" fmla="*/ 161 w 798"/>
                <a:gd name="T3" fmla="*/ 185 h 1404"/>
                <a:gd name="T4" fmla="*/ 214 w 798"/>
                <a:gd name="T5" fmla="*/ 508 h 1404"/>
                <a:gd name="T6" fmla="*/ 312 w 798"/>
                <a:gd name="T7" fmla="*/ 691 h 1404"/>
                <a:gd name="T8" fmla="*/ 408 w 798"/>
                <a:gd name="T9" fmla="*/ 717 h 1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8"/>
                <a:gd name="T16" fmla="*/ 0 h 1404"/>
                <a:gd name="T17" fmla="*/ 798 w 798"/>
                <a:gd name="T18" fmla="*/ 1404 h 1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8" h="1404">
                  <a:moveTo>
                    <a:pt x="0" y="0"/>
                  </a:moveTo>
                  <a:cubicBezTo>
                    <a:pt x="52" y="59"/>
                    <a:pt x="244" y="198"/>
                    <a:pt x="313" y="362"/>
                  </a:cubicBezTo>
                  <a:cubicBezTo>
                    <a:pt x="382" y="526"/>
                    <a:pt x="367" y="821"/>
                    <a:pt x="416" y="984"/>
                  </a:cubicBezTo>
                  <a:cubicBezTo>
                    <a:pt x="465" y="1146"/>
                    <a:pt x="544" y="1268"/>
                    <a:pt x="608" y="1336"/>
                  </a:cubicBezTo>
                  <a:cubicBezTo>
                    <a:pt x="672" y="1404"/>
                    <a:pt x="759" y="1378"/>
                    <a:pt x="798" y="1389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Freeform 12"/>
            <p:cNvSpPr>
              <a:spLocks/>
            </p:cNvSpPr>
            <p:nvPr/>
          </p:nvSpPr>
          <p:spPr bwMode="auto">
            <a:xfrm>
              <a:off x="1239" y="2189"/>
              <a:ext cx="879" cy="2"/>
            </a:xfrm>
            <a:custGeom>
              <a:avLst/>
              <a:gdLst>
                <a:gd name="T0" fmla="*/ 0 w 678"/>
                <a:gd name="T1" fmla="*/ 0 h 2"/>
                <a:gd name="T2" fmla="*/ 11069 w 678"/>
                <a:gd name="T3" fmla="*/ 2 h 2"/>
                <a:gd name="T4" fmla="*/ 11796 w 678"/>
                <a:gd name="T5" fmla="*/ 2 h 2"/>
                <a:gd name="T6" fmla="*/ 0 60000 65536"/>
                <a:gd name="T7" fmla="*/ 0 60000 65536"/>
                <a:gd name="T8" fmla="*/ 0 60000 65536"/>
                <a:gd name="T9" fmla="*/ 0 w 678"/>
                <a:gd name="T10" fmla="*/ 0 h 2"/>
                <a:gd name="T11" fmla="*/ 678 w 67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8" h="2">
                  <a:moveTo>
                    <a:pt x="0" y="0"/>
                  </a:moveTo>
                  <a:lnTo>
                    <a:pt x="636" y="2"/>
                  </a:lnTo>
                  <a:lnTo>
                    <a:pt x="678" y="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Freeform 13"/>
            <p:cNvSpPr>
              <a:spLocks/>
            </p:cNvSpPr>
            <p:nvPr/>
          </p:nvSpPr>
          <p:spPr bwMode="auto">
            <a:xfrm>
              <a:off x="2134" y="1189"/>
              <a:ext cx="6" cy="455"/>
            </a:xfrm>
            <a:custGeom>
              <a:avLst/>
              <a:gdLst>
                <a:gd name="T0" fmla="*/ 35 w 5"/>
                <a:gd name="T1" fmla="*/ 6102 h 351"/>
                <a:gd name="T2" fmla="*/ 0 w 5"/>
                <a:gd name="T3" fmla="*/ 0 h 351"/>
                <a:gd name="T4" fmla="*/ 0 60000 65536"/>
                <a:gd name="T5" fmla="*/ 0 60000 65536"/>
                <a:gd name="T6" fmla="*/ 0 w 5"/>
                <a:gd name="T7" fmla="*/ 0 h 351"/>
                <a:gd name="T8" fmla="*/ 5 w 5"/>
                <a:gd name="T9" fmla="*/ 351 h 3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351">
                  <a:moveTo>
                    <a:pt x="5" y="351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5" name="Freeform 14"/>
            <p:cNvSpPr>
              <a:spLocks/>
            </p:cNvSpPr>
            <p:nvPr/>
          </p:nvSpPr>
          <p:spPr bwMode="auto">
            <a:xfrm>
              <a:off x="1031" y="1145"/>
              <a:ext cx="958" cy="498"/>
            </a:xfrm>
            <a:custGeom>
              <a:avLst/>
              <a:gdLst>
                <a:gd name="T0" fmla="*/ 528 w 1017"/>
                <a:gd name="T1" fmla="*/ 273 h 529"/>
                <a:gd name="T2" fmla="*/ 0 w 1017"/>
                <a:gd name="T3" fmla="*/ 273 h 529"/>
                <a:gd name="T4" fmla="*/ 0 w 1017"/>
                <a:gd name="T5" fmla="*/ 0 h 529"/>
                <a:gd name="T6" fmla="*/ 0 60000 65536"/>
                <a:gd name="T7" fmla="*/ 0 60000 65536"/>
                <a:gd name="T8" fmla="*/ 0 60000 65536"/>
                <a:gd name="T9" fmla="*/ 0 w 1017"/>
                <a:gd name="T10" fmla="*/ 0 h 529"/>
                <a:gd name="T11" fmla="*/ 1017 w 1017"/>
                <a:gd name="T12" fmla="*/ 529 h 5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7" h="529">
                  <a:moveTo>
                    <a:pt x="1017" y="529"/>
                  </a:moveTo>
                  <a:lnTo>
                    <a:pt x="0" y="52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6" name="Freeform 15"/>
            <p:cNvSpPr>
              <a:spLocks/>
            </p:cNvSpPr>
            <p:nvPr/>
          </p:nvSpPr>
          <p:spPr bwMode="auto">
            <a:xfrm>
              <a:off x="794" y="1006"/>
              <a:ext cx="237" cy="148"/>
            </a:xfrm>
            <a:custGeom>
              <a:avLst/>
              <a:gdLst>
                <a:gd name="T0" fmla="*/ 129 w 252"/>
                <a:gd name="T1" fmla="*/ 82 h 157"/>
                <a:gd name="T2" fmla="*/ 125 w 252"/>
                <a:gd name="T3" fmla="*/ 63 h 157"/>
                <a:gd name="T4" fmla="*/ 107 w 252"/>
                <a:gd name="T5" fmla="*/ 36 h 157"/>
                <a:gd name="T6" fmla="*/ 72 w 252"/>
                <a:gd name="T7" fmla="*/ 12 h 157"/>
                <a:gd name="T8" fmla="*/ 32 w 252"/>
                <a:gd name="T9" fmla="*/ 4 h 157"/>
                <a:gd name="T10" fmla="*/ 0 w 252"/>
                <a:gd name="T11" fmla="*/ 1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57"/>
                <a:gd name="T20" fmla="*/ 252 w 25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57">
                  <a:moveTo>
                    <a:pt x="252" y="157"/>
                  </a:moveTo>
                  <a:cubicBezTo>
                    <a:pt x="251" y="151"/>
                    <a:pt x="252" y="137"/>
                    <a:pt x="245" y="122"/>
                  </a:cubicBezTo>
                  <a:cubicBezTo>
                    <a:pt x="238" y="107"/>
                    <a:pt x="227" y="84"/>
                    <a:pt x="210" y="68"/>
                  </a:cubicBezTo>
                  <a:cubicBezTo>
                    <a:pt x="193" y="52"/>
                    <a:pt x="165" y="34"/>
                    <a:pt x="141" y="23"/>
                  </a:cubicBezTo>
                  <a:cubicBezTo>
                    <a:pt x="117" y="12"/>
                    <a:pt x="86" y="8"/>
                    <a:pt x="63" y="4"/>
                  </a:cubicBezTo>
                  <a:cubicBezTo>
                    <a:pt x="40" y="0"/>
                    <a:pt x="13" y="2"/>
                    <a:pt x="0" y="1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7" name="Line 16"/>
            <p:cNvSpPr>
              <a:spLocks noChangeShapeType="1"/>
            </p:cNvSpPr>
            <p:nvPr/>
          </p:nvSpPr>
          <p:spPr bwMode="auto">
            <a:xfrm>
              <a:off x="795" y="1001"/>
              <a:ext cx="1" cy="13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8" name="Freeform 17"/>
            <p:cNvSpPr>
              <a:spLocks/>
            </p:cNvSpPr>
            <p:nvPr/>
          </p:nvSpPr>
          <p:spPr bwMode="auto">
            <a:xfrm>
              <a:off x="794" y="1126"/>
              <a:ext cx="102" cy="118"/>
            </a:xfrm>
            <a:custGeom>
              <a:avLst/>
              <a:gdLst>
                <a:gd name="T0" fmla="*/ 0 w 108"/>
                <a:gd name="T1" fmla="*/ 0 h 126"/>
                <a:gd name="T2" fmla="*/ 20 w 108"/>
                <a:gd name="T3" fmla="*/ 7 h 126"/>
                <a:gd name="T4" fmla="*/ 36 w 108"/>
                <a:gd name="T5" fmla="*/ 16 h 126"/>
                <a:gd name="T6" fmla="*/ 54 w 108"/>
                <a:gd name="T7" fmla="*/ 37 h 126"/>
                <a:gd name="T8" fmla="*/ 58 w 108"/>
                <a:gd name="T9" fmla="*/ 62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26"/>
                <a:gd name="T17" fmla="*/ 108 w 108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26">
                  <a:moveTo>
                    <a:pt x="0" y="0"/>
                  </a:moveTo>
                  <a:cubicBezTo>
                    <a:pt x="6" y="2"/>
                    <a:pt x="24" y="9"/>
                    <a:pt x="35" y="14"/>
                  </a:cubicBezTo>
                  <a:cubicBezTo>
                    <a:pt x="46" y="19"/>
                    <a:pt x="55" y="21"/>
                    <a:pt x="66" y="32"/>
                  </a:cubicBezTo>
                  <a:cubicBezTo>
                    <a:pt x="77" y="43"/>
                    <a:pt x="92" y="62"/>
                    <a:pt x="99" y="78"/>
                  </a:cubicBezTo>
                  <a:cubicBezTo>
                    <a:pt x="106" y="94"/>
                    <a:pt x="106" y="116"/>
                    <a:pt x="108" y="126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9" name="Freeform 18"/>
            <p:cNvSpPr>
              <a:spLocks/>
            </p:cNvSpPr>
            <p:nvPr/>
          </p:nvSpPr>
          <p:spPr bwMode="auto">
            <a:xfrm>
              <a:off x="485" y="1234"/>
              <a:ext cx="410" cy="956"/>
            </a:xfrm>
            <a:custGeom>
              <a:avLst/>
              <a:gdLst>
                <a:gd name="T0" fmla="*/ 226 w 435"/>
                <a:gd name="T1" fmla="*/ 0 h 992"/>
                <a:gd name="T2" fmla="*/ 226 w 435"/>
                <a:gd name="T3" fmla="*/ 274 h 992"/>
                <a:gd name="T4" fmla="*/ 0 w 435"/>
                <a:gd name="T5" fmla="*/ 274 h 992"/>
                <a:gd name="T6" fmla="*/ 0 w 435"/>
                <a:gd name="T7" fmla="*/ 660 h 9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5"/>
                <a:gd name="T13" fmla="*/ 0 h 992"/>
                <a:gd name="T14" fmla="*/ 435 w 435"/>
                <a:gd name="T15" fmla="*/ 992 h 9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5" h="992">
                  <a:moveTo>
                    <a:pt x="435" y="0"/>
                  </a:moveTo>
                  <a:lnTo>
                    <a:pt x="435" y="411"/>
                  </a:lnTo>
                  <a:lnTo>
                    <a:pt x="0" y="411"/>
                  </a:lnTo>
                  <a:lnTo>
                    <a:pt x="0" y="992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0" name="Freeform 19"/>
            <p:cNvSpPr>
              <a:spLocks/>
            </p:cNvSpPr>
            <p:nvPr/>
          </p:nvSpPr>
          <p:spPr bwMode="auto">
            <a:xfrm>
              <a:off x="1989" y="1187"/>
              <a:ext cx="1" cy="464"/>
            </a:xfrm>
            <a:custGeom>
              <a:avLst/>
              <a:gdLst>
                <a:gd name="T0" fmla="*/ 0 w 2"/>
                <a:gd name="T1" fmla="*/ 257 h 492"/>
                <a:gd name="T2" fmla="*/ 1 w 2"/>
                <a:gd name="T3" fmla="*/ 0 h 492"/>
                <a:gd name="T4" fmla="*/ 0 60000 65536"/>
                <a:gd name="T5" fmla="*/ 0 60000 65536"/>
                <a:gd name="T6" fmla="*/ 0 w 2"/>
                <a:gd name="T7" fmla="*/ 0 h 492"/>
                <a:gd name="T8" fmla="*/ 2 w 2"/>
                <a:gd name="T9" fmla="*/ 492 h 4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492">
                  <a:moveTo>
                    <a:pt x="0" y="492"/>
                  </a:moveTo>
                  <a:lnTo>
                    <a:pt x="2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1" name="Freeform 20"/>
            <p:cNvSpPr>
              <a:spLocks/>
            </p:cNvSpPr>
            <p:nvPr/>
          </p:nvSpPr>
          <p:spPr bwMode="auto">
            <a:xfrm>
              <a:off x="2133" y="1028"/>
              <a:ext cx="110" cy="165"/>
            </a:xfrm>
            <a:custGeom>
              <a:avLst/>
              <a:gdLst>
                <a:gd name="T0" fmla="*/ 0 w 118"/>
                <a:gd name="T1" fmla="*/ 86 h 176"/>
                <a:gd name="T2" fmla="*/ 6 w 118"/>
                <a:gd name="T3" fmla="*/ 55 h 176"/>
                <a:gd name="T4" fmla="*/ 15 w 118"/>
                <a:gd name="T5" fmla="*/ 25 h 176"/>
                <a:gd name="T6" fmla="*/ 54 w 118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176"/>
                <a:gd name="T14" fmla="*/ 118 w 118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176">
                  <a:moveTo>
                    <a:pt x="0" y="176"/>
                  </a:moveTo>
                  <a:cubicBezTo>
                    <a:pt x="1" y="165"/>
                    <a:pt x="1" y="132"/>
                    <a:pt x="6" y="111"/>
                  </a:cubicBezTo>
                  <a:cubicBezTo>
                    <a:pt x="11" y="90"/>
                    <a:pt x="12" y="69"/>
                    <a:pt x="31" y="51"/>
                  </a:cubicBezTo>
                  <a:cubicBezTo>
                    <a:pt x="50" y="33"/>
                    <a:pt x="100" y="11"/>
                    <a:pt x="118" y="0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Freeform 21"/>
            <p:cNvSpPr>
              <a:spLocks/>
            </p:cNvSpPr>
            <p:nvPr/>
          </p:nvSpPr>
          <p:spPr bwMode="auto">
            <a:xfrm>
              <a:off x="2243" y="907"/>
              <a:ext cx="0" cy="129"/>
            </a:xfrm>
            <a:custGeom>
              <a:avLst/>
              <a:gdLst>
                <a:gd name="T0" fmla="*/ 0 w 1"/>
                <a:gd name="T1" fmla="*/ 70 h 137"/>
                <a:gd name="T2" fmla="*/ 0 w 1"/>
                <a:gd name="T3" fmla="*/ 66 h 137"/>
                <a:gd name="T4" fmla="*/ 0 w 1"/>
                <a:gd name="T5" fmla="*/ 0 h 137"/>
                <a:gd name="T6" fmla="*/ 0 60000 65536"/>
                <a:gd name="T7" fmla="*/ 0 60000 65536"/>
                <a:gd name="T8" fmla="*/ 0 60000 65536"/>
                <a:gd name="T9" fmla="*/ 0 w 1"/>
                <a:gd name="T10" fmla="*/ 0 h 137"/>
                <a:gd name="T11" fmla="*/ 0 w 1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37">
                  <a:moveTo>
                    <a:pt x="0" y="137"/>
                  </a:moveTo>
                  <a:lnTo>
                    <a:pt x="0" y="128"/>
                  </a:lnTo>
                  <a:lnTo>
                    <a:pt x="1" y="0"/>
                  </a:ln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3" name="Freeform 22"/>
            <p:cNvSpPr>
              <a:spLocks/>
            </p:cNvSpPr>
            <p:nvPr/>
          </p:nvSpPr>
          <p:spPr bwMode="auto">
            <a:xfrm>
              <a:off x="1989" y="902"/>
              <a:ext cx="262" cy="300"/>
            </a:xfrm>
            <a:custGeom>
              <a:avLst/>
              <a:gdLst>
                <a:gd name="T0" fmla="*/ 140 w 279"/>
                <a:gd name="T1" fmla="*/ 0 h 304"/>
                <a:gd name="T2" fmla="*/ 51 w 279"/>
                <a:gd name="T3" fmla="*/ 38 h 304"/>
                <a:gd name="T4" fmla="*/ 14 w 279"/>
                <a:gd name="T5" fmla="*/ 110 h 304"/>
                <a:gd name="T6" fmla="*/ 0 w 279"/>
                <a:gd name="T7" fmla="*/ 261 h 3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304"/>
                <a:gd name="T14" fmla="*/ 279 w 279"/>
                <a:gd name="T15" fmla="*/ 304 h 3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304">
                  <a:moveTo>
                    <a:pt x="279" y="0"/>
                  </a:moveTo>
                  <a:cubicBezTo>
                    <a:pt x="250" y="7"/>
                    <a:pt x="144" y="22"/>
                    <a:pt x="102" y="43"/>
                  </a:cubicBezTo>
                  <a:cubicBezTo>
                    <a:pt x="60" y="64"/>
                    <a:pt x="44" y="86"/>
                    <a:pt x="27" y="129"/>
                  </a:cubicBezTo>
                  <a:cubicBezTo>
                    <a:pt x="10" y="172"/>
                    <a:pt x="6" y="268"/>
                    <a:pt x="0" y="304"/>
                  </a:cubicBezTo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4" name="Line 23"/>
            <p:cNvSpPr>
              <a:spLocks noChangeShapeType="1"/>
            </p:cNvSpPr>
            <p:nvPr/>
          </p:nvSpPr>
          <p:spPr bwMode="auto">
            <a:xfrm>
              <a:off x="2134" y="1635"/>
              <a:ext cx="3059" cy="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Line 24"/>
            <p:cNvSpPr>
              <a:spLocks noChangeShapeType="1"/>
            </p:cNvSpPr>
            <p:nvPr/>
          </p:nvSpPr>
          <p:spPr bwMode="auto">
            <a:xfrm>
              <a:off x="1561" y="2095"/>
              <a:ext cx="2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6" name="Line 25"/>
            <p:cNvSpPr>
              <a:spLocks noChangeShapeType="1"/>
            </p:cNvSpPr>
            <p:nvPr/>
          </p:nvSpPr>
          <p:spPr bwMode="auto">
            <a:xfrm>
              <a:off x="1879" y="2102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7" name="Line 26"/>
            <p:cNvSpPr>
              <a:spLocks noChangeShapeType="1"/>
            </p:cNvSpPr>
            <p:nvPr/>
          </p:nvSpPr>
          <p:spPr bwMode="auto">
            <a:xfrm>
              <a:off x="2202" y="2099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8" name="Line 27"/>
            <p:cNvSpPr>
              <a:spLocks noChangeShapeType="1"/>
            </p:cNvSpPr>
            <p:nvPr/>
          </p:nvSpPr>
          <p:spPr bwMode="auto">
            <a:xfrm>
              <a:off x="2531" y="209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49" name="Line 28"/>
            <p:cNvSpPr>
              <a:spLocks noChangeShapeType="1"/>
            </p:cNvSpPr>
            <p:nvPr/>
          </p:nvSpPr>
          <p:spPr bwMode="auto">
            <a:xfrm>
              <a:off x="2858" y="2094"/>
              <a:ext cx="0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Line 29"/>
            <p:cNvSpPr>
              <a:spLocks noChangeShapeType="1"/>
            </p:cNvSpPr>
            <p:nvPr/>
          </p:nvSpPr>
          <p:spPr bwMode="auto">
            <a:xfrm>
              <a:off x="3178" y="2088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1" name="Line 30"/>
            <p:cNvSpPr>
              <a:spLocks noChangeShapeType="1"/>
            </p:cNvSpPr>
            <p:nvPr/>
          </p:nvSpPr>
          <p:spPr bwMode="auto">
            <a:xfrm>
              <a:off x="3496" y="2089"/>
              <a:ext cx="0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2" name="Line 31"/>
            <p:cNvSpPr>
              <a:spLocks noChangeShapeType="1"/>
            </p:cNvSpPr>
            <p:nvPr/>
          </p:nvSpPr>
          <p:spPr bwMode="auto">
            <a:xfrm>
              <a:off x="3819" y="2086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3" name="Text Box 32"/>
            <p:cNvSpPr txBox="1">
              <a:spLocks noChangeArrowheads="1"/>
            </p:cNvSpPr>
            <p:nvPr/>
          </p:nvSpPr>
          <p:spPr bwMode="auto">
            <a:xfrm>
              <a:off x="988" y="2015"/>
              <a:ext cx="19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C</a:t>
              </a:r>
            </a:p>
          </p:txBody>
        </p:sp>
        <p:sp>
          <p:nvSpPr>
            <p:cNvPr id="38954" name="Line 33"/>
            <p:cNvSpPr>
              <a:spLocks noChangeShapeType="1"/>
            </p:cNvSpPr>
            <p:nvPr/>
          </p:nvSpPr>
          <p:spPr bwMode="auto">
            <a:xfrm>
              <a:off x="4117" y="2086"/>
              <a:ext cx="2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Line 34"/>
            <p:cNvSpPr>
              <a:spLocks noChangeShapeType="1"/>
            </p:cNvSpPr>
            <p:nvPr/>
          </p:nvSpPr>
          <p:spPr bwMode="auto">
            <a:xfrm>
              <a:off x="4416" y="2084"/>
              <a:ext cx="1" cy="91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Line 35"/>
            <p:cNvSpPr>
              <a:spLocks noChangeShapeType="1"/>
            </p:cNvSpPr>
            <p:nvPr/>
          </p:nvSpPr>
          <p:spPr bwMode="auto">
            <a:xfrm>
              <a:off x="4718" y="2083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Line 36"/>
            <p:cNvSpPr>
              <a:spLocks noChangeShapeType="1"/>
            </p:cNvSpPr>
            <p:nvPr/>
          </p:nvSpPr>
          <p:spPr bwMode="auto">
            <a:xfrm>
              <a:off x="5011" y="2079"/>
              <a:ext cx="1" cy="9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6" name="AutoShape 48"/>
          <p:cNvSpPr>
            <a:spLocks noChangeArrowheads="1"/>
          </p:cNvSpPr>
          <p:nvPr/>
        </p:nvSpPr>
        <p:spPr bwMode="auto">
          <a:xfrm>
            <a:off x="4859338" y="1600200"/>
            <a:ext cx="1958975" cy="844550"/>
          </a:xfrm>
          <a:prstGeom prst="wedgeRectCallout">
            <a:avLst>
              <a:gd name="adj1" fmla="val -105671"/>
              <a:gd name="adj2" fmla="val 183269"/>
            </a:avLst>
          </a:prstGeom>
          <a:gradFill rotWithShape="1">
            <a:gsLst>
              <a:gs pos="0">
                <a:srgbClr val="006666"/>
              </a:gs>
              <a:gs pos="100000">
                <a:srgbClr val="33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itchFamily="34" charset="0"/>
              </a:rPr>
              <a:t>Độ dài đường kính là: 3 cm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971800" y="228600"/>
            <a:ext cx="3352800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/>
              <a:t>Cách đo</a:t>
            </a:r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5597525" y="2865438"/>
            <a:ext cx="1711325" cy="3186112"/>
            <a:chOff x="5598037" y="2606675"/>
            <a:chExt cx="1710813" cy="3186113"/>
          </a:xfrm>
        </p:grpSpPr>
        <p:grpSp>
          <p:nvGrpSpPr>
            <p:cNvPr id="38919" name="Group 38"/>
            <p:cNvGrpSpPr>
              <a:grpSpLocks/>
            </p:cNvGrpSpPr>
            <p:nvPr/>
          </p:nvGrpSpPr>
          <p:grpSpPr bwMode="auto">
            <a:xfrm>
              <a:off x="5651500" y="2606675"/>
              <a:ext cx="1657350" cy="3186113"/>
              <a:chOff x="3696" y="1559"/>
              <a:chExt cx="1044" cy="2007"/>
            </a:xfrm>
          </p:grpSpPr>
          <p:grpSp>
            <p:nvGrpSpPr>
              <p:cNvPr id="38921" name="Group 39"/>
              <p:cNvGrpSpPr>
                <a:grpSpLocks/>
              </p:cNvGrpSpPr>
              <p:nvPr/>
            </p:nvGrpSpPr>
            <p:grpSpPr bwMode="auto">
              <a:xfrm>
                <a:off x="3701" y="1559"/>
                <a:ext cx="1039" cy="2007"/>
                <a:chOff x="2057" y="1773"/>
                <a:chExt cx="801" cy="1547"/>
              </a:xfrm>
            </p:grpSpPr>
            <p:grpSp>
              <p:nvGrpSpPr>
                <p:cNvPr id="38923" name="Group 40"/>
                <p:cNvGrpSpPr>
                  <a:grpSpLocks/>
                </p:cNvGrpSpPr>
                <p:nvPr/>
              </p:nvGrpSpPr>
              <p:grpSpPr bwMode="auto">
                <a:xfrm>
                  <a:off x="2058" y="2088"/>
                  <a:ext cx="784" cy="1232"/>
                  <a:chOff x="2071" y="2088"/>
                  <a:chExt cx="784" cy="1232"/>
                </a:xfrm>
              </p:grpSpPr>
              <p:sp>
                <p:nvSpPr>
                  <p:cNvPr id="38925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1" y="2088"/>
                    <a:ext cx="151" cy="1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en-US" sz="2000">
                        <a:solidFill>
                          <a:srgbClr val="FF3300"/>
                        </a:solidFill>
                        <a:latin typeface="Tahoma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3892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269"/>
                    <a:ext cx="70" cy="7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  <p:grpSp>
                <p:nvGrpSpPr>
                  <p:cNvPr id="3892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071" y="2111"/>
                    <a:ext cx="784" cy="1209"/>
                    <a:chOff x="2758" y="2354"/>
                    <a:chExt cx="784" cy="1209"/>
                  </a:xfrm>
                </p:grpSpPr>
                <p:sp>
                  <p:nvSpPr>
                    <p:cNvPr id="38928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758" y="2526"/>
                      <a:ext cx="784" cy="1037"/>
                    </a:xfrm>
                    <a:custGeom>
                      <a:avLst/>
                      <a:gdLst>
                        <a:gd name="T0" fmla="*/ 784 w 784"/>
                        <a:gd name="T1" fmla="*/ 26 h 1037"/>
                        <a:gd name="T2" fmla="*/ 684 w 784"/>
                        <a:gd name="T3" fmla="*/ 72 h 1037"/>
                        <a:gd name="T4" fmla="*/ 584 w 784"/>
                        <a:gd name="T5" fmla="*/ 8 h 1037"/>
                        <a:gd name="T6" fmla="*/ 466 w 784"/>
                        <a:gd name="T7" fmla="*/ 122 h 1037"/>
                        <a:gd name="T8" fmla="*/ 322 w 784"/>
                        <a:gd name="T9" fmla="*/ 109 h 1037"/>
                        <a:gd name="T10" fmla="*/ 300 w 784"/>
                        <a:gd name="T11" fmla="*/ 314 h 1037"/>
                        <a:gd name="T12" fmla="*/ 287 w 784"/>
                        <a:gd name="T13" fmla="*/ 571 h 1037"/>
                        <a:gd name="T14" fmla="*/ 198 w 784"/>
                        <a:gd name="T15" fmla="*/ 867 h 1037"/>
                        <a:gd name="T16" fmla="*/ 137 w 784"/>
                        <a:gd name="T17" fmla="*/ 967 h 1037"/>
                        <a:gd name="T18" fmla="*/ 85 w 784"/>
                        <a:gd name="T19" fmla="*/ 1011 h 1037"/>
                        <a:gd name="T20" fmla="*/ 0 w 784"/>
                        <a:gd name="T21" fmla="*/ 1037 h 103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84"/>
                        <a:gd name="T34" fmla="*/ 0 h 1037"/>
                        <a:gd name="T35" fmla="*/ 784 w 784"/>
                        <a:gd name="T36" fmla="*/ 1037 h 103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84" h="1037">
                          <a:moveTo>
                            <a:pt x="784" y="26"/>
                          </a:moveTo>
                          <a:cubicBezTo>
                            <a:pt x="767" y="33"/>
                            <a:pt x="717" y="75"/>
                            <a:pt x="684" y="72"/>
                          </a:cubicBezTo>
                          <a:cubicBezTo>
                            <a:pt x="651" y="69"/>
                            <a:pt x="620" y="0"/>
                            <a:pt x="584" y="8"/>
                          </a:cubicBezTo>
                          <a:cubicBezTo>
                            <a:pt x="548" y="16"/>
                            <a:pt x="509" y="105"/>
                            <a:pt x="466" y="122"/>
                          </a:cubicBezTo>
                          <a:cubicBezTo>
                            <a:pt x="422" y="139"/>
                            <a:pt x="350" y="77"/>
                            <a:pt x="322" y="109"/>
                          </a:cubicBezTo>
                          <a:cubicBezTo>
                            <a:pt x="295" y="141"/>
                            <a:pt x="306" y="237"/>
                            <a:pt x="300" y="314"/>
                          </a:cubicBezTo>
                          <a:cubicBezTo>
                            <a:pt x="295" y="391"/>
                            <a:pt x="304" y="479"/>
                            <a:pt x="287" y="571"/>
                          </a:cubicBezTo>
                          <a:cubicBezTo>
                            <a:pt x="271" y="663"/>
                            <a:pt x="223" y="801"/>
                            <a:pt x="198" y="867"/>
                          </a:cubicBezTo>
                          <a:cubicBezTo>
                            <a:pt x="173" y="933"/>
                            <a:pt x="156" y="943"/>
                            <a:pt x="137" y="967"/>
                          </a:cubicBezTo>
                          <a:cubicBezTo>
                            <a:pt x="118" y="991"/>
                            <a:pt x="107" y="999"/>
                            <a:pt x="85" y="1011"/>
                          </a:cubicBezTo>
                          <a:cubicBezTo>
                            <a:pt x="62" y="1022"/>
                            <a:pt x="17" y="1032"/>
                            <a:pt x="0" y="1037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2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2759" y="2354"/>
                      <a:ext cx="777" cy="1209"/>
                    </a:xfrm>
                    <a:custGeom>
                      <a:avLst/>
                      <a:gdLst>
                        <a:gd name="T0" fmla="*/ 0 w 777"/>
                        <a:gd name="T1" fmla="*/ 1209 h 1209"/>
                        <a:gd name="T2" fmla="*/ 0 w 777"/>
                        <a:gd name="T3" fmla="*/ 0 h 1209"/>
                        <a:gd name="T4" fmla="*/ 774 w 777"/>
                        <a:gd name="T5" fmla="*/ 0 h 1209"/>
                        <a:gd name="T6" fmla="*/ 777 w 777"/>
                        <a:gd name="T7" fmla="*/ 210 h 120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777"/>
                        <a:gd name="T13" fmla="*/ 0 h 1209"/>
                        <a:gd name="T14" fmla="*/ 777 w 777"/>
                        <a:gd name="T15" fmla="*/ 1209 h 120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777" h="1209">
                          <a:moveTo>
                            <a:pt x="0" y="1209"/>
                          </a:moveTo>
                          <a:lnTo>
                            <a:pt x="0" y="0"/>
                          </a:lnTo>
                          <a:lnTo>
                            <a:pt x="774" y="0"/>
                          </a:lnTo>
                          <a:lnTo>
                            <a:pt x="777" y="21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8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38924" name="Freeform 46"/>
                <p:cNvSpPr>
                  <a:spLocks/>
                </p:cNvSpPr>
                <p:nvPr/>
              </p:nvSpPr>
              <p:spPr bwMode="auto">
                <a:xfrm>
                  <a:off x="2057" y="1773"/>
                  <a:ext cx="801" cy="135"/>
                </a:xfrm>
                <a:custGeom>
                  <a:avLst/>
                  <a:gdLst>
                    <a:gd name="T0" fmla="*/ 0 w 801"/>
                    <a:gd name="T1" fmla="*/ 135 h 135"/>
                    <a:gd name="T2" fmla="*/ 0 w 801"/>
                    <a:gd name="T3" fmla="*/ 0 h 135"/>
                    <a:gd name="T4" fmla="*/ 798 w 801"/>
                    <a:gd name="T5" fmla="*/ 0 h 135"/>
                    <a:gd name="T6" fmla="*/ 801 w 801"/>
                    <a:gd name="T7" fmla="*/ 127 h 135"/>
                    <a:gd name="T8" fmla="*/ 0 w 801"/>
                    <a:gd name="T9" fmla="*/ 135 h 1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1"/>
                    <a:gd name="T16" fmla="*/ 0 h 135"/>
                    <a:gd name="T17" fmla="*/ 801 w 801"/>
                    <a:gd name="T18" fmla="*/ 135 h 1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1" h="135">
                      <a:moveTo>
                        <a:pt x="0" y="135"/>
                      </a:moveTo>
                      <a:lnTo>
                        <a:pt x="0" y="0"/>
                      </a:lnTo>
                      <a:lnTo>
                        <a:pt x="798" y="0"/>
                      </a:lnTo>
                      <a:lnTo>
                        <a:pt x="801" y="127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22" name="Rectangle 47"/>
              <p:cNvSpPr>
                <a:spLocks noChangeArrowheads="1"/>
              </p:cNvSpPr>
              <p:nvPr/>
            </p:nvSpPr>
            <p:spPr bwMode="auto">
              <a:xfrm>
                <a:off x="3696" y="1933"/>
                <a:ext cx="1044" cy="2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38920" name="TextBox 49"/>
            <p:cNvSpPr txBox="1">
              <a:spLocks noChangeArrowheads="1"/>
            </p:cNvSpPr>
            <p:nvPr/>
          </p:nvSpPr>
          <p:spPr bwMode="auto">
            <a:xfrm>
              <a:off x="5598037" y="3191923"/>
              <a:ext cx="3417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000"/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075 -0.063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1.48148E-6 L -0.20104 -0.0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0452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0"/>
            <a:ext cx="91440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3663"/>
            <a:ext cx="54102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8150" y="342900"/>
            <a:ext cx="3213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GIẢI CỨU</a:t>
            </a:r>
          </a:p>
          <a:p>
            <a:pPr eaLnBrk="1" hangingPunct="1"/>
            <a:r>
              <a:rPr lang="en-US" altLang="en-US" sz="4000" b="1">
                <a:solidFill>
                  <a:srgbClr val="CC0066"/>
                </a:solidFill>
                <a:latin typeface="Arial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00750"/>
            <a:ext cx="10699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563" y="982663"/>
            <a:ext cx="8691562" cy="4856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1950" y="3012622"/>
            <a:ext cx="8691462" cy="2813180"/>
          </a:xfrm>
          <a:custGeom>
            <a:avLst/>
            <a:gdLst>
              <a:gd name="connsiteX0" fmla="*/ 429208 w 10394302"/>
              <a:gd name="connsiteY0" fmla="*/ 2052734 h 3750906"/>
              <a:gd name="connsiteX1" fmla="*/ 1884784 w 10394302"/>
              <a:gd name="connsiteY1" fmla="*/ 2052734 h 3750906"/>
              <a:gd name="connsiteX2" fmla="*/ 2911151 w 10394302"/>
              <a:gd name="connsiteY2" fmla="*/ 2481942 h 3750906"/>
              <a:gd name="connsiteX3" fmla="*/ 4086808 w 10394302"/>
              <a:gd name="connsiteY3" fmla="*/ 3265714 h 3750906"/>
              <a:gd name="connsiteX4" fmla="*/ 5094515 w 10394302"/>
              <a:gd name="connsiteY4" fmla="*/ 3750906 h 3750906"/>
              <a:gd name="connsiteX5" fmla="*/ 10394302 w 10394302"/>
              <a:gd name="connsiteY5" fmla="*/ 3732244 h 3750906"/>
              <a:gd name="connsiteX6" fmla="*/ 10394302 w 10394302"/>
              <a:gd name="connsiteY6" fmla="*/ 3284375 h 3750906"/>
              <a:gd name="connsiteX7" fmla="*/ 5243804 w 10394302"/>
              <a:gd name="connsiteY7" fmla="*/ 3284375 h 3750906"/>
              <a:gd name="connsiteX8" fmla="*/ 4553339 w 10394302"/>
              <a:gd name="connsiteY8" fmla="*/ 2929812 h 3750906"/>
              <a:gd name="connsiteX9" fmla="*/ 3433666 w 10394302"/>
              <a:gd name="connsiteY9" fmla="*/ 2183363 h 3750906"/>
              <a:gd name="connsiteX10" fmla="*/ 2631233 w 10394302"/>
              <a:gd name="connsiteY10" fmla="*/ 1810138 h 3750906"/>
              <a:gd name="connsiteX11" fmla="*/ 4366727 w 10394302"/>
              <a:gd name="connsiteY11" fmla="*/ 839755 h 3750906"/>
              <a:gd name="connsiteX12" fmla="*/ 4683968 w 10394302"/>
              <a:gd name="connsiteY12" fmla="*/ 391885 h 3750906"/>
              <a:gd name="connsiteX13" fmla="*/ 9797143 w 10394302"/>
              <a:gd name="connsiteY13" fmla="*/ 429208 h 3750906"/>
              <a:gd name="connsiteX14" fmla="*/ 9797143 w 10394302"/>
              <a:gd name="connsiteY14" fmla="*/ 0 h 3750906"/>
              <a:gd name="connsiteX15" fmla="*/ 4702629 w 10394302"/>
              <a:gd name="connsiteY15" fmla="*/ 0 h 3750906"/>
              <a:gd name="connsiteX16" fmla="*/ 4254759 w 10394302"/>
              <a:gd name="connsiteY16" fmla="*/ 0 h 3750906"/>
              <a:gd name="connsiteX17" fmla="*/ 3918857 w 10394302"/>
              <a:gd name="connsiteY17" fmla="*/ 429208 h 3750906"/>
              <a:gd name="connsiteX18" fmla="*/ 2351315 w 10394302"/>
              <a:gd name="connsiteY18" fmla="*/ 1380930 h 3750906"/>
              <a:gd name="connsiteX19" fmla="*/ 0 w 10394302"/>
              <a:gd name="connsiteY19" fmla="*/ 1380930 h 3750906"/>
              <a:gd name="connsiteX20" fmla="*/ 0 w 10394302"/>
              <a:gd name="connsiteY20" fmla="*/ 2052734 h 3750906"/>
              <a:gd name="connsiteX21" fmla="*/ 429208 w 10394302"/>
              <a:gd name="connsiteY21" fmla="*/ 2052734 h 375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94302" h="3750906">
                <a:moveTo>
                  <a:pt x="429208" y="2052734"/>
                </a:moveTo>
                <a:lnTo>
                  <a:pt x="1884784" y="2052734"/>
                </a:lnTo>
                <a:lnTo>
                  <a:pt x="2911151" y="2481942"/>
                </a:lnTo>
                <a:lnTo>
                  <a:pt x="4086808" y="3265714"/>
                </a:lnTo>
                <a:lnTo>
                  <a:pt x="5094515" y="3750906"/>
                </a:lnTo>
                <a:lnTo>
                  <a:pt x="10394302" y="3732244"/>
                </a:lnTo>
                <a:lnTo>
                  <a:pt x="10394302" y="3284375"/>
                </a:lnTo>
                <a:lnTo>
                  <a:pt x="5243804" y="3284375"/>
                </a:lnTo>
                <a:lnTo>
                  <a:pt x="4553339" y="2929812"/>
                </a:lnTo>
                <a:lnTo>
                  <a:pt x="3433666" y="2183363"/>
                </a:lnTo>
                <a:lnTo>
                  <a:pt x="2631233" y="1810138"/>
                </a:lnTo>
                <a:lnTo>
                  <a:pt x="4366727" y="839755"/>
                </a:lnTo>
                <a:lnTo>
                  <a:pt x="4683968" y="391885"/>
                </a:lnTo>
                <a:lnTo>
                  <a:pt x="9797143" y="429208"/>
                </a:lnTo>
                <a:lnTo>
                  <a:pt x="9797143" y="0"/>
                </a:lnTo>
                <a:lnTo>
                  <a:pt x="4702629" y="0"/>
                </a:lnTo>
                <a:lnTo>
                  <a:pt x="4254759" y="0"/>
                </a:lnTo>
                <a:lnTo>
                  <a:pt x="3918857" y="429208"/>
                </a:lnTo>
                <a:lnTo>
                  <a:pt x="2351315" y="1380930"/>
                </a:lnTo>
                <a:lnTo>
                  <a:pt x="0" y="1380930"/>
                </a:lnTo>
                <a:lnTo>
                  <a:pt x="0" y="2052734"/>
                </a:lnTo>
                <a:lnTo>
                  <a:pt x="429208" y="205273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en-US" sz="15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9"/>
          <a:stretch>
            <a:fillRect/>
          </a:stretch>
        </p:blipFill>
        <p:spPr bwMode="auto">
          <a:xfrm>
            <a:off x="147638" y="1390650"/>
            <a:ext cx="28892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15672"/>
          <a:stretch>
            <a:fillRect/>
          </a:stretch>
        </p:blipFill>
        <p:spPr bwMode="auto">
          <a:xfrm>
            <a:off x="6354763" y="928688"/>
            <a:ext cx="24653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2"/>
          <a:stretch>
            <a:fillRect/>
          </a:stretch>
        </p:blipFill>
        <p:spPr bwMode="auto">
          <a:xfrm>
            <a:off x="3736975" y="3321050"/>
            <a:ext cx="25193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950" y="1725001"/>
            <a:ext cx="26789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DẤU HIỆU NHẬN BIẾT</a:t>
            </a:r>
          </a:p>
          <a:p>
            <a:pPr eaLnBrk="1" hangingPunct="1">
              <a:defRPr/>
            </a:pPr>
            <a:r>
              <a:rPr lang="en-US" sz="1800" b="1"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TIẾP TUYẾN </a:t>
            </a: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CỦA</a:t>
            </a:r>
          </a:p>
          <a:p>
            <a:pPr eaLnBrk="1" hangingPunct="1">
              <a:defRPr/>
            </a:pPr>
            <a:r>
              <a:rPr lang="en-US" sz="1800" b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ĐƯỜNG TRÒN</a:t>
            </a:r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3997325" y="3810000"/>
            <a:ext cx="2227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ĐƯỜNG THẲNG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VÀ ĐƯỜNG TRÒN CÓ 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1 ĐIỂM CHUNG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21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5" name="TextBox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57950" y="1270253"/>
            <a:ext cx="2398798" cy="710194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9948" name="TextBox 15"/>
          <p:cNvSpPr txBox="1">
            <a:spLocks noChangeArrowheads="1"/>
          </p:cNvSpPr>
          <p:nvPr/>
        </p:nvSpPr>
        <p:spPr bwMode="auto">
          <a:xfrm>
            <a:off x="6729413" y="1957388"/>
            <a:ext cx="1924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 b="1">
                <a:latin typeface="Times New Roman" pitchFamily="18" charset="0"/>
              </a:rPr>
              <a:t>⇒ </a:t>
            </a: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1500" b="1">
                <a:latin typeface="Times New Roman" pitchFamily="18" charset="0"/>
              </a:rPr>
              <a:t> là </a:t>
            </a:r>
            <a:r>
              <a:rPr lang="en-US" altLang="en-US" sz="1500" b="1">
                <a:solidFill>
                  <a:srgbClr val="FF0000"/>
                </a:solidFill>
                <a:latin typeface="Times New Roman" pitchFamily="18" charset="0"/>
              </a:rPr>
              <a:t>TIẾP TUYẾN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54763" y="3429000"/>
            <a:ext cx="2519362" cy="239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15113" y="4100513"/>
            <a:ext cx="1458912" cy="14589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415213" y="3810000"/>
            <a:ext cx="1390650" cy="15494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2" name="Group 26"/>
          <p:cNvGrpSpPr>
            <a:grpSpLocks/>
          </p:cNvGrpSpPr>
          <p:nvPr/>
        </p:nvGrpSpPr>
        <p:grpSpPr bwMode="auto">
          <a:xfrm>
            <a:off x="7793038" y="4056063"/>
            <a:ext cx="322262" cy="484187"/>
            <a:chOff x="10390848" y="4265061"/>
            <a:chExt cx="428624" cy="646330"/>
          </a:xfrm>
        </p:grpSpPr>
        <p:sp>
          <p:nvSpPr>
            <p:cNvPr id="39971" name="TextBox 21"/>
            <p:cNvSpPr txBox="1">
              <a:spLocks noChangeArrowheads="1"/>
            </p:cNvSpPr>
            <p:nvPr/>
          </p:nvSpPr>
          <p:spPr bwMode="auto">
            <a:xfrm>
              <a:off x="10390848" y="4480504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72" name="TextBox 2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3" name="Group 25"/>
          <p:cNvGrpSpPr>
            <a:grpSpLocks/>
          </p:cNvGrpSpPr>
          <p:nvPr/>
        </p:nvGrpSpPr>
        <p:grpSpPr bwMode="auto">
          <a:xfrm>
            <a:off x="7021513" y="4678363"/>
            <a:ext cx="430212" cy="336550"/>
            <a:chOff x="9362147" y="5094758"/>
            <a:chExt cx="573202" cy="448136"/>
          </a:xfrm>
        </p:grpSpPr>
        <p:sp>
          <p:nvSpPr>
            <p:cNvPr id="39969" name="TextBox 22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70" name="TextBox 24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54" name="TextBox 27"/>
          <p:cNvSpPr txBox="1">
            <a:spLocks noChangeArrowheads="1"/>
          </p:cNvSpPr>
          <p:nvPr/>
        </p:nvSpPr>
        <p:spPr bwMode="auto">
          <a:xfrm>
            <a:off x="8531225" y="478472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60775" y="982663"/>
            <a:ext cx="2517775" cy="203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78263" y="1158875"/>
            <a:ext cx="1457325" cy="14589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5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4973638" y="1076325"/>
            <a:ext cx="1093787" cy="183673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8" name="Group 31"/>
          <p:cNvGrpSpPr>
            <a:grpSpLocks/>
          </p:cNvGrpSpPr>
          <p:nvPr/>
        </p:nvGrpSpPr>
        <p:grpSpPr bwMode="auto">
          <a:xfrm>
            <a:off x="5102225" y="1219200"/>
            <a:ext cx="336550" cy="461963"/>
            <a:chOff x="10371794" y="4265061"/>
            <a:chExt cx="447678" cy="615549"/>
          </a:xfrm>
        </p:grpSpPr>
        <p:sp>
          <p:nvSpPr>
            <p:cNvPr id="39967" name="TextBox 32"/>
            <p:cNvSpPr txBox="1">
              <a:spLocks noChangeArrowheads="1"/>
            </p:cNvSpPr>
            <p:nvPr/>
          </p:nvSpPr>
          <p:spPr bwMode="auto">
            <a:xfrm>
              <a:off x="10371794" y="4449724"/>
              <a:ext cx="285749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•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39968" name="TextBox 33"/>
            <p:cNvSpPr txBox="1">
              <a:spLocks noChangeArrowheads="1"/>
            </p:cNvSpPr>
            <p:nvPr/>
          </p:nvSpPr>
          <p:spPr bwMode="auto">
            <a:xfrm>
              <a:off x="10533722" y="4265061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grpSp>
        <p:nvGrpSpPr>
          <p:cNvPr id="39959" name="Group 34"/>
          <p:cNvGrpSpPr>
            <a:grpSpLocks/>
          </p:cNvGrpSpPr>
          <p:nvPr/>
        </p:nvGrpSpPr>
        <p:grpSpPr bwMode="auto">
          <a:xfrm>
            <a:off x="4284663" y="1736725"/>
            <a:ext cx="428625" cy="336550"/>
            <a:chOff x="9362147" y="5094758"/>
            <a:chExt cx="573202" cy="448136"/>
          </a:xfrm>
        </p:grpSpPr>
        <p:sp>
          <p:nvSpPr>
            <p:cNvPr id="39965" name="TextBox 35"/>
            <p:cNvSpPr txBox="1">
              <a:spLocks noChangeArrowheads="1"/>
            </p:cNvSpPr>
            <p:nvPr/>
          </p:nvSpPr>
          <p:spPr bwMode="auto">
            <a:xfrm>
              <a:off x="9649599" y="5112007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 b="1">
                  <a:solidFill>
                    <a:schemeClr val="bg2"/>
                  </a:solidFill>
                  <a:latin typeface="Times New Roman" pitchFamily="18" charset="0"/>
                </a:rPr>
                <a:t>• </a:t>
              </a:r>
            </a:p>
          </p:txBody>
        </p:sp>
        <p:sp>
          <p:nvSpPr>
            <p:cNvPr id="39966" name="TextBox 36"/>
            <p:cNvSpPr txBox="1">
              <a:spLocks noChangeArrowheads="1"/>
            </p:cNvSpPr>
            <p:nvPr/>
          </p:nvSpPr>
          <p:spPr bwMode="auto">
            <a:xfrm>
              <a:off x="9362147" y="5094758"/>
              <a:ext cx="2857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solidFill>
                    <a:srgbClr val="FF0000"/>
                  </a:solidFill>
                  <a:latin typeface="Times New Roman" pitchFamily="18" charset="0"/>
                </a:rPr>
                <a:t>O</a:t>
              </a:r>
              <a:r>
                <a:rPr lang="en-US" altLang="en-US" sz="150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0" name="TextBox 37"/>
          <p:cNvSpPr txBox="1">
            <a:spLocks noChangeArrowheads="1"/>
          </p:cNvSpPr>
          <p:nvPr/>
        </p:nvSpPr>
        <p:spPr bwMode="auto">
          <a:xfrm>
            <a:off x="5840413" y="222885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39961" name="Group 42"/>
          <p:cNvGrpSpPr>
            <a:grpSpLocks/>
          </p:cNvGrpSpPr>
          <p:nvPr/>
        </p:nvGrpSpPr>
        <p:grpSpPr bwMode="auto">
          <a:xfrm>
            <a:off x="4592638" y="1503363"/>
            <a:ext cx="725487" cy="403225"/>
            <a:chOff x="6142345" y="836752"/>
            <a:chExt cx="968079" cy="538473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6142345" y="877031"/>
              <a:ext cx="849452" cy="49819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4" name="TextBox 41"/>
            <p:cNvSpPr txBox="1">
              <a:spLocks noChangeArrowheads="1"/>
            </p:cNvSpPr>
            <p:nvPr/>
          </p:nvSpPr>
          <p:spPr bwMode="auto">
            <a:xfrm rot="3359501" flipV="1">
              <a:off x="6643889" y="810844"/>
              <a:ext cx="44062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rgbClr val="FF0000"/>
                  </a:solidFill>
                  <a:latin typeface="Times New Roman" pitchFamily="18" charset="0"/>
                </a:rPr>
                <a:t>┌ </a:t>
              </a:r>
              <a:r>
                <a:rPr lang="en-US" altLang="en-US" sz="180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9962" name="TextBox 43"/>
          <p:cNvSpPr txBox="1">
            <a:spLocks noChangeArrowheads="1"/>
          </p:cNvSpPr>
          <p:nvPr/>
        </p:nvSpPr>
        <p:spPr bwMode="auto">
          <a:xfrm>
            <a:off x="4475163" y="1749425"/>
            <a:ext cx="2143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FF0000"/>
                </a:solidFill>
                <a:latin typeface="Times New Roman" pitchFamily="18" charset="0"/>
              </a:rPr>
              <a:t>•</a:t>
            </a:r>
            <a:r>
              <a:rPr lang="en-US" altLang="en-US" sz="150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graphicFrame>
        <p:nvGraphicFramePr>
          <p:cNvPr id="27714" name="Group 66"/>
          <p:cNvGraphicFramePr>
            <a:graphicFrameLocks noGrp="1"/>
          </p:cNvGraphicFramePr>
          <p:nvPr/>
        </p:nvGraphicFramePr>
        <p:xfrm>
          <a:off x="284163" y="268288"/>
          <a:ext cx="4622800" cy="1310722"/>
        </p:xfrm>
        <a:graphic>
          <a:graphicData uri="http://schemas.openxmlformats.org/drawingml/2006/table">
            <a:tbl>
              <a:tblPr/>
              <a:tblGrid>
                <a:gridCol w="46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rgbClr val="FF0D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NI-Jamai" pitchFamily="2" charset="0"/>
                          <a:cs typeface="Arial" charset="0"/>
                        </a:rPr>
                        <a:t>Höôùng daãn veà nhaø</a:t>
                      </a:r>
                    </a:p>
                  </a:txBody>
                  <a:tcPr marT="45761" marB="4576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C006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704" name="Text Box 56"/>
          <p:cNvSpPr txBox="1">
            <a:spLocks noChangeArrowheads="1"/>
          </p:cNvSpPr>
          <p:nvPr/>
        </p:nvSpPr>
        <p:spPr bwMode="auto">
          <a:xfrm>
            <a:off x="228600" y="1492250"/>
            <a:ext cx="8447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Cần nắm vững: Định nghĩa, tính chất, dấu hiệu nhận biết tiếp tuyến của đường tròn và viết vận dụng các kiến thức đó vào giải quyết 1 số bài tập có liên quan.</a:t>
            </a:r>
          </a:p>
        </p:txBody>
      </p:sp>
      <p:sp>
        <p:nvSpPr>
          <p:cNvPr id="27718" name="Text Box 70"/>
          <p:cNvSpPr txBox="1">
            <a:spLocks noChangeArrowheads="1"/>
          </p:cNvSpPr>
          <p:nvPr/>
        </p:nvSpPr>
        <p:spPr bwMode="auto">
          <a:xfrm>
            <a:off x="247650" y="3500438"/>
            <a:ext cx="591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latin typeface="Times New Roman" pitchFamily="18" charset="0"/>
              </a:rPr>
              <a:t>Bài tập về nhà : 24, 25 (tr111 SGK)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04" grpId="0"/>
      <p:bldP spid="277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808" y="1066801"/>
            <a:ext cx="720261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đây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rồi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7637" y="2138785"/>
            <a:ext cx="576952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em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thật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anose="020B0604020202020204" pitchFamily="34" charset="0"/>
              </a:rPr>
              <a:t>tốt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913063"/>
            <a:ext cx="645318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725988"/>
            <a:ext cx="116046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09838" y="3868738"/>
            <a:ext cx="21066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565400"/>
            <a:ext cx="5819775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67000" y="584200"/>
            <a:ext cx="449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Nếu đường thẳng a và đường tròn (O) cắt nhau thì chúng có.........điểm chung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A. 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41563" y="3006725"/>
            <a:ext cx="215423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B. 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06938" y="30226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C. 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3006725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D. 2</a:t>
            </a:r>
          </a:p>
        </p:txBody>
      </p:sp>
      <p:pic>
        <p:nvPicPr>
          <p:cNvPr id="1844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546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1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51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847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7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0" name="Group 57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84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1" name="Group 6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846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6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8452" name="Group 6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84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84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845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7" name="Explosion 2 76"/>
          <p:cNvSpPr/>
          <p:nvPr/>
        </p:nvSpPr>
        <p:spPr>
          <a:xfrm>
            <a:off x="1190625" y="4140200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3543300"/>
            <a:ext cx="24145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500063" y="2824163"/>
            <a:ext cx="34448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700" y="1509713"/>
            <a:ext cx="4151313" cy="69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C. d &gt; 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59138" y="2946400"/>
            <a:ext cx="207486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33CC"/>
                </a:solidFill>
              </a:rPr>
              <a:t>B. d &lt; 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4800" y="29210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33CC"/>
                </a:solidFill>
                <a:cs typeface="Arial" charset="0"/>
              </a:rPr>
              <a:t>A. d=R</a:t>
            </a:r>
            <a:endParaRPr lang="en-US">
              <a:solidFill>
                <a:srgbClr val="0033CC"/>
              </a:solidFill>
              <a:cs typeface="Arial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2100" y="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2700" y="501650"/>
            <a:ext cx="41910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d.....R</a:t>
            </a:r>
          </a:p>
        </p:txBody>
      </p:sp>
      <p:pic>
        <p:nvPicPr>
          <p:cNvPr id="19467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16513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7C524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2" name="Group 24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1949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3" name="Group 31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9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4" name="Group 37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1948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19475" name="Group 43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1947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7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1948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19476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1" name="Explosion 2 50"/>
          <p:cNvSpPr/>
          <p:nvPr/>
        </p:nvSpPr>
        <p:spPr>
          <a:xfrm>
            <a:off x="1190625" y="31591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2475"/>
            <a:ext cx="9144000" cy="81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4070350"/>
            <a:ext cx="12684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720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3022600"/>
            <a:ext cx="207486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tiếp tuyến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3687763"/>
            <a:ext cx="19383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737100"/>
            <a:ext cx="11223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2362200"/>
            <a:ext cx="6400800" cy="1076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65950" y="3048000"/>
            <a:ext cx="215423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đường vuông góc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72000" y="3022600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cát tuyến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7387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33663" y="492125"/>
            <a:ext cx="44529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Nếu đường thẳng a cắt đường tròn (O) tại 2 điểm thì đường thẳng a được gọi là.... ………….  của đường tròn (O).</a:t>
            </a:r>
          </a:p>
        </p:txBody>
      </p:sp>
      <p:pic>
        <p:nvPicPr>
          <p:cNvPr id="20493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594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7C53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0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05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499" name="Group 26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05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0" name="Group 43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051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1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0501" name="Group 49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050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050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0502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7" name="Explosion 2 56"/>
          <p:cNvSpPr/>
          <p:nvPr/>
        </p:nvSpPr>
        <p:spPr>
          <a:xfrm>
            <a:off x="1190625" y="409892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725" y="30226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30763"/>
            <a:ext cx="16002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396">
            <a:off x="2090738" y="4684713"/>
            <a:ext cx="1824037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5213"/>
            <a:ext cx="1676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238" y="3194050"/>
            <a:ext cx="4151312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1763" y="3006725"/>
            <a:ext cx="1981200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86000" y="3022600"/>
            <a:ext cx="2074863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13563" y="3006725"/>
            <a:ext cx="2154237" cy="141287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3022600"/>
            <a:ext cx="2057400" cy="1397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85800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a …….</a:t>
            </a:r>
            <a:endParaRPr lang="en-US" altLang="en-US" sz="2800" dirty="0">
              <a:latin typeface="Times New Roman" pitchFamily="18" charset="0"/>
            </a:endParaRPr>
          </a:p>
        </p:txBody>
      </p:sp>
      <p:pic>
        <p:nvPicPr>
          <p:cNvPr id="2254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0673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7C542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28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6" name="Group 19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256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7" name="Group 33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25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8" name="Group 39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25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2549" name="Group 45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25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25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2550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3" name="Explosion 2 52"/>
          <p:cNvSpPr/>
          <p:nvPr/>
        </p:nvSpPr>
        <p:spPr>
          <a:xfrm>
            <a:off x="495300" y="4289425"/>
            <a:ext cx="2362200" cy="2074863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9050"/>
            <a:ext cx="914876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5219700"/>
            <a:ext cx="1362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0638" y="2462213"/>
            <a:ext cx="530225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797300"/>
            <a:ext cx="2482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435600"/>
            <a:ext cx="6248400" cy="135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76200"/>
            <a:ext cx="6019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14600" y="825500"/>
            <a:ext cx="480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itchFamily="18" charset="0"/>
              </a:rPr>
              <a:t>Câu</a:t>
            </a:r>
            <a:r>
              <a:rPr lang="en-US" altLang="en-US" sz="2400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Nếu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tròn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1 </a:t>
            </a:r>
            <a:r>
              <a:rPr lang="en-US" altLang="en-US" sz="2400" dirty="0" err="1">
                <a:latin typeface="Times New Roman" pitchFamily="18" charset="0"/>
              </a:rPr>
              <a:t>điểm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chung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thì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đường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thẳng</a:t>
            </a:r>
            <a:r>
              <a:rPr lang="en-US" altLang="en-US" sz="2400" dirty="0">
                <a:latin typeface="Times New Roman" pitchFamily="18" charset="0"/>
              </a:rPr>
              <a:t> a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endParaRPr lang="en-US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006725"/>
            <a:ext cx="198120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34200" y="3006725"/>
            <a:ext cx="2154238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3022600"/>
            <a:ext cx="2074863" cy="164782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3006725"/>
            <a:ext cx="2152650" cy="16637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7C55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57625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6600"/>
            <a:ext cx="7858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587375" y="177800"/>
            <a:ext cx="757238" cy="500063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GB" sz="2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1100" dirty="0" err="1"/>
                <a:t>Bắt</a:t>
              </a:r>
              <a:r>
                <a:rPr lang="en-GB" sz="1100" dirty="0"/>
                <a:t> </a:t>
              </a:r>
              <a:r>
                <a:rPr lang="en-GB" sz="1100" dirty="0" err="1"/>
                <a:t>đầu</a:t>
              </a:r>
              <a:r>
                <a:rPr lang="en-GB" sz="1100" dirty="0"/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960438"/>
            <a:ext cx="639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26"/>
          <p:cNvGrpSpPr>
            <a:grpSpLocks/>
          </p:cNvGrpSpPr>
          <p:nvPr/>
        </p:nvGrpSpPr>
        <p:grpSpPr bwMode="auto">
          <a:xfrm>
            <a:off x="933450" y="944563"/>
            <a:ext cx="90488" cy="101600"/>
            <a:chOff x="2455863" y="2411803"/>
            <a:chExt cx="566738" cy="566738"/>
          </a:xfrm>
        </p:grpSpPr>
        <p:sp>
          <p:nvSpPr>
            <p:cNvPr id="2359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9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0" name="Group 32"/>
          <p:cNvGrpSpPr>
            <a:grpSpLocks/>
          </p:cNvGrpSpPr>
          <p:nvPr/>
        </p:nvGrpSpPr>
        <p:grpSpPr bwMode="auto">
          <a:xfrm>
            <a:off x="935038" y="1681163"/>
            <a:ext cx="90487" cy="101600"/>
            <a:chOff x="2455863" y="2411803"/>
            <a:chExt cx="566738" cy="566738"/>
          </a:xfrm>
        </p:grpSpPr>
        <p:sp>
          <p:nvSpPr>
            <p:cNvPr id="2358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231900" y="1335088"/>
            <a:ext cx="90488" cy="103187"/>
            <a:chOff x="2455863" y="2411803"/>
            <a:chExt cx="566738" cy="566738"/>
          </a:xfrm>
        </p:grpSpPr>
        <p:sp>
          <p:nvSpPr>
            <p:cNvPr id="2358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8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grpSp>
        <p:nvGrpSpPr>
          <p:cNvPr id="23572" name="Group 44"/>
          <p:cNvGrpSpPr>
            <a:grpSpLocks/>
          </p:cNvGrpSpPr>
          <p:nvPr/>
        </p:nvGrpSpPr>
        <p:grpSpPr bwMode="auto">
          <a:xfrm>
            <a:off x="661988" y="1368425"/>
            <a:ext cx="90487" cy="103188"/>
            <a:chOff x="2455863" y="2411803"/>
            <a:chExt cx="566738" cy="566738"/>
          </a:xfrm>
        </p:grpSpPr>
        <p:sp>
          <p:nvSpPr>
            <p:cNvPr id="235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  <p:sp>
          <p:nvSpPr>
            <p:cNvPr id="235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6 h 45"/>
                <a:gd name="T2" fmla="*/ 0 w 4"/>
                <a:gd name="T3" fmla="*/ 2147483646 h 45"/>
                <a:gd name="T4" fmla="*/ 0 w 4"/>
                <a:gd name="T5" fmla="*/ 2147483646 h 45"/>
                <a:gd name="T6" fmla="*/ 0 w 4"/>
                <a:gd name="T7" fmla="*/ 2147483646 h 45"/>
                <a:gd name="T8" fmla="*/ 0 w 4"/>
                <a:gd name="T9" fmla="*/ 2147483646 h 45"/>
                <a:gd name="T10" fmla="*/ 0 w 4"/>
                <a:gd name="T11" fmla="*/ 2147483646 h 45"/>
                <a:gd name="T12" fmla="*/ 0 w 4"/>
                <a:gd name="T13" fmla="*/ 2147483646 h 45"/>
                <a:gd name="T14" fmla="*/ 0 w 4"/>
                <a:gd name="T15" fmla="*/ 2147483646 h 45"/>
                <a:gd name="T16" fmla="*/ 0 w 4"/>
                <a:gd name="T17" fmla="*/ 2147483646 h 45"/>
                <a:gd name="T18" fmla="*/ 0 w 4"/>
                <a:gd name="T19" fmla="*/ 2147483646 h 45"/>
                <a:gd name="T20" fmla="*/ 0 w 4"/>
                <a:gd name="T21" fmla="*/ 2147483646 h 45"/>
                <a:gd name="T22" fmla="*/ 0 w 4"/>
                <a:gd name="T23" fmla="*/ 2147483646 h 45"/>
                <a:gd name="T24" fmla="*/ 0 w 4"/>
                <a:gd name="T25" fmla="*/ 2147483646 h 45"/>
                <a:gd name="T26" fmla="*/ 0 w 4"/>
                <a:gd name="T27" fmla="*/ 2147483646 h 45"/>
                <a:gd name="T28" fmla="*/ 0 w 4"/>
                <a:gd name="T29" fmla="*/ 2147483646 h 45"/>
                <a:gd name="T30" fmla="*/ 0 w 4"/>
                <a:gd name="T31" fmla="*/ 2147483646 h 45"/>
                <a:gd name="T32" fmla="*/ 0 w 4"/>
                <a:gd name="T33" fmla="*/ 2147483646 h 45"/>
                <a:gd name="T34" fmla="*/ 0 w 4"/>
                <a:gd name="T35" fmla="*/ 2147483646 h 45"/>
                <a:gd name="T36" fmla="*/ 0 w 4"/>
                <a:gd name="T37" fmla="*/ 2147483646 h 45"/>
                <a:gd name="T38" fmla="*/ 0 w 4"/>
                <a:gd name="T39" fmla="*/ 2147483646 h 45"/>
                <a:gd name="T40" fmla="*/ 0 w 4"/>
                <a:gd name="T41" fmla="*/ 2147483646 h 45"/>
                <a:gd name="T42" fmla="*/ 0 w 4"/>
                <a:gd name="T43" fmla="*/ 2147483646 h 45"/>
                <a:gd name="T44" fmla="*/ 0 w 4"/>
                <a:gd name="T45" fmla="*/ 2147483646 h 45"/>
                <a:gd name="T46" fmla="*/ 0 w 4"/>
                <a:gd name="T47" fmla="*/ 2147483646 h 45"/>
                <a:gd name="T48" fmla="*/ 0 w 4"/>
                <a:gd name="T49" fmla="*/ 2147483646 h 45"/>
                <a:gd name="T50" fmla="*/ 0 w 4"/>
                <a:gd name="T51" fmla="*/ 2147483646 h 45"/>
                <a:gd name="T52" fmla="*/ 0 w 4"/>
                <a:gd name="T53" fmla="*/ 2147483646 h 45"/>
                <a:gd name="T54" fmla="*/ 0 w 4"/>
                <a:gd name="T55" fmla="*/ 2147483646 h 45"/>
                <a:gd name="T56" fmla="*/ 0 w 4"/>
                <a:gd name="T57" fmla="*/ 2147483646 h 45"/>
                <a:gd name="T58" fmla="*/ 0 w 4"/>
                <a:gd name="T59" fmla="*/ 2147483646 h 45"/>
                <a:gd name="T60" fmla="*/ 0 w 4"/>
                <a:gd name="T61" fmla="*/ 2147483646 h 45"/>
                <a:gd name="T62" fmla="*/ 0 w 4"/>
                <a:gd name="T63" fmla="*/ 2147483646 h 45"/>
                <a:gd name="T64" fmla="*/ 0 w 4"/>
                <a:gd name="T65" fmla="*/ 2147483646 h 45"/>
                <a:gd name="T66" fmla="*/ 0 w 4"/>
                <a:gd name="T67" fmla="*/ 2147483646 h 45"/>
                <a:gd name="T68" fmla="*/ 0 w 4"/>
                <a:gd name="T69" fmla="*/ 2147483646 h 45"/>
                <a:gd name="T70" fmla="*/ 0 w 4"/>
                <a:gd name="T71" fmla="*/ 2147483646 h 45"/>
                <a:gd name="T72" fmla="*/ 2147483646 w 4"/>
                <a:gd name="T73" fmla="*/ 2147483646 h 45"/>
                <a:gd name="T74" fmla="*/ 2147483646 w 4"/>
                <a:gd name="T75" fmla="*/ 2147483646 h 45"/>
                <a:gd name="T76" fmla="*/ 2147483646 w 4"/>
                <a:gd name="T77" fmla="*/ 2147483646 h 45"/>
                <a:gd name="T78" fmla="*/ 2147483646 w 4"/>
                <a:gd name="T79" fmla="*/ 2147483646 h 45"/>
                <a:gd name="T80" fmla="*/ 2147483646 w 4"/>
                <a:gd name="T81" fmla="*/ 2147483646 h 45"/>
                <a:gd name="T82" fmla="*/ 2147483646 w 4"/>
                <a:gd name="T83" fmla="*/ 2147483646 h 45"/>
                <a:gd name="T84" fmla="*/ 2147483646 w 4"/>
                <a:gd name="T85" fmla="*/ 2147483646 h 45"/>
                <a:gd name="T86" fmla="*/ 2147483646 w 4"/>
                <a:gd name="T87" fmla="*/ 2147483646 h 45"/>
                <a:gd name="T88" fmla="*/ 2147483646 w 4"/>
                <a:gd name="T89" fmla="*/ 2147483646 h 45"/>
                <a:gd name="T90" fmla="*/ 2147483646 w 4"/>
                <a:gd name="T91" fmla="*/ 2147483646 h 45"/>
                <a:gd name="T92" fmla="*/ 2147483646 w 4"/>
                <a:gd name="T93" fmla="*/ 2147483646 h 45"/>
                <a:gd name="T94" fmla="*/ 2147483646 w 4"/>
                <a:gd name="T95" fmla="*/ 2147483646 h 45"/>
                <a:gd name="T96" fmla="*/ 2147483646 w 4"/>
                <a:gd name="T97" fmla="*/ 2147483646 h 45"/>
                <a:gd name="T98" fmla="*/ 2147483646 w 4"/>
                <a:gd name="T99" fmla="*/ 2147483646 h 45"/>
                <a:gd name="T100" fmla="*/ 2147483646 w 4"/>
                <a:gd name="T101" fmla="*/ 2147483646 h 45"/>
                <a:gd name="T102" fmla="*/ 2147483646 w 4"/>
                <a:gd name="T103" fmla="*/ 2147483646 h 45"/>
                <a:gd name="T104" fmla="*/ 2147483646 w 4"/>
                <a:gd name="T105" fmla="*/ 2147483646 h 45"/>
                <a:gd name="T106" fmla="*/ 2147483646 w 4"/>
                <a:gd name="T107" fmla="*/ 2147483646 h 45"/>
                <a:gd name="T108" fmla="*/ 2147483646 w 4"/>
                <a:gd name="T109" fmla="*/ 2147483646 h 45"/>
                <a:gd name="T110" fmla="*/ 2147483646 w 4"/>
                <a:gd name="T111" fmla="*/ 2147483646 h 45"/>
                <a:gd name="T112" fmla="*/ 2147483646 w 4"/>
                <a:gd name="T113" fmla="*/ 2147483646 h 45"/>
                <a:gd name="T114" fmla="*/ 214748364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6 w 78"/>
                <a:gd name="T1" fmla="*/ 2147483646 h 174"/>
                <a:gd name="T2" fmla="*/ 2147483646 w 78"/>
                <a:gd name="T3" fmla="*/ 2147483646 h 174"/>
                <a:gd name="T4" fmla="*/ 2147483646 w 78"/>
                <a:gd name="T5" fmla="*/ 2147483646 h 174"/>
                <a:gd name="T6" fmla="*/ 2147483646 w 78"/>
                <a:gd name="T7" fmla="*/ 2147483646 h 174"/>
                <a:gd name="T8" fmla="*/ 2147483646 w 78"/>
                <a:gd name="T9" fmla="*/ 2147483646 h 174"/>
                <a:gd name="T10" fmla="*/ 2147483646 w 78"/>
                <a:gd name="T11" fmla="*/ 2147483646 h 174"/>
                <a:gd name="T12" fmla="*/ 2147483646 w 78"/>
                <a:gd name="T13" fmla="*/ 2147483646 h 174"/>
                <a:gd name="T14" fmla="*/ 2147483646 w 78"/>
                <a:gd name="T15" fmla="*/ 2147483646 h 174"/>
                <a:gd name="T16" fmla="*/ 2147483646 w 78"/>
                <a:gd name="T17" fmla="*/ 2147483646 h 174"/>
                <a:gd name="T18" fmla="*/ 2147483646 w 78"/>
                <a:gd name="T19" fmla="*/ 2147483646 h 174"/>
                <a:gd name="T20" fmla="*/ 2147483646 w 78"/>
                <a:gd name="T21" fmla="*/ 2147483646 h 174"/>
                <a:gd name="T22" fmla="*/ 2147483646 w 78"/>
                <a:gd name="T23" fmla="*/ 2147483646 h 174"/>
                <a:gd name="T24" fmla="*/ 2147483646 w 78"/>
                <a:gd name="T25" fmla="*/ 2147483646 h 174"/>
                <a:gd name="T26" fmla="*/ 2147483646 w 78"/>
                <a:gd name="T27" fmla="*/ 2147483646 h 174"/>
                <a:gd name="T28" fmla="*/ 2147483646 w 78"/>
                <a:gd name="T29" fmla="*/ 2147483646 h 174"/>
                <a:gd name="T30" fmla="*/ 2147483646 w 78"/>
                <a:gd name="T31" fmla="*/ 2147483646 h 174"/>
                <a:gd name="T32" fmla="*/ 2147483646 w 78"/>
                <a:gd name="T33" fmla="*/ 2147483646 h 174"/>
                <a:gd name="T34" fmla="*/ 2147483646 w 78"/>
                <a:gd name="T35" fmla="*/ 2147483646 h 174"/>
                <a:gd name="T36" fmla="*/ 2147483646 w 78"/>
                <a:gd name="T37" fmla="*/ 2147483646 h 174"/>
                <a:gd name="T38" fmla="*/ 2147483646 w 78"/>
                <a:gd name="T39" fmla="*/ 2147483646 h 174"/>
                <a:gd name="T40" fmla="*/ 0 w 78"/>
                <a:gd name="T41" fmla="*/ 2147483646 h 174"/>
                <a:gd name="T42" fmla="*/ 0 w 78"/>
                <a:gd name="T43" fmla="*/ 2147483646 h 174"/>
                <a:gd name="T44" fmla="*/ 0 w 78"/>
                <a:gd name="T45" fmla="*/ 2147483646 h 174"/>
                <a:gd name="T46" fmla="*/ 0 w 78"/>
                <a:gd name="T47" fmla="*/ 2147483646 h 174"/>
                <a:gd name="T48" fmla="*/ 0 w 78"/>
                <a:gd name="T49" fmla="*/ 2147483646 h 174"/>
                <a:gd name="T50" fmla="*/ 0 w 78"/>
                <a:gd name="T51" fmla="*/ 2147483646 h 174"/>
                <a:gd name="T52" fmla="*/ 0 w 78"/>
                <a:gd name="T53" fmla="*/ 2147483646 h 174"/>
                <a:gd name="T54" fmla="*/ 0 w 78"/>
                <a:gd name="T55" fmla="*/ 2147483646 h 174"/>
                <a:gd name="T56" fmla="*/ 0 w 78"/>
                <a:gd name="T57" fmla="*/ 2147483646 h 174"/>
                <a:gd name="T58" fmla="*/ 0 w 78"/>
                <a:gd name="T59" fmla="*/ 2147483646 h 174"/>
                <a:gd name="T60" fmla="*/ 0 w 78"/>
                <a:gd name="T61" fmla="*/ 2147483646 h 174"/>
                <a:gd name="T62" fmla="*/ 0 w 78"/>
                <a:gd name="T63" fmla="*/ 2147483646 h 174"/>
                <a:gd name="T64" fmla="*/ 0 w 78"/>
                <a:gd name="T65" fmla="*/ 2147483646 h 174"/>
                <a:gd name="T66" fmla="*/ 0 w 78"/>
                <a:gd name="T67" fmla="*/ 2147483646 h 174"/>
                <a:gd name="T68" fmla="*/ 0 w 78"/>
                <a:gd name="T69" fmla="*/ 2147483646 h 174"/>
                <a:gd name="T70" fmla="*/ 0 w 78"/>
                <a:gd name="T71" fmla="*/ 2147483646 h 174"/>
                <a:gd name="T72" fmla="*/ 0 w 78"/>
                <a:gd name="T73" fmla="*/ 2147483646 h 174"/>
                <a:gd name="T74" fmla="*/ 0 w 78"/>
                <a:gd name="T75" fmla="*/ 2147483646 h 174"/>
                <a:gd name="T76" fmla="*/ 0 w 78"/>
                <a:gd name="T77" fmla="*/ 2147483646 h 174"/>
                <a:gd name="T78" fmla="*/ 0 w 78"/>
                <a:gd name="T79" fmla="*/ 2147483646 h 174"/>
                <a:gd name="T80" fmla="*/ 0 w 78"/>
                <a:gd name="T81" fmla="*/ 2147483646 h 174"/>
                <a:gd name="T82" fmla="*/ 0 w 78"/>
                <a:gd name="T83" fmla="*/ 2147483646 h 174"/>
                <a:gd name="T84" fmla="*/ 0 w 78"/>
                <a:gd name="T85" fmla="*/ 2147483646 h 174"/>
                <a:gd name="T86" fmla="*/ 0 w 78"/>
                <a:gd name="T87" fmla="*/ 2147483646 h 174"/>
                <a:gd name="T88" fmla="*/ 0 w 78"/>
                <a:gd name="T89" fmla="*/ 2147483646 h 174"/>
                <a:gd name="T90" fmla="*/ 0 w 78"/>
                <a:gd name="T91" fmla="*/ 2147483646 h 174"/>
                <a:gd name="T92" fmla="*/ 0 w 78"/>
                <a:gd name="T93" fmla="*/ 2147483646 h 174"/>
                <a:gd name="T94" fmla="*/ 0 w 78"/>
                <a:gd name="T95" fmla="*/ 2147483646 h 174"/>
                <a:gd name="T96" fmla="*/ 0 w 78"/>
                <a:gd name="T97" fmla="*/ 2147483646 h 174"/>
                <a:gd name="T98" fmla="*/ 0 w 78"/>
                <a:gd name="T99" fmla="*/ 2147483646 h 174"/>
                <a:gd name="T100" fmla="*/ 0 w 78"/>
                <a:gd name="T101" fmla="*/ 2147483646 h 174"/>
                <a:gd name="T102" fmla="*/ 0 w 78"/>
                <a:gd name="T103" fmla="*/ 2147483646 h 174"/>
                <a:gd name="T104" fmla="*/ 0 w 78"/>
                <a:gd name="T105" fmla="*/ 2147483646 h 174"/>
                <a:gd name="T106" fmla="*/ 2147483646 w 78"/>
                <a:gd name="T107" fmla="*/ 2147483646 h 174"/>
                <a:gd name="T108" fmla="*/ 2147483646 w 78"/>
                <a:gd name="T109" fmla="*/ 2147483646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23573" name="Oval 107"/>
          <p:cNvSpPr>
            <a:spLocks noChangeArrowheads="1"/>
          </p:cNvSpPr>
          <p:nvPr/>
        </p:nvSpPr>
        <p:spPr bwMode="auto">
          <a:xfrm>
            <a:off x="944563" y="1331913"/>
            <a:ext cx="68262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52" name="Explosion 2 51"/>
          <p:cNvSpPr/>
          <p:nvPr/>
        </p:nvSpPr>
        <p:spPr>
          <a:xfrm>
            <a:off x="6616700" y="892175"/>
            <a:ext cx="2362200" cy="207327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Tiết 25.Dấu hiệu nhận biết tiếp tuyến của đườn tròn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/>
              <a:t>1.Dấu hiệu nhận biết tiếp tuyến của đường tròn: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285" y="2745945"/>
            <a:ext cx="8879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b="1" dirty="0" err="1">
                <a:cs typeface="Times New Roman" pitchFamily="18" charset="0"/>
              </a:rPr>
              <a:t>Câu</a:t>
            </a:r>
            <a:r>
              <a:rPr lang="en-US" altLang="en-US" sz="3600" b="1" dirty="0">
                <a:cs typeface="Times New Roman" pitchFamily="18" charset="0"/>
              </a:rPr>
              <a:t> 2: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và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(O)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xúc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nhau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d = R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7869" y="555364"/>
            <a:ext cx="857613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itchFamily="18" charset="0"/>
              </a:rPr>
              <a:t>Câu</a:t>
            </a:r>
            <a:r>
              <a:rPr lang="en-US" altLang="en-US" sz="3600" b="1" dirty="0">
                <a:latin typeface="Times New Roman" pitchFamily="18" charset="0"/>
              </a:rPr>
              <a:t> 5: </a:t>
            </a:r>
            <a:r>
              <a:rPr lang="en-US" altLang="en-US" sz="3600" dirty="0" err="1">
                <a:latin typeface="Times New Roman" pitchFamily="18" charset="0"/>
              </a:rPr>
              <a:t>Nếu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và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tròn</a:t>
            </a:r>
            <a:r>
              <a:rPr lang="en-US" altLang="en-US" sz="3600" dirty="0">
                <a:latin typeface="Times New Roman" pitchFamily="18" charset="0"/>
              </a:rPr>
              <a:t> (O) </a:t>
            </a:r>
            <a:r>
              <a:rPr lang="en-US" altLang="en-US" sz="3600" dirty="0" err="1">
                <a:latin typeface="Times New Roman" pitchFamily="18" charset="0"/>
              </a:rPr>
              <a:t>có</a:t>
            </a:r>
            <a:r>
              <a:rPr lang="en-US" altLang="en-US" sz="3600" dirty="0">
                <a:latin typeface="Times New Roman" pitchFamily="18" charset="0"/>
              </a:rPr>
              <a:t> 1 </a:t>
            </a:r>
            <a:r>
              <a:rPr lang="en-US" altLang="en-US" sz="3600" dirty="0" err="1">
                <a:latin typeface="Times New Roman" pitchFamily="18" charset="0"/>
              </a:rPr>
              <a:t>điểm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chung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thì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đường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thẳng</a:t>
            </a:r>
            <a:r>
              <a:rPr lang="en-US" altLang="en-US" sz="3600" dirty="0">
                <a:latin typeface="Times New Roman" pitchFamily="18" charset="0"/>
              </a:rPr>
              <a:t> a </a:t>
            </a:r>
            <a:r>
              <a:rPr lang="en-US" altLang="en-US" sz="3600" dirty="0" err="1">
                <a:latin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(O)</a:t>
            </a:r>
            <a:endParaRPr lang="en-US" altLang="en-US" sz="3600" dirty="0">
              <a:latin typeface="Arial" charset="0"/>
            </a:endParaRPr>
          </a:p>
          <a:p>
            <a:pPr eaLnBrk="1" hangingPunct="1"/>
            <a:endParaRPr lang="en-US" altLang="en-US" sz="4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391" y="2745945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2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94" y="555364"/>
            <a:ext cx="1517901" cy="600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DH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90" y="2737204"/>
            <a:ext cx="8879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600" dirty="0">
                <a:cs typeface="Times New Roman" pitchFamily="18" charset="0"/>
              </a:rPr>
              <a:t>	      </a:t>
            </a:r>
            <a:r>
              <a:rPr lang="en-US" altLang="en-US" sz="3600" dirty="0" err="1">
                <a:cs typeface="Times New Roman" pitchFamily="18" charset="0"/>
              </a:rPr>
              <a:t>Nếu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khoảng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cách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từ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tâm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tới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thẳng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bằng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bán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kính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thì</a:t>
            </a:r>
            <a:r>
              <a:rPr lang="en-US" altLang="en-US" sz="3600" dirty="0">
                <a:cs typeface="Times New Roman" pitchFamily="18" charset="0"/>
              </a:rPr>
              <a:t> a </a:t>
            </a:r>
            <a:r>
              <a:rPr lang="en-US" altLang="en-US" sz="3600" dirty="0" err="1">
                <a:cs typeface="Times New Roman" pitchFamily="18" charset="0"/>
              </a:rPr>
              <a:t>là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tiếp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tuyến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của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đường</a:t>
            </a:r>
            <a:r>
              <a:rPr lang="en-US" altLang="en-US" sz="3600" dirty="0">
                <a:cs typeface="Times New Roman" pitchFamily="18" charset="0"/>
              </a:rPr>
              <a:t> </a:t>
            </a:r>
            <a:r>
              <a:rPr lang="en-US" altLang="en-US" sz="3600" dirty="0" err="1">
                <a:cs typeface="Times New Roman" pitchFamily="18" charset="0"/>
              </a:rPr>
              <a:t>tròn</a:t>
            </a:r>
            <a:endParaRPr lang="en-US" altLang="en-US" sz="3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6063</TotalTime>
  <Words>781</Words>
  <Application>Microsoft Office PowerPoint</Application>
  <PresentationFormat>On-screen Show (4:3)</PresentationFormat>
  <Paragraphs>180</Paragraphs>
  <Slides>22</Slides>
  <Notes>5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Garamond</vt:lpstr>
      <vt:lpstr>Symbol</vt:lpstr>
      <vt:lpstr>Tahoma</vt:lpstr>
      <vt:lpstr>Times New Roman</vt:lpstr>
      <vt:lpstr>VNI-Jamai</vt:lpstr>
      <vt:lpstr>Wingdings</vt:lpstr>
      <vt:lpstr>Wingdings 2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25.Dấu hiệu nhận biết tiếp tuyến của đườn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H¶i Th­îng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 Cop.</dc:creator>
  <cp:lastModifiedBy>ADMIN</cp:lastModifiedBy>
  <cp:revision>268</cp:revision>
  <cp:lastPrinted>2019-11-10T07:07:22Z</cp:lastPrinted>
  <dcterms:created xsi:type="dcterms:W3CDTF">2007-11-12T19:31:13Z</dcterms:created>
  <dcterms:modified xsi:type="dcterms:W3CDTF">2022-11-17T15:58:35Z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