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1"/>
  </p:notesMasterIdLst>
  <p:sldIdLst>
    <p:sldId id="308" r:id="rId2"/>
    <p:sldId id="259" r:id="rId3"/>
    <p:sldId id="330" r:id="rId4"/>
    <p:sldId id="312" r:id="rId5"/>
    <p:sldId id="311" r:id="rId6"/>
    <p:sldId id="332" r:id="rId7"/>
    <p:sldId id="333" r:id="rId8"/>
    <p:sldId id="278" r:id="rId9"/>
    <p:sldId id="273" r:id="rId10"/>
    <p:sldId id="268" r:id="rId11"/>
    <p:sldId id="313" r:id="rId12"/>
    <p:sldId id="300" r:id="rId13"/>
    <p:sldId id="301" r:id="rId14"/>
    <p:sldId id="274" r:id="rId15"/>
    <p:sldId id="310" r:id="rId16"/>
    <p:sldId id="291" r:id="rId17"/>
    <p:sldId id="320" r:id="rId18"/>
    <p:sldId id="322" r:id="rId19"/>
    <p:sldId id="334" r:id="rId20"/>
    <p:sldId id="335" r:id="rId21"/>
    <p:sldId id="336" r:id="rId22"/>
    <p:sldId id="337" r:id="rId23"/>
    <p:sldId id="296" r:id="rId24"/>
    <p:sldId id="303" r:id="rId25"/>
    <p:sldId id="304" r:id="rId26"/>
    <p:sldId id="305" r:id="rId27"/>
    <p:sldId id="306" r:id="rId28"/>
    <p:sldId id="331" r:id="rId29"/>
    <p:sldId id="297" r:id="rId30"/>
  </p:sldIdLst>
  <p:sldSz cx="9144000" cy="6858000" type="screen4x3"/>
  <p:notesSz cx="6858000" cy="9144000"/>
  <p:embeddedFontLst>
    <p:embeddedFont>
      <p:font typeface="VNI-Times" pitchFamily="2" charset="0"/>
      <p:regular r:id="rId32"/>
      <p:bold r:id="rId33"/>
      <p:italic r:id="rId34"/>
      <p:boldItalic r:id="rId35"/>
    </p:embeddedFont>
  </p:embeddedFontLst>
  <p:custDataLst>
    <p:tags r:id="rId36"/>
  </p:custDataLst>
  <p:defaultTex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FF0066"/>
    <a:srgbClr val="BAE4E0"/>
    <a:srgbClr val="BFDFC3"/>
    <a:srgbClr val="62C2B9"/>
    <a:srgbClr val="FF66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37" autoAdjust="0"/>
    <p:restoredTop sz="90799" autoAdjust="0"/>
  </p:normalViewPr>
  <p:slideViewPr>
    <p:cSldViewPr>
      <p:cViewPr>
        <p:scale>
          <a:sx n="75" d="100"/>
          <a:sy n="75" d="100"/>
        </p:scale>
        <p:origin x="-858"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ungphattrien0123456@gmail.com" userId="639bf380e7d8d746" providerId="LiveId" clId="{C9121DB9-458F-2D4E-8B02-D4B3D9818325}"/>
    <pc:docChg chg="modSld">
      <pc:chgData name="phungphattrien0123456@gmail.com" userId="639bf380e7d8d746" providerId="LiveId" clId="{C9121DB9-458F-2D4E-8B02-D4B3D9818325}" dt="2022-02-18T11:11:33.621" v="3" actId="1076"/>
      <pc:docMkLst>
        <pc:docMk/>
      </pc:docMkLst>
      <pc:sldChg chg="modSp">
        <pc:chgData name="phungphattrien0123456@gmail.com" userId="639bf380e7d8d746" providerId="LiveId" clId="{C9121DB9-458F-2D4E-8B02-D4B3D9818325}" dt="2022-02-18T11:11:33.621" v="3" actId="1076"/>
        <pc:sldMkLst>
          <pc:docMk/>
          <pc:sldMk cId="0" sldId="308"/>
        </pc:sldMkLst>
        <pc:spChg chg="mod">
          <ac:chgData name="phungphattrien0123456@gmail.com" userId="639bf380e7d8d746" providerId="LiveId" clId="{C9121DB9-458F-2D4E-8B02-D4B3D9818325}" dt="2022-02-18T11:11:33.621" v="3" actId="1076"/>
          <ac:spMkLst>
            <pc:docMk/>
            <pc:sldMk cId="0" sldId="308"/>
            <ac:spMk id="35852" creationId="{AFB33FB3-6C80-4B5F-8CBA-F90078F37E1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C54530D5-70A7-4C1B-A664-F6C5BAE30C4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cs typeface="Arial" charset="0"/>
              </a:defRPr>
            </a:lvl1pPr>
          </a:lstStyle>
          <a:p>
            <a:pPr>
              <a:defRPr/>
            </a:pPr>
            <a:endParaRPr lang="en-US"/>
          </a:p>
        </p:txBody>
      </p:sp>
      <p:sp>
        <p:nvSpPr>
          <p:cNvPr id="15363" name="Rectangle 3">
            <a:extLst>
              <a:ext uri="{FF2B5EF4-FFF2-40B4-BE49-F238E27FC236}">
                <a16:creationId xmlns:a16="http://schemas.microsoft.com/office/drawing/2014/main" xmlns="" id="{9387BE1B-004A-443D-A252-F788D77D7CD1}"/>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cs typeface="Arial" charset="0"/>
              </a:defRPr>
            </a:lvl1pPr>
          </a:lstStyle>
          <a:p>
            <a:pPr>
              <a:defRPr/>
            </a:pPr>
            <a:endParaRPr lang="en-US"/>
          </a:p>
        </p:txBody>
      </p:sp>
      <p:sp>
        <p:nvSpPr>
          <p:cNvPr id="32772" name="Rectangle 4">
            <a:extLst>
              <a:ext uri="{FF2B5EF4-FFF2-40B4-BE49-F238E27FC236}">
                <a16:creationId xmlns:a16="http://schemas.microsoft.com/office/drawing/2014/main" xmlns="" id="{3D018077-C73B-48CE-9645-42014D5CCC0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a:extLst>
              <a:ext uri="{FF2B5EF4-FFF2-40B4-BE49-F238E27FC236}">
                <a16:creationId xmlns:a16="http://schemas.microsoft.com/office/drawing/2014/main" xmlns="" id="{52712243-0F3B-42A2-8BDB-1E82AF0C2E97}"/>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a:extLst>
              <a:ext uri="{FF2B5EF4-FFF2-40B4-BE49-F238E27FC236}">
                <a16:creationId xmlns:a16="http://schemas.microsoft.com/office/drawing/2014/main" xmlns="" id="{2704E98E-C933-4666-85A1-08A584D2BD78}"/>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cs typeface="Arial" charset="0"/>
              </a:defRPr>
            </a:lvl1pPr>
          </a:lstStyle>
          <a:p>
            <a:pPr>
              <a:defRPr/>
            </a:pPr>
            <a:endParaRPr lang="en-US"/>
          </a:p>
        </p:txBody>
      </p:sp>
      <p:sp>
        <p:nvSpPr>
          <p:cNvPr id="15367" name="Rectangle 7">
            <a:extLst>
              <a:ext uri="{FF2B5EF4-FFF2-40B4-BE49-F238E27FC236}">
                <a16:creationId xmlns:a16="http://schemas.microsoft.com/office/drawing/2014/main" xmlns="" id="{FE6DCD7E-56CA-4535-A883-81813B20430E}"/>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92CC84F-4D87-44A7-8598-642BD47449AD}" type="slidenum">
              <a:rPr lang="en-US" altLang="en-US"/>
              <a:pPr/>
              <a:t>‹#›</a:t>
            </a:fld>
            <a:endParaRPr lang="en-US" altLang="en-US"/>
          </a:p>
        </p:txBody>
      </p:sp>
    </p:spTree>
    <p:extLst>
      <p:ext uri="{BB962C8B-B14F-4D97-AF65-F5344CB8AC3E}">
        <p14:creationId xmlns:p14="http://schemas.microsoft.com/office/powerpoint/2010/main" val="29480126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xmlns="" id="{617025AE-9DBD-4FFA-BA64-3C8092BE8A3D}"/>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xmlns="" id="{B9F922E4-CEA2-4B1D-AB03-FF56A7EC6D2C}"/>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xmlns="" id="{9C399D9F-5C68-4535-AD63-9DE3825C26E6}"/>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xmlns="" id="{95582875-751E-4E9A-A59D-45808576DDEB}"/>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xmlns="" id="{B97FCEC0-A51F-42E9-82FD-E7D602F9F282}"/>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xmlns="" id="{61293182-2280-4948-A97C-3E7AEEE4E4BE}"/>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xmlns="" id="{E2CA1542-B955-4E6A-9265-7D44C0F0EF5C}"/>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xmlns="" id="{0ED745B3-B5A3-4424-A114-B5DD587DBBEF}"/>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xmlns="" id="{80144866-07AC-4C35-A519-2B557A1FAEC5}"/>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xmlns="" id="{497CC702-6A92-4F62-85E1-9EDEC5A6D42B}"/>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xmlns="" id="{35E38CA2-A64B-4507-8E06-BEEC5FA045FB}"/>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xmlns="" id="{46431DAE-4D7E-42FB-A9AC-64B39B11E437}"/>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xmlns="" id="{96EFC5B7-11E6-4138-B8AA-D9351EBC6994}"/>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xmlns="" id="{308AD8D5-7C9D-40E3-B4E7-67E6F4BD24CB}"/>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xmlns="" id="{679954A0-C6FE-4855-AA7B-9413F6F9FAF2}"/>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xmlns="" id="{8A6739BA-5446-46AD-B244-C491F174445D}"/>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xmlns="" id="{265EA117-8AF4-419C-9223-8061800A33FF}"/>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xmlns="" id="{360B9FAB-7EEC-4851-A788-967E6931E7F6}"/>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xmlns="" id="{91290B89-4AA2-4DA3-99B4-B1184C991D5F}"/>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xmlns="" id="{552C70EE-FB39-4998-8EB6-B51E1E29BBA6}"/>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C4A7453D-BA3C-4DD1-8B26-EB19FCB1FAF1}"/>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xmlns="" id="{F49CE82C-0776-4639-A5E6-DE9A96D2B4C0}"/>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xmlns="" id="{6C361B12-E377-4CD2-8340-00E32D38C674}"/>
              </a:ext>
            </a:extLst>
          </p:cNvPr>
          <p:cNvSpPr>
            <a:spLocks noGrp="1" noChangeArrowheads="1"/>
          </p:cNvSpPr>
          <p:nvPr>
            <p:ph type="sldNum" sz="quarter" idx="5"/>
          </p:nvPr>
        </p:nvSpPr>
        <p:spPr>
          <a:noFill/>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F21F5E28-2298-43C5-9779-B1A8DA02ECCB}" type="slidenum">
              <a:rPr lang="en-US" altLang="en-US">
                <a:latin typeface="Arial" panose="020B0604020202020204" pitchFamily="34" charset="0"/>
              </a:rPr>
              <a:pPr eaLnBrk="1" hangingPunct="1"/>
              <a:t>2</a:t>
            </a:fld>
            <a:endParaRPr lang="en-US" altLang="en-US">
              <a:latin typeface="Arial" panose="020B0604020202020204" pitchFamily="34" charset="0"/>
            </a:endParaRPr>
          </a:p>
        </p:txBody>
      </p:sp>
      <p:sp>
        <p:nvSpPr>
          <p:cNvPr id="34819" name="Rectangle 2">
            <a:extLst>
              <a:ext uri="{FF2B5EF4-FFF2-40B4-BE49-F238E27FC236}">
                <a16:creationId xmlns:a16="http://schemas.microsoft.com/office/drawing/2014/main" xmlns="" id="{957D0B4F-DD13-43F6-A8F8-613800980C96}"/>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xmlns="" id="{64DC9408-E78D-4A41-B182-3BBC37EFCB88}"/>
              </a:ext>
            </a:extLst>
          </p:cNvPr>
          <p:cNvSpPr>
            <a:spLocks noGrp="1" noChangeArrowheads="1"/>
          </p:cNvSpPr>
          <p:nvPr>
            <p:ph type="body" idx="1"/>
          </p:nvPr>
        </p:nvSpPr>
        <p:spPr>
          <a:noFill/>
        </p:spPr>
        <p:txBody>
          <a:bodyPr/>
          <a:lstStyle/>
          <a:p>
            <a:pPr eaLnBrk="1" hangingPunct="1"/>
            <a:r>
              <a:rPr lang="en-US" altLang="en-US">
                <a:cs typeface="Arial" panose="020B0604020202020204" pitchFamily="34" charset="0"/>
              </a:rPr>
              <a:t>Luật bảo vệ  môi trường</a:t>
            </a:r>
          </a:p>
          <a:p>
            <a:pPr eaLnBrk="1" hangingPunct="1"/>
            <a:r>
              <a:rPr lang="en-US" altLang="en-US">
                <a:cs typeface="Arial" panose="020B0604020202020204" pitchFamily="34" charset="0"/>
              </a:rPr>
              <a:t>Kiểm tra bài cũ</a:t>
            </a:r>
          </a:p>
          <a:p>
            <a:pPr eaLnBrk="1" hangingPunct="1"/>
            <a:r>
              <a:rPr lang="en-US" altLang="en-US">
                <a:cs typeface="Arial" panose="020B0604020202020204" pitchFamily="34" charset="0"/>
              </a:rPr>
              <a:t>Kiểm tra bài cũ </a:t>
            </a:r>
          </a:p>
          <a:p>
            <a:pPr eaLnBrk="1" hangingPunct="1"/>
            <a:endParaRPr lang="en-US" altLang="en-US">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xmlns="" id="{43AD2241-0787-49E7-8637-9D1E7E4DC073}"/>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xmlns="" id="{3F403D5D-42B2-4430-9769-A2EF4A9BEC2F}"/>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xmlns="" id="{ADBDFE88-7E8C-47C3-B160-D391EC49AFDD}"/>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xmlns="" id="{0CC2A19A-EE91-401E-8EEB-85CBB434419D}"/>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xmlns="" id="{70E96722-9CBD-4FB8-8CDF-9F32C78C3032}"/>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xmlns="" id="{69296C25-0973-4CBF-BA30-A966DEAC3A55}"/>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xmlns="" id="{22C76A90-1773-4C26-9C06-70269FF0B1B3}"/>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xmlns="" id="{BAF37104-D3D1-4580-9617-FE1C8FA8D8A5}"/>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xmlns="" id="{041C74EA-0631-4BCF-AD21-B0ED96E6CCEA}"/>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xmlns="" id="{8D7E2EFE-2027-437F-B79B-FCFFE5444330}"/>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xmlns="" id="{E9909E48-3F44-48E9-8AFD-68594D4FD5FE}"/>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xmlns="" id="{61C4B995-925F-477E-88E5-AB7BA7039B5B}"/>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xmlns="" id="{9FFB2655-9843-4A0C-9014-CE408C40C98B}"/>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xmlns="" id="{5F372F35-47C8-4ADF-AB74-6FC31085606A}"/>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xmlns="" id="{4200C2B8-806A-40C6-B37C-62DD5CBB4209}"/>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xmlns="" id="{B7AC2398-53AD-4812-84A8-D110F02E2F9A}"/>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xmlns="" id="{9B5B3625-5F92-4C93-BE77-30B4F8E7EA15}"/>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xmlns="" id="{9EA01665-5B37-4E40-A1C6-DD6486B621E7}"/>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xmlns="" id="{2B644934-F48F-4B6A-989B-CCA3386CE2FC}"/>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xmlns="" id="{A294A508-9F7C-431C-860E-4098B470FF88}"/>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1E758B93-0E33-469F-8F0E-1E7B13E845C4}"/>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xmlns="" id="{3045AD5E-AAE1-4284-9DB0-2E59B9D9E7B4}"/>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4F5FDDE4-0846-4D24-80BD-46D924A3D296}"/>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xmlns="" id="{58BCF842-00BF-4F89-85FE-23A66C8FD96E}"/>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780D568D-390C-499B-B1A0-9B2466A1D36F}"/>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xmlns="" id="{6A4B6D20-7937-4AD8-8F84-DB5061B825B5}"/>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xmlns="" id="{79DDDD9C-B22D-4DAA-ABD9-5D0A4DCA9CA5}"/>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xmlns="" id="{5F5717EF-A0FC-4F3F-BDC7-CFDCBCBD063F}"/>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xmlns="" id="{DCEEE846-95A7-4388-9867-D8A0444E74B6}"/>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xmlns="" id="{E81C7ED8-6832-425A-95E6-3827ECE3058A}"/>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xmlns="" id="{429F2A04-67B6-41B4-8062-872550955FF7}"/>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xmlns="" id="{11D9166B-00BE-42B7-A01D-20F9B29BB33A}"/>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DD8DAE48-C05A-4567-B10C-C5CC69FC12CB}"/>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xmlns="" id="{A9DF2A5D-9E0B-403B-B30D-6D0D67C4D432}"/>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BA2B3132-BB4F-42B8-9BE0-AF3E8B74D78E}"/>
              </a:ext>
            </a:extLst>
          </p:cNvPr>
          <p:cNvSpPr>
            <a:spLocks noGrp="1" noChangeArrowheads="1"/>
          </p:cNvSpPr>
          <p:nvPr>
            <p:ph type="dt" sz="half" idx="10"/>
          </p:nvPr>
        </p:nvSpPr>
        <p:spPr>
          <a:ln/>
        </p:spPr>
        <p:txBody>
          <a:bodyPr/>
          <a:lstStyle>
            <a:lvl1pPr>
              <a:defRPr/>
            </a:lvl1pPr>
          </a:lstStyle>
          <a:p>
            <a:pPr>
              <a:defRPr/>
            </a:pPr>
            <a:fld id="{5F2C6964-1D06-4E06-9C94-2408730BFE64}" type="datetimeFigureOut">
              <a:rPr lang="en-US"/>
              <a:pPr>
                <a:defRPr/>
              </a:pPr>
              <a:t>5/5/2024</a:t>
            </a:fld>
            <a:endParaRPr lang="en-US"/>
          </a:p>
        </p:txBody>
      </p:sp>
      <p:sp>
        <p:nvSpPr>
          <p:cNvPr id="5" name="Rectangle 5">
            <a:extLst>
              <a:ext uri="{FF2B5EF4-FFF2-40B4-BE49-F238E27FC236}">
                <a16:creationId xmlns:a16="http://schemas.microsoft.com/office/drawing/2014/main" xmlns="" id="{5163B438-038D-4D66-8B83-DBA08A3B6B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5C3AD19-068F-4F99-A4CB-21AC4551CE92}"/>
              </a:ext>
            </a:extLst>
          </p:cNvPr>
          <p:cNvSpPr>
            <a:spLocks noGrp="1" noChangeArrowheads="1"/>
          </p:cNvSpPr>
          <p:nvPr>
            <p:ph type="sldNum" sz="quarter" idx="12"/>
          </p:nvPr>
        </p:nvSpPr>
        <p:spPr>
          <a:ln/>
        </p:spPr>
        <p:txBody>
          <a:bodyPr/>
          <a:lstStyle>
            <a:lvl1pPr>
              <a:defRPr/>
            </a:lvl1pPr>
          </a:lstStyle>
          <a:p>
            <a:fld id="{D72BE798-5BF6-4C28-B3FA-3626BC1851C5}" type="slidenum">
              <a:rPr lang="en-US" altLang="en-US"/>
              <a:pPr/>
              <a:t>‹#›</a:t>
            </a:fld>
            <a:endParaRPr lang="en-US" altLang="en-US"/>
          </a:p>
        </p:txBody>
      </p:sp>
    </p:spTree>
    <p:extLst>
      <p:ext uri="{BB962C8B-B14F-4D97-AF65-F5344CB8AC3E}">
        <p14:creationId xmlns:p14="http://schemas.microsoft.com/office/powerpoint/2010/main" val="410747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621B916E-8088-4E63-B583-FDFA29F704C5}"/>
              </a:ext>
            </a:extLst>
          </p:cNvPr>
          <p:cNvSpPr>
            <a:spLocks noGrp="1" noChangeArrowheads="1"/>
          </p:cNvSpPr>
          <p:nvPr>
            <p:ph type="dt" sz="half" idx="10"/>
          </p:nvPr>
        </p:nvSpPr>
        <p:spPr>
          <a:ln/>
        </p:spPr>
        <p:txBody>
          <a:bodyPr/>
          <a:lstStyle>
            <a:lvl1pPr>
              <a:defRPr/>
            </a:lvl1pPr>
          </a:lstStyle>
          <a:p>
            <a:pPr>
              <a:defRPr/>
            </a:pPr>
            <a:fld id="{DECB4FBE-AD78-442F-BC60-AFFE92086392}" type="datetimeFigureOut">
              <a:rPr lang="en-US"/>
              <a:pPr>
                <a:defRPr/>
              </a:pPr>
              <a:t>5/5/2024</a:t>
            </a:fld>
            <a:endParaRPr lang="en-US"/>
          </a:p>
        </p:txBody>
      </p:sp>
      <p:sp>
        <p:nvSpPr>
          <p:cNvPr id="5" name="Rectangle 5">
            <a:extLst>
              <a:ext uri="{FF2B5EF4-FFF2-40B4-BE49-F238E27FC236}">
                <a16:creationId xmlns:a16="http://schemas.microsoft.com/office/drawing/2014/main" xmlns="" id="{96D15F55-D580-4EBF-8CDF-C0BFC559E7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A15F5A1-47B1-4C6D-9E64-38659D75A14A}"/>
              </a:ext>
            </a:extLst>
          </p:cNvPr>
          <p:cNvSpPr>
            <a:spLocks noGrp="1" noChangeArrowheads="1"/>
          </p:cNvSpPr>
          <p:nvPr>
            <p:ph type="sldNum" sz="quarter" idx="12"/>
          </p:nvPr>
        </p:nvSpPr>
        <p:spPr>
          <a:ln/>
        </p:spPr>
        <p:txBody>
          <a:bodyPr/>
          <a:lstStyle>
            <a:lvl1pPr>
              <a:defRPr/>
            </a:lvl1pPr>
          </a:lstStyle>
          <a:p>
            <a:fld id="{5FDE1EEB-B5E7-4252-8859-FDA88A61037C}" type="slidenum">
              <a:rPr lang="en-US" altLang="en-US"/>
              <a:pPr/>
              <a:t>‹#›</a:t>
            </a:fld>
            <a:endParaRPr lang="en-US" altLang="en-US"/>
          </a:p>
        </p:txBody>
      </p:sp>
    </p:spTree>
    <p:extLst>
      <p:ext uri="{BB962C8B-B14F-4D97-AF65-F5344CB8AC3E}">
        <p14:creationId xmlns:p14="http://schemas.microsoft.com/office/powerpoint/2010/main" val="308462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4F82D73-C2E8-4EEB-9407-2195C67FB187}"/>
              </a:ext>
            </a:extLst>
          </p:cNvPr>
          <p:cNvSpPr>
            <a:spLocks noGrp="1" noChangeArrowheads="1"/>
          </p:cNvSpPr>
          <p:nvPr>
            <p:ph type="dt" sz="half" idx="10"/>
          </p:nvPr>
        </p:nvSpPr>
        <p:spPr>
          <a:ln/>
        </p:spPr>
        <p:txBody>
          <a:bodyPr/>
          <a:lstStyle>
            <a:lvl1pPr>
              <a:defRPr/>
            </a:lvl1pPr>
          </a:lstStyle>
          <a:p>
            <a:pPr>
              <a:defRPr/>
            </a:pPr>
            <a:fld id="{6D365DDA-FD77-47F8-BF96-AB829C971969}" type="datetimeFigureOut">
              <a:rPr lang="en-US"/>
              <a:pPr>
                <a:defRPr/>
              </a:pPr>
              <a:t>5/5/2024</a:t>
            </a:fld>
            <a:endParaRPr lang="en-US"/>
          </a:p>
        </p:txBody>
      </p:sp>
      <p:sp>
        <p:nvSpPr>
          <p:cNvPr id="5" name="Rectangle 5">
            <a:extLst>
              <a:ext uri="{FF2B5EF4-FFF2-40B4-BE49-F238E27FC236}">
                <a16:creationId xmlns:a16="http://schemas.microsoft.com/office/drawing/2014/main" xmlns="" id="{6EFE2DEA-76C1-4270-8E28-6AC96B9E36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1E0F3D15-CA4E-4607-A29B-9E168BB3E277}"/>
              </a:ext>
            </a:extLst>
          </p:cNvPr>
          <p:cNvSpPr>
            <a:spLocks noGrp="1" noChangeArrowheads="1"/>
          </p:cNvSpPr>
          <p:nvPr>
            <p:ph type="sldNum" sz="quarter" idx="12"/>
          </p:nvPr>
        </p:nvSpPr>
        <p:spPr>
          <a:ln/>
        </p:spPr>
        <p:txBody>
          <a:bodyPr/>
          <a:lstStyle>
            <a:lvl1pPr>
              <a:defRPr/>
            </a:lvl1pPr>
          </a:lstStyle>
          <a:p>
            <a:fld id="{A73F4D7C-62FC-43AB-9953-B798DE57FA2A}" type="slidenum">
              <a:rPr lang="en-US" altLang="en-US"/>
              <a:pPr/>
              <a:t>‹#›</a:t>
            </a:fld>
            <a:endParaRPr lang="en-US" altLang="en-US"/>
          </a:p>
        </p:txBody>
      </p:sp>
    </p:spTree>
    <p:extLst>
      <p:ext uri="{BB962C8B-B14F-4D97-AF65-F5344CB8AC3E}">
        <p14:creationId xmlns:p14="http://schemas.microsoft.com/office/powerpoint/2010/main" val="157803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539A9152-43DF-4695-9ECE-73C05C271E96}"/>
              </a:ext>
            </a:extLst>
          </p:cNvPr>
          <p:cNvSpPr>
            <a:spLocks noGrp="1" noChangeArrowheads="1"/>
          </p:cNvSpPr>
          <p:nvPr>
            <p:ph type="dt" sz="half" idx="10"/>
          </p:nvPr>
        </p:nvSpPr>
        <p:spPr>
          <a:ln/>
        </p:spPr>
        <p:txBody>
          <a:bodyPr/>
          <a:lstStyle>
            <a:lvl1pPr>
              <a:defRPr/>
            </a:lvl1pPr>
          </a:lstStyle>
          <a:p>
            <a:pPr>
              <a:defRPr/>
            </a:pPr>
            <a:fld id="{0D961BB6-D7C1-458D-A3F0-4CF12F6B3CE7}" type="datetimeFigureOut">
              <a:rPr lang="en-US"/>
              <a:pPr>
                <a:defRPr/>
              </a:pPr>
              <a:t>5/5/2024</a:t>
            </a:fld>
            <a:endParaRPr lang="en-US"/>
          </a:p>
        </p:txBody>
      </p:sp>
      <p:sp>
        <p:nvSpPr>
          <p:cNvPr id="5" name="Rectangle 5">
            <a:extLst>
              <a:ext uri="{FF2B5EF4-FFF2-40B4-BE49-F238E27FC236}">
                <a16:creationId xmlns:a16="http://schemas.microsoft.com/office/drawing/2014/main" xmlns="" id="{8A8ADDE4-3DF2-4285-B514-1DBE86A7EE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45E3E1AB-F395-4AA5-86C1-857B8F57B63F}"/>
              </a:ext>
            </a:extLst>
          </p:cNvPr>
          <p:cNvSpPr>
            <a:spLocks noGrp="1" noChangeArrowheads="1"/>
          </p:cNvSpPr>
          <p:nvPr>
            <p:ph type="sldNum" sz="quarter" idx="12"/>
          </p:nvPr>
        </p:nvSpPr>
        <p:spPr>
          <a:ln/>
        </p:spPr>
        <p:txBody>
          <a:bodyPr/>
          <a:lstStyle>
            <a:lvl1pPr>
              <a:defRPr/>
            </a:lvl1pPr>
          </a:lstStyle>
          <a:p>
            <a:fld id="{9197D939-C022-4CD2-B1A8-AE94DDB2B95D}" type="slidenum">
              <a:rPr lang="en-US" altLang="en-US"/>
              <a:pPr/>
              <a:t>‹#›</a:t>
            </a:fld>
            <a:endParaRPr lang="en-US" altLang="en-US"/>
          </a:p>
        </p:txBody>
      </p:sp>
    </p:spTree>
    <p:extLst>
      <p:ext uri="{BB962C8B-B14F-4D97-AF65-F5344CB8AC3E}">
        <p14:creationId xmlns:p14="http://schemas.microsoft.com/office/powerpoint/2010/main" val="22880384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7D26E447-13E3-45A1-9D0A-A2466BCE275B}"/>
              </a:ext>
            </a:extLst>
          </p:cNvPr>
          <p:cNvSpPr>
            <a:spLocks noGrp="1" noChangeArrowheads="1"/>
          </p:cNvSpPr>
          <p:nvPr>
            <p:ph type="dt" sz="half" idx="10"/>
          </p:nvPr>
        </p:nvSpPr>
        <p:spPr>
          <a:ln/>
        </p:spPr>
        <p:txBody>
          <a:bodyPr/>
          <a:lstStyle>
            <a:lvl1pPr>
              <a:defRPr/>
            </a:lvl1pPr>
          </a:lstStyle>
          <a:p>
            <a:pPr>
              <a:defRPr/>
            </a:pPr>
            <a:fld id="{0D55AC09-90C4-46DB-9E54-12943EEAE851}" type="datetimeFigureOut">
              <a:rPr lang="en-US"/>
              <a:pPr>
                <a:defRPr/>
              </a:pPr>
              <a:t>5/5/2024</a:t>
            </a:fld>
            <a:endParaRPr lang="en-US"/>
          </a:p>
        </p:txBody>
      </p:sp>
      <p:sp>
        <p:nvSpPr>
          <p:cNvPr id="5" name="Rectangle 5">
            <a:extLst>
              <a:ext uri="{FF2B5EF4-FFF2-40B4-BE49-F238E27FC236}">
                <a16:creationId xmlns:a16="http://schemas.microsoft.com/office/drawing/2014/main" xmlns="" id="{85605E0E-ADFA-4D44-81C2-0070810F61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09303F3C-8BEB-415C-A07B-E5CCEC5C200D}"/>
              </a:ext>
            </a:extLst>
          </p:cNvPr>
          <p:cNvSpPr>
            <a:spLocks noGrp="1" noChangeArrowheads="1"/>
          </p:cNvSpPr>
          <p:nvPr>
            <p:ph type="sldNum" sz="quarter" idx="12"/>
          </p:nvPr>
        </p:nvSpPr>
        <p:spPr>
          <a:ln/>
        </p:spPr>
        <p:txBody>
          <a:bodyPr/>
          <a:lstStyle>
            <a:lvl1pPr>
              <a:defRPr/>
            </a:lvl1pPr>
          </a:lstStyle>
          <a:p>
            <a:fld id="{799D7D47-1D44-4347-A2CC-18DBD53EC6B5}" type="slidenum">
              <a:rPr lang="en-US" altLang="en-US"/>
              <a:pPr/>
              <a:t>‹#›</a:t>
            </a:fld>
            <a:endParaRPr lang="en-US" altLang="en-US"/>
          </a:p>
        </p:txBody>
      </p:sp>
    </p:spTree>
    <p:extLst>
      <p:ext uri="{BB962C8B-B14F-4D97-AF65-F5344CB8AC3E}">
        <p14:creationId xmlns:p14="http://schemas.microsoft.com/office/powerpoint/2010/main" val="954611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F5995A6B-A178-4016-97AC-6012B0C23ADA}"/>
              </a:ext>
            </a:extLst>
          </p:cNvPr>
          <p:cNvSpPr>
            <a:spLocks noGrp="1" noChangeArrowheads="1"/>
          </p:cNvSpPr>
          <p:nvPr>
            <p:ph type="dt" sz="half" idx="10"/>
          </p:nvPr>
        </p:nvSpPr>
        <p:spPr>
          <a:ln/>
        </p:spPr>
        <p:txBody>
          <a:bodyPr/>
          <a:lstStyle>
            <a:lvl1pPr>
              <a:defRPr/>
            </a:lvl1pPr>
          </a:lstStyle>
          <a:p>
            <a:pPr>
              <a:defRPr/>
            </a:pPr>
            <a:fld id="{078F5CF2-CB60-4353-B4BF-5B79F995D9E3}" type="datetimeFigureOut">
              <a:rPr lang="en-US"/>
              <a:pPr>
                <a:defRPr/>
              </a:pPr>
              <a:t>5/5/2024</a:t>
            </a:fld>
            <a:endParaRPr lang="en-US"/>
          </a:p>
        </p:txBody>
      </p:sp>
      <p:sp>
        <p:nvSpPr>
          <p:cNvPr id="6" name="Rectangle 5">
            <a:extLst>
              <a:ext uri="{FF2B5EF4-FFF2-40B4-BE49-F238E27FC236}">
                <a16:creationId xmlns:a16="http://schemas.microsoft.com/office/drawing/2014/main" xmlns="" id="{31A4389E-EC04-4A01-89E3-8B12190DAD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95B692A3-74CE-442E-A928-DD5EEB78026E}"/>
              </a:ext>
            </a:extLst>
          </p:cNvPr>
          <p:cNvSpPr>
            <a:spLocks noGrp="1" noChangeArrowheads="1"/>
          </p:cNvSpPr>
          <p:nvPr>
            <p:ph type="sldNum" sz="quarter" idx="12"/>
          </p:nvPr>
        </p:nvSpPr>
        <p:spPr>
          <a:ln/>
        </p:spPr>
        <p:txBody>
          <a:bodyPr/>
          <a:lstStyle>
            <a:lvl1pPr>
              <a:defRPr/>
            </a:lvl1pPr>
          </a:lstStyle>
          <a:p>
            <a:fld id="{CBD5A199-FD2A-47B9-B0B2-7C70306CA7F1}" type="slidenum">
              <a:rPr lang="en-US" altLang="en-US"/>
              <a:pPr/>
              <a:t>‹#›</a:t>
            </a:fld>
            <a:endParaRPr lang="en-US" altLang="en-US"/>
          </a:p>
        </p:txBody>
      </p:sp>
    </p:spTree>
    <p:extLst>
      <p:ext uri="{BB962C8B-B14F-4D97-AF65-F5344CB8AC3E}">
        <p14:creationId xmlns:p14="http://schemas.microsoft.com/office/powerpoint/2010/main" val="1890042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1F37BCF8-5248-4021-B074-CE35A9303981}"/>
              </a:ext>
            </a:extLst>
          </p:cNvPr>
          <p:cNvSpPr>
            <a:spLocks noGrp="1" noChangeArrowheads="1"/>
          </p:cNvSpPr>
          <p:nvPr>
            <p:ph type="dt" sz="half" idx="10"/>
          </p:nvPr>
        </p:nvSpPr>
        <p:spPr>
          <a:ln/>
        </p:spPr>
        <p:txBody>
          <a:bodyPr/>
          <a:lstStyle>
            <a:lvl1pPr>
              <a:defRPr/>
            </a:lvl1pPr>
          </a:lstStyle>
          <a:p>
            <a:pPr>
              <a:defRPr/>
            </a:pPr>
            <a:fld id="{92F9C47B-3894-4AE5-8621-2015C9FA6669}" type="datetimeFigureOut">
              <a:rPr lang="en-US"/>
              <a:pPr>
                <a:defRPr/>
              </a:pPr>
              <a:t>5/5/2024</a:t>
            </a:fld>
            <a:endParaRPr lang="en-US"/>
          </a:p>
        </p:txBody>
      </p:sp>
      <p:sp>
        <p:nvSpPr>
          <p:cNvPr id="8" name="Rectangle 5">
            <a:extLst>
              <a:ext uri="{FF2B5EF4-FFF2-40B4-BE49-F238E27FC236}">
                <a16:creationId xmlns:a16="http://schemas.microsoft.com/office/drawing/2014/main" xmlns="" id="{A9D2ACA1-4EC7-425F-8810-BE77C7AEC2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8DC97411-EDAC-4C6E-AF7A-0C545B479549}"/>
              </a:ext>
            </a:extLst>
          </p:cNvPr>
          <p:cNvSpPr>
            <a:spLocks noGrp="1" noChangeArrowheads="1"/>
          </p:cNvSpPr>
          <p:nvPr>
            <p:ph type="sldNum" sz="quarter" idx="12"/>
          </p:nvPr>
        </p:nvSpPr>
        <p:spPr>
          <a:ln/>
        </p:spPr>
        <p:txBody>
          <a:bodyPr/>
          <a:lstStyle>
            <a:lvl1pPr>
              <a:defRPr/>
            </a:lvl1pPr>
          </a:lstStyle>
          <a:p>
            <a:fld id="{DC873D8D-428C-40B8-B89B-3B85578A8D6B}" type="slidenum">
              <a:rPr lang="en-US" altLang="en-US"/>
              <a:pPr/>
              <a:t>‹#›</a:t>
            </a:fld>
            <a:endParaRPr lang="en-US" altLang="en-US"/>
          </a:p>
        </p:txBody>
      </p:sp>
    </p:spTree>
    <p:extLst>
      <p:ext uri="{BB962C8B-B14F-4D97-AF65-F5344CB8AC3E}">
        <p14:creationId xmlns:p14="http://schemas.microsoft.com/office/powerpoint/2010/main" val="309073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2FFD07F7-4C65-4C76-A33C-3A822F209422}"/>
              </a:ext>
            </a:extLst>
          </p:cNvPr>
          <p:cNvSpPr>
            <a:spLocks noGrp="1" noChangeArrowheads="1"/>
          </p:cNvSpPr>
          <p:nvPr>
            <p:ph type="dt" sz="half" idx="10"/>
          </p:nvPr>
        </p:nvSpPr>
        <p:spPr>
          <a:ln/>
        </p:spPr>
        <p:txBody>
          <a:bodyPr/>
          <a:lstStyle>
            <a:lvl1pPr>
              <a:defRPr/>
            </a:lvl1pPr>
          </a:lstStyle>
          <a:p>
            <a:pPr>
              <a:defRPr/>
            </a:pPr>
            <a:fld id="{48E5D413-AC5F-422B-B4B1-AC375B1287FA}" type="datetimeFigureOut">
              <a:rPr lang="en-US"/>
              <a:pPr>
                <a:defRPr/>
              </a:pPr>
              <a:t>5/5/2024</a:t>
            </a:fld>
            <a:endParaRPr lang="en-US"/>
          </a:p>
        </p:txBody>
      </p:sp>
      <p:sp>
        <p:nvSpPr>
          <p:cNvPr id="4" name="Rectangle 5">
            <a:extLst>
              <a:ext uri="{FF2B5EF4-FFF2-40B4-BE49-F238E27FC236}">
                <a16:creationId xmlns:a16="http://schemas.microsoft.com/office/drawing/2014/main" xmlns="" id="{AF5AFA76-E758-4A20-AC4F-0E9A1C94C4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812F6CAA-6E99-4F5A-995C-97F7F1EAB92B}"/>
              </a:ext>
            </a:extLst>
          </p:cNvPr>
          <p:cNvSpPr>
            <a:spLocks noGrp="1" noChangeArrowheads="1"/>
          </p:cNvSpPr>
          <p:nvPr>
            <p:ph type="sldNum" sz="quarter" idx="12"/>
          </p:nvPr>
        </p:nvSpPr>
        <p:spPr>
          <a:ln/>
        </p:spPr>
        <p:txBody>
          <a:bodyPr/>
          <a:lstStyle>
            <a:lvl1pPr>
              <a:defRPr/>
            </a:lvl1pPr>
          </a:lstStyle>
          <a:p>
            <a:fld id="{C0725727-34BD-4201-9B79-8D957222D3BD}" type="slidenum">
              <a:rPr lang="en-US" altLang="en-US"/>
              <a:pPr/>
              <a:t>‹#›</a:t>
            </a:fld>
            <a:endParaRPr lang="en-US" altLang="en-US"/>
          </a:p>
        </p:txBody>
      </p:sp>
    </p:spTree>
    <p:extLst>
      <p:ext uri="{BB962C8B-B14F-4D97-AF65-F5344CB8AC3E}">
        <p14:creationId xmlns:p14="http://schemas.microsoft.com/office/powerpoint/2010/main" val="2076275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C2468C45-EE67-42C0-B8CD-08A2BC916399}"/>
              </a:ext>
            </a:extLst>
          </p:cNvPr>
          <p:cNvSpPr>
            <a:spLocks noGrp="1" noChangeArrowheads="1"/>
          </p:cNvSpPr>
          <p:nvPr>
            <p:ph type="dt" sz="half" idx="10"/>
          </p:nvPr>
        </p:nvSpPr>
        <p:spPr>
          <a:ln/>
        </p:spPr>
        <p:txBody>
          <a:bodyPr/>
          <a:lstStyle>
            <a:lvl1pPr>
              <a:defRPr/>
            </a:lvl1pPr>
          </a:lstStyle>
          <a:p>
            <a:pPr>
              <a:defRPr/>
            </a:pPr>
            <a:fld id="{3FAD0C9E-B3AA-4DC1-9061-C0E008E049C4}" type="datetimeFigureOut">
              <a:rPr lang="en-US"/>
              <a:pPr>
                <a:defRPr/>
              </a:pPr>
              <a:t>5/5/2024</a:t>
            </a:fld>
            <a:endParaRPr lang="en-US"/>
          </a:p>
        </p:txBody>
      </p:sp>
      <p:sp>
        <p:nvSpPr>
          <p:cNvPr id="3" name="Rectangle 5">
            <a:extLst>
              <a:ext uri="{FF2B5EF4-FFF2-40B4-BE49-F238E27FC236}">
                <a16:creationId xmlns:a16="http://schemas.microsoft.com/office/drawing/2014/main" xmlns="" id="{8BB0ADD2-E3E0-4E63-B028-0538D0AA09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81716B72-F67B-42FC-8582-B6C36F61B07F}"/>
              </a:ext>
            </a:extLst>
          </p:cNvPr>
          <p:cNvSpPr>
            <a:spLocks noGrp="1" noChangeArrowheads="1"/>
          </p:cNvSpPr>
          <p:nvPr>
            <p:ph type="sldNum" sz="quarter" idx="12"/>
          </p:nvPr>
        </p:nvSpPr>
        <p:spPr>
          <a:ln/>
        </p:spPr>
        <p:txBody>
          <a:bodyPr/>
          <a:lstStyle>
            <a:lvl1pPr>
              <a:defRPr/>
            </a:lvl1pPr>
          </a:lstStyle>
          <a:p>
            <a:fld id="{406B18F7-439E-4794-8AA1-0E646CDFC93B}" type="slidenum">
              <a:rPr lang="en-US" altLang="en-US"/>
              <a:pPr/>
              <a:t>‹#›</a:t>
            </a:fld>
            <a:endParaRPr lang="en-US" altLang="en-US"/>
          </a:p>
        </p:txBody>
      </p:sp>
    </p:spTree>
    <p:extLst>
      <p:ext uri="{BB962C8B-B14F-4D97-AF65-F5344CB8AC3E}">
        <p14:creationId xmlns:p14="http://schemas.microsoft.com/office/powerpoint/2010/main" val="4786277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D55246CD-EEB7-4826-93CF-26E108458B36}"/>
              </a:ext>
            </a:extLst>
          </p:cNvPr>
          <p:cNvSpPr>
            <a:spLocks noGrp="1" noChangeArrowheads="1"/>
          </p:cNvSpPr>
          <p:nvPr>
            <p:ph type="dt" sz="half" idx="10"/>
          </p:nvPr>
        </p:nvSpPr>
        <p:spPr>
          <a:ln/>
        </p:spPr>
        <p:txBody>
          <a:bodyPr/>
          <a:lstStyle>
            <a:lvl1pPr>
              <a:defRPr/>
            </a:lvl1pPr>
          </a:lstStyle>
          <a:p>
            <a:pPr>
              <a:defRPr/>
            </a:pPr>
            <a:fld id="{7F8F6CF0-E504-452E-877E-72271F62BB49}" type="datetimeFigureOut">
              <a:rPr lang="en-US"/>
              <a:pPr>
                <a:defRPr/>
              </a:pPr>
              <a:t>5/5/2024</a:t>
            </a:fld>
            <a:endParaRPr lang="en-US"/>
          </a:p>
        </p:txBody>
      </p:sp>
      <p:sp>
        <p:nvSpPr>
          <p:cNvPr id="6" name="Rectangle 5">
            <a:extLst>
              <a:ext uri="{FF2B5EF4-FFF2-40B4-BE49-F238E27FC236}">
                <a16:creationId xmlns:a16="http://schemas.microsoft.com/office/drawing/2014/main" xmlns="" id="{BD26F6EF-20B8-4C1F-BE8A-775A4B6A78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01BCFEFA-07FC-425E-AC4F-184789F44EC1}"/>
              </a:ext>
            </a:extLst>
          </p:cNvPr>
          <p:cNvSpPr>
            <a:spLocks noGrp="1" noChangeArrowheads="1"/>
          </p:cNvSpPr>
          <p:nvPr>
            <p:ph type="sldNum" sz="quarter" idx="12"/>
          </p:nvPr>
        </p:nvSpPr>
        <p:spPr>
          <a:ln/>
        </p:spPr>
        <p:txBody>
          <a:bodyPr/>
          <a:lstStyle>
            <a:lvl1pPr>
              <a:defRPr/>
            </a:lvl1pPr>
          </a:lstStyle>
          <a:p>
            <a:fld id="{FCC1DDC1-F5FF-46D4-A0AA-772C7039A612}" type="slidenum">
              <a:rPr lang="en-US" altLang="en-US"/>
              <a:pPr/>
              <a:t>‹#›</a:t>
            </a:fld>
            <a:endParaRPr lang="en-US" altLang="en-US"/>
          </a:p>
        </p:txBody>
      </p:sp>
    </p:spTree>
    <p:extLst>
      <p:ext uri="{BB962C8B-B14F-4D97-AF65-F5344CB8AC3E}">
        <p14:creationId xmlns:p14="http://schemas.microsoft.com/office/powerpoint/2010/main" val="4150198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04C309B9-A96F-42FF-BA65-9A348F10A754}"/>
              </a:ext>
            </a:extLst>
          </p:cNvPr>
          <p:cNvSpPr>
            <a:spLocks noGrp="1" noChangeArrowheads="1"/>
          </p:cNvSpPr>
          <p:nvPr>
            <p:ph type="dt" sz="half" idx="10"/>
          </p:nvPr>
        </p:nvSpPr>
        <p:spPr>
          <a:ln/>
        </p:spPr>
        <p:txBody>
          <a:bodyPr/>
          <a:lstStyle>
            <a:lvl1pPr>
              <a:defRPr/>
            </a:lvl1pPr>
          </a:lstStyle>
          <a:p>
            <a:pPr>
              <a:defRPr/>
            </a:pPr>
            <a:fld id="{D62199E8-00CC-4B92-9A4E-8365801C1E64}" type="datetimeFigureOut">
              <a:rPr lang="en-US"/>
              <a:pPr>
                <a:defRPr/>
              </a:pPr>
              <a:t>5/5/2024</a:t>
            </a:fld>
            <a:endParaRPr lang="en-US"/>
          </a:p>
        </p:txBody>
      </p:sp>
      <p:sp>
        <p:nvSpPr>
          <p:cNvPr id="6" name="Rectangle 5">
            <a:extLst>
              <a:ext uri="{FF2B5EF4-FFF2-40B4-BE49-F238E27FC236}">
                <a16:creationId xmlns:a16="http://schemas.microsoft.com/office/drawing/2014/main" xmlns="" id="{B8D594AE-6C6B-4CF7-86D5-A991DC8187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795F47A3-C3ED-409C-8E97-BCAA9EC78F55}"/>
              </a:ext>
            </a:extLst>
          </p:cNvPr>
          <p:cNvSpPr>
            <a:spLocks noGrp="1" noChangeArrowheads="1"/>
          </p:cNvSpPr>
          <p:nvPr>
            <p:ph type="sldNum" sz="quarter" idx="12"/>
          </p:nvPr>
        </p:nvSpPr>
        <p:spPr>
          <a:ln/>
        </p:spPr>
        <p:txBody>
          <a:bodyPr/>
          <a:lstStyle>
            <a:lvl1pPr>
              <a:defRPr/>
            </a:lvl1pPr>
          </a:lstStyle>
          <a:p>
            <a:fld id="{3791D170-9DDC-4F2D-A849-85111B7E0A88}" type="slidenum">
              <a:rPr lang="en-US" altLang="en-US"/>
              <a:pPr/>
              <a:t>‹#›</a:t>
            </a:fld>
            <a:endParaRPr lang="en-US" altLang="en-US"/>
          </a:p>
        </p:txBody>
      </p:sp>
    </p:spTree>
    <p:extLst>
      <p:ext uri="{BB962C8B-B14F-4D97-AF65-F5344CB8AC3E}">
        <p14:creationId xmlns:p14="http://schemas.microsoft.com/office/powerpoint/2010/main" val="2537764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945A7A52-A1FE-4E82-B806-9518470C666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5BE9BBDB-3AED-432E-B6FE-10361E4259F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04" name="Rectangle 4">
            <a:extLst>
              <a:ext uri="{FF2B5EF4-FFF2-40B4-BE49-F238E27FC236}">
                <a16:creationId xmlns:a16="http://schemas.microsoft.com/office/drawing/2014/main" xmlns="" id="{6CF25DF0-78BF-4CBC-8195-BCFB573D206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cs typeface="Arial" charset="0"/>
              </a:defRPr>
            </a:lvl1pPr>
          </a:lstStyle>
          <a:p>
            <a:pPr>
              <a:defRPr/>
            </a:pPr>
            <a:fld id="{EB0E7D02-1565-43E0-8E90-29A553B190AA}" type="datetimeFigureOut">
              <a:rPr lang="en-US"/>
              <a:pPr>
                <a:defRPr/>
              </a:pPr>
              <a:t>5/5/2024</a:t>
            </a:fld>
            <a:endParaRPr lang="en-US"/>
          </a:p>
        </p:txBody>
      </p:sp>
      <p:sp>
        <p:nvSpPr>
          <p:cNvPr id="51205" name="Rectangle 5">
            <a:extLst>
              <a:ext uri="{FF2B5EF4-FFF2-40B4-BE49-F238E27FC236}">
                <a16:creationId xmlns:a16="http://schemas.microsoft.com/office/drawing/2014/main" xmlns="" id="{2D28F86F-541E-4CA5-8B66-3E6B6BEAD52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cs typeface="Arial" charset="0"/>
              </a:defRPr>
            </a:lvl1pPr>
          </a:lstStyle>
          <a:p>
            <a:pPr>
              <a:defRPr/>
            </a:pPr>
            <a:endParaRPr lang="en-US"/>
          </a:p>
        </p:txBody>
      </p:sp>
      <p:sp>
        <p:nvSpPr>
          <p:cNvPr id="51206" name="Rectangle 6">
            <a:extLst>
              <a:ext uri="{FF2B5EF4-FFF2-40B4-BE49-F238E27FC236}">
                <a16:creationId xmlns:a16="http://schemas.microsoft.com/office/drawing/2014/main" xmlns="" id="{A6A37CCA-6BFE-463B-9CC0-C263B3A8DCE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7F78190C-2E6D-439D-A746-142D82D78DB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9.gif"/><Relationship Id="rId4" Type="http://schemas.openxmlformats.org/officeDocument/2006/relationships/image" Target="../media/image18.gif"/></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9.gif"/><Relationship Id="rId4" Type="http://schemas.openxmlformats.org/officeDocument/2006/relationships/image" Target="../media/image18.gif"/></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image" Target="../media/image16.gif"/><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hyperlink" Target="http://images.google.com.vn/imgres?imgurl=http://listverse.files.wordpress.com/2009/03/pollution-pollution-2-28d51ee765803bfdff408ffdb57c1d2c-490x350-tm.jpg.jpeg&amp;imgrefurl=http://listverse.com/2009/03/04/top-10-worst-things-in-nature/&amp;usg=__q7T1XCqqPXyDQQGcDUZuQc4Zolk=&amp;h=285&amp;w=400&amp;sz=54&amp;hl=vi&amp;start=146&amp;um=1&amp;tbnid=5OgLfZMzoGndzM:&amp;tbnh=88&amp;tbnw=124&amp;prev=/images?q=%C3%B4+nhi%E1%BB%85m+m%C3%B4i+tr%C6%B0%E1%BB%9Dng&amp;ndsp=20&amp;hl=vi&amp;sa=N&amp;start=140&amp;um=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images.google.com.vn/imgres?imgurl=http://www.nea.gov.vn/tapchi/toanvan/09-2k6-03_files/image003.jpg&amp;imgrefurl=http://www.nea.gov.vn/tapchi/toanvan/09-2k6-03.htm&amp;usg=__Bb4xyYYL98j_gFKR9SRNzunwoss=&amp;h=372&amp;w=496&amp;sz=18&amp;hl=vi&amp;start=107&amp;um=1&amp;tbnid=9l_FDV90DeVgwM:&amp;tbnh=97&amp;tbnw=130&amp;prev=/images?q=%C3%B4+nhi%E1%BB%85m+m%C3%B4i+tr%C6%B0%E1%BB%9Dng&amp;ndsp=20&amp;hl=vi&amp;sa=N&amp;start=100&amp;um=1" TargetMode="Externa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hyperlink" Target="http://images.google.com.vn/imgres?imgurl=http://www.khoahoc.com.vn/photos/image/2007/07/29/moitruong_CMS.jpg&amp;imgrefurl=http://www.khoahoc.com.vn/timkiem/m%C3%B4i+tr%C6%B0%E1%BB%9Dng/index10.aspx&amp;usg=__eq-Z4bW-dOMg9_dE090PST_V0C0=&amp;h=300&amp;w=400&amp;sz=24&amp;hl=vi&amp;start=15&amp;um=1&amp;tbnid=SyKqC_u1iHKT7M:&amp;tbnh=93&amp;tbnw=124&amp;prev=/images?q=%C3%B4+nhi%E1%BB%85m+m%C3%B4i+tr%C6%B0%E1%BB%9Dng&amp;hl=vi&amp;sa=X&amp;um=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images.google.com.vn/imgres?imgurl=http://bp1.blogger.com/_AZCRFyr6PPo/SF8PrLp877I/AAAAAAAAACQ/VumzyrpcBSs/s400/2530212551_a30b5509f3.jpg&amp;imgrefurl=http://c4e-kha.blogspot.com/2008/06/hi-bo-v-thin-nhin-v-mi-trng-vit-nam-o0o.html&amp;usg=__9GmU1mSdtE8yDKZO-cX7YnOC4LM=&amp;h=300&amp;w=400&amp;sz=48&amp;hl=vi&amp;start=57&amp;tbnid=1QIj_wY_3VUslM:&amp;tbnh=93&amp;tbnw=124&amp;prev=/images?q=h%E1%BB%8Dc+sinh+b%E1%BA%A3o+v%E1%BB%87+m%C3%B4i+tr%C6%B0%E1%BB%9Dng&amp;start=40&amp;gbv=2&amp;ndsp=20&amp;hl=vi&amp;sa=N" TargetMode="External"/><Relationship Id="rId7" Type="http://schemas.openxmlformats.org/officeDocument/2006/relationships/hyperlink" Target="http://images.google.com.vn/imgres?imgurl=http://www.baohungyen.vn/content/articlefiles/s3.jpg&amp;imgrefurl=http://www.baohungyen.vn/content/viewer.asp?a=6792&amp;amp;z=109&amp;usg=__iwXNKeROYexuozix0oc0GOMuaJQ=&amp;h=261&amp;w=390&amp;sz=26&amp;hl=vi&amp;start=361&amp;tbnid=5I-nr1aBEtYGdM:&amp;tbnh=82&amp;tbnw=123&amp;prev=/images?q=h%E1%BB%8Dc+sinh+b%E1%BA%A3o+v%E1%BB%87+m%C3%B4i+tr%C6%B0%E1%BB%9Dng&amp;start=360&amp;gbv=2&amp;ndsp=20&amp;hl=vi&amp;sa=N"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hyperlink" Target="http://images.google.com.vn/imgres?imgurl=http://www.moitruongdulich.vn/mypicture/BVChua-Huong-06.jpg&amp;imgrefurl=http://vnppa.org.vn/?m=news&amp;a=page_newsdetail&amp;newsid=1019&amp;levelone=146&amp;lang=vi&amp;usg=__xOdUaZeR-hIPRrwnqY75eXd96qs=&amp;h=191&amp;w=255&amp;sz=15&amp;hl=vi&amp;start=75&amp;tbnid=90T4iU4F_gW-zM:&amp;tbnh=83&amp;tbnw=111&amp;prev=/images?q=h%E1%BB%8Dc+sinh+b%E1%BA%A3o+v%E1%BB%87+m%C3%B4i+tr%C6%B0%E1%BB%9Dng&amp;start=60&amp;gbv=2&amp;ndsp=20&amp;hl=vi&amp;sa=N" TargetMode="External"/><Relationship Id="rId4" Type="http://schemas.openxmlformats.org/officeDocument/2006/relationships/image" Target="../media/image30.jpeg"/><Relationship Id="rId9"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34.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com.vn/imgres?imgurl=http://www.khoahoc.com.vn/photos/Image/Thu%20vien%20anh/062006/moitruong/9pollution-of-river.jpg&amp;imgrefurl=http://www.khoahoc.com.vn/giaitri/thu-vien-anh/6013_Tac_nhan_pha_hoai_moi_truong.aspx&amp;usg=__EEgNoCU51xCRgAh5_rdzJQoHHR4=&amp;h=284&amp;w=450&amp;sz=24&amp;hl=vi&amp;start=9&amp;um=1&amp;tbnid=JmyhissyEdJcBM:&amp;tbnh=80&amp;tbnw=127&amp;prev=/images?q=%C3%B4+nhi%E1%BB%85m+m%C3%B4i+tr%C6%B0%E1%BB%9Dng&amp;hl=vi&amp;sa=X&amp;um=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images.google.com.vn/imgres?imgurl=http://vtc.vn/newsimage/original/vtc_224543_hotay.jpg&amp;imgrefurl=http://tintuc.xalo.vn/t%C3%A2y_h%E1%BB%93_%2Bt%E1%BB%AB_kho%C3%A1:c%C3%B4ng_ti_c%E1%BB%95_ph%E1%BA%A7n&amp;usg=__rsfBiKMGRKD-bXJqmeMslr5LSpE=&amp;h=300&amp;w=400&amp;sz=26&amp;hl=vi&amp;start=54&amp;um=1&amp;tbnid=NqrwkTQxKxXYHM:&amp;tbnh=93&amp;tbnw=124&amp;prev=/images?q=%C3%B4+nhi%E1%BB%85m+m%C3%B4i+tr%C6%B0%E1%BB%9Dng&amp;ndsp=20&amp;hl=vi&amp;sa=N&amp;start=40&amp;um=1"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om.vn/imgres?imgurl=http://thanhhai.violet.vn/uploads/resources/blog/2439/o_nhiem.jpg&amp;imgrefurl=http://thanhhai.violet.vn/entry/show/entry_id/1078577&amp;usg=__bsRWxOoGip0VN-SMO9a4Vj2nkKU=&amp;h=299&amp;w=450&amp;sz=30&amp;hl=vi&amp;start=143&amp;um=1&amp;tbnid=KGPb6ovbHqxn_M:&amp;tbnh=84&amp;tbnw=127&amp;prev=/images?q=%C3%B4+nhi%E1%BB%85m+m%C3%B4i+tr%C6%B0%E1%BB%9Dng&amp;ndsp=20&amp;hl=vi&amp;sa=N&amp;start=140&amp;um=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images.google.com.vn/imgres?imgurl=http://www.portaec.net/library/pollution/pollution.jpg&amp;imgrefurl=http://www.portaec.net/library/pollution/index.html&amp;usg=__Xfd6fYd6opow3ss6oOwL0mItLjg=&amp;h=532&amp;w=786&amp;sz=31&amp;hl=vi&amp;start=78&amp;um=1&amp;tbnid=hhRSM93C2fTREM:&amp;tbnh=97&amp;tbnw=143&amp;prev=/images?q=%C3%B4+nhi%E1%BB%85m+m%C3%B4i+tr%C6%B0%E1%BB%9Dng&amp;ndsp=20&amp;hl=vi&amp;sa=N&amp;start=60&amp;um=1"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lowergraphic1800">
            <a:extLst>
              <a:ext uri="{FF2B5EF4-FFF2-40B4-BE49-F238E27FC236}">
                <a16:creationId xmlns:a16="http://schemas.microsoft.com/office/drawing/2014/main" xmlns="" id="{F7AF664A-120F-43D6-83F5-AAC552FEDF5F}"/>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Rectangle 3">
            <a:extLst>
              <a:ext uri="{FF2B5EF4-FFF2-40B4-BE49-F238E27FC236}">
                <a16:creationId xmlns:a16="http://schemas.microsoft.com/office/drawing/2014/main" xmlns="" id="{DDFD88CD-BD64-4BE4-99AB-B62826141C09}"/>
              </a:ext>
            </a:extLst>
          </p:cNvPr>
          <p:cNvSpPr>
            <a:spLocks noGrp="1" noChangeArrowheads="1"/>
          </p:cNvSpPr>
          <p:nvPr>
            <p:ph type="body" idx="1"/>
          </p:nvPr>
        </p:nvSpPr>
        <p:spPr>
          <a:xfrm>
            <a:off x="457200" y="762000"/>
            <a:ext cx="8229600" cy="5105400"/>
          </a:xfrm>
        </p:spPr>
        <p:txBody>
          <a:bodyPr/>
          <a:lstStyle/>
          <a:p>
            <a:pPr eaLnBrk="1" hangingPunct="1">
              <a:buFontTx/>
              <a:buNone/>
            </a:pPr>
            <a:r>
              <a:rPr lang="en-US" altLang="en-US"/>
              <a:t>      </a:t>
            </a:r>
          </a:p>
        </p:txBody>
      </p:sp>
      <p:pic>
        <p:nvPicPr>
          <p:cNvPr id="2052" name="Picture 4" descr="Frames PPT 010">
            <a:extLst>
              <a:ext uri="{FF2B5EF4-FFF2-40B4-BE49-F238E27FC236}">
                <a16:creationId xmlns:a16="http://schemas.microsoft.com/office/drawing/2014/main" xmlns="" id="{016B8DEA-ED88-4661-8C27-617405532C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053" name="Picture 5" descr="smalborg[1]">
            <a:extLst>
              <a:ext uri="{FF2B5EF4-FFF2-40B4-BE49-F238E27FC236}">
                <a16:creationId xmlns:a16="http://schemas.microsoft.com/office/drawing/2014/main" xmlns="" id="{0A87E727-6D03-421B-B4F5-3A3AF23056C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614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smalborg[1]">
            <a:extLst>
              <a:ext uri="{FF2B5EF4-FFF2-40B4-BE49-F238E27FC236}">
                <a16:creationId xmlns:a16="http://schemas.microsoft.com/office/drawing/2014/main" xmlns="" id="{A2523607-97FA-43DC-8EB8-B7075EC1E04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73726" y="3367087"/>
            <a:ext cx="68580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smalborg[1]">
            <a:extLst>
              <a:ext uri="{FF2B5EF4-FFF2-40B4-BE49-F238E27FC236}">
                <a16:creationId xmlns:a16="http://schemas.microsoft.com/office/drawing/2014/main" xmlns="" id="{0573A6DE-CD06-420E-97EE-EFC3E97351F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70262" y="3367087"/>
            <a:ext cx="68580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smalborg[1]">
            <a:extLst>
              <a:ext uri="{FF2B5EF4-FFF2-40B4-BE49-F238E27FC236}">
                <a16:creationId xmlns:a16="http://schemas.microsoft.com/office/drawing/2014/main" xmlns="" id="{BC6904F3-20CB-40BE-A718-975E8FCA452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407568" y="3404393"/>
            <a:ext cx="693420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smalborg[1]">
            <a:extLst>
              <a:ext uri="{FF2B5EF4-FFF2-40B4-BE49-F238E27FC236}">
                <a16:creationId xmlns:a16="http://schemas.microsoft.com/office/drawing/2014/main" xmlns="" id="{6040BEAF-1EA5-4F24-B320-86970296DDD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288" y="6716713"/>
            <a:ext cx="9129712"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1" descr="Rose-04-june">
            <a:extLst>
              <a:ext uri="{FF2B5EF4-FFF2-40B4-BE49-F238E27FC236}">
                <a16:creationId xmlns:a16="http://schemas.microsoft.com/office/drawing/2014/main" xmlns="" id="{2FFC139A-EDEF-41B4-A488-970985DBBCA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362200"/>
            <a:ext cx="1524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2" name="WordArt 12">
            <a:extLst>
              <a:ext uri="{FF2B5EF4-FFF2-40B4-BE49-F238E27FC236}">
                <a16:creationId xmlns:a16="http://schemas.microsoft.com/office/drawing/2014/main" xmlns="" id="{AFB33FB3-6C80-4B5F-8CBA-F90078F37E1A}"/>
              </a:ext>
            </a:extLst>
          </p:cNvPr>
          <p:cNvSpPr>
            <a:spLocks noChangeArrowheads="1" noChangeShapeType="1" noTextEdit="1"/>
          </p:cNvSpPr>
          <p:nvPr/>
        </p:nvSpPr>
        <p:spPr bwMode="auto">
          <a:xfrm>
            <a:off x="976243" y="-727766"/>
            <a:ext cx="7620000" cy="5410200"/>
          </a:xfrm>
          <a:prstGeom prst="rect">
            <a:avLst/>
          </a:prstGeom>
        </p:spPr>
        <p:txBody>
          <a:bodyPr wrap="none" fromWordArt="1">
            <a:prstTxWarp prst="textPlain">
              <a:avLst>
                <a:gd name="adj" fmla="val 50000"/>
              </a:avLst>
            </a:prstTxWarp>
          </a:bodyPr>
          <a:lstStyle/>
          <a:p>
            <a:pPr algn="ctr"/>
            <a:r>
              <a:rPr lang="vi-VN" sz="1400" b="1" kern="10">
                <a:ln w="9525">
                  <a:solidFill>
                    <a:srgbClr val="000000"/>
                  </a:solidFill>
                  <a:round/>
                  <a:headEnd/>
                  <a:tailEnd/>
                </a:ln>
                <a:solidFill>
                  <a:srgbClr val="0000FF"/>
                </a:solidFill>
                <a:cs typeface="Times New Roman" panose="02020603050405020304" pitchFamily="18" charset="0"/>
              </a:rPr>
              <a:t> </a:t>
            </a:r>
          </a:p>
          <a:p>
            <a:pPr algn="ctr"/>
            <a:r>
              <a:rPr lang="vi-VN" sz="1400" b="1" kern="10">
                <a:ln w="9525">
                  <a:solidFill>
                    <a:srgbClr val="000000"/>
                  </a:solidFill>
                  <a:round/>
                  <a:headEnd/>
                  <a:tailEnd/>
                </a:ln>
                <a:solidFill>
                  <a:srgbClr val="0000FF"/>
                </a:solidFill>
                <a:cs typeface="Times New Roman" panose="02020603050405020304" pitchFamily="18" charset="0"/>
              </a:rPr>
              <a:t>Bài 61: LUẬT BẢO VỆ MÔI TRƯỜNG</a:t>
            </a:r>
          </a:p>
          <a:p>
            <a:pPr algn="ctr"/>
            <a:endParaRPr lang="en-US" sz="1400" b="1" kern="10">
              <a:ln w="9525">
                <a:solidFill>
                  <a:srgbClr val="000000"/>
                </a:solidFill>
                <a:round/>
                <a:headEnd/>
                <a:tailEnd/>
              </a:ln>
              <a:solidFill>
                <a:srgbClr val="0000FF"/>
              </a:solidFill>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repeatCount="5000" fill="remove" nodeType="clickEffect">
                                  <p:stCondLst>
                                    <p:cond delay="0"/>
                                  </p:stCondLst>
                                  <p:childTnLst>
                                    <p:set>
                                      <p:cBhvr>
                                        <p:cTn id="6" dur="1" fill="hold">
                                          <p:stCondLst>
                                            <p:cond delay="0"/>
                                          </p:stCondLst>
                                        </p:cTn>
                                        <p:tgtEl>
                                          <p:spTgt spid="35852"/>
                                        </p:tgtEl>
                                        <p:attrNameLst>
                                          <p:attrName>style.visibility</p:attrName>
                                        </p:attrNameLst>
                                      </p:cBhvr>
                                      <p:to>
                                        <p:strVal val="visible"/>
                                      </p:to>
                                    </p:set>
                                    <p:anim calcmode="lin" valueType="num">
                                      <p:cBhvr>
                                        <p:cTn id="7" dur="5000" fill="hold"/>
                                        <p:tgtEl>
                                          <p:spTgt spid="35852"/>
                                        </p:tgtEl>
                                        <p:attrNameLst>
                                          <p:attrName>ppt_w</p:attrName>
                                        </p:attrNameLst>
                                      </p:cBhvr>
                                      <p:tavLst>
                                        <p:tav tm="0" fmla="#ppt_w*sin(2.5*pi*$)">
                                          <p:val>
                                            <p:fltVal val="0"/>
                                          </p:val>
                                        </p:tav>
                                        <p:tav tm="100000">
                                          <p:val>
                                            <p:fltVal val="1"/>
                                          </p:val>
                                        </p:tav>
                                      </p:tavLst>
                                    </p:anim>
                                    <p:anim calcmode="lin" valueType="num">
                                      <p:cBhvr>
                                        <p:cTn id="8" dur="5000" fill="hold"/>
                                        <p:tgtEl>
                                          <p:spTgt spid="358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266" name="Rectangle 11">
            <a:extLst>
              <a:ext uri="{FF2B5EF4-FFF2-40B4-BE49-F238E27FC236}">
                <a16:creationId xmlns:a16="http://schemas.microsoft.com/office/drawing/2014/main" xmlns="" id="{B2E8F2A0-DB35-4661-BD92-76EA2ECFD2E8}"/>
              </a:ext>
            </a:extLst>
          </p:cNvPr>
          <p:cNvSpPr>
            <a:spLocks noChangeArrowheads="1"/>
          </p:cNvSpPr>
          <p:nvPr/>
        </p:nvSpPr>
        <p:spPr bwMode="auto">
          <a:xfrm>
            <a:off x="0" y="0"/>
            <a:ext cx="9144000" cy="6858000"/>
          </a:xfrm>
          <a:prstGeom prst="rect">
            <a:avLst/>
          </a:prstGeom>
          <a:solidFill>
            <a:schemeClr val="bg1"/>
          </a:solidFill>
          <a:ln w="9525" algn="ctr">
            <a:solidFill>
              <a:schemeClr val="tx1"/>
            </a:solidFill>
            <a:round/>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b="1"/>
          </a:p>
        </p:txBody>
      </p:sp>
      <p:sp>
        <p:nvSpPr>
          <p:cNvPr id="9219" name="Text Box 2">
            <a:extLst>
              <a:ext uri="{FF2B5EF4-FFF2-40B4-BE49-F238E27FC236}">
                <a16:creationId xmlns:a16="http://schemas.microsoft.com/office/drawing/2014/main" xmlns="" id="{1BB2874A-669D-4B72-97DA-0BEF9D674836}"/>
              </a:ext>
            </a:extLst>
          </p:cNvPr>
          <p:cNvSpPr txBox="1">
            <a:spLocks noChangeArrowheads="1"/>
          </p:cNvSpPr>
          <p:nvPr/>
        </p:nvSpPr>
        <p:spPr bwMode="auto">
          <a:xfrm>
            <a:off x="228600" y="57150"/>
            <a:ext cx="8686800" cy="10144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rgbClr val="FF0000"/>
                </a:solidFill>
              </a:rPr>
              <a:t>BÀI 61: LUẬT BẢO VỆ MÔI TRƯỜNG</a:t>
            </a:r>
          </a:p>
          <a:p>
            <a:pPr eaLnBrk="1" hangingPunct="1">
              <a:spcBef>
                <a:spcPct val="50000"/>
              </a:spcBef>
            </a:pPr>
            <a:r>
              <a:rPr lang="en-US" altLang="en-US" sz="2400" b="1">
                <a:solidFill>
                  <a:srgbClr val="0000CC"/>
                </a:solidFill>
              </a:rPr>
              <a:t>I. Sự cần thiết ban hành luật</a:t>
            </a:r>
          </a:p>
        </p:txBody>
      </p:sp>
      <p:sp>
        <p:nvSpPr>
          <p:cNvPr id="26627" name="Text Box 3">
            <a:extLst>
              <a:ext uri="{FF2B5EF4-FFF2-40B4-BE49-F238E27FC236}">
                <a16:creationId xmlns:a16="http://schemas.microsoft.com/office/drawing/2014/main" xmlns="" id="{E0DD3EF3-D011-43CA-ABAE-A738E9F5199E}"/>
              </a:ext>
            </a:extLst>
          </p:cNvPr>
          <p:cNvSpPr txBox="1">
            <a:spLocks noChangeArrowheads="1"/>
          </p:cNvSpPr>
          <p:nvPr/>
        </p:nvSpPr>
        <p:spPr bwMode="auto">
          <a:xfrm>
            <a:off x="38100" y="990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solidFill>
                  <a:srgbClr val="0000CC"/>
                </a:solidFill>
              </a:rPr>
              <a:t>  II. Một số nội dung cơ bản của luật bảo vệ môi trường ở Việt Nam:</a:t>
            </a:r>
          </a:p>
        </p:txBody>
      </p:sp>
      <p:grpSp>
        <p:nvGrpSpPr>
          <p:cNvPr id="2" name="Group 1">
            <a:extLst>
              <a:ext uri="{FF2B5EF4-FFF2-40B4-BE49-F238E27FC236}">
                <a16:creationId xmlns:a16="http://schemas.microsoft.com/office/drawing/2014/main" xmlns="" id="{CA357808-B80B-45D2-B9B7-0591B082FF17}"/>
              </a:ext>
            </a:extLst>
          </p:cNvPr>
          <p:cNvGrpSpPr>
            <a:grpSpLocks/>
          </p:cNvGrpSpPr>
          <p:nvPr/>
        </p:nvGrpSpPr>
        <p:grpSpPr bwMode="auto">
          <a:xfrm>
            <a:off x="381000" y="1752600"/>
            <a:ext cx="8458200" cy="4419600"/>
            <a:chOff x="381000" y="2209800"/>
            <a:chExt cx="8458200" cy="4419600"/>
          </a:xfrm>
        </p:grpSpPr>
        <p:sp>
          <p:nvSpPr>
            <p:cNvPr id="11273" name="AutoShape 10">
              <a:extLst>
                <a:ext uri="{FF2B5EF4-FFF2-40B4-BE49-F238E27FC236}">
                  <a16:creationId xmlns:a16="http://schemas.microsoft.com/office/drawing/2014/main" xmlns="" id="{D1E9CD94-66AD-4290-B105-3DC2DF2D2F11}"/>
                </a:ext>
              </a:extLst>
            </p:cNvPr>
            <p:cNvSpPr>
              <a:spLocks noChangeArrowheads="1"/>
            </p:cNvSpPr>
            <p:nvPr/>
          </p:nvSpPr>
          <p:spPr bwMode="auto">
            <a:xfrm>
              <a:off x="381000" y="2209800"/>
              <a:ext cx="8458200" cy="4419600"/>
            </a:xfrm>
            <a:prstGeom prst="horizontalScroll">
              <a:avLst>
                <a:gd name="adj" fmla="val 12500"/>
              </a:avLst>
            </a:prstGeom>
            <a:solidFill>
              <a:srgbClr val="B9E5C5"/>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endParaRPr lang="en-US" altLang="en-US" sz="2400" b="1">
                <a:solidFill>
                  <a:schemeClr val="tx2"/>
                </a:solidFill>
              </a:endParaRPr>
            </a:p>
          </p:txBody>
        </p:sp>
        <p:sp>
          <p:nvSpPr>
            <p:cNvPr id="11274" name="Text Box 12">
              <a:extLst>
                <a:ext uri="{FF2B5EF4-FFF2-40B4-BE49-F238E27FC236}">
                  <a16:creationId xmlns:a16="http://schemas.microsoft.com/office/drawing/2014/main" xmlns="" id="{DC735A99-23E2-4AE3-BE2B-B704EA672C2D}"/>
                </a:ext>
              </a:extLst>
            </p:cNvPr>
            <p:cNvSpPr txBox="1">
              <a:spLocks noChangeArrowheads="1"/>
            </p:cNvSpPr>
            <p:nvPr/>
          </p:nvSpPr>
          <p:spPr bwMode="auto">
            <a:xfrm>
              <a:off x="1066800" y="2971800"/>
              <a:ext cx="76200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t>Quốc hội nước CHXHCN Việt Nam kỳ họp thứ VI ngày 17/12/1993</a:t>
              </a:r>
              <a:r>
                <a:rPr lang="en-US" altLang="en-US" sz="2400" b="1">
                  <a:solidFill>
                    <a:schemeClr val="tx2"/>
                  </a:solidFill>
                </a:rPr>
                <a:t> </a:t>
              </a:r>
              <a:r>
                <a:rPr lang="en-US" altLang="en-US" sz="2400" b="1"/>
                <a:t>đã thông qua  </a:t>
              </a:r>
              <a:r>
                <a:rPr lang="en-US" altLang="en-US" sz="2400" b="1">
                  <a:solidFill>
                    <a:srgbClr val="FF0066"/>
                  </a:solidFill>
                </a:rPr>
                <a:t>Luật bảo vệ Môi trường  </a:t>
              </a:r>
              <a:r>
                <a:rPr lang="en-US" altLang="en-US" sz="2400" b="1">
                  <a:solidFill>
                    <a:schemeClr val="tx2"/>
                  </a:solidFill>
                </a:rPr>
                <a:t>g</a:t>
              </a:r>
              <a:r>
                <a:rPr lang="en-US" altLang="en-US" sz="2400" b="1"/>
                <a:t>ồm </a:t>
              </a:r>
              <a:r>
                <a:rPr lang="en-US" altLang="en-US" sz="2400" b="1">
                  <a:solidFill>
                    <a:srgbClr val="990099"/>
                  </a:solidFill>
                </a:rPr>
                <a:t>7</a:t>
              </a:r>
              <a:r>
                <a:rPr lang="en-US" altLang="en-US" sz="2400" b="1"/>
                <a:t> </a:t>
              </a:r>
              <a:r>
                <a:rPr lang="en-US" altLang="en-US" sz="2400" b="1">
                  <a:solidFill>
                    <a:srgbClr val="990099"/>
                  </a:solidFill>
                </a:rPr>
                <a:t>chương  với 55 Điều</a:t>
              </a:r>
              <a:r>
                <a:rPr lang="en-US" altLang="en-US" sz="2400" b="1"/>
                <a:t>. Đây là một trong những luật quan trọng của nước ta quy định về phòng, chống, khắc phục suy thoái môi trường. Những nội dung quản lí Nhà nước về bảo vệ môi trường, lập qui hoạch bảo vệ môi trường cũng như xây dựng tiềm lực cho hoạt động dịch vụ môi trường ở địa phương.</a:t>
              </a:r>
            </a:p>
          </p:txBody>
        </p:sp>
      </p:grpSp>
      <p:sp>
        <p:nvSpPr>
          <p:cNvPr id="11270" name="Text Box 14">
            <a:extLst>
              <a:ext uri="{FF2B5EF4-FFF2-40B4-BE49-F238E27FC236}">
                <a16:creationId xmlns:a16="http://schemas.microsoft.com/office/drawing/2014/main" xmlns="" id="{4E55E5A3-36CE-4DAE-A14A-A13765E985EB}"/>
              </a:ext>
            </a:extLst>
          </p:cNvPr>
          <p:cNvSpPr txBox="1">
            <a:spLocks noChangeArrowheads="1"/>
          </p:cNvSpPr>
          <p:nvPr/>
        </p:nvSpPr>
        <p:spPr bwMode="auto">
          <a:xfrm>
            <a:off x="457200" y="1905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n-US" altLang="en-US" sz="2400" b="1"/>
          </a:p>
        </p:txBody>
      </p:sp>
      <p:sp>
        <p:nvSpPr>
          <p:cNvPr id="26639" name="Text Box 15">
            <a:extLst>
              <a:ext uri="{FF2B5EF4-FFF2-40B4-BE49-F238E27FC236}">
                <a16:creationId xmlns:a16="http://schemas.microsoft.com/office/drawing/2014/main" xmlns="" id="{495FEE91-5933-4C9D-8383-2771E3E2AA28}"/>
              </a:ext>
            </a:extLst>
          </p:cNvPr>
          <p:cNvSpPr txBox="1">
            <a:spLocks noChangeArrowheads="1"/>
          </p:cNvSpPr>
          <p:nvPr/>
        </p:nvSpPr>
        <p:spPr bwMode="auto">
          <a:xfrm>
            <a:off x="533400" y="1600200"/>
            <a:ext cx="6934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chemeClr val="tx2"/>
                </a:solidFill>
              </a:rPr>
              <a:t>Ng</a:t>
            </a:r>
            <a:r>
              <a:rPr lang="en-US" altLang="en-US" sz="2400" b="1"/>
              <a:t>ày,tháng ban hành</a:t>
            </a:r>
            <a:r>
              <a:rPr lang="en-US" altLang="en-US" sz="2400" b="1">
                <a:solidFill>
                  <a:schemeClr val="tx2"/>
                </a:solidFill>
              </a:rPr>
              <a:t>?c</a:t>
            </a:r>
            <a:r>
              <a:rPr lang="en-US" altLang="en-US" sz="2400" b="1"/>
              <a:t>ó mấy chương?mấy điều?</a:t>
            </a:r>
          </a:p>
        </p:txBody>
      </p:sp>
      <p:pic>
        <p:nvPicPr>
          <p:cNvPr id="93" name="Picture 7" descr="Cau hoi">
            <a:extLst>
              <a:ext uri="{FF2B5EF4-FFF2-40B4-BE49-F238E27FC236}">
                <a16:creationId xmlns:a16="http://schemas.microsoft.com/office/drawing/2014/main" xmlns="" id="{9C50068C-2496-4ECE-9CB7-BE445DEA1DCF}"/>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00200"/>
            <a:ext cx="4460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ox(in)">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box(in)">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26627">
                                            <p:txEl>
                                              <p:pRg st="0" end="0"/>
                                            </p:txEl>
                                          </p:spTgt>
                                        </p:tgtEl>
                                        <p:attrNameLst>
                                          <p:attrName>style.visibility</p:attrName>
                                        </p:attrNameLst>
                                      </p:cBhvr>
                                      <p:to>
                                        <p:strVal val="visible"/>
                                      </p:to>
                                    </p:set>
                                    <p:animEffect transition="in" filter="circle(in)">
                                      <p:cBhvr>
                                        <p:cTn id="17" dur="2000"/>
                                        <p:tgtEl>
                                          <p:spTgt spid="2662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box(in)">
                                      <p:cBhvr>
                                        <p:cTn id="22" dur="500"/>
                                        <p:tgtEl>
                                          <p:spTgt spid="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6639"/>
                                        </p:tgtEl>
                                        <p:attrNameLst>
                                          <p:attrName>style.visibility</p:attrName>
                                        </p:attrNameLst>
                                      </p:cBhvr>
                                      <p:to>
                                        <p:strVal val="visible"/>
                                      </p:to>
                                    </p:set>
                                    <p:animEffect transition="in" filter="box(in)">
                                      <p:cBhvr>
                                        <p:cTn id="27" dur="500"/>
                                        <p:tgtEl>
                                          <p:spTgt spid="266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nodeType="clickEffect">
                                  <p:stCondLst>
                                    <p:cond delay="0"/>
                                  </p:stCondLst>
                                  <p:childTnLst>
                                    <p:animEffect transition="out" filter="box(in)">
                                      <p:cBhvr>
                                        <p:cTn id="31" dur="500"/>
                                        <p:tgtEl>
                                          <p:spTgt spid="93"/>
                                        </p:tgtEl>
                                      </p:cBhvr>
                                    </p:animEffect>
                                    <p:set>
                                      <p:cBhvr>
                                        <p:cTn id="32" dur="1" fill="hold">
                                          <p:stCondLst>
                                            <p:cond delay="499"/>
                                          </p:stCondLst>
                                        </p:cTn>
                                        <p:tgtEl>
                                          <p:spTgt spid="93"/>
                                        </p:tgtEl>
                                        <p:attrNameLst>
                                          <p:attrName>style.visibility</p:attrName>
                                        </p:attrNameLst>
                                      </p:cBhvr>
                                      <p:to>
                                        <p:strVal val="hidden"/>
                                      </p:to>
                                    </p:set>
                                  </p:childTnLst>
                                </p:cTn>
                              </p:par>
                              <p:par>
                                <p:cTn id="33" presetID="4" presetClass="exit" presetSubtype="16" fill="hold" grpId="1" nodeType="withEffect">
                                  <p:stCondLst>
                                    <p:cond delay="0"/>
                                  </p:stCondLst>
                                  <p:childTnLst>
                                    <p:animEffect transition="out" filter="box(in)">
                                      <p:cBhvr>
                                        <p:cTn id="34" dur="500"/>
                                        <p:tgtEl>
                                          <p:spTgt spid="26639"/>
                                        </p:tgtEl>
                                      </p:cBhvr>
                                    </p:animEffect>
                                    <p:set>
                                      <p:cBhvr>
                                        <p:cTn id="35" dur="1" fill="hold">
                                          <p:stCondLst>
                                            <p:cond delay="499"/>
                                          </p:stCondLst>
                                        </p:cTn>
                                        <p:tgtEl>
                                          <p:spTgt spid="26639"/>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2000"/>
                                        <p:tgtEl>
                                          <p:spTgt spid="2"/>
                                        </p:tgtEl>
                                      </p:cBhvr>
                                    </p:animEffect>
                                    <p:anim calcmode="lin" valueType="num">
                                      <p:cBhvr>
                                        <p:cTn id="41" dur="2000" fill="hold"/>
                                        <p:tgtEl>
                                          <p:spTgt spid="2"/>
                                        </p:tgtEl>
                                        <p:attrNameLst>
                                          <p:attrName>ppt_x</p:attrName>
                                        </p:attrNameLst>
                                      </p:cBhvr>
                                      <p:tavLst>
                                        <p:tav tm="0">
                                          <p:val>
                                            <p:strVal val="#ppt_x"/>
                                          </p:val>
                                        </p:tav>
                                        <p:tav tm="100000">
                                          <p:val>
                                            <p:strVal val="#ppt_x"/>
                                          </p:val>
                                        </p:tav>
                                      </p:tavLst>
                                    </p:anim>
                                    <p:anim calcmode="lin" valueType="num">
                                      <p:cBhvr>
                                        <p:cTn id="42"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9" grpId="0"/>
      <p:bldP spid="2663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xmlns="" id="{590B72D3-FD8F-41DB-BC48-3D7A7288D33A}"/>
              </a:ext>
            </a:extLst>
          </p:cNvPr>
          <p:cNvSpPr>
            <a:spLocks noGrp="1" noChangeArrowheads="1"/>
          </p:cNvSpPr>
          <p:nvPr>
            <p:ph type="body" idx="1"/>
          </p:nvPr>
        </p:nvSpPr>
        <p:spPr>
          <a:xfrm>
            <a:off x="457200" y="381000"/>
            <a:ext cx="8229600" cy="5749925"/>
          </a:xfrm>
        </p:spPr>
        <p:txBody>
          <a:bodyPr/>
          <a:lstStyle/>
          <a:p>
            <a:pPr eaLnBrk="1" hangingPunct="1">
              <a:buFontTx/>
              <a:buNone/>
            </a:pPr>
            <a:r>
              <a:rPr lang="en-US" altLang="en-US" b="1">
                <a:solidFill>
                  <a:srgbClr val="0066FF"/>
                </a:solidFill>
              </a:rPr>
              <a:t>1. Luật Bảo vệ Môi trường năm 2005 (ngày 29 tháng 11 năm 2005) so với Luật Bảo vệ Môi trường năm 1993 có nhiều bổ sung đánh dấu sự chuyển biến tích cực cho  sự nghiệp bảo vệ môi trường của đất nước.</a:t>
            </a:r>
          </a:p>
          <a:p>
            <a:pPr eaLnBrk="1" hangingPunct="1">
              <a:buFontTx/>
              <a:buNone/>
            </a:pPr>
            <a:r>
              <a:rPr lang="en-US" altLang="en-US" b="1"/>
              <a:t>2. Luật Bảo vệ Môi trường năm 2005:</a:t>
            </a:r>
          </a:p>
          <a:p>
            <a:pPr eaLnBrk="1" hangingPunct="1">
              <a:buFontTx/>
              <a:buNone/>
            </a:pPr>
            <a:r>
              <a:rPr lang="en-US" altLang="en-US" b="1"/>
              <a:t>- Gồm 15 chương và 136 điều.</a:t>
            </a:r>
          </a:p>
          <a:p>
            <a:pPr eaLnBrk="1" hangingPunct="1">
              <a:buFontTx/>
              <a:buNone/>
            </a:pPr>
            <a:r>
              <a:rPr lang="en-US" altLang="en-US" b="1"/>
              <a:t>- Luật này thay thế Luật Bảo vệ Môi trường năm 1993 </a:t>
            </a:r>
          </a:p>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Effect transition="in" filter="dissolve">
                                      <p:cBhvr>
                                        <p:cTn id="7" dur="500"/>
                                        <p:tgtEl>
                                          <p:spTgt spid="593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59394">
                                            <p:txEl>
                                              <p:pRg st="1" end="1"/>
                                            </p:txEl>
                                          </p:spTgt>
                                        </p:tgtEl>
                                        <p:attrNameLst>
                                          <p:attrName>style.visibility</p:attrName>
                                        </p:attrNameLst>
                                      </p:cBhvr>
                                      <p:to>
                                        <p:strVal val="visible"/>
                                      </p:to>
                                    </p:set>
                                    <p:animEffect transition="in" filter="wipe(down)">
                                      <p:cBhvr>
                                        <p:cTn id="12" dur="580">
                                          <p:stCondLst>
                                            <p:cond delay="0"/>
                                          </p:stCondLst>
                                        </p:cTn>
                                        <p:tgtEl>
                                          <p:spTgt spid="59394">
                                            <p:txEl>
                                              <p:pRg st="1" end="1"/>
                                            </p:txEl>
                                          </p:spTgt>
                                        </p:tgtEl>
                                      </p:cBhvr>
                                    </p:animEffect>
                                    <p:anim calcmode="lin" valueType="num">
                                      <p:cBhvr>
                                        <p:cTn id="13" dur="1822" tmFilter="0,0; 0.14,0.36; 0.43,0.73; 0.71,0.91; 1.0,1.0">
                                          <p:stCondLst>
                                            <p:cond delay="0"/>
                                          </p:stCondLst>
                                        </p:cTn>
                                        <p:tgtEl>
                                          <p:spTgt spid="59394">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9394">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9394">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9394">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9394">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59394">
                                            <p:txEl>
                                              <p:pRg st="1" end="1"/>
                                            </p:txEl>
                                          </p:spTgt>
                                        </p:tgtEl>
                                      </p:cBhvr>
                                      <p:to x="100000" y="60000"/>
                                    </p:animScale>
                                    <p:animScale>
                                      <p:cBhvr>
                                        <p:cTn id="19" dur="166" decel="50000">
                                          <p:stCondLst>
                                            <p:cond delay="676"/>
                                          </p:stCondLst>
                                        </p:cTn>
                                        <p:tgtEl>
                                          <p:spTgt spid="59394">
                                            <p:txEl>
                                              <p:pRg st="1" end="1"/>
                                            </p:txEl>
                                          </p:spTgt>
                                        </p:tgtEl>
                                      </p:cBhvr>
                                      <p:to x="100000" y="100000"/>
                                    </p:animScale>
                                    <p:animScale>
                                      <p:cBhvr>
                                        <p:cTn id="20" dur="26">
                                          <p:stCondLst>
                                            <p:cond delay="1312"/>
                                          </p:stCondLst>
                                        </p:cTn>
                                        <p:tgtEl>
                                          <p:spTgt spid="59394">
                                            <p:txEl>
                                              <p:pRg st="1" end="1"/>
                                            </p:txEl>
                                          </p:spTgt>
                                        </p:tgtEl>
                                      </p:cBhvr>
                                      <p:to x="100000" y="80000"/>
                                    </p:animScale>
                                    <p:animScale>
                                      <p:cBhvr>
                                        <p:cTn id="21" dur="166" decel="50000">
                                          <p:stCondLst>
                                            <p:cond delay="1338"/>
                                          </p:stCondLst>
                                        </p:cTn>
                                        <p:tgtEl>
                                          <p:spTgt spid="59394">
                                            <p:txEl>
                                              <p:pRg st="1" end="1"/>
                                            </p:txEl>
                                          </p:spTgt>
                                        </p:tgtEl>
                                      </p:cBhvr>
                                      <p:to x="100000" y="100000"/>
                                    </p:animScale>
                                    <p:animScale>
                                      <p:cBhvr>
                                        <p:cTn id="22" dur="26">
                                          <p:stCondLst>
                                            <p:cond delay="1642"/>
                                          </p:stCondLst>
                                        </p:cTn>
                                        <p:tgtEl>
                                          <p:spTgt spid="59394">
                                            <p:txEl>
                                              <p:pRg st="1" end="1"/>
                                            </p:txEl>
                                          </p:spTgt>
                                        </p:tgtEl>
                                      </p:cBhvr>
                                      <p:to x="100000" y="90000"/>
                                    </p:animScale>
                                    <p:animScale>
                                      <p:cBhvr>
                                        <p:cTn id="23" dur="166" decel="50000">
                                          <p:stCondLst>
                                            <p:cond delay="1668"/>
                                          </p:stCondLst>
                                        </p:cTn>
                                        <p:tgtEl>
                                          <p:spTgt spid="59394">
                                            <p:txEl>
                                              <p:pRg st="1" end="1"/>
                                            </p:txEl>
                                          </p:spTgt>
                                        </p:tgtEl>
                                      </p:cBhvr>
                                      <p:to x="100000" y="100000"/>
                                    </p:animScale>
                                    <p:animScale>
                                      <p:cBhvr>
                                        <p:cTn id="24" dur="26">
                                          <p:stCondLst>
                                            <p:cond delay="1808"/>
                                          </p:stCondLst>
                                        </p:cTn>
                                        <p:tgtEl>
                                          <p:spTgt spid="59394">
                                            <p:txEl>
                                              <p:pRg st="1" end="1"/>
                                            </p:txEl>
                                          </p:spTgt>
                                        </p:tgtEl>
                                      </p:cBhvr>
                                      <p:to x="100000" y="95000"/>
                                    </p:animScale>
                                    <p:animScale>
                                      <p:cBhvr>
                                        <p:cTn id="25" dur="166" decel="50000">
                                          <p:stCondLst>
                                            <p:cond delay="1834"/>
                                          </p:stCondLst>
                                        </p:cTn>
                                        <p:tgtEl>
                                          <p:spTgt spid="59394">
                                            <p:txEl>
                                              <p:pRg st="1" end="1"/>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59394">
                                            <p:txEl>
                                              <p:pRg st="2" end="2"/>
                                            </p:txEl>
                                          </p:spTgt>
                                        </p:tgtEl>
                                        <p:attrNameLst>
                                          <p:attrName>style.visibility</p:attrName>
                                        </p:attrNameLst>
                                      </p:cBhvr>
                                      <p:to>
                                        <p:strVal val="visible"/>
                                      </p:to>
                                    </p:set>
                                    <p:animEffect transition="in" filter="wipe(down)">
                                      <p:cBhvr>
                                        <p:cTn id="28" dur="580">
                                          <p:stCondLst>
                                            <p:cond delay="0"/>
                                          </p:stCondLst>
                                        </p:cTn>
                                        <p:tgtEl>
                                          <p:spTgt spid="59394">
                                            <p:txEl>
                                              <p:pRg st="2" end="2"/>
                                            </p:txEl>
                                          </p:spTgt>
                                        </p:tgtEl>
                                      </p:cBhvr>
                                    </p:animEffect>
                                    <p:anim calcmode="lin" valueType="num">
                                      <p:cBhvr>
                                        <p:cTn id="29" dur="1822" tmFilter="0,0; 0.14,0.36; 0.43,0.73; 0.71,0.91; 1.0,1.0">
                                          <p:stCondLst>
                                            <p:cond delay="0"/>
                                          </p:stCondLst>
                                        </p:cTn>
                                        <p:tgtEl>
                                          <p:spTgt spid="59394">
                                            <p:txEl>
                                              <p:pRg st="2" end="2"/>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9394">
                                            <p:txEl>
                                              <p:pRg st="2" end="2"/>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9394">
                                            <p:txEl>
                                              <p:pRg st="2" end="2"/>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9394">
                                            <p:txEl>
                                              <p:pRg st="2" end="2"/>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9394">
                                            <p:txEl>
                                              <p:pRg st="2" end="2"/>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59394">
                                            <p:txEl>
                                              <p:pRg st="2" end="2"/>
                                            </p:txEl>
                                          </p:spTgt>
                                        </p:tgtEl>
                                      </p:cBhvr>
                                      <p:to x="100000" y="60000"/>
                                    </p:animScale>
                                    <p:animScale>
                                      <p:cBhvr>
                                        <p:cTn id="35" dur="166" decel="50000">
                                          <p:stCondLst>
                                            <p:cond delay="676"/>
                                          </p:stCondLst>
                                        </p:cTn>
                                        <p:tgtEl>
                                          <p:spTgt spid="59394">
                                            <p:txEl>
                                              <p:pRg st="2" end="2"/>
                                            </p:txEl>
                                          </p:spTgt>
                                        </p:tgtEl>
                                      </p:cBhvr>
                                      <p:to x="100000" y="100000"/>
                                    </p:animScale>
                                    <p:animScale>
                                      <p:cBhvr>
                                        <p:cTn id="36" dur="26">
                                          <p:stCondLst>
                                            <p:cond delay="1312"/>
                                          </p:stCondLst>
                                        </p:cTn>
                                        <p:tgtEl>
                                          <p:spTgt spid="59394">
                                            <p:txEl>
                                              <p:pRg st="2" end="2"/>
                                            </p:txEl>
                                          </p:spTgt>
                                        </p:tgtEl>
                                      </p:cBhvr>
                                      <p:to x="100000" y="80000"/>
                                    </p:animScale>
                                    <p:animScale>
                                      <p:cBhvr>
                                        <p:cTn id="37" dur="166" decel="50000">
                                          <p:stCondLst>
                                            <p:cond delay="1338"/>
                                          </p:stCondLst>
                                        </p:cTn>
                                        <p:tgtEl>
                                          <p:spTgt spid="59394">
                                            <p:txEl>
                                              <p:pRg st="2" end="2"/>
                                            </p:txEl>
                                          </p:spTgt>
                                        </p:tgtEl>
                                      </p:cBhvr>
                                      <p:to x="100000" y="100000"/>
                                    </p:animScale>
                                    <p:animScale>
                                      <p:cBhvr>
                                        <p:cTn id="38" dur="26">
                                          <p:stCondLst>
                                            <p:cond delay="1642"/>
                                          </p:stCondLst>
                                        </p:cTn>
                                        <p:tgtEl>
                                          <p:spTgt spid="59394">
                                            <p:txEl>
                                              <p:pRg st="2" end="2"/>
                                            </p:txEl>
                                          </p:spTgt>
                                        </p:tgtEl>
                                      </p:cBhvr>
                                      <p:to x="100000" y="90000"/>
                                    </p:animScale>
                                    <p:animScale>
                                      <p:cBhvr>
                                        <p:cTn id="39" dur="166" decel="50000">
                                          <p:stCondLst>
                                            <p:cond delay="1668"/>
                                          </p:stCondLst>
                                        </p:cTn>
                                        <p:tgtEl>
                                          <p:spTgt spid="59394">
                                            <p:txEl>
                                              <p:pRg st="2" end="2"/>
                                            </p:txEl>
                                          </p:spTgt>
                                        </p:tgtEl>
                                      </p:cBhvr>
                                      <p:to x="100000" y="100000"/>
                                    </p:animScale>
                                    <p:animScale>
                                      <p:cBhvr>
                                        <p:cTn id="40" dur="26">
                                          <p:stCondLst>
                                            <p:cond delay="1808"/>
                                          </p:stCondLst>
                                        </p:cTn>
                                        <p:tgtEl>
                                          <p:spTgt spid="59394">
                                            <p:txEl>
                                              <p:pRg st="2" end="2"/>
                                            </p:txEl>
                                          </p:spTgt>
                                        </p:tgtEl>
                                      </p:cBhvr>
                                      <p:to x="100000" y="95000"/>
                                    </p:animScale>
                                    <p:animScale>
                                      <p:cBhvr>
                                        <p:cTn id="41" dur="166" decel="50000">
                                          <p:stCondLst>
                                            <p:cond delay="1834"/>
                                          </p:stCondLst>
                                        </p:cTn>
                                        <p:tgtEl>
                                          <p:spTgt spid="59394">
                                            <p:txEl>
                                              <p:pRg st="2" end="2"/>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59394">
                                            <p:txEl>
                                              <p:pRg st="3" end="3"/>
                                            </p:txEl>
                                          </p:spTgt>
                                        </p:tgtEl>
                                        <p:attrNameLst>
                                          <p:attrName>style.visibility</p:attrName>
                                        </p:attrNameLst>
                                      </p:cBhvr>
                                      <p:to>
                                        <p:strVal val="visible"/>
                                      </p:to>
                                    </p:set>
                                    <p:animEffect transition="in" filter="wipe(down)">
                                      <p:cBhvr>
                                        <p:cTn id="44" dur="580">
                                          <p:stCondLst>
                                            <p:cond delay="0"/>
                                          </p:stCondLst>
                                        </p:cTn>
                                        <p:tgtEl>
                                          <p:spTgt spid="59394">
                                            <p:txEl>
                                              <p:pRg st="3" end="3"/>
                                            </p:txEl>
                                          </p:spTgt>
                                        </p:tgtEl>
                                      </p:cBhvr>
                                    </p:animEffect>
                                    <p:anim calcmode="lin" valueType="num">
                                      <p:cBhvr>
                                        <p:cTn id="45" dur="1822" tmFilter="0,0; 0.14,0.36; 0.43,0.73; 0.71,0.91; 1.0,1.0">
                                          <p:stCondLst>
                                            <p:cond delay="0"/>
                                          </p:stCondLst>
                                        </p:cTn>
                                        <p:tgtEl>
                                          <p:spTgt spid="59394">
                                            <p:txEl>
                                              <p:pRg st="3" end="3"/>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59394">
                                            <p:txEl>
                                              <p:pRg st="3" end="3"/>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59394">
                                            <p:txEl>
                                              <p:pRg st="3" end="3"/>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59394">
                                            <p:txEl>
                                              <p:pRg st="3" end="3"/>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59394">
                                            <p:txEl>
                                              <p:pRg st="3" end="3"/>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59394">
                                            <p:txEl>
                                              <p:pRg st="3" end="3"/>
                                            </p:txEl>
                                          </p:spTgt>
                                        </p:tgtEl>
                                      </p:cBhvr>
                                      <p:to x="100000" y="60000"/>
                                    </p:animScale>
                                    <p:animScale>
                                      <p:cBhvr>
                                        <p:cTn id="51" dur="166" decel="50000">
                                          <p:stCondLst>
                                            <p:cond delay="676"/>
                                          </p:stCondLst>
                                        </p:cTn>
                                        <p:tgtEl>
                                          <p:spTgt spid="59394">
                                            <p:txEl>
                                              <p:pRg st="3" end="3"/>
                                            </p:txEl>
                                          </p:spTgt>
                                        </p:tgtEl>
                                      </p:cBhvr>
                                      <p:to x="100000" y="100000"/>
                                    </p:animScale>
                                    <p:animScale>
                                      <p:cBhvr>
                                        <p:cTn id="52" dur="26">
                                          <p:stCondLst>
                                            <p:cond delay="1312"/>
                                          </p:stCondLst>
                                        </p:cTn>
                                        <p:tgtEl>
                                          <p:spTgt spid="59394">
                                            <p:txEl>
                                              <p:pRg st="3" end="3"/>
                                            </p:txEl>
                                          </p:spTgt>
                                        </p:tgtEl>
                                      </p:cBhvr>
                                      <p:to x="100000" y="80000"/>
                                    </p:animScale>
                                    <p:animScale>
                                      <p:cBhvr>
                                        <p:cTn id="53" dur="166" decel="50000">
                                          <p:stCondLst>
                                            <p:cond delay="1338"/>
                                          </p:stCondLst>
                                        </p:cTn>
                                        <p:tgtEl>
                                          <p:spTgt spid="59394">
                                            <p:txEl>
                                              <p:pRg st="3" end="3"/>
                                            </p:txEl>
                                          </p:spTgt>
                                        </p:tgtEl>
                                      </p:cBhvr>
                                      <p:to x="100000" y="100000"/>
                                    </p:animScale>
                                    <p:animScale>
                                      <p:cBhvr>
                                        <p:cTn id="54" dur="26">
                                          <p:stCondLst>
                                            <p:cond delay="1642"/>
                                          </p:stCondLst>
                                        </p:cTn>
                                        <p:tgtEl>
                                          <p:spTgt spid="59394">
                                            <p:txEl>
                                              <p:pRg st="3" end="3"/>
                                            </p:txEl>
                                          </p:spTgt>
                                        </p:tgtEl>
                                      </p:cBhvr>
                                      <p:to x="100000" y="90000"/>
                                    </p:animScale>
                                    <p:animScale>
                                      <p:cBhvr>
                                        <p:cTn id="55" dur="166" decel="50000">
                                          <p:stCondLst>
                                            <p:cond delay="1668"/>
                                          </p:stCondLst>
                                        </p:cTn>
                                        <p:tgtEl>
                                          <p:spTgt spid="59394">
                                            <p:txEl>
                                              <p:pRg st="3" end="3"/>
                                            </p:txEl>
                                          </p:spTgt>
                                        </p:tgtEl>
                                      </p:cBhvr>
                                      <p:to x="100000" y="100000"/>
                                    </p:animScale>
                                    <p:animScale>
                                      <p:cBhvr>
                                        <p:cTn id="56" dur="26">
                                          <p:stCondLst>
                                            <p:cond delay="1808"/>
                                          </p:stCondLst>
                                        </p:cTn>
                                        <p:tgtEl>
                                          <p:spTgt spid="59394">
                                            <p:txEl>
                                              <p:pRg st="3" end="3"/>
                                            </p:txEl>
                                          </p:spTgt>
                                        </p:tgtEl>
                                      </p:cBhvr>
                                      <p:to x="100000" y="95000"/>
                                    </p:animScale>
                                    <p:animScale>
                                      <p:cBhvr>
                                        <p:cTn id="57" dur="166" decel="50000">
                                          <p:stCondLst>
                                            <p:cond delay="1834"/>
                                          </p:stCondLst>
                                        </p:cTn>
                                        <p:tgtEl>
                                          <p:spTgt spid="59394">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Text Box 5">
            <a:extLst>
              <a:ext uri="{FF2B5EF4-FFF2-40B4-BE49-F238E27FC236}">
                <a16:creationId xmlns:a16="http://schemas.microsoft.com/office/drawing/2014/main" xmlns="" id="{AA5C9FE0-220B-49C3-AF89-1786328DF52C}"/>
              </a:ext>
            </a:extLst>
          </p:cNvPr>
          <p:cNvSpPr txBox="1">
            <a:spLocks noChangeArrowheads="1"/>
          </p:cNvSpPr>
          <p:nvPr/>
        </p:nvSpPr>
        <p:spPr bwMode="auto">
          <a:xfrm>
            <a:off x="0" y="0"/>
            <a:ext cx="9144000" cy="557213"/>
          </a:xfrm>
          <a:prstGeom prst="rect">
            <a:avLst/>
          </a:prstGeom>
          <a:noFill/>
          <a:ln w="38100" cmpd="dbl">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800" b="1">
                <a:solidFill>
                  <a:srgbClr val="0066FF"/>
                </a:solidFill>
              </a:rPr>
              <a:t>THÔNG TIN VỀ LUẬT BẢO VỆ MÔI TRƯỜNG</a:t>
            </a:r>
          </a:p>
        </p:txBody>
      </p:sp>
      <p:sp>
        <p:nvSpPr>
          <p:cNvPr id="77830" name="Text Box 6">
            <a:extLst>
              <a:ext uri="{FF2B5EF4-FFF2-40B4-BE49-F238E27FC236}">
                <a16:creationId xmlns:a16="http://schemas.microsoft.com/office/drawing/2014/main" xmlns="" id="{4F2DAEEC-22C9-492B-8D59-112F56A9BC47}"/>
              </a:ext>
            </a:extLst>
          </p:cNvPr>
          <p:cNvSpPr txBox="1">
            <a:spLocks noChangeArrowheads="1"/>
          </p:cNvSpPr>
          <p:nvPr/>
        </p:nvSpPr>
        <p:spPr bwMode="auto">
          <a:xfrm>
            <a:off x="0" y="6858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b="1">
                <a:solidFill>
                  <a:srgbClr val="0066FF"/>
                </a:solidFill>
              </a:rPr>
              <a:t>CHƯƠNG I:</a:t>
            </a:r>
            <a:r>
              <a:rPr lang="en-US" altLang="en-US" sz="2800" b="1">
                <a:solidFill>
                  <a:srgbClr val="FF0066"/>
                </a:solidFill>
              </a:rPr>
              <a:t> </a:t>
            </a:r>
            <a:r>
              <a:rPr lang="en-US" altLang="en-US" sz="2800" b="1">
                <a:solidFill>
                  <a:schemeClr val="tx2"/>
                </a:solidFill>
              </a:rPr>
              <a:t>Nh</a:t>
            </a:r>
            <a:r>
              <a:rPr lang="en-US" altLang="en-US" sz="2800" b="1"/>
              <a:t>ững qui định chung, xác định đối tượng, phạm vi điều chỉnh của Luật Bảo vệ môi trường của các tổ chức và cá nhân.</a:t>
            </a:r>
          </a:p>
        </p:txBody>
      </p:sp>
      <p:sp>
        <p:nvSpPr>
          <p:cNvPr id="77832" name="Text Box 8">
            <a:extLst>
              <a:ext uri="{FF2B5EF4-FFF2-40B4-BE49-F238E27FC236}">
                <a16:creationId xmlns:a16="http://schemas.microsoft.com/office/drawing/2014/main" xmlns="" id="{67C82B15-48E8-4D52-8541-1D9B9B003854}"/>
              </a:ext>
            </a:extLst>
          </p:cNvPr>
          <p:cNvSpPr txBox="1">
            <a:spLocks noChangeArrowheads="1"/>
          </p:cNvSpPr>
          <p:nvPr/>
        </p:nvSpPr>
        <p:spPr bwMode="auto">
          <a:xfrm>
            <a:off x="0" y="2209800"/>
            <a:ext cx="91440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b="1">
                <a:solidFill>
                  <a:srgbClr val="0066FF"/>
                </a:solidFill>
              </a:rPr>
              <a:t>CHƯƠNG II:</a:t>
            </a:r>
            <a:r>
              <a:rPr lang="en-US" altLang="en-US" sz="2800" b="1">
                <a:solidFill>
                  <a:schemeClr val="tx2"/>
                </a:solidFill>
              </a:rPr>
              <a:t> </a:t>
            </a:r>
            <a:r>
              <a:rPr lang="en-US" altLang="en-US" sz="2800" b="1"/>
              <a:t>Bao gồm các qui định về phòng chống suy thoái môi trường như : đất, nước, không khí, các nguồn lợi sinh vật, các hệ sinh thái, các nguồn gen, đa dạng sinh học, cảnh quan. Chương này cũng qui định cấm nhập chất thải vào Việt Nam.</a:t>
            </a:r>
          </a:p>
        </p:txBody>
      </p:sp>
      <p:sp>
        <p:nvSpPr>
          <p:cNvPr id="77833" name="Text Box 9">
            <a:extLst>
              <a:ext uri="{FF2B5EF4-FFF2-40B4-BE49-F238E27FC236}">
                <a16:creationId xmlns:a16="http://schemas.microsoft.com/office/drawing/2014/main" xmlns="" id="{0B16DCC4-7B95-4523-9B70-D8A5C3F55685}"/>
              </a:ext>
            </a:extLst>
          </p:cNvPr>
          <p:cNvSpPr txBox="1">
            <a:spLocks noChangeArrowheads="1"/>
          </p:cNvSpPr>
          <p:nvPr/>
        </p:nvSpPr>
        <p:spPr bwMode="auto">
          <a:xfrm>
            <a:off x="0" y="4572000"/>
            <a:ext cx="9144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b="1">
                <a:solidFill>
                  <a:srgbClr val="0066FF"/>
                </a:solidFill>
              </a:rPr>
              <a:t>CHƯƠNG III:</a:t>
            </a:r>
            <a:r>
              <a:rPr lang="en-US" altLang="en-US" sz="2800" b="1"/>
              <a:t> Khắc phục suy thoái môi trường, ô nhiễm môi trường và sự cố môi trường . Các cơ sở sản xuất, kinh doanh có trách nhiệm xử lí chất thải bằng công nghệ thích hợp.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animEffect transition="in" filter="plus(in)">
                                      <p:cBhvr>
                                        <p:cTn id="7" dur="2000"/>
                                        <p:tgtEl>
                                          <p:spTgt spid="778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7830"/>
                                        </p:tgtEl>
                                        <p:attrNameLst>
                                          <p:attrName>style.visibility</p:attrName>
                                        </p:attrNameLst>
                                      </p:cBhvr>
                                      <p:to>
                                        <p:strVal val="visible"/>
                                      </p:to>
                                    </p:set>
                                    <p:animEffect transition="in" filter="diamond(in)">
                                      <p:cBhvr>
                                        <p:cTn id="12" dur="2000"/>
                                        <p:tgtEl>
                                          <p:spTgt spid="778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7832"/>
                                        </p:tgtEl>
                                        <p:attrNameLst>
                                          <p:attrName>style.visibility</p:attrName>
                                        </p:attrNameLst>
                                      </p:cBhvr>
                                      <p:to>
                                        <p:strVal val="visible"/>
                                      </p:to>
                                    </p:set>
                                    <p:animEffect transition="in" filter="diamond(in)">
                                      <p:cBhvr>
                                        <p:cTn id="17" dur="2000"/>
                                        <p:tgtEl>
                                          <p:spTgt spid="778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7833"/>
                                        </p:tgtEl>
                                        <p:attrNameLst>
                                          <p:attrName>style.visibility</p:attrName>
                                        </p:attrNameLst>
                                      </p:cBhvr>
                                      <p:to>
                                        <p:strVal val="visible"/>
                                      </p:to>
                                    </p:set>
                                    <p:animEffect transition="in" filter="diamond(in)">
                                      <p:cBhvr>
                                        <p:cTn id="22" dur="2000"/>
                                        <p:tgtEl>
                                          <p:spTgt spid="77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animBg="1"/>
      <p:bldP spid="77830" grpId="0"/>
      <p:bldP spid="77832" grpId="0"/>
      <p:bldP spid="778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a:extLst>
              <a:ext uri="{FF2B5EF4-FFF2-40B4-BE49-F238E27FC236}">
                <a16:creationId xmlns:a16="http://schemas.microsoft.com/office/drawing/2014/main" xmlns="" id="{F99A2672-0B65-4370-B40C-A2A379B86378}"/>
              </a:ext>
            </a:extLst>
          </p:cNvPr>
          <p:cNvSpPr txBox="1">
            <a:spLocks noChangeArrowheads="1"/>
          </p:cNvSpPr>
          <p:nvPr/>
        </p:nvSpPr>
        <p:spPr bwMode="auto">
          <a:xfrm>
            <a:off x="0" y="0"/>
            <a:ext cx="9144000" cy="495300"/>
          </a:xfrm>
          <a:prstGeom prst="rect">
            <a:avLst/>
          </a:prstGeom>
          <a:noFill/>
          <a:ln w="38100" cmpd="dbl">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rgbClr val="0066FF"/>
                </a:solidFill>
              </a:rPr>
              <a:t>THÔNG TIN VỀ LUẬT BẢO VỆ MÔI TRƯỜNG</a:t>
            </a:r>
          </a:p>
        </p:txBody>
      </p:sp>
      <p:sp>
        <p:nvSpPr>
          <p:cNvPr id="78855" name="Text Box 7">
            <a:extLst>
              <a:ext uri="{FF2B5EF4-FFF2-40B4-BE49-F238E27FC236}">
                <a16:creationId xmlns:a16="http://schemas.microsoft.com/office/drawing/2014/main" xmlns="" id="{525D3321-CB93-4851-A845-533806181545}"/>
              </a:ext>
            </a:extLst>
          </p:cNvPr>
          <p:cNvSpPr txBox="1">
            <a:spLocks noChangeArrowheads="1"/>
          </p:cNvSpPr>
          <p:nvPr/>
        </p:nvSpPr>
        <p:spPr bwMode="auto">
          <a:xfrm>
            <a:off x="0" y="609600"/>
            <a:ext cx="91440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b="1">
                <a:solidFill>
                  <a:srgbClr val="0066FF"/>
                </a:solidFill>
              </a:rPr>
              <a:t>CHƯƠNG IV:</a:t>
            </a:r>
            <a:r>
              <a:rPr lang="en-US" altLang="en-US" sz="2800" b="1"/>
              <a:t> Quy định nội dung quản lí nhà nước về bảo vệ môi trường, chức năng, nhiệm vụ của hệ thống cơ quan quản lí Nhà nước về bảo vệ môi trường từ các cơ quan Trung ương, Bộ khoa học và công nghệ, Bộ tài nguyên và môi trường từ các cơ quan trung ương, Bộ khoa học và công nghệ, Bộ tài nguyên và môi trường, Thanh tra Nhà nước….</a:t>
            </a:r>
          </a:p>
        </p:txBody>
      </p:sp>
      <p:sp>
        <p:nvSpPr>
          <p:cNvPr id="78856" name="Text Box 8">
            <a:extLst>
              <a:ext uri="{FF2B5EF4-FFF2-40B4-BE49-F238E27FC236}">
                <a16:creationId xmlns:a16="http://schemas.microsoft.com/office/drawing/2014/main" xmlns="" id="{89F2E669-D6B6-42C7-B35B-2EE77C925522}"/>
              </a:ext>
            </a:extLst>
          </p:cNvPr>
          <p:cNvSpPr txBox="1">
            <a:spLocks noChangeArrowheads="1"/>
          </p:cNvSpPr>
          <p:nvPr/>
        </p:nvSpPr>
        <p:spPr bwMode="auto">
          <a:xfrm>
            <a:off x="0" y="3886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b="1">
                <a:solidFill>
                  <a:srgbClr val="0066FF"/>
                </a:solidFill>
              </a:rPr>
              <a:t>CHƯƠNG V :</a:t>
            </a:r>
            <a:r>
              <a:rPr lang="en-US" altLang="en-US" sz="2800" b="1"/>
              <a:t> Quan hệ quốc tế về bảo vệ môi trường</a:t>
            </a:r>
          </a:p>
        </p:txBody>
      </p:sp>
      <p:sp>
        <p:nvSpPr>
          <p:cNvPr id="78858" name="Text Box 10">
            <a:extLst>
              <a:ext uri="{FF2B5EF4-FFF2-40B4-BE49-F238E27FC236}">
                <a16:creationId xmlns:a16="http://schemas.microsoft.com/office/drawing/2014/main" xmlns="" id="{E1919BB9-43F4-4A16-B226-65417E4A910C}"/>
              </a:ext>
            </a:extLst>
          </p:cNvPr>
          <p:cNvSpPr txBox="1">
            <a:spLocks noChangeArrowheads="1"/>
          </p:cNvSpPr>
          <p:nvPr/>
        </p:nvSpPr>
        <p:spPr bwMode="auto">
          <a:xfrm>
            <a:off x="0" y="472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b="1">
                <a:solidFill>
                  <a:srgbClr val="0066FF"/>
                </a:solidFill>
              </a:rPr>
              <a:t>CHƯƠNG VI :</a:t>
            </a:r>
            <a:r>
              <a:rPr lang="en-US" altLang="en-US" sz="2800" b="1"/>
              <a:t> Khen thưởng và xử lí vi phạm luật</a:t>
            </a:r>
          </a:p>
        </p:txBody>
      </p:sp>
      <p:sp>
        <p:nvSpPr>
          <p:cNvPr id="78859" name="Text Box 11">
            <a:extLst>
              <a:ext uri="{FF2B5EF4-FFF2-40B4-BE49-F238E27FC236}">
                <a16:creationId xmlns:a16="http://schemas.microsoft.com/office/drawing/2014/main" xmlns="" id="{BBD82F27-EFB2-48E1-A263-EBBCDB7CF284}"/>
              </a:ext>
            </a:extLst>
          </p:cNvPr>
          <p:cNvSpPr txBox="1">
            <a:spLocks noChangeArrowheads="1"/>
          </p:cNvSpPr>
          <p:nvPr/>
        </p:nvSpPr>
        <p:spPr bwMode="auto">
          <a:xfrm>
            <a:off x="0" y="5638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b="1">
                <a:solidFill>
                  <a:srgbClr val="0066FF"/>
                </a:solidFill>
              </a:rPr>
              <a:t>CHƯƠNG VII :</a:t>
            </a:r>
            <a:r>
              <a:rPr lang="en-US" altLang="en-US" sz="2800" b="1"/>
              <a:t> Điều khoản thi hành luật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8855"/>
                                        </p:tgtEl>
                                        <p:attrNameLst>
                                          <p:attrName>style.visibility</p:attrName>
                                        </p:attrNameLst>
                                      </p:cBhvr>
                                      <p:to>
                                        <p:strVal val="visible"/>
                                      </p:to>
                                    </p:set>
                                    <p:animEffect transition="in" filter="diamond(in)">
                                      <p:cBhvr>
                                        <p:cTn id="7" dur="2000"/>
                                        <p:tgtEl>
                                          <p:spTgt spid="788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8856"/>
                                        </p:tgtEl>
                                        <p:attrNameLst>
                                          <p:attrName>style.visibility</p:attrName>
                                        </p:attrNameLst>
                                      </p:cBhvr>
                                      <p:to>
                                        <p:strVal val="visible"/>
                                      </p:to>
                                    </p:set>
                                    <p:animEffect transition="in" filter="diamond(in)">
                                      <p:cBhvr>
                                        <p:cTn id="12" dur="2000"/>
                                        <p:tgtEl>
                                          <p:spTgt spid="788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8858"/>
                                        </p:tgtEl>
                                        <p:attrNameLst>
                                          <p:attrName>style.visibility</p:attrName>
                                        </p:attrNameLst>
                                      </p:cBhvr>
                                      <p:to>
                                        <p:strVal val="visible"/>
                                      </p:to>
                                    </p:set>
                                    <p:animEffect transition="in" filter="diamond(in)">
                                      <p:cBhvr>
                                        <p:cTn id="17" dur="2000"/>
                                        <p:tgtEl>
                                          <p:spTgt spid="788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8859"/>
                                        </p:tgtEl>
                                        <p:attrNameLst>
                                          <p:attrName>style.visibility</p:attrName>
                                        </p:attrNameLst>
                                      </p:cBhvr>
                                      <p:to>
                                        <p:strVal val="visible"/>
                                      </p:to>
                                    </p:set>
                                    <p:animEffect transition="in" filter="diamond(in)">
                                      <p:cBhvr>
                                        <p:cTn id="22" dur="2000"/>
                                        <p:tgtEl>
                                          <p:spTgt spid="78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5" grpId="0"/>
      <p:bldP spid="78856" grpId="0"/>
      <p:bldP spid="78858" grpId="0"/>
      <p:bldP spid="788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a:extLst>
              <a:ext uri="{FF2B5EF4-FFF2-40B4-BE49-F238E27FC236}">
                <a16:creationId xmlns:a16="http://schemas.microsoft.com/office/drawing/2014/main" xmlns="" id="{7566DCD9-D7F8-4110-8FAC-0120DD8CF483}"/>
              </a:ext>
            </a:extLst>
          </p:cNvPr>
          <p:cNvSpPr txBox="1">
            <a:spLocks noChangeArrowheads="1"/>
          </p:cNvSpPr>
          <p:nvPr/>
        </p:nvSpPr>
        <p:spPr bwMode="auto">
          <a:xfrm>
            <a:off x="0" y="66675"/>
            <a:ext cx="9144000" cy="116998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800" b="1">
                <a:solidFill>
                  <a:srgbClr val="FF0000"/>
                </a:solidFill>
              </a:rPr>
              <a:t>BÀI 61: LUẬT BẢO VỆ MÔI TRƯỜNG</a:t>
            </a:r>
          </a:p>
          <a:p>
            <a:pPr eaLnBrk="1" hangingPunct="1">
              <a:spcBef>
                <a:spcPct val="50000"/>
              </a:spcBef>
            </a:pPr>
            <a:r>
              <a:rPr lang="en-US" altLang="en-US" sz="2800" b="1">
                <a:solidFill>
                  <a:srgbClr val="0000CC"/>
                </a:solidFill>
              </a:rPr>
              <a:t>I. Sự cần thiết ban hành luật</a:t>
            </a:r>
          </a:p>
        </p:txBody>
      </p:sp>
      <p:sp>
        <p:nvSpPr>
          <p:cNvPr id="15363" name="Text Box 6">
            <a:extLst>
              <a:ext uri="{FF2B5EF4-FFF2-40B4-BE49-F238E27FC236}">
                <a16:creationId xmlns:a16="http://schemas.microsoft.com/office/drawing/2014/main" xmlns="" id="{F0AC01F6-A36E-497A-929E-6ACA24B65E25}"/>
              </a:ext>
            </a:extLst>
          </p:cNvPr>
          <p:cNvSpPr txBox="1">
            <a:spLocks noChangeArrowheads="1"/>
          </p:cNvSpPr>
          <p:nvPr/>
        </p:nvSpPr>
        <p:spPr bwMode="auto">
          <a:xfrm>
            <a:off x="0" y="114935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b="1">
                <a:solidFill>
                  <a:srgbClr val="0000CC"/>
                </a:solidFill>
              </a:rPr>
              <a:t>II. Một số nội dung cơ bản của luật bảo vệ môi trường Việt Nam</a:t>
            </a:r>
          </a:p>
        </p:txBody>
      </p:sp>
      <p:sp>
        <p:nvSpPr>
          <p:cNvPr id="39944" name="Text Box 8">
            <a:extLst>
              <a:ext uri="{FF2B5EF4-FFF2-40B4-BE49-F238E27FC236}">
                <a16:creationId xmlns:a16="http://schemas.microsoft.com/office/drawing/2014/main" xmlns="" id="{1F223D30-3010-45AB-AFD1-12096B5BDD4D}"/>
              </a:ext>
            </a:extLst>
          </p:cNvPr>
          <p:cNvSpPr txBox="1">
            <a:spLocks noChangeArrowheads="1"/>
          </p:cNvSpPr>
          <p:nvPr/>
        </p:nvSpPr>
        <p:spPr bwMode="auto">
          <a:xfrm>
            <a:off x="0" y="3581400"/>
            <a:ext cx="9144000" cy="28686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spcBef>
                <a:spcPct val="50000"/>
              </a:spcBef>
            </a:pPr>
            <a:r>
              <a:rPr lang="en-US" altLang="en-US" sz="2800">
                <a:solidFill>
                  <a:srgbClr val="FF33CC"/>
                </a:solidFill>
                <a:latin typeface="Arial" panose="020B0604020202020204" pitchFamily="34" charset="0"/>
                <a:sym typeface="Wingdings" panose="05000000000000000000" pitchFamily="2" charset="2"/>
              </a:rPr>
              <a:t></a:t>
            </a:r>
            <a:r>
              <a:rPr lang="en-US" altLang="en-US" sz="2800">
                <a:latin typeface="Arial" panose="020B0604020202020204" pitchFamily="34" charset="0"/>
              </a:rPr>
              <a:t> </a:t>
            </a:r>
            <a:r>
              <a:rPr lang="en-US" altLang="en-US" sz="2800" b="1">
                <a:solidFill>
                  <a:schemeClr val="tx2"/>
                </a:solidFill>
              </a:rPr>
              <a:t>●</a:t>
            </a:r>
            <a:r>
              <a:rPr lang="en-US" altLang="en-US" sz="2800" b="1"/>
              <a:t>Các tổ chức, cá  nhân có trách nhiệm giữ cho môi trường trong lành, sạch đẹp, cải thiện môi trường, bảo đảm sự cân bằng sinh thái , ngăn chặn khắc phục hậu quả xấu, khai thác sử dụng hợp lí và tiết kiệm tài nguyên thiên nhiên.</a:t>
            </a:r>
          </a:p>
          <a:p>
            <a:pPr algn="just" eaLnBrk="1" hangingPunct="1">
              <a:spcBef>
                <a:spcPct val="50000"/>
              </a:spcBef>
            </a:pPr>
            <a:r>
              <a:rPr lang="en-US" altLang="en-US" sz="2800" b="1">
                <a:solidFill>
                  <a:schemeClr val="tx2"/>
                </a:solidFill>
              </a:rPr>
              <a:t>    ●C</a:t>
            </a:r>
            <a:r>
              <a:rPr lang="en-US" altLang="en-US" sz="2800" b="1"/>
              <a:t>ấm nhập khẩu các chất thải vào Việt Nam.</a:t>
            </a:r>
          </a:p>
        </p:txBody>
      </p:sp>
      <p:sp>
        <p:nvSpPr>
          <p:cNvPr id="39945" name="Text Box 9">
            <a:extLst>
              <a:ext uri="{FF2B5EF4-FFF2-40B4-BE49-F238E27FC236}">
                <a16:creationId xmlns:a16="http://schemas.microsoft.com/office/drawing/2014/main" xmlns="" id="{CE666025-9142-4604-A6CA-6B515116FB13}"/>
              </a:ext>
            </a:extLst>
          </p:cNvPr>
          <p:cNvSpPr txBox="1">
            <a:spLocks noChangeArrowheads="1"/>
          </p:cNvSpPr>
          <p:nvPr/>
        </p:nvSpPr>
        <p:spPr bwMode="auto">
          <a:xfrm>
            <a:off x="685800" y="2743200"/>
            <a:ext cx="7696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b="1">
                <a:solidFill>
                  <a:schemeClr val="tx2"/>
                </a:solidFill>
              </a:rPr>
              <a:t>N</a:t>
            </a:r>
            <a:r>
              <a:rPr lang="en-US" altLang="en-US" sz="2800" b="1"/>
              <a:t>ội dung chính chương II, của luật bảo vệ môi trường qui định như thế nào ?</a:t>
            </a:r>
          </a:p>
        </p:txBody>
      </p:sp>
      <p:sp>
        <p:nvSpPr>
          <p:cNvPr id="15366" name="Rectangle 12">
            <a:extLst>
              <a:ext uri="{FF2B5EF4-FFF2-40B4-BE49-F238E27FC236}">
                <a16:creationId xmlns:a16="http://schemas.microsoft.com/office/drawing/2014/main" xmlns="" id="{CFE702F5-EF03-4295-A76C-BB236C4B8667}"/>
              </a:ext>
            </a:extLst>
          </p:cNvPr>
          <p:cNvSpPr>
            <a:spLocks noChangeArrowheads="1"/>
          </p:cNvSpPr>
          <p:nvPr/>
        </p:nvSpPr>
        <p:spPr bwMode="auto">
          <a:xfrm>
            <a:off x="0" y="6019800"/>
            <a:ext cx="762000" cy="5334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cap="rnd">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endParaRPr lang="en-US" altLang="en-US" sz="2400" b="1"/>
          </a:p>
        </p:txBody>
      </p:sp>
      <p:pic>
        <p:nvPicPr>
          <p:cNvPr id="93" name="Picture 7" descr="Cau hoi">
            <a:extLst>
              <a:ext uri="{FF2B5EF4-FFF2-40B4-BE49-F238E27FC236}">
                <a16:creationId xmlns:a16="http://schemas.microsoft.com/office/drawing/2014/main" xmlns="" id="{9A753ED8-C983-40B5-B696-704A749473D2}"/>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051175"/>
            <a:ext cx="4460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 Box 7">
            <a:extLst>
              <a:ext uri="{FF2B5EF4-FFF2-40B4-BE49-F238E27FC236}">
                <a16:creationId xmlns:a16="http://schemas.microsoft.com/office/drawing/2014/main" xmlns="" id="{EA68BD29-7167-4D74-AD0F-CEF9332F7458}"/>
              </a:ext>
            </a:extLst>
          </p:cNvPr>
          <p:cNvSpPr txBox="1">
            <a:spLocks noChangeArrowheads="1"/>
          </p:cNvSpPr>
          <p:nvPr/>
        </p:nvSpPr>
        <p:spPr bwMode="auto">
          <a:xfrm>
            <a:off x="381000" y="1997075"/>
            <a:ext cx="87630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spcBef>
                <a:spcPct val="50000"/>
              </a:spcBef>
            </a:pPr>
            <a:r>
              <a:rPr lang="en-US" altLang="en-US" sz="2600" b="1">
                <a:solidFill>
                  <a:srgbClr val="0066FF"/>
                </a:solidFill>
                <a:sym typeface="Wingdings" panose="05000000000000000000" pitchFamily="2" charset="2"/>
              </a:rPr>
              <a:t>1. Phòng chống suy thoái, ô nhiễm và sự cố môi trường  (Chương II )</a:t>
            </a:r>
            <a:endParaRPr lang="en-US" altLang="en-US" sz="2600" b="1">
              <a:solidFill>
                <a:srgbClr val="0066FF"/>
              </a:solidFill>
            </a:endParaRPr>
          </a:p>
        </p:txBody>
      </p:sp>
      <p:pic>
        <p:nvPicPr>
          <p:cNvPr id="15369" name="Picture 15" descr="flower2">
            <a:extLst>
              <a:ext uri="{FF2B5EF4-FFF2-40B4-BE49-F238E27FC236}">
                <a16:creationId xmlns:a16="http://schemas.microsoft.com/office/drawing/2014/main" xmlns="" id="{466ACA4F-F5F9-4E54-BCD3-8B0D4008585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901113" y="6248400"/>
            <a:ext cx="2428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6" descr="bd13721_">
            <a:extLst>
              <a:ext uri="{FF2B5EF4-FFF2-40B4-BE49-F238E27FC236}">
                <a16:creationId xmlns:a16="http://schemas.microsoft.com/office/drawing/2014/main" xmlns="" id="{3178859B-9377-4985-A61A-4D44056CE534}"/>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6248400"/>
            <a:ext cx="60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7" descr="bd13721_">
            <a:extLst>
              <a:ext uri="{FF2B5EF4-FFF2-40B4-BE49-F238E27FC236}">
                <a16:creationId xmlns:a16="http://schemas.microsoft.com/office/drawing/2014/main" xmlns="" id="{DEC53BF2-66CB-4EF4-B84E-9DB45EE2A5CD}"/>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6440488"/>
            <a:ext cx="60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8" descr="bd13721_">
            <a:extLst>
              <a:ext uri="{FF2B5EF4-FFF2-40B4-BE49-F238E27FC236}">
                <a16:creationId xmlns:a16="http://schemas.microsoft.com/office/drawing/2014/main" xmlns="" id="{40EC9C10-E77F-4965-8B99-73BF18E44EFD}"/>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6324600"/>
            <a:ext cx="60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9" descr="bd13721_">
            <a:extLst>
              <a:ext uri="{FF2B5EF4-FFF2-40B4-BE49-F238E27FC236}">
                <a16:creationId xmlns:a16="http://schemas.microsoft.com/office/drawing/2014/main" xmlns="" id="{8494A985-BD8D-4DA3-8D27-8FFC0DDF554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6388100"/>
            <a:ext cx="685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20" descr="flower2">
            <a:extLst>
              <a:ext uri="{FF2B5EF4-FFF2-40B4-BE49-F238E27FC236}">
                <a16:creationId xmlns:a16="http://schemas.microsoft.com/office/drawing/2014/main" xmlns="" id="{EDCD7D5E-DC06-400C-A7A2-DBDCF544670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17548">
            <a:off x="774700" y="6072188"/>
            <a:ext cx="3032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1" descr="flower2">
            <a:extLst>
              <a:ext uri="{FF2B5EF4-FFF2-40B4-BE49-F238E27FC236}">
                <a16:creationId xmlns:a16="http://schemas.microsoft.com/office/drawing/2014/main" xmlns="" id="{B2602F1E-7DE2-4ACE-BE8B-DDB4B2963D0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17548">
            <a:off x="1017588" y="6072188"/>
            <a:ext cx="30321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22" descr="flower2">
            <a:extLst>
              <a:ext uri="{FF2B5EF4-FFF2-40B4-BE49-F238E27FC236}">
                <a16:creationId xmlns:a16="http://schemas.microsoft.com/office/drawing/2014/main" xmlns="" id="{CCE9064E-6242-40BB-B5DC-B46FD35E5B4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17548">
            <a:off x="498475" y="5995988"/>
            <a:ext cx="3032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23" descr="flower2">
            <a:extLst>
              <a:ext uri="{FF2B5EF4-FFF2-40B4-BE49-F238E27FC236}">
                <a16:creationId xmlns:a16="http://schemas.microsoft.com/office/drawing/2014/main" xmlns="" id="{770AFBF2-104C-4B0B-90DB-849F65397A3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17548">
            <a:off x="257175" y="5992813"/>
            <a:ext cx="303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24" descr="bd13721_">
            <a:extLst>
              <a:ext uri="{FF2B5EF4-FFF2-40B4-BE49-F238E27FC236}">
                <a16:creationId xmlns:a16="http://schemas.microsoft.com/office/drawing/2014/main" xmlns="" id="{A746A32F-88E8-4129-BB84-E21EF2B8ABF4}"/>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6477000"/>
            <a:ext cx="60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
                                  </p:iterate>
                                  <p:childTnLst>
                                    <p:set>
                                      <p:cBhvr>
                                        <p:cTn id="6" dur="1" fill="hold">
                                          <p:stCondLst>
                                            <p:cond delay="0"/>
                                          </p:stCondLst>
                                        </p:cTn>
                                        <p:tgtEl>
                                          <p:spTgt spid="39943"/>
                                        </p:tgtEl>
                                        <p:attrNameLst>
                                          <p:attrName>style.visibility</p:attrName>
                                        </p:attrNameLst>
                                      </p:cBhvr>
                                      <p:to>
                                        <p:strVal val="visible"/>
                                      </p:to>
                                    </p:set>
                                    <p:anim calcmode="lin" valueType="num">
                                      <p:cBhvr additive="base">
                                        <p:cTn id="7" dur="500" fill="hold"/>
                                        <p:tgtEl>
                                          <p:spTgt spid="39943"/>
                                        </p:tgtEl>
                                        <p:attrNameLst>
                                          <p:attrName>ppt_x</p:attrName>
                                        </p:attrNameLst>
                                      </p:cBhvr>
                                      <p:tavLst>
                                        <p:tav tm="0">
                                          <p:val>
                                            <p:strVal val="0-#ppt_w/2"/>
                                          </p:val>
                                        </p:tav>
                                        <p:tav tm="100000">
                                          <p:val>
                                            <p:strVal val="#ppt_x"/>
                                          </p:val>
                                        </p:tav>
                                      </p:tavLst>
                                    </p:anim>
                                    <p:anim calcmode="lin" valueType="num">
                                      <p:cBhvr additive="base">
                                        <p:cTn id="8" dur="500" fill="hold"/>
                                        <p:tgtEl>
                                          <p:spTgt spid="3994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box(in)">
                                      <p:cBhvr>
                                        <p:cTn id="13" dur="500"/>
                                        <p:tgtEl>
                                          <p:spTgt spid="9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9945"/>
                                        </p:tgtEl>
                                        <p:attrNameLst>
                                          <p:attrName>style.visibility</p:attrName>
                                        </p:attrNameLst>
                                      </p:cBhvr>
                                      <p:to>
                                        <p:strVal val="visible"/>
                                      </p:to>
                                    </p:set>
                                    <p:animEffect transition="in" filter="box(in)">
                                      <p:cBhvr>
                                        <p:cTn id="16" dur="500"/>
                                        <p:tgtEl>
                                          <p:spTgt spid="3994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xit" presetSubtype="16" fill="hold" nodeType="clickEffect">
                                  <p:stCondLst>
                                    <p:cond delay="0"/>
                                  </p:stCondLst>
                                  <p:childTnLst>
                                    <p:animEffect transition="out" filter="box(in)">
                                      <p:cBhvr>
                                        <p:cTn id="20" dur="500"/>
                                        <p:tgtEl>
                                          <p:spTgt spid="93"/>
                                        </p:tgtEl>
                                      </p:cBhvr>
                                    </p:animEffect>
                                    <p:set>
                                      <p:cBhvr>
                                        <p:cTn id="21" dur="1" fill="hold">
                                          <p:stCondLst>
                                            <p:cond delay="499"/>
                                          </p:stCondLst>
                                        </p:cTn>
                                        <p:tgtEl>
                                          <p:spTgt spid="93"/>
                                        </p:tgtEl>
                                        <p:attrNameLst>
                                          <p:attrName>style.visibility</p:attrName>
                                        </p:attrNameLst>
                                      </p:cBhvr>
                                      <p:to>
                                        <p:strVal val="hidden"/>
                                      </p:to>
                                    </p:set>
                                  </p:childTnLst>
                                </p:cTn>
                              </p:par>
                              <p:par>
                                <p:cTn id="22" presetID="4" presetClass="exit" presetSubtype="16" fill="hold" grpId="1" nodeType="withEffect">
                                  <p:stCondLst>
                                    <p:cond delay="0"/>
                                  </p:stCondLst>
                                  <p:childTnLst>
                                    <p:animEffect transition="out" filter="box(in)">
                                      <p:cBhvr>
                                        <p:cTn id="23" dur="500"/>
                                        <p:tgtEl>
                                          <p:spTgt spid="39945"/>
                                        </p:tgtEl>
                                      </p:cBhvr>
                                    </p:animEffect>
                                    <p:set>
                                      <p:cBhvr>
                                        <p:cTn id="24" dur="1" fill="hold">
                                          <p:stCondLst>
                                            <p:cond delay="499"/>
                                          </p:stCondLst>
                                        </p:cTn>
                                        <p:tgtEl>
                                          <p:spTgt spid="39945"/>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iterate type="wd">
                                    <p:tmPct val="10000"/>
                                  </p:iterate>
                                  <p:childTnLst>
                                    <p:set>
                                      <p:cBhvr>
                                        <p:cTn id="28" dur="1" fill="hold">
                                          <p:stCondLst>
                                            <p:cond delay="0"/>
                                          </p:stCondLst>
                                        </p:cTn>
                                        <p:tgtEl>
                                          <p:spTgt spid="39944">
                                            <p:txEl>
                                              <p:pRg st="0" end="0"/>
                                            </p:txEl>
                                          </p:spTgt>
                                        </p:tgtEl>
                                        <p:attrNameLst>
                                          <p:attrName>style.visibility</p:attrName>
                                        </p:attrNameLst>
                                      </p:cBhvr>
                                      <p:to>
                                        <p:strVal val="visible"/>
                                      </p:to>
                                    </p:set>
                                    <p:anim calcmode="lin" valueType="num">
                                      <p:cBhvr additive="base">
                                        <p:cTn id="29" dur="1000" fill="hold"/>
                                        <p:tgtEl>
                                          <p:spTgt spid="39944">
                                            <p:txEl>
                                              <p:pRg st="0" end="0"/>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399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39944">
                                            <p:txEl>
                                              <p:pRg st="1" end="1"/>
                                            </p:txEl>
                                          </p:spTgt>
                                        </p:tgtEl>
                                        <p:attrNameLst>
                                          <p:attrName>style.visibility</p:attrName>
                                        </p:attrNameLst>
                                      </p:cBhvr>
                                      <p:to>
                                        <p:strVal val="visible"/>
                                      </p:to>
                                    </p:set>
                                    <p:animEffect transition="in" filter="box(in)">
                                      <p:cBhvr>
                                        <p:cTn id="35" dur="500"/>
                                        <p:tgtEl>
                                          <p:spTgt spid="399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P spid="39945" grpId="1"/>
      <p:bldP spid="399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a:extLst>
              <a:ext uri="{FF2B5EF4-FFF2-40B4-BE49-F238E27FC236}">
                <a16:creationId xmlns:a16="http://schemas.microsoft.com/office/drawing/2014/main" xmlns="" id="{388F16A1-8468-40EE-842E-0C6180756E3C}"/>
              </a:ext>
            </a:extLst>
          </p:cNvPr>
          <p:cNvSpPr txBox="1">
            <a:spLocks noChangeArrowheads="1"/>
          </p:cNvSpPr>
          <p:nvPr/>
        </p:nvSpPr>
        <p:spPr bwMode="auto">
          <a:xfrm>
            <a:off x="0" y="66675"/>
            <a:ext cx="9144000" cy="116998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800" b="1">
                <a:solidFill>
                  <a:srgbClr val="FF0000"/>
                </a:solidFill>
              </a:rPr>
              <a:t>BÀI 61: LUẬT BẢO VỆ MÔI TRƯỜNG</a:t>
            </a:r>
          </a:p>
          <a:p>
            <a:pPr eaLnBrk="1" hangingPunct="1">
              <a:spcBef>
                <a:spcPct val="50000"/>
              </a:spcBef>
            </a:pPr>
            <a:r>
              <a:rPr lang="en-US" altLang="en-US" sz="2800" b="1">
                <a:solidFill>
                  <a:srgbClr val="0000CC"/>
                </a:solidFill>
              </a:rPr>
              <a:t>I. Sự cần thiết ban hành luật</a:t>
            </a:r>
          </a:p>
        </p:txBody>
      </p:sp>
      <p:sp>
        <p:nvSpPr>
          <p:cNvPr id="39942" name="Text Box 6">
            <a:extLst>
              <a:ext uri="{FF2B5EF4-FFF2-40B4-BE49-F238E27FC236}">
                <a16:creationId xmlns:a16="http://schemas.microsoft.com/office/drawing/2014/main" xmlns="" id="{A2C6518B-AA02-4EAC-9978-3C0544A89496}"/>
              </a:ext>
            </a:extLst>
          </p:cNvPr>
          <p:cNvSpPr txBox="1">
            <a:spLocks noChangeArrowheads="1"/>
          </p:cNvSpPr>
          <p:nvPr/>
        </p:nvSpPr>
        <p:spPr bwMode="auto">
          <a:xfrm>
            <a:off x="0" y="114935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b="1">
                <a:solidFill>
                  <a:srgbClr val="0000CC"/>
                </a:solidFill>
              </a:rPr>
              <a:t>II. Một số nội dung cơ bản của luật bảo vệ môi trường Việt Nam</a:t>
            </a:r>
          </a:p>
        </p:txBody>
      </p:sp>
      <p:sp>
        <p:nvSpPr>
          <p:cNvPr id="39944" name="Text Box 8">
            <a:extLst>
              <a:ext uri="{FF2B5EF4-FFF2-40B4-BE49-F238E27FC236}">
                <a16:creationId xmlns:a16="http://schemas.microsoft.com/office/drawing/2014/main" xmlns="" id="{533D0730-0F22-4B3C-B858-651FA1BBD185}"/>
              </a:ext>
            </a:extLst>
          </p:cNvPr>
          <p:cNvSpPr txBox="1">
            <a:spLocks noChangeArrowheads="1"/>
          </p:cNvSpPr>
          <p:nvPr/>
        </p:nvSpPr>
        <p:spPr bwMode="auto">
          <a:xfrm>
            <a:off x="0" y="3959225"/>
            <a:ext cx="9144000" cy="2441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spcBef>
                <a:spcPct val="50000"/>
              </a:spcBef>
            </a:pPr>
            <a:r>
              <a:rPr lang="en-US" altLang="en-US" sz="2800">
                <a:solidFill>
                  <a:srgbClr val="FF33CC"/>
                </a:solidFill>
                <a:latin typeface="Arial" panose="020B0604020202020204" pitchFamily="34" charset="0"/>
                <a:sym typeface="Wingdings" panose="05000000000000000000" pitchFamily="2" charset="2"/>
              </a:rPr>
              <a:t></a:t>
            </a:r>
            <a:r>
              <a:rPr lang="en-US" altLang="en-US" sz="2800">
                <a:latin typeface="Arial" panose="020B0604020202020204" pitchFamily="34" charset="0"/>
              </a:rPr>
              <a:t> </a:t>
            </a:r>
            <a:r>
              <a:rPr lang="en-US" altLang="en-US" sz="2800" b="1">
                <a:solidFill>
                  <a:schemeClr val="tx2"/>
                </a:solidFill>
              </a:rPr>
              <a:t>●</a:t>
            </a:r>
            <a:r>
              <a:rPr lang="en-US" altLang="en-US" sz="2800" b="1"/>
              <a:t>Các tổ chức và cá  nhân có trách nhiệm xử lý chất thải bằng công nghệ thích hợp.</a:t>
            </a:r>
          </a:p>
          <a:p>
            <a:pPr algn="just" eaLnBrk="1" hangingPunct="1">
              <a:spcBef>
                <a:spcPct val="50000"/>
              </a:spcBef>
            </a:pPr>
            <a:r>
              <a:rPr lang="en-US" altLang="en-US" sz="2800" b="1">
                <a:solidFill>
                  <a:schemeClr val="tx2"/>
                </a:solidFill>
              </a:rPr>
              <a:t>   ● </a:t>
            </a:r>
            <a:r>
              <a:rPr lang="en-US" altLang="en-US" sz="2800" b="1"/>
              <a:t>Các tổ chức và cá  nhân gây ra sự cố môi trường có trách nhiệm bồi thường và khắc phục hậu quả về mặt môi trường.</a:t>
            </a:r>
          </a:p>
        </p:txBody>
      </p:sp>
      <p:sp>
        <p:nvSpPr>
          <p:cNvPr id="39945" name="Text Box 9">
            <a:extLst>
              <a:ext uri="{FF2B5EF4-FFF2-40B4-BE49-F238E27FC236}">
                <a16:creationId xmlns:a16="http://schemas.microsoft.com/office/drawing/2014/main" xmlns="" id="{B3980A1C-73AF-4037-9852-237531EF3C0B}"/>
              </a:ext>
            </a:extLst>
          </p:cNvPr>
          <p:cNvSpPr txBox="1">
            <a:spLocks noChangeArrowheads="1"/>
          </p:cNvSpPr>
          <p:nvPr/>
        </p:nvSpPr>
        <p:spPr bwMode="auto">
          <a:xfrm>
            <a:off x="685800" y="3063875"/>
            <a:ext cx="7696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b="1">
                <a:solidFill>
                  <a:schemeClr val="tx2"/>
                </a:solidFill>
              </a:rPr>
              <a:t>N</a:t>
            </a:r>
            <a:r>
              <a:rPr lang="en-US" altLang="en-US" sz="2800" b="1"/>
              <a:t>ội dung chính chương III của luật bảo vệ môi trường qui định như thế nào ?</a:t>
            </a:r>
          </a:p>
        </p:txBody>
      </p:sp>
      <p:sp>
        <p:nvSpPr>
          <p:cNvPr id="16390" name="Rectangle 12">
            <a:extLst>
              <a:ext uri="{FF2B5EF4-FFF2-40B4-BE49-F238E27FC236}">
                <a16:creationId xmlns:a16="http://schemas.microsoft.com/office/drawing/2014/main" xmlns="" id="{C83D390B-38D4-4FEB-B280-D6B94EDA7878}"/>
              </a:ext>
            </a:extLst>
          </p:cNvPr>
          <p:cNvSpPr>
            <a:spLocks noChangeArrowheads="1"/>
          </p:cNvSpPr>
          <p:nvPr/>
        </p:nvSpPr>
        <p:spPr bwMode="auto">
          <a:xfrm>
            <a:off x="0" y="6019800"/>
            <a:ext cx="762000" cy="5334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cap="rnd">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endParaRPr lang="en-US" altLang="en-US" sz="2400" b="1"/>
          </a:p>
        </p:txBody>
      </p:sp>
      <p:pic>
        <p:nvPicPr>
          <p:cNvPr id="93" name="Picture 7" descr="Cau hoi">
            <a:extLst>
              <a:ext uri="{FF2B5EF4-FFF2-40B4-BE49-F238E27FC236}">
                <a16:creationId xmlns:a16="http://schemas.microsoft.com/office/drawing/2014/main" xmlns="" id="{CF16CFA8-2972-432D-B9DA-833515D4B8BE}"/>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048000"/>
            <a:ext cx="4460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 Box 7">
            <a:extLst>
              <a:ext uri="{FF2B5EF4-FFF2-40B4-BE49-F238E27FC236}">
                <a16:creationId xmlns:a16="http://schemas.microsoft.com/office/drawing/2014/main" xmlns="" id="{84D531A4-F2BA-451E-9A90-E06B582A4748}"/>
              </a:ext>
            </a:extLst>
          </p:cNvPr>
          <p:cNvSpPr txBox="1">
            <a:spLocks noChangeArrowheads="1"/>
          </p:cNvSpPr>
          <p:nvPr/>
        </p:nvSpPr>
        <p:spPr bwMode="auto">
          <a:xfrm>
            <a:off x="381000" y="1997075"/>
            <a:ext cx="87630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spcBef>
                <a:spcPct val="50000"/>
              </a:spcBef>
            </a:pPr>
            <a:r>
              <a:rPr lang="en-US" altLang="en-US" sz="2600" b="1">
                <a:solidFill>
                  <a:srgbClr val="0066FF"/>
                </a:solidFill>
                <a:sym typeface="Wingdings" panose="05000000000000000000" pitchFamily="2" charset="2"/>
              </a:rPr>
              <a:t>2. Khắc phục suy thoái, ô nhiễm và sự cố môi trường  (Chương III )</a:t>
            </a:r>
            <a:endParaRPr lang="en-US" altLang="en-US" sz="2600" b="1">
              <a:solidFill>
                <a:srgbClr val="0066FF"/>
              </a:solidFill>
            </a:endParaRPr>
          </a:p>
        </p:txBody>
      </p:sp>
      <p:pic>
        <p:nvPicPr>
          <p:cNvPr id="16393" name="Picture 9" descr="flower2">
            <a:extLst>
              <a:ext uri="{FF2B5EF4-FFF2-40B4-BE49-F238E27FC236}">
                <a16:creationId xmlns:a16="http://schemas.microsoft.com/office/drawing/2014/main" xmlns="" id="{A9C93FF0-2B15-4C14-81BC-A9B5018011F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901113" y="6248400"/>
            <a:ext cx="2428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0" descr="bd13721_">
            <a:extLst>
              <a:ext uri="{FF2B5EF4-FFF2-40B4-BE49-F238E27FC236}">
                <a16:creationId xmlns:a16="http://schemas.microsoft.com/office/drawing/2014/main" xmlns="" id="{86FA773B-6086-4E62-9EA2-A6E129C83E6C}"/>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6248400"/>
            <a:ext cx="60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1" descr="bd13721_">
            <a:extLst>
              <a:ext uri="{FF2B5EF4-FFF2-40B4-BE49-F238E27FC236}">
                <a16:creationId xmlns:a16="http://schemas.microsoft.com/office/drawing/2014/main" xmlns="" id="{4096B89D-FFF0-46C8-B44A-DE0731D5CC82}"/>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6440488"/>
            <a:ext cx="60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2" descr="bd13721_">
            <a:extLst>
              <a:ext uri="{FF2B5EF4-FFF2-40B4-BE49-F238E27FC236}">
                <a16:creationId xmlns:a16="http://schemas.microsoft.com/office/drawing/2014/main" xmlns="" id="{D07A3F80-C27F-42CB-A7AB-EFAFF09C53B1}"/>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6324600"/>
            <a:ext cx="60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3" descr="bd13721_">
            <a:extLst>
              <a:ext uri="{FF2B5EF4-FFF2-40B4-BE49-F238E27FC236}">
                <a16:creationId xmlns:a16="http://schemas.microsoft.com/office/drawing/2014/main" xmlns="" id="{E9D28158-8E8C-4C08-9245-E95A72117FB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6388100"/>
            <a:ext cx="685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4" descr="bd13721_">
            <a:extLst>
              <a:ext uri="{FF2B5EF4-FFF2-40B4-BE49-F238E27FC236}">
                <a16:creationId xmlns:a16="http://schemas.microsoft.com/office/drawing/2014/main" xmlns="" id="{E131EED1-4955-4447-BF1D-FF286FC8C005}"/>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6477000"/>
            <a:ext cx="60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5" descr="bd13721_">
            <a:extLst>
              <a:ext uri="{FF2B5EF4-FFF2-40B4-BE49-F238E27FC236}">
                <a16:creationId xmlns:a16="http://schemas.microsoft.com/office/drawing/2014/main" xmlns="" id="{E95B0778-27BD-4357-A49B-ADB8F464936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6388100"/>
            <a:ext cx="685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16" descr="bd13721_">
            <a:extLst>
              <a:ext uri="{FF2B5EF4-FFF2-40B4-BE49-F238E27FC236}">
                <a16:creationId xmlns:a16="http://schemas.microsoft.com/office/drawing/2014/main" xmlns="" id="{4B5262BE-342C-438D-A293-7711E0E0211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6388100"/>
            <a:ext cx="685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17" descr="bd13721_">
            <a:extLst>
              <a:ext uri="{FF2B5EF4-FFF2-40B4-BE49-F238E27FC236}">
                <a16:creationId xmlns:a16="http://schemas.microsoft.com/office/drawing/2014/main" xmlns="" id="{43939846-55A8-4CEE-B263-D4082100B09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6248400"/>
            <a:ext cx="685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Picture 18" descr="bd13721_">
            <a:extLst>
              <a:ext uri="{FF2B5EF4-FFF2-40B4-BE49-F238E27FC236}">
                <a16:creationId xmlns:a16="http://schemas.microsoft.com/office/drawing/2014/main" xmlns="" id="{8B5630FC-E002-447B-92A3-CE2AD2EA69F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6172200"/>
            <a:ext cx="685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3" name="Picture 19" descr="bd13721_">
            <a:extLst>
              <a:ext uri="{FF2B5EF4-FFF2-40B4-BE49-F238E27FC236}">
                <a16:creationId xmlns:a16="http://schemas.microsoft.com/office/drawing/2014/main" xmlns="" id="{553A101F-1D36-4549-B718-AF559943209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6388100"/>
            <a:ext cx="685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4" name="Picture 20" descr="bd13721_">
            <a:extLst>
              <a:ext uri="{FF2B5EF4-FFF2-40B4-BE49-F238E27FC236}">
                <a16:creationId xmlns:a16="http://schemas.microsoft.com/office/drawing/2014/main" xmlns="" id="{778E79A3-ABF0-4BD5-BE5F-D963D7E86E9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6311900"/>
            <a:ext cx="685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5" name="Picture 21" descr="bd13721_">
            <a:extLst>
              <a:ext uri="{FF2B5EF4-FFF2-40B4-BE49-F238E27FC236}">
                <a16:creationId xmlns:a16="http://schemas.microsoft.com/office/drawing/2014/main" xmlns="" id="{379B1A5F-E0FE-4AEE-8DE3-DF13A97F03D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6096000"/>
            <a:ext cx="685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6" name="Picture 22" descr="bd13721_">
            <a:extLst>
              <a:ext uri="{FF2B5EF4-FFF2-40B4-BE49-F238E27FC236}">
                <a16:creationId xmlns:a16="http://schemas.microsoft.com/office/drawing/2014/main" xmlns="" id="{6E84CD23-3E13-433A-B2FD-77E4B93E145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6096000"/>
            <a:ext cx="685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7" name="Picture 23" descr="flower2">
            <a:extLst>
              <a:ext uri="{FF2B5EF4-FFF2-40B4-BE49-F238E27FC236}">
                <a16:creationId xmlns:a16="http://schemas.microsoft.com/office/drawing/2014/main" xmlns="" id="{B2182301-1F54-41DF-916C-132AF307DDC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6248400"/>
            <a:ext cx="242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ox(in)">
                                      <p:cBhvr>
                                        <p:cTn id="7" dur="500"/>
                                        <p:tgtEl>
                                          <p:spTgt spid="399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iterate type="lt">
                                    <p:tmPct val="10000"/>
                                  </p:iterate>
                                  <p:childTnLst>
                                    <p:set>
                                      <p:cBhvr>
                                        <p:cTn id="11" dur="1" fill="hold">
                                          <p:stCondLst>
                                            <p:cond delay="0"/>
                                          </p:stCondLst>
                                        </p:cTn>
                                        <p:tgtEl>
                                          <p:spTgt spid="39943"/>
                                        </p:tgtEl>
                                        <p:attrNameLst>
                                          <p:attrName>style.visibility</p:attrName>
                                        </p:attrNameLst>
                                      </p:cBhvr>
                                      <p:to>
                                        <p:strVal val="visible"/>
                                      </p:to>
                                    </p:set>
                                    <p:anim calcmode="lin" valueType="num">
                                      <p:cBhvr additive="base">
                                        <p:cTn id="12" dur="500" fill="hold"/>
                                        <p:tgtEl>
                                          <p:spTgt spid="39943"/>
                                        </p:tgtEl>
                                        <p:attrNameLst>
                                          <p:attrName>ppt_x</p:attrName>
                                        </p:attrNameLst>
                                      </p:cBhvr>
                                      <p:tavLst>
                                        <p:tav tm="0">
                                          <p:val>
                                            <p:strVal val="0-#ppt_w/2"/>
                                          </p:val>
                                        </p:tav>
                                        <p:tav tm="100000">
                                          <p:val>
                                            <p:strVal val="#ppt_x"/>
                                          </p:val>
                                        </p:tav>
                                      </p:tavLst>
                                    </p:anim>
                                    <p:anim calcmode="lin" valueType="num">
                                      <p:cBhvr additive="base">
                                        <p:cTn id="13" dur="500" fill="hold"/>
                                        <p:tgtEl>
                                          <p:spTgt spid="3994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box(in)">
                                      <p:cBhvr>
                                        <p:cTn id="18" dur="500"/>
                                        <p:tgtEl>
                                          <p:spTgt spid="93"/>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9945"/>
                                        </p:tgtEl>
                                        <p:attrNameLst>
                                          <p:attrName>style.visibility</p:attrName>
                                        </p:attrNameLst>
                                      </p:cBhvr>
                                      <p:to>
                                        <p:strVal val="visible"/>
                                      </p:to>
                                    </p:set>
                                    <p:animEffect transition="in" filter="box(in)">
                                      <p:cBhvr>
                                        <p:cTn id="21" dur="500"/>
                                        <p:tgtEl>
                                          <p:spTgt spid="3994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xit" presetSubtype="16" fill="hold" nodeType="clickEffect">
                                  <p:stCondLst>
                                    <p:cond delay="0"/>
                                  </p:stCondLst>
                                  <p:childTnLst>
                                    <p:animEffect transition="out" filter="box(in)">
                                      <p:cBhvr>
                                        <p:cTn id="25" dur="500"/>
                                        <p:tgtEl>
                                          <p:spTgt spid="93"/>
                                        </p:tgtEl>
                                      </p:cBhvr>
                                    </p:animEffect>
                                    <p:set>
                                      <p:cBhvr>
                                        <p:cTn id="26" dur="1" fill="hold">
                                          <p:stCondLst>
                                            <p:cond delay="499"/>
                                          </p:stCondLst>
                                        </p:cTn>
                                        <p:tgtEl>
                                          <p:spTgt spid="93"/>
                                        </p:tgtEl>
                                        <p:attrNameLst>
                                          <p:attrName>style.visibility</p:attrName>
                                        </p:attrNameLst>
                                      </p:cBhvr>
                                      <p:to>
                                        <p:strVal val="hidden"/>
                                      </p:to>
                                    </p:set>
                                  </p:childTnLst>
                                </p:cTn>
                              </p:par>
                              <p:par>
                                <p:cTn id="27" presetID="4" presetClass="exit" presetSubtype="16" fill="hold" grpId="1" nodeType="withEffect">
                                  <p:stCondLst>
                                    <p:cond delay="0"/>
                                  </p:stCondLst>
                                  <p:childTnLst>
                                    <p:animEffect transition="out" filter="box(in)">
                                      <p:cBhvr>
                                        <p:cTn id="28" dur="500"/>
                                        <p:tgtEl>
                                          <p:spTgt spid="39945"/>
                                        </p:tgtEl>
                                      </p:cBhvr>
                                    </p:animEffect>
                                    <p:set>
                                      <p:cBhvr>
                                        <p:cTn id="29" dur="1" fill="hold">
                                          <p:stCondLst>
                                            <p:cond delay="499"/>
                                          </p:stCondLst>
                                        </p:cTn>
                                        <p:tgtEl>
                                          <p:spTgt spid="39945"/>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nodeType="clickEffect">
                                  <p:stCondLst>
                                    <p:cond delay="0"/>
                                  </p:stCondLst>
                                  <p:iterate type="wd">
                                    <p:tmPct val="10000"/>
                                  </p:iterate>
                                  <p:childTnLst>
                                    <p:set>
                                      <p:cBhvr>
                                        <p:cTn id="33" dur="1" fill="hold">
                                          <p:stCondLst>
                                            <p:cond delay="0"/>
                                          </p:stCondLst>
                                        </p:cTn>
                                        <p:tgtEl>
                                          <p:spTgt spid="39944">
                                            <p:txEl>
                                              <p:pRg st="0" end="0"/>
                                            </p:txEl>
                                          </p:spTgt>
                                        </p:tgtEl>
                                        <p:attrNameLst>
                                          <p:attrName>style.visibility</p:attrName>
                                        </p:attrNameLst>
                                      </p:cBhvr>
                                      <p:to>
                                        <p:strVal val="visible"/>
                                      </p:to>
                                    </p:set>
                                    <p:anim calcmode="lin" valueType="num">
                                      <p:cBhvr additive="base">
                                        <p:cTn id="34" dur="1000" fill="hold"/>
                                        <p:tgtEl>
                                          <p:spTgt spid="39944">
                                            <p:txEl>
                                              <p:pRg st="0" end="0"/>
                                            </p:txEl>
                                          </p:spTgt>
                                        </p:tgtEl>
                                        <p:attrNameLst>
                                          <p:attrName>ppt_x</p:attrName>
                                        </p:attrNameLst>
                                      </p:cBhvr>
                                      <p:tavLst>
                                        <p:tav tm="0">
                                          <p:val>
                                            <p:strVal val="0-#ppt_w/2"/>
                                          </p:val>
                                        </p:tav>
                                        <p:tav tm="100000">
                                          <p:val>
                                            <p:strVal val="#ppt_x"/>
                                          </p:val>
                                        </p:tav>
                                      </p:tavLst>
                                    </p:anim>
                                    <p:anim calcmode="lin" valueType="num">
                                      <p:cBhvr additive="base">
                                        <p:cTn id="35" dur="1000" fill="hold"/>
                                        <p:tgtEl>
                                          <p:spTgt spid="399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39944">
                                            <p:txEl>
                                              <p:pRg st="1" end="1"/>
                                            </p:txEl>
                                          </p:spTgt>
                                        </p:tgtEl>
                                        <p:attrNameLst>
                                          <p:attrName>style.visibility</p:attrName>
                                        </p:attrNameLst>
                                      </p:cBhvr>
                                      <p:to>
                                        <p:strVal val="visible"/>
                                      </p:to>
                                    </p:set>
                                    <p:animEffect transition="in" filter="box(in)">
                                      <p:cBhvr>
                                        <p:cTn id="40" dur="500"/>
                                        <p:tgtEl>
                                          <p:spTgt spid="399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p:bldP spid="39945" grpId="0"/>
      <p:bldP spid="39945" grpId="1"/>
      <p:bldP spid="399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4" name="Text Box 8">
            <a:extLst>
              <a:ext uri="{FF2B5EF4-FFF2-40B4-BE49-F238E27FC236}">
                <a16:creationId xmlns:a16="http://schemas.microsoft.com/office/drawing/2014/main" xmlns="" id="{62772F72-1AD8-47F7-B1DE-DF0BD836523F}"/>
              </a:ext>
            </a:extLst>
          </p:cNvPr>
          <p:cNvSpPr txBox="1">
            <a:spLocks noChangeArrowheads="1"/>
          </p:cNvSpPr>
          <p:nvPr/>
        </p:nvSpPr>
        <p:spPr bwMode="auto">
          <a:xfrm>
            <a:off x="0" y="533400"/>
            <a:ext cx="9372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defRPr/>
            </a:pPr>
            <a:r>
              <a:rPr lang="en-US" u="sng" dirty="0">
                <a:solidFill>
                  <a:schemeClr val="accent2">
                    <a:lumMod val="60000"/>
                    <a:lumOff val="40000"/>
                  </a:schemeClr>
                </a:solidFill>
                <a:cs typeface="+mn-cs"/>
              </a:rPr>
              <a:t>III/</a:t>
            </a:r>
            <a:r>
              <a:rPr lang="en-US" u="sng" dirty="0" err="1">
                <a:solidFill>
                  <a:schemeClr val="accent2">
                    <a:lumMod val="60000"/>
                    <a:lumOff val="40000"/>
                  </a:schemeClr>
                </a:solidFill>
                <a:cs typeface="+mn-cs"/>
              </a:rPr>
              <a:t>Trách</a:t>
            </a:r>
            <a:r>
              <a:rPr lang="en-US" u="sng" dirty="0">
                <a:solidFill>
                  <a:schemeClr val="accent2">
                    <a:lumMod val="60000"/>
                    <a:lumOff val="40000"/>
                  </a:schemeClr>
                </a:solidFill>
                <a:cs typeface="+mn-cs"/>
              </a:rPr>
              <a:t> </a:t>
            </a:r>
            <a:r>
              <a:rPr lang="en-US" u="sng" dirty="0" err="1">
                <a:solidFill>
                  <a:schemeClr val="accent2">
                    <a:lumMod val="60000"/>
                    <a:lumOff val="40000"/>
                  </a:schemeClr>
                </a:solidFill>
                <a:cs typeface="+mn-cs"/>
              </a:rPr>
              <a:t>nhiệm</a:t>
            </a:r>
            <a:r>
              <a:rPr lang="en-US" u="sng" dirty="0">
                <a:solidFill>
                  <a:schemeClr val="accent2">
                    <a:lumMod val="60000"/>
                    <a:lumOff val="40000"/>
                  </a:schemeClr>
                </a:solidFill>
                <a:cs typeface="+mn-cs"/>
              </a:rPr>
              <a:t> </a:t>
            </a:r>
            <a:r>
              <a:rPr lang="en-US" u="sng" dirty="0" err="1">
                <a:solidFill>
                  <a:schemeClr val="accent2">
                    <a:lumMod val="60000"/>
                    <a:lumOff val="40000"/>
                  </a:schemeClr>
                </a:solidFill>
                <a:cs typeface="+mn-cs"/>
              </a:rPr>
              <a:t>mỗi</a:t>
            </a:r>
            <a:r>
              <a:rPr lang="en-US" u="sng" dirty="0">
                <a:solidFill>
                  <a:schemeClr val="accent2">
                    <a:lumMod val="60000"/>
                    <a:lumOff val="40000"/>
                  </a:schemeClr>
                </a:solidFill>
                <a:cs typeface="+mn-cs"/>
              </a:rPr>
              <a:t> </a:t>
            </a:r>
            <a:r>
              <a:rPr lang="en-US" u="sng" dirty="0" err="1">
                <a:solidFill>
                  <a:schemeClr val="accent2">
                    <a:lumMod val="60000"/>
                    <a:lumOff val="40000"/>
                  </a:schemeClr>
                </a:solidFill>
                <a:cs typeface="+mn-cs"/>
              </a:rPr>
              <a:t>người</a:t>
            </a:r>
            <a:r>
              <a:rPr lang="en-US" u="sng" dirty="0">
                <a:solidFill>
                  <a:schemeClr val="accent2">
                    <a:lumMod val="60000"/>
                    <a:lumOff val="40000"/>
                  </a:schemeClr>
                </a:solidFill>
                <a:cs typeface="+mn-cs"/>
              </a:rPr>
              <a:t> </a:t>
            </a:r>
            <a:r>
              <a:rPr lang="en-US" u="sng" dirty="0" err="1">
                <a:solidFill>
                  <a:schemeClr val="accent2">
                    <a:lumMod val="60000"/>
                    <a:lumOff val="40000"/>
                  </a:schemeClr>
                </a:solidFill>
                <a:cs typeface="+mn-cs"/>
              </a:rPr>
              <a:t>trong</a:t>
            </a:r>
            <a:r>
              <a:rPr lang="en-US" u="sng" dirty="0">
                <a:solidFill>
                  <a:schemeClr val="accent2">
                    <a:lumMod val="60000"/>
                    <a:lumOff val="40000"/>
                  </a:schemeClr>
                </a:solidFill>
                <a:cs typeface="+mn-cs"/>
              </a:rPr>
              <a:t> </a:t>
            </a:r>
            <a:r>
              <a:rPr lang="en-US" u="sng" dirty="0" err="1">
                <a:solidFill>
                  <a:schemeClr val="accent2">
                    <a:lumMod val="60000"/>
                    <a:lumOff val="40000"/>
                  </a:schemeClr>
                </a:solidFill>
                <a:cs typeface="+mn-cs"/>
              </a:rPr>
              <a:t>việc</a:t>
            </a:r>
            <a:r>
              <a:rPr lang="en-US" u="sng" dirty="0">
                <a:solidFill>
                  <a:schemeClr val="accent2">
                    <a:lumMod val="60000"/>
                    <a:lumOff val="40000"/>
                  </a:schemeClr>
                </a:solidFill>
                <a:cs typeface="+mn-cs"/>
              </a:rPr>
              <a:t> </a:t>
            </a:r>
            <a:r>
              <a:rPr lang="en-US" u="sng" dirty="0" err="1">
                <a:solidFill>
                  <a:schemeClr val="accent2">
                    <a:lumMod val="60000"/>
                    <a:lumOff val="40000"/>
                  </a:schemeClr>
                </a:solidFill>
                <a:cs typeface="+mn-cs"/>
              </a:rPr>
              <a:t>chấp</a:t>
            </a:r>
            <a:r>
              <a:rPr lang="en-US" u="sng" dirty="0">
                <a:solidFill>
                  <a:schemeClr val="accent2">
                    <a:lumMod val="60000"/>
                    <a:lumOff val="40000"/>
                  </a:schemeClr>
                </a:solidFill>
                <a:cs typeface="+mn-cs"/>
              </a:rPr>
              <a:t> </a:t>
            </a:r>
            <a:r>
              <a:rPr lang="en-US" u="sng" dirty="0" err="1">
                <a:solidFill>
                  <a:schemeClr val="accent2">
                    <a:lumMod val="60000"/>
                    <a:lumOff val="40000"/>
                  </a:schemeClr>
                </a:solidFill>
                <a:cs typeface="+mn-cs"/>
              </a:rPr>
              <a:t>hành</a:t>
            </a:r>
            <a:r>
              <a:rPr lang="en-US" u="sng" dirty="0">
                <a:solidFill>
                  <a:schemeClr val="accent2">
                    <a:lumMod val="60000"/>
                    <a:lumOff val="40000"/>
                  </a:schemeClr>
                </a:solidFill>
                <a:cs typeface="+mn-cs"/>
              </a:rPr>
              <a:t> </a:t>
            </a:r>
            <a:r>
              <a:rPr lang="en-US" u="sng" dirty="0" err="1">
                <a:solidFill>
                  <a:schemeClr val="accent2">
                    <a:lumMod val="60000"/>
                    <a:lumOff val="40000"/>
                  </a:schemeClr>
                </a:solidFill>
                <a:cs typeface="+mn-cs"/>
              </a:rPr>
              <a:t>Luật</a:t>
            </a:r>
            <a:r>
              <a:rPr lang="en-US" u="sng" dirty="0">
                <a:solidFill>
                  <a:schemeClr val="accent2">
                    <a:lumMod val="60000"/>
                    <a:lumOff val="40000"/>
                  </a:schemeClr>
                </a:solidFill>
                <a:cs typeface="+mn-cs"/>
              </a:rPr>
              <a:t> </a:t>
            </a:r>
            <a:r>
              <a:rPr lang="en-US" u="sng" dirty="0" err="1">
                <a:solidFill>
                  <a:schemeClr val="accent2">
                    <a:lumMod val="60000"/>
                    <a:lumOff val="40000"/>
                  </a:schemeClr>
                </a:solidFill>
                <a:cs typeface="+mn-cs"/>
              </a:rPr>
              <a:t>bảo</a:t>
            </a:r>
            <a:r>
              <a:rPr lang="en-US" u="sng" dirty="0">
                <a:solidFill>
                  <a:schemeClr val="accent2">
                    <a:lumMod val="60000"/>
                    <a:lumOff val="40000"/>
                  </a:schemeClr>
                </a:solidFill>
                <a:cs typeface="+mn-cs"/>
              </a:rPr>
              <a:t> </a:t>
            </a:r>
            <a:r>
              <a:rPr lang="en-US" u="sng" dirty="0" err="1">
                <a:solidFill>
                  <a:schemeClr val="accent2">
                    <a:lumMod val="60000"/>
                    <a:lumOff val="40000"/>
                  </a:schemeClr>
                </a:solidFill>
                <a:cs typeface="+mn-cs"/>
              </a:rPr>
              <a:t>vệ</a:t>
            </a:r>
            <a:r>
              <a:rPr lang="en-US" u="sng" dirty="0">
                <a:solidFill>
                  <a:schemeClr val="accent2">
                    <a:lumMod val="60000"/>
                    <a:lumOff val="40000"/>
                  </a:schemeClr>
                </a:solidFill>
                <a:cs typeface="+mn-cs"/>
              </a:rPr>
              <a:t> </a:t>
            </a:r>
            <a:r>
              <a:rPr lang="en-US" u="sng" dirty="0" err="1">
                <a:solidFill>
                  <a:schemeClr val="accent2">
                    <a:lumMod val="60000"/>
                    <a:lumOff val="40000"/>
                  </a:schemeClr>
                </a:solidFill>
                <a:cs typeface="+mn-cs"/>
              </a:rPr>
              <a:t>Môi</a:t>
            </a:r>
            <a:r>
              <a:rPr lang="en-US" u="sng" dirty="0">
                <a:solidFill>
                  <a:schemeClr val="accent2">
                    <a:lumMod val="60000"/>
                    <a:lumOff val="40000"/>
                  </a:schemeClr>
                </a:solidFill>
                <a:cs typeface="+mn-cs"/>
              </a:rPr>
              <a:t> </a:t>
            </a:r>
            <a:r>
              <a:rPr lang="en-US" u="sng" dirty="0" err="1">
                <a:solidFill>
                  <a:schemeClr val="accent2">
                    <a:lumMod val="60000"/>
                    <a:lumOff val="40000"/>
                  </a:schemeClr>
                </a:solidFill>
                <a:cs typeface="+mn-cs"/>
              </a:rPr>
              <a:t>trường</a:t>
            </a:r>
            <a:r>
              <a:rPr lang="en-US" u="sng" dirty="0">
                <a:solidFill>
                  <a:schemeClr val="accent2">
                    <a:lumMod val="60000"/>
                    <a:lumOff val="40000"/>
                  </a:schemeClr>
                </a:solidFill>
                <a:cs typeface="+mn-cs"/>
              </a:rPr>
              <a:t>:</a:t>
            </a:r>
          </a:p>
        </p:txBody>
      </p:sp>
      <p:sp>
        <p:nvSpPr>
          <p:cNvPr id="65547" name="Text Box 11">
            <a:extLst>
              <a:ext uri="{FF2B5EF4-FFF2-40B4-BE49-F238E27FC236}">
                <a16:creationId xmlns:a16="http://schemas.microsoft.com/office/drawing/2014/main" xmlns="" id="{AF2337F7-C20C-4BC2-9CE6-9EE88777515C}"/>
              </a:ext>
            </a:extLst>
          </p:cNvPr>
          <p:cNvSpPr txBox="1">
            <a:spLocks noChangeArrowheads="1"/>
          </p:cNvSpPr>
          <p:nvPr/>
        </p:nvSpPr>
        <p:spPr bwMode="auto">
          <a:xfrm>
            <a:off x="457200" y="1219200"/>
            <a:ext cx="8686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t>Hãy kể tên hành động, sự việc mà em biết đã vi phạm luật bảo vệ môi trường?</a:t>
            </a:r>
          </a:p>
        </p:txBody>
      </p:sp>
      <p:pic>
        <p:nvPicPr>
          <p:cNvPr id="65549" name="Picture 13" descr="images">
            <a:extLst>
              <a:ext uri="{FF2B5EF4-FFF2-40B4-BE49-F238E27FC236}">
                <a16:creationId xmlns:a16="http://schemas.microsoft.com/office/drawing/2014/main" xmlns="" id="{E2FCAEC6-C98B-4DE6-9656-ABEC80CBA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38400"/>
            <a:ext cx="4343400" cy="3733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5553" name="Text Box 17">
            <a:extLst>
              <a:ext uri="{FF2B5EF4-FFF2-40B4-BE49-F238E27FC236}">
                <a16:creationId xmlns:a16="http://schemas.microsoft.com/office/drawing/2014/main" xmlns="" id="{88EE966D-D411-4473-B396-4C23ECB3B8C2}"/>
              </a:ext>
            </a:extLst>
          </p:cNvPr>
          <p:cNvSpPr txBox="1">
            <a:spLocks noChangeArrowheads="1"/>
          </p:cNvSpPr>
          <p:nvPr/>
        </p:nvSpPr>
        <p:spPr bwMode="auto">
          <a:xfrm>
            <a:off x="152400" y="19812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rgbClr val="990099"/>
                </a:solidFill>
              </a:rPr>
              <a:t>CÁC HOẠT ĐỘNG VI PHẠM LUẬT BẢO VỆ MÔI TRƯỜNG</a:t>
            </a:r>
          </a:p>
        </p:txBody>
      </p:sp>
      <p:sp>
        <p:nvSpPr>
          <p:cNvPr id="13321" name="Text Box 18">
            <a:extLst>
              <a:ext uri="{FF2B5EF4-FFF2-40B4-BE49-F238E27FC236}">
                <a16:creationId xmlns:a16="http://schemas.microsoft.com/office/drawing/2014/main" xmlns="" id="{C272CDB5-E9B5-4244-B932-E15BCA753622}"/>
              </a:ext>
            </a:extLst>
          </p:cNvPr>
          <p:cNvSpPr txBox="1">
            <a:spLocks noChangeArrowheads="1"/>
          </p:cNvSpPr>
          <p:nvPr/>
        </p:nvSpPr>
        <p:spPr bwMode="auto">
          <a:xfrm>
            <a:off x="0" y="624840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t>Đổ rác ra sông</a:t>
            </a:r>
          </a:p>
        </p:txBody>
      </p:sp>
      <p:pic>
        <p:nvPicPr>
          <p:cNvPr id="12" name="Picture 7" descr="chay">
            <a:extLst>
              <a:ext uri="{FF2B5EF4-FFF2-40B4-BE49-F238E27FC236}">
                <a16:creationId xmlns:a16="http://schemas.microsoft.com/office/drawing/2014/main" xmlns="" id="{3AEBAD27-D944-45CD-8D94-8EEF3461FB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438400"/>
            <a:ext cx="4114800" cy="3733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3" name="Text Box 19">
            <a:extLst>
              <a:ext uri="{FF2B5EF4-FFF2-40B4-BE49-F238E27FC236}">
                <a16:creationId xmlns:a16="http://schemas.microsoft.com/office/drawing/2014/main" xmlns="" id="{83D1DB4C-8DE9-4F78-B5E6-46E4AB11CA03}"/>
              </a:ext>
            </a:extLst>
          </p:cNvPr>
          <p:cNvSpPr txBox="1">
            <a:spLocks noChangeArrowheads="1"/>
          </p:cNvSpPr>
          <p:nvPr/>
        </p:nvSpPr>
        <p:spPr bwMode="auto">
          <a:xfrm>
            <a:off x="4876800" y="62484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t>Đốt rừng bừa bãi</a:t>
            </a:r>
          </a:p>
        </p:txBody>
      </p:sp>
      <p:sp>
        <p:nvSpPr>
          <p:cNvPr id="17417" name="Text Box 5">
            <a:extLst>
              <a:ext uri="{FF2B5EF4-FFF2-40B4-BE49-F238E27FC236}">
                <a16:creationId xmlns:a16="http://schemas.microsoft.com/office/drawing/2014/main" xmlns="" id="{631970E5-AEB6-459C-AB4F-84CFFA7F0AF4}"/>
              </a:ext>
            </a:extLst>
          </p:cNvPr>
          <p:cNvSpPr txBox="1">
            <a:spLocks noChangeArrowheads="1"/>
          </p:cNvSpPr>
          <p:nvPr/>
        </p:nvSpPr>
        <p:spPr bwMode="auto">
          <a:xfrm>
            <a:off x="76200" y="66675"/>
            <a:ext cx="9144000" cy="52863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800" b="1">
                <a:solidFill>
                  <a:srgbClr val="FF0000"/>
                </a:solidFill>
              </a:rPr>
              <a:t>BÀI 61: LUẬT BẢO VỆ MÔI TRƯỜNG</a:t>
            </a:r>
          </a:p>
        </p:txBody>
      </p:sp>
      <p:pic>
        <p:nvPicPr>
          <p:cNvPr id="93" name="Picture 7" descr="Cau hoi">
            <a:extLst>
              <a:ext uri="{FF2B5EF4-FFF2-40B4-BE49-F238E27FC236}">
                <a16:creationId xmlns:a16="http://schemas.microsoft.com/office/drawing/2014/main" xmlns="" id="{33756C59-38CE-40D9-B160-46AED04DFC0B}"/>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295400"/>
            <a:ext cx="4460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AutoShape 16">
            <a:hlinkClick r:id="rId6" action="ppaction://hlinksldjump" highlightClick="1"/>
            <a:extLst>
              <a:ext uri="{FF2B5EF4-FFF2-40B4-BE49-F238E27FC236}">
                <a16:creationId xmlns:a16="http://schemas.microsoft.com/office/drawing/2014/main" xmlns="" id="{7C2E022E-E67F-49C9-86BF-BD258269E385}"/>
              </a:ext>
            </a:extLst>
          </p:cNvPr>
          <p:cNvSpPr>
            <a:spLocks noChangeArrowheads="1"/>
          </p:cNvSpPr>
          <p:nvPr/>
        </p:nvSpPr>
        <p:spPr bwMode="auto">
          <a:xfrm>
            <a:off x="533400" y="6324600"/>
            <a:ext cx="304800" cy="2286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ox(in)">
                                      <p:cBhvr>
                                        <p:cTn id="7" dur="500"/>
                                        <p:tgtEl>
                                          <p:spTgt spid="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nodeType="clickEffect">
                                  <p:stCondLst>
                                    <p:cond delay="0"/>
                                  </p:stCondLst>
                                  <p:childTnLst>
                                    <p:animEffect transition="out" filter="box(in)">
                                      <p:cBhvr>
                                        <p:cTn id="11" dur="500"/>
                                        <p:tgtEl>
                                          <p:spTgt spid="93"/>
                                        </p:tgtEl>
                                      </p:cBhvr>
                                    </p:animEffect>
                                    <p:set>
                                      <p:cBhvr>
                                        <p:cTn id="12" dur="1" fill="hold">
                                          <p:stCondLst>
                                            <p:cond delay="499"/>
                                          </p:stCondLst>
                                        </p:cTn>
                                        <p:tgtEl>
                                          <p:spTgt spid="93"/>
                                        </p:tgtEl>
                                        <p:attrNameLst>
                                          <p:attrName>style.visibility</p:attrName>
                                        </p:attrNameLst>
                                      </p:cBhvr>
                                      <p:to>
                                        <p:strVal val="hidden"/>
                                      </p:to>
                                    </p:set>
                                  </p:childTnLst>
                                </p:cTn>
                              </p:par>
                              <p:par>
                                <p:cTn id="13" presetID="4" presetClass="exit" presetSubtype="16" fill="hold" grpId="0" nodeType="withEffect">
                                  <p:stCondLst>
                                    <p:cond delay="0"/>
                                  </p:stCondLst>
                                  <p:childTnLst>
                                    <p:animEffect transition="out" filter="box(in)">
                                      <p:cBhvr>
                                        <p:cTn id="14" dur="500"/>
                                        <p:tgtEl>
                                          <p:spTgt spid="65547"/>
                                        </p:tgtEl>
                                      </p:cBhvr>
                                    </p:animEffect>
                                    <p:set>
                                      <p:cBhvr>
                                        <p:cTn id="15" dur="1" fill="hold">
                                          <p:stCondLst>
                                            <p:cond delay="499"/>
                                          </p:stCondLst>
                                        </p:cTn>
                                        <p:tgtEl>
                                          <p:spTgt spid="65547"/>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5553"/>
                                        </p:tgtEl>
                                        <p:attrNameLst>
                                          <p:attrName>style.visibility</p:attrName>
                                        </p:attrNameLst>
                                      </p:cBhvr>
                                      <p:to>
                                        <p:strVal val="visible"/>
                                      </p:to>
                                    </p:set>
                                    <p:animEffect transition="in" filter="circle(in)">
                                      <p:cBhvr>
                                        <p:cTn id="20" dur="2000"/>
                                        <p:tgtEl>
                                          <p:spTgt spid="6555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65549"/>
                                        </p:tgtEl>
                                        <p:attrNameLst>
                                          <p:attrName>style.visibility</p:attrName>
                                        </p:attrNameLst>
                                      </p:cBhvr>
                                      <p:to>
                                        <p:strVal val="visible"/>
                                      </p:to>
                                    </p:set>
                                    <p:animEffect transition="in" filter="slide(fromBottom)">
                                      <p:cBhvr>
                                        <p:cTn id="25" dur="500"/>
                                        <p:tgtEl>
                                          <p:spTgt spid="6554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slide(fromBottom)">
                                      <p:cBhvr>
                                        <p:cTn id="30" dur="500"/>
                                        <p:tgtEl>
                                          <p:spTgt spid="12"/>
                                        </p:tgtEl>
                                      </p:cBhvr>
                                    </p:animEffect>
                                  </p:childTnLst>
                                </p:cTn>
                              </p:par>
                            </p:childTnLst>
                          </p:cTn>
                        </p:par>
                        <p:par>
                          <p:cTn id="31" fill="hold" nodeType="afterGroup">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13321"/>
                                        </p:tgtEl>
                                        <p:attrNameLst>
                                          <p:attrName>style.visibility</p:attrName>
                                        </p:attrNameLst>
                                      </p:cBhvr>
                                      <p:to>
                                        <p:strVal val="visible"/>
                                      </p:to>
                                    </p:set>
                                    <p:animEffect transition="in" filter="fade">
                                      <p:cBhvr>
                                        <p:cTn id="34" dur="1000"/>
                                        <p:tgtEl>
                                          <p:spTgt spid="13321"/>
                                        </p:tgtEl>
                                      </p:cBhvr>
                                    </p:animEffect>
                                    <p:anim calcmode="lin" valueType="num">
                                      <p:cBhvr>
                                        <p:cTn id="35" dur="1000" fill="hold"/>
                                        <p:tgtEl>
                                          <p:spTgt spid="13321"/>
                                        </p:tgtEl>
                                        <p:attrNameLst>
                                          <p:attrName>ppt_x</p:attrName>
                                        </p:attrNameLst>
                                      </p:cBhvr>
                                      <p:tavLst>
                                        <p:tav tm="0">
                                          <p:val>
                                            <p:strVal val="#ppt_x"/>
                                          </p:val>
                                        </p:tav>
                                        <p:tav tm="100000">
                                          <p:val>
                                            <p:strVal val="#ppt_x"/>
                                          </p:val>
                                        </p:tav>
                                      </p:tavLst>
                                    </p:anim>
                                    <p:anim calcmode="lin" valueType="num">
                                      <p:cBhvr>
                                        <p:cTn id="36" dur="1000" fill="hold"/>
                                        <p:tgtEl>
                                          <p:spTgt spid="133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7" grpId="0"/>
      <p:bldP spid="65553" grpId="0"/>
      <p:bldP spid="1332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xmlns="" id="{0A2C7441-8CD3-4FFD-9135-8F2E2C5BC595}"/>
              </a:ext>
            </a:extLst>
          </p:cNvPr>
          <p:cNvSpPr>
            <a:spLocks noGrp="1" noChangeArrowheads="1"/>
          </p:cNvSpPr>
          <p:nvPr>
            <p:ph type="title"/>
          </p:nvPr>
        </p:nvSpPr>
        <p:spPr>
          <a:xfrm>
            <a:off x="457200" y="274638"/>
            <a:ext cx="8229600" cy="484187"/>
          </a:xfrm>
        </p:spPr>
        <p:txBody>
          <a:bodyPr/>
          <a:lstStyle/>
          <a:p>
            <a:pPr eaLnBrk="1" hangingPunct="1"/>
            <a:r>
              <a:rPr lang="en-US" altLang="en-US" sz="3600">
                <a:solidFill>
                  <a:srgbClr val="660033"/>
                </a:solidFill>
              </a:rPr>
              <a:t>Ô nhiễm chất thải rắn</a:t>
            </a:r>
            <a:br>
              <a:rPr lang="en-US" altLang="en-US" sz="3600">
                <a:solidFill>
                  <a:srgbClr val="660033"/>
                </a:solidFill>
              </a:rPr>
            </a:br>
            <a:endParaRPr lang="en-US" altLang="en-US" sz="3600">
              <a:solidFill>
                <a:srgbClr val="660033"/>
              </a:solidFill>
            </a:endParaRPr>
          </a:p>
        </p:txBody>
      </p:sp>
      <p:pic>
        <p:nvPicPr>
          <p:cNvPr id="66563" name="Picture 3" descr="pollution-pollution-2-28d51ee765803bfdff408ffdb57c1d2c-490x350-tm">
            <a:hlinkClick r:id="rId3"/>
            <a:extLst>
              <a:ext uri="{FF2B5EF4-FFF2-40B4-BE49-F238E27FC236}">
                <a16:creationId xmlns:a16="http://schemas.microsoft.com/office/drawing/2014/main" xmlns="" id="{AC4D0AE8-70E2-4212-B3CE-DE53AE276C0B}"/>
              </a:ext>
            </a:extLst>
          </p:cNvPr>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0" y="1066800"/>
            <a:ext cx="4191000" cy="4572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6564" name="Picture 4" descr="image003">
            <a:hlinkClick r:id="rId5"/>
            <a:extLst>
              <a:ext uri="{FF2B5EF4-FFF2-40B4-BE49-F238E27FC236}">
                <a16:creationId xmlns:a16="http://schemas.microsoft.com/office/drawing/2014/main" xmlns="" id="{32685017-885E-4E77-8CBB-5B03219650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066800"/>
            <a:ext cx="4876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p:cTn id="7" dur="500" fill="hold"/>
                                        <p:tgtEl>
                                          <p:spTgt spid="66562"/>
                                        </p:tgtEl>
                                        <p:attrNameLst>
                                          <p:attrName>ppt_w</p:attrName>
                                        </p:attrNameLst>
                                      </p:cBhvr>
                                      <p:tavLst>
                                        <p:tav tm="0">
                                          <p:val>
                                            <p:fltVal val="0"/>
                                          </p:val>
                                        </p:tav>
                                        <p:tav tm="100000">
                                          <p:val>
                                            <p:strVal val="#ppt_w"/>
                                          </p:val>
                                        </p:tav>
                                      </p:tavLst>
                                    </p:anim>
                                    <p:anim calcmode="lin" valueType="num">
                                      <p:cBhvr>
                                        <p:cTn id="8" dur="500" fill="hold"/>
                                        <p:tgtEl>
                                          <p:spTgt spid="66562"/>
                                        </p:tgtEl>
                                        <p:attrNameLst>
                                          <p:attrName>ppt_h</p:attrName>
                                        </p:attrNameLst>
                                      </p:cBhvr>
                                      <p:tavLst>
                                        <p:tav tm="0">
                                          <p:val>
                                            <p:fltVal val="0"/>
                                          </p:val>
                                        </p:tav>
                                        <p:tav tm="100000">
                                          <p:val>
                                            <p:strVal val="#ppt_h"/>
                                          </p:val>
                                        </p:tav>
                                      </p:tavLst>
                                    </p:anim>
                                    <p:anim calcmode="lin" valueType="num">
                                      <p:cBhvr>
                                        <p:cTn id="9" dur="500" fill="hold"/>
                                        <p:tgtEl>
                                          <p:spTgt spid="66562"/>
                                        </p:tgtEl>
                                        <p:attrNameLst>
                                          <p:attrName>style.rotation</p:attrName>
                                        </p:attrNameLst>
                                      </p:cBhvr>
                                      <p:tavLst>
                                        <p:tav tm="0">
                                          <p:val>
                                            <p:fltVal val="360"/>
                                          </p:val>
                                        </p:tav>
                                        <p:tav tm="100000">
                                          <p:val>
                                            <p:fltVal val="0"/>
                                          </p:val>
                                        </p:tav>
                                      </p:tavLst>
                                    </p:anim>
                                    <p:animEffect transition="in" filter="fade">
                                      <p:cBhvr>
                                        <p:cTn id="10" dur="500"/>
                                        <p:tgtEl>
                                          <p:spTgt spid="665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66563"/>
                                        </p:tgtEl>
                                        <p:attrNameLst>
                                          <p:attrName>style.visibility</p:attrName>
                                        </p:attrNameLst>
                                      </p:cBhvr>
                                      <p:to>
                                        <p:strVal val="visible"/>
                                      </p:to>
                                    </p:set>
                                    <p:anim calcmode="lin" valueType="num">
                                      <p:cBhvr>
                                        <p:cTn id="15" dur="1000" fill="hold"/>
                                        <p:tgtEl>
                                          <p:spTgt spid="66563"/>
                                        </p:tgtEl>
                                        <p:attrNameLst>
                                          <p:attrName>ppt_w</p:attrName>
                                        </p:attrNameLst>
                                      </p:cBhvr>
                                      <p:tavLst>
                                        <p:tav tm="0">
                                          <p:val>
                                            <p:fltVal val="0"/>
                                          </p:val>
                                        </p:tav>
                                        <p:tav tm="100000">
                                          <p:val>
                                            <p:strVal val="#ppt_w"/>
                                          </p:val>
                                        </p:tav>
                                      </p:tavLst>
                                    </p:anim>
                                    <p:anim calcmode="lin" valueType="num">
                                      <p:cBhvr>
                                        <p:cTn id="16" dur="1000" fill="hold"/>
                                        <p:tgtEl>
                                          <p:spTgt spid="66563"/>
                                        </p:tgtEl>
                                        <p:attrNameLst>
                                          <p:attrName>ppt_h</p:attrName>
                                        </p:attrNameLst>
                                      </p:cBhvr>
                                      <p:tavLst>
                                        <p:tav tm="0">
                                          <p:val>
                                            <p:fltVal val="0"/>
                                          </p:val>
                                        </p:tav>
                                        <p:tav tm="100000">
                                          <p:val>
                                            <p:strVal val="#ppt_h"/>
                                          </p:val>
                                        </p:tav>
                                      </p:tavLst>
                                    </p:anim>
                                    <p:anim calcmode="lin" valueType="num">
                                      <p:cBhvr>
                                        <p:cTn id="17" dur="1000" fill="hold"/>
                                        <p:tgtEl>
                                          <p:spTgt spid="66563"/>
                                        </p:tgtEl>
                                        <p:attrNameLst>
                                          <p:attrName>style.rotation</p:attrName>
                                        </p:attrNameLst>
                                      </p:cBhvr>
                                      <p:tavLst>
                                        <p:tav tm="0">
                                          <p:val>
                                            <p:fltVal val="90"/>
                                          </p:val>
                                        </p:tav>
                                        <p:tav tm="100000">
                                          <p:val>
                                            <p:fltVal val="0"/>
                                          </p:val>
                                        </p:tav>
                                      </p:tavLst>
                                    </p:anim>
                                    <p:animEffect transition="in" filter="fade">
                                      <p:cBhvr>
                                        <p:cTn id="18" dur="1000"/>
                                        <p:tgtEl>
                                          <p:spTgt spid="6656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66564"/>
                                        </p:tgtEl>
                                        <p:attrNameLst>
                                          <p:attrName>style.visibility</p:attrName>
                                        </p:attrNameLst>
                                      </p:cBhvr>
                                      <p:to>
                                        <p:strVal val="visible"/>
                                      </p:to>
                                    </p:set>
                                    <p:anim calcmode="lin" valueType="num">
                                      <p:cBhvr>
                                        <p:cTn id="23" dur="1000" fill="hold"/>
                                        <p:tgtEl>
                                          <p:spTgt spid="66564"/>
                                        </p:tgtEl>
                                        <p:attrNameLst>
                                          <p:attrName>ppt_w</p:attrName>
                                        </p:attrNameLst>
                                      </p:cBhvr>
                                      <p:tavLst>
                                        <p:tav tm="0">
                                          <p:val>
                                            <p:fltVal val="0"/>
                                          </p:val>
                                        </p:tav>
                                        <p:tav tm="100000">
                                          <p:val>
                                            <p:strVal val="#ppt_w"/>
                                          </p:val>
                                        </p:tav>
                                      </p:tavLst>
                                    </p:anim>
                                    <p:anim calcmode="lin" valueType="num">
                                      <p:cBhvr>
                                        <p:cTn id="24" dur="1000" fill="hold"/>
                                        <p:tgtEl>
                                          <p:spTgt spid="66564"/>
                                        </p:tgtEl>
                                        <p:attrNameLst>
                                          <p:attrName>ppt_h</p:attrName>
                                        </p:attrNameLst>
                                      </p:cBhvr>
                                      <p:tavLst>
                                        <p:tav tm="0">
                                          <p:val>
                                            <p:fltVal val="0"/>
                                          </p:val>
                                        </p:tav>
                                        <p:tav tm="100000">
                                          <p:val>
                                            <p:strVal val="#ppt_h"/>
                                          </p:val>
                                        </p:tav>
                                      </p:tavLst>
                                    </p:anim>
                                    <p:anim calcmode="lin" valueType="num">
                                      <p:cBhvr>
                                        <p:cTn id="25" dur="1000" fill="hold"/>
                                        <p:tgtEl>
                                          <p:spTgt spid="66564"/>
                                        </p:tgtEl>
                                        <p:attrNameLst>
                                          <p:attrName>style.rotation</p:attrName>
                                        </p:attrNameLst>
                                      </p:cBhvr>
                                      <p:tavLst>
                                        <p:tav tm="0">
                                          <p:val>
                                            <p:fltVal val="90"/>
                                          </p:val>
                                        </p:tav>
                                        <p:tav tm="100000">
                                          <p:val>
                                            <p:fltVal val="0"/>
                                          </p:val>
                                        </p:tav>
                                      </p:tavLst>
                                    </p:anim>
                                    <p:animEffect transition="in" filter="fade">
                                      <p:cBhvr>
                                        <p:cTn id="26" dur="10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xmlns="" id="{820E3E11-6451-491A-B704-4C775DBC9ED2}"/>
              </a:ext>
            </a:extLst>
          </p:cNvPr>
          <p:cNvSpPr>
            <a:spLocks noGrp="1" noChangeArrowheads="1"/>
          </p:cNvSpPr>
          <p:nvPr>
            <p:ph type="title"/>
          </p:nvPr>
        </p:nvSpPr>
        <p:spPr>
          <a:xfrm>
            <a:off x="457200" y="274638"/>
            <a:ext cx="8229600" cy="560387"/>
          </a:xfrm>
        </p:spPr>
        <p:txBody>
          <a:bodyPr/>
          <a:lstStyle/>
          <a:p>
            <a:pPr eaLnBrk="1" hangingPunct="1"/>
            <a:r>
              <a:rPr lang="en-US" altLang="en-US" sz="3600">
                <a:solidFill>
                  <a:srgbClr val="660033"/>
                </a:solidFill>
              </a:rPr>
              <a:t>Ô nhiễm không khí ở các đô thị</a:t>
            </a:r>
          </a:p>
        </p:txBody>
      </p:sp>
      <p:pic>
        <p:nvPicPr>
          <p:cNvPr id="68611" name="Picture 3" descr="moitruong_CMS">
            <a:hlinkClick r:id="rId3"/>
            <a:extLst>
              <a:ext uri="{FF2B5EF4-FFF2-40B4-BE49-F238E27FC236}">
                <a16:creationId xmlns:a16="http://schemas.microsoft.com/office/drawing/2014/main" xmlns="" id="{AD86FE75-D710-4F81-98AD-C2A4927584F2}"/>
              </a:ext>
            </a:extLst>
          </p:cNvPr>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533400" y="990600"/>
            <a:ext cx="8153400" cy="5334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2" name="Text Box 4">
            <a:extLst>
              <a:ext uri="{FF2B5EF4-FFF2-40B4-BE49-F238E27FC236}">
                <a16:creationId xmlns:a16="http://schemas.microsoft.com/office/drawing/2014/main" xmlns="" id="{B0C220CA-6D53-4FBE-8A95-B19BF29BD1BC}"/>
              </a:ext>
            </a:extLst>
          </p:cNvPr>
          <p:cNvSpPr txBox="1">
            <a:spLocks noChangeArrowheads="1"/>
          </p:cNvSpPr>
          <p:nvPr/>
        </p:nvSpPr>
        <p:spPr bwMode="auto">
          <a:xfrm>
            <a:off x="0" y="152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rgbClr val="990099"/>
                </a:solidFill>
              </a:rPr>
              <a:t>HÌNH ẢNH VI PHẠM LUẬT BẢO VỆ MÔI TRƯỜNG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wheel(4)">
                                      <p:cBhvr>
                                        <p:cTn id="7" dur="2000"/>
                                        <p:tgtEl>
                                          <p:spTgt spid="68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68612"/>
                                        </p:tgtEl>
                                      </p:cBhvr>
                                    </p:animEffect>
                                    <p:set>
                                      <p:cBhvr>
                                        <p:cTn id="12" dur="1" fill="hold">
                                          <p:stCondLst>
                                            <p:cond delay="499"/>
                                          </p:stCondLst>
                                        </p:cTn>
                                        <p:tgtEl>
                                          <p:spTgt spid="6861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68610"/>
                                        </p:tgtEl>
                                        <p:attrNameLst>
                                          <p:attrName>style.visibility</p:attrName>
                                        </p:attrNameLst>
                                      </p:cBhvr>
                                      <p:to>
                                        <p:strVal val="visible"/>
                                      </p:to>
                                    </p:set>
                                    <p:anim calcmode="lin" valueType="num">
                                      <p:cBhvr>
                                        <p:cTn id="17" dur="500" fill="hold"/>
                                        <p:tgtEl>
                                          <p:spTgt spid="68610"/>
                                        </p:tgtEl>
                                        <p:attrNameLst>
                                          <p:attrName>ppt_w</p:attrName>
                                        </p:attrNameLst>
                                      </p:cBhvr>
                                      <p:tavLst>
                                        <p:tav tm="0">
                                          <p:val>
                                            <p:fltVal val="0"/>
                                          </p:val>
                                        </p:tav>
                                        <p:tav tm="100000">
                                          <p:val>
                                            <p:strVal val="#ppt_w"/>
                                          </p:val>
                                        </p:tav>
                                      </p:tavLst>
                                    </p:anim>
                                    <p:anim calcmode="lin" valueType="num">
                                      <p:cBhvr>
                                        <p:cTn id="18" dur="500" fill="hold"/>
                                        <p:tgtEl>
                                          <p:spTgt spid="68610"/>
                                        </p:tgtEl>
                                        <p:attrNameLst>
                                          <p:attrName>ppt_h</p:attrName>
                                        </p:attrNameLst>
                                      </p:cBhvr>
                                      <p:tavLst>
                                        <p:tav tm="0">
                                          <p:val>
                                            <p:fltVal val="0"/>
                                          </p:val>
                                        </p:tav>
                                        <p:tav tm="100000">
                                          <p:val>
                                            <p:strVal val="#ppt_h"/>
                                          </p:val>
                                        </p:tav>
                                      </p:tavLst>
                                    </p:anim>
                                    <p:animEffect transition="in" filter="fade">
                                      <p:cBhvr>
                                        <p:cTn id="19" dur="5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a:hlinkClick r:id="" action="ppaction://noaction" highlightClick="1"/>
            <a:extLst>
              <a:ext uri="{FF2B5EF4-FFF2-40B4-BE49-F238E27FC236}">
                <a16:creationId xmlns:a16="http://schemas.microsoft.com/office/drawing/2014/main" xmlns="" id="{9B6D08A3-CC93-428E-9FC8-BFD383DEC835}"/>
              </a:ext>
            </a:extLst>
          </p:cNvPr>
          <p:cNvSpPr>
            <a:spLocks noChangeArrowheads="1"/>
          </p:cNvSpPr>
          <p:nvPr/>
        </p:nvSpPr>
        <p:spPr bwMode="auto">
          <a:xfrm>
            <a:off x="0" y="1524000"/>
            <a:ext cx="457200" cy="533400"/>
          </a:xfrm>
          <a:prstGeom prst="actionButtonHelp">
            <a:avLst/>
          </a:prstGeom>
          <a:solidFill>
            <a:srgbClr val="99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endParaRPr lang="en-US" altLang="en-US" sz="2400" b="1">
              <a:solidFill>
                <a:srgbClr val="FF0066"/>
              </a:solidFill>
            </a:endParaRPr>
          </a:p>
        </p:txBody>
      </p:sp>
      <p:pic>
        <p:nvPicPr>
          <p:cNvPr id="80899" name="Picture 3" descr="images">
            <a:extLst>
              <a:ext uri="{FF2B5EF4-FFF2-40B4-BE49-F238E27FC236}">
                <a16:creationId xmlns:a16="http://schemas.microsoft.com/office/drawing/2014/main" xmlns="" id="{D4D42740-B577-4CA1-8BB6-D7521E212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4343400" cy="4876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80900" name="Picture 4" descr="Bill-in48">
            <a:extLst>
              <a:ext uri="{FF2B5EF4-FFF2-40B4-BE49-F238E27FC236}">
                <a16:creationId xmlns:a16="http://schemas.microsoft.com/office/drawing/2014/main" xmlns="" id="{C5BC554D-A686-4F6B-B9CA-28AD507317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295400"/>
            <a:ext cx="4724400" cy="4876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0901" name="Text Box 5">
            <a:extLst>
              <a:ext uri="{FF2B5EF4-FFF2-40B4-BE49-F238E27FC236}">
                <a16:creationId xmlns:a16="http://schemas.microsoft.com/office/drawing/2014/main" xmlns="" id="{60959568-6931-4D8E-BE10-A89CC3357E15}"/>
              </a:ext>
            </a:extLst>
          </p:cNvPr>
          <p:cNvSpPr txBox="1">
            <a:spLocks noChangeArrowheads="1"/>
          </p:cNvSpPr>
          <p:nvPr/>
        </p:nvSpPr>
        <p:spPr bwMode="auto">
          <a:xfrm>
            <a:off x="0" y="152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rgbClr val="990099"/>
                </a:solidFill>
              </a:rPr>
              <a:t>HÌNH ẢNH VI PHẠM LUẬT BẢO VỆ MÔI TRƯỜNG</a:t>
            </a:r>
          </a:p>
        </p:txBody>
      </p:sp>
      <p:sp>
        <p:nvSpPr>
          <p:cNvPr id="80902" name="Text Box 6">
            <a:extLst>
              <a:ext uri="{FF2B5EF4-FFF2-40B4-BE49-F238E27FC236}">
                <a16:creationId xmlns:a16="http://schemas.microsoft.com/office/drawing/2014/main" xmlns="" id="{064B3215-79F3-4AD5-ACCF-4765DA1779BD}"/>
              </a:ext>
            </a:extLst>
          </p:cNvPr>
          <p:cNvSpPr txBox="1">
            <a:spLocks noChangeArrowheads="1"/>
          </p:cNvSpPr>
          <p:nvPr/>
        </p:nvSpPr>
        <p:spPr bwMode="auto">
          <a:xfrm>
            <a:off x="0" y="624840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t>Đổ rác ra sông</a:t>
            </a:r>
          </a:p>
        </p:txBody>
      </p:sp>
      <p:sp>
        <p:nvSpPr>
          <p:cNvPr id="80903" name="Text Box 7">
            <a:extLst>
              <a:ext uri="{FF2B5EF4-FFF2-40B4-BE49-F238E27FC236}">
                <a16:creationId xmlns:a16="http://schemas.microsoft.com/office/drawing/2014/main" xmlns="" id="{5301DB38-53F0-419A-B349-CEB6EE9B554C}"/>
              </a:ext>
            </a:extLst>
          </p:cNvPr>
          <p:cNvSpPr txBox="1">
            <a:spLocks noChangeArrowheads="1"/>
          </p:cNvSpPr>
          <p:nvPr/>
        </p:nvSpPr>
        <p:spPr bwMode="auto">
          <a:xfrm>
            <a:off x="4495800" y="62484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t>xả rác sinh hoạt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animEffect transition="in" filter="blinds(horizontal)">
                                      <p:cBhvr>
                                        <p:cTn id="7" dur="500"/>
                                        <p:tgtEl>
                                          <p:spTgt spid="80901"/>
                                        </p:tgtEl>
                                      </p:cBhvr>
                                    </p:animEffect>
                                  </p:childTnLst>
                                </p:cTn>
                              </p:par>
                              <p:par>
                                <p:cTn id="8" presetID="3" presetClass="entr" presetSubtype="10" fill="hold" nodeType="withEffect">
                                  <p:stCondLst>
                                    <p:cond delay="0"/>
                                  </p:stCondLst>
                                  <p:childTnLst>
                                    <p:set>
                                      <p:cBhvr>
                                        <p:cTn id="9" dur="1" fill="hold">
                                          <p:stCondLst>
                                            <p:cond delay="0"/>
                                          </p:stCondLst>
                                        </p:cTn>
                                        <p:tgtEl>
                                          <p:spTgt spid="80899"/>
                                        </p:tgtEl>
                                        <p:attrNameLst>
                                          <p:attrName>style.visibility</p:attrName>
                                        </p:attrNameLst>
                                      </p:cBhvr>
                                      <p:to>
                                        <p:strVal val="visible"/>
                                      </p:to>
                                    </p:set>
                                    <p:animEffect transition="in" filter="blinds(horizontal)">
                                      <p:cBhvr>
                                        <p:cTn id="10" dur="500"/>
                                        <p:tgtEl>
                                          <p:spTgt spid="8089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0902"/>
                                        </p:tgtEl>
                                        <p:attrNameLst>
                                          <p:attrName>style.visibility</p:attrName>
                                        </p:attrNameLst>
                                      </p:cBhvr>
                                      <p:to>
                                        <p:strVal val="visible"/>
                                      </p:to>
                                    </p:set>
                                    <p:animEffect transition="in" filter="blinds(horizontal)">
                                      <p:cBhvr>
                                        <p:cTn id="13" dur="500"/>
                                        <p:tgtEl>
                                          <p:spTgt spid="80902"/>
                                        </p:tgtEl>
                                      </p:cBhvr>
                                    </p:animEffect>
                                  </p:childTnLst>
                                </p:cTn>
                              </p:par>
                              <p:par>
                                <p:cTn id="14" presetID="3" presetClass="entr" presetSubtype="10" fill="hold" nodeType="withEffect">
                                  <p:stCondLst>
                                    <p:cond delay="0"/>
                                  </p:stCondLst>
                                  <p:childTnLst>
                                    <p:set>
                                      <p:cBhvr>
                                        <p:cTn id="15" dur="1" fill="hold">
                                          <p:stCondLst>
                                            <p:cond delay="0"/>
                                          </p:stCondLst>
                                        </p:cTn>
                                        <p:tgtEl>
                                          <p:spTgt spid="80900"/>
                                        </p:tgtEl>
                                        <p:attrNameLst>
                                          <p:attrName>style.visibility</p:attrName>
                                        </p:attrNameLst>
                                      </p:cBhvr>
                                      <p:to>
                                        <p:strVal val="visible"/>
                                      </p:to>
                                    </p:set>
                                    <p:animEffect transition="in" filter="blinds(horizontal)">
                                      <p:cBhvr>
                                        <p:cTn id="16" dur="500"/>
                                        <p:tgtEl>
                                          <p:spTgt spid="8090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0903"/>
                                        </p:tgtEl>
                                        <p:attrNameLst>
                                          <p:attrName>style.visibility</p:attrName>
                                        </p:attrNameLst>
                                      </p:cBhvr>
                                      <p:to>
                                        <p:strVal val="visible"/>
                                      </p:to>
                                    </p:set>
                                    <p:animEffect transition="in" filter="blinds(horizontal)">
                                      <p:cBhvr>
                                        <p:cTn id="19" dur="500"/>
                                        <p:tgtEl>
                                          <p:spTgt spid="80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p:bldP spid="80902" grpId="0"/>
      <p:bldP spid="8090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xmlns="" id="{D20E7E2E-0155-4F4C-AE65-3F019F0B1947}"/>
              </a:ext>
            </a:extLst>
          </p:cNvPr>
          <p:cNvSpPr>
            <a:spLocks noChangeArrowheads="1"/>
          </p:cNvSpPr>
          <p:nvPr/>
        </p:nvSpPr>
        <p:spPr bwMode="auto">
          <a:xfrm>
            <a:off x="0" y="0"/>
            <a:ext cx="9144000" cy="6858000"/>
          </a:xfrm>
          <a:prstGeom prst="rect">
            <a:avLst/>
          </a:prstGeom>
          <a:solidFill>
            <a:schemeClr val="bg1"/>
          </a:solidFill>
          <a:ln w="9525" algn="ctr">
            <a:solidFill>
              <a:schemeClr val="tx1"/>
            </a:solidFill>
            <a:round/>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b="1"/>
          </a:p>
        </p:txBody>
      </p:sp>
      <p:sp>
        <p:nvSpPr>
          <p:cNvPr id="11270" name="Text Box 6">
            <a:extLst>
              <a:ext uri="{FF2B5EF4-FFF2-40B4-BE49-F238E27FC236}">
                <a16:creationId xmlns:a16="http://schemas.microsoft.com/office/drawing/2014/main" xmlns="" id="{0B4C9CF5-13DD-4953-9CFD-EC53A9BFD852}"/>
              </a:ext>
            </a:extLst>
          </p:cNvPr>
          <p:cNvSpPr txBox="1">
            <a:spLocks noChangeArrowheads="1"/>
          </p:cNvSpPr>
          <p:nvPr/>
        </p:nvSpPr>
        <p:spPr bwMode="auto">
          <a:xfrm>
            <a:off x="1828800" y="381000"/>
            <a:ext cx="5638800" cy="646113"/>
          </a:xfrm>
          <a:prstGeom prst="rect">
            <a:avLst/>
          </a:prstGeom>
          <a:noFill/>
          <a:ln w="57150" cmpd="thinThick">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3600" b="1" dirty="0" smtClean="0">
                <a:solidFill>
                  <a:srgbClr val="FF0066"/>
                </a:solidFill>
              </a:rPr>
              <a:t>KIỂM TRA </a:t>
            </a:r>
            <a:r>
              <a:rPr lang="en-US" altLang="en-US" sz="3600" b="1" dirty="0" smtClean="0">
                <a:solidFill>
                  <a:srgbClr val="FF0066"/>
                </a:solidFill>
              </a:rPr>
              <a:t>BÀI </a:t>
            </a:r>
            <a:r>
              <a:rPr lang="en-US" altLang="en-US" sz="3600" b="1" dirty="0">
                <a:solidFill>
                  <a:srgbClr val="FF0066"/>
                </a:solidFill>
              </a:rPr>
              <a:t>CŨ</a:t>
            </a:r>
          </a:p>
        </p:txBody>
      </p:sp>
      <p:sp>
        <p:nvSpPr>
          <p:cNvPr id="11271" name="Text Box 7">
            <a:extLst>
              <a:ext uri="{FF2B5EF4-FFF2-40B4-BE49-F238E27FC236}">
                <a16:creationId xmlns:a16="http://schemas.microsoft.com/office/drawing/2014/main" xmlns="" id="{C0926FCF-CB10-4D41-A072-01214775F22D}"/>
              </a:ext>
            </a:extLst>
          </p:cNvPr>
          <p:cNvSpPr txBox="1">
            <a:spLocks noChangeArrowheads="1"/>
          </p:cNvSpPr>
          <p:nvPr/>
        </p:nvSpPr>
        <p:spPr bwMode="auto">
          <a:xfrm>
            <a:off x="457200" y="1524000"/>
            <a:ext cx="86868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FontTx/>
              <a:buAutoNum type="arabicParenR"/>
            </a:pPr>
            <a:r>
              <a:rPr lang="en-US" altLang="en-US" sz="3200" b="1"/>
              <a:t> Hãy nêu các hệ sinh thái chủ yếu trên Trái Đất, lấy ví dụ?</a:t>
            </a:r>
            <a:endParaRPr lang="en-US" altLang="en-US" sz="3200"/>
          </a:p>
        </p:txBody>
      </p:sp>
      <p:sp>
        <p:nvSpPr>
          <p:cNvPr id="11272" name="Text Box 8">
            <a:extLst>
              <a:ext uri="{FF2B5EF4-FFF2-40B4-BE49-F238E27FC236}">
                <a16:creationId xmlns:a16="http://schemas.microsoft.com/office/drawing/2014/main" xmlns="" id="{6E745C93-ACD5-45C3-A7DF-92B0DCC2584D}"/>
              </a:ext>
            </a:extLst>
          </p:cNvPr>
          <p:cNvSpPr txBox="1">
            <a:spLocks noChangeArrowheads="1"/>
          </p:cNvSpPr>
          <p:nvPr/>
        </p:nvSpPr>
        <p:spPr bwMode="auto">
          <a:xfrm>
            <a:off x="533400" y="2478088"/>
            <a:ext cx="8229600" cy="427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3200" b="1">
                <a:solidFill>
                  <a:schemeClr val="tx2"/>
                </a:solidFill>
              </a:rPr>
              <a:t>1)C</a:t>
            </a:r>
            <a:r>
              <a:rPr lang="en-US" altLang="en-US" sz="3200" b="1"/>
              <a:t>ác hệ sinh thái  chủ yếu trên trái đất:</a:t>
            </a:r>
          </a:p>
          <a:p>
            <a:pPr eaLnBrk="1" hangingPunct="1">
              <a:spcBef>
                <a:spcPct val="50000"/>
              </a:spcBef>
            </a:pPr>
            <a:r>
              <a:rPr lang="en-US" altLang="en-US" sz="3200" b="1"/>
              <a:t>●Hệ sinh thái trên cạn: rừng nhiệt đới, thảo nguyên...</a:t>
            </a:r>
          </a:p>
          <a:p>
            <a:pPr eaLnBrk="1" hangingPunct="1">
              <a:spcBef>
                <a:spcPct val="50000"/>
              </a:spcBef>
            </a:pPr>
            <a:r>
              <a:rPr lang="en-US" altLang="en-US" sz="3200" b="1"/>
              <a:t>● Hệ sinh thái nước mặn: rừng ngập mặn, rạn san hô...</a:t>
            </a:r>
          </a:p>
          <a:p>
            <a:pPr eaLnBrk="1" hangingPunct="1">
              <a:spcBef>
                <a:spcPct val="50000"/>
              </a:spcBef>
            </a:pPr>
            <a:r>
              <a:rPr lang="en-US" altLang="en-US" sz="3200" b="1"/>
              <a:t>●Hệ sinh thái nước ngọt: hệ sinh thái sông, suối, ao , hồ.</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circle(in)">
                                      <p:cBhvr>
                                        <p:cTn id="7" dur="2000"/>
                                        <p:tgtEl>
                                          <p:spTgt spid="112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271">
                                            <p:txEl>
                                              <p:pRg st="0" end="0"/>
                                            </p:txEl>
                                          </p:spTgt>
                                        </p:tgtEl>
                                        <p:attrNameLst>
                                          <p:attrName>style.visibility</p:attrName>
                                        </p:attrNameLst>
                                      </p:cBhvr>
                                      <p:to>
                                        <p:strVal val="visible"/>
                                      </p:to>
                                    </p:set>
                                    <p:animEffect transition="in" filter="circle(in)">
                                      <p:cBhvr>
                                        <p:cTn id="12" dur="2000"/>
                                        <p:tgtEl>
                                          <p:spTgt spid="112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nodeType="clickEffect">
                                  <p:stCondLst>
                                    <p:cond delay="0"/>
                                  </p:stCondLst>
                                  <p:childTnLst>
                                    <p:animEffect transition="out" filter="box(in)">
                                      <p:cBhvr>
                                        <p:cTn id="16" dur="500"/>
                                        <p:tgtEl>
                                          <p:spTgt spid="11271">
                                            <p:txEl>
                                              <p:pRg st="0" end="0"/>
                                            </p:txEl>
                                          </p:spTgt>
                                        </p:tgtEl>
                                      </p:cBhvr>
                                    </p:animEffect>
                                    <p:set>
                                      <p:cBhvr>
                                        <p:cTn id="17" dur="1" fill="hold">
                                          <p:stCondLst>
                                            <p:cond delay="499"/>
                                          </p:stCondLst>
                                        </p:cTn>
                                        <p:tgtEl>
                                          <p:spTgt spid="11271">
                                            <p:txEl>
                                              <p:pRg st="0" end="0"/>
                                            </p:txEl>
                                          </p:spTgt>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1272">
                                            <p:txEl>
                                              <p:pRg st="0" end="0"/>
                                            </p:txEl>
                                          </p:spTgt>
                                        </p:tgtEl>
                                        <p:attrNameLst>
                                          <p:attrName>style.visibility</p:attrName>
                                        </p:attrNameLst>
                                      </p:cBhvr>
                                      <p:to>
                                        <p:strVal val="visible"/>
                                      </p:to>
                                    </p:set>
                                    <p:animEffect transition="in" filter="circle(in)">
                                      <p:cBhvr>
                                        <p:cTn id="22" dur="2000"/>
                                        <p:tgtEl>
                                          <p:spTgt spid="11272">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7" presetClass="entr" presetSubtype="4" fill="hold" nodeType="clickEffect">
                                  <p:stCondLst>
                                    <p:cond delay="0"/>
                                  </p:stCondLst>
                                  <p:childTnLst>
                                    <p:set>
                                      <p:cBhvr>
                                        <p:cTn id="26" dur="1" fill="hold">
                                          <p:stCondLst>
                                            <p:cond delay="0"/>
                                          </p:stCondLst>
                                        </p:cTn>
                                        <p:tgtEl>
                                          <p:spTgt spid="11272">
                                            <p:txEl>
                                              <p:pRg st="1" end="1"/>
                                            </p:txEl>
                                          </p:spTgt>
                                        </p:tgtEl>
                                        <p:attrNameLst>
                                          <p:attrName>style.visibility</p:attrName>
                                        </p:attrNameLst>
                                      </p:cBhvr>
                                      <p:to>
                                        <p:strVal val="visible"/>
                                      </p:to>
                                    </p:set>
                                    <p:anim calcmode="lin" valueType="num">
                                      <p:cBhvr additive="base">
                                        <p:cTn id="27" dur="500" fill="hold"/>
                                        <p:tgtEl>
                                          <p:spTgt spid="11272">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2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7" presetClass="entr" presetSubtype="4" fill="hold" nodeType="clickEffect">
                                  <p:stCondLst>
                                    <p:cond delay="0"/>
                                  </p:stCondLst>
                                  <p:childTnLst>
                                    <p:set>
                                      <p:cBhvr>
                                        <p:cTn id="32" dur="1" fill="hold">
                                          <p:stCondLst>
                                            <p:cond delay="0"/>
                                          </p:stCondLst>
                                        </p:cTn>
                                        <p:tgtEl>
                                          <p:spTgt spid="11272">
                                            <p:txEl>
                                              <p:pRg st="2" end="2"/>
                                            </p:txEl>
                                          </p:spTgt>
                                        </p:tgtEl>
                                        <p:attrNameLst>
                                          <p:attrName>style.visibility</p:attrName>
                                        </p:attrNameLst>
                                      </p:cBhvr>
                                      <p:to>
                                        <p:strVal val="visible"/>
                                      </p:to>
                                    </p:set>
                                    <p:anim calcmode="lin" valueType="num">
                                      <p:cBhvr additive="base">
                                        <p:cTn id="33" dur="1000" fill="hold"/>
                                        <p:tgtEl>
                                          <p:spTgt spid="11272">
                                            <p:txEl>
                                              <p:pRg st="2" end="2"/>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112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7" presetClass="entr" presetSubtype="4" fill="hold" nodeType="clickEffect">
                                  <p:stCondLst>
                                    <p:cond delay="0"/>
                                  </p:stCondLst>
                                  <p:childTnLst>
                                    <p:set>
                                      <p:cBhvr>
                                        <p:cTn id="38" dur="1" fill="hold">
                                          <p:stCondLst>
                                            <p:cond delay="0"/>
                                          </p:stCondLst>
                                        </p:cTn>
                                        <p:tgtEl>
                                          <p:spTgt spid="11272">
                                            <p:txEl>
                                              <p:pRg st="3" end="3"/>
                                            </p:txEl>
                                          </p:spTgt>
                                        </p:tgtEl>
                                        <p:attrNameLst>
                                          <p:attrName>style.visibility</p:attrName>
                                        </p:attrNameLst>
                                      </p:cBhvr>
                                      <p:to>
                                        <p:strVal val="visible"/>
                                      </p:to>
                                    </p:set>
                                    <p:anim calcmode="lin" valueType="num">
                                      <p:cBhvr additive="base">
                                        <p:cTn id="39" dur="1000" fill="hold"/>
                                        <p:tgtEl>
                                          <p:spTgt spid="11272">
                                            <p:txEl>
                                              <p:pRg st="3" end="3"/>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1127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xit" presetSubtype="16" fill="hold" grpId="0" nodeType="clickEffect">
                                  <p:stCondLst>
                                    <p:cond delay="0"/>
                                  </p:stCondLst>
                                  <p:childTnLst>
                                    <p:animEffect transition="out" filter="box(in)">
                                      <p:cBhvr>
                                        <p:cTn id="44" dur="500"/>
                                        <p:tgtEl>
                                          <p:spTgt spid="11272">
                                            <p:txEl>
                                              <p:pRg st="0" end="0"/>
                                            </p:txEl>
                                          </p:spTgt>
                                        </p:tgtEl>
                                      </p:cBhvr>
                                    </p:animEffect>
                                    <p:set>
                                      <p:cBhvr>
                                        <p:cTn id="45" dur="1" fill="hold">
                                          <p:stCondLst>
                                            <p:cond delay="499"/>
                                          </p:stCondLst>
                                        </p:cTn>
                                        <p:tgtEl>
                                          <p:spTgt spid="11272">
                                            <p:txEl>
                                              <p:pRg st="0" end="0"/>
                                            </p:txEl>
                                          </p:spTgt>
                                        </p:tgtEl>
                                        <p:attrNameLst>
                                          <p:attrName>style.visibility</p:attrName>
                                        </p:attrNameLst>
                                      </p:cBhvr>
                                      <p:to>
                                        <p:strVal val="hidden"/>
                                      </p:to>
                                    </p:set>
                                  </p:childTnLst>
                                </p:cTn>
                              </p:par>
                              <p:par>
                                <p:cTn id="46" presetID="4" presetClass="exit" presetSubtype="16" fill="hold" grpId="0" nodeType="withEffect">
                                  <p:stCondLst>
                                    <p:cond delay="0"/>
                                  </p:stCondLst>
                                  <p:childTnLst>
                                    <p:animEffect transition="out" filter="box(in)">
                                      <p:cBhvr>
                                        <p:cTn id="47" dur="500"/>
                                        <p:tgtEl>
                                          <p:spTgt spid="11272">
                                            <p:txEl>
                                              <p:pRg st="1" end="1"/>
                                            </p:txEl>
                                          </p:spTgt>
                                        </p:tgtEl>
                                      </p:cBhvr>
                                    </p:animEffect>
                                    <p:set>
                                      <p:cBhvr>
                                        <p:cTn id="48" dur="1" fill="hold">
                                          <p:stCondLst>
                                            <p:cond delay="499"/>
                                          </p:stCondLst>
                                        </p:cTn>
                                        <p:tgtEl>
                                          <p:spTgt spid="11272">
                                            <p:txEl>
                                              <p:pRg st="1" end="1"/>
                                            </p:txEl>
                                          </p:spTgt>
                                        </p:tgtEl>
                                        <p:attrNameLst>
                                          <p:attrName>style.visibility</p:attrName>
                                        </p:attrNameLst>
                                      </p:cBhvr>
                                      <p:to>
                                        <p:strVal val="hidden"/>
                                      </p:to>
                                    </p:set>
                                  </p:childTnLst>
                                </p:cTn>
                              </p:par>
                              <p:par>
                                <p:cTn id="49" presetID="4" presetClass="exit" presetSubtype="16" fill="hold" grpId="0" nodeType="withEffect">
                                  <p:stCondLst>
                                    <p:cond delay="0"/>
                                  </p:stCondLst>
                                  <p:childTnLst>
                                    <p:animEffect transition="out" filter="box(in)">
                                      <p:cBhvr>
                                        <p:cTn id="50" dur="500"/>
                                        <p:tgtEl>
                                          <p:spTgt spid="11272">
                                            <p:txEl>
                                              <p:pRg st="2" end="2"/>
                                            </p:txEl>
                                          </p:spTgt>
                                        </p:tgtEl>
                                      </p:cBhvr>
                                    </p:animEffect>
                                    <p:set>
                                      <p:cBhvr>
                                        <p:cTn id="51" dur="1" fill="hold">
                                          <p:stCondLst>
                                            <p:cond delay="499"/>
                                          </p:stCondLst>
                                        </p:cTn>
                                        <p:tgtEl>
                                          <p:spTgt spid="11272">
                                            <p:txEl>
                                              <p:pRg st="2" end="2"/>
                                            </p:txEl>
                                          </p:spTgt>
                                        </p:tgtEl>
                                        <p:attrNameLst>
                                          <p:attrName>style.visibility</p:attrName>
                                        </p:attrNameLst>
                                      </p:cBhvr>
                                      <p:to>
                                        <p:strVal val="hidden"/>
                                      </p:to>
                                    </p:set>
                                  </p:childTnLst>
                                </p:cTn>
                              </p:par>
                              <p:par>
                                <p:cTn id="52" presetID="4" presetClass="exit" presetSubtype="16" fill="hold" grpId="0" nodeType="withEffect">
                                  <p:stCondLst>
                                    <p:cond delay="0"/>
                                  </p:stCondLst>
                                  <p:childTnLst>
                                    <p:animEffect transition="out" filter="box(in)">
                                      <p:cBhvr>
                                        <p:cTn id="53" dur="500"/>
                                        <p:tgtEl>
                                          <p:spTgt spid="11272">
                                            <p:txEl>
                                              <p:pRg st="3" end="3"/>
                                            </p:txEl>
                                          </p:spTgt>
                                        </p:tgtEl>
                                      </p:cBhvr>
                                    </p:animEffect>
                                    <p:set>
                                      <p:cBhvr>
                                        <p:cTn id="54" dur="1" fill="hold">
                                          <p:stCondLst>
                                            <p:cond delay="499"/>
                                          </p:stCondLst>
                                        </p:cTn>
                                        <p:tgtEl>
                                          <p:spTgt spid="1127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1" grpId="0" build="allAtOnce"/>
      <p:bldP spid="11272"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hat pha rung">
            <a:extLst>
              <a:ext uri="{FF2B5EF4-FFF2-40B4-BE49-F238E27FC236}">
                <a16:creationId xmlns:a16="http://schemas.microsoft.com/office/drawing/2014/main" xmlns="" id="{86EE9ABB-6F52-482A-852E-5D1DF4182A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4876800" cy="4343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1507" name="Picture 3" descr="Chay_rung">
            <a:extLst>
              <a:ext uri="{FF2B5EF4-FFF2-40B4-BE49-F238E27FC236}">
                <a16:creationId xmlns:a16="http://schemas.microsoft.com/office/drawing/2014/main" xmlns="" id="{750E2C1C-8E40-48AB-A98B-5DEC4CED7B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066800"/>
            <a:ext cx="4191000" cy="4343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1508" name="Text Box 4">
            <a:extLst>
              <a:ext uri="{FF2B5EF4-FFF2-40B4-BE49-F238E27FC236}">
                <a16:creationId xmlns:a16="http://schemas.microsoft.com/office/drawing/2014/main" xmlns="" id="{88932FE5-FA4D-4954-BD63-162854B86A9F}"/>
              </a:ext>
            </a:extLst>
          </p:cNvPr>
          <p:cNvSpPr txBox="1">
            <a:spLocks noChangeArrowheads="1"/>
          </p:cNvSpPr>
          <p:nvPr/>
        </p:nvSpPr>
        <p:spPr bwMode="auto">
          <a:xfrm>
            <a:off x="381000" y="22860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rgbClr val="990099"/>
                </a:solidFill>
              </a:rPr>
              <a:t>HÌNH ẢNH VI PHẠM LUẬT BẢO VỆ MÔI TRƯỜNG</a:t>
            </a:r>
          </a:p>
        </p:txBody>
      </p:sp>
      <p:sp>
        <p:nvSpPr>
          <p:cNvPr id="21509" name="Text Box 5">
            <a:extLst>
              <a:ext uri="{FF2B5EF4-FFF2-40B4-BE49-F238E27FC236}">
                <a16:creationId xmlns:a16="http://schemas.microsoft.com/office/drawing/2014/main" xmlns="" id="{E6BAD85D-E52C-41A5-B690-38EEAA4CC961}"/>
              </a:ext>
            </a:extLst>
          </p:cNvPr>
          <p:cNvSpPr txBox="1">
            <a:spLocks noChangeArrowheads="1"/>
          </p:cNvSpPr>
          <p:nvPr/>
        </p:nvSpPr>
        <p:spPr bwMode="auto">
          <a:xfrm>
            <a:off x="0" y="56388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t>Chặt phá rừng làm nương rẫy</a:t>
            </a:r>
          </a:p>
        </p:txBody>
      </p:sp>
      <p:sp>
        <p:nvSpPr>
          <p:cNvPr id="21510" name="Text Box 6">
            <a:extLst>
              <a:ext uri="{FF2B5EF4-FFF2-40B4-BE49-F238E27FC236}">
                <a16:creationId xmlns:a16="http://schemas.microsoft.com/office/drawing/2014/main" xmlns="" id="{A1A9670B-BEAA-4E33-9C20-4A8FD418869E}"/>
              </a:ext>
            </a:extLst>
          </p:cNvPr>
          <p:cNvSpPr txBox="1">
            <a:spLocks noChangeArrowheads="1"/>
          </p:cNvSpPr>
          <p:nvPr/>
        </p:nvSpPr>
        <p:spPr bwMode="auto">
          <a:xfrm>
            <a:off x="5181600" y="5638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t>Đốt cháy rừng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Text Box 5">
            <a:extLst>
              <a:ext uri="{FF2B5EF4-FFF2-40B4-BE49-F238E27FC236}">
                <a16:creationId xmlns:a16="http://schemas.microsoft.com/office/drawing/2014/main" xmlns="" id="{778B7658-07C3-4CB3-81A4-0FECA54464D8}"/>
              </a:ext>
            </a:extLst>
          </p:cNvPr>
          <p:cNvSpPr txBox="1">
            <a:spLocks noChangeArrowheads="1"/>
          </p:cNvSpPr>
          <p:nvPr/>
        </p:nvSpPr>
        <p:spPr bwMode="auto">
          <a:xfrm>
            <a:off x="304800" y="3810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solidFill>
                  <a:srgbClr val="990099"/>
                </a:solidFill>
              </a:rPr>
              <a:t>HÌNH ẢNH THỰC HIỆN TỐT BẢO VỆ MÔI TRƯỜNG</a:t>
            </a:r>
          </a:p>
        </p:txBody>
      </p:sp>
      <p:pic>
        <p:nvPicPr>
          <p:cNvPr id="82950" name="Picture 6" descr="article9206">
            <a:extLst>
              <a:ext uri="{FF2B5EF4-FFF2-40B4-BE49-F238E27FC236}">
                <a16:creationId xmlns:a16="http://schemas.microsoft.com/office/drawing/2014/main" xmlns="" id="{2F7E83C6-120E-4B8B-9DA9-022DC5F2C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47800"/>
            <a:ext cx="4191000" cy="4800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82951" name="Picture 7" descr="0voi246">
            <a:extLst>
              <a:ext uri="{FF2B5EF4-FFF2-40B4-BE49-F238E27FC236}">
                <a16:creationId xmlns:a16="http://schemas.microsoft.com/office/drawing/2014/main" xmlns="" id="{8701F884-803C-40E9-8F40-23DD72A77B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4648200" cy="4800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2952" name="Text Box 8">
            <a:extLst>
              <a:ext uri="{FF2B5EF4-FFF2-40B4-BE49-F238E27FC236}">
                <a16:creationId xmlns:a16="http://schemas.microsoft.com/office/drawing/2014/main" xmlns="" id="{5FC1608D-B5DC-411A-B35A-75E81D7FC357}"/>
              </a:ext>
            </a:extLst>
          </p:cNvPr>
          <p:cNvSpPr txBox="1">
            <a:spLocks noChangeArrowheads="1"/>
          </p:cNvSpPr>
          <p:nvPr/>
        </p:nvSpPr>
        <p:spPr bwMode="auto">
          <a:xfrm>
            <a:off x="0" y="63246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b="1"/>
              <a:t>B</a:t>
            </a:r>
            <a:r>
              <a:rPr lang="en-US" altLang="en-US" sz="2400" b="1"/>
              <a:t>ảo vệ loài voi</a:t>
            </a:r>
          </a:p>
        </p:txBody>
      </p:sp>
      <p:sp>
        <p:nvSpPr>
          <p:cNvPr id="82953" name="Text Box 9">
            <a:extLst>
              <a:ext uri="{FF2B5EF4-FFF2-40B4-BE49-F238E27FC236}">
                <a16:creationId xmlns:a16="http://schemas.microsoft.com/office/drawing/2014/main" xmlns="" id="{27EDEB5F-3FC1-47C4-8839-6D1C975465B9}"/>
              </a:ext>
            </a:extLst>
          </p:cNvPr>
          <p:cNvSpPr txBox="1">
            <a:spLocks noChangeArrowheads="1"/>
          </p:cNvSpPr>
          <p:nvPr/>
        </p:nvSpPr>
        <p:spPr bwMode="auto">
          <a:xfrm>
            <a:off x="4800600" y="63246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t>Trồng cây lưu niệm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blinds(horizontal)">
                                      <p:cBhvr>
                                        <p:cTn id="7" dur="500"/>
                                        <p:tgtEl>
                                          <p:spTgt spid="82949"/>
                                        </p:tgtEl>
                                      </p:cBhvr>
                                    </p:animEffect>
                                  </p:childTnLst>
                                </p:cTn>
                              </p:par>
                              <p:par>
                                <p:cTn id="8" presetID="3" presetClass="entr" presetSubtype="10" fill="hold" nodeType="withEffect">
                                  <p:stCondLst>
                                    <p:cond delay="0"/>
                                  </p:stCondLst>
                                  <p:childTnLst>
                                    <p:set>
                                      <p:cBhvr>
                                        <p:cTn id="9" dur="1" fill="hold">
                                          <p:stCondLst>
                                            <p:cond delay="0"/>
                                          </p:stCondLst>
                                        </p:cTn>
                                        <p:tgtEl>
                                          <p:spTgt spid="82951"/>
                                        </p:tgtEl>
                                        <p:attrNameLst>
                                          <p:attrName>style.visibility</p:attrName>
                                        </p:attrNameLst>
                                      </p:cBhvr>
                                      <p:to>
                                        <p:strVal val="visible"/>
                                      </p:to>
                                    </p:set>
                                    <p:animEffect transition="in" filter="blinds(horizontal)">
                                      <p:cBhvr>
                                        <p:cTn id="10" dur="500"/>
                                        <p:tgtEl>
                                          <p:spTgt spid="8295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2952"/>
                                        </p:tgtEl>
                                        <p:attrNameLst>
                                          <p:attrName>style.visibility</p:attrName>
                                        </p:attrNameLst>
                                      </p:cBhvr>
                                      <p:to>
                                        <p:strVal val="visible"/>
                                      </p:to>
                                    </p:set>
                                    <p:animEffect transition="in" filter="blinds(horizontal)">
                                      <p:cBhvr>
                                        <p:cTn id="13" dur="500"/>
                                        <p:tgtEl>
                                          <p:spTgt spid="82952"/>
                                        </p:tgtEl>
                                      </p:cBhvr>
                                    </p:animEffect>
                                  </p:childTnLst>
                                </p:cTn>
                              </p:par>
                              <p:par>
                                <p:cTn id="14" presetID="3" presetClass="entr" presetSubtype="10" fill="hold" nodeType="withEffect">
                                  <p:stCondLst>
                                    <p:cond delay="0"/>
                                  </p:stCondLst>
                                  <p:childTnLst>
                                    <p:set>
                                      <p:cBhvr>
                                        <p:cTn id="15" dur="1" fill="hold">
                                          <p:stCondLst>
                                            <p:cond delay="0"/>
                                          </p:stCondLst>
                                        </p:cTn>
                                        <p:tgtEl>
                                          <p:spTgt spid="82950"/>
                                        </p:tgtEl>
                                        <p:attrNameLst>
                                          <p:attrName>style.visibility</p:attrName>
                                        </p:attrNameLst>
                                      </p:cBhvr>
                                      <p:to>
                                        <p:strVal val="visible"/>
                                      </p:to>
                                    </p:set>
                                    <p:animEffect transition="in" filter="blinds(horizontal)">
                                      <p:cBhvr>
                                        <p:cTn id="16" dur="500"/>
                                        <p:tgtEl>
                                          <p:spTgt spid="8295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2953"/>
                                        </p:tgtEl>
                                        <p:attrNameLst>
                                          <p:attrName>style.visibility</p:attrName>
                                        </p:attrNameLst>
                                      </p:cBhvr>
                                      <p:to>
                                        <p:strVal val="visible"/>
                                      </p:to>
                                    </p:set>
                                    <p:animEffect transition="in" filter="blinds(horizontal)">
                                      <p:cBhvr>
                                        <p:cTn id="19" dur="500"/>
                                        <p:tgtEl>
                                          <p:spTgt spid="82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p:bldP spid="82952" grpId="0"/>
      <p:bldP spid="829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2530212551_a30b5509f3">
            <a:hlinkClick r:id="rId3"/>
            <a:extLst>
              <a:ext uri="{FF2B5EF4-FFF2-40B4-BE49-F238E27FC236}">
                <a16:creationId xmlns:a16="http://schemas.microsoft.com/office/drawing/2014/main" xmlns="" id="{A22552C6-D4F2-4E6C-935C-1EA34DDA75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4495800" cy="2819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83971" name="Picture 3" descr="BVChua-Huong-06">
            <a:hlinkClick r:id="rId5"/>
            <a:extLst>
              <a:ext uri="{FF2B5EF4-FFF2-40B4-BE49-F238E27FC236}">
                <a16:creationId xmlns:a16="http://schemas.microsoft.com/office/drawing/2014/main" xmlns="" id="{10155B6D-29FE-4D79-85FE-F2722A4F18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609600"/>
            <a:ext cx="4572000" cy="2819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83972" name="Picture 4" descr="s3">
            <a:hlinkClick r:id="rId7"/>
            <a:extLst>
              <a:ext uri="{FF2B5EF4-FFF2-40B4-BE49-F238E27FC236}">
                <a16:creationId xmlns:a16="http://schemas.microsoft.com/office/drawing/2014/main" xmlns="" id="{141BC729-3597-4AEF-AECB-7213D67A6F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505200"/>
            <a:ext cx="4419600" cy="3352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3557" name="Text Box 5">
            <a:extLst>
              <a:ext uri="{FF2B5EF4-FFF2-40B4-BE49-F238E27FC236}">
                <a16:creationId xmlns:a16="http://schemas.microsoft.com/office/drawing/2014/main" xmlns="" id="{4661874F-0CB0-432B-BA8A-49A834B15A7E}"/>
              </a:ext>
            </a:extLst>
          </p:cNvPr>
          <p:cNvSpPr txBox="1">
            <a:spLocks noChangeArrowheads="1"/>
          </p:cNvSpPr>
          <p:nvPr/>
        </p:nvSpPr>
        <p:spPr bwMode="auto">
          <a:xfrm>
            <a:off x="0" y="0"/>
            <a:ext cx="9144000" cy="457200"/>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rgbClr val="FF0066"/>
                </a:solidFill>
              </a:rPr>
              <a:t>HÃY CÙNG HÀNH ĐỘNG ĐỂ BẢO VỆ MÔI TRƯỜNG</a:t>
            </a:r>
          </a:p>
        </p:txBody>
      </p:sp>
      <p:pic>
        <p:nvPicPr>
          <p:cNvPr id="83974" name="Picture 6" descr="20070606-BaoVeMoiTruongCuaLo">
            <a:extLst>
              <a:ext uri="{FF2B5EF4-FFF2-40B4-BE49-F238E27FC236}">
                <a16:creationId xmlns:a16="http://schemas.microsoft.com/office/drawing/2014/main" xmlns="" id="{4586A4CD-92DB-4435-9DC7-AAD524368B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3505200"/>
            <a:ext cx="4648200" cy="3352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plus(in)">
                                      <p:cBhvr>
                                        <p:cTn id="7" dur="1000"/>
                                        <p:tgtEl>
                                          <p:spTgt spid="83970"/>
                                        </p:tgtEl>
                                      </p:cBhvr>
                                    </p:animEffect>
                                  </p:childTnLst>
                                </p:cTn>
                              </p:par>
                              <p:par>
                                <p:cTn id="8" presetID="13" presetClass="entr" presetSubtype="16" fill="hold" nodeType="withEffect">
                                  <p:stCondLst>
                                    <p:cond delay="0"/>
                                  </p:stCondLst>
                                  <p:childTnLst>
                                    <p:set>
                                      <p:cBhvr>
                                        <p:cTn id="9" dur="1" fill="hold">
                                          <p:stCondLst>
                                            <p:cond delay="0"/>
                                          </p:stCondLst>
                                        </p:cTn>
                                        <p:tgtEl>
                                          <p:spTgt spid="83971"/>
                                        </p:tgtEl>
                                        <p:attrNameLst>
                                          <p:attrName>style.visibility</p:attrName>
                                        </p:attrNameLst>
                                      </p:cBhvr>
                                      <p:to>
                                        <p:strVal val="visible"/>
                                      </p:to>
                                    </p:set>
                                    <p:animEffect transition="in" filter="plus(in)">
                                      <p:cBhvr>
                                        <p:cTn id="10" dur="1000"/>
                                        <p:tgtEl>
                                          <p:spTgt spid="83971"/>
                                        </p:tgtEl>
                                      </p:cBhvr>
                                    </p:animEffect>
                                  </p:childTnLst>
                                </p:cTn>
                              </p:par>
                              <p:par>
                                <p:cTn id="11" presetID="13" presetClass="entr" presetSubtype="16" fill="hold" nodeType="withEffect">
                                  <p:stCondLst>
                                    <p:cond delay="0"/>
                                  </p:stCondLst>
                                  <p:childTnLst>
                                    <p:set>
                                      <p:cBhvr>
                                        <p:cTn id="12" dur="1" fill="hold">
                                          <p:stCondLst>
                                            <p:cond delay="0"/>
                                          </p:stCondLst>
                                        </p:cTn>
                                        <p:tgtEl>
                                          <p:spTgt spid="83972"/>
                                        </p:tgtEl>
                                        <p:attrNameLst>
                                          <p:attrName>style.visibility</p:attrName>
                                        </p:attrNameLst>
                                      </p:cBhvr>
                                      <p:to>
                                        <p:strVal val="visible"/>
                                      </p:to>
                                    </p:set>
                                    <p:animEffect transition="in" filter="plus(in)">
                                      <p:cBhvr>
                                        <p:cTn id="13" dur="1000"/>
                                        <p:tgtEl>
                                          <p:spTgt spid="83972"/>
                                        </p:tgtEl>
                                      </p:cBhvr>
                                    </p:animEffect>
                                  </p:childTnLst>
                                </p:cTn>
                              </p:par>
                              <p:par>
                                <p:cTn id="14" presetID="13" presetClass="entr" presetSubtype="16" fill="hold" nodeType="withEffect">
                                  <p:stCondLst>
                                    <p:cond delay="0"/>
                                  </p:stCondLst>
                                  <p:childTnLst>
                                    <p:set>
                                      <p:cBhvr>
                                        <p:cTn id="15" dur="1" fill="hold">
                                          <p:stCondLst>
                                            <p:cond delay="0"/>
                                          </p:stCondLst>
                                        </p:cTn>
                                        <p:tgtEl>
                                          <p:spTgt spid="83974"/>
                                        </p:tgtEl>
                                        <p:attrNameLst>
                                          <p:attrName>style.visibility</p:attrName>
                                        </p:attrNameLst>
                                      </p:cBhvr>
                                      <p:to>
                                        <p:strVal val="visible"/>
                                      </p:to>
                                    </p:set>
                                    <p:animEffect transition="in" filter="plus(in)">
                                      <p:cBhvr>
                                        <p:cTn id="16" dur="1000"/>
                                        <p:tgtEl>
                                          <p:spTgt spid="83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7" name="Text Box 7">
            <a:extLst>
              <a:ext uri="{FF2B5EF4-FFF2-40B4-BE49-F238E27FC236}">
                <a16:creationId xmlns:a16="http://schemas.microsoft.com/office/drawing/2014/main" xmlns="" id="{05911EB6-D80E-48F4-A471-1E5B46039671}"/>
              </a:ext>
            </a:extLst>
          </p:cNvPr>
          <p:cNvSpPr txBox="1">
            <a:spLocks noChangeArrowheads="1"/>
          </p:cNvSpPr>
          <p:nvPr/>
        </p:nvSpPr>
        <p:spPr bwMode="auto">
          <a:xfrm>
            <a:off x="304800" y="2363788"/>
            <a:ext cx="8839200" cy="127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200" b="1"/>
              <a:t>     Theo em chúng ta cần làm gì để thực hiện và vận động viên những người khác cùng thực hiện Luật Bảo vệ mội trường.</a:t>
            </a:r>
          </a:p>
          <a:p>
            <a:pPr eaLnBrk="1" hangingPunct="1">
              <a:spcBef>
                <a:spcPct val="50000"/>
              </a:spcBef>
            </a:pPr>
            <a:r>
              <a:rPr lang="en-US" altLang="en-US" sz="2200" b="1"/>
              <a:t>  </a:t>
            </a:r>
          </a:p>
        </p:txBody>
      </p:sp>
      <p:sp>
        <p:nvSpPr>
          <p:cNvPr id="71690" name="Text Box 10">
            <a:extLst>
              <a:ext uri="{FF2B5EF4-FFF2-40B4-BE49-F238E27FC236}">
                <a16:creationId xmlns:a16="http://schemas.microsoft.com/office/drawing/2014/main" xmlns="" id="{22E89079-14E5-4829-9A23-04B4D05BD4F2}"/>
              </a:ext>
            </a:extLst>
          </p:cNvPr>
          <p:cNvSpPr txBox="1">
            <a:spLocks noChangeArrowheads="1"/>
          </p:cNvSpPr>
          <p:nvPr/>
        </p:nvSpPr>
        <p:spPr bwMode="auto">
          <a:xfrm>
            <a:off x="376238" y="4351338"/>
            <a:ext cx="8462962"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t>Mỗi người có trách nhiệm gì trong việc chấp hành Luật bảo vệ môi trường.</a:t>
            </a:r>
          </a:p>
        </p:txBody>
      </p:sp>
      <p:sp>
        <p:nvSpPr>
          <p:cNvPr id="71691" name="Text Box 11">
            <a:extLst>
              <a:ext uri="{FF2B5EF4-FFF2-40B4-BE49-F238E27FC236}">
                <a16:creationId xmlns:a16="http://schemas.microsoft.com/office/drawing/2014/main" xmlns="" id="{0A1C7591-F65D-4818-83E8-E43B82954D86}"/>
              </a:ext>
            </a:extLst>
          </p:cNvPr>
          <p:cNvSpPr txBox="1">
            <a:spLocks noChangeArrowheads="1"/>
          </p:cNvSpPr>
          <p:nvPr/>
        </p:nvSpPr>
        <p:spPr bwMode="auto">
          <a:xfrm>
            <a:off x="304800" y="754063"/>
            <a:ext cx="88392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200" b="1"/>
              <a:t>   Hãy kể tên những hành động, sự việc mà em biết đã vi phạm Luật Bảo vệ môi trường. Theo em, cần làm gì để khắc phục những vi phạm đó.</a:t>
            </a:r>
          </a:p>
        </p:txBody>
      </p:sp>
      <p:sp>
        <p:nvSpPr>
          <p:cNvPr id="71693" name="Text Box 13">
            <a:extLst>
              <a:ext uri="{FF2B5EF4-FFF2-40B4-BE49-F238E27FC236}">
                <a16:creationId xmlns:a16="http://schemas.microsoft.com/office/drawing/2014/main" xmlns="" id="{9AD4379F-6501-4F37-9A5E-3AF15562F8F5}"/>
              </a:ext>
            </a:extLst>
          </p:cNvPr>
          <p:cNvSpPr txBox="1">
            <a:spLocks noChangeArrowheads="1"/>
          </p:cNvSpPr>
          <p:nvPr/>
        </p:nvSpPr>
        <p:spPr bwMode="auto">
          <a:xfrm>
            <a:off x="342900" y="5634038"/>
            <a:ext cx="88011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solidFill>
                  <a:schemeClr val="tx2"/>
                </a:solidFill>
              </a:rPr>
              <a:t>Là học sinh em cần làm gì để thực hiện tốt luật bảo vệ môi trường</a:t>
            </a:r>
            <a:endParaRPr lang="en-US" altLang="en-US" sz="2400" b="1"/>
          </a:p>
        </p:txBody>
      </p:sp>
      <p:sp>
        <p:nvSpPr>
          <p:cNvPr id="24582" name="Text Box 8">
            <a:extLst>
              <a:ext uri="{FF2B5EF4-FFF2-40B4-BE49-F238E27FC236}">
                <a16:creationId xmlns:a16="http://schemas.microsoft.com/office/drawing/2014/main" xmlns="" id="{F85797E8-73CF-487F-9F35-EB3F10F6F86D}"/>
              </a:ext>
            </a:extLst>
          </p:cNvPr>
          <p:cNvSpPr txBox="1">
            <a:spLocks noChangeArrowheads="1"/>
          </p:cNvSpPr>
          <p:nvPr/>
        </p:nvSpPr>
        <p:spPr bwMode="auto">
          <a:xfrm>
            <a:off x="304800" y="0"/>
            <a:ext cx="8839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500" b="1">
                <a:solidFill>
                  <a:srgbClr val="0066FF"/>
                </a:solidFill>
              </a:rPr>
              <a:t>III.Trách nhiệm mỗi người trong việc chấp hành Luật bảo vệ môi trường:</a:t>
            </a:r>
          </a:p>
        </p:txBody>
      </p:sp>
      <p:pic>
        <p:nvPicPr>
          <p:cNvPr id="93" name="Picture 7" descr="Cau hoi">
            <a:extLst>
              <a:ext uri="{FF2B5EF4-FFF2-40B4-BE49-F238E27FC236}">
                <a16:creationId xmlns:a16="http://schemas.microsoft.com/office/drawing/2014/main" xmlns="" id="{3DF377BC-952C-4C36-A89A-AC95E7897779}"/>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09800"/>
            <a:ext cx="4460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7">
            <a:extLst>
              <a:ext uri="{FF2B5EF4-FFF2-40B4-BE49-F238E27FC236}">
                <a16:creationId xmlns:a16="http://schemas.microsoft.com/office/drawing/2014/main" xmlns="" id="{94BB767E-84BB-4BE8-9B73-C6722F6A4D3A}"/>
              </a:ext>
            </a:extLst>
          </p:cNvPr>
          <p:cNvSpPr txBox="1">
            <a:spLocks noChangeArrowheads="1"/>
          </p:cNvSpPr>
          <p:nvPr/>
        </p:nvSpPr>
        <p:spPr bwMode="auto">
          <a:xfrm>
            <a:off x="533400" y="3143250"/>
            <a:ext cx="8534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t> Chúng ta cần giữ cho môi trường trong lành sạch đẹp, đảm bảo cân bằng sinh thái, ngăn chặn và khắc phục hậu quả xấu do con người và thiên nhiên gây ra cho môi trường...</a:t>
            </a:r>
          </a:p>
        </p:txBody>
      </p:sp>
      <p:pic>
        <p:nvPicPr>
          <p:cNvPr id="3" name="Picture 7" descr="Cau hoi">
            <a:extLst>
              <a:ext uri="{FF2B5EF4-FFF2-40B4-BE49-F238E27FC236}">
                <a16:creationId xmlns:a16="http://schemas.microsoft.com/office/drawing/2014/main" xmlns="" id="{35E6B8B1-A54A-4F47-A76B-E96D53F3132D}"/>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738" y="854075"/>
            <a:ext cx="44608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
            <a:extLst>
              <a:ext uri="{FF2B5EF4-FFF2-40B4-BE49-F238E27FC236}">
                <a16:creationId xmlns:a16="http://schemas.microsoft.com/office/drawing/2014/main" xmlns="" id="{613B972B-614A-4E54-AF3A-231DA2349F49}"/>
              </a:ext>
            </a:extLst>
          </p:cNvPr>
          <p:cNvSpPr txBox="1">
            <a:spLocks noChangeArrowheads="1"/>
          </p:cNvSpPr>
          <p:nvPr/>
        </p:nvSpPr>
        <p:spPr bwMode="auto">
          <a:xfrm>
            <a:off x="457200" y="1516063"/>
            <a:ext cx="87249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200" b="1"/>
              <a:t>Khai thác rừng bừa bãi </a:t>
            </a:r>
            <a:r>
              <a:rPr lang="en-US" altLang="en-US" sz="2200" b="1">
                <a:sym typeface="Symbol" panose="05050102010706020507" pitchFamily="18" charset="2"/>
              </a:rPr>
              <a:t></a:t>
            </a:r>
            <a:r>
              <a:rPr lang="en-US" altLang="en-US" sz="2200" b="1"/>
              <a:t> Khắc phục trồng lại rừng. Đổ rác sinh hoạt bừa bãi gây ô nhiễm môi trường </a:t>
            </a:r>
            <a:r>
              <a:rPr lang="en-US" altLang="en-US" sz="2200" b="1">
                <a:sym typeface="Symbol" panose="05050102010706020507" pitchFamily="18" charset="2"/>
              </a:rPr>
              <a:t> Đổ rác đúng nơi qui định...</a:t>
            </a:r>
            <a:endParaRPr lang="en-US" altLang="en-US" sz="2200" b="1"/>
          </a:p>
        </p:txBody>
      </p:sp>
      <p:sp>
        <p:nvSpPr>
          <p:cNvPr id="5" name="Text Box 10">
            <a:extLst>
              <a:ext uri="{FF2B5EF4-FFF2-40B4-BE49-F238E27FC236}">
                <a16:creationId xmlns:a16="http://schemas.microsoft.com/office/drawing/2014/main" xmlns="" id="{E1CE3206-76E3-4351-99CA-AFFF9AEE6A60}"/>
              </a:ext>
            </a:extLst>
          </p:cNvPr>
          <p:cNvSpPr txBox="1">
            <a:spLocks noChangeArrowheads="1"/>
          </p:cNvSpPr>
          <p:nvPr/>
        </p:nvSpPr>
        <p:spPr bwMode="auto">
          <a:xfrm>
            <a:off x="185738" y="5100638"/>
            <a:ext cx="911066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t>Mỗi người đều có </a:t>
            </a:r>
            <a:r>
              <a:rPr lang="en-US" altLang="en-US" sz="2400" b="1">
                <a:solidFill>
                  <a:srgbClr val="008000"/>
                </a:solidFill>
              </a:rPr>
              <a:t>trách nhiệm</a:t>
            </a:r>
            <a:r>
              <a:rPr lang="en-US" altLang="en-US" sz="2400" b="1"/>
              <a:t> thực hiện tốt Luật bảo vệ môi trường.</a:t>
            </a:r>
          </a:p>
        </p:txBody>
      </p:sp>
      <p:pic>
        <p:nvPicPr>
          <p:cNvPr id="6" name="Picture 7" descr="Cau hoi">
            <a:extLst>
              <a:ext uri="{FF2B5EF4-FFF2-40B4-BE49-F238E27FC236}">
                <a16:creationId xmlns:a16="http://schemas.microsoft.com/office/drawing/2014/main" xmlns="" id="{D7FC7111-826E-42D4-A785-DF50B49B9B47}"/>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191000"/>
            <a:ext cx="4460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a:extLst>
              <a:ext uri="{FF2B5EF4-FFF2-40B4-BE49-F238E27FC236}">
                <a16:creationId xmlns:a16="http://schemas.microsoft.com/office/drawing/2014/main" xmlns="" id="{7D1B6109-874E-4B62-96CF-5B478EAB67A0}"/>
              </a:ext>
            </a:extLst>
          </p:cNvPr>
          <p:cNvSpPr txBox="1">
            <a:spLocks noChangeArrowheads="1"/>
          </p:cNvSpPr>
          <p:nvPr/>
        </p:nvSpPr>
        <p:spPr bwMode="auto">
          <a:xfrm>
            <a:off x="228600" y="6027738"/>
            <a:ext cx="8382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t> </a:t>
            </a:r>
            <a:r>
              <a:rPr lang="en-US" altLang="en-US" sz="2400" b="1">
                <a:solidFill>
                  <a:srgbClr val="008000"/>
                </a:solidFill>
              </a:rPr>
              <a:t>Tuyên truyền</a:t>
            </a:r>
            <a:r>
              <a:rPr lang="en-US" altLang="en-US" sz="2400" b="1"/>
              <a:t> để mọi người cùng thực hiện tốt Luật Bảo vệ môi trường và </a:t>
            </a:r>
            <a:r>
              <a:rPr lang="en-US" altLang="en-US" sz="2400" b="1">
                <a:solidFill>
                  <a:srgbClr val="008000"/>
                </a:solidFill>
              </a:rPr>
              <a:t>vận động</a:t>
            </a:r>
            <a:r>
              <a:rPr lang="en-US" altLang="en-US" sz="2400" b="1"/>
              <a:t> mọi người cùng bảo vệ môi trường</a:t>
            </a:r>
          </a:p>
        </p:txBody>
      </p:sp>
      <p:pic>
        <p:nvPicPr>
          <p:cNvPr id="8" name="Picture 7" descr="Cau hoi">
            <a:extLst>
              <a:ext uri="{FF2B5EF4-FFF2-40B4-BE49-F238E27FC236}">
                <a16:creationId xmlns:a16="http://schemas.microsoft.com/office/drawing/2014/main" xmlns="" id="{28B16757-240B-49C3-B003-840ED1CAC4D1}"/>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13" y="5657850"/>
            <a:ext cx="44608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ox(in)">
                                      <p:cBhvr>
                                        <p:cTn id="7" dur="500"/>
                                        <p:tgtEl>
                                          <p:spTgt spid="9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1687"/>
                                        </p:tgtEl>
                                        <p:attrNameLst>
                                          <p:attrName>style.visibility</p:attrName>
                                        </p:attrNameLst>
                                      </p:cBhvr>
                                      <p:to>
                                        <p:strVal val="visible"/>
                                      </p:to>
                                    </p:set>
                                    <p:animEffect transition="in" filter="box(in)">
                                      <p:cBhvr>
                                        <p:cTn id="10" dur="500"/>
                                        <p:tgtEl>
                                          <p:spTgt spid="7168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strips(downRight)">
                                      <p:cBhvr>
                                        <p:cTn id="15" dur="500"/>
                                        <p:tgtEl>
                                          <p:spTgt spid="2">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ox(in)">
                                      <p:cBhvr>
                                        <p:cTn id="20" dur="500"/>
                                        <p:tgtEl>
                                          <p:spTgt spid="3"/>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71691"/>
                                        </p:tgtEl>
                                        <p:attrNameLst>
                                          <p:attrName>style.visibility</p:attrName>
                                        </p:attrNameLst>
                                      </p:cBhvr>
                                      <p:to>
                                        <p:strVal val="visible"/>
                                      </p:to>
                                    </p:set>
                                    <p:animEffect transition="in" filter="box(in)">
                                      <p:cBhvr>
                                        <p:cTn id="23" dur="500"/>
                                        <p:tgtEl>
                                          <p:spTgt spid="7169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ox(in)">
                                      <p:cBhvr>
                                        <p:cTn id="28" dur="5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ox(in)">
                                      <p:cBhvr>
                                        <p:cTn id="33" dur="500"/>
                                        <p:tgtEl>
                                          <p:spTgt spid="6"/>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71690"/>
                                        </p:tgtEl>
                                        <p:attrNameLst>
                                          <p:attrName>style.visibility</p:attrName>
                                        </p:attrNameLst>
                                      </p:cBhvr>
                                      <p:to>
                                        <p:strVal val="visible"/>
                                      </p:to>
                                    </p:set>
                                    <p:animEffect transition="in" filter="box(in)">
                                      <p:cBhvr>
                                        <p:cTn id="36" dur="500"/>
                                        <p:tgtEl>
                                          <p:spTgt spid="71690"/>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ox(in)">
                                      <p:cBhvr>
                                        <p:cTn id="39" dur="500"/>
                                        <p:tgtEl>
                                          <p:spTgt spid="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ox(in)">
                                      <p:cBhvr>
                                        <p:cTn id="44" dur="500"/>
                                        <p:tgtEl>
                                          <p:spTgt spid="8"/>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71693"/>
                                        </p:tgtEl>
                                        <p:attrNameLst>
                                          <p:attrName>style.visibility</p:attrName>
                                        </p:attrNameLst>
                                      </p:cBhvr>
                                      <p:to>
                                        <p:strVal val="visible"/>
                                      </p:to>
                                    </p:set>
                                    <p:animEffect transition="in" filter="box(in)">
                                      <p:cBhvr>
                                        <p:cTn id="47" dur="500"/>
                                        <p:tgtEl>
                                          <p:spTgt spid="7169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iterate type="lt">
                                    <p:tmPct val="10000"/>
                                  </p:iterate>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0-#ppt_w/2"/>
                                          </p:val>
                                        </p:tav>
                                        <p:tav tm="100000">
                                          <p:val>
                                            <p:strVal val="#ppt_x"/>
                                          </p:val>
                                        </p:tav>
                                      </p:tavLst>
                                    </p:anim>
                                    <p:anim calcmode="lin" valueType="num">
                                      <p:cBhvr additive="base">
                                        <p:cTn id="5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7" grpId="0"/>
      <p:bldP spid="71690" grpId="0"/>
      <p:bldP spid="71691" grpId="0"/>
      <p:bldP spid="71693" grpId="0"/>
      <p:bldP spid="2" grpId="0" build="allAtOnce"/>
      <p:bldP spid="4" grpId="0"/>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a:extLst>
              <a:ext uri="{FF2B5EF4-FFF2-40B4-BE49-F238E27FC236}">
                <a16:creationId xmlns:a16="http://schemas.microsoft.com/office/drawing/2014/main" xmlns="" id="{C05E27D7-E11A-4E33-97E4-E5A5BA934221}"/>
              </a:ext>
            </a:extLst>
          </p:cNvPr>
          <p:cNvSpPr txBox="1">
            <a:spLocks noChangeArrowheads="1"/>
          </p:cNvSpPr>
          <p:nvPr/>
        </p:nvSpPr>
        <p:spPr bwMode="auto">
          <a:xfrm>
            <a:off x="457200" y="803275"/>
            <a:ext cx="868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solidFill>
                  <a:srgbClr val="00B050"/>
                </a:solidFill>
              </a:rPr>
              <a:t>Hãy cho biết  hành động nào sau đây đã vi phạm luật bảo vệ môi trường, theo em cần làm gì để khắc phục những vi phạm đó.</a:t>
            </a:r>
          </a:p>
        </p:txBody>
      </p:sp>
      <p:pic>
        <p:nvPicPr>
          <p:cNvPr id="25603" name="Picture 4" descr="Chat pha rung">
            <a:extLst>
              <a:ext uri="{FF2B5EF4-FFF2-40B4-BE49-F238E27FC236}">
                <a16:creationId xmlns:a16="http://schemas.microsoft.com/office/drawing/2014/main" xmlns="" id="{BCF9D240-AD9B-400D-9E6C-DB5532970C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981200"/>
            <a:ext cx="4267200" cy="4343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5604" name="Picture 8">
            <a:extLst>
              <a:ext uri="{FF2B5EF4-FFF2-40B4-BE49-F238E27FC236}">
                <a16:creationId xmlns:a16="http://schemas.microsoft.com/office/drawing/2014/main" xmlns="" id="{C0AE03EE-2E42-4114-A428-713A4723E2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981200"/>
            <a:ext cx="4343400" cy="4343400"/>
          </a:xfrm>
          <a:prstGeom prst="rect">
            <a:avLst/>
          </a:prstGeom>
          <a:noFill/>
          <a:ln w="952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Text Box 18">
            <a:extLst>
              <a:ext uri="{FF2B5EF4-FFF2-40B4-BE49-F238E27FC236}">
                <a16:creationId xmlns:a16="http://schemas.microsoft.com/office/drawing/2014/main" xmlns="" id="{BEA0CD34-DAE0-48FB-A788-5D75DB1694E6}"/>
              </a:ext>
            </a:extLst>
          </p:cNvPr>
          <p:cNvSpPr txBox="1">
            <a:spLocks noChangeArrowheads="1"/>
          </p:cNvSpPr>
          <p:nvPr/>
        </p:nvSpPr>
        <p:spPr bwMode="auto">
          <a:xfrm>
            <a:off x="4648200" y="63246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t>2</a:t>
            </a:r>
          </a:p>
        </p:txBody>
      </p:sp>
      <p:sp>
        <p:nvSpPr>
          <p:cNvPr id="25606" name="Text Box 18">
            <a:extLst>
              <a:ext uri="{FF2B5EF4-FFF2-40B4-BE49-F238E27FC236}">
                <a16:creationId xmlns:a16="http://schemas.microsoft.com/office/drawing/2014/main" xmlns="" id="{05ED2AD2-A925-4540-9110-7E7B5D57C39F}"/>
              </a:ext>
            </a:extLst>
          </p:cNvPr>
          <p:cNvSpPr txBox="1">
            <a:spLocks noChangeArrowheads="1"/>
          </p:cNvSpPr>
          <p:nvPr/>
        </p:nvSpPr>
        <p:spPr bwMode="auto">
          <a:xfrm>
            <a:off x="1524000" y="6396038"/>
            <a:ext cx="1752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rgbClr val="FF0000"/>
                </a:solidFill>
              </a:rPr>
              <a:t>1</a:t>
            </a:r>
          </a:p>
        </p:txBody>
      </p:sp>
      <p:sp>
        <p:nvSpPr>
          <p:cNvPr id="25607" name="Text Box 5">
            <a:extLst>
              <a:ext uri="{FF2B5EF4-FFF2-40B4-BE49-F238E27FC236}">
                <a16:creationId xmlns:a16="http://schemas.microsoft.com/office/drawing/2014/main" xmlns="" id="{AA6D664E-4AC3-40C1-9799-788243E293CD}"/>
              </a:ext>
            </a:extLst>
          </p:cNvPr>
          <p:cNvSpPr txBox="1">
            <a:spLocks noChangeArrowheads="1"/>
          </p:cNvSpPr>
          <p:nvPr/>
        </p:nvSpPr>
        <p:spPr bwMode="auto">
          <a:xfrm>
            <a:off x="76200" y="66675"/>
            <a:ext cx="9144000" cy="52863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800" b="1">
                <a:solidFill>
                  <a:srgbClr val="FF0000"/>
                </a:solidFill>
              </a:rPr>
              <a:t>BÀI 61: LUẬT BẢO VỆ MÔI TRƯỜNG</a:t>
            </a:r>
          </a:p>
        </p:txBody>
      </p:sp>
      <p:pic>
        <p:nvPicPr>
          <p:cNvPr id="93" name="Picture 7" descr="Cau hoi">
            <a:extLst>
              <a:ext uri="{FF2B5EF4-FFF2-40B4-BE49-F238E27FC236}">
                <a16:creationId xmlns:a16="http://schemas.microsoft.com/office/drawing/2014/main" xmlns="" id="{704EADE8-FB92-422F-AD25-B35790BE60F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914400"/>
            <a:ext cx="4460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xplosion 1 12">
            <a:extLst>
              <a:ext uri="{FF2B5EF4-FFF2-40B4-BE49-F238E27FC236}">
                <a16:creationId xmlns:a16="http://schemas.microsoft.com/office/drawing/2014/main" xmlns="" id="{9746878E-85DA-4817-AD97-57D16A61A3A4}"/>
              </a:ext>
            </a:extLst>
          </p:cNvPr>
          <p:cNvSpPr>
            <a:spLocks noChangeArrowheads="1"/>
          </p:cNvSpPr>
          <p:nvPr/>
        </p:nvSpPr>
        <p:spPr bwMode="auto">
          <a:xfrm>
            <a:off x="5334000" y="1828800"/>
            <a:ext cx="3124200" cy="1600200"/>
          </a:xfrm>
          <a:prstGeom prst="irregularSeal1">
            <a:avLst/>
          </a:prstGeom>
          <a:solidFill>
            <a:srgbClr val="FFC000"/>
          </a:solidFill>
          <a:ln w="9525" algn="ctr">
            <a:solidFill>
              <a:schemeClr val="tx1"/>
            </a:solidFill>
            <a:round/>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400" b="1"/>
              <a:t>Không vi phạm</a:t>
            </a:r>
          </a:p>
        </p:txBody>
      </p:sp>
      <p:sp>
        <p:nvSpPr>
          <p:cNvPr id="2" name="Explosion 1 12">
            <a:extLst>
              <a:ext uri="{FF2B5EF4-FFF2-40B4-BE49-F238E27FC236}">
                <a16:creationId xmlns:a16="http://schemas.microsoft.com/office/drawing/2014/main" xmlns="" id="{9B367B30-2430-4B6E-BF74-433A4BA48BFD}"/>
              </a:ext>
            </a:extLst>
          </p:cNvPr>
          <p:cNvSpPr>
            <a:spLocks noChangeArrowheads="1"/>
          </p:cNvSpPr>
          <p:nvPr/>
        </p:nvSpPr>
        <p:spPr bwMode="auto">
          <a:xfrm>
            <a:off x="533400" y="1600200"/>
            <a:ext cx="2819400" cy="1000125"/>
          </a:xfrm>
          <a:prstGeom prst="irregularSeal1">
            <a:avLst/>
          </a:prstGeom>
          <a:solidFill>
            <a:srgbClr val="FFC000"/>
          </a:solidFill>
          <a:ln w="9525" algn="ctr">
            <a:solidFill>
              <a:schemeClr val="tx1"/>
            </a:solidFill>
            <a:round/>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400" b="1"/>
              <a:t>Vi phạm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nodeType="afterGroup">
                            <p:stCondLst>
                              <p:cond delay="2000"/>
                            </p:stCondLst>
                            <p:childTnLst>
                              <p:par>
                                <p:cTn id="9" presetID="4" presetClass="entr" presetSubtype="16"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box(in)">
                                      <p:cBhvr>
                                        <p:cTn id="11" dur="500"/>
                                        <p:tgtEl>
                                          <p:spTgt spid="9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suction.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3" name="suction.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13" grpId="1" animBg="1"/>
      <p:bldP spid="2" grpId="0" animBg="1"/>
      <p:bldP spid="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a:extLst>
              <a:ext uri="{FF2B5EF4-FFF2-40B4-BE49-F238E27FC236}">
                <a16:creationId xmlns:a16="http://schemas.microsoft.com/office/drawing/2014/main" xmlns="" id="{A4957382-ED18-4596-B219-3293CBE15B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143000"/>
            <a:ext cx="4267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4">
            <a:extLst>
              <a:ext uri="{FF2B5EF4-FFF2-40B4-BE49-F238E27FC236}">
                <a16:creationId xmlns:a16="http://schemas.microsoft.com/office/drawing/2014/main" xmlns="" id="{5EC68A5E-116E-470D-8F29-C74A02CD78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143000"/>
            <a:ext cx="4267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8">
            <a:extLst>
              <a:ext uri="{FF2B5EF4-FFF2-40B4-BE49-F238E27FC236}">
                <a16:creationId xmlns:a16="http://schemas.microsoft.com/office/drawing/2014/main" xmlns="" id="{7CC7051A-CA39-46C6-B567-ABA01E266DB8}"/>
              </a:ext>
            </a:extLst>
          </p:cNvPr>
          <p:cNvSpPr txBox="1">
            <a:spLocks noChangeArrowheads="1"/>
          </p:cNvSpPr>
          <p:nvPr/>
        </p:nvSpPr>
        <p:spPr bwMode="auto">
          <a:xfrm>
            <a:off x="4800600" y="62484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rgbClr val="FF0000"/>
                </a:solidFill>
              </a:rPr>
              <a:t>4</a:t>
            </a:r>
          </a:p>
        </p:txBody>
      </p:sp>
      <p:sp>
        <p:nvSpPr>
          <p:cNvPr id="7" name="Text Box 18">
            <a:extLst>
              <a:ext uri="{FF2B5EF4-FFF2-40B4-BE49-F238E27FC236}">
                <a16:creationId xmlns:a16="http://schemas.microsoft.com/office/drawing/2014/main" xmlns="" id="{A5721977-BC1D-4112-A2AA-C1213B993AE0}"/>
              </a:ext>
            </a:extLst>
          </p:cNvPr>
          <p:cNvSpPr txBox="1">
            <a:spLocks noChangeArrowheads="1"/>
          </p:cNvSpPr>
          <p:nvPr/>
        </p:nvSpPr>
        <p:spPr bwMode="auto">
          <a:xfrm>
            <a:off x="457200" y="62484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rgbClr val="FF0000"/>
                </a:solidFill>
              </a:rPr>
              <a:t>3</a:t>
            </a:r>
          </a:p>
        </p:txBody>
      </p:sp>
      <p:sp>
        <p:nvSpPr>
          <p:cNvPr id="8" name="Explosion 1 7">
            <a:extLst>
              <a:ext uri="{FF2B5EF4-FFF2-40B4-BE49-F238E27FC236}">
                <a16:creationId xmlns:a16="http://schemas.microsoft.com/office/drawing/2014/main" xmlns="" id="{FE85DB28-4662-4C35-A6EB-4F69652F0863}"/>
              </a:ext>
            </a:extLst>
          </p:cNvPr>
          <p:cNvSpPr>
            <a:spLocks noChangeArrowheads="1"/>
          </p:cNvSpPr>
          <p:nvPr/>
        </p:nvSpPr>
        <p:spPr bwMode="auto">
          <a:xfrm>
            <a:off x="457200" y="1162050"/>
            <a:ext cx="3810000" cy="1000125"/>
          </a:xfrm>
          <a:prstGeom prst="irregularSeal1">
            <a:avLst/>
          </a:prstGeom>
          <a:solidFill>
            <a:srgbClr val="FFC000"/>
          </a:solidFill>
          <a:ln w="9525" algn="ctr">
            <a:solidFill>
              <a:schemeClr val="tx1"/>
            </a:solidFill>
            <a:round/>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200" b="1"/>
              <a:t>Không vi phạm</a:t>
            </a:r>
          </a:p>
        </p:txBody>
      </p:sp>
      <p:sp>
        <p:nvSpPr>
          <p:cNvPr id="9" name="Explosion 1 8">
            <a:extLst>
              <a:ext uri="{FF2B5EF4-FFF2-40B4-BE49-F238E27FC236}">
                <a16:creationId xmlns:a16="http://schemas.microsoft.com/office/drawing/2014/main" xmlns="" id="{0553D16A-509C-4D29-A71C-7E15ACFD02EA}"/>
              </a:ext>
            </a:extLst>
          </p:cNvPr>
          <p:cNvSpPr>
            <a:spLocks noChangeArrowheads="1"/>
          </p:cNvSpPr>
          <p:nvPr/>
        </p:nvSpPr>
        <p:spPr bwMode="auto">
          <a:xfrm>
            <a:off x="4953000" y="5095875"/>
            <a:ext cx="2819400" cy="1000125"/>
          </a:xfrm>
          <a:prstGeom prst="irregularSeal1">
            <a:avLst/>
          </a:prstGeom>
          <a:solidFill>
            <a:srgbClr val="FFC000"/>
          </a:solidFill>
          <a:ln w="9525" algn="ctr">
            <a:solidFill>
              <a:schemeClr val="tx1"/>
            </a:solidFill>
            <a:round/>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400" b="1"/>
              <a:t>Vi Phạm</a:t>
            </a:r>
          </a:p>
        </p:txBody>
      </p:sp>
      <p:sp>
        <p:nvSpPr>
          <p:cNvPr id="26632" name="Text Box 5">
            <a:extLst>
              <a:ext uri="{FF2B5EF4-FFF2-40B4-BE49-F238E27FC236}">
                <a16:creationId xmlns:a16="http://schemas.microsoft.com/office/drawing/2014/main" xmlns="" id="{F901AD76-FF28-43A0-8A0B-93C71CD35302}"/>
              </a:ext>
            </a:extLst>
          </p:cNvPr>
          <p:cNvSpPr txBox="1">
            <a:spLocks noChangeArrowheads="1"/>
          </p:cNvSpPr>
          <p:nvPr/>
        </p:nvSpPr>
        <p:spPr bwMode="auto">
          <a:xfrm>
            <a:off x="76200" y="66675"/>
            <a:ext cx="9144000" cy="52863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800" b="1">
                <a:solidFill>
                  <a:srgbClr val="FF0000"/>
                </a:solidFill>
              </a:rPr>
              <a:t>BÀI 61: LUẬT BẢO VỆ MÔI TRƯỜNG</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4" name="suction.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8" grpId="0" animBg="1"/>
      <p:bldP spid="8" grpId="1" animBg="1"/>
      <p:bldP spid="9" grpId="0" animBg="1"/>
      <p:bldP spid="9"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xmlns="" id="{D9E638F8-77C7-412A-B653-68F45D72A1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38250"/>
            <a:ext cx="41910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Text Box 5">
            <a:extLst>
              <a:ext uri="{FF2B5EF4-FFF2-40B4-BE49-F238E27FC236}">
                <a16:creationId xmlns:a16="http://schemas.microsoft.com/office/drawing/2014/main" xmlns="" id="{F399E7FF-791A-4C93-B416-F7CEF8DC1DDA}"/>
              </a:ext>
            </a:extLst>
          </p:cNvPr>
          <p:cNvSpPr txBox="1">
            <a:spLocks noChangeArrowheads="1"/>
          </p:cNvSpPr>
          <p:nvPr/>
        </p:nvSpPr>
        <p:spPr bwMode="auto">
          <a:xfrm>
            <a:off x="76200" y="66675"/>
            <a:ext cx="9144000" cy="52863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800" b="1">
                <a:solidFill>
                  <a:srgbClr val="FF0000"/>
                </a:solidFill>
              </a:rPr>
              <a:t>BÀI 61: LUẬT BẢO VỆ MÔI TRƯỜNG</a:t>
            </a:r>
          </a:p>
        </p:txBody>
      </p:sp>
      <p:pic>
        <p:nvPicPr>
          <p:cNvPr id="27652" name="Picture 2">
            <a:extLst>
              <a:ext uri="{FF2B5EF4-FFF2-40B4-BE49-F238E27FC236}">
                <a16:creationId xmlns:a16="http://schemas.microsoft.com/office/drawing/2014/main" xmlns="" id="{CCA271C4-6719-4638-8C1D-5200ECBB64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143000"/>
            <a:ext cx="4267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8">
            <a:extLst>
              <a:ext uri="{FF2B5EF4-FFF2-40B4-BE49-F238E27FC236}">
                <a16:creationId xmlns:a16="http://schemas.microsoft.com/office/drawing/2014/main" xmlns="" id="{6E7B0198-32A9-4202-B482-7E19CDDECFD3}"/>
              </a:ext>
            </a:extLst>
          </p:cNvPr>
          <p:cNvSpPr txBox="1">
            <a:spLocks noChangeArrowheads="1"/>
          </p:cNvSpPr>
          <p:nvPr/>
        </p:nvSpPr>
        <p:spPr bwMode="auto">
          <a:xfrm>
            <a:off x="4800600" y="63246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rgbClr val="FF0000"/>
                </a:solidFill>
              </a:rPr>
              <a:t>6</a:t>
            </a:r>
          </a:p>
        </p:txBody>
      </p:sp>
      <p:sp>
        <p:nvSpPr>
          <p:cNvPr id="8" name="Text Box 18">
            <a:extLst>
              <a:ext uri="{FF2B5EF4-FFF2-40B4-BE49-F238E27FC236}">
                <a16:creationId xmlns:a16="http://schemas.microsoft.com/office/drawing/2014/main" xmlns="" id="{36A198FF-C9EA-4128-A5C6-03764A7202CF}"/>
              </a:ext>
            </a:extLst>
          </p:cNvPr>
          <p:cNvSpPr txBox="1">
            <a:spLocks noChangeArrowheads="1"/>
          </p:cNvSpPr>
          <p:nvPr/>
        </p:nvSpPr>
        <p:spPr bwMode="auto">
          <a:xfrm>
            <a:off x="533400" y="63246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rgbClr val="FF0000"/>
                </a:solidFill>
              </a:rPr>
              <a:t>5</a:t>
            </a:r>
          </a:p>
        </p:txBody>
      </p:sp>
      <p:sp>
        <p:nvSpPr>
          <p:cNvPr id="9" name="Explosion 1 8">
            <a:extLst>
              <a:ext uri="{FF2B5EF4-FFF2-40B4-BE49-F238E27FC236}">
                <a16:creationId xmlns:a16="http://schemas.microsoft.com/office/drawing/2014/main" xmlns="" id="{BA33144B-6AFA-4BEF-BC8B-C3CEADD5137F}"/>
              </a:ext>
            </a:extLst>
          </p:cNvPr>
          <p:cNvSpPr>
            <a:spLocks noChangeArrowheads="1"/>
          </p:cNvSpPr>
          <p:nvPr/>
        </p:nvSpPr>
        <p:spPr bwMode="auto">
          <a:xfrm>
            <a:off x="838200" y="1323975"/>
            <a:ext cx="3657600" cy="1114425"/>
          </a:xfrm>
          <a:prstGeom prst="irregularSeal1">
            <a:avLst/>
          </a:prstGeom>
          <a:solidFill>
            <a:srgbClr val="FFC000"/>
          </a:solidFill>
          <a:ln w="9525" algn="ctr">
            <a:solidFill>
              <a:schemeClr val="tx1"/>
            </a:solidFill>
            <a:round/>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200" b="1"/>
              <a:t>Không vi phạm</a:t>
            </a:r>
          </a:p>
        </p:txBody>
      </p:sp>
      <p:sp>
        <p:nvSpPr>
          <p:cNvPr id="10" name="Explosion 1 9">
            <a:extLst>
              <a:ext uri="{FF2B5EF4-FFF2-40B4-BE49-F238E27FC236}">
                <a16:creationId xmlns:a16="http://schemas.microsoft.com/office/drawing/2014/main" xmlns="" id="{46B3C1C9-5EB6-4E90-BA47-B152CE64FCD6}"/>
              </a:ext>
            </a:extLst>
          </p:cNvPr>
          <p:cNvSpPr>
            <a:spLocks noChangeArrowheads="1"/>
          </p:cNvSpPr>
          <p:nvPr/>
        </p:nvSpPr>
        <p:spPr bwMode="auto">
          <a:xfrm>
            <a:off x="4800600" y="1438275"/>
            <a:ext cx="2819400" cy="1000125"/>
          </a:xfrm>
          <a:prstGeom prst="irregularSeal1">
            <a:avLst/>
          </a:prstGeom>
          <a:solidFill>
            <a:srgbClr val="FFC000"/>
          </a:solidFill>
          <a:ln w="9525" algn="ctr">
            <a:solidFill>
              <a:schemeClr val="tx1"/>
            </a:solidFill>
            <a:round/>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400" b="1"/>
              <a:t>Vi phạm</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4" name="suction.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9" grpId="0" animBg="1"/>
      <p:bldP spid="9" grpId="1" animBg="1"/>
      <p:bldP spid="10" grpId="0" animBg="1"/>
      <p:bldP spid="1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a:extLst>
              <a:ext uri="{FF2B5EF4-FFF2-40B4-BE49-F238E27FC236}">
                <a16:creationId xmlns:a16="http://schemas.microsoft.com/office/drawing/2014/main" xmlns="" id="{3B9B604C-C6DF-4A82-916C-8DF8C7EC52A0}"/>
              </a:ext>
            </a:extLst>
          </p:cNvPr>
          <p:cNvSpPr txBox="1">
            <a:spLocks noChangeArrowheads="1"/>
          </p:cNvSpPr>
          <p:nvPr/>
        </p:nvSpPr>
        <p:spPr bwMode="auto">
          <a:xfrm>
            <a:off x="76200" y="66675"/>
            <a:ext cx="9144000" cy="52863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800" b="1">
                <a:solidFill>
                  <a:srgbClr val="FF0000"/>
                </a:solidFill>
              </a:rPr>
              <a:t>BÀI 61: LUẬT BẢO VỆ MÔI TRƯỜNG</a:t>
            </a:r>
          </a:p>
        </p:txBody>
      </p:sp>
      <p:pic>
        <p:nvPicPr>
          <p:cNvPr id="28675" name="Picture 2">
            <a:extLst>
              <a:ext uri="{FF2B5EF4-FFF2-40B4-BE49-F238E27FC236}">
                <a16:creationId xmlns:a16="http://schemas.microsoft.com/office/drawing/2014/main" xmlns="" id="{2729EF58-7A51-449E-9796-2307D8B4EB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219200"/>
            <a:ext cx="4267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3">
            <a:extLst>
              <a:ext uri="{FF2B5EF4-FFF2-40B4-BE49-F238E27FC236}">
                <a16:creationId xmlns:a16="http://schemas.microsoft.com/office/drawing/2014/main" xmlns="" id="{7EBBB37C-046D-4532-B24E-2FD266E8FE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219200"/>
            <a:ext cx="42291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8">
            <a:extLst>
              <a:ext uri="{FF2B5EF4-FFF2-40B4-BE49-F238E27FC236}">
                <a16:creationId xmlns:a16="http://schemas.microsoft.com/office/drawing/2014/main" xmlns="" id="{2E41DEB6-9F70-4EA1-8B27-25745B465410}"/>
              </a:ext>
            </a:extLst>
          </p:cNvPr>
          <p:cNvSpPr txBox="1">
            <a:spLocks noChangeArrowheads="1"/>
          </p:cNvSpPr>
          <p:nvPr/>
        </p:nvSpPr>
        <p:spPr bwMode="auto">
          <a:xfrm>
            <a:off x="4857750" y="63246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rgbClr val="FF0000"/>
                </a:solidFill>
              </a:rPr>
              <a:t>8</a:t>
            </a:r>
          </a:p>
        </p:txBody>
      </p:sp>
      <p:sp>
        <p:nvSpPr>
          <p:cNvPr id="6" name="Text Box 18">
            <a:extLst>
              <a:ext uri="{FF2B5EF4-FFF2-40B4-BE49-F238E27FC236}">
                <a16:creationId xmlns:a16="http://schemas.microsoft.com/office/drawing/2014/main" xmlns="" id="{6CA21917-4191-412A-9661-CB300A41470A}"/>
              </a:ext>
            </a:extLst>
          </p:cNvPr>
          <p:cNvSpPr txBox="1">
            <a:spLocks noChangeArrowheads="1"/>
          </p:cNvSpPr>
          <p:nvPr/>
        </p:nvSpPr>
        <p:spPr bwMode="auto">
          <a:xfrm>
            <a:off x="533400" y="63246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rgbClr val="FF0000"/>
                </a:solidFill>
              </a:rPr>
              <a:t>7</a:t>
            </a:r>
          </a:p>
        </p:txBody>
      </p:sp>
      <p:sp>
        <p:nvSpPr>
          <p:cNvPr id="3" name="Explosion 1 2">
            <a:extLst>
              <a:ext uri="{FF2B5EF4-FFF2-40B4-BE49-F238E27FC236}">
                <a16:creationId xmlns:a16="http://schemas.microsoft.com/office/drawing/2014/main" xmlns="" id="{1D236C38-907F-4D6F-B03F-2C186B48A0CE}"/>
              </a:ext>
            </a:extLst>
          </p:cNvPr>
          <p:cNvSpPr>
            <a:spLocks noChangeArrowheads="1"/>
          </p:cNvSpPr>
          <p:nvPr/>
        </p:nvSpPr>
        <p:spPr bwMode="auto">
          <a:xfrm>
            <a:off x="685800" y="719138"/>
            <a:ext cx="3810000" cy="1262062"/>
          </a:xfrm>
          <a:prstGeom prst="irregularSeal1">
            <a:avLst/>
          </a:prstGeom>
          <a:solidFill>
            <a:srgbClr val="FFC000"/>
          </a:solidFill>
          <a:ln w="9525" algn="ctr">
            <a:solidFill>
              <a:schemeClr val="tx1"/>
            </a:solidFill>
            <a:round/>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200" b="1"/>
              <a:t>Không vi phạm</a:t>
            </a:r>
          </a:p>
        </p:txBody>
      </p:sp>
      <p:sp>
        <p:nvSpPr>
          <p:cNvPr id="8" name="Explosion 1 7">
            <a:extLst>
              <a:ext uri="{FF2B5EF4-FFF2-40B4-BE49-F238E27FC236}">
                <a16:creationId xmlns:a16="http://schemas.microsoft.com/office/drawing/2014/main" xmlns="" id="{80DF9FD8-EBE1-4A13-A6DF-FEF2FBC0B8BC}"/>
              </a:ext>
            </a:extLst>
          </p:cNvPr>
          <p:cNvSpPr>
            <a:spLocks noChangeArrowheads="1"/>
          </p:cNvSpPr>
          <p:nvPr/>
        </p:nvSpPr>
        <p:spPr bwMode="auto">
          <a:xfrm>
            <a:off x="4800600" y="5105400"/>
            <a:ext cx="2286000" cy="1000125"/>
          </a:xfrm>
          <a:prstGeom prst="irregularSeal1">
            <a:avLst/>
          </a:prstGeom>
          <a:solidFill>
            <a:srgbClr val="FFC000"/>
          </a:solidFill>
          <a:ln w="9525" algn="ctr">
            <a:solidFill>
              <a:schemeClr val="tx1"/>
            </a:solidFill>
            <a:round/>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400" b="1"/>
              <a:t>Vi phạm</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4" name="suction.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3" grpId="0" animBg="1"/>
      <p:bldP spid="3" grpId="1" animBg="1"/>
      <p:bldP spid="8" grpId="0" animBg="1"/>
      <p:bldP spid="8"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a:extLst>
              <a:ext uri="{FF2B5EF4-FFF2-40B4-BE49-F238E27FC236}">
                <a16:creationId xmlns:a16="http://schemas.microsoft.com/office/drawing/2014/main" xmlns="" id="{7CADDDB0-D96A-416D-9A32-24A94F2BDD16}"/>
              </a:ext>
            </a:extLst>
          </p:cNvPr>
          <p:cNvSpPr txBox="1">
            <a:spLocks noChangeArrowheads="1"/>
          </p:cNvSpPr>
          <p:nvPr/>
        </p:nvSpPr>
        <p:spPr bwMode="auto">
          <a:xfrm>
            <a:off x="3505200" y="5334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u="sng">
                <a:solidFill>
                  <a:srgbClr val="FF3300"/>
                </a:solidFill>
                <a:latin typeface="VNI-Times" pitchFamily="2" charset="0"/>
              </a:rPr>
              <a:t>CUÛNG COÁ</a:t>
            </a:r>
          </a:p>
        </p:txBody>
      </p:sp>
      <p:sp>
        <p:nvSpPr>
          <p:cNvPr id="77827" name="Text Box 3">
            <a:extLst>
              <a:ext uri="{FF2B5EF4-FFF2-40B4-BE49-F238E27FC236}">
                <a16:creationId xmlns:a16="http://schemas.microsoft.com/office/drawing/2014/main" xmlns="" id="{A30BEBD6-4CB5-484F-8327-9565F0E480F7}"/>
              </a:ext>
            </a:extLst>
          </p:cNvPr>
          <p:cNvSpPr txBox="1">
            <a:spLocks noChangeArrowheads="1"/>
          </p:cNvSpPr>
          <p:nvPr/>
        </p:nvSpPr>
        <p:spPr bwMode="auto">
          <a:xfrm>
            <a:off x="533400" y="1295400"/>
            <a:ext cx="83058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200" b="1">
                <a:solidFill>
                  <a:schemeClr val="accent2"/>
                </a:solidFill>
              </a:rPr>
              <a:t>Câu 1: Đối với động vật hoang dã Luật Bảo vệ môi trường quy định:</a:t>
            </a:r>
          </a:p>
          <a:p>
            <a:pPr eaLnBrk="1" hangingPunct="1">
              <a:spcBef>
                <a:spcPct val="50000"/>
              </a:spcBef>
            </a:pPr>
            <a:r>
              <a:rPr lang="en-US" altLang="en-US" sz="2200" b="1">
                <a:solidFill>
                  <a:srgbClr val="FF3399"/>
                </a:solidFill>
              </a:rPr>
              <a:t>A. Không săn bắt động vật non.</a:t>
            </a:r>
          </a:p>
          <a:p>
            <a:pPr eaLnBrk="1" hangingPunct="1">
              <a:spcBef>
                <a:spcPct val="50000"/>
              </a:spcBef>
            </a:pPr>
            <a:r>
              <a:rPr lang="en-US" altLang="en-US" sz="2200" b="1">
                <a:solidFill>
                  <a:srgbClr val="FF3399"/>
                </a:solidFill>
              </a:rPr>
              <a:t>B. Nghiêm cấm đánh bắt.</a:t>
            </a:r>
          </a:p>
          <a:p>
            <a:pPr eaLnBrk="1" hangingPunct="1">
              <a:spcBef>
                <a:spcPct val="50000"/>
              </a:spcBef>
            </a:pPr>
            <a:r>
              <a:rPr lang="en-US" altLang="en-US" sz="2200" b="1">
                <a:solidFill>
                  <a:srgbClr val="FF3399"/>
                </a:solidFill>
              </a:rPr>
              <a:t>C. Vừa đánh bắt vừa nuôi phục hồi.</a:t>
            </a:r>
          </a:p>
          <a:p>
            <a:pPr eaLnBrk="1" hangingPunct="1">
              <a:spcBef>
                <a:spcPct val="50000"/>
              </a:spcBef>
            </a:pPr>
            <a:r>
              <a:rPr lang="en-US" altLang="en-US" sz="2200" b="1">
                <a:solidFill>
                  <a:srgbClr val="FF3399"/>
                </a:solidFill>
              </a:rPr>
              <a:t>D. Chỉ được săn bắt thú lớn.</a:t>
            </a:r>
          </a:p>
        </p:txBody>
      </p:sp>
      <p:sp>
        <p:nvSpPr>
          <p:cNvPr id="77828" name="Text Box 4">
            <a:extLst>
              <a:ext uri="{FF2B5EF4-FFF2-40B4-BE49-F238E27FC236}">
                <a16:creationId xmlns:a16="http://schemas.microsoft.com/office/drawing/2014/main" xmlns="" id="{2C5F763F-DA7A-4463-A50B-2031A4EA7ABC}"/>
              </a:ext>
            </a:extLst>
          </p:cNvPr>
          <p:cNvSpPr txBox="1">
            <a:spLocks noChangeArrowheads="1"/>
          </p:cNvSpPr>
          <p:nvPr/>
        </p:nvSpPr>
        <p:spPr bwMode="auto">
          <a:xfrm>
            <a:off x="457200" y="4038600"/>
            <a:ext cx="84582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spcBef>
                <a:spcPct val="50000"/>
              </a:spcBef>
            </a:pPr>
            <a:r>
              <a:rPr lang="en-US" altLang="en-US" sz="2200" b="1">
                <a:solidFill>
                  <a:schemeClr val="accent2"/>
                </a:solidFill>
              </a:rPr>
              <a:t>Câu 2: Luật bảo vệ môi trường quy định:</a:t>
            </a:r>
          </a:p>
          <a:p>
            <a:pPr algn="just" eaLnBrk="1" hangingPunct="1">
              <a:spcBef>
                <a:spcPct val="50000"/>
              </a:spcBef>
            </a:pPr>
            <a:r>
              <a:rPr lang="en-US" altLang="en-US" sz="2200" b="1">
                <a:solidFill>
                  <a:srgbClr val="FF3399"/>
                </a:solidFill>
              </a:rPr>
              <a:t>A. Cấm nhập khẩu chất thải vào Việt Nam.</a:t>
            </a:r>
          </a:p>
          <a:p>
            <a:pPr algn="just" eaLnBrk="1" hangingPunct="1">
              <a:spcBef>
                <a:spcPct val="50000"/>
              </a:spcBef>
            </a:pPr>
            <a:r>
              <a:rPr lang="en-US" altLang="en-US" sz="2200" b="1">
                <a:solidFill>
                  <a:srgbClr val="FF3399"/>
                </a:solidFill>
              </a:rPr>
              <a:t>B. Các tồ chức, cá nhân có trách nhiệm giữ cho môi trường trong lành, sạch đẹp. </a:t>
            </a:r>
          </a:p>
          <a:p>
            <a:pPr algn="just" eaLnBrk="1" hangingPunct="1">
              <a:spcBef>
                <a:spcPct val="50000"/>
              </a:spcBef>
            </a:pPr>
            <a:r>
              <a:rPr lang="en-US" altLang="en-US" sz="2200" b="1">
                <a:solidFill>
                  <a:srgbClr val="FF3399"/>
                </a:solidFill>
              </a:rPr>
              <a:t>C. Câu A, B đúng.</a:t>
            </a:r>
          </a:p>
          <a:p>
            <a:pPr algn="just" eaLnBrk="1" hangingPunct="1">
              <a:spcBef>
                <a:spcPct val="50000"/>
              </a:spcBef>
            </a:pPr>
            <a:r>
              <a:rPr lang="en-US" altLang="en-US" sz="2200" b="1">
                <a:solidFill>
                  <a:srgbClr val="FF3399"/>
                </a:solidFill>
              </a:rPr>
              <a:t>D. Câu A, B sai.</a:t>
            </a:r>
          </a:p>
        </p:txBody>
      </p:sp>
      <p:sp>
        <p:nvSpPr>
          <p:cNvPr id="77829" name="Text Box 5">
            <a:extLst>
              <a:ext uri="{FF2B5EF4-FFF2-40B4-BE49-F238E27FC236}">
                <a16:creationId xmlns:a16="http://schemas.microsoft.com/office/drawing/2014/main" xmlns="" id="{C111BF56-8174-4ED0-B27C-81048E8A6240}"/>
              </a:ext>
            </a:extLst>
          </p:cNvPr>
          <p:cNvSpPr txBox="1">
            <a:spLocks noChangeArrowheads="1"/>
          </p:cNvSpPr>
          <p:nvPr/>
        </p:nvSpPr>
        <p:spPr bwMode="auto">
          <a:xfrm>
            <a:off x="533400" y="8382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i="1">
                <a:solidFill>
                  <a:srgbClr val="3333FF"/>
                </a:solidFill>
                <a:latin typeface="VNI-Times" pitchFamily="2" charset="0"/>
              </a:rPr>
              <a:t>Baøi taäp: Hoïc sinh choïn ñaùp aùn ñuùng nhaát trong caùc caâu sau:</a:t>
            </a:r>
          </a:p>
        </p:txBody>
      </p:sp>
      <p:sp>
        <p:nvSpPr>
          <p:cNvPr id="29702" name="Text Box 5">
            <a:extLst>
              <a:ext uri="{FF2B5EF4-FFF2-40B4-BE49-F238E27FC236}">
                <a16:creationId xmlns:a16="http://schemas.microsoft.com/office/drawing/2014/main" xmlns="" id="{8D696D38-A1D9-47AB-A091-B520149D963E}"/>
              </a:ext>
            </a:extLst>
          </p:cNvPr>
          <p:cNvSpPr txBox="1">
            <a:spLocks noChangeArrowheads="1"/>
          </p:cNvSpPr>
          <p:nvPr/>
        </p:nvSpPr>
        <p:spPr bwMode="auto">
          <a:xfrm>
            <a:off x="76200" y="66675"/>
            <a:ext cx="9144000" cy="52863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800" b="1">
                <a:solidFill>
                  <a:srgbClr val="FF0000"/>
                </a:solidFill>
              </a:rPr>
              <a:t>BÀI 61: LUẬT BẢO VỆ MÔI TRƯỜNG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blinds(horizontal)">
                                      <p:cBhvr>
                                        <p:cTn id="7" dur="500"/>
                                        <p:tgtEl>
                                          <p:spTgt spid="77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77829"/>
                                        </p:tgtEl>
                                        <p:attrNameLst>
                                          <p:attrName>style.visibility</p:attrName>
                                        </p:attrNameLst>
                                      </p:cBhvr>
                                      <p:to>
                                        <p:strVal val="visible"/>
                                      </p:to>
                                    </p:set>
                                    <p:anim calcmode="lin" valueType="num">
                                      <p:cBhvr>
                                        <p:cTn id="12" dur="1000" fill="hold"/>
                                        <p:tgtEl>
                                          <p:spTgt spid="77829"/>
                                        </p:tgtEl>
                                        <p:attrNameLst>
                                          <p:attrName>ppt_x</p:attrName>
                                        </p:attrNameLst>
                                      </p:cBhvr>
                                      <p:tavLst>
                                        <p:tav tm="0">
                                          <p:val>
                                            <p:strVal val="#ppt_x-.2"/>
                                          </p:val>
                                        </p:tav>
                                        <p:tav tm="100000">
                                          <p:val>
                                            <p:strVal val="#ppt_x"/>
                                          </p:val>
                                        </p:tav>
                                      </p:tavLst>
                                    </p:anim>
                                    <p:anim calcmode="lin" valueType="num">
                                      <p:cBhvr>
                                        <p:cTn id="13" dur="1000" fill="hold"/>
                                        <p:tgtEl>
                                          <p:spTgt spid="7782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782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7827">
                                            <p:txEl>
                                              <p:pRg st="0" end="0"/>
                                            </p:txEl>
                                          </p:spTgt>
                                        </p:tgtEl>
                                        <p:attrNameLst>
                                          <p:attrName>style.visibility</p:attrName>
                                        </p:attrNameLst>
                                      </p:cBhvr>
                                      <p:to>
                                        <p:strVal val="visible"/>
                                      </p:to>
                                    </p:set>
                                    <p:animEffect transition="in" filter="blinds(horizontal)">
                                      <p:cBhvr>
                                        <p:cTn id="19" dur="500"/>
                                        <p:tgtEl>
                                          <p:spTgt spid="77827">
                                            <p:txEl>
                                              <p:pRg st="0" end="0"/>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7827">
                                            <p:txEl>
                                              <p:pRg st="1" end="1"/>
                                            </p:txEl>
                                          </p:spTgt>
                                        </p:tgtEl>
                                        <p:attrNameLst>
                                          <p:attrName>style.visibility</p:attrName>
                                        </p:attrNameLst>
                                      </p:cBhvr>
                                      <p:to>
                                        <p:strVal val="visible"/>
                                      </p:to>
                                    </p:set>
                                    <p:animEffect transition="in" filter="blinds(horizontal)">
                                      <p:cBhvr>
                                        <p:cTn id="22" dur="500"/>
                                        <p:tgtEl>
                                          <p:spTgt spid="77827">
                                            <p:txEl>
                                              <p:pRg st="1" end="1"/>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7827">
                                            <p:txEl>
                                              <p:pRg st="2" end="2"/>
                                            </p:txEl>
                                          </p:spTgt>
                                        </p:tgtEl>
                                        <p:attrNameLst>
                                          <p:attrName>style.visibility</p:attrName>
                                        </p:attrNameLst>
                                      </p:cBhvr>
                                      <p:to>
                                        <p:strVal val="visible"/>
                                      </p:to>
                                    </p:set>
                                    <p:animEffect transition="in" filter="blinds(horizontal)">
                                      <p:cBhvr>
                                        <p:cTn id="25" dur="500"/>
                                        <p:tgtEl>
                                          <p:spTgt spid="77827">
                                            <p:txEl>
                                              <p:pRg st="2" end="2"/>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7827">
                                            <p:txEl>
                                              <p:pRg st="3" end="3"/>
                                            </p:txEl>
                                          </p:spTgt>
                                        </p:tgtEl>
                                        <p:attrNameLst>
                                          <p:attrName>style.visibility</p:attrName>
                                        </p:attrNameLst>
                                      </p:cBhvr>
                                      <p:to>
                                        <p:strVal val="visible"/>
                                      </p:to>
                                    </p:set>
                                    <p:animEffect transition="in" filter="blinds(horizontal)">
                                      <p:cBhvr>
                                        <p:cTn id="28" dur="500"/>
                                        <p:tgtEl>
                                          <p:spTgt spid="77827">
                                            <p:txEl>
                                              <p:pRg st="3" end="3"/>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7827">
                                            <p:txEl>
                                              <p:pRg st="4" end="4"/>
                                            </p:txEl>
                                          </p:spTgt>
                                        </p:tgtEl>
                                        <p:attrNameLst>
                                          <p:attrName>style.visibility</p:attrName>
                                        </p:attrNameLst>
                                      </p:cBhvr>
                                      <p:to>
                                        <p:strVal val="visible"/>
                                      </p:to>
                                    </p:set>
                                    <p:animEffect transition="in" filter="blinds(horizontal)">
                                      <p:cBhvr>
                                        <p:cTn id="31" dur="500"/>
                                        <p:tgtEl>
                                          <p:spTgt spid="77827">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mph" presetSubtype="0" fill="hold" nodeType="clickEffect">
                                  <p:stCondLst>
                                    <p:cond delay="0"/>
                                  </p:stCondLst>
                                  <p:childTnLst>
                                    <p:animRot by="21600000">
                                      <p:cBhvr>
                                        <p:cTn id="35" dur="2000" fill="hold"/>
                                        <p:tgtEl>
                                          <p:spTgt spid="77827">
                                            <p:txEl>
                                              <p:pRg st="2" end="2"/>
                                            </p:txEl>
                                          </p:spTgt>
                                        </p:tgtEl>
                                        <p:attrNameLst>
                                          <p:attrName>r</p:attrName>
                                        </p:attrNameLst>
                                      </p:cBhvr>
                                    </p:animRo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mph" presetSubtype="2" fill="hold" nodeType="clickEffect">
                                  <p:stCondLst>
                                    <p:cond delay="0"/>
                                  </p:stCondLst>
                                  <p:childTnLst>
                                    <p:animClr clrSpc="rgb" dir="cw">
                                      <p:cBhvr override="childStyle">
                                        <p:cTn id="39" dur="2000" fill="hold"/>
                                        <p:tgtEl>
                                          <p:spTgt spid="77827">
                                            <p:txEl>
                                              <p:pRg st="2" end="2"/>
                                            </p:txEl>
                                          </p:spTgt>
                                        </p:tgtEl>
                                        <p:attrNameLst>
                                          <p:attrName>style.color</p:attrName>
                                        </p:attrNameLst>
                                      </p:cBhvr>
                                      <p:to>
                                        <a:schemeClr val="accent2"/>
                                      </p:to>
                                    </p:animClr>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xit" presetSubtype="16" fill="hold" grpId="1" nodeType="clickEffect">
                                  <p:stCondLst>
                                    <p:cond delay="0"/>
                                  </p:stCondLst>
                                  <p:childTnLst>
                                    <p:animEffect transition="out" filter="box(in)">
                                      <p:cBhvr>
                                        <p:cTn id="43" dur="500"/>
                                        <p:tgtEl>
                                          <p:spTgt spid="77827">
                                            <p:txEl>
                                              <p:pRg st="0" end="0"/>
                                            </p:txEl>
                                          </p:spTgt>
                                        </p:tgtEl>
                                      </p:cBhvr>
                                    </p:animEffect>
                                    <p:set>
                                      <p:cBhvr>
                                        <p:cTn id="44" dur="1" fill="hold">
                                          <p:stCondLst>
                                            <p:cond delay="499"/>
                                          </p:stCondLst>
                                        </p:cTn>
                                        <p:tgtEl>
                                          <p:spTgt spid="77827">
                                            <p:txEl>
                                              <p:pRg st="0" end="0"/>
                                            </p:txEl>
                                          </p:spTgt>
                                        </p:tgtEl>
                                        <p:attrNameLst>
                                          <p:attrName>style.visibility</p:attrName>
                                        </p:attrNameLst>
                                      </p:cBhvr>
                                      <p:to>
                                        <p:strVal val="hidden"/>
                                      </p:to>
                                    </p:set>
                                  </p:childTnLst>
                                </p:cTn>
                              </p:par>
                              <p:par>
                                <p:cTn id="45" presetID="4" presetClass="exit" presetSubtype="16" fill="hold" grpId="1" nodeType="withEffect">
                                  <p:stCondLst>
                                    <p:cond delay="0"/>
                                  </p:stCondLst>
                                  <p:childTnLst>
                                    <p:animEffect transition="out" filter="box(in)">
                                      <p:cBhvr>
                                        <p:cTn id="46" dur="500"/>
                                        <p:tgtEl>
                                          <p:spTgt spid="77827">
                                            <p:txEl>
                                              <p:pRg st="1" end="1"/>
                                            </p:txEl>
                                          </p:spTgt>
                                        </p:tgtEl>
                                      </p:cBhvr>
                                    </p:animEffect>
                                    <p:set>
                                      <p:cBhvr>
                                        <p:cTn id="47" dur="1" fill="hold">
                                          <p:stCondLst>
                                            <p:cond delay="499"/>
                                          </p:stCondLst>
                                        </p:cTn>
                                        <p:tgtEl>
                                          <p:spTgt spid="77827">
                                            <p:txEl>
                                              <p:pRg st="1" end="1"/>
                                            </p:txEl>
                                          </p:spTgt>
                                        </p:tgtEl>
                                        <p:attrNameLst>
                                          <p:attrName>style.visibility</p:attrName>
                                        </p:attrNameLst>
                                      </p:cBhvr>
                                      <p:to>
                                        <p:strVal val="hidden"/>
                                      </p:to>
                                    </p:set>
                                  </p:childTnLst>
                                </p:cTn>
                              </p:par>
                              <p:par>
                                <p:cTn id="48" presetID="4" presetClass="exit" presetSubtype="16" fill="hold" grpId="1" nodeType="withEffect">
                                  <p:stCondLst>
                                    <p:cond delay="0"/>
                                  </p:stCondLst>
                                  <p:childTnLst>
                                    <p:animEffect transition="out" filter="box(in)">
                                      <p:cBhvr>
                                        <p:cTn id="49" dur="500"/>
                                        <p:tgtEl>
                                          <p:spTgt spid="77827">
                                            <p:txEl>
                                              <p:pRg st="2" end="2"/>
                                            </p:txEl>
                                          </p:spTgt>
                                        </p:tgtEl>
                                      </p:cBhvr>
                                    </p:animEffect>
                                    <p:set>
                                      <p:cBhvr>
                                        <p:cTn id="50" dur="1" fill="hold">
                                          <p:stCondLst>
                                            <p:cond delay="499"/>
                                          </p:stCondLst>
                                        </p:cTn>
                                        <p:tgtEl>
                                          <p:spTgt spid="77827">
                                            <p:txEl>
                                              <p:pRg st="2" end="2"/>
                                            </p:txEl>
                                          </p:spTgt>
                                        </p:tgtEl>
                                        <p:attrNameLst>
                                          <p:attrName>style.visibility</p:attrName>
                                        </p:attrNameLst>
                                      </p:cBhvr>
                                      <p:to>
                                        <p:strVal val="hidden"/>
                                      </p:to>
                                    </p:set>
                                  </p:childTnLst>
                                </p:cTn>
                              </p:par>
                              <p:par>
                                <p:cTn id="51" presetID="4" presetClass="exit" presetSubtype="16" fill="hold" grpId="1" nodeType="withEffect">
                                  <p:stCondLst>
                                    <p:cond delay="0"/>
                                  </p:stCondLst>
                                  <p:childTnLst>
                                    <p:animEffect transition="out" filter="box(in)">
                                      <p:cBhvr>
                                        <p:cTn id="52" dur="500"/>
                                        <p:tgtEl>
                                          <p:spTgt spid="77827">
                                            <p:txEl>
                                              <p:pRg st="3" end="3"/>
                                            </p:txEl>
                                          </p:spTgt>
                                        </p:tgtEl>
                                      </p:cBhvr>
                                    </p:animEffect>
                                    <p:set>
                                      <p:cBhvr>
                                        <p:cTn id="53" dur="1" fill="hold">
                                          <p:stCondLst>
                                            <p:cond delay="499"/>
                                          </p:stCondLst>
                                        </p:cTn>
                                        <p:tgtEl>
                                          <p:spTgt spid="77827">
                                            <p:txEl>
                                              <p:pRg st="3" end="3"/>
                                            </p:txEl>
                                          </p:spTgt>
                                        </p:tgtEl>
                                        <p:attrNameLst>
                                          <p:attrName>style.visibility</p:attrName>
                                        </p:attrNameLst>
                                      </p:cBhvr>
                                      <p:to>
                                        <p:strVal val="hidden"/>
                                      </p:to>
                                    </p:set>
                                  </p:childTnLst>
                                </p:cTn>
                              </p:par>
                              <p:par>
                                <p:cTn id="54" presetID="4" presetClass="exit" presetSubtype="16" fill="hold" grpId="1" nodeType="withEffect">
                                  <p:stCondLst>
                                    <p:cond delay="0"/>
                                  </p:stCondLst>
                                  <p:childTnLst>
                                    <p:animEffect transition="out" filter="box(in)">
                                      <p:cBhvr>
                                        <p:cTn id="55" dur="500"/>
                                        <p:tgtEl>
                                          <p:spTgt spid="77827">
                                            <p:txEl>
                                              <p:pRg st="4" end="4"/>
                                            </p:txEl>
                                          </p:spTgt>
                                        </p:tgtEl>
                                      </p:cBhvr>
                                    </p:animEffect>
                                    <p:set>
                                      <p:cBhvr>
                                        <p:cTn id="56" dur="1" fill="hold">
                                          <p:stCondLst>
                                            <p:cond delay="499"/>
                                          </p:stCondLst>
                                        </p:cTn>
                                        <p:tgtEl>
                                          <p:spTgt spid="77827">
                                            <p:txEl>
                                              <p:pRg st="4" end="4"/>
                                            </p:txEl>
                                          </p:spTgt>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45" presetClass="entr" presetSubtype="0" fill="hold" grpId="0" nodeType="clickEffect">
                                  <p:stCondLst>
                                    <p:cond delay="0"/>
                                  </p:stCondLst>
                                  <p:iterate type="lt">
                                    <p:tmPct val="10000"/>
                                  </p:iterate>
                                  <p:childTnLst>
                                    <p:set>
                                      <p:cBhvr>
                                        <p:cTn id="60" dur="1" fill="hold">
                                          <p:stCondLst>
                                            <p:cond delay="0"/>
                                          </p:stCondLst>
                                        </p:cTn>
                                        <p:tgtEl>
                                          <p:spTgt spid="77828">
                                            <p:txEl>
                                              <p:pRg st="0" end="0"/>
                                            </p:txEl>
                                          </p:spTgt>
                                        </p:tgtEl>
                                        <p:attrNameLst>
                                          <p:attrName>style.visibility</p:attrName>
                                        </p:attrNameLst>
                                      </p:cBhvr>
                                      <p:to>
                                        <p:strVal val="visible"/>
                                      </p:to>
                                    </p:set>
                                    <p:animEffect transition="in" filter="fade">
                                      <p:cBhvr>
                                        <p:cTn id="61" dur="500"/>
                                        <p:tgtEl>
                                          <p:spTgt spid="77828">
                                            <p:txEl>
                                              <p:pRg st="0" end="0"/>
                                            </p:txEl>
                                          </p:spTgt>
                                        </p:tgtEl>
                                      </p:cBhvr>
                                    </p:animEffect>
                                    <p:anim calcmode="lin" valueType="num">
                                      <p:cBhvr>
                                        <p:cTn id="62" dur="500" fill="hold"/>
                                        <p:tgtEl>
                                          <p:spTgt spid="77828">
                                            <p:txEl>
                                              <p:pRg st="0" end="0"/>
                                            </p:txEl>
                                          </p:spTgt>
                                        </p:tgtEl>
                                        <p:attrNameLst>
                                          <p:attrName>ppt_w</p:attrName>
                                        </p:attrNameLst>
                                      </p:cBhvr>
                                      <p:tavLst>
                                        <p:tav tm="0" fmla="#ppt_w*sin(2.5*pi*$)">
                                          <p:val>
                                            <p:fltVal val="0"/>
                                          </p:val>
                                        </p:tav>
                                        <p:tav tm="100000">
                                          <p:val>
                                            <p:fltVal val="1"/>
                                          </p:val>
                                        </p:tav>
                                      </p:tavLst>
                                    </p:anim>
                                    <p:anim calcmode="lin" valueType="num">
                                      <p:cBhvr>
                                        <p:cTn id="63" dur="500" fill="hold"/>
                                        <p:tgtEl>
                                          <p:spTgt spid="77828">
                                            <p:txEl>
                                              <p:pRg st="0" end="0"/>
                                            </p:txEl>
                                          </p:spTgt>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iterate type="lt">
                                    <p:tmPct val="10000"/>
                                  </p:iterate>
                                  <p:childTnLst>
                                    <p:set>
                                      <p:cBhvr>
                                        <p:cTn id="65" dur="1" fill="hold">
                                          <p:stCondLst>
                                            <p:cond delay="0"/>
                                          </p:stCondLst>
                                        </p:cTn>
                                        <p:tgtEl>
                                          <p:spTgt spid="77828">
                                            <p:txEl>
                                              <p:pRg st="1" end="1"/>
                                            </p:txEl>
                                          </p:spTgt>
                                        </p:tgtEl>
                                        <p:attrNameLst>
                                          <p:attrName>style.visibility</p:attrName>
                                        </p:attrNameLst>
                                      </p:cBhvr>
                                      <p:to>
                                        <p:strVal val="visible"/>
                                      </p:to>
                                    </p:set>
                                    <p:animEffect transition="in" filter="fade">
                                      <p:cBhvr>
                                        <p:cTn id="66" dur="500"/>
                                        <p:tgtEl>
                                          <p:spTgt spid="77828">
                                            <p:txEl>
                                              <p:pRg st="1" end="1"/>
                                            </p:txEl>
                                          </p:spTgt>
                                        </p:tgtEl>
                                      </p:cBhvr>
                                    </p:animEffect>
                                    <p:anim calcmode="lin" valueType="num">
                                      <p:cBhvr>
                                        <p:cTn id="67" dur="500" fill="hold"/>
                                        <p:tgtEl>
                                          <p:spTgt spid="77828">
                                            <p:txEl>
                                              <p:pRg st="1" end="1"/>
                                            </p:txEl>
                                          </p:spTgt>
                                        </p:tgtEl>
                                        <p:attrNameLst>
                                          <p:attrName>ppt_w</p:attrName>
                                        </p:attrNameLst>
                                      </p:cBhvr>
                                      <p:tavLst>
                                        <p:tav tm="0" fmla="#ppt_w*sin(2.5*pi*$)">
                                          <p:val>
                                            <p:fltVal val="0"/>
                                          </p:val>
                                        </p:tav>
                                        <p:tav tm="100000">
                                          <p:val>
                                            <p:fltVal val="1"/>
                                          </p:val>
                                        </p:tav>
                                      </p:tavLst>
                                    </p:anim>
                                    <p:anim calcmode="lin" valueType="num">
                                      <p:cBhvr>
                                        <p:cTn id="68" dur="500" fill="hold"/>
                                        <p:tgtEl>
                                          <p:spTgt spid="77828">
                                            <p:txEl>
                                              <p:pRg st="1" end="1"/>
                                            </p:txEl>
                                          </p:spTgt>
                                        </p:tgtEl>
                                        <p:attrNameLst>
                                          <p:attrName>ppt_h</p:attrName>
                                        </p:attrNameLst>
                                      </p:cBhvr>
                                      <p:tavLst>
                                        <p:tav tm="0">
                                          <p:val>
                                            <p:strVal val="#ppt_h"/>
                                          </p:val>
                                        </p:tav>
                                        <p:tav tm="100000">
                                          <p:val>
                                            <p:strVal val="#ppt_h"/>
                                          </p:val>
                                        </p:tav>
                                      </p:tavLst>
                                    </p:anim>
                                  </p:childTnLst>
                                </p:cTn>
                              </p:par>
                              <p:par>
                                <p:cTn id="69" presetID="45" presetClass="entr" presetSubtype="0" fill="hold" grpId="0" nodeType="withEffect">
                                  <p:stCondLst>
                                    <p:cond delay="0"/>
                                  </p:stCondLst>
                                  <p:iterate type="lt">
                                    <p:tmPct val="10000"/>
                                  </p:iterate>
                                  <p:childTnLst>
                                    <p:set>
                                      <p:cBhvr>
                                        <p:cTn id="70" dur="1" fill="hold">
                                          <p:stCondLst>
                                            <p:cond delay="0"/>
                                          </p:stCondLst>
                                        </p:cTn>
                                        <p:tgtEl>
                                          <p:spTgt spid="77828">
                                            <p:txEl>
                                              <p:pRg st="2" end="2"/>
                                            </p:txEl>
                                          </p:spTgt>
                                        </p:tgtEl>
                                        <p:attrNameLst>
                                          <p:attrName>style.visibility</p:attrName>
                                        </p:attrNameLst>
                                      </p:cBhvr>
                                      <p:to>
                                        <p:strVal val="visible"/>
                                      </p:to>
                                    </p:set>
                                    <p:animEffect transition="in" filter="fade">
                                      <p:cBhvr>
                                        <p:cTn id="71" dur="500"/>
                                        <p:tgtEl>
                                          <p:spTgt spid="77828">
                                            <p:txEl>
                                              <p:pRg st="2" end="2"/>
                                            </p:txEl>
                                          </p:spTgt>
                                        </p:tgtEl>
                                      </p:cBhvr>
                                    </p:animEffect>
                                    <p:anim calcmode="lin" valueType="num">
                                      <p:cBhvr>
                                        <p:cTn id="72" dur="500" fill="hold"/>
                                        <p:tgtEl>
                                          <p:spTgt spid="77828">
                                            <p:txEl>
                                              <p:pRg st="2" end="2"/>
                                            </p:txEl>
                                          </p:spTgt>
                                        </p:tgtEl>
                                        <p:attrNameLst>
                                          <p:attrName>ppt_w</p:attrName>
                                        </p:attrNameLst>
                                      </p:cBhvr>
                                      <p:tavLst>
                                        <p:tav tm="0" fmla="#ppt_w*sin(2.5*pi*$)">
                                          <p:val>
                                            <p:fltVal val="0"/>
                                          </p:val>
                                        </p:tav>
                                        <p:tav tm="100000">
                                          <p:val>
                                            <p:fltVal val="1"/>
                                          </p:val>
                                        </p:tav>
                                      </p:tavLst>
                                    </p:anim>
                                    <p:anim calcmode="lin" valueType="num">
                                      <p:cBhvr>
                                        <p:cTn id="73" dur="500" fill="hold"/>
                                        <p:tgtEl>
                                          <p:spTgt spid="77828">
                                            <p:txEl>
                                              <p:pRg st="2" end="2"/>
                                            </p:txEl>
                                          </p:spTgt>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iterate type="lt">
                                    <p:tmPct val="10000"/>
                                  </p:iterate>
                                  <p:childTnLst>
                                    <p:set>
                                      <p:cBhvr>
                                        <p:cTn id="75" dur="1" fill="hold">
                                          <p:stCondLst>
                                            <p:cond delay="0"/>
                                          </p:stCondLst>
                                        </p:cTn>
                                        <p:tgtEl>
                                          <p:spTgt spid="77828">
                                            <p:txEl>
                                              <p:pRg st="3" end="3"/>
                                            </p:txEl>
                                          </p:spTgt>
                                        </p:tgtEl>
                                        <p:attrNameLst>
                                          <p:attrName>style.visibility</p:attrName>
                                        </p:attrNameLst>
                                      </p:cBhvr>
                                      <p:to>
                                        <p:strVal val="visible"/>
                                      </p:to>
                                    </p:set>
                                    <p:animEffect transition="in" filter="fade">
                                      <p:cBhvr>
                                        <p:cTn id="76" dur="500"/>
                                        <p:tgtEl>
                                          <p:spTgt spid="77828">
                                            <p:txEl>
                                              <p:pRg st="3" end="3"/>
                                            </p:txEl>
                                          </p:spTgt>
                                        </p:tgtEl>
                                      </p:cBhvr>
                                    </p:animEffect>
                                    <p:anim calcmode="lin" valueType="num">
                                      <p:cBhvr>
                                        <p:cTn id="77" dur="500" fill="hold"/>
                                        <p:tgtEl>
                                          <p:spTgt spid="77828">
                                            <p:txEl>
                                              <p:pRg st="3" end="3"/>
                                            </p:txEl>
                                          </p:spTgt>
                                        </p:tgtEl>
                                        <p:attrNameLst>
                                          <p:attrName>ppt_w</p:attrName>
                                        </p:attrNameLst>
                                      </p:cBhvr>
                                      <p:tavLst>
                                        <p:tav tm="0" fmla="#ppt_w*sin(2.5*pi*$)">
                                          <p:val>
                                            <p:fltVal val="0"/>
                                          </p:val>
                                        </p:tav>
                                        <p:tav tm="100000">
                                          <p:val>
                                            <p:fltVal val="1"/>
                                          </p:val>
                                        </p:tav>
                                      </p:tavLst>
                                    </p:anim>
                                    <p:anim calcmode="lin" valueType="num">
                                      <p:cBhvr>
                                        <p:cTn id="78" dur="500" fill="hold"/>
                                        <p:tgtEl>
                                          <p:spTgt spid="77828">
                                            <p:txEl>
                                              <p:pRg st="3" end="3"/>
                                            </p:txEl>
                                          </p:spTgt>
                                        </p:tgtEl>
                                        <p:attrNameLst>
                                          <p:attrName>ppt_h</p:attrName>
                                        </p:attrNameLst>
                                      </p:cBhvr>
                                      <p:tavLst>
                                        <p:tav tm="0">
                                          <p:val>
                                            <p:strVal val="#ppt_h"/>
                                          </p:val>
                                        </p:tav>
                                        <p:tav tm="100000">
                                          <p:val>
                                            <p:strVal val="#ppt_h"/>
                                          </p:val>
                                        </p:tav>
                                      </p:tavLst>
                                    </p:anim>
                                  </p:childTnLst>
                                </p:cTn>
                              </p:par>
                              <p:par>
                                <p:cTn id="79" presetID="45" presetClass="entr" presetSubtype="0" fill="hold" grpId="0" nodeType="withEffect">
                                  <p:stCondLst>
                                    <p:cond delay="0"/>
                                  </p:stCondLst>
                                  <p:iterate type="lt">
                                    <p:tmPct val="10000"/>
                                  </p:iterate>
                                  <p:childTnLst>
                                    <p:set>
                                      <p:cBhvr>
                                        <p:cTn id="80" dur="1" fill="hold">
                                          <p:stCondLst>
                                            <p:cond delay="0"/>
                                          </p:stCondLst>
                                        </p:cTn>
                                        <p:tgtEl>
                                          <p:spTgt spid="77828">
                                            <p:txEl>
                                              <p:pRg st="4" end="4"/>
                                            </p:txEl>
                                          </p:spTgt>
                                        </p:tgtEl>
                                        <p:attrNameLst>
                                          <p:attrName>style.visibility</p:attrName>
                                        </p:attrNameLst>
                                      </p:cBhvr>
                                      <p:to>
                                        <p:strVal val="visible"/>
                                      </p:to>
                                    </p:set>
                                    <p:animEffect transition="in" filter="fade">
                                      <p:cBhvr>
                                        <p:cTn id="81" dur="500"/>
                                        <p:tgtEl>
                                          <p:spTgt spid="77828">
                                            <p:txEl>
                                              <p:pRg st="4" end="4"/>
                                            </p:txEl>
                                          </p:spTgt>
                                        </p:tgtEl>
                                      </p:cBhvr>
                                    </p:animEffect>
                                    <p:anim calcmode="lin" valueType="num">
                                      <p:cBhvr>
                                        <p:cTn id="82" dur="500" fill="hold"/>
                                        <p:tgtEl>
                                          <p:spTgt spid="77828">
                                            <p:txEl>
                                              <p:pRg st="4" end="4"/>
                                            </p:txEl>
                                          </p:spTgt>
                                        </p:tgtEl>
                                        <p:attrNameLst>
                                          <p:attrName>ppt_w</p:attrName>
                                        </p:attrNameLst>
                                      </p:cBhvr>
                                      <p:tavLst>
                                        <p:tav tm="0" fmla="#ppt_w*sin(2.5*pi*$)">
                                          <p:val>
                                            <p:fltVal val="0"/>
                                          </p:val>
                                        </p:tav>
                                        <p:tav tm="100000">
                                          <p:val>
                                            <p:fltVal val="1"/>
                                          </p:val>
                                        </p:tav>
                                      </p:tavLst>
                                    </p:anim>
                                    <p:anim calcmode="lin" valueType="num">
                                      <p:cBhvr>
                                        <p:cTn id="83" dur="500" fill="hold"/>
                                        <p:tgtEl>
                                          <p:spTgt spid="77828">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16" presetClass="emph" presetSubtype="0" fill="hold" nodeType="clickEffect">
                                  <p:stCondLst>
                                    <p:cond delay="0"/>
                                  </p:stCondLst>
                                  <p:iterate type="lt">
                                    <p:tmPct val="4000"/>
                                  </p:iterate>
                                  <p:childTnLst>
                                    <p:set>
                                      <p:cBhvr override="childStyle">
                                        <p:cTn id="87" dur="500" fill="hold"/>
                                        <p:tgtEl>
                                          <p:spTgt spid="77828">
                                            <p:txEl>
                                              <p:pRg st="3" end="3"/>
                                            </p:txEl>
                                          </p:spTgt>
                                        </p:tgtEl>
                                        <p:attrNameLst>
                                          <p:attrName>style.color</p:attrName>
                                        </p:attrNameLst>
                                      </p:cBhvr>
                                      <p:to>
                                        <p:clrVal>
                                          <a:schemeClr val="accent2"/>
                                        </p:clrVal>
                                      </p:to>
                                    </p:set>
                                    <p:set>
                                      <p:cBhvr>
                                        <p:cTn id="88" dur="500" fill="hold"/>
                                        <p:tgtEl>
                                          <p:spTgt spid="77828">
                                            <p:txEl>
                                              <p:pRg st="3" end="3"/>
                                            </p:txEl>
                                          </p:spTgt>
                                        </p:tgtEl>
                                        <p:attrNameLst>
                                          <p:attrName>fillcolor</p:attrName>
                                        </p:attrNameLst>
                                      </p:cBhvr>
                                      <p:to>
                                        <p:clrVal>
                                          <a:schemeClr val="accent2"/>
                                        </p:clrVal>
                                      </p:to>
                                    </p:set>
                                    <p:set>
                                      <p:cBhvr>
                                        <p:cTn id="89" dur="500" fill="hold"/>
                                        <p:tgtEl>
                                          <p:spTgt spid="77828">
                                            <p:txEl>
                                              <p:pRg st="3" end="3"/>
                                            </p:txEl>
                                          </p:spTgt>
                                        </p:tgtEl>
                                        <p:attrNameLst>
                                          <p:attrName>fill.type</p:attrName>
                                        </p:attrNameLst>
                                      </p:cBhvr>
                                      <p:to>
                                        <p:strVal val="solid"/>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3" presetClass="emph" presetSubtype="2" fill="hold" nodeType="clickEffect">
                                  <p:stCondLst>
                                    <p:cond delay="0"/>
                                  </p:stCondLst>
                                  <p:iterate type="lt">
                                    <p:tmPct val="0"/>
                                  </p:iterate>
                                  <p:childTnLst>
                                    <p:animClr clrSpc="rgb" dir="cw">
                                      <p:cBhvr override="childStyle">
                                        <p:cTn id="93" dur="2000" fill="hold"/>
                                        <p:tgtEl>
                                          <p:spTgt spid="77828">
                                            <p:txEl>
                                              <p:pRg st="3" end="3"/>
                                            </p:txEl>
                                          </p:spTgt>
                                        </p:tgtEl>
                                        <p:attrNameLst>
                                          <p:attrName>style.color</p:attrName>
                                        </p:attrNameLst>
                                      </p:cBhvr>
                                      <p:to>
                                        <a:schemeClr val="accent2"/>
                                      </p:to>
                                    </p:animClr>
                                  </p:childTnLst>
                                </p:cTn>
                              </p:par>
                            </p:childTnLst>
                          </p:cTn>
                        </p:par>
                      </p:childTnLst>
                    </p:cTn>
                  </p:par>
                  <p:par>
                    <p:cTn id="94" fill="hold" nodeType="clickPar">
                      <p:stCondLst>
                        <p:cond delay="indefinite"/>
                      </p:stCondLst>
                      <p:childTnLst>
                        <p:par>
                          <p:cTn id="95" fill="hold" nodeType="withGroup">
                            <p:stCondLst>
                              <p:cond delay="0"/>
                            </p:stCondLst>
                            <p:childTnLst>
                              <p:par>
                                <p:cTn id="96" presetID="8" presetClass="emph" presetSubtype="0" fill="hold" nodeType="clickEffect">
                                  <p:stCondLst>
                                    <p:cond delay="0"/>
                                  </p:stCondLst>
                                  <p:iterate type="lt">
                                    <p:tmPct val="0"/>
                                  </p:iterate>
                                  <p:childTnLst>
                                    <p:animRot by="21600000">
                                      <p:cBhvr>
                                        <p:cTn id="97" dur="2000" fill="hold"/>
                                        <p:tgtEl>
                                          <p:spTgt spid="77828">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7" grpId="0" build="allAtOnce"/>
      <p:bldP spid="77827" grpId="1" build="allAtOnce"/>
      <p:bldP spid="77828" grpId="0" build="allAtOnce"/>
      <p:bldP spid="778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4" name="Text Box 10">
            <a:extLst>
              <a:ext uri="{FF2B5EF4-FFF2-40B4-BE49-F238E27FC236}">
                <a16:creationId xmlns:a16="http://schemas.microsoft.com/office/drawing/2014/main" xmlns="" id="{96A496FB-7D3E-46EA-A995-728E60500B11}"/>
              </a:ext>
            </a:extLst>
          </p:cNvPr>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3200" b="1">
                <a:solidFill>
                  <a:srgbClr val="990099"/>
                </a:solidFill>
              </a:rPr>
              <a:t>*HƯỚNG DẪN VỀ NHÀ</a:t>
            </a:r>
          </a:p>
        </p:txBody>
      </p:sp>
      <p:sp>
        <p:nvSpPr>
          <p:cNvPr id="72715" name="Text Box 11">
            <a:extLst>
              <a:ext uri="{FF2B5EF4-FFF2-40B4-BE49-F238E27FC236}">
                <a16:creationId xmlns:a16="http://schemas.microsoft.com/office/drawing/2014/main" xmlns="" id="{1D212E5F-68E3-4C7F-A2B1-639FC694E0CF}"/>
              </a:ext>
            </a:extLst>
          </p:cNvPr>
          <p:cNvSpPr txBox="1">
            <a:spLocks noChangeArrowheads="1"/>
          </p:cNvSpPr>
          <p:nvPr/>
        </p:nvSpPr>
        <p:spPr bwMode="auto">
          <a:xfrm>
            <a:off x="304800" y="1219200"/>
            <a:ext cx="8534400" cy="4608513"/>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b="1"/>
              <a:t>*Hãy liệt kê những hành động làm suy thoái môi trường?</a:t>
            </a:r>
          </a:p>
          <a:p>
            <a:pPr eaLnBrk="1" hangingPunct="1">
              <a:spcBef>
                <a:spcPct val="50000"/>
              </a:spcBef>
            </a:pPr>
            <a:r>
              <a:rPr lang="en-US" altLang="en-US" sz="2800" b="1"/>
              <a:t>*Đề xuất biện pháp khắc phục?</a:t>
            </a:r>
          </a:p>
          <a:p>
            <a:pPr eaLnBrk="1" hangingPunct="1">
              <a:spcBef>
                <a:spcPct val="50000"/>
              </a:spcBef>
            </a:pPr>
            <a:r>
              <a:rPr lang="en-US" altLang="en-US" sz="2800" b="1"/>
              <a:t>*Học và trả lời câu hỏi sgk</a:t>
            </a:r>
          </a:p>
          <a:p>
            <a:pPr eaLnBrk="1" hangingPunct="1">
              <a:spcBef>
                <a:spcPct val="50000"/>
              </a:spcBef>
            </a:pPr>
            <a:r>
              <a:rPr lang="en-US" altLang="en-US" sz="2800" b="1"/>
              <a:t>*Đọc nội dung phần ghi nhớ.</a:t>
            </a:r>
          </a:p>
          <a:p>
            <a:pPr eaLnBrk="1" hangingPunct="1">
              <a:spcBef>
                <a:spcPct val="50000"/>
              </a:spcBef>
            </a:pPr>
            <a:r>
              <a:rPr lang="en-US" altLang="en-US" sz="2800" b="1"/>
              <a:t>*Xem trước nội dung bài thực hành: trả lời các câu hỏi SGK trang 187.</a:t>
            </a:r>
          </a:p>
          <a:p>
            <a:pPr eaLnBrk="1" hangingPunct="1">
              <a:spcBef>
                <a:spcPct val="50000"/>
              </a:spcBef>
            </a:pPr>
            <a:endParaRPr lang="en-US" altLang="en-US" sz="2800" b="1"/>
          </a:p>
        </p:txBody>
      </p:sp>
      <p:sp>
        <p:nvSpPr>
          <p:cNvPr id="30724" name="Text Box 12">
            <a:extLst>
              <a:ext uri="{FF2B5EF4-FFF2-40B4-BE49-F238E27FC236}">
                <a16:creationId xmlns:a16="http://schemas.microsoft.com/office/drawing/2014/main" xmlns="" id="{7B950121-0B7C-4FB0-A890-FFB71200FB61}"/>
              </a:ext>
            </a:extLst>
          </p:cNvPr>
          <p:cNvSpPr txBox="1">
            <a:spLocks noChangeArrowheads="1"/>
          </p:cNvSpPr>
          <p:nvPr/>
        </p:nvSpPr>
        <p:spPr bwMode="auto">
          <a:xfrm>
            <a:off x="457200" y="4038600"/>
            <a:ext cx="8382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n-US" altLang="en-US" sz="2400" b="1"/>
          </a:p>
          <a:p>
            <a:pPr eaLnBrk="1" hangingPunct="1">
              <a:spcBef>
                <a:spcPct val="50000"/>
              </a:spcBef>
            </a:pPr>
            <a:endParaRPr lang="en-US" altLang="en-US" sz="2400" b="1"/>
          </a:p>
          <a:p>
            <a:pPr eaLnBrk="1" hangingPunct="1">
              <a:spcBef>
                <a:spcPct val="50000"/>
              </a:spcBef>
            </a:pPr>
            <a:endParaRPr lang="en-US" altLang="en-US" sz="2400" b="1"/>
          </a:p>
          <a:p>
            <a:pPr eaLnBrk="1" hangingPunct="1">
              <a:spcBef>
                <a:spcPct val="50000"/>
              </a:spcBef>
            </a:pPr>
            <a:endParaRPr lang="en-US" altLang="en-US" sz="2400" b="1"/>
          </a:p>
          <a:p>
            <a:pPr eaLnBrk="1" hangingPunct="1">
              <a:spcBef>
                <a:spcPct val="50000"/>
              </a:spcBef>
            </a:pPr>
            <a:endParaRPr lang="en-US" altLang="en-US" sz="2400" b="1"/>
          </a:p>
        </p:txBody>
      </p:sp>
      <p:sp>
        <p:nvSpPr>
          <p:cNvPr id="30725" name="Text Box 14">
            <a:extLst>
              <a:ext uri="{FF2B5EF4-FFF2-40B4-BE49-F238E27FC236}">
                <a16:creationId xmlns:a16="http://schemas.microsoft.com/office/drawing/2014/main" xmlns="" id="{7BB3F500-6911-4E35-82A3-BCE0B7EFFB8C}"/>
              </a:ext>
            </a:extLst>
          </p:cNvPr>
          <p:cNvSpPr txBox="1">
            <a:spLocks noChangeArrowheads="1"/>
          </p:cNvSpPr>
          <p:nvPr/>
        </p:nvSpPr>
        <p:spPr bwMode="auto">
          <a:xfrm>
            <a:off x="228600" y="3733800"/>
            <a:ext cx="8610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n-US" altLang="en-US" sz="2400" b="1"/>
          </a:p>
          <a:p>
            <a:pPr eaLnBrk="1" hangingPunct="1">
              <a:spcBef>
                <a:spcPct val="50000"/>
              </a:spcBef>
            </a:pPr>
            <a:endParaRPr lang="en-US" altLang="en-US" sz="2400" b="1"/>
          </a:p>
          <a:p>
            <a:pPr eaLnBrk="1" hangingPunct="1">
              <a:spcBef>
                <a:spcPct val="50000"/>
              </a:spcBef>
            </a:pPr>
            <a:endParaRPr lang="en-US" altLang="en-US" sz="2400" b="1"/>
          </a:p>
          <a:p>
            <a:pPr eaLnBrk="1" hangingPunct="1">
              <a:spcBef>
                <a:spcPct val="50000"/>
              </a:spcBef>
            </a:pPr>
            <a:endParaRPr lang="en-US" altLang="en-US" sz="2400" b="1"/>
          </a:p>
          <a:p>
            <a:pPr eaLnBrk="1" hangingPunct="1">
              <a:spcBef>
                <a:spcPct val="50000"/>
              </a:spcBef>
            </a:pPr>
            <a:endParaRPr lang="en-US" altLang="en-US" sz="2400" b="1"/>
          </a:p>
        </p:txBody>
      </p:sp>
      <p:sp>
        <p:nvSpPr>
          <p:cNvPr id="20487" name="Picture 8">
            <a:extLst>
              <a:ext uri="{FF2B5EF4-FFF2-40B4-BE49-F238E27FC236}">
                <a16:creationId xmlns:a16="http://schemas.microsoft.com/office/drawing/2014/main" xmlns="" id="{BE562E1F-B2CB-4BA9-B08E-99F44C8D5945}"/>
              </a:ext>
            </a:extLst>
          </p:cNvPr>
          <p:cNvSpPr>
            <a:spLocks noChangeAspect="1" noChangeArrowheads="1"/>
          </p:cNvSpPr>
          <p:nvPr/>
        </p:nvSpPr>
        <p:spPr bwMode="auto">
          <a:xfrm>
            <a:off x="4800600" y="1219200"/>
            <a:ext cx="43434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2714"/>
                                        </p:tgtEl>
                                        <p:attrNameLst>
                                          <p:attrName>style.visibility</p:attrName>
                                        </p:attrNameLst>
                                      </p:cBhvr>
                                      <p:to>
                                        <p:strVal val="visible"/>
                                      </p:to>
                                    </p:set>
                                    <p:animEffect transition="in" filter="circle(in)">
                                      <p:cBhvr>
                                        <p:cTn id="7" dur="2000"/>
                                        <p:tgtEl>
                                          <p:spTgt spid="727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2715"/>
                                        </p:tgtEl>
                                        <p:attrNameLst>
                                          <p:attrName>style.visibility</p:attrName>
                                        </p:attrNameLst>
                                      </p:cBhvr>
                                      <p:to>
                                        <p:strVal val="visible"/>
                                      </p:to>
                                    </p:set>
                                    <p:animEffect transition="in" filter="circle(in)">
                                      <p:cBhvr>
                                        <p:cTn id="12" dur="2000"/>
                                        <p:tgtEl>
                                          <p:spTgt spid="72715"/>
                                        </p:tgtEl>
                                      </p:cBhvr>
                                    </p:animEffect>
                                  </p:childTnLst>
                                </p:cTn>
                              </p:par>
                            </p:childTnLst>
                          </p:cTn>
                        </p:par>
                        <p:par>
                          <p:cTn id="13" fill="hold" nodeType="afterGroup">
                            <p:stCondLst>
                              <p:cond delay="2000"/>
                            </p:stCondLst>
                            <p:childTnLst>
                              <p:par>
                                <p:cTn id="14" presetID="1" presetClass="entr" presetSubtype="0" fill="hold" grpId="0" nodeType="afterEffect" nodePh="1">
                                  <p:stCondLst>
                                    <p:cond delay="0"/>
                                  </p:stCondLst>
                                  <p:endCondLst>
                                    <p:cond evt="begin" delay="0">
                                      <p:tn val="14"/>
                                    </p:cond>
                                  </p:endCondLst>
                                  <p:childTnLst>
                                    <p:set>
                                      <p:cBhvr>
                                        <p:cTn id="15" dur="1" fill="hold">
                                          <p:stCondLst>
                                            <p:cond delay="0"/>
                                          </p:stCondLst>
                                        </p:cTn>
                                        <p:tgtEl>
                                          <p:spTgt spid="20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4" grpId="0"/>
      <p:bldP spid="72715" grpId="0" animBg="1"/>
      <p:bldP spid="2048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xmlns="" id="{BA907EEB-BF65-457C-9EDF-5EE72DCBE997}"/>
              </a:ext>
            </a:extLst>
          </p:cNvPr>
          <p:cNvSpPr>
            <a:spLocks noGrp="1" noChangeArrowheads="1"/>
          </p:cNvSpPr>
          <p:nvPr>
            <p:ph type="title"/>
          </p:nvPr>
        </p:nvSpPr>
        <p:spPr>
          <a:xfrm>
            <a:off x="457200" y="304800"/>
            <a:ext cx="8229600" cy="685800"/>
          </a:xfrm>
        </p:spPr>
        <p:txBody>
          <a:bodyPr/>
          <a:lstStyle/>
          <a:p>
            <a:pPr eaLnBrk="1" hangingPunct="1"/>
            <a:r>
              <a:rPr lang="en-US" altLang="en-US" sz="2800" b="1"/>
              <a:t>2. Nêu biện pháp bảo vệ hệ sinh thái rừng?</a:t>
            </a:r>
          </a:p>
        </p:txBody>
      </p:sp>
      <p:sp>
        <p:nvSpPr>
          <p:cNvPr id="76803" name="Rectangle 3">
            <a:extLst>
              <a:ext uri="{FF2B5EF4-FFF2-40B4-BE49-F238E27FC236}">
                <a16:creationId xmlns:a16="http://schemas.microsoft.com/office/drawing/2014/main" xmlns="" id="{DC3F01D0-73DB-48BD-9EFD-BDE21B205E1D}"/>
              </a:ext>
            </a:extLst>
          </p:cNvPr>
          <p:cNvSpPr>
            <a:spLocks noGrp="1" noChangeArrowheads="1"/>
          </p:cNvSpPr>
          <p:nvPr>
            <p:ph type="body" idx="1"/>
          </p:nvPr>
        </p:nvSpPr>
        <p:spPr>
          <a:xfrm>
            <a:off x="457200" y="1219200"/>
            <a:ext cx="8229600" cy="4906963"/>
          </a:xfrm>
        </p:spPr>
        <p:txBody>
          <a:bodyPr/>
          <a:lstStyle/>
          <a:p>
            <a:pPr eaLnBrk="1" hangingPunct="1">
              <a:buFontTx/>
              <a:buNone/>
            </a:pPr>
            <a:r>
              <a:rPr lang="en-US" altLang="en-US" sz="2800" b="1"/>
              <a:t>     </a:t>
            </a:r>
            <a:r>
              <a:rPr lang="en-US" altLang="en-US" sz="2800" b="1">
                <a:solidFill>
                  <a:srgbClr val="0066FF"/>
                </a:solidFill>
              </a:rPr>
              <a:t>Biện pháp bảo vệ hệ sinh thái rừng:</a:t>
            </a:r>
          </a:p>
          <a:p>
            <a:pPr algn="just" eaLnBrk="1" hangingPunct="1">
              <a:buFontTx/>
              <a:buNone/>
            </a:pPr>
            <a:r>
              <a:rPr lang="en-US" altLang="en-US" sz="2800" b="1"/>
              <a:t>  - Xây dựng kế hoạch để khai thác nguồn tài nguyên rừng ở mức phù hợp.</a:t>
            </a:r>
          </a:p>
          <a:p>
            <a:pPr algn="just" eaLnBrk="1" hangingPunct="1">
              <a:buFontTx/>
              <a:buNone/>
            </a:pPr>
            <a:r>
              <a:rPr lang="en-US" altLang="en-US" sz="2800" b="1"/>
              <a:t>  - Xây dựng khu bảo tồn thiên nhiên ,vườn quốc gia.</a:t>
            </a:r>
          </a:p>
          <a:p>
            <a:pPr algn="just" eaLnBrk="1" hangingPunct="1">
              <a:buFontTx/>
              <a:buNone/>
            </a:pPr>
            <a:r>
              <a:rPr lang="en-US" altLang="en-US" sz="2800"/>
              <a:t>  </a:t>
            </a:r>
            <a:r>
              <a:rPr lang="en-US" altLang="en-US" sz="2800" b="1"/>
              <a:t>- Trồng rừng, phòng cháy rừng.</a:t>
            </a:r>
          </a:p>
          <a:p>
            <a:pPr algn="just" eaLnBrk="1" hangingPunct="1">
              <a:buFontTx/>
              <a:buNone/>
            </a:pPr>
            <a:r>
              <a:rPr lang="en-US" altLang="en-US" sz="2800" b="1"/>
              <a:t>  -Vận động đồng bào dân tộc ít người sống định canh, định cư.</a:t>
            </a:r>
          </a:p>
          <a:p>
            <a:pPr algn="just" eaLnBrk="1" hangingPunct="1">
              <a:buFontTx/>
              <a:buNone/>
            </a:pPr>
            <a:r>
              <a:rPr lang="en-US" altLang="en-US" sz="2800" b="1"/>
              <a:t>  - Phát triển dân số hợp li.</a:t>
            </a:r>
          </a:p>
          <a:p>
            <a:pPr algn="just" eaLnBrk="1" hangingPunct="1">
              <a:buFontTx/>
              <a:buNone/>
            </a:pPr>
            <a:r>
              <a:rPr lang="en-US" altLang="en-US" sz="2800" b="1"/>
              <a:t>  - Tuyên truyền bảo vệ rừng.</a:t>
            </a:r>
          </a:p>
          <a:p>
            <a:pPr algn="just" eaLnBrk="1" hangingPunct="1">
              <a:buFontTx/>
              <a:buNone/>
            </a:pPr>
            <a:endParaRPr lang="en-US" altLang="en-US"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box(in)">
                                      <p:cBhvr>
                                        <p:cTn id="7" dur="500"/>
                                        <p:tgtEl>
                                          <p:spTgt spid="768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76803">
                                            <p:txEl>
                                              <p:pRg st="0" end="0"/>
                                            </p:txEl>
                                          </p:spTgt>
                                        </p:tgtEl>
                                        <p:attrNameLst>
                                          <p:attrName>style.visibility</p:attrName>
                                        </p:attrNameLst>
                                      </p:cBhvr>
                                      <p:to>
                                        <p:strVal val="visible"/>
                                      </p:to>
                                    </p:set>
                                    <p:animEffect transition="in" filter="diamond(in)">
                                      <p:cBhvr>
                                        <p:cTn id="12" dur="1000"/>
                                        <p:tgtEl>
                                          <p:spTgt spid="768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76803">
                                            <p:txEl>
                                              <p:pRg st="1" end="1"/>
                                            </p:txEl>
                                          </p:spTgt>
                                        </p:tgtEl>
                                        <p:attrNameLst>
                                          <p:attrName>style.visibility</p:attrName>
                                        </p:attrNameLst>
                                      </p:cBhvr>
                                      <p:to>
                                        <p:strVal val="visible"/>
                                      </p:to>
                                    </p:set>
                                    <p:animEffect transition="in" filter="diamond(in)">
                                      <p:cBhvr>
                                        <p:cTn id="17" dur="1000"/>
                                        <p:tgtEl>
                                          <p:spTgt spid="7680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76803">
                                            <p:txEl>
                                              <p:pRg st="2" end="2"/>
                                            </p:txEl>
                                          </p:spTgt>
                                        </p:tgtEl>
                                        <p:attrNameLst>
                                          <p:attrName>style.visibility</p:attrName>
                                        </p:attrNameLst>
                                      </p:cBhvr>
                                      <p:to>
                                        <p:strVal val="visible"/>
                                      </p:to>
                                    </p:set>
                                    <p:animEffect transition="in" filter="diamond(in)">
                                      <p:cBhvr>
                                        <p:cTn id="22" dur="1000"/>
                                        <p:tgtEl>
                                          <p:spTgt spid="7680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76803">
                                            <p:txEl>
                                              <p:pRg st="3" end="3"/>
                                            </p:txEl>
                                          </p:spTgt>
                                        </p:tgtEl>
                                        <p:attrNameLst>
                                          <p:attrName>style.visibility</p:attrName>
                                        </p:attrNameLst>
                                      </p:cBhvr>
                                      <p:to>
                                        <p:strVal val="visible"/>
                                      </p:to>
                                    </p:set>
                                    <p:animEffect transition="in" filter="diamond(in)">
                                      <p:cBhvr>
                                        <p:cTn id="27" dur="1000"/>
                                        <p:tgtEl>
                                          <p:spTgt spid="7680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76803">
                                            <p:txEl>
                                              <p:pRg st="4" end="4"/>
                                            </p:txEl>
                                          </p:spTgt>
                                        </p:tgtEl>
                                        <p:attrNameLst>
                                          <p:attrName>style.visibility</p:attrName>
                                        </p:attrNameLst>
                                      </p:cBhvr>
                                      <p:to>
                                        <p:strVal val="visible"/>
                                      </p:to>
                                    </p:set>
                                    <p:animEffect transition="in" filter="diamond(in)">
                                      <p:cBhvr>
                                        <p:cTn id="32" dur="1000"/>
                                        <p:tgtEl>
                                          <p:spTgt spid="7680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76803">
                                            <p:txEl>
                                              <p:pRg st="5" end="5"/>
                                            </p:txEl>
                                          </p:spTgt>
                                        </p:tgtEl>
                                        <p:attrNameLst>
                                          <p:attrName>style.visibility</p:attrName>
                                        </p:attrNameLst>
                                      </p:cBhvr>
                                      <p:to>
                                        <p:strVal val="visible"/>
                                      </p:to>
                                    </p:set>
                                    <p:animEffect transition="in" filter="diamond(in)">
                                      <p:cBhvr>
                                        <p:cTn id="37" dur="1000"/>
                                        <p:tgtEl>
                                          <p:spTgt spid="7680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nodeType="clickEffect">
                                  <p:stCondLst>
                                    <p:cond delay="0"/>
                                  </p:stCondLst>
                                  <p:childTnLst>
                                    <p:set>
                                      <p:cBhvr>
                                        <p:cTn id="41" dur="1" fill="hold">
                                          <p:stCondLst>
                                            <p:cond delay="0"/>
                                          </p:stCondLst>
                                        </p:cTn>
                                        <p:tgtEl>
                                          <p:spTgt spid="76803">
                                            <p:txEl>
                                              <p:pRg st="6" end="6"/>
                                            </p:txEl>
                                          </p:spTgt>
                                        </p:tgtEl>
                                        <p:attrNameLst>
                                          <p:attrName>style.visibility</p:attrName>
                                        </p:attrNameLst>
                                      </p:cBhvr>
                                      <p:to>
                                        <p:strVal val="visible"/>
                                      </p:to>
                                    </p:set>
                                    <p:animEffect transition="in" filter="diamond(in)">
                                      <p:cBhvr>
                                        <p:cTn id="42" dur="1000"/>
                                        <p:tgtEl>
                                          <p:spTgt spid="768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xmlns="" id="{B3DECB96-34FF-443C-9CC7-856B185212ED}"/>
              </a:ext>
            </a:extLst>
          </p:cNvPr>
          <p:cNvSpPr>
            <a:spLocks noGrp="1" noChangeArrowheads="1"/>
          </p:cNvSpPr>
          <p:nvPr>
            <p:ph type="title"/>
          </p:nvPr>
        </p:nvSpPr>
        <p:spPr>
          <a:xfrm>
            <a:off x="457200" y="0"/>
            <a:ext cx="8229600" cy="762000"/>
          </a:xfrm>
        </p:spPr>
        <p:txBody>
          <a:bodyPr/>
          <a:lstStyle/>
          <a:p>
            <a:pPr eaLnBrk="1" hangingPunct="1"/>
            <a:r>
              <a:rPr lang="en-US" altLang="en-US" sz="3600">
                <a:solidFill>
                  <a:srgbClr val="333333"/>
                </a:solidFill>
              </a:rPr>
              <a:t>Rác đô thị</a:t>
            </a:r>
          </a:p>
        </p:txBody>
      </p:sp>
      <p:sp>
        <p:nvSpPr>
          <p:cNvPr id="5123" name="Rectangle 3">
            <a:extLst>
              <a:ext uri="{FF2B5EF4-FFF2-40B4-BE49-F238E27FC236}">
                <a16:creationId xmlns:a16="http://schemas.microsoft.com/office/drawing/2014/main" xmlns="" id="{AFBBA12C-5103-4A36-B176-2B0A81F78F04}"/>
              </a:ext>
            </a:extLst>
          </p:cNvPr>
          <p:cNvSpPr>
            <a:spLocks noGrp="1" noChangeArrowheads="1"/>
          </p:cNvSpPr>
          <p:nvPr>
            <p:ph type="body" idx="1"/>
          </p:nvPr>
        </p:nvSpPr>
        <p:spPr>
          <a:xfrm>
            <a:off x="457200" y="990600"/>
            <a:ext cx="8382000" cy="5140325"/>
          </a:xfrm>
        </p:spPr>
        <p:txBody>
          <a:bodyPr/>
          <a:lstStyle/>
          <a:p>
            <a:pPr eaLnBrk="1" hangingPunct="1"/>
            <a:endParaRPr lang="en-US" altLang="en-US"/>
          </a:p>
        </p:txBody>
      </p:sp>
      <p:pic>
        <p:nvPicPr>
          <p:cNvPr id="58372" name="Picture 4" descr="Chat thai do thi">
            <a:extLst>
              <a:ext uri="{FF2B5EF4-FFF2-40B4-BE49-F238E27FC236}">
                <a16:creationId xmlns:a16="http://schemas.microsoft.com/office/drawing/2014/main" xmlns="" id="{771D13B7-9F3B-41ED-877D-C692A3701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426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descr="Rac quay via he">
            <a:extLst>
              <a:ext uri="{FF2B5EF4-FFF2-40B4-BE49-F238E27FC236}">
                <a16:creationId xmlns:a16="http://schemas.microsoft.com/office/drawing/2014/main" xmlns="" id="{C8090F81-0CC7-4F1A-8B32-F2FB9F1C12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9906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wipe(down)">
                                      <p:cBhvr>
                                        <p:cTn id="7" dur="500"/>
                                        <p:tgtEl>
                                          <p:spTgt spid="58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8372"/>
                                        </p:tgtEl>
                                        <p:attrNameLst>
                                          <p:attrName>style.visibility</p:attrName>
                                        </p:attrNameLst>
                                      </p:cBhvr>
                                      <p:to>
                                        <p:strVal val="visible"/>
                                      </p:to>
                                    </p:set>
                                    <p:anim calcmode="lin" valueType="num">
                                      <p:cBhvr additive="base">
                                        <p:cTn id="12" dur="500" fill="hold"/>
                                        <p:tgtEl>
                                          <p:spTgt spid="58372"/>
                                        </p:tgtEl>
                                        <p:attrNameLst>
                                          <p:attrName>ppt_x</p:attrName>
                                        </p:attrNameLst>
                                      </p:cBhvr>
                                      <p:tavLst>
                                        <p:tav tm="0">
                                          <p:val>
                                            <p:strVal val="#ppt_x"/>
                                          </p:val>
                                        </p:tav>
                                        <p:tav tm="100000">
                                          <p:val>
                                            <p:strVal val="#ppt_x"/>
                                          </p:val>
                                        </p:tav>
                                      </p:tavLst>
                                    </p:anim>
                                    <p:anim calcmode="lin" valueType="num">
                                      <p:cBhvr additive="base">
                                        <p:cTn id="13" dur="500" fill="hold"/>
                                        <p:tgtEl>
                                          <p:spTgt spid="5837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58373"/>
                                        </p:tgtEl>
                                        <p:attrNameLst>
                                          <p:attrName>style.visibility</p:attrName>
                                        </p:attrNameLst>
                                      </p:cBhvr>
                                      <p:to>
                                        <p:strVal val="visible"/>
                                      </p:to>
                                    </p:set>
                                    <p:animEffect transition="in" filter="dissolve">
                                      <p:cBhvr>
                                        <p:cTn id="18"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xmlns="" id="{054AD8F8-A06E-4FC6-AAAB-B862CC6AC7FF}"/>
              </a:ext>
            </a:extLst>
          </p:cNvPr>
          <p:cNvSpPr>
            <a:spLocks noGrp="1" noChangeArrowheads="1"/>
          </p:cNvSpPr>
          <p:nvPr>
            <p:ph type="title"/>
          </p:nvPr>
        </p:nvSpPr>
        <p:spPr>
          <a:xfrm>
            <a:off x="0" y="0"/>
            <a:ext cx="8686800" cy="762000"/>
          </a:xfrm>
        </p:spPr>
        <p:txBody>
          <a:bodyPr/>
          <a:lstStyle/>
          <a:p>
            <a:pPr eaLnBrk="1" hangingPunct="1"/>
            <a:r>
              <a:rPr lang="en-US" altLang="en-US" sz="3200"/>
              <a:t> </a:t>
            </a:r>
            <a:r>
              <a:rPr lang="en-US" altLang="en-US" sz="3200">
                <a:solidFill>
                  <a:srgbClr val="660033"/>
                </a:solidFill>
              </a:rPr>
              <a:t>Đổ rác xuống sông (ô nhiễm nguồn nước)</a:t>
            </a:r>
          </a:p>
        </p:txBody>
      </p:sp>
      <p:pic>
        <p:nvPicPr>
          <p:cNvPr id="57347" name="Picture 3" descr="9pollution-of-river">
            <a:hlinkClick r:id="rId3"/>
            <a:extLst>
              <a:ext uri="{FF2B5EF4-FFF2-40B4-BE49-F238E27FC236}">
                <a16:creationId xmlns:a16="http://schemas.microsoft.com/office/drawing/2014/main" xmlns="" id="{CBB1AA11-81FA-47B8-A18F-97377F8AF7EC}"/>
              </a:ext>
            </a:extLst>
          </p:cNvPr>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50800" y="939800"/>
            <a:ext cx="4114800" cy="5689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348" name="Picture 4" descr="vtc_224543_hotay">
            <a:hlinkClick r:id="rId5"/>
            <a:extLst>
              <a:ext uri="{FF2B5EF4-FFF2-40B4-BE49-F238E27FC236}">
                <a16:creationId xmlns:a16="http://schemas.microsoft.com/office/drawing/2014/main" xmlns="" id="{000F75EF-B277-47FC-84F1-7F6D6A5E2E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914400"/>
            <a:ext cx="4800600"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strips(downLeft)">
                                      <p:cBhvr>
                                        <p:cTn id="7" dur="500"/>
                                        <p:tgtEl>
                                          <p:spTgt spid="573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57348"/>
                                        </p:tgtEl>
                                        <p:attrNameLst>
                                          <p:attrName>style.visibility</p:attrName>
                                        </p:attrNameLst>
                                      </p:cBhvr>
                                      <p:to>
                                        <p:strVal val="visible"/>
                                      </p:to>
                                    </p:set>
                                    <p:animEffect transition="in" filter="strips(downLeft)">
                                      <p:cBhvr>
                                        <p:cTn id="12" dur="500"/>
                                        <p:tgtEl>
                                          <p:spTgt spid="573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7346"/>
                                        </p:tgtEl>
                                        <p:attrNameLst>
                                          <p:attrName>style.visibility</p:attrName>
                                        </p:attrNameLst>
                                      </p:cBhvr>
                                      <p:to>
                                        <p:strVal val="visible"/>
                                      </p:to>
                                    </p:set>
                                    <p:animEffect transition="in" filter="strips(downLeft)">
                                      <p:cBhvr>
                                        <p:cTn id="17"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xmlns="" id="{B2B97FDC-0B16-443A-93FF-E02C52B58FF6}"/>
              </a:ext>
            </a:extLst>
          </p:cNvPr>
          <p:cNvSpPr>
            <a:spLocks noGrp="1" noChangeArrowheads="1"/>
          </p:cNvSpPr>
          <p:nvPr>
            <p:ph type="title"/>
          </p:nvPr>
        </p:nvSpPr>
        <p:spPr>
          <a:xfrm>
            <a:off x="0" y="277813"/>
            <a:ext cx="8686800" cy="636587"/>
          </a:xfrm>
        </p:spPr>
        <p:txBody>
          <a:bodyPr/>
          <a:lstStyle/>
          <a:p>
            <a:pPr eaLnBrk="1" hangingPunct="1"/>
            <a:r>
              <a:rPr lang="en-US" altLang="en-US" sz="3600">
                <a:solidFill>
                  <a:srgbClr val="660033"/>
                </a:solidFill>
              </a:rPr>
              <a:t>Ô nhiễm không khí nói chung (khí quyển)</a:t>
            </a:r>
          </a:p>
        </p:txBody>
      </p:sp>
      <p:pic>
        <p:nvPicPr>
          <p:cNvPr id="78851" name="Picture 3" descr="o_nhiem">
            <a:hlinkClick r:id="rId3"/>
            <a:extLst>
              <a:ext uri="{FF2B5EF4-FFF2-40B4-BE49-F238E27FC236}">
                <a16:creationId xmlns:a16="http://schemas.microsoft.com/office/drawing/2014/main" xmlns="" id="{1D96F4B9-47F0-4F43-9B94-8E6E6BB66991}"/>
              </a:ext>
            </a:extLst>
          </p:cNvPr>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0" y="1219200"/>
            <a:ext cx="4419600" cy="541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8852" name="Picture 4" descr="pollution">
            <a:hlinkClick r:id="rId5"/>
            <a:extLst>
              <a:ext uri="{FF2B5EF4-FFF2-40B4-BE49-F238E27FC236}">
                <a16:creationId xmlns:a16="http://schemas.microsoft.com/office/drawing/2014/main" xmlns="" id="{05CB0C6B-FB64-4BD9-8D47-F2A6F4FE72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219200"/>
            <a:ext cx="4648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78851"/>
                                        </p:tgtEl>
                                        <p:attrNameLst>
                                          <p:attrName>style.visibility</p:attrName>
                                        </p:attrNameLst>
                                      </p:cBhvr>
                                      <p:to>
                                        <p:strVal val="visible"/>
                                      </p:to>
                                    </p:set>
                                    <p:anim calcmode="lin" valueType="num">
                                      <p:cBhvr>
                                        <p:cTn id="7" dur="1000" fill="hold"/>
                                        <p:tgtEl>
                                          <p:spTgt spid="78851"/>
                                        </p:tgtEl>
                                        <p:attrNameLst>
                                          <p:attrName>ppt_x</p:attrName>
                                        </p:attrNameLst>
                                      </p:cBhvr>
                                      <p:tavLst>
                                        <p:tav tm="0">
                                          <p:val>
                                            <p:strVal val="#ppt_x-.2"/>
                                          </p:val>
                                        </p:tav>
                                        <p:tav tm="100000">
                                          <p:val>
                                            <p:strVal val="#ppt_x"/>
                                          </p:val>
                                        </p:tav>
                                      </p:tavLst>
                                    </p:anim>
                                    <p:anim calcmode="lin" valueType="num">
                                      <p:cBhvr>
                                        <p:cTn id="8" dur="1000" fill="hold"/>
                                        <p:tgtEl>
                                          <p:spTgt spid="78851"/>
                                        </p:tgtEl>
                                        <p:attrNameLst>
                                          <p:attrName>ppt_y</p:attrName>
                                        </p:attrNameLst>
                                      </p:cBhvr>
                                      <p:tavLst>
                                        <p:tav tm="0">
                                          <p:val>
                                            <p:strVal val="#ppt_y"/>
                                          </p:val>
                                        </p:tav>
                                        <p:tav tm="100000">
                                          <p:val>
                                            <p:strVal val="#ppt_y"/>
                                          </p:val>
                                        </p:tav>
                                      </p:tavLst>
                                    </p:anim>
                                    <p:animEffect transition="in" filter="wipe(right)" prLst="gradientSize: 0.1">
                                      <p:cBhvr>
                                        <p:cTn id="9" dur="1000"/>
                                        <p:tgtEl>
                                          <p:spTgt spid="7885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8852"/>
                                        </p:tgtEl>
                                        <p:attrNameLst>
                                          <p:attrName>style.visibility</p:attrName>
                                        </p:attrNameLst>
                                      </p:cBhvr>
                                      <p:to>
                                        <p:strVal val="visible"/>
                                      </p:to>
                                    </p:set>
                                    <p:animEffect transition="in" filter="fade">
                                      <p:cBhvr>
                                        <p:cTn id="14" dur="1000"/>
                                        <p:tgtEl>
                                          <p:spTgt spid="78852"/>
                                        </p:tgtEl>
                                      </p:cBhvr>
                                    </p:animEffect>
                                    <p:anim calcmode="lin" valueType="num">
                                      <p:cBhvr>
                                        <p:cTn id="15" dur="1000" fill="hold"/>
                                        <p:tgtEl>
                                          <p:spTgt spid="78852"/>
                                        </p:tgtEl>
                                        <p:attrNameLst>
                                          <p:attrName>ppt_x</p:attrName>
                                        </p:attrNameLst>
                                      </p:cBhvr>
                                      <p:tavLst>
                                        <p:tav tm="0">
                                          <p:val>
                                            <p:strVal val="#ppt_x"/>
                                          </p:val>
                                        </p:tav>
                                        <p:tav tm="100000">
                                          <p:val>
                                            <p:strVal val="#ppt_x"/>
                                          </p:val>
                                        </p:tav>
                                      </p:tavLst>
                                    </p:anim>
                                    <p:anim calcmode="lin" valueType="num">
                                      <p:cBhvr>
                                        <p:cTn id="16"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8850"/>
                                        </p:tgtEl>
                                        <p:attrNameLst>
                                          <p:attrName>style.visibility</p:attrName>
                                        </p:attrNameLst>
                                      </p:cBhvr>
                                      <p:to>
                                        <p:strVal val="visible"/>
                                      </p:to>
                                    </p:set>
                                    <p:anim calcmode="lin" valueType="num">
                                      <p:cBhvr>
                                        <p:cTn id="21" dur="500" fill="hold"/>
                                        <p:tgtEl>
                                          <p:spTgt spid="78850"/>
                                        </p:tgtEl>
                                        <p:attrNameLst>
                                          <p:attrName>ppt_w</p:attrName>
                                        </p:attrNameLst>
                                      </p:cBhvr>
                                      <p:tavLst>
                                        <p:tav tm="0">
                                          <p:val>
                                            <p:fltVal val="0"/>
                                          </p:val>
                                        </p:tav>
                                        <p:tav tm="100000">
                                          <p:val>
                                            <p:strVal val="#ppt_w"/>
                                          </p:val>
                                        </p:tav>
                                      </p:tavLst>
                                    </p:anim>
                                    <p:anim calcmode="lin" valueType="num">
                                      <p:cBhvr>
                                        <p:cTn id="22" dur="500" fill="hold"/>
                                        <p:tgtEl>
                                          <p:spTgt spid="78850"/>
                                        </p:tgtEl>
                                        <p:attrNameLst>
                                          <p:attrName>ppt_h</p:attrName>
                                        </p:attrNameLst>
                                      </p:cBhvr>
                                      <p:tavLst>
                                        <p:tav tm="0">
                                          <p:val>
                                            <p:fltVal val="0"/>
                                          </p:val>
                                        </p:tav>
                                        <p:tav tm="100000">
                                          <p:val>
                                            <p:strVal val="#ppt_h"/>
                                          </p:val>
                                        </p:tav>
                                      </p:tavLst>
                                    </p:anim>
                                    <p:animEffect transition="in" filter="fade">
                                      <p:cBhvr>
                                        <p:cTn id="23" dur="5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3" descr="small_149060">
            <a:extLst>
              <a:ext uri="{FF2B5EF4-FFF2-40B4-BE49-F238E27FC236}">
                <a16:creationId xmlns:a16="http://schemas.microsoft.com/office/drawing/2014/main" xmlns="" id="{3AE67EA0-8E26-40AA-B3BD-FE2BA576D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762000"/>
            <a:ext cx="2819400" cy="2590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79876" name="Picture 4" descr="Nguoi-dan-lo-so-vi-ho-xuat-hien-tren-ray-ngo-40901-1">
            <a:extLst>
              <a:ext uri="{FF2B5EF4-FFF2-40B4-BE49-F238E27FC236}">
                <a16:creationId xmlns:a16="http://schemas.microsoft.com/office/drawing/2014/main" xmlns="" id="{CF86BE0B-D51C-4327-B952-BDA2D6703E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762000"/>
            <a:ext cx="3352800" cy="2590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79877" name="Picture 5" descr="caheo">
            <a:extLst>
              <a:ext uri="{FF2B5EF4-FFF2-40B4-BE49-F238E27FC236}">
                <a16:creationId xmlns:a16="http://schemas.microsoft.com/office/drawing/2014/main" xmlns="" id="{CDE3A958-433D-4DB3-8FCA-3F8BFF4DF4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429000"/>
            <a:ext cx="4648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Text Box 6">
            <a:extLst>
              <a:ext uri="{FF2B5EF4-FFF2-40B4-BE49-F238E27FC236}">
                <a16:creationId xmlns:a16="http://schemas.microsoft.com/office/drawing/2014/main" xmlns="" id="{12032248-A4CF-4CFD-B157-259ACAD250BD}"/>
              </a:ext>
            </a:extLst>
          </p:cNvPr>
          <p:cNvSpPr txBox="1">
            <a:spLocks noChangeArrowheads="1"/>
          </p:cNvSpPr>
          <p:nvPr/>
        </p:nvSpPr>
        <p:spPr bwMode="auto">
          <a:xfrm>
            <a:off x="0" y="6400800"/>
            <a:ext cx="9144000" cy="40640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000" b="1">
                <a:solidFill>
                  <a:schemeClr val="tx2"/>
                </a:solidFill>
              </a:rPr>
              <a:t>T</a:t>
            </a:r>
            <a:r>
              <a:rPr lang="en-US" altLang="en-US" sz="2000" b="1"/>
              <a:t>ÁC ĐỘNG CỦA THIÊN NHIÊN VÀ CON NGƯỜI ĐẾN MÔI TRƯỜNG</a:t>
            </a:r>
          </a:p>
        </p:txBody>
      </p:sp>
      <p:pic>
        <p:nvPicPr>
          <p:cNvPr id="79879" name="Picture 7" descr="1ll5">
            <a:extLst>
              <a:ext uri="{FF2B5EF4-FFF2-40B4-BE49-F238E27FC236}">
                <a16:creationId xmlns:a16="http://schemas.microsoft.com/office/drawing/2014/main" xmlns="" id="{417B5BFB-422E-4C3B-86E2-0DC19BBD33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29000"/>
            <a:ext cx="4419600" cy="2895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79880" name="Picture 8" descr="AU0E409CA1CA3UQCAW98LJDCASBXJQWCA1U23XLCAC64NPLCAULCNKRCAUTDAVPCAE05OL7CAHAZUJACA9R9Q5OCA74KBMCCA4J2ZQOCAKR62A4CA7Y2DZ5CA0QA4Z9CALF8475CAZG7782CAG8FVGL">
            <a:extLst>
              <a:ext uri="{FF2B5EF4-FFF2-40B4-BE49-F238E27FC236}">
                <a16:creationId xmlns:a16="http://schemas.microsoft.com/office/drawing/2014/main" xmlns="" id="{93351980-4C22-4C55-B2D1-B391ABF589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762000"/>
            <a:ext cx="2819400" cy="2667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1994" name="Text Box 10">
            <a:extLst>
              <a:ext uri="{FF2B5EF4-FFF2-40B4-BE49-F238E27FC236}">
                <a16:creationId xmlns:a16="http://schemas.microsoft.com/office/drawing/2014/main" xmlns="" id="{00974422-DAC4-4179-8C27-D2F73557F423}"/>
              </a:ext>
            </a:extLst>
          </p:cNvPr>
          <p:cNvSpPr txBox="1">
            <a:spLocks noChangeArrowheads="1"/>
          </p:cNvSpPr>
          <p:nvPr/>
        </p:nvSpPr>
        <p:spPr bwMode="auto">
          <a:xfrm>
            <a:off x="0" y="457200"/>
            <a:ext cx="9144000" cy="466725"/>
          </a:xfrm>
          <a:prstGeom prst="rect">
            <a:avLst/>
          </a:prstGeom>
          <a:solidFill>
            <a:srgbClr val="66FF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solidFill>
                  <a:srgbClr val="0000CC"/>
                </a:solidFill>
              </a:rPr>
              <a:t>I/ Sự cần thiết ban hành luật:</a:t>
            </a:r>
          </a:p>
        </p:txBody>
      </p:sp>
      <p:sp>
        <p:nvSpPr>
          <p:cNvPr id="67589" name="Text Box 5">
            <a:extLst>
              <a:ext uri="{FF2B5EF4-FFF2-40B4-BE49-F238E27FC236}">
                <a16:creationId xmlns:a16="http://schemas.microsoft.com/office/drawing/2014/main" xmlns="" id="{1B9B9E7E-5786-4944-BDFE-CD2FF7FCA95C}"/>
              </a:ext>
            </a:extLst>
          </p:cNvPr>
          <p:cNvSpPr txBox="1">
            <a:spLocks noChangeArrowheads="1"/>
          </p:cNvSpPr>
          <p:nvPr/>
        </p:nvSpPr>
        <p:spPr bwMode="auto">
          <a:xfrm>
            <a:off x="228600" y="-76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3200" b="1"/>
              <a:t> </a:t>
            </a:r>
            <a:r>
              <a:rPr lang="en-US" altLang="en-US" sz="2800" b="1">
                <a:solidFill>
                  <a:srgbClr val="FF0000"/>
                </a:solidFill>
              </a:rPr>
              <a:t>BÀI 61: LUẬT BẢO VỆ MÔI TRƯỜNG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9880"/>
                                        </p:tgtEl>
                                        <p:attrNameLst>
                                          <p:attrName>style.visibility</p:attrName>
                                        </p:attrNameLst>
                                      </p:cBhvr>
                                      <p:to>
                                        <p:strVal val="visible"/>
                                      </p:to>
                                    </p:set>
                                    <p:animEffect transition="in" filter="blinds(horizontal)">
                                      <p:cBhvr>
                                        <p:cTn id="7" dur="500"/>
                                        <p:tgtEl>
                                          <p:spTgt spid="79880"/>
                                        </p:tgtEl>
                                      </p:cBhvr>
                                    </p:animEffect>
                                  </p:childTnLst>
                                </p:cTn>
                              </p:par>
                              <p:par>
                                <p:cTn id="8" presetID="3" presetClass="entr" presetSubtype="10" fill="hold" nodeType="withEffect">
                                  <p:stCondLst>
                                    <p:cond delay="0"/>
                                  </p:stCondLst>
                                  <p:childTnLst>
                                    <p:set>
                                      <p:cBhvr>
                                        <p:cTn id="9" dur="1" fill="hold">
                                          <p:stCondLst>
                                            <p:cond delay="0"/>
                                          </p:stCondLst>
                                        </p:cTn>
                                        <p:tgtEl>
                                          <p:spTgt spid="79875"/>
                                        </p:tgtEl>
                                        <p:attrNameLst>
                                          <p:attrName>style.visibility</p:attrName>
                                        </p:attrNameLst>
                                      </p:cBhvr>
                                      <p:to>
                                        <p:strVal val="visible"/>
                                      </p:to>
                                    </p:set>
                                    <p:animEffect transition="in" filter="blinds(horizontal)">
                                      <p:cBhvr>
                                        <p:cTn id="10" dur="500"/>
                                        <p:tgtEl>
                                          <p:spTgt spid="79875"/>
                                        </p:tgtEl>
                                      </p:cBhvr>
                                    </p:animEffect>
                                  </p:childTnLst>
                                </p:cTn>
                              </p:par>
                              <p:par>
                                <p:cTn id="11" presetID="3" presetClass="entr" presetSubtype="10" fill="hold" nodeType="withEffect">
                                  <p:stCondLst>
                                    <p:cond delay="0"/>
                                  </p:stCondLst>
                                  <p:childTnLst>
                                    <p:set>
                                      <p:cBhvr>
                                        <p:cTn id="12" dur="1" fill="hold">
                                          <p:stCondLst>
                                            <p:cond delay="0"/>
                                          </p:stCondLst>
                                        </p:cTn>
                                        <p:tgtEl>
                                          <p:spTgt spid="79876"/>
                                        </p:tgtEl>
                                        <p:attrNameLst>
                                          <p:attrName>style.visibility</p:attrName>
                                        </p:attrNameLst>
                                      </p:cBhvr>
                                      <p:to>
                                        <p:strVal val="visible"/>
                                      </p:to>
                                    </p:set>
                                    <p:animEffect transition="in" filter="blinds(horizontal)">
                                      <p:cBhvr>
                                        <p:cTn id="13" dur="500"/>
                                        <p:tgtEl>
                                          <p:spTgt spid="79876"/>
                                        </p:tgtEl>
                                      </p:cBhvr>
                                    </p:animEffect>
                                  </p:childTnLst>
                                </p:cTn>
                              </p:par>
                              <p:par>
                                <p:cTn id="14" presetID="3" presetClass="entr" presetSubtype="10" fill="hold" nodeType="withEffect">
                                  <p:stCondLst>
                                    <p:cond delay="0"/>
                                  </p:stCondLst>
                                  <p:childTnLst>
                                    <p:set>
                                      <p:cBhvr>
                                        <p:cTn id="15" dur="1" fill="hold">
                                          <p:stCondLst>
                                            <p:cond delay="0"/>
                                          </p:stCondLst>
                                        </p:cTn>
                                        <p:tgtEl>
                                          <p:spTgt spid="79879"/>
                                        </p:tgtEl>
                                        <p:attrNameLst>
                                          <p:attrName>style.visibility</p:attrName>
                                        </p:attrNameLst>
                                      </p:cBhvr>
                                      <p:to>
                                        <p:strVal val="visible"/>
                                      </p:to>
                                    </p:set>
                                    <p:animEffect transition="in" filter="blinds(horizontal)">
                                      <p:cBhvr>
                                        <p:cTn id="16" dur="500"/>
                                        <p:tgtEl>
                                          <p:spTgt spid="79879"/>
                                        </p:tgtEl>
                                      </p:cBhvr>
                                    </p:animEffect>
                                  </p:childTnLst>
                                </p:cTn>
                              </p:par>
                              <p:par>
                                <p:cTn id="17" presetID="3" presetClass="entr" presetSubtype="10" fill="hold" nodeType="withEffect">
                                  <p:stCondLst>
                                    <p:cond delay="0"/>
                                  </p:stCondLst>
                                  <p:childTnLst>
                                    <p:set>
                                      <p:cBhvr>
                                        <p:cTn id="18" dur="1" fill="hold">
                                          <p:stCondLst>
                                            <p:cond delay="0"/>
                                          </p:stCondLst>
                                        </p:cTn>
                                        <p:tgtEl>
                                          <p:spTgt spid="79877"/>
                                        </p:tgtEl>
                                        <p:attrNameLst>
                                          <p:attrName>style.visibility</p:attrName>
                                        </p:attrNameLst>
                                      </p:cBhvr>
                                      <p:to>
                                        <p:strVal val="visible"/>
                                      </p:to>
                                    </p:set>
                                    <p:animEffect transition="in" filter="blinds(horizontal)">
                                      <p:cBhvr>
                                        <p:cTn id="19" dur="500"/>
                                        <p:tgtEl>
                                          <p:spTgt spid="7987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9878"/>
                                        </p:tgtEl>
                                        <p:attrNameLst>
                                          <p:attrName>style.visibility</p:attrName>
                                        </p:attrNameLst>
                                      </p:cBhvr>
                                      <p:to>
                                        <p:strVal val="visible"/>
                                      </p:to>
                                    </p:set>
                                    <p:animEffect transition="in" filter="blinds(horizontal)">
                                      <p:cBhvr>
                                        <p:cTn id="22" dur="500"/>
                                        <p:tgtEl>
                                          <p:spTgt spid="798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7589"/>
                                        </p:tgtEl>
                                        <p:attrNameLst>
                                          <p:attrName>style.visibility</p:attrName>
                                        </p:attrNameLst>
                                      </p:cBhvr>
                                      <p:to>
                                        <p:strVal val="visible"/>
                                      </p:to>
                                    </p:set>
                                    <p:animEffect transition="in" filter="circle(in)">
                                      <p:cBhvr>
                                        <p:cTn id="27" dur="1000"/>
                                        <p:tgtEl>
                                          <p:spTgt spid="6758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1994"/>
                                        </p:tgtEl>
                                        <p:attrNameLst>
                                          <p:attrName>style.visibility</p:attrName>
                                        </p:attrNameLst>
                                      </p:cBhvr>
                                      <p:to>
                                        <p:strVal val="visible"/>
                                      </p:to>
                                    </p:set>
                                    <p:animEffect transition="in" filter="circle(in)">
                                      <p:cBhvr>
                                        <p:cTn id="32" dur="2000"/>
                                        <p:tgtEl>
                                          <p:spTgt spid="41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animBg="1"/>
      <p:bldP spid="41994" grpId="0" animBg="1"/>
      <p:bldP spid="675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xmlns="" id="{23DA67F8-F0FF-4FE7-A917-1B9D0805E649}"/>
              </a:ext>
            </a:extLst>
          </p:cNvPr>
          <p:cNvSpPr txBox="1">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n-US" altLang="en-US" sz="2400" b="1"/>
          </a:p>
        </p:txBody>
      </p:sp>
      <p:sp>
        <p:nvSpPr>
          <p:cNvPr id="9219" name="Text Box 3">
            <a:extLst>
              <a:ext uri="{FF2B5EF4-FFF2-40B4-BE49-F238E27FC236}">
                <a16:creationId xmlns:a16="http://schemas.microsoft.com/office/drawing/2014/main" xmlns="" id="{21935F44-40DF-4260-A905-98A9B1F0FD15}"/>
              </a:ext>
            </a:extLst>
          </p:cNvPr>
          <p:cNvSpPr txBox="1">
            <a:spLocks noChangeArrowheads="1"/>
          </p:cNvSpPr>
          <p:nvPr/>
        </p:nvSpPr>
        <p:spPr bwMode="auto">
          <a:xfrm>
            <a:off x="-88900" y="-88900"/>
            <a:ext cx="9144000" cy="498475"/>
          </a:xfrm>
          <a:prstGeom prst="rect">
            <a:avLst/>
          </a:prstGeom>
          <a:solidFill>
            <a:srgbClr val="66FF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600" b="1">
                <a:solidFill>
                  <a:srgbClr val="0066FF"/>
                </a:solidFill>
              </a:rPr>
              <a:t>I/ Sự cần thiết ban hành luật</a:t>
            </a:r>
          </a:p>
        </p:txBody>
      </p:sp>
      <p:graphicFrame>
        <p:nvGraphicFramePr>
          <p:cNvPr id="7249" name="Group 81">
            <a:extLst>
              <a:ext uri="{FF2B5EF4-FFF2-40B4-BE49-F238E27FC236}">
                <a16:creationId xmlns:a16="http://schemas.microsoft.com/office/drawing/2014/main" xmlns="" id="{EFFA840A-74ED-42D0-8AAB-B8B3AEA891C2}"/>
              </a:ext>
            </a:extLst>
          </p:cNvPr>
          <p:cNvGraphicFramePr>
            <a:graphicFrameLocks noGrp="1"/>
          </p:cNvGraphicFramePr>
          <p:nvPr/>
        </p:nvGraphicFramePr>
        <p:xfrm>
          <a:off x="152400" y="400050"/>
          <a:ext cx="8915400" cy="6358345"/>
        </p:xfrm>
        <a:graphic>
          <a:graphicData uri="http://schemas.openxmlformats.org/drawingml/2006/table">
            <a:tbl>
              <a:tblPr/>
              <a:tblGrid>
                <a:gridCol w="2362200">
                  <a:extLst>
                    <a:ext uri="{9D8B030D-6E8A-4147-A177-3AD203B41FA5}">
                      <a16:colId xmlns:a16="http://schemas.microsoft.com/office/drawing/2014/main" xmlns="" val="20000"/>
                    </a:ext>
                  </a:extLst>
                </a:gridCol>
                <a:gridCol w="3181350">
                  <a:extLst>
                    <a:ext uri="{9D8B030D-6E8A-4147-A177-3AD203B41FA5}">
                      <a16:colId xmlns:a16="http://schemas.microsoft.com/office/drawing/2014/main" xmlns="" val="20001"/>
                    </a:ext>
                  </a:extLst>
                </a:gridCol>
                <a:gridCol w="3371850">
                  <a:extLst>
                    <a:ext uri="{9D8B030D-6E8A-4147-A177-3AD203B41FA5}">
                      <a16:colId xmlns:a16="http://schemas.microsoft.com/office/drawing/2014/main" xmlns="" val="20002"/>
                    </a:ext>
                  </a:extLst>
                </a:gridCol>
              </a:tblGrid>
              <a:tr h="7412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FF"/>
                          </a:solidFill>
                          <a:effectLst/>
                          <a:latin typeface="Arial" charset="0"/>
                          <a:cs typeface="Arial" charset="0"/>
                        </a:rPr>
                        <a:t>Nội dung</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FF"/>
                          </a:solidFill>
                          <a:effectLst/>
                          <a:latin typeface="Arial" charset="0"/>
                          <a:cs typeface="Arial" charset="0"/>
                        </a:rPr>
                        <a:t>Luật bảo vệ môi trường  quy định</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FF"/>
                          </a:solidFill>
                          <a:effectLst/>
                          <a:latin typeface="Arial" charset="0"/>
                          <a:cs typeface="Arial" charset="0"/>
                        </a:rPr>
                        <a:t>Hậu quả có thể nếu không có luật bảo vệ môi trường</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6858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Arial" charset="0"/>
                        </a:rPr>
                        <a:t> </a:t>
                      </a:r>
                      <a:r>
                        <a:rPr kumimoji="0" lang="en-US" sz="1700" b="1" i="0" u="none" strike="noStrike" cap="none" normalizeH="0" baseline="0">
                          <a:ln>
                            <a:noFill/>
                          </a:ln>
                          <a:solidFill>
                            <a:schemeClr val="tx1"/>
                          </a:solidFill>
                          <a:effectLst/>
                          <a:latin typeface="Arial" charset="0"/>
                          <a:cs typeface="Arial" charset="0"/>
                        </a:rPr>
                        <a:t>Khai thác rừng</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cs typeface="Arial" charset="0"/>
                        </a:rPr>
                        <a:t>Cấm khai thác bừa bãi, không khai thác rừng đầu nguồn</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7658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Arial" charset="0"/>
                        </a:rPr>
                        <a:t> </a:t>
                      </a:r>
                      <a:r>
                        <a:rPr kumimoji="0" lang="en-US" sz="1700" b="1" i="0" u="none" strike="noStrike" cap="none" normalizeH="0" baseline="0">
                          <a:ln>
                            <a:noFill/>
                          </a:ln>
                          <a:solidFill>
                            <a:schemeClr val="tx1"/>
                          </a:solidFill>
                          <a:effectLst/>
                          <a:latin typeface="Arial" charset="0"/>
                          <a:cs typeface="Arial" charset="0"/>
                        </a:rPr>
                        <a:t>Săn bắn động vật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cs typeface="Arial" charset="0"/>
                        </a:rPr>
                        <a:t>hoang dã</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cs typeface="Arial" charset="0"/>
                        </a:rPr>
                        <a:t>Nghiêm cấm</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2858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cs typeface="Arial" charset="0"/>
                        </a:rPr>
                        <a:t>Đổ chất thải công nghiệp, rác sinh hoạt</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cs typeface="Arial" charset="0"/>
                        </a:rPr>
                        <a:t>Quy hoạch bãi rác thải , nghiêm cấm đổ chất thải độc hại ra ngoài môi trường</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2858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cs typeface="Arial" charset="0"/>
                        </a:rPr>
                        <a:t>Sử dụng đất</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cs typeface="Arial" charset="0"/>
                        </a:rPr>
                        <a:t>Có qui hoạch sử dụng đất, kế  hoạch cải tạo đất</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3866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cs typeface="Arial" charset="0"/>
                        </a:rPr>
                        <a:t>Sử dụng chất độc hại như chất phóng xạ và   các chất độc khác...</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cs typeface="Arial" charset="0"/>
                        </a:rPr>
                        <a:t>Có biện pháp sử dụng các hoá chất an toàn theo tiêu chuẩn qui định, xử lí chất thải bằng công nghệ thích hợp</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12763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cs typeface="Arial" charset="0"/>
                        </a:rPr>
                        <a:t>Khi vi phạm cácđiều cấm của luật bảo vệ môi trường, gây sự cố môi trường</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cs typeface="Arial" charset="0"/>
                        </a:rPr>
                        <a:t>Cơ sở và cá nhân vi phạm bị xử lí và phải chi phí hoặc đền bù cho việc gây ra sự cố môi trường</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9254" name="Text Box 40">
            <a:extLst>
              <a:ext uri="{FF2B5EF4-FFF2-40B4-BE49-F238E27FC236}">
                <a16:creationId xmlns:a16="http://schemas.microsoft.com/office/drawing/2014/main" xmlns="" id="{7CACE1FE-9332-4CE3-B867-00F8B38A2C72}"/>
              </a:ext>
            </a:extLst>
          </p:cNvPr>
          <p:cNvSpPr txBox="1">
            <a:spLocks noChangeArrowheads="1"/>
          </p:cNvSpPr>
          <p:nvPr/>
        </p:nvSpPr>
        <p:spPr bwMode="auto">
          <a:xfrm>
            <a:off x="5943600" y="19050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n-US" altLang="en-US" sz="2400" b="1"/>
          </a:p>
        </p:txBody>
      </p:sp>
      <p:sp>
        <p:nvSpPr>
          <p:cNvPr id="51243" name="Text Box 43">
            <a:extLst>
              <a:ext uri="{FF2B5EF4-FFF2-40B4-BE49-F238E27FC236}">
                <a16:creationId xmlns:a16="http://schemas.microsoft.com/office/drawing/2014/main" xmlns="" id="{373D44E3-8820-4A9B-96A5-A630C1071D7B}"/>
              </a:ext>
            </a:extLst>
          </p:cNvPr>
          <p:cNvSpPr txBox="1">
            <a:spLocks noChangeArrowheads="1"/>
          </p:cNvSpPr>
          <p:nvPr/>
        </p:nvSpPr>
        <p:spPr bwMode="auto">
          <a:xfrm>
            <a:off x="5715000" y="1193800"/>
            <a:ext cx="342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000" b="1">
                <a:solidFill>
                  <a:srgbClr val="0070C0"/>
                </a:solidFill>
              </a:rPr>
              <a:t>Khai thác không có kế hoạch, khai thác cả rừng đầu nguồn</a:t>
            </a:r>
          </a:p>
        </p:txBody>
      </p:sp>
      <p:sp>
        <p:nvSpPr>
          <p:cNvPr id="51244" name="Text Box 44">
            <a:extLst>
              <a:ext uri="{FF2B5EF4-FFF2-40B4-BE49-F238E27FC236}">
                <a16:creationId xmlns:a16="http://schemas.microsoft.com/office/drawing/2014/main" xmlns="" id="{202A061E-855D-4A4D-8AE6-8CB0ED6971EC}"/>
              </a:ext>
            </a:extLst>
          </p:cNvPr>
          <p:cNvSpPr txBox="1">
            <a:spLocks noChangeArrowheads="1"/>
          </p:cNvSpPr>
          <p:nvPr/>
        </p:nvSpPr>
        <p:spPr bwMode="auto">
          <a:xfrm>
            <a:off x="5791200" y="1955800"/>
            <a:ext cx="327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000" b="1">
                <a:solidFill>
                  <a:srgbClr val="0070C0"/>
                </a:solidFill>
              </a:rPr>
              <a:t>Động vật hoang dã bị khai thác dẫn đến cạn kiệt...</a:t>
            </a:r>
          </a:p>
        </p:txBody>
      </p:sp>
      <p:sp>
        <p:nvSpPr>
          <p:cNvPr id="51245" name="Text Box 45">
            <a:extLst>
              <a:ext uri="{FF2B5EF4-FFF2-40B4-BE49-F238E27FC236}">
                <a16:creationId xmlns:a16="http://schemas.microsoft.com/office/drawing/2014/main" xmlns="" id="{39965EEE-1B17-4893-9E08-DFEE3FA4841F}"/>
              </a:ext>
            </a:extLst>
          </p:cNvPr>
          <p:cNvSpPr txBox="1">
            <a:spLocks noChangeArrowheads="1"/>
          </p:cNvSpPr>
          <p:nvPr/>
        </p:nvSpPr>
        <p:spPr bwMode="auto">
          <a:xfrm>
            <a:off x="5715000" y="2641600"/>
            <a:ext cx="3429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spcBef>
                <a:spcPct val="50000"/>
              </a:spcBef>
            </a:pPr>
            <a:r>
              <a:rPr lang="en-US" altLang="en-US" sz="2000" b="1">
                <a:solidFill>
                  <a:srgbClr val="0070C0"/>
                </a:solidFill>
              </a:rPr>
              <a:t>Ô nhiễm môi trường nước, không khí, đất, ảnh hưởng đến sức khoẻ</a:t>
            </a:r>
          </a:p>
        </p:txBody>
      </p:sp>
      <p:sp>
        <p:nvSpPr>
          <p:cNvPr id="51246" name="Text Box 46">
            <a:extLst>
              <a:ext uri="{FF2B5EF4-FFF2-40B4-BE49-F238E27FC236}">
                <a16:creationId xmlns:a16="http://schemas.microsoft.com/office/drawing/2014/main" xmlns="" id="{AA806454-C18D-456C-92D5-AC0877D45959}"/>
              </a:ext>
            </a:extLst>
          </p:cNvPr>
          <p:cNvSpPr txBox="1">
            <a:spLocks noChangeArrowheads="1"/>
          </p:cNvSpPr>
          <p:nvPr/>
        </p:nvSpPr>
        <p:spPr bwMode="auto">
          <a:xfrm>
            <a:off x="5778500" y="3590925"/>
            <a:ext cx="327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000" b="1">
                <a:solidFill>
                  <a:srgbClr val="0070C0"/>
                </a:solidFill>
              </a:rPr>
              <a:t>Đất sử dụng bất hợp lí gây lãng phí và thoái hóa đất</a:t>
            </a:r>
          </a:p>
        </p:txBody>
      </p:sp>
      <p:sp>
        <p:nvSpPr>
          <p:cNvPr id="51247" name="Text Box 47">
            <a:extLst>
              <a:ext uri="{FF2B5EF4-FFF2-40B4-BE49-F238E27FC236}">
                <a16:creationId xmlns:a16="http://schemas.microsoft.com/office/drawing/2014/main" xmlns="" id="{4B8F2455-0B95-4D13-BB99-9B21C02A249C}"/>
              </a:ext>
            </a:extLst>
          </p:cNvPr>
          <p:cNvSpPr txBox="1">
            <a:spLocks noChangeArrowheads="1"/>
          </p:cNvSpPr>
          <p:nvPr/>
        </p:nvSpPr>
        <p:spPr bwMode="auto">
          <a:xfrm>
            <a:off x="5715000" y="4556125"/>
            <a:ext cx="342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000" b="1">
                <a:solidFill>
                  <a:srgbClr val="0070C0"/>
                </a:solidFill>
              </a:rPr>
              <a:t>Gây nguy hiểm cho con người và các sinh vật khác</a:t>
            </a:r>
          </a:p>
        </p:txBody>
      </p:sp>
      <p:sp>
        <p:nvSpPr>
          <p:cNvPr id="51248" name="Text Box 48">
            <a:extLst>
              <a:ext uri="{FF2B5EF4-FFF2-40B4-BE49-F238E27FC236}">
                <a16:creationId xmlns:a16="http://schemas.microsoft.com/office/drawing/2014/main" xmlns="" id="{C2AE95FD-3963-42B3-8A5C-B4DC459B38CE}"/>
              </a:ext>
            </a:extLst>
          </p:cNvPr>
          <p:cNvSpPr txBox="1">
            <a:spLocks noChangeArrowheads="1"/>
          </p:cNvSpPr>
          <p:nvPr/>
        </p:nvSpPr>
        <p:spPr bwMode="auto">
          <a:xfrm>
            <a:off x="5943600" y="5715000"/>
            <a:ext cx="3200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000" b="1">
                <a:solidFill>
                  <a:srgbClr val="0070C0"/>
                </a:solidFill>
              </a:rPr>
              <a:t>Cơ sở và cá nhân vi phạm không có trách nhiệm đền bù</a:t>
            </a:r>
          </a:p>
        </p:txBody>
      </p:sp>
      <p:pic>
        <p:nvPicPr>
          <p:cNvPr id="93" name="Picture 7" descr="Cau hoi">
            <a:extLst>
              <a:ext uri="{FF2B5EF4-FFF2-40B4-BE49-F238E27FC236}">
                <a16:creationId xmlns:a16="http://schemas.microsoft.com/office/drawing/2014/main" xmlns="" id="{8B015489-ACE7-402C-BA1B-9281340B72BB}"/>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5181600"/>
            <a:ext cx="4460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32" name="AutoShape 64">
            <a:extLst>
              <a:ext uri="{FF2B5EF4-FFF2-40B4-BE49-F238E27FC236}">
                <a16:creationId xmlns:a16="http://schemas.microsoft.com/office/drawing/2014/main" xmlns="" id="{44F9B047-D3CB-4247-9087-1B0987A87C1F}"/>
              </a:ext>
            </a:extLst>
          </p:cNvPr>
          <p:cNvSpPr>
            <a:spLocks noChangeArrowheads="1"/>
          </p:cNvSpPr>
          <p:nvPr/>
        </p:nvSpPr>
        <p:spPr bwMode="auto">
          <a:xfrm>
            <a:off x="6248400" y="3200400"/>
            <a:ext cx="2667000" cy="1828800"/>
          </a:xfrm>
          <a:prstGeom prst="wedgeRoundRectCallout">
            <a:avLst>
              <a:gd name="adj1" fmla="val -50181"/>
              <a:gd name="adj2" fmla="val 7187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spcBef>
                <a:spcPct val="50000"/>
              </a:spcBef>
            </a:pPr>
            <a:r>
              <a:rPr lang="en-US" altLang="en-US" sz="2000" b="1">
                <a:solidFill>
                  <a:srgbClr val="990099"/>
                </a:solidFill>
                <a:latin typeface="Arial" panose="020B0604020202020204" pitchFamily="34" charset="0"/>
              </a:rPr>
              <a:t>Thảo luận nhóm ghi hậu quả có thể có nếu không có Luật BVMT vào bảng</a:t>
            </a:r>
            <a:r>
              <a:rPr lang="en-US" altLang="en-US" sz="2000" b="1">
                <a:solidFill>
                  <a:srgbClr val="990099"/>
                </a:solidFill>
              </a:rPr>
              <a:t> </a:t>
            </a:r>
          </a:p>
          <a:p>
            <a:pPr algn="ctr" eaLnBrk="1" hangingPunct="1"/>
            <a:endParaRPr lang="en-US" altLang="en-US" sz="2000">
              <a:solidFill>
                <a:srgbClr val="990099"/>
              </a:solidFill>
            </a:endParaRPr>
          </a:p>
        </p:txBody>
      </p:sp>
      <p:pic>
        <p:nvPicPr>
          <p:cNvPr id="144487" name="Picture 21" descr="j0232133">
            <a:extLst>
              <a:ext uri="{FF2B5EF4-FFF2-40B4-BE49-F238E27FC236}">
                <a16:creationId xmlns:a16="http://schemas.microsoft.com/office/drawing/2014/main" xmlns="" id="{156995B9-01F3-48DB-9877-BDFDD11587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5562600"/>
            <a:ext cx="1447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2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nodeType="clickEffect">
                                  <p:stCondLst>
                                    <p:cond delay="0"/>
                                  </p:stCondLst>
                                  <p:childTnLst>
                                    <p:set>
                                      <p:cBhvr>
                                        <p:cTn id="10" dur="1" fill="hold">
                                          <p:stCondLst>
                                            <p:cond delay="0"/>
                                          </p:stCondLst>
                                        </p:cTn>
                                        <p:tgtEl>
                                          <p:spTgt spid="144487"/>
                                        </p:tgtEl>
                                        <p:attrNameLst>
                                          <p:attrName>style.visibility</p:attrName>
                                        </p:attrNameLst>
                                      </p:cBhvr>
                                      <p:to>
                                        <p:strVal val="visible"/>
                                      </p:to>
                                    </p:set>
                                    <p:animEffect transition="in" filter="box(in)">
                                      <p:cBhvr>
                                        <p:cTn id="11" dur="500"/>
                                        <p:tgtEl>
                                          <p:spTgt spid="14448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box(in)">
                                      <p:cBhvr>
                                        <p:cTn id="16" dur="500"/>
                                        <p:tgtEl>
                                          <p:spTgt spid="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7232"/>
                                        </p:tgtEl>
                                        <p:attrNameLst>
                                          <p:attrName>style.visibility</p:attrName>
                                        </p:attrNameLst>
                                      </p:cBhvr>
                                      <p:to>
                                        <p:strVal val="visible"/>
                                      </p:to>
                                    </p:set>
                                    <p:animEffect transition="in" filter="box(in)">
                                      <p:cBhvr>
                                        <p:cTn id="21" dur="500"/>
                                        <p:tgtEl>
                                          <p:spTgt spid="723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51243"/>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51244"/>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5124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51246"/>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51247"/>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51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3" grpId="0" autoUpdateAnimBg="0"/>
      <p:bldP spid="51244" grpId="0" autoUpdateAnimBg="0"/>
      <p:bldP spid="51245" grpId="0" autoUpdateAnimBg="0"/>
      <p:bldP spid="51246" grpId="0" autoUpdateAnimBg="0"/>
      <p:bldP spid="51247" grpId="0" autoUpdateAnimBg="0"/>
      <p:bldP spid="51248" grpId="0" autoUpdateAnimBg="0"/>
      <p:bldP spid="7232"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xmlns="" id="{FBCAE52F-84E6-4D27-B27A-D34963393B3D}"/>
              </a:ext>
            </a:extLst>
          </p:cNvPr>
          <p:cNvSpPr>
            <a:spLocks noChangeArrowheads="1"/>
          </p:cNvSpPr>
          <p:nvPr/>
        </p:nvSpPr>
        <p:spPr bwMode="auto">
          <a:xfrm>
            <a:off x="0" y="0"/>
            <a:ext cx="9144000" cy="6858000"/>
          </a:xfrm>
          <a:prstGeom prst="rect">
            <a:avLst/>
          </a:prstGeom>
          <a:solidFill>
            <a:schemeClr val="bg1"/>
          </a:solidFill>
          <a:ln w="9525" algn="ctr">
            <a:solidFill>
              <a:schemeClr val="tx1"/>
            </a:solidFill>
            <a:round/>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b="1"/>
          </a:p>
        </p:txBody>
      </p:sp>
      <p:sp>
        <p:nvSpPr>
          <p:cNvPr id="38914" name="Text Box 2">
            <a:extLst>
              <a:ext uri="{FF2B5EF4-FFF2-40B4-BE49-F238E27FC236}">
                <a16:creationId xmlns:a16="http://schemas.microsoft.com/office/drawing/2014/main" xmlns="" id="{5DE78E01-7FB4-45B3-9D42-216309D8E987}"/>
              </a:ext>
            </a:extLst>
          </p:cNvPr>
          <p:cNvSpPr txBox="1">
            <a:spLocks noChangeArrowheads="1"/>
          </p:cNvSpPr>
          <p:nvPr/>
        </p:nvSpPr>
        <p:spPr bwMode="auto">
          <a:xfrm>
            <a:off x="457200" y="304800"/>
            <a:ext cx="8229600" cy="4667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rgbClr val="FF0000"/>
                </a:solidFill>
              </a:rPr>
              <a:t>BÀI 61: LUẬT BẢO VỆ MÔI TRƯỜNG</a:t>
            </a:r>
          </a:p>
        </p:txBody>
      </p:sp>
      <p:sp>
        <p:nvSpPr>
          <p:cNvPr id="38915" name="Text Box 3">
            <a:extLst>
              <a:ext uri="{FF2B5EF4-FFF2-40B4-BE49-F238E27FC236}">
                <a16:creationId xmlns:a16="http://schemas.microsoft.com/office/drawing/2014/main" xmlns="" id="{D21ACF33-3237-4B36-8BF5-F31FF1118ED8}"/>
              </a:ext>
            </a:extLst>
          </p:cNvPr>
          <p:cNvSpPr txBox="1">
            <a:spLocks noChangeArrowheads="1"/>
          </p:cNvSpPr>
          <p:nvPr/>
        </p:nvSpPr>
        <p:spPr bwMode="auto">
          <a:xfrm>
            <a:off x="304800" y="914400"/>
            <a:ext cx="83058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b="1" u="sng">
                <a:solidFill>
                  <a:srgbClr val="0000CC"/>
                </a:solidFill>
              </a:rPr>
              <a:t>I/Sự cần thiết ban hành luật</a:t>
            </a:r>
            <a:r>
              <a:rPr lang="en-US" altLang="en-US" sz="2800" b="1">
                <a:solidFill>
                  <a:srgbClr val="0000CC"/>
                </a:solidFill>
              </a:rPr>
              <a:t>:</a:t>
            </a:r>
          </a:p>
          <a:p>
            <a:pPr eaLnBrk="1" hangingPunct="1">
              <a:spcBef>
                <a:spcPct val="50000"/>
              </a:spcBef>
            </a:pPr>
            <a:r>
              <a:rPr lang="en-US" altLang="en-US" sz="2800" b="1">
                <a:solidFill>
                  <a:srgbClr val="7575D1"/>
                </a:solidFill>
              </a:rPr>
              <a:t>	</a:t>
            </a:r>
            <a:r>
              <a:rPr lang="en-US" altLang="en-US" sz="2800" b="1"/>
              <a:t>Vì sao phải ban hành luật bảo vệ môi trường.</a:t>
            </a:r>
          </a:p>
          <a:p>
            <a:pPr eaLnBrk="1" hangingPunct="1">
              <a:spcBef>
                <a:spcPct val="50000"/>
              </a:spcBef>
              <a:buFont typeface="Wingdings" panose="05000000000000000000" pitchFamily="2" charset="2"/>
              <a:buChar char="@"/>
            </a:pPr>
            <a:r>
              <a:rPr lang="en-US" altLang="en-US" sz="2800" b="1">
                <a:sym typeface="Wingdings" panose="05000000000000000000" pitchFamily="2" charset="2"/>
              </a:rPr>
              <a:t> Luật bảo vệ môi trường được ban hành nhằm:</a:t>
            </a:r>
          </a:p>
          <a:p>
            <a:pPr eaLnBrk="1" hangingPunct="1">
              <a:spcBef>
                <a:spcPct val="50000"/>
              </a:spcBef>
              <a:buFont typeface="Wingdings" panose="05000000000000000000" pitchFamily="2" charset="2"/>
              <a:buNone/>
            </a:pPr>
            <a:r>
              <a:rPr lang="en-US" altLang="en-US" sz="2800" b="1">
                <a:sym typeface="Wingdings" panose="05000000000000000000" pitchFamily="2" charset="2"/>
              </a:rPr>
              <a:t>	+ Ngăn chặn, khắc phục các hậu quả xấu do hoạt động của con người và thiên nhiên gây ra cho môi trường tự nhiên.</a:t>
            </a:r>
          </a:p>
          <a:p>
            <a:pPr eaLnBrk="1" hangingPunct="1">
              <a:spcBef>
                <a:spcPct val="50000"/>
              </a:spcBef>
              <a:buFont typeface="Wingdings" panose="05000000000000000000" pitchFamily="2" charset="2"/>
              <a:buNone/>
            </a:pPr>
            <a:r>
              <a:rPr lang="en-US" altLang="en-US" sz="2400" b="1">
                <a:sym typeface="Wingdings" panose="05000000000000000000" pitchFamily="2" charset="2"/>
              </a:rPr>
              <a:t>	</a:t>
            </a:r>
            <a:r>
              <a:rPr lang="en-US" altLang="en-US" sz="2800" b="1">
                <a:sym typeface="Wingdings" panose="05000000000000000000" pitchFamily="2" charset="2"/>
              </a:rPr>
              <a:t>+ Điều chỉnh việc khai thác, sử dụng các thành phần môi trường hợp lí đảm bảo sự phát triển bền vững của đất nước</a:t>
            </a:r>
            <a:endParaRPr lang="en-US" altLang="en-US" sz="2800" b="1">
              <a:solidFill>
                <a:srgbClr val="7575D1"/>
              </a:solidFill>
              <a:sym typeface="Wingdings" panose="05000000000000000000" pitchFamily="2" charset="2"/>
            </a:endParaRPr>
          </a:p>
          <a:p>
            <a:pPr eaLnBrk="1" hangingPunct="1">
              <a:spcBef>
                <a:spcPct val="50000"/>
              </a:spcBef>
            </a:pPr>
            <a:r>
              <a:rPr lang="en-US" altLang="en-US" sz="4400">
                <a:solidFill>
                  <a:srgbClr val="FF33CC"/>
                </a:solidFill>
                <a:sym typeface="Symbol" panose="05050102010706020507" pitchFamily="18" charset="2"/>
              </a:rPr>
              <a:t></a:t>
            </a:r>
            <a:endParaRPr lang="en-US" altLang="en-US" sz="2400" b="1"/>
          </a:p>
        </p:txBody>
      </p:sp>
      <p:pic>
        <p:nvPicPr>
          <p:cNvPr id="93" name="Picture 7" descr="Cau hoi">
            <a:extLst>
              <a:ext uri="{FF2B5EF4-FFF2-40B4-BE49-F238E27FC236}">
                <a16:creationId xmlns:a16="http://schemas.microsoft.com/office/drawing/2014/main" xmlns="" id="{CA05F3D3-2133-4060-A788-8A2916B90485}"/>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24000"/>
            <a:ext cx="4460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circle(in)">
                                      <p:cBhvr>
                                        <p:cTn id="7" dur="2000"/>
                                        <p:tgtEl>
                                          <p:spTgt spid="38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 calcmode="lin" valueType="num">
                                      <p:cBhvr additive="base">
                                        <p:cTn id="12"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box(in)">
                                      <p:cBhvr>
                                        <p:cTn id="18" dur="500"/>
                                        <p:tgtEl>
                                          <p:spTgt spid="9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4" fill="hold" nodeType="clickEffect">
                                  <p:stCondLst>
                                    <p:cond delay="0"/>
                                  </p:stCondLst>
                                  <p:childTnLst>
                                    <p:set>
                                      <p:cBhvr>
                                        <p:cTn id="22" dur="1" fill="hold">
                                          <p:stCondLst>
                                            <p:cond delay="0"/>
                                          </p:stCondLst>
                                        </p:cTn>
                                        <p:tgtEl>
                                          <p:spTgt spid="38915">
                                            <p:txEl>
                                              <p:pRg st="1" end="1"/>
                                            </p:txEl>
                                          </p:spTgt>
                                        </p:tgtEl>
                                        <p:attrNameLst>
                                          <p:attrName>style.visibility</p:attrName>
                                        </p:attrNameLst>
                                      </p:cBhvr>
                                      <p:to>
                                        <p:strVal val="visible"/>
                                      </p:to>
                                    </p:set>
                                    <p:anim calcmode="lin" valueType="num">
                                      <p:cBhvr additive="base">
                                        <p:cTn id="2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xit" presetSubtype="16" fill="hold" nodeType="clickEffect">
                                  <p:stCondLst>
                                    <p:cond delay="0"/>
                                  </p:stCondLst>
                                  <p:childTnLst>
                                    <p:animEffect transition="out" filter="box(in)">
                                      <p:cBhvr>
                                        <p:cTn id="28" dur="500"/>
                                        <p:tgtEl>
                                          <p:spTgt spid="93"/>
                                        </p:tgtEl>
                                      </p:cBhvr>
                                    </p:animEffect>
                                    <p:set>
                                      <p:cBhvr>
                                        <p:cTn id="29" dur="1" fill="hold">
                                          <p:stCondLst>
                                            <p:cond delay="499"/>
                                          </p:stCondLst>
                                        </p:cTn>
                                        <p:tgtEl>
                                          <p:spTgt spid="93"/>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xit" presetSubtype="16" fill="hold" nodeType="clickEffect">
                                  <p:stCondLst>
                                    <p:cond delay="0"/>
                                  </p:stCondLst>
                                  <p:childTnLst>
                                    <p:animEffect transition="out" filter="box(in)">
                                      <p:cBhvr>
                                        <p:cTn id="33" dur="500"/>
                                        <p:tgtEl>
                                          <p:spTgt spid="38915">
                                            <p:txEl>
                                              <p:pRg st="1" end="1"/>
                                            </p:txEl>
                                          </p:spTgt>
                                        </p:tgtEl>
                                      </p:cBhvr>
                                    </p:animEffect>
                                    <p:set>
                                      <p:cBhvr>
                                        <p:cTn id="34" dur="1" fill="hold">
                                          <p:stCondLst>
                                            <p:cond delay="499"/>
                                          </p:stCondLst>
                                        </p:cTn>
                                        <p:tgtEl>
                                          <p:spTgt spid="38915">
                                            <p:txEl>
                                              <p:pRg st="1" end="1"/>
                                            </p:txEl>
                                          </p:spTgt>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7" presetClass="entr" presetSubtype="4" fill="hold" nodeType="clickEffect">
                                  <p:stCondLst>
                                    <p:cond delay="0"/>
                                  </p:stCondLst>
                                  <p:childTnLst>
                                    <p:set>
                                      <p:cBhvr>
                                        <p:cTn id="38" dur="1" fill="hold">
                                          <p:stCondLst>
                                            <p:cond delay="0"/>
                                          </p:stCondLst>
                                        </p:cTn>
                                        <p:tgtEl>
                                          <p:spTgt spid="38915">
                                            <p:txEl>
                                              <p:pRg st="2" end="2"/>
                                            </p:txEl>
                                          </p:spTgt>
                                        </p:tgtEl>
                                        <p:attrNameLst>
                                          <p:attrName>style.visibility</p:attrName>
                                        </p:attrNameLst>
                                      </p:cBhvr>
                                      <p:to>
                                        <p:strVal val="visible"/>
                                      </p:to>
                                    </p:set>
                                    <p:anim calcmode="lin" valueType="num">
                                      <p:cBhvr additive="base">
                                        <p:cTn id="3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7" presetClass="entr" presetSubtype="4" fill="hold" nodeType="clickEffect">
                                  <p:stCondLst>
                                    <p:cond delay="0"/>
                                  </p:stCondLst>
                                  <p:childTnLst>
                                    <p:set>
                                      <p:cBhvr>
                                        <p:cTn id="44" dur="1" fill="hold">
                                          <p:stCondLst>
                                            <p:cond delay="0"/>
                                          </p:stCondLst>
                                        </p:cTn>
                                        <p:tgtEl>
                                          <p:spTgt spid="38915">
                                            <p:txEl>
                                              <p:pRg st="3" end="3"/>
                                            </p:txEl>
                                          </p:spTgt>
                                        </p:tgtEl>
                                        <p:attrNameLst>
                                          <p:attrName>style.visibility</p:attrName>
                                        </p:attrNameLst>
                                      </p:cBhvr>
                                      <p:to>
                                        <p:strVal val="visible"/>
                                      </p:to>
                                    </p:set>
                                    <p:anim calcmode="lin" valueType="num">
                                      <p:cBhvr additive="base">
                                        <p:cTn id="45"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nodeType="clickEffect">
                                  <p:stCondLst>
                                    <p:cond delay="0"/>
                                  </p:stCondLst>
                                  <p:childTnLst>
                                    <p:set>
                                      <p:cBhvr>
                                        <p:cTn id="50" dur="1" fill="hold">
                                          <p:stCondLst>
                                            <p:cond delay="0"/>
                                          </p:stCondLst>
                                        </p:cTn>
                                        <p:tgtEl>
                                          <p:spTgt spid="38915">
                                            <p:txEl>
                                              <p:pRg st="4" end="4"/>
                                            </p:txEl>
                                          </p:spTgt>
                                        </p:tgtEl>
                                        <p:attrNameLst>
                                          <p:attrName>style.visibility</p:attrName>
                                        </p:attrNameLst>
                                      </p:cBhvr>
                                      <p:to>
                                        <p:strVal val="visible"/>
                                      </p:to>
                                    </p:set>
                                    <p:animEffect transition="in" filter="circle(in)">
                                      <p:cBhvr>
                                        <p:cTn id="51" dur="2000"/>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704&quot;&gt;&lt;/object&gt;&lt;object type=&quot;2&quot; unique_id=&quot;11705&quot;&gt;&lt;object type=&quot;3&quot; unique_id=&quot;11706&quot;&gt;&lt;property id=&quot;20148&quot; value=&quot;5&quot;/&gt;&lt;property id=&quot;20300&quot; value=&quot;Slide 1&quot;/&gt;&lt;property id=&quot;20307&quot; value=&quot;308&quot;/&gt;&lt;/object&gt;&lt;object type=&quot;3&quot; unique_id=&quot;11707&quot;&gt;&lt;property id=&quot;20148&quot; value=&quot;5&quot;/&gt;&lt;property id=&quot;20300&quot; value=&quot;Slide 2&quot;/&gt;&lt;property id=&quot;20307&quot; value=&quot;259&quot;/&gt;&lt;/object&gt;&lt;object type=&quot;3&quot; unique_id=&quot;11708&quot;&gt;&lt;property id=&quot;20148&quot; value=&quot;5&quot;/&gt;&lt;property id=&quot;20300&quot; value=&quot;Slide 3 - &amp;quot;2. Nêu biện pháp bảo vệ hệ sinh thái rừng?&amp;quot;&quot;/&gt;&lt;property id=&quot;20307&quot; value=&quot;330&quot;/&gt;&lt;/object&gt;&lt;object type=&quot;3&quot; unique_id=&quot;11709&quot;&gt;&lt;property id=&quot;20148&quot; value=&quot;5&quot;/&gt;&lt;property id=&quot;20300&quot; value=&quot;Slide 4 - &amp;quot;Rác đô thị&amp;quot;&quot;/&gt;&lt;property id=&quot;20307&quot; value=&quot;312&quot;/&gt;&lt;/object&gt;&lt;object type=&quot;3&quot; unique_id=&quot;11710&quot;&gt;&lt;property id=&quot;20148&quot; value=&quot;5&quot;/&gt;&lt;property id=&quot;20300&quot; value=&quot;Slide 5 - &amp;quot; Đổ rác xuống sông (ô nhiễm nguồn nước)&amp;quot;&quot;/&gt;&lt;property id=&quot;20307&quot; value=&quot;311&quot;/&gt;&lt;/object&gt;&lt;object type=&quot;3&quot; unique_id=&quot;11711&quot;&gt;&lt;property id=&quot;20148&quot; value=&quot;5&quot;/&gt;&lt;property id=&quot;20300&quot; value=&quot;Slide 6 - &amp;quot;Ô nhiễm không khí nói chung (khí quyển)&amp;quot;&quot;/&gt;&lt;property id=&quot;20307&quot; value=&quot;332&quot;/&gt;&lt;/object&gt;&lt;object type=&quot;3&quot; unique_id=&quot;11712&quot;&gt;&lt;property id=&quot;20148&quot; value=&quot;5&quot;/&gt;&lt;property id=&quot;20300&quot; value=&quot;Slide 7&quot;/&gt;&lt;property id=&quot;20307&quot; value=&quot;333&quot;/&gt;&lt;/object&gt;&lt;object type=&quot;3&quot; unique_id=&quot;11713&quot;&gt;&lt;property id=&quot;20148&quot; value=&quot;5&quot;/&gt;&lt;property id=&quot;20300&quot; value=&quot;Slide 8&quot;/&gt;&lt;property id=&quot;20307&quot; value=&quot;278&quot;/&gt;&lt;/object&gt;&lt;object type=&quot;3&quot; unique_id=&quot;11714&quot;&gt;&lt;property id=&quot;20148&quot; value=&quot;5&quot;/&gt;&lt;property id=&quot;20300&quot; value=&quot;Slide 9&quot;/&gt;&lt;property id=&quot;20307&quot; value=&quot;273&quot;/&gt;&lt;/object&gt;&lt;object type=&quot;3&quot; unique_id=&quot;11715&quot;&gt;&lt;property id=&quot;20148&quot; value=&quot;5&quot;/&gt;&lt;property id=&quot;20300&quot; value=&quot;Slide 10&quot;/&gt;&lt;property id=&quot;20307&quot; value=&quot;268&quot;/&gt;&lt;/object&gt;&lt;object type=&quot;3&quot; unique_id=&quot;11716&quot;&gt;&lt;property id=&quot;20148&quot; value=&quot;5&quot;/&gt;&lt;property id=&quot;20300&quot; value=&quot;Slide 11&quot;/&gt;&lt;property id=&quot;20307&quot; value=&quot;313&quot;/&gt;&lt;/object&gt;&lt;object type=&quot;3&quot; unique_id=&quot;11717&quot;&gt;&lt;property id=&quot;20148&quot; value=&quot;5&quot;/&gt;&lt;property id=&quot;20300&quot; value=&quot;Slide 12&quot;/&gt;&lt;property id=&quot;20307&quot; value=&quot;300&quot;/&gt;&lt;/object&gt;&lt;object type=&quot;3&quot; unique_id=&quot;11718&quot;&gt;&lt;property id=&quot;20148&quot; value=&quot;5&quot;/&gt;&lt;property id=&quot;20300&quot; value=&quot;Slide 13&quot;/&gt;&lt;property id=&quot;20307&quot; value=&quot;301&quot;/&gt;&lt;/object&gt;&lt;object type=&quot;3&quot; unique_id=&quot;11719&quot;&gt;&lt;property id=&quot;20148&quot; value=&quot;5&quot;/&gt;&lt;property id=&quot;20300&quot; value=&quot;Slide 14&quot;/&gt;&lt;property id=&quot;20307&quot; value=&quot;274&quot;/&gt;&lt;/object&gt;&lt;object type=&quot;3&quot; unique_id=&quot;11720&quot;&gt;&lt;property id=&quot;20148&quot; value=&quot;5&quot;/&gt;&lt;property id=&quot;20300&quot; value=&quot;Slide 15&quot;/&gt;&lt;property id=&quot;20307&quot; value=&quot;310&quot;/&gt;&lt;/object&gt;&lt;object type=&quot;3&quot; unique_id=&quot;11721&quot;&gt;&lt;property id=&quot;20148&quot; value=&quot;5&quot;/&gt;&lt;property id=&quot;20300&quot; value=&quot;Slide 16&quot;/&gt;&lt;property id=&quot;20307&quot; value=&quot;291&quot;/&gt;&lt;/object&gt;&lt;object type=&quot;3&quot; unique_id=&quot;11722&quot;&gt;&lt;property id=&quot;20148&quot; value=&quot;5&quot;/&gt;&lt;property id=&quot;20300&quot; value=&quot;Slide 17 - &amp;quot;Ô nhiễm chất thải rắn&amp;#x0D;&amp;#x0A;&amp;quot;&quot;/&gt;&lt;property id=&quot;20307&quot; value=&quot;320&quot;/&gt;&lt;/object&gt;&lt;object type=&quot;3&quot; unique_id=&quot;11723&quot;&gt;&lt;property id=&quot;20148&quot; value=&quot;5&quot;/&gt;&lt;property id=&quot;20300&quot; value=&quot;Slide 18 - &amp;quot;Ô nhiễm không khí ở các đô thị&amp;quot;&quot;/&gt;&lt;property id=&quot;20307&quot; value=&quot;322&quot;/&gt;&lt;/object&gt;&lt;object type=&quot;3&quot; unique_id=&quot;11724&quot;&gt;&lt;property id=&quot;20148&quot; value=&quot;5&quot;/&gt;&lt;property id=&quot;20300&quot; value=&quot;Slide 19&quot;/&gt;&lt;property id=&quot;20307&quot; value=&quot;334&quot;/&gt;&lt;/object&gt;&lt;object type=&quot;3&quot; unique_id=&quot;11725&quot;&gt;&lt;property id=&quot;20148&quot; value=&quot;5&quot;/&gt;&lt;property id=&quot;20300&quot; value=&quot;Slide 20&quot;/&gt;&lt;property id=&quot;20307&quot; value=&quot;335&quot;/&gt;&lt;/object&gt;&lt;object type=&quot;3&quot; unique_id=&quot;11726&quot;&gt;&lt;property id=&quot;20148&quot; value=&quot;5&quot;/&gt;&lt;property id=&quot;20300&quot; value=&quot;Slide 21&quot;/&gt;&lt;property id=&quot;20307&quot; value=&quot;336&quot;/&gt;&lt;/object&gt;&lt;object type=&quot;3&quot; unique_id=&quot;11727&quot;&gt;&lt;property id=&quot;20148&quot; value=&quot;5&quot;/&gt;&lt;property id=&quot;20300&quot; value=&quot;Slide 22&quot;/&gt;&lt;property id=&quot;20307&quot; value=&quot;337&quot;/&gt;&lt;/object&gt;&lt;object type=&quot;3&quot; unique_id=&quot;11728&quot;&gt;&lt;property id=&quot;20148&quot; value=&quot;5&quot;/&gt;&lt;property id=&quot;20300&quot; value=&quot;Slide 23&quot;/&gt;&lt;property id=&quot;20307&quot; value=&quot;296&quot;/&gt;&lt;/object&gt;&lt;object type=&quot;3&quot; unique_id=&quot;11729&quot;&gt;&lt;property id=&quot;20148&quot; value=&quot;5&quot;/&gt;&lt;property id=&quot;20300&quot; value=&quot;Slide 24&quot;/&gt;&lt;property id=&quot;20307&quot; value=&quot;303&quot;/&gt;&lt;/object&gt;&lt;object type=&quot;3&quot; unique_id=&quot;11730&quot;&gt;&lt;property id=&quot;20148&quot; value=&quot;5&quot;/&gt;&lt;property id=&quot;20300&quot; value=&quot;Slide 25&quot;/&gt;&lt;property id=&quot;20307&quot; value=&quot;304&quot;/&gt;&lt;/object&gt;&lt;object type=&quot;3&quot; unique_id=&quot;11731&quot;&gt;&lt;property id=&quot;20148&quot; value=&quot;5&quot;/&gt;&lt;property id=&quot;20300&quot; value=&quot;Slide 26&quot;/&gt;&lt;property id=&quot;20307&quot; value=&quot;305&quot;/&gt;&lt;/object&gt;&lt;object type=&quot;3&quot; unique_id=&quot;11732&quot;&gt;&lt;property id=&quot;20148&quot; value=&quot;5&quot;/&gt;&lt;property id=&quot;20300&quot; value=&quot;Slide 27&quot;/&gt;&lt;property id=&quot;20307&quot; value=&quot;306&quot;/&gt;&lt;/object&gt;&lt;object type=&quot;3&quot; unique_id=&quot;11733&quot;&gt;&lt;property id=&quot;20148&quot; value=&quot;5&quot;/&gt;&lt;property id=&quot;20300&quot; value=&quot;Slide 28&quot;/&gt;&lt;property id=&quot;20307&quot; value=&quot;331&quot;/&gt;&lt;/object&gt;&lt;object type=&quot;3&quot; unique_id=&quot;11734&quot;&gt;&lt;property id=&quot;20148&quot; value=&quot;5&quot;/&gt;&lt;property id=&quot;20300&quot; value=&quot;Slide 29&quot;/&gt;&lt;property id=&quot;20307&quot; value=&quot;297&quot;/&gt;&lt;/object&gt;&lt;object type=&quot;3&quot; unique_id=&quot;11735&quot;&gt;&lt;property id=&quot;20148&quot; value=&quot;5&quot;/&gt;&lt;property id=&quot;20300&quot; value=&quot;Slide 30&quot;/&gt;&lt;property id=&quot;20307&quot; value=&quot;307&quot;/&gt;&lt;/object&gt;&lt;/object&gt;&lt;/object&gt;&lt;/database&gt;"/>
  <p:tag name="SECTOMILLISECCONVERTED" val="1"/>
  <p:tag name="ISPRING_RESOURCE_PATHS_HASH_PRESENTER" val="95e92962e07aa3bb5f672fd8a96befc46a732cf"/>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1803</TotalTime>
  <Words>1911</Words>
  <Application>Microsoft Office PowerPoint</Application>
  <PresentationFormat>On-screen Show (4:3)</PresentationFormat>
  <Paragraphs>165</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Times New Roman</vt:lpstr>
      <vt:lpstr>Wingdings</vt:lpstr>
      <vt:lpstr>Symbol</vt:lpstr>
      <vt:lpstr>VNI-Times</vt:lpstr>
      <vt:lpstr>Default Design</vt:lpstr>
      <vt:lpstr>PowerPoint Presentation</vt:lpstr>
      <vt:lpstr>PowerPoint Presentation</vt:lpstr>
      <vt:lpstr>2. Nêu biện pháp bảo vệ hệ sinh thái rừng?</vt:lpstr>
      <vt:lpstr>Rác đô thị</vt:lpstr>
      <vt:lpstr> Đổ rác xuống sông (ô nhiễm nguồn nước)</vt:lpstr>
      <vt:lpstr>Ô nhiễm không khí nói chung (khí quyển)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Ô nhiễm chất thải rắn </vt:lpstr>
      <vt:lpstr>Ô nhiễm không khí ở các đô thị</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dc:creator>
  <cp:lastModifiedBy>Admin</cp:lastModifiedBy>
  <cp:revision>185</cp:revision>
  <dcterms:created xsi:type="dcterms:W3CDTF">2008-09-15T06:48:41Z</dcterms:created>
  <dcterms:modified xsi:type="dcterms:W3CDTF">2024-05-05T14:12:15Z</dcterms:modified>
</cp:coreProperties>
</file>