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6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9/1/2023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9/1/2023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0070C0"/>
                </a:solidFill>
              </a:defRPr>
            </a:lvl2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9/1/2023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9/1/2023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4.png"/><Relationship Id="rId2" Type="http://schemas.openxmlformats.org/officeDocument/2006/relationships/audio" Target="../media/media1.mp3"/><Relationship Id="rId16" Type="http://schemas.openxmlformats.org/officeDocument/2006/relationships/image" Target="../media/image3.jpe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slideLayout" Target="../slideLayouts/slideLayout5.xml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p3"/><Relationship Id="rId13" Type="http://schemas.openxmlformats.org/officeDocument/2006/relationships/slideLayout" Target="../slideLayouts/slideLayout5.xml"/><Relationship Id="rId3" Type="http://schemas.microsoft.com/office/2007/relationships/media" Target="../media/media9.mp3"/><Relationship Id="rId7" Type="http://schemas.microsoft.com/office/2007/relationships/media" Target="../media/media11.mp3"/><Relationship Id="rId12" Type="http://schemas.openxmlformats.org/officeDocument/2006/relationships/audio" Target="../media/media13.mp3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audio" Target="../media/media10.mp3"/><Relationship Id="rId11" Type="http://schemas.microsoft.com/office/2007/relationships/media" Target="../media/media13.mp3"/><Relationship Id="rId5" Type="http://schemas.microsoft.com/office/2007/relationships/media" Target="../media/media10.mp3"/><Relationship Id="rId15" Type="http://schemas.openxmlformats.org/officeDocument/2006/relationships/image" Target="../media/image4.png"/><Relationship Id="rId10" Type="http://schemas.openxmlformats.org/officeDocument/2006/relationships/audio" Target="../media/media12.mp3"/><Relationship Id="rId4" Type="http://schemas.openxmlformats.org/officeDocument/2006/relationships/audio" Target="../media/media9.mp3"/><Relationship Id="rId9" Type="http://schemas.microsoft.com/office/2007/relationships/media" Target="../media/media12.mp3"/><Relationship Id="rId1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7.mp3"/><Relationship Id="rId13" Type="http://schemas.openxmlformats.org/officeDocument/2006/relationships/image" Target="../media/image4.png"/><Relationship Id="rId3" Type="http://schemas.microsoft.com/office/2007/relationships/media" Target="../media/media15.mp3"/><Relationship Id="rId7" Type="http://schemas.microsoft.com/office/2007/relationships/media" Target="../media/media17.mp3"/><Relationship Id="rId12" Type="http://schemas.openxmlformats.org/officeDocument/2006/relationships/image" Target="../media/image3.jpeg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audio" Target="../media/media16.mp3"/><Relationship Id="rId11" Type="http://schemas.openxmlformats.org/officeDocument/2006/relationships/slideLayout" Target="../slideLayouts/slideLayout5.xml"/><Relationship Id="rId5" Type="http://schemas.microsoft.com/office/2007/relationships/media" Target="../media/media16.mp3"/><Relationship Id="rId10" Type="http://schemas.openxmlformats.org/officeDocument/2006/relationships/audio" Target="../media/media18.mp3"/><Relationship Id="rId4" Type="http://schemas.openxmlformats.org/officeDocument/2006/relationships/audio" Target="../media/media15.mp3"/><Relationship Id="rId9" Type="http://schemas.microsoft.com/office/2007/relationships/media" Target="../media/media18.mp3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22.mp3"/><Relationship Id="rId13" Type="http://schemas.openxmlformats.org/officeDocument/2006/relationships/image" Target="../media/image4.png"/><Relationship Id="rId3" Type="http://schemas.microsoft.com/office/2007/relationships/media" Target="../media/media20.mp3"/><Relationship Id="rId7" Type="http://schemas.microsoft.com/office/2007/relationships/media" Target="../media/media22.mp3"/><Relationship Id="rId12" Type="http://schemas.openxmlformats.org/officeDocument/2006/relationships/image" Target="../media/image3.jpeg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audio" Target="../media/media21.mp3"/><Relationship Id="rId11" Type="http://schemas.openxmlformats.org/officeDocument/2006/relationships/slideLayout" Target="../slideLayouts/slideLayout5.xml"/><Relationship Id="rId5" Type="http://schemas.microsoft.com/office/2007/relationships/media" Target="../media/media21.mp3"/><Relationship Id="rId10" Type="http://schemas.openxmlformats.org/officeDocument/2006/relationships/audio" Target="../media/media23.mp3"/><Relationship Id="rId4" Type="http://schemas.openxmlformats.org/officeDocument/2006/relationships/audio" Target="../media/media20.mp3"/><Relationship Id="rId9" Type="http://schemas.microsoft.com/office/2007/relationships/media" Target="../media/media23.mp3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27.mp3"/><Relationship Id="rId13" Type="http://schemas.openxmlformats.org/officeDocument/2006/relationships/image" Target="../media/image4.png"/><Relationship Id="rId3" Type="http://schemas.microsoft.com/office/2007/relationships/media" Target="../media/media25.mp3"/><Relationship Id="rId7" Type="http://schemas.microsoft.com/office/2007/relationships/media" Target="../media/media27.mp3"/><Relationship Id="rId12" Type="http://schemas.openxmlformats.org/officeDocument/2006/relationships/image" Target="../media/image3.jpeg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6" Type="http://schemas.openxmlformats.org/officeDocument/2006/relationships/audio" Target="../media/media26.mp3"/><Relationship Id="rId11" Type="http://schemas.openxmlformats.org/officeDocument/2006/relationships/slideLayout" Target="../slideLayouts/slideLayout5.xml"/><Relationship Id="rId5" Type="http://schemas.microsoft.com/office/2007/relationships/media" Target="../media/media26.mp3"/><Relationship Id="rId10" Type="http://schemas.openxmlformats.org/officeDocument/2006/relationships/audio" Target="../media/media28.mp3"/><Relationship Id="rId4" Type="http://schemas.openxmlformats.org/officeDocument/2006/relationships/audio" Target="../media/media25.mp3"/><Relationship Id="rId9" Type="http://schemas.microsoft.com/office/2007/relationships/media" Target="../media/media28.mp3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32.mp3"/><Relationship Id="rId13" Type="http://schemas.openxmlformats.org/officeDocument/2006/relationships/image" Target="../media/image4.png"/><Relationship Id="rId3" Type="http://schemas.microsoft.com/office/2007/relationships/media" Target="../media/media30.mp3"/><Relationship Id="rId7" Type="http://schemas.microsoft.com/office/2007/relationships/media" Target="../media/media32.mp3"/><Relationship Id="rId12" Type="http://schemas.openxmlformats.org/officeDocument/2006/relationships/image" Target="../media/image3.jpeg"/><Relationship Id="rId2" Type="http://schemas.openxmlformats.org/officeDocument/2006/relationships/audio" Target="../media/media29.mp3"/><Relationship Id="rId1" Type="http://schemas.microsoft.com/office/2007/relationships/media" Target="../media/media29.mp3"/><Relationship Id="rId6" Type="http://schemas.openxmlformats.org/officeDocument/2006/relationships/audio" Target="../media/media31.mp3"/><Relationship Id="rId11" Type="http://schemas.openxmlformats.org/officeDocument/2006/relationships/slideLayout" Target="../slideLayouts/slideLayout5.xml"/><Relationship Id="rId5" Type="http://schemas.microsoft.com/office/2007/relationships/media" Target="../media/media31.mp3"/><Relationship Id="rId10" Type="http://schemas.openxmlformats.org/officeDocument/2006/relationships/audio" Target="../media/media33.mp3"/><Relationship Id="rId4" Type="http://schemas.openxmlformats.org/officeDocument/2006/relationships/audio" Target="../media/media30.mp3"/><Relationship Id="rId9" Type="http://schemas.microsoft.com/office/2007/relationships/media" Target="../media/media33.mp3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37.mp3"/><Relationship Id="rId13" Type="http://schemas.openxmlformats.org/officeDocument/2006/relationships/image" Target="../media/image4.png"/><Relationship Id="rId3" Type="http://schemas.microsoft.com/office/2007/relationships/media" Target="../media/media35.mp3"/><Relationship Id="rId7" Type="http://schemas.microsoft.com/office/2007/relationships/media" Target="../media/media37.mp3"/><Relationship Id="rId12" Type="http://schemas.openxmlformats.org/officeDocument/2006/relationships/image" Target="../media/image3.jpeg"/><Relationship Id="rId2" Type="http://schemas.openxmlformats.org/officeDocument/2006/relationships/audio" Target="../media/media34.mp3"/><Relationship Id="rId1" Type="http://schemas.microsoft.com/office/2007/relationships/media" Target="../media/media34.mp3"/><Relationship Id="rId6" Type="http://schemas.openxmlformats.org/officeDocument/2006/relationships/audio" Target="../media/media36.mp3"/><Relationship Id="rId11" Type="http://schemas.openxmlformats.org/officeDocument/2006/relationships/slideLayout" Target="../slideLayouts/slideLayout5.xml"/><Relationship Id="rId5" Type="http://schemas.microsoft.com/office/2007/relationships/media" Target="../media/media36.mp3"/><Relationship Id="rId10" Type="http://schemas.openxmlformats.org/officeDocument/2006/relationships/audio" Target="../media/media38.mp3"/><Relationship Id="rId4" Type="http://schemas.openxmlformats.org/officeDocument/2006/relationships/audio" Target="../media/media35.mp3"/><Relationship Id="rId9" Type="http://schemas.microsoft.com/office/2007/relationships/media" Target="../media/media38.mp3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2.mp3"/><Relationship Id="rId13" Type="http://schemas.openxmlformats.org/officeDocument/2006/relationships/slideLayout" Target="../slideLayouts/slideLayout5.xml"/><Relationship Id="rId3" Type="http://schemas.microsoft.com/office/2007/relationships/media" Target="../media/media40.mp3"/><Relationship Id="rId7" Type="http://schemas.microsoft.com/office/2007/relationships/media" Target="../media/media42.mp3"/><Relationship Id="rId12" Type="http://schemas.openxmlformats.org/officeDocument/2006/relationships/audio" Target="../media/media44.mp3"/><Relationship Id="rId2" Type="http://schemas.openxmlformats.org/officeDocument/2006/relationships/audio" Target="../media/media39.mp3"/><Relationship Id="rId1" Type="http://schemas.microsoft.com/office/2007/relationships/media" Target="../media/media39.mp3"/><Relationship Id="rId6" Type="http://schemas.openxmlformats.org/officeDocument/2006/relationships/audio" Target="../media/media41.mp3"/><Relationship Id="rId11" Type="http://schemas.microsoft.com/office/2007/relationships/media" Target="../media/media44.mp3"/><Relationship Id="rId5" Type="http://schemas.microsoft.com/office/2007/relationships/media" Target="../media/media41.mp3"/><Relationship Id="rId15" Type="http://schemas.openxmlformats.org/officeDocument/2006/relationships/image" Target="../media/image4.png"/><Relationship Id="rId10" Type="http://schemas.openxmlformats.org/officeDocument/2006/relationships/audio" Target="../media/media43.mp3"/><Relationship Id="rId4" Type="http://schemas.openxmlformats.org/officeDocument/2006/relationships/audio" Target="../media/media40.mp3"/><Relationship Id="rId9" Type="http://schemas.microsoft.com/office/2007/relationships/media" Target="../media/media43.mp3"/><Relationship Id="rId1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DANH PHÁP </a:t>
            </a:r>
            <a:r>
              <a:rPr lang="en-US">
                <a:solidFill>
                  <a:srgbClr val="0070C0"/>
                </a:solidFill>
              </a:rPr>
              <a:t>HÓA HỌCgggg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PHÁT ÂM TÊN TIẾNG ANH NGUYÊN TỐ HÓA HỌC</a:t>
            </a: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D62763-AA7A-4E9C-9BF8-D4F93E08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dirty="0"/>
              <a:t>PHÁT ÂM TÊN TIẾNG ANH CÁC NGUYÊN TỐ HÓA HỌC (NHÓM A)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B6FCB4C-0E37-4F3B-BE35-82257C4A6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NHÓM </a:t>
            </a:r>
            <a:r>
              <a:rPr lang="en-US" dirty="0">
                <a:solidFill>
                  <a:srgbClr val="FF0000"/>
                </a:solidFill>
              </a:rPr>
              <a:t>IA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Hydrogen	</a:t>
            </a:r>
            <a:r>
              <a:rPr lang="en-US" b="1" dirty="0">
                <a:solidFill>
                  <a:srgbClr val="FF0000"/>
                </a:solidFill>
              </a:rPr>
              <a:t>H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Lithium		</a:t>
            </a:r>
            <a:r>
              <a:rPr lang="en-US" b="1" dirty="0">
                <a:solidFill>
                  <a:srgbClr val="FF0000"/>
                </a:solidFill>
              </a:rPr>
              <a:t>Li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Sodium		</a:t>
            </a:r>
            <a:r>
              <a:rPr lang="en-US" b="1" dirty="0">
                <a:solidFill>
                  <a:srgbClr val="FF0000"/>
                </a:solidFill>
              </a:rPr>
              <a:t>Na</a:t>
            </a:r>
            <a:r>
              <a:rPr lang="en-US" dirty="0"/>
              <a:t> 	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Potassium	</a:t>
            </a:r>
            <a:r>
              <a:rPr lang="en-US" b="1" dirty="0">
                <a:solidFill>
                  <a:srgbClr val="FF0000"/>
                </a:solidFill>
              </a:rPr>
              <a:t>K</a:t>
            </a:r>
            <a:r>
              <a:rPr lang="en-US" dirty="0"/>
              <a:t>	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Rubidium	</a:t>
            </a:r>
            <a:r>
              <a:rPr lang="en-US" b="1" dirty="0" err="1">
                <a:solidFill>
                  <a:srgbClr val="FF0000"/>
                </a:solidFill>
              </a:rPr>
              <a:t>Rb</a:t>
            </a:r>
            <a:endParaRPr lang="en-US" b="1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Cesium		</a:t>
            </a:r>
            <a:r>
              <a:rPr lang="en-US" b="1" dirty="0">
                <a:solidFill>
                  <a:srgbClr val="FF0000"/>
                </a:solidFill>
              </a:rPr>
              <a:t>Cs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Francium	</a:t>
            </a:r>
            <a:r>
              <a:rPr lang="en-US" b="1" dirty="0">
                <a:solidFill>
                  <a:srgbClr val="FF0000"/>
                </a:solidFill>
              </a:rPr>
              <a:t>Fr</a:t>
            </a:r>
          </a:p>
        </p:txBody>
      </p:sp>
      <p:pic>
        <p:nvPicPr>
          <p:cNvPr id="14" name="Content Placeholder 13" descr="A picture containing measure&#10;&#10;Description automatically generated">
            <a:extLst>
              <a:ext uri="{FF2B5EF4-FFF2-40B4-BE49-F238E27FC236}">
                <a16:creationId xmlns:a16="http://schemas.microsoft.com/office/drawing/2014/main" id="{33E1E4F4-9FE2-4124-ABA3-784E58F387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1600200"/>
            <a:ext cx="4571999" cy="457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lithium--_gb_1">
            <a:hlinkClick r:id="" action="ppaction://media"/>
            <a:extLst>
              <a:ext uri="{FF2B5EF4-FFF2-40B4-BE49-F238E27FC236}">
                <a16:creationId xmlns:a16="http://schemas.microsoft.com/office/drawing/2014/main" id="{920FF9F7-4960-4CA1-B1DE-8E71CEE56C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19101" y="2984889"/>
            <a:ext cx="304800" cy="30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sodium--_gb_1">
            <a:hlinkClick r:id="" action="ppaction://media"/>
            <a:extLst>
              <a:ext uri="{FF2B5EF4-FFF2-40B4-BE49-F238E27FC236}">
                <a16:creationId xmlns:a16="http://schemas.microsoft.com/office/drawing/2014/main" id="{137B4992-64CA-4D44-BFDE-A2A8FCCEEFF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19101" y="3532072"/>
            <a:ext cx="304800" cy="30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otassium--_gb_1">
            <a:hlinkClick r:id="" action="ppaction://media"/>
            <a:extLst>
              <a:ext uri="{FF2B5EF4-FFF2-40B4-BE49-F238E27FC236}">
                <a16:creationId xmlns:a16="http://schemas.microsoft.com/office/drawing/2014/main" id="{AB4DFF39-56B2-4D25-955F-F4BF1176E54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19101" y="4074597"/>
            <a:ext cx="304800" cy="30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rubidium--_gb_1">
            <a:hlinkClick r:id="" action="ppaction://media"/>
            <a:extLst>
              <a:ext uri="{FF2B5EF4-FFF2-40B4-BE49-F238E27FC236}">
                <a16:creationId xmlns:a16="http://schemas.microsoft.com/office/drawing/2014/main" id="{56DD22BC-F3FD-4844-8F65-A2D9E60E759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19101" y="4617122"/>
            <a:ext cx="304800" cy="30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cesium--_gb_1">
            <a:hlinkClick r:id="" action="ppaction://media"/>
            <a:extLst>
              <a:ext uri="{FF2B5EF4-FFF2-40B4-BE49-F238E27FC236}">
                <a16:creationId xmlns:a16="http://schemas.microsoft.com/office/drawing/2014/main" id="{40AE72B9-2BF7-41AB-8DAD-2CD30FD299C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24710" y="5159647"/>
            <a:ext cx="304800" cy="30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francium--_gb_1">
            <a:hlinkClick r:id="" action="ppaction://media"/>
            <a:extLst>
              <a:ext uri="{FF2B5EF4-FFF2-40B4-BE49-F238E27FC236}">
                <a16:creationId xmlns:a16="http://schemas.microsoft.com/office/drawing/2014/main" id="{B6EB5CCB-DA3D-4BFD-8A36-4E0D853EA72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19101" y="5702172"/>
            <a:ext cx="304800" cy="30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hydrogen--_gb_1">
            <a:hlinkClick r:id="" action="ppaction://media"/>
            <a:extLst>
              <a:ext uri="{FF2B5EF4-FFF2-40B4-BE49-F238E27FC236}">
                <a16:creationId xmlns:a16="http://schemas.microsoft.com/office/drawing/2014/main" id="{8AF391E3-FA06-471E-84C9-8487584B57DB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19101" y="244702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2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99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14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01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09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07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4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65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66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67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68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 showWhenStopped="0">
                <p:cTn id="69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 showWhenStopped="0">
                <p:cTn id="70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D62763-AA7A-4E9C-9BF8-D4F93E08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dirty="0"/>
              <a:t>PHÁT ÂM TÊN TIẾNG ANH CÁC NGUYÊN TỐ HÓA HỌC (NHÓM A)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B6FCB4C-0E37-4F3B-BE35-82257C4A6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NHÓM </a:t>
            </a:r>
            <a:r>
              <a:rPr lang="en-US" dirty="0">
                <a:solidFill>
                  <a:srgbClr val="FF0000"/>
                </a:solidFill>
              </a:rPr>
              <a:t>IIA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/>
              <a:t>)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Beryllium	</a:t>
            </a:r>
            <a:r>
              <a:rPr lang="en-US" b="1" dirty="0">
                <a:solidFill>
                  <a:srgbClr val="FF0000"/>
                </a:solidFill>
              </a:rPr>
              <a:t>Be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Magnesium</a:t>
            </a:r>
            <a:r>
              <a:rPr lang="en-US"/>
              <a:t>	</a:t>
            </a:r>
            <a:r>
              <a:rPr lang="en-US" b="1">
                <a:solidFill>
                  <a:srgbClr val="FF0000"/>
                </a:solidFill>
              </a:rPr>
              <a:t>Mg</a:t>
            </a:r>
            <a:endParaRPr lang="en-US" b="1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Calcium		</a:t>
            </a:r>
            <a:r>
              <a:rPr lang="en-US" b="1" dirty="0">
                <a:solidFill>
                  <a:srgbClr val="FF0000"/>
                </a:solidFill>
              </a:rPr>
              <a:t>Ca </a:t>
            </a:r>
            <a:r>
              <a:rPr lang="en-US" dirty="0"/>
              <a:t>	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Strontium	</a:t>
            </a:r>
            <a:r>
              <a:rPr lang="en-US" b="1" dirty="0">
                <a:solidFill>
                  <a:srgbClr val="FF0000"/>
                </a:solidFill>
              </a:rPr>
              <a:t>Sr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Barium		</a:t>
            </a:r>
            <a:r>
              <a:rPr lang="en-US" b="1" dirty="0">
                <a:solidFill>
                  <a:srgbClr val="FF0000"/>
                </a:solidFill>
              </a:rPr>
              <a:t>Ba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Radium		</a:t>
            </a:r>
            <a:r>
              <a:rPr lang="en-US" b="1" dirty="0">
                <a:solidFill>
                  <a:srgbClr val="FF0000"/>
                </a:solidFill>
              </a:rPr>
              <a:t>Ra</a:t>
            </a:r>
          </a:p>
        </p:txBody>
      </p:sp>
      <p:pic>
        <p:nvPicPr>
          <p:cNvPr id="14" name="Content Placeholder 13" descr="A picture containing measure&#10;&#10;Description automatically generated">
            <a:extLst>
              <a:ext uri="{FF2B5EF4-FFF2-40B4-BE49-F238E27FC236}">
                <a16:creationId xmlns:a16="http://schemas.microsoft.com/office/drawing/2014/main" id="{33E1E4F4-9FE2-4124-ABA3-784E58F387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1600200"/>
            <a:ext cx="4571999" cy="457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beryllium--_gb_1">
            <a:hlinkClick r:id="" action="ppaction://media"/>
            <a:extLst>
              <a:ext uri="{FF2B5EF4-FFF2-40B4-BE49-F238E27FC236}">
                <a16:creationId xmlns:a16="http://schemas.microsoft.com/office/drawing/2014/main" id="{0927BF55-69C9-44A6-899B-71E49B8988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04900" y="3001719"/>
            <a:ext cx="304800" cy="304800"/>
          </a:xfrm>
          <a:prstGeom prst="rect">
            <a:avLst/>
          </a:prstGeom>
        </p:spPr>
      </p:pic>
      <p:pic>
        <p:nvPicPr>
          <p:cNvPr id="3" name="magnesium--_gb_1">
            <a:hlinkClick r:id="" action="ppaction://media"/>
            <a:extLst>
              <a:ext uri="{FF2B5EF4-FFF2-40B4-BE49-F238E27FC236}">
                <a16:creationId xmlns:a16="http://schemas.microsoft.com/office/drawing/2014/main" id="{07C4DAD2-757D-445D-9F87-455F73B85C1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04900" y="3551482"/>
            <a:ext cx="304800" cy="304800"/>
          </a:xfrm>
          <a:prstGeom prst="rect">
            <a:avLst/>
          </a:prstGeom>
        </p:spPr>
      </p:pic>
      <p:pic>
        <p:nvPicPr>
          <p:cNvPr id="5" name="calcium--_gb_1">
            <a:hlinkClick r:id="" action="ppaction://media"/>
            <a:extLst>
              <a:ext uri="{FF2B5EF4-FFF2-40B4-BE49-F238E27FC236}">
                <a16:creationId xmlns:a16="http://schemas.microsoft.com/office/drawing/2014/main" id="{C3084841-A42C-4AFC-A1E8-954C63CA23D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04900" y="4101245"/>
            <a:ext cx="304800" cy="304800"/>
          </a:xfrm>
          <a:prstGeom prst="rect">
            <a:avLst/>
          </a:prstGeom>
        </p:spPr>
      </p:pic>
      <p:pic>
        <p:nvPicPr>
          <p:cNvPr id="6" name="strontium--_gb_1">
            <a:hlinkClick r:id="" action="ppaction://media"/>
            <a:extLst>
              <a:ext uri="{FF2B5EF4-FFF2-40B4-BE49-F238E27FC236}">
                <a16:creationId xmlns:a16="http://schemas.microsoft.com/office/drawing/2014/main" id="{B60352EC-ED37-4E7E-A90E-689B90E8243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04900" y="4651008"/>
            <a:ext cx="304800" cy="304800"/>
          </a:xfrm>
          <a:prstGeom prst="rect">
            <a:avLst/>
          </a:prstGeom>
        </p:spPr>
      </p:pic>
      <p:pic>
        <p:nvPicPr>
          <p:cNvPr id="7" name="barium--_gb_1">
            <a:hlinkClick r:id="" action="ppaction://media"/>
            <a:extLst>
              <a:ext uri="{FF2B5EF4-FFF2-40B4-BE49-F238E27FC236}">
                <a16:creationId xmlns:a16="http://schemas.microsoft.com/office/drawing/2014/main" id="{6972431A-8CF5-4FD5-8E89-5E2E1AC4062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04900" y="5200771"/>
            <a:ext cx="304800" cy="304800"/>
          </a:xfrm>
          <a:prstGeom prst="rect">
            <a:avLst/>
          </a:prstGeom>
        </p:spPr>
      </p:pic>
      <p:pic>
        <p:nvPicPr>
          <p:cNvPr id="8" name="radium--_gb_1">
            <a:hlinkClick r:id="" action="ppaction://media"/>
            <a:extLst>
              <a:ext uri="{FF2B5EF4-FFF2-40B4-BE49-F238E27FC236}">
                <a16:creationId xmlns:a16="http://schemas.microsoft.com/office/drawing/2014/main" id="{F054EBDD-7E79-4542-B161-6292966F987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04900" y="568648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5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2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9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2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0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9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61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D62763-AA7A-4E9C-9BF8-D4F93E08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dirty="0"/>
              <a:t>PHÁT ÂM TÊN TIẾNG ANH CÁC NGUYÊN TỐ HÓA HỌC (NHÓM A)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B6FCB4C-0E37-4F3B-BE35-82257C4A6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NHÓM </a:t>
            </a:r>
            <a:r>
              <a:rPr lang="en-US" dirty="0">
                <a:solidFill>
                  <a:srgbClr val="FF0000"/>
                </a:solidFill>
              </a:rPr>
              <a:t>IIIA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13</a:t>
            </a:r>
            <a:r>
              <a:rPr lang="en-US" dirty="0"/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Boron		</a:t>
            </a:r>
            <a:r>
              <a:rPr lang="en-US" b="1" dirty="0">
                <a:solidFill>
                  <a:srgbClr val="FF0000"/>
                </a:solidFill>
              </a:rPr>
              <a:t>B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Aluminum	</a:t>
            </a:r>
            <a:r>
              <a:rPr lang="en-US" b="1" dirty="0">
                <a:solidFill>
                  <a:srgbClr val="FF0000"/>
                </a:solidFill>
              </a:rPr>
              <a:t>Al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Gallium		</a:t>
            </a:r>
            <a:r>
              <a:rPr lang="en-US" b="1" dirty="0">
                <a:solidFill>
                  <a:srgbClr val="FF0000"/>
                </a:solidFill>
              </a:rPr>
              <a:t>Ga </a:t>
            </a:r>
            <a:r>
              <a:rPr lang="en-US" dirty="0"/>
              <a:t>	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Indium		</a:t>
            </a:r>
            <a:r>
              <a:rPr lang="en-US" b="1" dirty="0">
                <a:solidFill>
                  <a:srgbClr val="FF0000"/>
                </a:solidFill>
              </a:rPr>
              <a:t>In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Thallium		</a:t>
            </a:r>
            <a:r>
              <a:rPr lang="en-US" b="1" dirty="0">
                <a:solidFill>
                  <a:srgbClr val="FF0000"/>
                </a:solidFill>
              </a:rPr>
              <a:t>Tl</a:t>
            </a:r>
          </a:p>
        </p:txBody>
      </p:sp>
      <p:pic>
        <p:nvPicPr>
          <p:cNvPr id="14" name="Content Placeholder 13" descr="A picture containing measure&#10;&#10;Description automatically generated">
            <a:extLst>
              <a:ext uri="{FF2B5EF4-FFF2-40B4-BE49-F238E27FC236}">
                <a16:creationId xmlns:a16="http://schemas.microsoft.com/office/drawing/2014/main" id="{33E1E4F4-9FE2-4124-ABA3-784E58F387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1600200"/>
            <a:ext cx="4571999" cy="457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boron--_gb_1">
            <a:hlinkClick r:id="" action="ppaction://media"/>
            <a:extLst>
              <a:ext uri="{FF2B5EF4-FFF2-40B4-BE49-F238E27FC236}">
                <a16:creationId xmlns:a16="http://schemas.microsoft.com/office/drawing/2014/main" id="{3DC637DE-9611-4765-98C5-1A9D6CE749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4900" y="2984889"/>
            <a:ext cx="304800" cy="304800"/>
          </a:xfrm>
          <a:prstGeom prst="rect">
            <a:avLst/>
          </a:prstGeom>
        </p:spPr>
      </p:pic>
      <p:pic>
        <p:nvPicPr>
          <p:cNvPr id="10" name="aluminum--_gb_1">
            <a:hlinkClick r:id="" action="ppaction://media"/>
            <a:extLst>
              <a:ext uri="{FF2B5EF4-FFF2-40B4-BE49-F238E27FC236}">
                <a16:creationId xmlns:a16="http://schemas.microsoft.com/office/drawing/2014/main" id="{05E9A6EB-DEA8-497F-A285-41EE272B90E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4900" y="3568312"/>
            <a:ext cx="304800" cy="304800"/>
          </a:xfrm>
          <a:prstGeom prst="rect">
            <a:avLst/>
          </a:prstGeom>
        </p:spPr>
      </p:pic>
      <p:pic>
        <p:nvPicPr>
          <p:cNvPr id="11" name="gallium--_gb_1">
            <a:hlinkClick r:id="" action="ppaction://media"/>
            <a:extLst>
              <a:ext uri="{FF2B5EF4-FFF2-40B4-BE49-F238E27FC236}">
                <a16:creationId xmlns:a16="http://schemas.microsoft.com/office/drawing/2014/main" id="{ACA1B508-CBB2-40F1-B70F-606444372FD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4900" y="4080429"/>
            <a:ext cx="304800" cy="304800"/>
          </a:xfrm>
          <a:prstGeom prst="rect">
            <a:avLst/>
          </a:prstGeom>
        </p:spPr>
      </p:pic>
      <p:pic>
        <p:nvPicPr>
          <p:cNvPr id="12" name="indium--_gb_1">
            <a:hlinkClick r:id="" action="ppaction://media"/>
            <a:extLst>
              <a:ext uri="{FF2B5EF4-FFF2-40B4-BE49-F238E27FC236}">
                <a16:creationId xmlns:a16="http://schemas.microsoft.com/office/drawing/2014/main" id="{7E801EA4-741F-4AF6-9CF3-547770D65B8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4900" y="4663852"/>
            <a:ext cx="304800" cy="304800"/>
          </a:xfrm>
          <a:prstGeom prst="rect">
            <a:avLst/>
          </a:prstGeom>
        </p:spPr>
      </p:pic>
      <p:pic>
        <p:nvPicPr>
          <p:cNvPr id="13" name="thallium--_gb_1">
            <a:hlinkClick r:id="" action="ppaction://media"/>
            <a:extLst>
              <a:ext uri="{FF2B5EF4-FFF2-40B4-BE49-F238E27FC236}">
                <a16:creationId xmlns:a16="http://schemas.microsoft.com/office/drawing/2014/main" id="{5098FF17-82CC-4100-B5BE-B74DFC18118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4900" y="517832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6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1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9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9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83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9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D62763-AA7A-4E9C-9BF8-D4F93E08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dirty="0"/>
              <a:t>PHÁT ÂM TÊN TIẾNG ANH CÁC NGUYÊN TỐ HÓA HỌC (NHÓM A)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B6FCB4C-0E37-4F3B-BE35-82257C4A6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NHÓM </a:t>
            </a:r>
            <a:r>
              <a:rPr lang="en-US" dirty="0">
                <a:solidFill>
                  <a:srgbClr val="FF0000"/>
                </a:solidFill>
              </a:rPr>
              <a:t>IVA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14</a:t>
            </a:r>
            <a:r>
              <a:rPr lang="en-US" dirty="0"/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Carbon		</a:t>
            </a:r>
            <a:r>
              <a:rPr lang="en-US" b="1" dirty="0">
                <a:solidFill>
                  <a:srgbClr val="FF0000"/>
                </a:solidFill>
              </a:rPr>
              <a:t>C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Silicon		</a:t>
            </a:r>
            <a:r>
              <a:rPr lang="en-US" b="1" dirty="0">
                <a:solidFill>
                  <a:srgbClr val="FF0000"/>
                </a:solidFill>
              </a:rPr>
              <a:t>Si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Germanium	</a:t>
            </a:r>
            <a:r>
              <a:rPr lang="en-US" b="1" dirty="0">
                <a:solidFill>
                  <a:srgbClr val="FF0000"/>
                </a:solidFill>
              </a:rPr>
              <a:t>Ge </a:t>
            </a:r>
            <a:r>
              <a:rPr lang="en-US" dirty="0"/>
              <a:t>	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Tin		</a:t>
            </a:r>
            <a:r>
              <a:rPr lang="en-US" b="1" dirty="0">
                <a:solidFill>
                  <a:srgbClr val="FF0000"/>
                </a:solidFill>
              </a:rPr>
              <a:t>Sn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Lead		</a:t>
            </a:r>
            <a:r>
              <a:rPr lang="en-US" b="1" dirty="0">
                <a:solidFill>
                  <a:srgbClr val="FF0000"/>
                </a:solidFill>
              </a:rPr>
              <a:t>Pb</a:t>
            </a:r>
          </a:p>
        </p:txBody>
      </p:sp>
      <p:pic>
        <p:nvPicPr>
          <p:cNvPr id="14" name="Content Placeholder 13" descr="A picture containing measure&#10;&#10;Description automatically generated">
            <a:extLst>
              <a:ext uri="{FF2B5EF4-FFF2-40B4-BE49-F238E27FC236}">
                <a16:creationId xmlns:a16="http://schemas.microsoft.com/office/drawing/2014/main" id="{33E1E4F4-9FE2-4124-ABA3-784E58F387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1600200"/>
            <a:ext cx="4571999" cy="457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carbon--_gb_1">
            <a:hlinkClick r:id="" action="ppaction://media"/>
            <a:extLst>
              <a:ext uri="{FF2B5EF4-FFF2-40B4-BE49-F238E27FC236}">
                <a16:creationId xmlns:a16="http://schemas.microsoft.com/office/drawing/2014/main" id="{B30D88CC-E512-4B18-96CD-CCB4BB1BF0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4900" y="2979279"/>
            <a:ext cx="304800" cy="304800"/>
          </a:xfrm>
          <a:prstGeom prst="rect">
            <a:avLst/>
          </a:prstGeom>
        </p:spPr>
      </p:pic>
      <p:pic>
        <p:nvPicPr>
          <p:cNvPr id="3" name="silicon--_gb_1">
            <a:hlinkClick r:id="" action="ppaction://media"/>
            <a:extLst>
              <a:ext uri="{FF2B5EF4-FFF2-40B4-BE49-F238E27FC236}">
                <a16:creationId xmlns:a16="http://schemas.microsoft.com/office/drawing/2014/main" id="{48331601-CECF-4D21-B27E-5A5FE1A6E4D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4900" y="3517823"/>
            <a:ext cx="304800" cy="304800"/>
          </a:xfrm>
          <a:prstGeom prst="rect">
            <a:avLst/>
          </a:prstGeom>
        </p:spPr>
      </p:pic>
      <p:pic>
        <p:nvPicPr>
          <p:cNvPr id="5" name="germanium--_gb_1">
            <a:hlinkClick r:id="" action="ppaction://media"/>
            <a:extLst>
              <a:ext uri="{FF2B5EF4-FFF2-40B4-BE49-F238E27FC236}">
                <a16:creationId xmlns:a16="http://schemas.microsoft.com/office/drawing/2014/main" id="{B35860AC-0B83-49AE-845F-5FB41522A3B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4900" y="4056367"/>
            <a:ext cx="304800" cy="304800"/>
          </a:xfrm>
          <a:prstGeom prst="rect">
            <a:avLst/>
          </a:prstGeom>
        </p:spPr>
      </p:pic>
      <p:pic>
        <p:nvPicPr>
          <p:cNvPr id="6" name="tin--_gb_1">
            <a:hlinkClick r:id="" action="ppaction://media"/>
            <a:extLst>
              <a:ext uri="{FF2B5EF4-FFF2-40B4-BE49-F238E27FC236}">
                <a16:creationId xmlns:a16="http://schemas.microsoft.com/office/drawing/2014/main" id="{E4BC14DB-7A7F-4A08-B25E-71B60AF4082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4900" y="4594911"/>
            <a:ext cx="304800" cy="304800"/>
          </a:xfrm>
          <a:prstGeom prst="rect">
            <a:avLst/>
          </a:prstGeom>
        </p:spPr>
      </p:pic>
      <p:pic>
        <p:nvPicPr>
          <p:cNvPr id="7" name="lead--_gb_1">
            <a:hlinkClick r:id="" action="ppaction://media"/>
            <a:extLst>
              <a:ext uri="{FF2B5EF4-FFF2-40B4-BE49-F238E27FC236}">
                <a16:creationId xmlns:a16="http://schemas.microsoft.com/office/drawing/2014/main" id="{5E31A8FC-EC32-4DC9-869A-7B085E5873A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4900" y="517434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5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7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8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D62763-AA7A-4E9C-9BF8-D4F93E08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dirty="0"/>
              <a:t>PHÁT ÂM TÊN TIẾNG ANH CÁC NGUYÊN TỐ HÓA HỌC (NHÓM A)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B6FCB4C-0E37-4F3B-BE35-82257C4A6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NHÓM </a:t>
            </a:r>
            <a:r>
              <a:rPr lang="en-US" dirty="0">
                <a:solidFill>
                  <a:srgbClr val="FF0000"/>
                </a:solidFill>
              </a:rPr>
              <a:t>VA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15</a:t>
            </a:r>
            <a:r>
              <a:rPr lang="en-US" dirty="0"/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Nitrogen	</a:t>
            </a:r>
            <a:r>
              <a:rPr lang="en-US" b="1" dirty="0">
                <a:solidFill>
                  <a:srgbClr val="FF0000"/>
                </a:solidFill>
              </a:rPr>
              <a:t>N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Phosphorus	</a:t>
            </a:r>
            <a:r>
              <a:rPr lang="en-US" b="1" dirty="0">
                <a:solidFill>
                  <a:srgbClr val="FF0000"/>
                </a:solidFill>
              </a:rPr>
              <a:t>P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Arsenic		</a:t>
            </a:r>
            <a:r>
              <a:rPr lang="en-US" b="1" dirty="0">
                <a:solidFill>
                  <a:srgbClr val="FF0000"/>
                </a:solidFill>
              </a:rPr>
              <a:t>As </a:t>
            </a:r>
            <a:r>
              <a:rPr lang="en-US" dirty="0"/>
              <a:t>	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Antimony	</a:t>
            </a:r>
            <a:r>
              <a:rPr lang="en-US" b="1" dirty="0">
                <a:solidFill>
                  <a:srgbClr val="FF0000"/>
                </a:solidFill>
              </a:rPr>
              <a:t>Sb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Bismuth		</a:t>
            </a:r>
            <a:r>
              <a:rPr lang="en-US" b="1" dirty="0">
                <a:solidFill>
                  <a:srgbClr val="FF0000"/>
                </a:solidFill>
              </a:rPr>
              <a:t>Bi</a:t>
            </a:r>
          </a:p>
        </p:txBody>
      </p:sp>
      <p:pic>
        <p:nvPicPr>
          <p:cNvPr id="14" name="Content Placeholder 13" descr="A picture containing measure&#10;&#10;Description automatically generated">
            <a:extLst>
              <a:ext uri="{FF2B5EF4-FFF2-40B4-BE49-F238E27FC236}">
                <a16:creationId xmlns:a16="http://schemas.microsoft.com/office/drawing/2014/main" id="{33E1E4F4-9FE2-4124-ABA3-784E58F387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1600200"/>
            <a:ext cx="4571999" cy="457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nitrogen--_gb_1">
            <a:hlinkClick r:id="" action="ppaction://media"/>
            <a:extLst>
              <a:ext uri="{FF2B5EF4-FFF2-40B4-BE49-F238E27FC236}">
                <a16:creationId xmlns:a16="http://schemas.microsoft.com/office/drawing/2014/main" id="{C997B6E2-A526-4EE8-9C62-7CFCA99E7B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4900" y="2984890"/>
            <a:ext cx="304800" cy="304800"/>
          </a:xfrm>
          <a:prstGeom prst="rect">
            <a:avLst/>
          </a:prstGeom>
        </p:spPr>
      </p:pic>
      <p:pic>
        <p:nvPicPr>
          <p:cNvPr id="10" name="phosphorus--_gb_1">
            <a:hlinkClick r:id="" action="ppaction://media"/>
            <a:extLst>
              <a:ext uri="{FF2B5EF4-FFF2-40B4-BE49-F238E27FC236}">
                <a16:creationId xmlns:a16="http://schemas.microsoft.com/office/drawing/2014/main" id="{F300C9DF-0958-46A9-A2C3-20C7F60F9AD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4900" y="3564328"/>
            <a:ext cx="304800" cy="304800"/>
          </a:xfrm>
          <a:prstGeom prst="rect">
            <a:avLst/>
          </a:prstGeom>
        </p:spPr>
      </p:pic>
      <p:pic>
        <p:nvPicPr>
          <p:cNvPr id="11" name="arsenic--_gb_1">
            <a:hlinkClick r:id="" action="ppaction://media"/>
            <a:extLst>
              <a:ext uri="{FF2B5EF4-FFF2-40B4-BE49-F238E27FC236}">
                <a16:creationId xmlns:a16="http://schemas.microsoft.com/office/drawing/2014/main" id="{6CFF33E3-A90A-4DFF-BBDA-E4FF0C5EACB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12731" y="4090024"/>
            <a:ext cx="304800" cy="304800"/>
          </a:xfrm>
          <a:prstGeom prst="rect">
            <a:avLst/>
          </a:prstGeom>
        </p:spPr>
      </p:pic>
      <p:pic>
        <p:nvPicPr>
          <p:cNvPr id="13" name="antimony--_gb_1">
            <a:hlinkClick r:id="" action="ppaction://media"/>
            <a:extLst>
              <a:ext uri="{FF2B5EF4-FFF2-40B4-BE49-F238E27FC236}">
                <a16:creationId xmlns:a16="http://schemas.microsoft.com/office/drawing/2014/main" id="{766EDF1C-93DC-4219-9608-67E0D8742D6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4900" y="4615720"/>
            <a:ext cx="304800" cy="304800"/>
          </a:xfrm>
          <a:prstGeom prst="rect">
            <a:avLst/>
          </a:prstGeom>
        </p:spPr>
      </p:pic>
      <p:pic>
        <p:nvPicPr>
          <p:cNvPr id="15" name="bismuth--_gb_1">
            <a:hlinkClick r:id="" action="ppaction://media"/>
            <a:extLst>
              <a:ext uri="{FF2B5EF4-FFF2-40B4-BE49-F238E27FC236}">
                <a16:creationId xmlns:a16="http://schemas.microsoft.com/office/drawing/2014/main" id="{A8E53A1A-E4CB-4F11-8AD4-E6EC0787F3B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4900" y="519515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0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9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9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07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80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D62763-AA7A-4E9C-9BF8-D4F93E08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dirty="0"/>
              <a:t>PHÁT ÂM TÊN TIẾNG ANH CÁC NGUYÊN TỐ HÓA HỌC (NHÓM A)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B6FCB4C-0E37-4F3B-BE35-82257C4A6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NHÓM </a:t>
            </a:r>
            <a:r>
              <a:rPr lang="en-US" dirty="0">
                <a:solidFill>
                  <a:srgbClr val="FF0000"/>
                </a:solidFill>
              </a:rPr>
              <a:t>VIA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16</a:t>
            </a:r>
            <a:r>
              <a:rPr lang="en-US" dirty="0"/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Oxygen		</a:t>
            </a:r>
            <a:r>
              <a:rPr lang="en-US" b="1" dirty="0">
                <a:solidFill>
                  <a:srgbClr val="FF0000"/>
                </a:solidFill>
              </a:rPr>
              <a:t>O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Sulfur		</a:t>
            </a:r>
            <a:r>
              <a:rPr lang="en-US" b="1" dirty="0">
                <a:solidFill>
                  <a:srgbClr val="FF0000"/>
                </a:solidFill>
              </a:rPr>
              <a:t>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Selenium	</a:t>
            </a:r>
            <a:r>
              <a:rPr lang="en-US" b="1" dirty="0">
                <a:solidFill>
                  <a:srgbClr val="FF0000"/>
                </a:solidFill>
              </a:rPr>
              <a:t>Se </a:t>
            </a:r>
            <a:r>
              <a:rPr lang="en-US" dirty="0"/>
              <a:t>	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Tellurium	</a:t>
            </a:r>
            <a:r>
              <a:rPr lang="en-US" b="1" dirty="0" err="1">
                <a:solidFill>
                  <a:srgbClr val="FF0000"/>
                </a:solidFill>
              </a:rPr>
              <a:t>Te</a:t>
            </a:r>
            <a:endParaRPr lang="en-US" b="1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Polonium	</a:t>
            </a:r>
            <a:r>
              <a:rPr lang="en-US" b="1" dirty="0">
                <a:solidFill>
                  <a:srgbClr val="FF0000"/>
                </a:solidFill>
              </a:rPr>
              <a:t>Po</a:t>
            </a:r>
          </a:p>
        </p:txBody>
      </p:sp>
      <p:pic>
        <p:nvPicPr>
          <p:cNvPr id="14" name="Content Placeholder 13" descr="A picture containing measure&#10;&#10;Description automatically generated">
            <a:extLst>
              <a:ext uri="{FF2B5EF4-FFF2-40B4-BE49-F238E27FC236}">
                <a16:creationId xmlns:a16="http://schemas.microsoft.com/office/drawing/2014/main" id="{33E1E4F4-9FE2-4124-ABA3-784E58F387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1600200"/>
            <a:ext cx="4571999" cy="457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oxygen--_gb_1">
            <a:hlinkClick r:id="" action="ppaction://media"/>
            <a:extLst>
              <a:ext uri="{FF2B5EF4-FFF2-40B4-BE49-F238E27FC236}">
                <a16:creationId xmlns:a16="http://schemas.microsoft.com/office/drawing/2014/main" id="{892EECC4-CEEC-402B-8708-C6C444D4AC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4900" y="2979280"/>
            <a:ext cx="304800" cy="304800"/>
          </a:xfrm>
          <a:prstGeom prst="rect">
            <a:avLst/>
          </a:prstGeom>
        </p:spPr>
      </p:pic>
      <p:pic>
        <p:nvPicPr>
          <p:cNvPr id="3" name="sulfur--_us_1">
            <a:hlinkClick r:id="" action="ppaction://media"/>
            <a:extLst>
              <a:ext uri="{FF2B5EF4-FFF2-40B4-BE49-F238E27FC236}">
                <a16:creationId xmlns:a16="http://schemas.microsoft.com/office/drawing/2014/main" id="{4F4A9BEB-9040-4900-A016-26FD7BDC782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4900" y="3536990"/>
            <a:ext cx="304800" cy="304800"/>
          </a:xfrm>
          <a:prstGeom prst="rect">
            <a:avLst/>
          </a:prstGeom>
        </p:spPr>
      </p:pic>
      <p:pic>
        <p:nvPicPr>
          <p:cNvPr id="5" name="selenium--_gb_1">
            <a:hlinkClick r:id="" action="ppaction://media"/>
            <a:extLst>
              <a:ext uri="{FF2B5EF4-FFF2-40B4-BE49-F238E27FC236}">
                <a16:creationId xmlns:a16="http://schemas.microsoft.com/office/drawing/2014/main" id="{B5B46B80-026D-4871-9A6B-A6D3DD75AE9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4900" y="4094700"/>
            <a:ext cx="304800" cy="304800"/>
          </a:xfrm>
          <a:prstGeom prst="rect">
            <a:avLst/>
          </a:prstGeom>
        </p:spPr>
      </p:pic>
      <p:pic>
        <p:nvPicPr>
          <p:cNvPr id="6" name="tellurium--_gb_1">
            <a:hlinkClick r:id="" action="ppaction://media"/>
            <a:extLst>
              <a:ext uri="{FF2B5EF4-FFF2-40B4-BE49-F238E27FC236}">
                <a16:creationId xmlns:a16="http://schemas.microsoft.com/office/drawing/2014/main" id="{8F552CE0-998C-40C7-9FBE-9CDB54796C1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89475" y="4652410"/>
            <a:ext cx="304800" cy="304800"/>
          </a:xfrm>
          <a:prstGeom prst="rect">
            <a:avLst/>
          </a:prstGeom>
        </p:spPr>
      </p:pic>
      <p:pic>
        <p:nvPicPr>
          <p:cNvPr id="7" name="polonium--_gb_1">
            <a:hlinkClick r:id="" action="ppaction://media"/>
            <a:extLst>
              <a:ext uri="{FF2B5EF4-FFF2-40B4-BE49-F238E27FC236}">
                <a16:creationId xmlns:a16="http://schemas.microsoft.com/office/drawing/2014/main" id="{69287245-BA76-4648-80A9-89C16E95722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4900" y="52101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9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1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2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0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D62763-AA7A-4E9C-9BF8-D4F93E08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dirty="0"/>
              <a:t>PHÁT ÂM TÊN TIẾNG ANH CÁC NGUYÊN TỐ HÓA HỌC (NHÓM A)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B6FCB4C-0E37-4F3B-BE35-82257C4A6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NHÓM </a:t>
            </a:r>
            <a:r>
              <a:rPr lang="en-US" dirty="0">
                <a:solidFill>
                  <a:srgbClr val="FF0000"/>
                </a:solidFill>
              </a:rPr>
              <a:t>VIIA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17</a:t>
            </a:r>
            <a:r>
              <a:rPr lang="en-US" dirty="0"/>
              <a:t>)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Fluorine		</a:t>
            </a:r>
            <a:r>
              <a:rPr lang="en-US" b="1" dirty="0">
                <a:solidFill>
                  <a:srgbClr val="FF0000"/>
                </a:solidFill>
              </a:rPr>
              <a:t>F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Chlorine		</a:t>
            </a:r>
            <a:r>
              <a:rPr lang="en-US" b="1" dirty="0">
                <a:solidFill>
                  <a:srgbClr val="FF0000"/>
                </a:solidFill>
              </a:rPr>
              <a:t>Cl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Bromine		</a:t>
            </a:r>
            <a:r>
              <a:rPr lang="en-US" b="1" dirty="0">
                <a:solidFill>
                  <a:srgbClr val="FF0000"/>
                </a:solidFill>
              </a:rPr>
              <a:t>Br </a:t>
            </a:r>
            <a:r>
              <a:rPr lang="en-US" dirty="0"/>
              <a:t>	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Iodine		</a:t>
            </a:r>
            <a:r>
              <a:rPr lang="en-US" b="1" dirty="0">
                <a:solidFill>
                  <a:srgbClr val="FF0000"/>
                </a:solidFill>
              </a:rPr>
              <a:t>I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Astatine		</a:t>
            </a:r>
            <a:r>
              <a:rPr lang="en-US" b="1" dirty="0">
                <a:solidFill>
                  <a:srgbClr val="FF0000"/>
                </a:solidFill>
              </a:rPr>
              <a:t>At</a:t>
            </a:r>
          </a:p>
        </p:txBody>
      </p:sp>
      <p:pic>
        <p:nvPicPr>
          <p:cNvPr id="14" name="Content Placeholder 13" descr="A picture containing measure&#10;&#10;Description automatically generated">
            <a:extLst>
              <a:ext uri="{FF2B5EF4-FFF2-40B4-BE49-F238E27FC236}">
                <a16:creationId xmlns:a16="http://schemas.microsoft.com/office/drawing/2014/main" id="{33E1E4F4-9FE2-4124-ABA3-784E58F387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1600200"/>
            <a:ext cx="4571999" cy="457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fluorine--_gb_1">
            <a:hlinkClick r:id="" action="ppaction://media"/>
            <a:extLst>
              <a:ext uri="{FF2B5EF4-FFF2-40B4-BE49-F238E27FC236}">
                <a16:creationId xmlns:a16="http://schemas.microsoft.com/office/drawing/2014/main" id="{F6383EEA-8AE6-40CD-9A81-77AA072A2C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0695" y="2984890"/>
            <a:ext cx="304800" cy="304800"/>
          </a:xfrm>
          <a:prstGeom prst="rect">
            <a:avLst/>
          </a:prstGeom>
        </p:spPr>
      </p:pic>
      <p:pic>
        <p:nvPicPr>
          <p:cNvPr id="9" name="chlorine--_gb_1">
            <a:hlinkClick r:id="" action="ppaction://media"/>
            <a:extLst>
              <a:ext uri="{FF2B5EF4-FFF2-40B4-BE49-F238E27FC236}">
                <a16:creationId xmlns:a16="http://schemas.microsoft.com/office/drawing/2014/main" id="{3738069C-9824-40FF-B4C7-F3640894CBF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0695" y="3481600"/>
            <a:ext cx="346164" cy="346164"/>
          </a:xfrm>
          <a:prstGeom prst="rect">
            <a:avLst/>
          </a:prstGeom>
        </p:spPr>
      </p:pic>
      <p:pic>
        <p:nvPicPr>
          <p:cNvPr id="10" name="bromine--_gb_1">
            <a:hlinkClick r:id="" action="ppaction://media"/>
            <a:extLst>
              <a:ext uri="{FF2B5EF4-FFF2-40B4-BE49-F238E27FC236}">
                <a16:creationId xmlns:a16="http://schemas.microsoft.com/office/drawing/2014/main" id="{4AB58118-C428-464F-9CB9-D1B67EC835D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0695" y="4061975"/>
            <a:ext cx="304800" cy="304800"/>
          </a:xfrm>
          <a:prstGeom prst="rect">
            <a:avLst/>
          </a:prstGeom>
        </p:spPr>
      </p:pic>
      <p:pic>
        <p:nvPicPr>
          <p:cNvPr id="11" name="iodine--_gb_1">
            <a:hlinkClick r:id="" action="ppaction://media"/>
            <a:extLst>
              <a:ext uri="{FF2B5EF4-FFF2-40B4-BE49-F238E27FC236}">
                <a16:creationId xmlns:a16="http://schemas.microsoft.com/office/drawing/2014/main" id="{24B53916-913A-4921-B3B2-97F19F4F4F8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0695" y="4600986"/>
            <a:ext cx="304800" cy="304800"/>
          </a:xfrm>
          <a:prstGeom prst="rect">
            <a:avLst/>
          </a:prstGeom>
        </p:spPr>
      </p:pic>
      <p:pic>
        <p:nvPicPr>
          <p:cNvPr id="12" name="astatine--_gb_1">
            <a:hlinkClick r:id="" action="ppaction://media"/>
            <a:extLst>
              <a:ext uri="{FF2B5EF4-FFF2-40B4-BE49-F238E27FC236}">
                <a16:creationId xmlns:a16="http://schemas.microsoft.com/office/drawing/2014/main" id="{22BE0780-7F90-4576-9ADA-DC686712E78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0695" y="514139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6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9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12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99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25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D62763-AA7A-4E9C-9BF8-D4F93E08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dirty="0"/>
              <a:t>PHÁT ÂM TÊN TIẾNG ANH CÁC NGUYÊN TỐ HÓA HỌC (NHÓM A)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B6FCB4C-0E37-4F3B-BE35-82257C4A6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NHÓM </a:t>
            </a:r>
            <a:r>
              <a:rPr lang="en-US" dirty="0">
                <a:solidFill>
                  <a:srgbClr val="FF0000"/>
                </a:solidFill>
              </a:rPr>
              <a:t>VIIIA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18</a:t>
            </a:r>
            <a:r>
              <a:rPr lang="en-US" dirty="0"/>
              <a:t>)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Helium		</a:t>
            </a:r>
            <a:r>
              <a:rPr lang="en-US" b="1" dirty="0">
                <a:solidFill>
                  <a:srgbClr val="FF0000"/>
                </a:solidFill>
              </a:rPr>
              <a:t>He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Neon		</a:t>
            </a:r>
            <a:r>
              <a:rPr lang="en-US" b="1" dirty="0">
                <a:solidFill>
                  <a:srgbClr val="FF0000"/>
                </a:solidFill>
              </a:rPr>
              <a:t>Ne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Argon		</a:t>
            </a:r>
            <a:r>
              <a:rPr lang="en-US" b="1" dirty="0" err="1">
                <a:solidFill>
                  <a:srgbClr val="FF0000"/>
                </a:solidFill>
              </a:rPr>
              <a:t>Ar</a:t>
            </a:r>
            <a:endParaRPr lang="en-US" b="1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Krypton		</a:t>
            </a:r>
            <a:r>
              <a:rPr lang="en-US" b="1" dirty="0">
                <a:solidFill>
                  <a:srgbClr val="FF0000"/>
                </a:solidFill>
              </a:rPr>
              <a:t>Kr </a:t>
            </a:r>
            <a:r>
              <a:rPr lang="en-US" dirty="0"/>
              <a:t>	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Xenon		</a:t>
            </a:r>
            <a:r>
              <a:rPr lang="en-US" b="1" dirty="0" err="1">
                <a:solidFill>
                  <a:srgbClr val="FF0000"/>
                </a:solidFill>
              </a:rPr>
              <a:t>Xe</a:t>
            </a:r>
            <a:endParaRPr lang="en-US" b="1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Radon		</a:t>
            </a:r>
            <a:r>
              <a:rPr lang="en-US" b="1" dirty="0">
                <a:solidFill>
                  <a:srgbClr val="FF0000"/>
                </a:solidFill>
              </a:rPr>
              <a:t>Rn</a:t>
            </a:r>
          </a:p>
        </p:txBody>
      </p:sp>
      <p:pic>
        <p:nvPicPr>
          <p:cNvPr id="14" name="Content Placeholder 13" descr="A picture containing measure&#10;&#10;Description automatically generated">
            <a:extLst>
              <a:ext uri="{FF2B5EF4-FFF2-40B4-BE49-F238E27FC236}">
                <a16:creationId xmlns:a16="http://schemas.microsoft.com/office/drawing/2014/main" id="{33E1E4F4-9FE2-4124-ABA3-784E58F387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1600200"/>
            <a:ext cx="4571999" cy="457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helium--_gb_1">
            <a:hlinkClick r:id="" action="ppaction://media"/>
            <a:extLst>
              <a:ext uri="{FF2B5EF4-FFF2-40B4-BE49-F238E27FC236}">
                <a16:creationId xmlns:a16="http://schemas.microsoft.com/office/drawing/2014/main" id="{0AC3EE0F-DE39-41A3-8559-5787106372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04900" y="2418298"/>
            <a:ext cx="304800" cy="304800"/>
          </a:xfrm>
          <a:prstGeom prst="rect">
            <a:avLst/>
          </a:prstGeom>
        </p:spPr>
      </p:pic>
      <p:pic>
        <p:nvPicPr>
          <p:cNvPr id="3" name="neon--_gb_1">
            <a:hlinkClick r:id="" action="ppaction://media"/>
            <a:extLst>
              <a:ext uri="{FF2B5EF4-FFF2-40B4-BE49-F238E27FC236}">
                <a16:creationId xmlns:a16="http://schemas.microsoft.com/office/drawing/2014/main" id="{178C4DD7-34D0-4AF9-AE9C-BB24A2DDA0C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04900" y="2990501"/>
            <a:ext cx="304800" cy="304800"/>
          </a:xfrm>
          <a:prstGeom prst="rect">
            <a:avLst/>
          </a:prstGeom>
        </p:spPr>
      </p:pic>
      <p:pic>
        <p:nvPicPr>
          <p:cNvPr id="5" name="argon--_gb_1">
            <a:hlinkClick r:id="" action="ppaction://media"/>
            <a:extLst>
              <a:ext uri="{FF2B5EF4-FFF2-40B4-BE49-F238E27FC236}">
                <a16:creationId xmlns:a16="http://schemas.microsoft.com/office/drawing/2014/main" id="{F2BDB8CD-606F-484C-B623-94F74950DD2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04900" y="3541196"/>
            <a:ext cx="304800" cy="304800"/>
          </a:xfrm>
          <a:prstGeom prst="rect">
            <a:avLst/>
          </a:prstGeom>
        </p:spPr>
      </p:pic>
      <p:pic>
        <p:nvPicPr>
          <p:cNvPr id="6" name="krypton--_gb_1">
            <a:hlinkClick r:id="" action="ppaction://media"/>
            <a:extLst>
              <a:ext uri="{FF2B5EF4-FFF2-40B4-BE49-F238E27FC236}">
                <a16:creationId xmlns:a16="http://schemas.microsoft.com/office/drawing/2014/main" id="{BBA35ACA-D544-45FC-8C5D-B05EBD4511F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04900" y="4091891"/>
            <a:ext cx="304800" cy="304800"/>
          </a:xfrm>
          <a:prstGeom prst="rect">
            <a:avLst/>
          </a:prstGeom>
        </p:spPr>
      </p:pic>
      <p:pic>
        <p:nvPicPr>
          <p:cNvPr id="7" name="xenon--_gb_1">
            <a:hlinkClick r:id="" action="ppaction://media"/>
            <a:extLst>
              <a:ext uri="{FF2B5EF4-FFF2-40B4-BE49-F238E27FC236}">
                <a16:creationId xmlns:a16="http://schemas.microsoft.com/office/drawing/2014/main" id="{76368124-004A-429D-97A4-D08F8379487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79832" y="4638379"/>
            <a:ext cx="304800" cy="304800"/>
          </a:xfrm>
          <a:prstGeom prst="rect">
            <a:avLst/>
          </a:prstGeom>
        </p:spPr>
      </p:pic>
      <p:pic>
        <p:nvPicPr>
          <p:cNvPr id="13" name="radon--_gb_1">
            <a:hlinkClick r:id="" action="ppaction://media"/>
            <a:extLst>
              <a:ext uri="{FF2B5EF4-FFF2-40B4-BE49-F238E27FC236}">
                <a16:creationId xmlns:a16="http://schemas.microsoft.com/office/drawing/2014/main" id="{EDF7F2B1-AA30-40AE-B11B-E219E41FA210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04900" y="518486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2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9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9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9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96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Custom 1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6c00043-ab39-4641-a03b-2641eee885bb" xsi:nil="true"/>
    <lcf76f155ced4ddcb4097134ff3c332f xmlns="b0d5abdc-06f3-48e2-abf8-91fa627ca5b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B3856C0DB8D14F829FDD320126E664" ma:contentTypeVersion="15" ma:contentTypeDescription="Create a new document." ma:contentTypeScope="" ma:versionID="2c1949425b9985e2b21ab05e13c1865a">
  <xsd:schema xmlns:xsd="http://www.w3.org/2001/XMLSchema" xmlns:xs="http://www.w3.org/2001/XMLSchema" xmlns:p="http://schemas.microsoft.com/office/2006/metadata/properties" xmlns:ns2="b0d5abdc-06f3-48e2-abf8-91fa627ca5b5" xmlns:ns3="06c00043-ab39-4641-a03b-2641eee885bb" targetNamespace="http://schemas.microsoft.com/office/2006/metadata/properties" ma:root="true" ma:fieldsID="12cf1d195e6ae9ca212989171a8f31a8" ns2:_="" ns3:_="">
    <xsd:import namespace="b0d5abdc-06f3-48e2-abf8-91fa627ca5b5"/>
    <xsd:import namespace="06c00043-ab39-4641-a03b-2641eee885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d5abdc-06f3-48e2-abf8-91fa627ca5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ceb819f-f020-4f4c-aff3-9ac7d6092f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00043-ab39-4641-a03b-2641eee885b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7129261-f24f-49a1-8f34-de3b4ce653db}" ma:internalName="TaxCatchAll" ma:showField="CatchAllData" ma:web="06c00043-ab39-4641-a03b-2641eee885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b0d5abdc-06f3-48e2-abf8-91fa627ca5b5"/>
    <ds:schemaRef ds:uri="http://www.w3.org/XML/1998/namespace"/>
    <ds:schemaRef ds:uri="http://purl.org/dc/terms/"/>
    <ds:schemaRef ds:uri="http://schemas.microsoft.com/office/infopath/2007/PartnerControls"/>
    <ds:schemaRef ds:uri="06c00043-ab39-4641-a03b-2641eee885bb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41C49C8-1E99-4866-A533-89627CFF35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d5abdc-06f3-48e2-abf8-91fa627ca5b5"/>
    <ds:schemaRef ds:uri="06c00043-ab39-4641-a03b-2641eee885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EED652-2DD5-49D7-9A26-8FFC9C8FC1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367</Words>
  <Application>Microsoft Office PowerPoint</Application>
  <PresentationFormat>Màn hình rộng</PresentationFormat>
  <Paragraphs>71</Paragraphs>
  <Slides>9</Slides>
  <Notes>1</Notes>
  <HiddenSlides>0</HiddenSlides>
  <MMClips>44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9</vt:i4>
      </vt:variant>
    </vt:vector>
  </HeadingPairs>
  <TitlesOfParts>
    <vt:vector size="14" baseType="lpstr">
      <vt:lpstr>Arial</vt:lpstr>
      <vt:lpstr>Candara</vt:lpstr>
      <vt:lpstr>Euphemia</vt:lpstr>
      <vt:lpstr>Wingdings</vt:lpstr>
      <vt:lpstr>Academic Literature 16x9</vt:lpstr>
      <vt:lpstr>DANH PHÁP HÓA HỌCgggg</vt:lpstr>
      <vt:lpstr>PHÁT ÂM TÊN TIẾNG ANH CÁC NGUYÊN TỐ HÓA HỌC (NHÓM A)</vt:lpstr>
      <vt:lpstr>PHÁT ÂM TÊN TIẾNG ANH CÁC NGUYÊN TỐ HÓA HỌC (NHÓM A)</vt:lpstr>
      <vt:lpstr>PHÁT ÂM TÊN TIẾNG ANH CÁC NGUYÊN TỐ HÓA HỌC (NHÓM A)</vt:lpstr>
      <vt:lpstr>PHÁT ÂM TÊN TIẾNG ANH CÁC NGUYÊN TỐ HÓA HỌC (NHÓM A)</vt:lpstr>
      <vt:lpstr>PHÁT ÂM TÊN TIẾNG ANH CÁC NGUYÊN TỐ HÓA HỌC (NHÓM A)</vt:lpstr>
      <vt:lpstr>PHÁT ÂM TÊN TIẾNG ANH CÁC NGUYÊN TỐ HÓA HỌC (NHÓM A)</vt:lpstr>
      <vt:lpstr>PHÁT ÂM TÊN TIẾNG ANH CÁC NGUYÊN TỐ HÓA HỌC (NHÓM A)</vt:lpstr>
      <vt:lpstr>PHÁT ÂM TÊN TIẾNG ANH CÁC NGUYÊN TỐ HÓA HỌC (NHÓM 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DANH PHÁP HÓA HỌC</dc:title>
  <dc:creator>Hung Nguyen</dc:creator>
  <cp:lastModifiedBy>Nguyễn Thành Kiên</cp:lastModifiedBy>
  <cp:revision>33</cp:revision>
  <dcterms:created xsi:type="dcterms:W3CDTF">2020-04-28T11:44:54Z</dcterms:created>
  <dcterms:modified xsi:type="dcterms:W3CDTF">2023-09-01T05:03:18Z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0x01010070B3856C0DB8D14F829FDD320126E664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2023-09-01T05:02:57Z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15c09585-8f2e-4efd-a0d7-62cd8e580b75</vt:lpwstr>
  </property>
  <property fmtid="{D5CDD505-2E9C-101B-9397-08002B2CF9AE}" pid="8" name="MSIP_Label_defa4170-0d19-0005-0004-bc88714345d2_ActionId">
    <vt:lpwstr>7e2b046b-7c58-4aae-b455-7ba6921f3c69</vt:lpwstr>
  </property>
  <property fmtid="{D5CDD505-2E9C-101B-9397-08002B2CF9AE}" pid="9" name="MSIP_Label_defa4170-0d19-0005-0004-bc88714345d2_ContentBits">
    <vt:lpwstr>0</vt:lpwstr>
  </property>
</Properties>
</file>