
<file path=[Content_Types].xml><?xml version="1.0" encoding="utf-8"?>
<Types xmlns="http://schemas.openxmlformats.org/package/2006/content-types">
  <Default Extension="jpeg" ContentType="image/jpeg"/>
  <Default Extension="JPG" ContentType="image/.jpg"/>
  <Default Extension="tiff" ContentType="image/tiff"/>
  <Default Extension="gif" ContentType="image/gif"/>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5"/>
  </p:handoutMasterIdLst>
  <p:sldIdLst>
    <p:sldId id="271" r:id="rId3"/>
    <p:sldId id="636" r:id="rId5"/>
    <p:sldId id="790" r:id="rId6"/>
    <p:sldId id="389" r:id="rId7"/>
    <p:sldId id="531" r:id="rId8"/>
    <p:sldId id="791" r:id="rId9"/>
    <p:sldId id="792" r:id="rId10"/>
    <p:sldId id="793" r:id="rId11"/>
    <p:sldId id="794" r:id="rId12"/>
    <p:sldId id="795" r:id="rId13"/>
    <p:sldId id="796" r:id="rId14"/>
    <p:sldId id="797" r:id="rId15"/>
    <p:sldId id="798" r:id="rId16"/>
    <p:sldId id="599" r:id="rId17"/>
    <p:sldId id="749" r:id="rId18"/>
    <p:sldId id="627" r:id="rId19"/>
    <p:sldId id="751" r:id="rId20"/>
    <p:sldId id="823" r:id="rId21"/>
    <p:sldId id="456" r:id="rId22"/>
    <p:sldId id="824" r:id="rId23"/>
    <p:sldId id="825" r:id="rId24"/>
    <p:sldId id="719" r:id="rId25"/>
    <p:sldId id="826" r:id="rId26"/>
    <p:sldId id="457" r:id="rId27"/>
    <p:sldId id="827" r:id="rId28"/>
    <p:sldId id="605" r:id="rId29"/>
    <p:sldId id="828" r:id="rId30"/>
    <p:sldId id="829" r:id="rId31"/>
    <p:sldId id="314" r:id="rId32"/>
    <p:sldId id="330"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4" userDrawn="1">
          <p15:clr>
            <a:srgbClr val="A4A3A4"/>
          </p15:clr>
        </p15:guide>
        <p15:guide id="2" pos="39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CAE"/>
    <a:srgbClr val="FEE8BF"/>
    <a:srgbClr val="E7C6DE"/>
    <a:srgbClr val="85DFFB"/>
    <a:srgbClr val="C7E2AF"/>
    <a:srgbClr val="F9F9E0"/>
    <a:srgbClr val="FFBFD9"/>
    <a:srgbClr val="8ACDD7"/>
    <a:srgbClr val="DBCC95"/>
    <a:srgbClr val="EAE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6" autoAdjust="0"/>
    <p:restoredTop sz="86467" autoAdjust="0"/>
  </p:normalViewPr>
  <p:slideViewPr>
    <p:cSldViewPr snapToGrid="0" showGuides="1">
      <p:cViewPr>
        <p:scale>
          <a:sx n="50" d="100"/>
          <a:sy n="50" d="100"/>
        </p:scale>
        <p:origin x="532" y="244"/>
      </p:cViewPr>
      <p:guideLst>
        <p:guide orient="horz" pos="1974"/>
        <p:guide pos="3927"/>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media/media2.mp3"/></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8.png"/><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4.xml"/><Relationship Id="rId2" Type="http://schemas.openxmlformats.org/officeDocument/2006/relationships/image" Target="../media/image16.png"/><Relationship Id="rId1" Type="http://schemas.openxmlformats.org/officeDocument/2006/relationships/image" Target="../media/image15.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4.xml"/><Relationship Id="rId2" Type="http://schemas.openxmlformats.org/officeDocument/2006/relationships/image" Target="../media/image16.png"/><Relationship Id="rId1" Type="http://schemas.openxmlformats.org/officeDocument/2006/relationships/image" Target="../media/image15.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5.png"/><Relationship Id="rId6" Type="http://schemas.microsoft.com/office/2007/relationships/hdphoto" Target="../media/image4.wdp"/><Relationship Id="rId5" Type="http://schemas.openxmlformats.org/officeDocument/2006/relationships/image" Target="../media/image3.png"/><Relationship Id="rId4" Type="http://schemas.openxmlformats.org/officeDocument/2006/relationships/image" Target="../media/image8.png"/><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tif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Content Placeholder 9" descr="mountain"/>
          <p:cNvPicPr>
            <a:picLocks noChangeAspect="1"/>
          </p:cNvPicPr>
          <p:nvPr>
            <p:ph idx="1"/>
          </p:nvPr>
        </p:nvPicPr>
        <p:blipFill>
          <a:blip r:embed="rId1"/>
          <a:srcRect b="7982"/>
          <a:stretch>
            <a:fillRect/>
          </a:stretch>
        </p:blipFill>
        <p:spPr>
          <a:xfrm>
            <a:off x="-2270125" y="989330"/>
            <a:ext cx="8118475" cy="4976495"/>
          </a:xfrm>
          <a:prstGeom prst="rect">
            <a:avLst/>
          </a:prstGeom>
        </p:spPr>
      </p:pic>
      <p:sp>
        <p:nvSpPr>
          <p:cNvPr id="11" name="TextBox 11"/>
          <p:cNvSpPr txBox="1"/>
          <p:nvPr/>
        </p:nvSpPr>
        <p:spPr>
          <a:xfrm>
            <a:off x="635" y="9272905"/>
            <a:ext cx="12192000" cy="2159635"/>
          </a:xfrm>
          <a:prstGeom prst="rect">
            <a:avLst/>
          </a:prstGeom>
          <a:solidFill>
            <a:schemeClr val="tx1">
              <a:alpha val="36000"/>
            </a:schemeClr>
          </a:solidFill>
        </p:spPr>
        <p:txBody>
          <a:bodyPr wrap="square" rtlCol="0">
            <a:noAutofit/>
          </a:bodyPr>
          <a:p>
            <a:pPr algn="ctr">
              <a:lnSpc>
                <a:spcPct val="100000"/>
              </a:lnSpc>
            </a:pPr>
            <a:endParaRPr lang="en-US" sz="6600" b="1" dirty="0">
              <a:solidFill>
                <a:srgbClr val="FF0000"/>
              </a:solidFill>
            </a:endParaRPr>
          </a:p>
        </p:txBody>
      </p:sp>
      <p:sp>
        <p:nvSpPr>
          <p:cNvPr id="16" name="Text Box 15"/>
          <p:cNvSpPr txBox="1"/>
          <p:nvPr/>
        </p:nvSpPr>
        <p:spPr>
          <a:xfrm>
            <a:off x="2992120" y="9385935"/>
            <a:ext cx="6468110" cy="2122805"/>
          </a:xfrm>
          <a:prstGeom prst="rect">
            <a:avLst/>
          </a:prstGeom>
          <a:noFill/>
        </p:spPr>
        <p:txBody>
          <a:bodyPr wrap="square" rtlCol="0" anchor="t">
            <a:spAutoFit/>
          </a:bodyPr>
          <a:p>
            <a:pPr algn="ctr">
              <a:lnSpc>
                <a:spcPct val="100000"/>
              </a:lnSpc>
            </a:pPr>
            <a:r>
              <a:rPr lang="en-US" sz="6600" b="1" dirty="0">
                <a:solidFill>
                  <a:schemeClr val="bg1"/>
                </a:solidFill>
                <a:sym typeface="+mn-ea"/>
              </a:rPr>
              <a:t>Mountain Chain Reaction</a:t>
            </a:r>
            <a:endParaRPr lang="en-US" sz="6600" b="1" dirty="0">
              <a:solidFill>
                <a:schemeClr val="bg1"/>
              </a:solidFill>
              <a:sym typeface="+mn-ea"/>
            </a:endParaRPr>
          </a:p>
        </p:txBody>
      </p:sp>
      <p:sp>
        <p:nvSpPr>
          <p:cNvPr id="2" name="Text Box 1"/>
          <p:cNvSpPr txBox="1"/>
          <p:nvPr/>
        </p:nvSpPr>
        <p:spPr>
          <a:xfrm>
            <a:off x="6405245" y="1075690"/>
            <a:ext cx="4860925" cy="706755"/>
          </a:xfrm>
          <a:prstGeom prst="rect">
            <a:avLst/>
          </a:prstGeom>
          <a:noFill/>
        </p:spPr>
        <p:txBody>
          <a:bodyPr wrap="square" rtlCol="0" anchor="t">
            <a:spAutoFit/>
          </a:bodyPr>
          <a:p>
            <a:pPr algn="just"/>
            <a:r>
              <a:rPr lang="en-US" sz="4000" i="1">
                <a:solidFill>
                  <a:srgbClr val="FF0000"/>
                </a:solidFill>
                <a:latin typeface="Calibri" panose="020F0502020204030204" pitchFamily="34" charset="0"/>
                <a:cs typeface="Calibri" panose="020F0502020204030204" pitchFamily="34" charset="0"/>
              </a:rPr>
              <a:t>Suggested answers</a:t>
            </a:r>
            <a:endParaRPr lang="en-US" sz="4000" i="1">
              <a:solidFill>
                <a:srgbClr val="FF0000"/>
              </a:solidFill>
              <a:latin typeface="Calibri" panose="020F0502020204030204" pitchFamily="34" charset="0"/>
              <a:cs typeface="Calibri" panose="020F0502020204030204" pitchFamily="34" charset="0"/>
            </a:endParaRPr>
          </a:p>
        </p:txBody>
      </p:sp>
      <p:sp>
        <p:nvSpPr>
          <p:cNvPr id="3" name="Text Box 2"/>
          <p:cNvSpPr txBox="1"/>
          <p:nvPr/>
        </p:nvSpPr>
        <p:spPr>
          <a:xfrm>
            <a:off x="5943600" y="1782445"/>
            <a:ext cx="6164580" cy="4179570"/>
          </a:xfrm>
          <a:prstGeom prst="rect">
            <a:avLst/>
          </a:prstGeom>
          <a:noFill/>
        </p:spPr>
        <p:txBody>
          <a:bodyPr wrap="square" rtlCol="0" anchor="t">
            <a:noAutofit/>
          </a:bodyPr>
          <a:p>
            <a:pPr algn="just"/>
            <a:r>
              <a:rPr lang="en-US" sz="3200" b="1">
                <a:solidFill>
                  <a:schemeClr val="tx1"/>
                </a:solidFill>
                <a:latin typeface="Calibri" panose="020F0502020204030204" pitchFamily="34" charset="0"/>
                <a:cs typeface="Calibri" panose="020F0502020204030204" pitchFamily="34" charset="0"/>
              </a:rPr>
              <a:t>Landscape:</a:t>
            </a:r>
            <a:r>
              <a:rPr lang="en-US" sz="3200">
                <a:solidFill>
                  <a:schemeClr val="tx1"/>
                </a:solidFill>
                <a:latin typeface="Calibri" panose="020F0502020204030204" pitchFamily="34" charset="0"/>
                <a:cs typeface="Calibri" panose="020F0502020204030204" pitchFamily="34" charset="0"/>
              </a:rPr>
              <a:t> Peak, Valley,Cliff…</a:t>
            </a:r>
            <a:endParaRPr lang="en-US" sz="3200">
              <a:solidFill>
                <a:schemeClr val="tx1"/>
              </a:solidFill>
              <a:latin typeface="Calibri" panose="020F0502020204030204" pitchFamily="34" charset="0"/>
              <a:cs typeface="Calibri" panose="020F0502020204030204" pitchFamily="34" charset="0"/>
            </a:endParaRPr>
          </a:p>
          <a:p>
            <a:pPr algn="just"/>
            <a:r>
              <a:rPr lang="en-US" sz="3200" b="1">
                <a:solidFill>
                  <a:schemeClr val="tx1"/>
                </a:solidFill>
                <a:latin typeface="Calibri" panose="020F0502020204030204" pitchFamily="34" charset="0"/>
                <a:cs typeface="Calibri" panose="020F0502020204030204" pitchFamily="34" charset="0"/>
              </a:rPr>
              <a:t>Weather: </a:t>
            </a:r>
            <a:r>
              <a:rPr lang="en-US" sz="3200">
                <a:solidFill>
                  <a:schemeClr val="tx1"/>
                </a:solidFill>
                <a:latin typeface="Calibri" panose="020F0502020204030204" pitchFamily="34" charset="0"/>
                <a:cs typeface="Calibri" panose="020F0502020204030204" pitchFamily="34" charset="0"/>
              </a:rPr>
              <a:t>Cold, Wind, Sun, Fog,…</a:t>
            </a:r>
            <a:endParaRPr lang="en-US" sz="3200">
              <a:solidFill>
                <a:schemeClr val="tx1"/>
              </a:solidFill>
              <a:latin typeface="Calibri" panose="020F0502020204030204" pitchFamily="34" charset="0"/>
              <a:cs typeface="Calibri" panose="020F0502020204030204" pitchFamily="34" charset="0"/>
            </a:endParaRPr>
          </a:p>
          <a:p>
            <a:pPr algn="just"/>
            <a:r>
              <a:rPr lang="en-US" sz="3200" b="1">
                <a:solidFill>
                  <a:schemeClr val="tx1"/>
                </a:solidFill>
                <a:latin typeface="Calibri" panose="020F0502020204030204" pitchFamily="34" charset="0"/>
                <a:cs typeface="Calibri" panose="020F0502020204030204" pitchFamily="34" charset="0"/>
              </a:rPr>
              <a:t>Activities:</a:t>
            </a:r>
            <a:r>
              <a:rPr lang="en-US" sz="3200">
                <a:solidFill>
                  <a:schemeClr val="tx1"/>
                </a:solidFill>
                <a:latin typeface="Calibri" panose="020F0502020204030204" pitchFamily="34" charset="0"/>
                <a:cs typeface="Calibri" panose="020F0502020204030204" pitchFamily="34" charset="0"/>
              </a:rPr>
              <a:t> Hiking, Climbing, Camping, Bird watching, Photography….</a:t>
            </a:r>
            <a:endParaRPr lang="en-US" sz="3200">
              <a:solidFill>
                <a:schemeClr val="tx1"/>
              </a:solidFill>
              <a:latin typeface="Calibri" panose="020F0502020204030204" pitchFamily="34" charset="0"/>
              <a:cs typeface="Calibri" panose="020F0502020204030204" pitchFamily="34" charset="0"/>
            </a:endParaRPr>
          </a:p>
          <a:p>
            <a:pPr algn="just"/>
            <a:r>
              <a:rPr lang="en-US" sz="3200" b="1">
                <a:solidFill>
                  <a:schemeClr val="tx1"/>
                </a:solidFill>
                <a:latin typeface="Calibri" panose="020F0502020204030204" pitchFamily="34" charset="0"/>
                <a:cs typeface="Calibri" panose="020F0502020204030204" pitchFamily="34" charset="0"/>
              </a:rPr>
              <a:t>Emotions:</a:t>
            </a:r>
            <a:r>
              <a:rPr lang="en-US" sz="3200">
                <a:solidFill>
                  <a:schemeClr val="tx1"/>
                </a:solidFill>
                <a:latin typeface="Calibri" panose="020F0502020204030204" pitchFamily="34" charset="0"/>
                <a:cs typeface="Calibri" panose="020F0502020204030204" pitchFamily="34" charset="0"/>
              </a:rPr>
              <a:t> Peace, Excitement, Adventure, Freedom,…</a:t>
            </a:r>
            <a:endParaRPr lang="en-US" sz="320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07950" y="1356995"/>
            <a:ext cx="6459855" cy="44069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a:solidFill>
                  <a:srgbClr val="AD4F0F"/>
                </a:solidFill>
              </a:rPr>
              <a:t>majestic (adj)</a:t>
            </a:r>
            <a:r>
              <a:rPr lang="en-US" sz="6600" b="1"/>
              <a:t> </a:t>
            </a:r>
            <a:endParaRPr lang="en-US" sz="6600" b="1" dirty="0">
              <a:solidFill>
                <a:srgbClr val="AD4F0F"/>
              </a:solidFill>
            </a:endParaRPr>
          </a:p>
        </p:txBody>
      </p:sp>
      <p:sp>
        <p:nvSpPr>
          <p:cNvPr id="12" name="Rectangle 11"/>
          <p:cNvSpPr/>
          <p:nvPr/>
        </p:nvSpPr>
        <p:spPr>
          <a:xfrm>
            <a:off x="955222" y="4644320"/>
            <a:ext cx="4050892" cy="1568450"/>
          </a:xfrm>
          <a:prstGeom prst="rect">
            <a:avLst/>
          </a:prstGeom>
        </p:spPr>
        <p:txBody>
          <a:bodyPr wrap="square">
            <a:spAutoFit/>
          </a:bodyPr>
          <a:lstStyle/>
          <a:p>
            <a:pPr lvl="0" algn="ctr"/>
            <a:r>
              <a:rPr lang="en-US" sz="4800"/>
              <a:t>uy nghi, tráng lệ</a:t>
            </a:r>
            <a:endParaRPr lang="en-US" sz="4800"/>
          </a:p>
        </p:txBody>
      </p:sp>
      <p:sp>
        <p:nvSpPr>
          <p:cNvPr id="2" name="Rectangle 1"/>
          <p:cNvSpPr/>
          <p:nvPr/>
        </p:nvSpPr>
        <p:spPr>
          <a:xfrm>
            <a:off x="1211525" y="3138100"/>
            <a:ext cx="3538855" cy="829945"/>
          </a:xfrm>
          <a:prstGeom prst="rect">
            <a:avLst/>
          </a:prstGeom>
        </p:spPr>
        <p:txBody>
          <a:bodyPr wrap="none">
            <a:spAutoFit/>
          </a:bodyPr>
          <a:lstStyle/>
          <a:p>
            <a:pPr algn="ctr"/>
            <a:r>
              <a:rPr lang="en-US" sz="4800" b="1">
                <a:solidFill>
                  <a:schemeClr val="accent5">
                    <a:lumMod val="50000"/>
                  </a:schemeClr>
                </a:solidFill>
              </a:rPr>
              <a:t>/məˈdʒestɪk/</a:t>
            </a:r>
            <a:endParaRPr lang="en-US" sz="4800" b="1">
              <a:solidFill>
                <a:schemeClr val="accent5">
                  <a:lumMod val="50000"/>
                </a:schemeClr>
              </a:solidFill>
            </a:endParaRP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212205" y="1595120"/>
            <a:ext cx="5916930" cy="768350"/>
          </a:xfrm>
          <a:prstGeom prst="rect">
            <a:avLst/>
          </a:prstGeom>
          <a:noFill/>
          <a:ln w="9525">
            <a:noFill/>
          </a:ln>
        </p:spPr>
        <p:txBody>
          <a:bodyPr wrap="square">
            <a:spAutoFit/>
          </a:bodyPr>
          <a:lstStyle/>
          <a:p>
            <a:pPr marL="635" indent="-635" algn="just"/>
            <a:r>
              <a:rPr lang="en-US" sz="4400" b="0">
                <a:solidFill>
                  <a:srgbClr val="000000"/>
                </a:solidFill>
                <a:latin typeface="Times New Roman" panose="02020603050405020304" pitchFamily="18" charset="0"/>
              </a:rPr>
              <a:t>beautiful, powerful</a:t>
            </a:r>
            <a:endParaRPr lang="en-US" sz="4400" b="0">
              <a:solidFill>
                <a:srgbClr val="000000"/>
              </a:solidFill>
              <a:latin typeface="Times New Roman" panose="02020603050405020304" pitchFamily="18" charset="0"/>
            </a:endParaRPr>
          </a:p>
        </p:txBody>
      </p:sp>
      <p:sp>
        <p:nvSpPr>
          <p:cNvPr id="4" name="Text Box 3"/>
          <p:cNvSpPr txBox="1"/>
          <p:nvPr/>
        </p:nvSpPr>
        <p:spPr>
          <a:xfrm>
            <a:off x="6351905" y="2780030"/>
            <a:ext cx="5262245" cy="2799715"/>
          </a:xfrm>
          <a:prstGeom prst="rect">
            <a:avLst/>
          </a:prstGeom>
          <a:noFill/>
          <a:ln w="9525">
            <a:noFill/>
          </a:ln>
        </p:spPr>
        <p:txBody>
          <a:bodyPr wrap="square">
            <a:spAutoFit/>
          </a:bodyPr>
          <a:lstStyle/>
          <a:p>
            <a:pPr marL="635" indent="-635" algn="just"/>
            <a:r>
              <a:rPr lang="en-US" sz="4400" b="1">
                <a:solidFill>
                  <a:srgbClr val="000000"/>
                </a:solidFill>
                <a:latin typeface="Times New Roman" panose="02020603050405020304" pitchFamily="18" charset="0"/>
              </a:rPr>
              <a:t>Ex: </a:t>
            </a:r>
            <a:r>
              <a:rPr lang="en-US" sz="4400">
                <a:solidFill>
                  <a:srgbClr val="000000"/>
                </a:solidFill>
                <a:latin typeface="Times New Roman" panose="02020603050405020304" pitchFamily="18" charset="0"/>
              </a:rPr>
              <a:t>The </a:t>
            </a:r>
            <a:r>
              <a:rPr lang="en-US" sz="4400" b="1" u="sng">
                <a:solidFill>
                  <a:srgbClr val="000000"/>
                </a:solidFill>
                <a:latin typeface="Times New Roman" panose="02020603050405020304" pitchFamily="18" charset="0"/>
              </a:rPr>
              <a:t>majestic Montana scenery</a:t>
            </a:r>
            <a:r>
              <a:rPr lang="en-US" sz="4400">
                <a:solidFill>
                  <a:srgbClr val="000000"/>
                </a:solidFill>
                <a:latin typeface="Times New Roman" panose="02020603050405020304" pitchFamily="18" charset="0"/>
              </a:rPr>
              <a:t> will leave you breathless.</a:t>
            </a:r>
            <a:endParaRPr lang="en-US" sz="4400">
              <a:solidFill>
                <a:srgbClr val="000000"/>
              </a:solidFill>
              <a:latin typeface="Times New Roman" panose="02020603050405020304" pitchFamily="18" charset="0"/>
            </a:endParaRPr>
          </a:p>
        </p:txBody>
      </p:sp>
      <p:pic>
        <p:nvPicPr>
          <p:cNvPr id="6" name="majestic">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352425" y="2982595"/>
            <a:ext cx="985520" cy="9855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4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p:tgtEl>
                        <p:sldTgt/>
                      </p:tgtEl>
                    </p:cond>
                  </p:endCondLst>
                </p:cTn>
                <p:tgtEl>
                  <p:spTgt spid="6"/>
                </p:tgtEl>
              </p:cMediaNode>
            </p:audio>
          </p:childTnLst>
        </p:cTn>
      </p:par>
    </p:tnLst>
    <p:bldLst>
      <p:bldP spid="7" grpId="0"/>
      <p:bldP spid="1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286385" y="1584960"/>
            <a:ext cx="5842635" cy="6572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600" b="1" dirty="0">
                <a:solidFill>
                  <a:srgbClr val="AD4F0F"/>
                </a:solidFill>
              </a:rPr>
              <a:t>occur (v)</a:t>
            </a:r>
            <a:endParaRPr lang="en-US" sz="6600" b="1" dirty="0">
              <a:solidFill>
                <a:srgbClr val="AD4F0F"/>
              </a:solidFill>
            </a:endParaRPr>
          </a:p>
        </p:txBody>
      </p:sp>
      <p:sp>
        <p:nvSpPr>
          <p:cNvPr id="12" name="Rectangle 11"/>
          <p:cNvSpPr/>
          <p:nvPr/>
        </p:nvSpPr>
        <p:spPr>
          <a:xfrm>
            <a:off x="487045" y="4043045"/>
            <a:ext cx="5015230" cy="922020"/>
          </a:xfrm>
          <a:prstGeom prst="rect">
            <a:avLst/>
          </a:prstGeom>
        </p:spPr>
        <p:txBody>
          <a:bodyPr wrap="square">
            <a:spAutoFit/>
          </a:bodyPr>
          <a:lstStyle/>
          <a:p>
            <a:pPr lvl="0" algn="ctr"/>
            <a:r>
              <a:rPr lang="en-US" sz="5400" dirty="0"/>
              <a:t>xảy ra</a:t>
            </a:r>
            <a:endParaRPr lang="en-US" sz="5400" dirty="0"/>
          </a:p>
        </p:txBody>
      </p:sp>
      <p:sp>
        <p:nvSpPr>
          <p:cNvPr id="2" name="Rectangle 1"/>
          <p:cNvSpPr/>
          <p:nvPr/>
        </p:nvSpPr>
        <p:spPr>
          <a:xfrm>
            <a:off x="2118341" y="3044857"/>
            <a:ext cx="1913255" cy="829945"/>
          </a:xfrm>
          <a:prstGeom prst="rect">
            <a:avLst/>
          </a:prstGeom>
        </p:spPr>
        <p:txBody>
          <a:bodyPr wrap="none">
            <a:spAutoFit/>
          </a:bodyPr>
          <a:lstStyle/>
          <a:p>
            <a:pPr algn="ctr"/>
            <a:r>
              <a:rPr lang="en-US" sz="4800" b="1">
                <a:solidFill>
                  <a:schemeClr val="accent5">
                    <a:lumMod val="50000"/>
                  </a:schemeClr>
                </a:solidFill>
              </a:rPr>
              <a:t>/əˈkɜː/</a:t>
            </a:r>
            <a:endParaRPr lang="en-US" sz="4800" b="1">
              <a:solidFill>
                <a:schemeClr val="accent5">
                  <a:lumMod val="50000"/>
                </a:schemeClr>
              </a:solidFill>
            </a:endParaRPr>
          </a:p>
        </p:txBody>
      </p:sp>
      <p:sp>
        <p:nvSpPr>
          <p:cNvPr id="100" name="Text Box 99"/>
          <p:cNvSpPr txBox="1"/>
          <p:nvPr/>
        </p:nvSpPr>
        <p:spPr>
          <a:xfrm>
            <a:off x="5899785" y="1660525"/>
            <a:ext cx="5902960" cy="1168400"/>
          </a:xfrm>
          <a:prstGeom prst="rect">
            <a:avLst/>
          </a:prstGeom>
          <a:noFill/>
          <a:ln w="9525">
            <a:noFill/>
          </a:ln>
        </p:spPr>
        <p:txBody>
          <a:bodyPr wrap="square">
            <a:spAutoFit/>
          </a:bodyPr>
          <a:lstStyle/>
          <a:p>
            <a:pPr marL="635" indent="-635" algn="just"/>
            <a:r>
              <a:rPr lang="en-US" sz="3500" b="0">
                <a:solidFill>
                  <a:srgbClr val="000000"/>
                </a:solidFill>
                <a:latin typeface="Calibri" panose="020F0502020204030204" pitchFamily="34" charset="0"/>
                <a:cs typeface="Calibri" panose="020F0502020204030204" pitchFamily="34" charset="0"/>
              </a:rPr>
              <a:t>happen (especially unexpected events)</a:t>
            </a:r>
            <a:endParaRPr lang="en-US" sz="3500" b="0">
              <a:solidFill>
                <a:srgbClr val="000000"/>
              </a:solidFill>
              <a:latin typeface="Calibri" panose="020F0502020204030204" pitchFamily="34" charset="0"/>
              <a:cs typeface="Calibri" panose="020F0502020204030204" pitchFamily="34" charset="0"/>
            </a:endParaRPr>
          </a:p>
        </p:txBody>
      </p:sp>
      <p:sp>
        <p:nvSpPr>
          <p:cNvPr id="3" name="TextBox 14"/>
          <p:cNvSpPr txBox="1"/>
          <p:nvPr/>
        </p:nvSpPr>
        <p:spPr>
          <a:xfrm>
            <a:off x="487067" y="160809"/>
            <a:ext cx="4132696" cy="645160"/>
          </a:xfrm>
          <a:prstGeom prst="rect">
            <a:avLst/>
          </a:prstGeom>
          <a:noFill/>
          <a:effectLst/>
        </p:spPr>
        <p:txBody>
          <a:bodyPr wrap="square" rtlCol="0">
            <a:spAutoFit/>
          </a:bodyPr>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5502910" y="2920365"/>
            <a:ext cx="6111240" cy="2122805"/>
          </a:xfrm>
          <a:prstGeom prst="rect">
            <a:avLst/>
          </a:prstGeom>
          <a:noFill/>
          <a:ln w="9525">
            <a:noFill/>
          </a:ln>
        </p:spPr>
        <p:txBody>
          <a:bodyPr wrap="square">
            <a:spAutoFit/>
          </a:bodyPr>
          <a:p>
            <a:pPr marL="635" indent="-635" algn="just"/>
            <a:r>
              <a:rPr lang="en-US" sz="4400" b="1">
                <a:solidFill>
                  <a:srgbClr val="000000"/>
                </a:solidFill>
                <a:latin typeface="Times New Roman" panose="02020603050405020304" pitchFamily="18" charset="0"/>
              </a:rPr>
              <a:t>Ex: </a:t>
            </a:r>
            <a:r>
              <a:rPr lang="en-US" sz="4400">
                <a:solidFill>
                  <a:srgbClr val="000000"/>
                </a:solidFill>
                <a:latin typeface="Times New Roman" panose="02020603050405020304" pitchFamily="18" charset="0"/>
              </a:rPr>
              <a:t>I hope this never </a:t>
            </a:r>
            <a:r>
              <a:rPr lang="en-US" sz="4400" b="1" u="sng">
                <a:solidFill>
                  <a:srgbClr val="000000"/>
                </a:solidFill>
                <a:latin typeface="Times New Roman" panose="02020603050405020304" pitchFamily="18" charset="0"/>
              </a:rPr>
              <a:t>occurs</a:t>
            </a:r>
            <a:r>
              <a:rPr lang="en-US" sz="4400">
                <a:solidFill>
                  <a:srgbClr val="000000"/>
                </a:solidFill>
                <a:latin typeface="Times New Roman" panose="02020603050405020304" pitchFamily="18" charset="0"/>
              </a:rPr>
              <a:t> again, but I'm prepared if it does.</a:t>
            </a:r>
            <a:endParaRPr lang="en-US" sz="4400">
              <a:solidFill>
                <a:srgbClr val="000000"/>
              </a:solidFill>
              <a:latin typeface="Times New Roman" panose="02020603050405020304" pitchFamily="18" charset="0"/>
            </a:endParaRPr>
          </a:p>
        </p:txBody>
      </p:sp>
      <p:pic>
        <p:nvPicPr>
          <p:cNvPr id="6" name="occur">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271905" y="2875915"/>
            <a:ext cx="1022350" cy="10223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6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1">
                  <p:stCondLst>
                    <p:cond delay="indefinite"/>
                  </p:stCondLst>
                  <p:endCondLst>
                    <p:cond evt="onStopAudio">
                      <p:tgtEl>
                        <p:sldTgt/>
                      </p:tgtEl>
                    </p:cond>
                  </p:endCondLst>
                </p:cTn>
                <p:tgtEl>
                  <p:spTgt spid="6"/>
                </p:tgtEl>
              </p:cMediaNode>
            </p:audio>
          </p:childTnLst>
        </p:cTn>
      </p:par>
    </p:tnLst>
    <p:bldLst>
      <p:bldP spid="7" grpId="0"/>
      <p:bldP spid="1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584200" y="1285240"/>
          <a:ext cx="11428730" cy="5598795"/>
        </p:xfrm>
        <a:graphic>
          <a:graphicData uri="http://schemas.openxmlformats.org/drawingml/2006/table">
            <a:tbl>
              <a:tblPr firstRow="1" bandRow="1">
                <a:tableStyleId>{5DA37D80-6434-44D0-A028-1B22A696006F}</a:tableStyleId>
              </a:tblPr>
              <a:tblGrid>
                <a:gridCol w="4087495"/>
                <a:gridCol w="4457065"/>
                <a:gridCol w="2884170"/>
              </a:tblGrid>
              <a:tr h="908685">
                <a:tc>
                  <a:txBody>
                    <a:bodyPr/>
                    <a:lstStyle/>
                    <a:p>
                      <a:pPr algn="ctr"/>
                      <a:r>
                        <a:rPr lang="en-US" sz="4000" b="1" dirty="0">
                          <a:solidFill>
                            <a:srgbClr val="05A0B8"/>
                          </a:solidFill>
                        </a:rPr>
                        <a:t>New words</a:t>
                      </a:r>
                      <a:endParaRPr lang="en-US" sz="4000" b="1" dirty="0">
                        <a:solidFill>
                          <a:srgbClr val="05A0B8"/>
                        </a:solidFill>
                      </a:endParaRPr>
                    </a:p>
                  </a:txBody>
                  <a:tcPr anchor="ctr"/>
                </a:tc>
                <a:tc>
                  <a:txBody>
                    <a:bodyPr/>
                    <a:lstStyle/>
                    <a:p>
                      <a:pPr algn="ctr"/>
                      <a:r>
                        <a:rPr lang="en-US" sz="4000" b="1" dirty="0">
                          <a:solidFill>
                            <a:srgbClr val="05A0B8"/>
                          </a:solidFill>
                        </a:rPr>
                        <a:t>Pronunciation</a:t>
                      </a:r>
                      <a:endParaRPr lang="en-US" sz="4000" b="1" dirty="0">
                        <a:solidFill>
                          <a:srgbClr val="05A0B8"/>
                        </a:solidFill>
                      </a:endParaRPr>
                    </a:p>
                  </a:txBody>
                  <a:tcPr anchor="ctr"/>
                </a:tc>
                <a:tc>
                  <a:txBody>
                    <a:bodyPr/>
                    <a:lstStyle/>
                    <a:p>
                      <a:pPr algn="ctr"/>
                      <a:r>
                        <a:rPr lang="en-US" sz="4000" b="1" dirty="0">
                          <a:solidFill>
                            <a:srgbClr val="05A0B8"/>
                          </a:solidFill>
                        </a:rPr>
                        <a:t>Meaning</a:t>
                      </a:r>
                      <a:endParaRPr lang="en-US" sz="4000" b="1" dirty="0">
                        <a:solidFill>
                          <a:srgbClr val="05A0B8"/>
                        </a:solidFill>
                      </a:endParaRPr>
                    </a:p>
                  </a:txBody>
                  <a:tcPr anchor="ctr"/>
                </a:tc>
              </a:tr>
              <a:tr h="1447800">
                <a:tc>
                  <a:txBody>
                    <a:bodyPr/>
                    <a:lstStyle/>
                    <a:p>
                      <a:pPr marL="144145" marR="0" indent="-144145" algn="just">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1. majestic (adj)</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/məˈdʒestɪk/</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uy nghi, tráng lệ</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838200">
                <a:tc>
                  <a:txBody>
                    <a:bodyPr/>
                    <a:lstStyle/>
                    <a:p>
                      <a:pPr marL="144145" marR="0" indent="-144145">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2. occur (v)</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buNone/>
                      </a:pPr>
                      <a:r>
                        <a:rPr lang="en-US" sz="4000" b="0" dirty="0">
                          <a:effectLst/>
                          <a:latin typeface="Calibri" panose="020F0502020204030204" pitchFamily="34" charset="0"/>
                          <a:ea typeface="Times New Roman" panose="02020603050405020304" pitchFamily="18" charset="0"/>
                          <a:cs typeface="Times New Roman" panose="02020603050405020304" pitchFamily="18" charset="0"/>
                        </a:rPr>
                        <a:t>/əˈkɜː/</a:t>
                      </a:r>
                      <a:endParaRPr lang="en-US" sz="40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7000"/>
                        </a:lnSpc>
                        <a:spcBef>
                          <a:spcPts val="0"/>
                        </a:spcBef>
                        <a:spcAft>
                          <a:spcPts val="0"/>
                        </a:spcAft>
                        <a:buNone/>
                      </a:pPr>
                      <a:r>
                        <a:rPr lang="en-US" sz="4000" b="0">
                          <a:effectLst/>
                          <a:latin typeface="Calibri" panose="020F0502020204030204" pitchFamily="34" charset="0"/>
                          <a:ea typeface="Times New Roman" panose="02020603050405020304" pitchFamily="18" charset="0"/>
                          <a:cs typeface="Times New Roman" panose="02020603050405020304" pitchFamily="18" charset="0"/>
                        </a:rPr>
                        <a:t>xảy ra</a:t>
                      </a:r>
                      <a:endParaRPr lang="en-US" sz="4000" b="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bl>
          </a:graphicData>
        </a:graphic>
      </p:graphicFrame>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majestic">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31445" y="2519680"/>
            <a:ext cx="985520" cy="985520"/>
          </a:xfrm>
          <a:prstGeom prst="rect">
            <a:avLst/>
          </a:prstGeom>
        </p:spPr>
      </p:pic>
      <p:pic>
        <p:nvPicPr>
          <p:cNvPr id="5" name="occur">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68275" y="3580765"/>
            <a:ext cx="1022350" cy="10223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84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8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p:tgtEl>
                        <p:sldTgt/>
                      </p:tgtEl>
                    </p:cond>
                  </p:endCondLst>
                </p:cTn>
                <p:tgtEl>
                  <p:spTgt spid="3"/>
                </p:tgtEl>
              </p:cMediaNode>
            </p:audio>
            <p:audio>
              <p:cMediaNode>
                <p:cTn id="12" fill="hold" display="1">
                  <p:stCondLst>
                    <p:cond delay="indefinite"/>
                  </p:stCondLst>
                  <p:endCondLst>
                    <p:cond evt="onStopAudio">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989330" y="1379220"/>
            <a:ext cx="1091628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Work in groups. Look at the picture and answer the questions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27303" y="126195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80088" y="115931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 name="Text Box 1"/>
          <p:cNvSpPr txBox="1"/>
          <p:nvPr/>
        </p:nvSpPr>
        <p:spPr>
          <a:xfrm>
            <a:off x="826770" y="2586990"/>
            <a:ext cx="7929880" cy="629920"/>
          </a:xfrm>
          <a:prstGeom prst="rect">
            <a:avLst/>
          </a:prstGeom>
          <a:noFill/>
        </p:spPr>
        <p:txBody>
          <a:bodyPr wrap="square" rtlCol="0" anchor="t">
            <a:spAutoFit/>
          </a:bodyPr>
          <a:lstStyle/>
          <a:p>
            <a:r>
              <a:rPr lang="en-US" sz="3500">
                <a:latin typeface="Calibri" panose="020F0502020204030204" pitchFamily="34" charset="0"/>
                <a:cs typeface="Calibri" panose="020F0502020204030204" pitchFamily="34" charset="0"/>
              </a:rPr>
              <a:t>- Work in groups.</a:t>
            </a:r>
            <a:endParaRPr lang="en-US" sz="3500">
              <a:latin typeface="Calibri" panose="020F0502020204030204" pitchFamily="34" charset="0"/>
              <a:cs typeface="Calibri" panose="020F0502020204030204" pitchFamily="34" charset="0"/>
            </a:endParaRPr>
          </a:p>
        </p:txBody>
      </p:sp>
      <p:sp>
        <p:nvSpPr>
          <p:cNvPr id="4" name="Text Box 3"/>
          <p:cNvSpPr txBox="1"/>
          <p:nvPr/>
        </p:nvSpPr>
        <p:spPr>
          <a:xfrm>
            <a:off x="775970" y="3216910"/>
            <a:ext cx="10716895" cy="629920"/>
          </a:xfrm>
          <a:prstGeom prst="rect">
            <a:avLst/>
          </a:prstGeom>
          <a:noFill/>
        </p:spPr>
        <p:txBody>
          <a:bodyPr wrap="square" rtlCol="0" anchor="t">
            <a:spAutoFit/>
          </a:bodyPr>
          <a:lstStyle/>
          <a:p>
            <a:pPr algn="just"/>
            <a:r>
              <a:rPr lang="en-US" sz="3500">
                <a:latin typeface="Calibri" panose="020F0502020204030204" pitchFamily="34" charset="0"/>
                <a:cs typeface="Calibri" panose="020F0502020204030204" pitchFamily="34" charset="0"/>
              </a:rPr>
              <a:t>- Imagine you are going there for holiday.</a:t>
            </a:r>
            <a:endParaRPr lang="en-US" sz="350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2" name="Picture 1"/>
          <p:cNvPicPr>
            <a:picLocks noChangeAspect="1"/>
          </p:cNvPicPr>
          <p:nvPr/>
        </p:nvPicPr>
        <p:blipFill>
          <a:blip r:embed="rId1"/>
          <a:stretch>
            <a:fillRect/>
          </a:stretch>
        </p:blipFill>
        <p:spPr>
          <a:xfrm>
            <a:off x="242570" y="1692910"/>
            <a:ext cx="5746750" cy="3547745"/>
          </a:xfrm>
          <a:prstGeom prst="rect">
            <a:avLst/>
          </a:prstGeom>
        </p:spPr>
      </p:pic>
      <p:sp>
        <p:nvSpPr>
          <p:cNvPr id="11" name="Text Box 10"/>
          <p:cNvSpPr txBox="1"/>
          <p:nvPr/>
        </p:nvSpPr>
        <p:spPr>
          <a:xfrm>
            <a:off x="6389370" y="986155"/>
            <a:ext cx="3349625" cy="706755"/>
          </a:xfrm>
          <a:prstGeom prst="rect">
            <a:avLst/>
          </a:prstGeom>
          <a:noFill/>
        </p:spPr>
        <p:txBody>
          <a:bodyPr wrap="square" rtlCol="0" anchor="t">
            <a:spAutoFit/>
          </a:bodyPr>
          <a:p>
            <a:pPr algn="just"/>
            <a:r>
              <a:rPr lang="en-US" sz="4000" i="1">
                <a:solidFill>
                  <a:srgbClr val="FF0000"/>
                </a:solidFill>
                <a:latin typeface="Calibri" panose="020F0502020204030204" pitchFamily="34" charset="0"/>
                <a:cs typeface="Calibri" panose="020F0502020204030204" pitchFamily="34" charset="0"/>
              </a:rPr>
              <a:t>Questions:</a:t>
            </a:r>
            <a:endParaRPr lang="en-US" sz="4000" i="1">
              <a:solidFill>
                <a:srgbClr val="FF0000"/>
              </a:solidFill>
              <a:latin typeface="Calibri" panose="020F0502020204030204" pitchFamily="34" charset="0"/>
              <a:cs typeface="Calibri" panose="020F0502020204030204" pitchFamily="34" charset="0"/>
            </a:endParaRPr>
          </a:p>
        </p:txBody>
      </p:sp>
      <p:sp>
        <p:nvSpPr>
          <p:cNvPr id="12" name="Text Box 11"/>
          <p:cNvSpPr txBox="1"/>
          <p:nvPr/>
        </p:nvSpPr>
        <p:spPr>
          <a:xfrm>
            <a:off x="6389370" y="1578610"/>
            <a:ext cx="5641975" cy="107632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1/ What do you see in the picture?</a:t>
            </a:r>
            <a:endParaRPr lang="en-US" sz="3200">
              <a:solidFill>
                <a:schemeClr val="tx1"/>
              </a:solidFill>
              <a:latin typeface="Calibri" panose="020F0502020204030204" pitchFamily="34" charset="0"/>
              <a:cs typeface="Calibri" panose="020F0502020204030204" pitchFamily="34" charset="0"/>
            </a:endParaRPr>
          </a:p>
        </p:txBody>
      </p:sp>
      <p:sp>
        <p:nvSpPr>
          <p:cNvPr id="14" name="Text Box 13"/>
          <p:cNvSpPr txBox="1"/>
          <p:nvPr/>
        </p:nvSpPr>
        <p:spPr>
          <a:xfrm>
            <a:off x="6390005" y="4575175"/>
            <a:ext cx="5641975" cy="1076325"/>
          </a:xfrm>
          <a:prstGeom prst="rect">
            <a:avLst/>
          </a:prstGeom>
          <a:noFill/>
        </p:spPr>
        <p:txBody>
          <a:bodyPr wrap="square" rtlCol="0" anchor="t">
            <a:spAutoFit/>
          </a:bodyPr>
          <a:p>
            <a:pPr algn="just"/>
            <a:r>
              <a:rPr lang="en-US" sz="3200">
                <a:solidFill>
                  <a:schemeClr val="tx1"/>
                </a:solidFill>
                <a:latin typeface="Calibri" panose="020F0502020204030204" pitchFamily="34" charset="0"/>
                <a:cs typeface="Calibri" panose="020F0502020204030204" pitchFamily="34" charset="0"/>
              </a:rPr>
              <a:t>2/ What activities do you think visitors can do there?</a:t>
            </a:r>
            <a:endParaRPr lang="en-US" sz="3200">
              <a:solidFill>
                <a:schemeClr val="tx1"/>
              </a:solidFill>
              <a:latin typeface="Calibri" panose="020F0502020204030204" pitchFamily="34" charset="0"/>
              <a:cs typeface="Calibri" panose="020F0502020204030204" pitchFamily="34" charset="0"/>
            </a:endParaRPr>
          </a:p>
        </p:txBody>
      </p:sp>
      <p:sp>
        <p:nvSpPr>
          <p:cNvPr id="15" name="Text Box 14"/>
          <p:cNvSpPr txBox="1"/>
          <p:nvPr/>
        </p:nvSpPr>
        <p:spPr>
          <a:xfrm>
            <a:off x="6282690" y="2563495"/>
            <a:ext cx="5699760" cy="2061210"/>
          </a:xfrm>
          <a:prstGeom prst="rect">
            <a:avLst/>
          </a:prstGeom>
          <a:noFill/>
        </p:spPr>
        <p:txBody>
          <a:bodyPr wrap="square" rtlCol="0" anchor="t">
            <a:spAutoFit/>
          </a:bodyPr>
          <a:p>
            <a:pPr algn="just"/>
            <a:r>
              <a:rPr lang="en-US" sz="3200" i="1">
                <a:solidFill>
                  <a:srgbClr val="FF0000"/>
                </a:solidFill>
                <a:latin typeface="Calibri" panose="020F0502020204030204" pitchFamily="34" charset="0"/>
                <a:cs typeface="Calibri" panose="020F0502020204030204" pitchFamily="34" charset="0"/>
              </a:rPr>
              <a:t>Beautiful nature: snow-covered mountains, forests, green grass, nice house at the foot of the mountain, …</a:t>
            </a:r>
            <a:endParaRPr lang="en-US" sz="3200" i="1">
              <a:solidFill>
                <a:srgbClr val="FF0000"/>
              </a:solidFill>
              <a:latin typeface="Calibri" panose="020F0502020204030204" pitchFamily="34" charset="0"/>
              <a:cs typeface="Calibri" panose="020F0502020204030204" pitchFamily="34" charset="0"/>
            </a:endParaRPr>
          </a:p>
        </p:txBody>
      </p:sp>
      <p:sp>
        <p:nvSpPr>
          <p:cNvPr id="16" name="Text Box 15"/>
          <p:cNvSpPr txBox="1"/>
          <p:nvPr/>
        </p:nvSpPr>
        <p:spPr>
          <a:xfrm>
            <a:off x="4406265" y="5500370"/>
            <a:ext cx="7576185" cy="1076325"/>
          </a:xfrm>
          <a:prstGeom prst="rect">
            <a:avLst/>
          </a:prstGeom>
          <a:noFill/>
        </p:spPr>
        <p:txBody>
          <a:bodyPr wrap="square" rtlCol="0" anchor="t">
            <a:spAutoFit/>
          </a:bodyPr>
          <a:p>
            <a:pPr algn="just"/>
            <a:r>
              <a:rPr lang="en-US" sz="3200" i="1">
                <a:solidFill>
                  <a:srgbClr val="FF0000"/>
                </a:solidFill>
                <a:latin typeface="Calibri" panose="020F0502020204030204" pitchFamily="34" charset="0"/>
                <a:cs typeface="Calibri" panose="020F0502020204030204" pitchFamily="34" charset="0"/>
              </a:rPr>
              <a:t>Cycling, walking, climbing mountains, skiing, trekking, taking pictures, camping, …</a:t>
            </a:r>
            <a:endParaRPr lang="en-US" sz="3200" i="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43635" y="94678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r>
              <a:rPr lang="en-US" sz="3200" b="1" dirty="0">
                <a:effectLst>
                  <a:glow rad="88900">
                    <a:schemeClr val="bg1"/>
                  </a:glow>
                </a:effectLst>
                <a:cs typeface="Arial" panose="020B0604020202020204" pitchFamily="34" charset="0"/>
              </a:rPr>
              <a:t>Read the text and match the highlighted words with their meanings or explanations. </a:t>
            </a:r>
            <a:endParaRPr lang="en-US" sz="3200" b="1" dirty="0">
              <a:effectLst>
                <a:glow rad="88900">
                  <a:schemeClr val="bg1"/>
                </a:glow>
              </a:effectLst>
              <a:cs typeface="Arial" panose="020B0604020202020204" pitchFamily="34" charset="0"/>
            </a:endParaRPr>
          </a:p>
        </p:txBody>
      </p:sp>
      <p:grpSp>
        <p:nvGrpSpPr>
          <p:cNvPr id="6" name="Group 5"/>
          <p:cNvGrpSpPr/>
          <p:nvPr/>
        </p:nvGrpSpPr>
        <p:grpSpPr>
          <a:xfrm>
            <a:off x="524510" y="110871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grpSp>
      <p:sp>
        <p:nvSpPr>
          <p:cNvPr id="100" name="Text Box 99"/>
          <p:cNvSpPr txBox="1"/>
          <p:nvPr/>
        </p:nvSpPr>
        <p:spPr>
          <a:xfrm>
            <a:off x="577850" y="2021840"/>
            <a:ext cx="11321415"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Read the text quickly and find the places where the highlighted words/ phrases appear.</a:t>
            </a:r>
            <a:endParaRPr lang="en-US" sz="3600" b="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577215" y="3220720"/>
            <a:ext cx="11699240"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Use the context in which these words appear to choose the right words/ phrases.</a:t>
            </a:r>
            <a:endParaRPr lang="en-US" sz="3600" b="0">
              <a:solidFill>
                <a:srgbClr val="000000"/>
              </a:solidFill>
              <a:latin typeface="Calibri" panose="020F0502020204030204" pitchFamily="34" charset="0"/>
              <a:cs typeface="Calibri" panose="020F0502020204030204" pitchFamily="34" charset="0"/>
            </a:endParaRPr>
          </a:p>
        </p:txBody>
      </p:sp>
      <p:sp>
        <p:nvSpPr>
          <p:cNvPr id="9" name="Text Box 8"/>
          <p:cNvSpPr txBox="1"/>
          <p:nvPr/>
        </p:nvSpPr>
        <p:spPr>
          <a:xfrm>
            <a:off x="351790" y="9801860"/>
            <a:ext cx="11924665" cy="5692775"/>
          </a:xfrm>
          <a:prstGeom prst="rect">
            <a:avLst/>
          </a:prstGeom>
          <a:solidFill>
            <a:srgbClr val="F5F2EC"/>
          </a:solidFill>
        </p:spPr>
        <p:txBody>
          <a:bodyPr wrap="square" rtlCol="0" anchor="t">
            <a:spAutoFit/>
          </a:bodyPr>
          <a:p>
            <a:pPr algn="ctr"/>
            <a:r>
              <a:rPr lang="en-US" sz="2800" b="1" i="1"/>
              <a:t>The Dolomites – Paradise at Your Feet</a:t>
            </a:r>
            <a:endParaRPr lang="en-US" sz="2800" b="1" i="1"/>
          </a:p>
          <a:p>
            <a:pPr algn="just"/>
            <a:r>
              <a:rPr lang="en-US" sz="2800"/>
              <a:t>If you haven’t decided on where to travel this holiday, </a:t>
            </a:r>
            <a:r>
              <a:rPr lang="en-US" sz="2800">
                <a:highlight>
                  <a:srgbClr val="FFFF00"/>
                </a:highlight>
              </a:rPr>
              <a:t>consider</a:t>
            </a:r>
            <a:r>
              <a:rPr lang="en-US" sz="2800"/>
              <a:t> the Dolomites!</a:t>
            </a:r>
            <a:endParaRPr lang="en-US" sz="2800"/>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endParaRPr lang="en-US" sz="2800"/>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endParaRPr lang="en-US"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114935" y="796925"/>
            <a:ext cx="11924665" cy="5692775"/>
          </a:xfrm>
          <a:prstGeom prst="rect">
            <a:avLst/>
          </a:prstGeom>
          <a:solidFill>
            <a:srgbClr val="F5F2EC"/>
          </a:solidFill>
        </p:spPr>
        <p:txBody>
          <a:bodyPr wrap="square" rtlCol="0" anchor="t">
            <a:spAutoFit/>
          </a:bodyPr>
          <a:lstStyle/>
          <a:p>
            <a:pPr algn="ctr"/>
            <a:r>
              <a:rPr lang="en-US" sz="2800" b="1" i="1"/>
              <a:t>The Dolomites – Paradise at Your Feet</a:t>
            </a:r>
            <a:endParaRPr lang="en-US" sz="2800" b="1" i="1"/>
          </a:p>
          <a:p>
            <a:pPr algn="just"/>
            <a:r>
              <a:rPr lang="en-US" sz="2800"/>
              <a:t>If you haven’t decided on where to travel this holiday, </a:t>
            </a:r>
            <a:r>
              <a:rPr lang="en-US" sz="2800">
                <a:highlight>
                  <a:srgbClr val="FFFF00"/>
                </a:highlight>
              </a:rPr>
              <a:t>consider</a:t>
            </a:r>
            <a:r>
              <a:rPr lang="en-US" sz="2800"/>
              <a:t> the Dolomites!</a:t>
            </a:r>
            <a:endParaRPr lang="en-US" sz="2800"/>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endParaRPr lang="en-US" sz="2800"/>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endParaRPr lang="en-US" sz="2800"/>
          </a:p>
        </p:txBody>
      </p:sp>
      <p:pic>
        <p:nvPicPr>
          <p:cNvPr id="9" name="Content Placeholder 8"/>
          <p:cNvPicPr>
            <a:picLocks noChangeAspect="1"/>
          </p:cNvPicPr>
          <p:nvPr>
            <p:ph idx="1"/>
          </p:nvPr>
        </p:nvPicPr>
        <p:blipFill>
          <a:blip r:embed="rId1"/>
          <a:stretch>
            <a:fillRect/>
          </a:stretch>
        </p:blipFill>
        <p:spPr>
          <a:xfrm rot="180000">
            <a:off x="3663950" y="9371330"/>
            <a:ext cx="5323205" cy="3601720"/>
          </a:xfrm>
          <a:prstGeom prst="rect">
            <a:avLst/>
          </a:prstGeom>
        </p:spPr>
      </p:pic>
      <p:sp>
        <p:nvSpPr>
          <p:cNvPr id="10" name="Text Box 9"/>
          <p:cNvSpPr txBox="1"/>
          <p:nvPr/>
        </p:nvSpPr>
        <p:spPr>
          <a:xfrm>
            <a:off x="285115" y="7419975"/>
            <a:ext cx="11924665" cy="1814830"/>
          </a:xfrm>
          <a:prstGeom prst="rect">
            <a:avLst/>
          </a:prstGeom>
          <a:solidFill>
            <a:srgbClr val="F5F2EC"/>
          </a:solidFill>
        </p:spPr>
        <p:txBody>
          <a:bodyPr wrap="square" rtlCol="0" anchor="t">
            <a:spAutoFit/>
          </a:bodyPr>
          <a:p>
            <a:pPr algn="just"/>
            <a:r>
              <a:rPr lang="en-US" sz="2800"/>
              <a:t>The Dolomites are a popular place for winter skiing, mountain climbing, hiking, and cycling any time of the year. An annual bicycle race covering seven mountain passes on the Dolomites </a:t>
            </a:r>
            <a:r>
              <a:rPr lang="en-US" sz="2800">
                <a:highlight>
                  <a:srgbClr val="FFFF00"/>
                </a:highlight>
              </a:rPr>
              <a:t>occurs</a:t>
            </a:r>
            <a:r>
              <a:rPr lang="en-US" sz="2800"/>
              <a:t> in the first week of July.So do not hesitate to book a tour to the Dolomites to see and do these things for yourself!</a:t>
            </a:r>
            <a:endParaRPr lang="en-US" sz="28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p>
            <a:endParaRPr lang="en-US"/>
          </a:p>
        </p:txBody>
      </p:sp>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pPr algn="just"/>
            <a:endParaRPr lang="en-US" sz="3200" b="1" dirty="0">
              <a:effectLst>
                <a:glow rad="88900">
                  <a:schemeClr val="bg1"/>
                </a:glow>
              </a:effectLst>
              <a:cs typeface="Arial" panose="020B0604020202020204" pitchFamily="34" charset="0"/>
            </a:endParaRPr>
          </a:p>
        </p:txBody>
      </p:sp>
      <p:sp>
        <p:nvSpPr>
          <p:cNvPr id="3" name="Text Box 2"/>
          <p:cNvSpPr txBox="1"/>
          <p:nvPr/>
        </p:nvSpPr>
        <p:spPr>
          <a:xfrm>
            <a:off x="114935" y="796925"/>
            <a:ext cx="11924665" cy="1814830"/>
          </a:xfrm>
          <a:prstGeom prst="rect">
            <a:avLst/>
          </a:prstGeom>
          <a:solidFill>
            <a:srgbClr val="F5F2EC"/>
          </a:solidFill>
        </p:spPr>
        <p:txBody>
          <a:bodyPr wrap="square" rtlCol="0" anchor="t">
            <a:spAutoFit/>
          </a:bodyPr>
          <a:lstStyle/>
          <a:p>
            <a:pPr algn="just"/>
            <a:r>
              <a:rPr lang="en-US" sz="2800"/>
              <a:t>The Dolomites are a popular place for winter skiing, mountain climbing, hiking, and cycling any time of the year. An annual bicycle race covering seven mountain passes on the Dolomites </a:t>
            </a:r>
            <a:r>
              <a:rPr lang="en-US" sz="2800">
                <a:highlight>
                  <a:srgbClr val="FFFF00"/>
                </a:highlight>
              </a:rPr>
              <a:t>occurs</a:t>
            </a:r>
            <a:r>
              <a:rPr lang="en-US" sz="2800"/>
              <a:t> in the first week of July.So do not hesitate to book a tour to the Dolomites to see and do these things for yourself!</a:t>
            </a:r>
            <a:endParaRPr lang="en-US" sz="2800"/>
          </a:p>
        </p:txBody>
      </p:sp>
      <p:pic>
        <p:nvPicPr>
          <p:cNvPr id="6" name="Content Placeholder 5"/>
          <p:cNvPicPr>
            <a:picLocks noChangeAspect="1"/>
          </p:cNvPicPr>
          <p:nvPr>
            <p:ph idx="1"/>
          </p:nvPr>
        </p:nvPicPr>
        <p:blipFill>
          <a:blip r:embed="rId1"/>
          <a:stretch>
            <a:fillRect/>
          </a:stretch>
        </p:blipFill>
        <p:spPr>
          <a:xfrm rot="180000">
            <a:off x="-41910" y="2761615"/>
            <a:ext cx="3486150" cy="2359025"/>
          </a:xfrm>
          <a:prstGeom prst="rect">
            <a:avLst/>
          </a:prstGeom>
        </p:spPr>
      </p:pic>
      <p:sp>
        <p:nvSpPr>
          <p:cNvPr id="9" name="Text Box 8"/>
          <p:cNvSpPr txBox="1"/>
          <p:nvPr/>
        </p:nvSpPr>
        <p:spPr>
          <a:xfrm>
            <a:off x="114935" y="-5882005"/>
            <a:ext cx="11924665" cy="5692775"/>
          </a:xfrm>
          <a:prstGeom prst="rect">
            <a:avLst/>
          </a:prstGeom>
          <a:solidFill>
            <a:srgbClr val="F5F2EC"/>
          </a:solidFill>
        </p:spPr>
        <p:txBody>
          <a:bodyPr wrap="square" rtlCol="0" anchor="t">
            <a:spAutoFit/>
          </a:bodyPr>
          <a:p>
            <a:pPr algn="ctr"/>
            <a:r>
              <a:rPr lang="en-US" sz="2800" b="1" i="1"/>
              <a:t>The Dolomites – Paradise at Your Feet</a:t>
            </a:r>
            <a:endParaRPr lang="en-US" sz="2800" b="1" i="1"/>
          </a:p>
          <a:p>
            <a:pPr algn="just"/>
            <a:r>
              <a:rPr lang="en-US" sz="2800"/>
              <a:t>If you haven’t decided on where to travel this holiday, </a:t>
            </a:r>
            <a:r>
              <a:rPr lang="en-US" sz="2800">
                <a:highlight>
                  <a:srgbClr val="FFFF00"/>
                </a:highlight>
              </a:rPr>
              <a:t>consider</a:t>
            </a:r>
            <a:r>
              <a:rPr lang="en-US" sz="2800"/>
              <a:t> the Dolomites!</a:t>
            </a:r>
            <a:endParaRPr lang="en-US" sz="2800"/>
          </a:p>
          <a:p>
            <a:pPr algn="just"/>
            <a:endParaRPr lang="en-US" sz="2800"/>
          </a:p>
          <a:p>
            <a:pPr algn="just"/>
            <a:r>
              <a:rPr lang="en-US" sz="2800"/>
              <a:t>The Dolomites are a mountain range in Italy. It was recognised as a UNESCO World Heritage Site in 2009. The Dolomites are part of the Alps, stretching from the Adige River to the Piave River valley. This mountain range has a total area of about 141,900 hectares. It has 18 </a:t>
            </a:r>
            <a:r>
              <a:rPr lang="en-US" sz="2800">
                <a:highlight>
                  <a:srgbClr val="FFFF00"/>
                </a:highlight>
              </a:rPr>
              <a:t>peaks</a:t>
            </a:r>
            <a:r>
              <a:rPr lang="en-US" sz="2800"/>
              <a:t> over 3,000 metres high. It is easy to get access to most parts of the Dolomites.</a:t>
            </a:r>
            <a:endParaRPr lang="en-US" sz="2800"/>
          </a:p>
          <a:p>
            <a:pPr algn="just"/>
            <a:endParaRPr lang="en-US" sz="2800"/>
          </a:p>
          <a:p>
            <a:pPr algn="just"/>
            <a:r>
              <a:rPr lang="en-US" sz="2800"/>
              <a:t>The Dolomites are a </a:t>
            </a:r>
            <a:r>
              <a:rPr lang="en-US" sz="2800">
                <a:highlight>
                  <a:srgbClr val="FFFF00"/>
                </a:highlight>
              </a:rPr>
              <a:t>majestic </a:t>
            </a:r>
            <a:r>
              <a:rPr lang="en-US" sz="2800"/>
              <a:t>site. They are widely regarded as being among the most attractive mountain landscapes in the world. There are steep rocky cliffs, sharp peaks, narrow and deep valleys, and white snow on the mountain top. Their natural scenery attracts tourists from many parts of the world.</a:t>
            </a:r>
            <a:endParaRPr lang="en-US" sz="2800"/>
          </a:p>
        </p:txBody>
      </p:sp>
      <p:graphicFrame>
        <p:nvGraphicFramePr>
          <p:cNvPr id="10" name="Table 9"/>
          <p:cNvGraphicFramePr/>
          <p:nvPr/>
        </p:nvGraphicFramePr>
        <p:xfrm>
          <a:off x="3503295" y="2845435"/>
          <a:ext cx="8446135" cy="3768725"/>
        </p:xfrm>
        <a:graphic>
          <a:graphicData uri="http://schemas.openxmlformats.org/drawingml/2006/table">
            <a:tbl>
              <a:tblPr firstRow="1" bandRow="1">
                <a:tableStyleId>{5C22544A-7EE6-4342-B048-85BDC9FD1C3A}</a:tableStyleId>
              </a:tblPr>
              <a:tblGrid>
                <a:gridCol w="2252345"/>
                <a:gridCol w="4944110"/>
                <a:gridCol w="1249680"/>
              </a:tblGrid>
              <a:tr h="649605">
                <a:tc>
                  <a:txBody>
                    <a:bodyPr/>
                    <a:p>
                      <a:pPr algn="ctr">
                        <a:buNone/>
                      </a:pPr>
                      <a:r>
                        <a:rPr lang="en-US" sz="3200">
                          <a:solidFill>
                            <a:schemeClr val="tx1"/>
                          </a:solidFill>
                        </a:rPr>
                        <a:t>Words</a:t>
                      </a:r>
                      <a:endParaRPr lang="en-US" sz="3200">
                        <a:solidFill>
                          <a:schemeClr val="tx1"/>
                        </a:solidFill>
                      </a:endParaRPr>
                    </a:p>
                  </a:txBody>
                  <a:tcPr>
                    <a:solidFill>
                      <a:srgbClr val="C3E2C2"/>
                    </a:solidFill>
                  </a:tcPr>
                </a:tc>
                <a:tc>
                  <a:txBody>
                    <a:bodyPr/>
                    <a:p>
                      <a:pPr algn="ctr">
                        <a:buNone/>
                      </a:pPr>
                      <a:r>
                        <a:rPr lang="en-US" sz="3200">
                          <a:solidFill>
                            <a:schemeClr val="tx1"/>
                          </a:solidFill>
                        </a:rPr>
                        <a:t>Meaning/Explanation</a:t>
                      </a:r>
                      <a:endParaRPr lang="en-US" sz="3200">
                        <a:solidFill>
                          <a:schemeClr val="tx1"/>
                        </a:solidFill>
                      </a:endParaRPr>
                    </a:p>
                  </a:txBody>
                  <a:tcPr>
                    <a:solidFill>
                      <a:srgbClr val="EAECCC"/>
                    </a:solidFill>
                  </a:tcPr>
                </a:tc>
                <a:tc>
                  <a:txBody>
                    <a:bodyPr/>
                    <a:p>
                      <a:pPr algn="ctr">
                        <a:buNone/>
                      </a:pPr>
                      <a:endParaRPr lang="en-US" sz="3200">
                        <a:solidFill>
                          <a:schemeClr val="tx1"/>
                        </a:solidFill>
                      </a:endParaRPr>
                    </a:p>
                  </a:txBody>
                  <a:tcPr>
                    <a:solidFill>
                      <a:srgbClr val="DBCC95"/>
                    </a:solidFill>
                  </a:tcPr>
                </a:tc>
              </a:tr>
              <a:tr h="736600">
                <a:tc>
                  <a:txBody>
                    <a:bodyPr/>
                    <a:p>
                      <a:pPr>
                        <a:buNone/>
                      </a:pPr>
                      <a:r>
                        <a:rPr lang="en-US" sz="3200">
                          <a:solidFill>
                            <a:srgbClr val="FF0000"/>
                          </a:solidFill>
                        </a:rPr>
                        <a:t>1. </a:t>
                      </a:r>
                      <a:r>
                        <a:rPr lang="en-US" sz="3200"/>
                        <a:t>consider</a:t>
                      </a:r>
                      <a:endParaRPr lang="en-US" sz="3200"/>
                    </a:p>
                  </a:txBody>
                  <a:tcPr>
                    <a:solidFill>
                      <a:srgbClr val="C3E2C2"/>
                    </a:solidFill>
                  </a:tcPr>
                </a:tc>
                <a:tc>
                  <a:txBody>
                    <a:bodyPr/>
                    <a:p>
                      <a:pPr>
                        <a:buNone/>
                      </a:pPr>
                      <a:r>
                        <a:rPr lang="en-US" sz="3200" b="1">
                          <a:solidFill>
                            <a:schemeClr val="accent1"/>
                          </a:solidFill>
                        </a:rPr>
                        <a:t>a.</a:t>
                      </a:r>
                      <a:r>
                        <a:rPr lang="en-US" sz="3200"/>
                        <a:t> impressive, magnificent</a:t>
                      </a:r>
                      <a:endParaRPr lang="en-US" sz="3200"/>
                    </a:p>
                  </a:txBody>
                  <a:tcPr>
                    <a:solidFill>
                      <a:srgbClr val="EAECCC"/>
                    </a:solidFill>
                  </a:tcPr>
                </a:tc>
                <a:tc>
                  <a:txBody>
                    <a:bodyPr/>
                    <a:p>
                      <a:pPr>
                        <a:buNone/>
                      </a:pPr>
                      <a:r>
                        <a:rPr lang="en-US" sz="3200" b="1"/>
                        <a:t>1.</a:t>
                      </a:r>
                      <a:endParaRPr lang="en-US" sz="3200" b="1"/>
                    </a:p>
                  </a:txBody>
                  <a:tcPr>
                    <a:solidFill>
                      <a:srgbClr val="DBCC95"/>
                    </a:solidFill>
                  </a:tcPr>
                </a:tc>
              </a:tr>
              <a:tr h="657860">
                <a:tc>
                  <a:txBody>
                    <a:bodyPr/>
                    <a:p>
                      <a:pPr>
                        <a:buNone/>
                      </a:pPr>
                      <a:r>
                        <a:rPr lang="en-US" sz="3200">
                          <a:solidFill>
                            <a:srgbClr val="FF0000"/>
                          </a:solidFill>
                        </a:rPr>
                        <a:t>2.</a:t>
                      </a:r>
                      <a:r>
                        <a:rPr lang="en-US" sz="3200"/>
                        <a:t> peaks</a:t>
                      </a:r>
                      <a:endParaRPr lang="en-US" sz="3200"/>
                    </a:p>
                  </a:txBody>
                  <a:tcPr>
                    <a:solidFill>
                      <a:srgbClr val="C3E2C2"/>
                    </a:solidFill>
                  </a:tcPr>
                </a:tc>
                <a:tc>
                  <a:txBody>
                    <a:bodyPr/>
                    <a:p>
                      <a:pPr>
                        <a:buNone/>
                      </a:pPr>
                      <a:r>
                        <a:rPr lang="en-US" sz="3200" b="1">
                          <a:solidFill>
                            <a:schemeClr val="accent1"/>
                          </a:solidFill>
                        </a:rPr>
                        <a:t>b.</a:t>
                      </a:r>
                      <a:r>
                        <a:rPr lang="en-US" sz="3200"/>
                        <a:t> happens</a:t>
                      </a:r>
                      <a:endParaRPr lang="en-US" sz="3200"/>
                    </a:p>
                  </a:txBody>
                  <a:tcPr>
                    <a:solidFill>
                      <a:srgbClr val="EAECCC"/>
                    </a:solidFill>
                  </a:tcPr>
                </a:tc>
                <a:tc>
                  <a:txBody>
                    <a:bodyPr/>
                    <a:p>
                      <a:pPr>
                        <a:buNone/>
                      </a:pPr>
                      <a:r>
                        <a:rPr lang="en-US" sz="3200" b="1"/>
                        <a:t>2.</a:t>
                      </a:r>
                      <a:endParaRPr lang="en-US" sz="3200" b="1"/>
                    </a:p>
                  </a:txBody>
                  <a:tcPr>
                    <a:solidFill>
                      <a:srgbClr val="DBCC95"/>
                    </a:solidFill>
                  </a:tcPr>
                </a:tc>
              </a:tr>
              <a:tr h="645160">
                <a:tc>
                  <a:txBody>
                    <a:bodyPr/>
                    <a:p>
                      <a:pPr>
                        <a:buNone/>
                      </a:pPr>
                      <a:r>
                        <a:rPr lang="en-US" sz="3200">
                          <a:solidFill>
                            <a:srgbClr val="FF0000"/>
                          </a:solidFill>
                        </a:rPr>
                        <a:t>3. </a:t>
                      </a:r>
                      <a:r>
                        <a:rPr lang="en-US" sz="3200"/>
                        <a:t>majestic</a:t>
                      </a:r>
                      <a:endParaRPr lang="en-US" sz="3200"/>
                    </a:p>
                  </a:txBody>
                  <a:tcPr>
                    <a:solidFill>
                      <a:srgbClr val="C3E2C2"/>
                    </a:solidFill>
                  </a:tcPr>
                </a:tc>
                <a:tc>
                  <a:txBody>
                    <a:bodyPr/>
                    <a:p>
                      <a:pPr algn="just">
                        <a:buNone/>
                      </a:pPr>
                      <a:r>
                        <a:rPr lang="en-US" sz="3200" b="1">
                          <a:solidFill>
                            <a:schemeClr val="accent1"/>
                          </a:solidFill>
                        </a:rPr>
                        <a:t>c.</a:t>
                      </a:r>
                      <a:r>
                        <a:rPr lang="en-US" sz="3200"/>
                        <a:t> to think about something carefully</a:t>
                      </a:r>
                      <a:endParaRPr lang="en-US" sz="3200"/>
                    </a:p>
                  </a:txBody>
                  <a:tcPr>
                    <a:solidFill>
                      <a:srgbClr val="EAECCC"/>
                    </a:solidFill>
                  </a:tcPr>
                </a:tc>
                <a:tc>
                  <a:txBody>
                    <a:bodyPr/>
                    <a:p>
                      <a:pPr>
                        <a:buNone/>
                      </a:pPr>
                      <a:r>
                        <a:rPr lang="en-US" sz="3200" b="1"/>
                        <a:t>3.</a:t>
                      </a:r>
                      <a:endParaRPr lang="en-US" sz="3200" b="1"/>
                    </a:p>
                  </a:txBody>
                  <a:tcPr>
                    <a:solidFill>
                      <a:srgbClr val="DBCC95"/>
                    </a:solidFill>
                  </a:tcPr>
                </a:tc>
              </a:tr>
              <a:tr h="657860">
                <a:tc>
                  <a:txBody>
                    <a:bodyPr/>
                    <a:p>
                      <a:pPr>
                        <a:buNone/>
                      </a:pPr>
                      <a:r>
                        <a:rPr lang="en-US" sz="3200">
                          <a:solidFill>
                            <a:srgbClr val="FF0000"/>
                          </a:solidFill>
                        </a:rPr>
                        <a:t>4. </a:t>
                      </a:r>
                      <a:r>
                        <a:rPr lang="en-US" sz="3200"/>
                        <a:t>occurs</a:t>
                      </a:r>
                      <a:endParaRPr lang="en-US" sz="3200"/>
                    </a:p>
                  </a:txBody>
                  <a:tcPr>
                    <a:solidFill>
                      <a:srgbClr val="C3E2C2"/>
                    </a:solidFill>
                  </a:tcPr>
                </a:tc>
                <a:tc>
                  <a:txBody>
                    <a:bodyPr/>
                    <a:p>
                      <a:pPr>
                        <a:buNone/>
                      </a:pPr>
                      <a:r>
                        <a:rPr lang="en-US" sz="3200" b="1">
                          <a:solidFill>
                            <a:schemeClr val="accent1"/>
                          </a:solidFill>
                        </a:rPr>
                        <a:t>d.</a:t>
                      </a:r>
                      <a:r>
                        <a:rPr lang="en-US" sz="3200">
                          <a:solidFill>
                            <a:schemeClr val="accent1"/>
                          </a:solidFill>
                        </a:rPr>
                        <a:t> </a:t>
                      </a:r>
                      <a:r>
                        <a:rPr lang="en-US" sz="3200"/>
                        <a:t>pointed tops, mountains</a:t>
                      </a:r>
                      <a:endParaRPr lang="en-US" sz="3200"/>
                    </a:p>
                  </a:txBody>
                  <a:tcPr>
                    <a:solidFill>
                      <a:srgbClr val="EAECCC"/>
                    </a:solidFill>
                  </a:tcPr>
                </a:tc>
                <a:tc>
                  <a:txBody>
                    <a:bodyPr/>
                    <a:p>
                      <a:pPr>
                        <a:buNone/>
                      </a:pPr>
                      <a:r>
                        <a:rPr lang="en-US" sz="3200" b="1"/>
                        <a:t>4.</a:t>
                      </a:r>
                      <a:endParaRPr lang="en-US" sz="3200" b="1"/>
                    </a:p>
                  </a:txBody>
                  <a:tcPr>
                    <a:solidFill>
                      <a:srgbClr val="DBCC95"/>
                    </a:solidFill>
                  </a:tcPr>
                </a:tc>
              </a:tr>
            </a:tbl>
          </a:graphicData>
        </a:graphic>
      </p:graphicFrame>
      <p:sp>
        <p:nvSpPr>
          <p:cNvPr id="16" name="Text Box 15"/>
          <p:cNvSpPr txBox="1"/>
          <p:nvPr/>
        </p:nvSpPr>
        <p:spPr>
          <a:xfrm>
            <a:off x="11149965" y="3429000"/>
            <a:ext cx="553720" cy="583565"/>
          </a:xfrm>
          <a:prstGeom prst="rect">
            <a:avLst/>
          </a:prstGeom>
          <a:noFill/>
        </p:spPr>
        <p:txBody>
          <a:bodyPr wrap="square" rtlCol="0" anchor="t">
            <a:spAutoFit/>
          </a:bodyPr>
          <a:p>
            <a:pPr algn="just"/>
            <a:r>
              <a:rPr lang="en-US" sz="3200" b="1" i="1">
                <a:solidFill>
                  <a:srgbClr val="FF0000"/>
                </a:solidFill>
                <a:latin typeface="Calibri" panose="020F0502020204030204" pitchFamily="34" charset="0"/>
                <a:cs typeface="Calibri" panose="020F0502020204030204" pitchFamily="34" charset="0"/>
              </a:rPr>
              <a:t>c</a:t>
            </a:r>
            <a:endParaRPr lang="en-US" sz="3200" b="1" i="1">
              <a:solidFill>
                <a:srgbClr val="FF0000"/>
              </a:solidFill>
              <a:latin typeface="Calibri" panose="020F0502020204030204" pitchFamily="34" charset="0"/>
              <a:cs typeface="Calibri" panose="020F0502020204030204" pitchFamily="34" charset="0"/>
            </a:endParaRPr>
          </a:p>
        </p:txBody>
      </p:sp>
      <p:sp>
        <p:nvSpPr>
          <p:cNvPr id="15" name="Text Box 14"/>
          <p:cNvSpPr txBox="1"/>
          <p:nvPr/>
        </p:nvSpPr>
        <p:spPr>
          <a:xfrm>
            <a:off x="11149965" y="4254500"/>
            <a:ext cx="553720" cy="583565"/>
          </a:xfrm>
          <a:prstGeom prst="rect">
            <a:avLst/>
          </a:prstGeom>
          <a:noFill/>
        </p:spPr>
        <p:txBody>
          <a:bodyPr wrap="square" rtlCol="0" anchor="t">
            <a:spAutoFit/>
          </a:bodyPr>
          <a:p>
            <a:pPr algn="just"/>
            <a:r>
              <a:rPr lang="en-US" sz="3200" b="1" i="1">
                <a:solidFill>
                  <a:srgbClr val="FF0000"/>
                </a:solidFill>
                <a:latin typeface="Calibri" panose="020F0502020204030204" pitchFamily="34" charset="0"/>
                <a:cs typeface="Calibri" panose="020F0502020204030204" pitchFamily="34" charset="0"/>
              </a:rPr>
              <a:t>d</a:t>
            </a:r>
            <a:endParaRPr lang="en-US" sz="3200" b="1" i="1">
              <a:solidFill>
                <a:srgbClr val="FF0000"/>
              </a:solidFill>
              <a:latin typeface="Calibri" panose="020F0502020204030204" pitchFamily="34" charset="0"/>
              <a:cs typeface="Calibri" panose="020F0502020204030204" pitchFamily="34" charset="0"/>
            </a:endParaRPr>
          </a:p>
        </p:txBody>
      </p:sp>
      <p:sp>
        <p:nvSpPr>
          <p:cNvPr id="17" name="Text Box 16"/>
          <p:cNvSpPr txBox="1"/>
          <p:nvPr/>
        </p:nvSpPr>
        <p:spPr>
          <a:xfrm>
            <a:off x="11149965" y="4965700"/>
            <a:ext cx="553720" cy="583565"/>
          </a:xfrm>
          <a:prstGeom prst="rect">
            <a:avLst/>
          </a:prstGeom>
          <a:noFill/>
        </p:spPr>
        <p:txBody>
          <a:bodyPr wrap="square" rtlCol="0" anchor="t">
            <a:spAutoFit/>
          </a:bodyPr>
          <a:p>
            <a:pPr algn="just"/>
            <a:r>
              <a:rPr lang="en-US" sz="3200" b="1" i="1">
                <a:solidFill>
                  <a:srgbClr val="FF0000"/>
                </a:solidFill>
                <a:latin typeface="Calibri" panose="020F0502020204030204" pitchFamily="34" charset="0"/>
                <a:cs typeface="Calibri" panose="020F0502020204030204" pitchFamily="34" charset="0"/>
              </a:rPr>
              <a:t>a</a:t>
            </a:r>
            <a:endParaRPr lang="en-US" sz="3200" b="1" i="1">
              <a:solidFill>
                <a:srgbClr val="FF0000"/>
              </a:solidFill>
              <a:latin typeface="Calibri" panose="020F0502020204030204" pitchFamily="34" charset="0"/>
              <a:cs typeface="Calibri" panose="020F0502020204030204" pitchFamily="34" charset="0"/>
            </a:endParaRPr>
          </a:p>
        </p:txBody>
      </p:sp>
      <p:sp>
        <p:nvSpPr>
          <p:cNvPr id="21" name="Text Box 20"/>
          <p:cNvSpPr txBox="1"/>
          <p:nvPr/>
        </p:nvSpPr>
        <p:spPr>
          <a:xfrm>
            <a:off x="11149965" y="6030595"/>
            <a:ext cx="553720" cy="583565"/>
          </a:xfrm>
          <a:prstGeom prst="rect">
            <a:avLst/>
          </a:prstGeom>
          <a:noFill/>
        </p:spPr>
        <p:txBody>
          <a:bodyPr wrap="square" rtlCol="0" anchor="t">
            <a:spAutoFit/>
          </a:bodyPr>
          <a:p>
            <a:pPr algn="just"/>
            <a:r>
              <a:rPr lang="en-US" sz="3200" b="1" i="1">
                <a:solidFill>
                  <a:srgbClr val="FF0000"/>
                </a:solidFill>
                <a:latin typeface="Calibri" panose="020F0502020204030204" pitchFamily="34" charset="0"/>
                <a:cs typeface="Calibri" panose="020F0502020204030204" pitchFamily="34" charset="0"/>
              </a:rPr>
              <a:t>b</a:t>
            </a:r>
            <a:endParaRPr lang="en-US" sz="3200" b="1" i="1">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7"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choose the correct answer to each question.</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1176020" y="2902585"/>
            <a:ext cx="3918585" cy="1076325"/>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p>
            <a:r>
              <a:rPr lang="en-US" sz="3200">
                <a:solidFill>
                  <a:schemeClr val="tx1"/>
                </a:solidFill>
              </a:rPr>
              <a:t>A. river                     </a:t>
            </a:r>
            <a:endParaRPr lang="en-US" sz="3200">
              <a:solidFill>
                <a:schemeClr val="tx1"/>
              </a:solidFill>
            </a:endParaRPr>
          </a:p>
          <a:p>
            <a:r>
              <a:rPr lang="en-US" sz="3200">
                <a:solidFill>
                  <a:schemeClr val="tx1"/>
                </a:solidFill>
              </a:rPr>
              <a:t>C. mountain range</a:t>
            </a:r>
            <a:r>
              <a:rPr lang="en-US" sz="3200"/>
              <a:t>                  </a:t>
            </a:r>
            <a:endParaRPr lang="en-US" sz="3200"/>
          </a:p>
        </p:txBody>
      </p:sp>
      <p:sp>
        <p:nvSpPr>
          <p:cNvPr id="5" name="Text Box 4"/>
          <p:cNvSpPr txBox="1"/>
          <p:nvPr/>
        </p:nvSpPr>
        <p:spPr>
          <a:xfrm>
            <a:off x="7123430" y="2902585"/>
            <a:ext cx="3928110" cy="1076325"/>
          </a:xfrm>
          <a:prstGeom prst="rect">
            <a:avLst/>
          </a:prstGeom>
          <a:solidFill>
            <a:srgbClr val="F9F9E0"/>
          </a:solidFill>
        </p:spPr>
        <p:style>
          <a:lnRef idx="2">
            <a:schemeClr val="lt1"/>
          </a:lnRef>
          <a:fillRef idx="1">
            <a:schemeClr val="accent1"/>
          </a:fillRef>
          <a:effectRef idx="1">
            <a:schemeClr val="accent1"/>
          </a:effectRef>
          <a:fontRef idx="minor">
            <a:schemeClr val="lt1"/>
          </a:fontRef>
        </p:style>
        <p:txBody>
          <a:bodyPr wrap="square" rtlCol="0" anchor="t">
            <a:spAutoFit/>
          </a:bodyPr>
          <a:p>
            <a:r>
              <a:rPr lang="en-US" sz="3200">
                <a:solidFill>
                  <a:schemeClr val="tx1"/>
                </a:solidFill>
              </a:rPr>
              <a:t>B. work of art                       </a:t>
            </a:r>
            <a:endParaRPr lang="en-US" sz="3200">
              <a:solidFill>
                <a:schemeClr val="tx1"/>
              </a:solidFill>
            </a:endParaRPr>
          </a:p>
          <a:p>
            <a:r>
              <a:rPr lang="en-US" sz="3200">
                <a:solidFill>
                  <a:schemeClr val="tx1"/>
                </a:solidFill>
              </a:rPr>
              <a:t>D. valley</a:t>
            </a:r>
            <a:endParaRPr lang="en-US" sz="3200">
              <a:solidFill>
                <a:schemeClr val="tx1"/>
              </a:solidFill>
            </a:endParaRPr>
          </a:p>
        </p:txBody>
      </p:sp>
      <p:sp>
        <p:nvSpPr>
          <p:cNvPr id="2" name="Text Box 1"/>
          <p:cNvSpPr txBox="1"/>
          <p:nvPr/>
        </p:nvSpPr>
        <p:spPr>
          <a:xfrm>
            <a:off x="445770" y="2238375"/>
            <a:ext cx="11259185" cy="583565"/>
          </a:xfrm>
          <a:prstGeom prst="rect">
            <a:avLst/>
          </a:prstGeom>
          <a:solidFill>
            <a:srgbClr val="8ACDD7"/>
          </a:solidFill>
        </p:spPr>
        <p:txBody>
          <a:bodyPr wrap="square" rtlCol="0" anchor="t">
            <a:spAutoFit/>
          </a:bodyPr>
          <a:p>
            <a:pPr algn="just"/>
            <a:r>
              <a:rPr lang="en-US" sz="3200" b="1"/>
              <a:t>1. </a:t>
            </a:r>
            <a:r>
              <a:rPr lang="en-US" sz="3200"/>
              <a:t>According to the text, the Dolomites are a ______.</a:t>
            </a:r>
            <a:endParaRPr lang="en-US" sz="3200"/>
          </a:p>
        </p:txBody>
      </p:sp>
      <p:sp>
        <p:nvSpPr>
          <p:cNvPr id="7" name="Text Box 6"/>
          <p:cNvSpPr txBox="1"/>
          <p:nvPr/>
        </p:nvSpPr>
        <p:spPr>
          <a:xfrm>
            <a:off x="445770" y="4168775"/>
            <a:ext cx="11259185" cy="1076325"/>
          </a:xfrm>
          <a:prstGeom prst="rect">
            <a:avLst/>
          </a:prstGeom>
          <a:solidFill>
            <a:srgbClr val="8ACDD7"/>
          </a:solidFill>
        </p:spPr>
        <p:txBody>
          <a:bodyPr wrap="square" rtlCol="0" anchor="t">
            <a:spAutoFit/>
          </a:bodyPr>
          <a:p>
            <a:pPr algn="just"/>
            <a:r>
              <a:rPr lang="en-US" sz="3200" b="1"/>
              <a:t>2. </a:t>
            </a:r>
            <a:r>
              <a:rPr lang="en-US" sz="3200"/>
              <a:t>The word “hesitate” in the last sentence of the text is closest in meaning to ______</a:t>
            </a:r>
            <a:endParaRPr lang="en-US" sz="3200"/>
          </a:p>
        </p:txBody>
      </p:sp>
      <p:sp>
        <p:nvSpPr>
          <p:cNvPr id="10" name="Text Box 9"/>
          <p:cNvSpPr txBox="1"/>
          <p:nvPr/>
        </p:nvSpPr>
        <p:spPr>
          <a:xfrm>
            <a:off x="1176020" y="5379085"/>
            <a:ext cx="3918585" cy="1076325"/>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p>
            <a:r>
              <a:rPr lang="en-US" sz="3200">
                <a:solidFill>
                  <a:schemeClr val="tx1"/>
                </a:solidFill>
              </a:rPr>
              <a:t>A. be unhappy              </a:t>
            </a:r>
            <a:endParaRPr lang="en-US" sz="3200">
              <a:solidFill>
                <a:schemeClr val="tx1"/>
              </a:solidFill>
            </a:endParaRPr>
          </a:p>
          <a:p>
            <a:r>
              <a:rPr lang="en-US" sz="3200">
                <a:solidFill>
                  <a:schemeClr val="tx1"/>
                </a:solidFill>
              </a:rPr>
              <a:t>C. hurry</a:t>
            </a:r>
            <a:r>
              <a:rPr lang="en-US" sz="3200"/>
              <a:t>                 </a:t>
            </a:r>
            <a:endParaRPr lang="en-US" sz="3200"/>
          </a:p>
        </p:txBody>
      </p:sp>
      <p:sp>
        <p:nvSpPr>
          <p:cNvPr id="11" name="Text Box 10"/>
          <p:cNvSpPr txBox="1"/>
          <p:nvPr/>
        </p:nvSpPr>
        <p:spPr>
          <a:xfrm>
            <a:off x="7123430" y="5379085"/>
            <a:ext cx="3928110" cy="1076325"/>
          </a:xfrm>
          <a:prstGeom prst="rect">
            <a:avLst/>
          </a:prstGeom>
          <a:solidFill>
            <a:srgbClr val="F9F9E0"/>
          </a:solidFill>
        </p:spPr>
        <p:style>
          <a:lnRef idx="2">
            <a:schemeClr val="lt1"/>
          </a:lnRef>
          <a:fillRef idx="1">
            <a:schemeClr val="accent1"/>
          </a:fillRef>
          <a:effectRef idx="1">
            <a:schemeClr val="accent1"/>
          </a:effectRef>
          <a:fontRef idx="minor">
            <a:schemeClr val="lt1"/>
          </a:fontRef>
        </p:style>
        <p:txBody>
          <a:bodyPr wrap="square" rtlCol="0" anchor="t">
            <a:spAutoFit/>
          </a:bodyPr>
          <a:p>
            <a:r>
              <a:rPr lang="en-US" sz="3200">
                <a:solidFill>
                  <a:schemeClr val="tx1"/>
                </a:solidFill>
              </a:rPr>
              <a:t>B. </a:t>
            </a:r>
            <a:r>
              <a:rPr lang="en-US" sz="3200">
                <a:solidFill>
                  <a:schemeClr val="tx1"/>
                </a:solidFill>
                <a:sym typeface="+mn-ea"/>
              </a:rPr>
              <a:t>be indecisive</a:t>
            </a:r>
            <a:r>
              <a:rPr lang="en-US" sz="3200">
                <a:sym typeface="+mn-ea"/>
              </a:rPr>
              <a:t> </a:t>
            </a:r>
            <a:r>
              <a:rPr lang="en-US" sz="3200">
                <a:solidFill>
                  <a:schemeClr val="tx1"/>
                </a:solidFill>
              </a:rPr>
              <a:t>                      </a:t>
            </a:r>
            <a:endParaRPr lang="en-US" sz="3200">
              <a:solidFill>
                <a:schemeClr val="tx1"/>
              </a:solidFill>
            </a:endParaRPr>
          </a:p>
          <a:p>
            <a:r>
              <a:rPr lang="en-US" sz="3200">
                <a:solidFill>
                  <a:schemeClr val="tx1"/>
                </a:solidFill>
              </a:rPr>
              <a:t>D. decide</a:t>
            </a:r>
            <a:endParaRPr lang="en-US" sz="3200">
              <a:solidFill>
                <a:schemeClr val="tx1"/>
              </a:solidFill>
            </a:endParaRPr>
          </a:p>
        </p:txBody>
      </p:sp>
      <p:sp>
        <p:nvSpPr>
          <p:cNvPr id="14" name="Oval 13"/>
          <p:cNvSpPr/>
          <p:nvPr/>
        </p:nvSpPr>
        <p:spPr>
          <a:xfrm>
            <a:off x="1174750" y="345567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
        <p:nvSpPr>
          <p:cNvPr id="18" name="Oval 17"/>
          <p:cNvSpPr/>
          <p:nvPr/>
        </p:nvSpPr>
        <p:spPr>
          <a:xfrm>
            <a:off x="7123430" y="543496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gtEl>
                                      </p:cBhvr>
                                    </p:animEffect>
                                  </p:childTnLst>
                                </p:cTn>
                              </p:par>
                            </p:childTnLst>
                          </p:cTn>
                        </p:par>
                        <p:par>
                          <p:cTn id="34" fill="hold">
                            <p:stCondLst>
                              <p:cond delay="265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0"/>
                                        </p:tgtEl>
                                        <p:attrNameLst>
                                          <p:attrName>ppt_y</p:attrName>
                                        </p:attrNameLst>
                                      </p:cBhvr>
                                      <p:tavLst>
                                        <p:tav tm="0">
                                          <p:val>
                                            <p:strVal val="#ppt_y"/>
                                          </p:val>
                                        </p:tav>
                                        <p:tav tm="100000">
                                          <p:val>
                                            <p:strVal val="#ppt_y"/>
                                          </p:val>
                                        </p:tav>
                                      </p:tavLst>
                                    </p:anim>
                                    <p:anim calcmode="lin" valueType="num">
                                      <p:cBhvr>
                                        <p:cTn id="3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0"/>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1"/>
                                        </p:tgtEl>
                                        <p:attrNameLst>
                                          <p:attrName>ppt_y</p:attrName>
                                        </p:attrNameLst>
                                      </p:cBhvr>
                                      <p:tavLst>
                                        <p:tav tm="0">
                                          <p:val>
                                            <p:strVal val="#ppt_y"/>
                                          </p:val>
                                        </p:tav>
                                        <p:tav tm="100000">
                                          <p:val>
                                            <p:strVal val="#ppt_y"/>
                                          </p:val>
                                        </p:tav>
                                      </p:tavLst>
                                    </p:anim>
                                    <p:anim calcmode="lin" valueType="num">
                                      <p:cBhvr>
                                        <p:cTn id="4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P spid="5" grpId="1" animBg="1"/>
      <p:bldP spid="7" grpId="0" animBg="1"/>
      <p:bldP spid="7" grpId="1" animBg="1"/>
      <p:bldP spid="10" grpId="0" animBg="1"/>
      <p:bldP spid="10" grpId="1" animBg="1"/>
      <p:bldP spid="11" grpId="0" animBg="1"/>
      <p:bldP spid="11" grpId="1" animBg="1"/>
      <p:bldP spid="14" grpId="0" bldLvl="0" animBg="1"/>
      <p:bldP spid="14" grpId="1" animBg="1"/>
      <p:bldP spid="18" grpId="0" bldLvl="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Rot="1" noChangeAspect="1" noMove="1" noResize="1" noUngrp="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mountain-4853168_1280"/>
          <p:cNvPicPr>
            <a:picLocks noChangeAspect="1"/>
          </p:cNvPicPr>
          <p:nvPr/>
        </p:nvPicPr>
        <p:blipFill>
          <a:blip r:embed="rId1"/>
          <a:stretch>
            <a:fillRect/>
          </a:stretch>
        </p:blipFill>
        <p:spPr>
          <a:xfrm>
            <a:off x="0" y="-70485"/>
            <a:ext cx="12191365" cy="7933690"/>
          </a:xfrm>
          <a:prstGeom prst="rect">
            <a:avLst/>
          </a:prstGeom>
        </p:spPr>
      </p:pic>
      <p:grpSp>
        <p:nvGrpSpPr>
          <p:cNvPr id="11" name="Group 10"/>
          <p:cNvGrpSpPr/>
          <p:nvPr/>
        </p:nvGrpSpPr>
        <p:grpSpPr>
          <a:xfrm>
            <a:off x="3999230" y="2294890"/>
            <a:ext cx="3894985" cy="1134662"/>
            <a:chOff x="2896" y="963"/>
            <a:chExt cx="16049" cy="4675"/>
          </a:xfrm>
        </p:grpSpPr>
        <p:grpSp>
          <p:nvGrpSpPr>
            <p:cNvPr id="17" name="Group 16"/>
            <p:cNvGrpSpPr/>
            <p:nvPr/>
          </p:nvGrpSpPr>
          <p:grpSpPr>
            <a:xfrm>
              <a:off x="10277" y="1130"/>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solidFill>
                    <a:schemeClr val="tx1"/>
                  </a:solidFill>
                </a:endParaRPr>
              </a:p>
            </p:txBody>
          </p:sp>
        </p:grpSp>
        <p:sp>
          <p:nvSpPr>
            <p:cNvPr id="24" name="TextBox 39"/>
            <p:cNvSpPr txBox="1"/>
            <p:nvPr/>
          </p:nvSpPr>
          <p:spPr>
            <a:xfrm>
              <a:off x="7144" y="963"/>
              <a:ext cx="3290" cy="1897"/>
            </a:xfrm>
            <a:prstGeom prst="rect">
              <a:avLst/>
            </a:prstGeom>
            <a:noFill/>
          </p:spPr>
          <p:txBody>
            <a:bodyPr wrap="square" rtlCol="0">
              <a:spAutoFit/>
            </a:bodyPr>
            <a:p>
              <a:pPr algn="ctr"/>
              <a:r>
                <a:rPr lang="en-US" sz="2400" b="1" dirty="0">
                  <a:solidFill>
                    <a:schemeClr val="bg1"/>
                  </a:solidFill>
                  <a:latin typeface="Myriad Pro" pitchFamily="34" charset="0"/>
                </a:rPr>
                <a:t>Unit</a:t>
              </a:r>
              <a:endParaRPr lang="en-US" sz="2400" b="1" dirty="0">
                <a:solidFill>
                  <a:schemeClr val="bg1"/>
                </a:solidFill>
                <a:latin typeface="Myriad Pro" pitchFamily="34" charset="0"/>
              </a:endParaRPr>
            </a:p>
          </p:txBody>
        </p:sp>
        <p:sp>
          <p:nvSpPr>
            <p:cNvPr id="25" name="TextBox 16"/>
            <p:cNvSpPr txBox="1"/>
            <p:nvPr/>
          </p:nvSpPr>
          <p:spPr>
            <a:xfrm>
              <a:off x="10249" y="1104"/>
              <a:ext cx="1150" cy="2151"/>
            </a:xfrm>
            <a:prstGeom prst="rect">
              <a:avLst/>
            </a:prstGeom>
            <a:noFill/>
          </p:spPr>
          <p:txBody>
            <a:bodyPr wrap="square" rtlCol="0">
              <a:spAutoFit/>
            </a:bodyPr>
            <a:p>
              <a:pPr algn="ctr"/>
              <a:r>
                <a:rPr lang="en-US" sz="2800" b="1">
                  <a:solidFill>
                    <a:schemeClr val="bg1"/>
                  </a:solidFill>
                  <a:latin typeface="Myriad Pro" pitchFamily="34" charset="0"/>
                </a:rPr>
                <a:t>7</a:t>
              </a:r>
              <a:endParaRPr lang="en-US" sz="2800" b="1" dirty="0">
                <a:solidFill>
                  <a:schemeClr val="bg1"/>
                </a:solidFill>
                <a:latin typeface="Myriad Pro" pitchFamily="34" charset="0"/>
              </a:endParaRPr>
            </a:p>
          </p:txBody>
        </p:sp>
        <p:sp>
          <p:nvSpPr>
            <p:cNvPr id="26" name="TextBox 40"/>
            <p:cNvSpPr txBox="1"/>
            <p:nvPr/>
          </p:nvSpPr>
          <p:spPr>
            <a:xfrm>
              <a:off x="2896" y="2386"/>
              <a:ext cx="16049" cy="1897"/>
            </a:xfrm>
            <a:prstGeom prst="rect">
              <a:avLst/>
            </a:prstGeom>
            <a:noFill/>
          </p:spPr>
          <p:txBody>
            <a:bodyPr wrap="square" rtlCol="0">
              <a:spAutoFit/>
            </a:bodyPr>
            <a:p>
              <a:pPr algn="ctr"/>
              <a:r>
                <a:rPr lang="en-US" sz="2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a:t>
              </a:r>
              <a:endParaRPr lang="en-US" sz="2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endParaRPr>
            </a:p>
          </p:txBody>
        </p:sp>
        <p:grpSp>
          <p:nvGrpSpPr>
            <p:cNvPr id="13" name="Group 12"/>
            <p:cNvGrpSpPr/>
            <p:nvPr/>
          </p:nvGrpSpPr>
          <p:grpSpPr>
            <a:xfrm>
              <a:off x="5101" y="3844"/>
              <a:ext cx="9708" cy="1794"/>
              <a:chOff x="-12680" y="1993"/>
              <a:chExt cx="9708" cy="1794"/>
            </a:xfrm>
          </p:grpSpPr>
          <p:sp>
            <p:nvSpPr>
              <p:cNvPr id="14"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TextBox 35"/>
              <p:cNvSpPr txBox="1"/>
              <p:nvPr/>
            </p:nvSpPr>
            <p:spPr>
              <a:xfrm>
                <a:off x="-10394" y="2398"/>
                <a:ext cx="7422" cy="1389"/>
              </a:xfrm>
              <a:prstGeom prst="rect">
                <a:avLst/>
              </a:prstGeom>
              <a:noFill/>
            </p:spPr>
            <p:txBody>
              <a:bodyPr wrap="square" rtlCol="0">
                <a:spAutoFit/>
              </a:bodyPr>
              <a:p>
                <a:r>
                  <a:rPr lang="en-US" sz="1600" b="1" dirty="0">
                    <a:solidFill>
                      <a:schemeClr val="bg1"/>
                    </a:solidFill>
                  </a:rPr>
                  <a:t>LESSON 5: SKILLS 1</a:t>
                </a:r>
                <a:endParaRPr lang="en-US" sz="1600" b="1" dirty="0">
                  <a:solidFill>
                    <a:schemeClr val="bg1"/>
                  </a:solidFill>
                </a:endParaRPr>
              </a:p>
            </p:txBody>
          </p:sp>
          <p:grpSp>
            <p:nvGrpSpPr>
              <p:cNvPr id="16" name="Group 15"/>
              <p:cNvGrpSpPr/>
              <p:nvPr/>
            </p:nvGrpSpPr>
            <p:grpSpPr>
              <a:xfrm>
                <a:off x="-12680" y="1993"/>
                <a:ext cx="1560" cy="1483"/>
                <a:chOff x="2766630" y="1746890"/>
                <a:chExt cx="990895" cy="941618"/>
              </a:xfrm>
            </p:grpSpPr>
            <p:pic>
              <p:nvPicPr>
                <p:cNvPr id="23" name="Picture 22"/>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27" name="Picture 26"/>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grpSp>
      <p:pic>
        <p:nvPicPr>
          <p:cNvPr id="6" name="Picture 5"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6">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a:off x="835025" y="269"/>
            <a:ext cx="5321300" cy="5321300"/>
          </a:xfrm>
          <a:prstGeom prst="rect">
            <a:avLst/>
          </a:prstGeom>
        </p:spPr>
      </p:pic>
      <p:pic>
        <p:nvPicPr>
          <p:cNvPr id="3" name="Picture 2" descr="—Pngtree—white cloud png material_4170932"/>
          <p:cNvPicPr>
            <a:picLocks noChangeAspect="1"/>
          </p:cNvPicPr>
          <p:nvPr/>
        </p:nvPicPr>
        <p:blipFill>
          <a:blip r:embed="rId5">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6">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flipH="1">
            <a:off x="6156576" y="269"/>
            <a:ext cx="6083300" cy="5321300"/>
          </a:xfrm>
          <a:prstGeom prst="rect">
            <a:avLst/>
          </a:prstGeom>
        </p:spPr>
      </p:pic>
      <p:pic>
        <p:nvPicPr>
          <p:cNvPr id="8" name="Picture 7" descr="—Pngtree—white cloud png material_4170932"/>
          <p:cNvPicPr>
            <a:picLocks noChangeAspect="1"/>
          </p:cNvPicPr>
          <p:nvPr/>
        </p:nvPicPr>
        <p:blipFill>
          <a:blip r:embed="rId7">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6">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73024" y="3100705"/>
            <a:ext cx="6083300" cy="5321300"/>
          </a:xfrm>
          <a:prstGeom prst="rect">
            <a:avLst/>
          </a:prstGeom>
        </p:spPr>
      </p:pic>
      <p:pic>
        <p:nvPicPr>
          <p:cNvPr id="9" name="Picture 8" descr="—Pngtree—white cloud png material_4170932"/>
          <p:cNvPicPr>
            <a:picLocks noChangeAspect="1"/>
          </p:cNvPicPr>
          <p:nvPr/>
        </p:nvPicPr>
        <p:blipFill>
          <a:blip r:embed="rId7">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6">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6096885" y="3331767"/>
            <a:ext cx="6083300" cy="5321300"/>
          </a:xfrm>
          <a:prstGeom prst="rect">
            <a:avLst/>
          </a:prstGeom>
        </p:spPr>
      </p:pic>
      <p:pic>
        <p:nvPicPr>
          <p:cNvPr id="10" name="Picture 9" descr="—Pngtree—white cloud png material_4170932"/>
          <p:cNvPicPr>
            <a:picLocks noChangeAspect="1"/>
          </p:cNvPicPr>
          <p:nvPr/>
        </p:nvPicPr>
        <p:blipFill>
          <a:blip r:embed="rId7">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6">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3087739" y="-2325775"/>
            <a:ext cx="6083300" cy="5321300"/>
          </a:xfrm>
          <a:prstGeom prst="rect">
            <a:avLst/>
          </a:prstGeom>
        </p:spPr>
      </p:pic>
      <p:pic>
        <p:nvPicPr>
          <p:cNvPr id="12" name="Picture 11" descr="—Pngtree—white cloud png material_4170932"/>
          <p:cNvPicPr>
            <a:picLocks noChangeAspect="1"/>
          </p:cNvPicPr>
          <p:nvPr/>
        </p:nvPicPr>
        <p:blipFill>
          <a:blip r:embed="rId7">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6">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a:off x="8464590" y="-2044640"/>
            <a:ext cx="5321300" cy="5321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0">
        <p159:morph option="byObject"/>
      </p:transition>
    </mc:Choice>
    <mc:Fallback>
      <p:transition spd="slow"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choose the correct answer to each question.</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922020" y="2851785"/>
            <a:ext cx="9822180" cy="2061210"/>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p>
            <a:r>
              <a:rPr lang="en-US" sz="3200">
                <a:solidFill>
                  <a:schemeClr val="tx1"/>
                </a:solidFill>
              </a:rPr>
              <a:t>A. The Dolomites are in Italy.</a:t>
            </a:r>
            <a:endParaRPr lang="en-US" sz="3200">
              <a:solidFill>
                <a:schemeClr val="tx1"/>
              </a:solidFill>
            </a:endParaRPr>
          </a:p>
          <a:p>
            <a:r>
              <a:rPr lang="en-US" sz="3200">
                <a:solidFill>
                  <a:schemeClr val="tx1"/>
                </a:solidFill>
              </a:rPr>
              <a:t>B. You can get access to the Dolomites easily.</a:t>
            </a:r>
            <a:endParaRPr lang="en-US" sz="3200">
              <a:solidFill>
                <a:schemeClr val="tx1"/>
              </a:solidFill>
            </a:endParaRPr>
          </a:p>
          <a:p>
            <a:r>
              <a:rPr lang="en-US" sz="3200">
                <a:solidFill>
                  <a:schemeClr val="tx1"/>
                </a:solidFill>
              </a:rPr>
              <a:t>C. The Dolomites are a World Heritage Site.</a:t>
            </a:r>
            <a:endParaRPr lang="en-US" sz="3200">
              <a:solidFill>
                <a:schemeClr val="tx1"/>
              </a:solidFill>
            </a:endParaRPr>
          </a:p>
          <a:p>
            <a:r>
              <a:rPr lang="en-US" sz="3200">
                <a:solidFill>
                  <a:schemeClr val="tx1"/>
                </a:solidFill>
              </a:rPr>
              <a:t>D. You can cycle in the Dolomites only in July.</a:t>
            </a:r>
            <a:endParaRPr lang="en-US" sz="3200">
              <a:solidFill>
                <a:schemeClr val="tx1"/>
              </a:solidFill>
            </a:endParaRPr>
          </a:p>
        </p:txBody>
      </p:sp>
      <p:sp>
        <p:nvSpPr>
          <p:cNvPr id="2" name="Text Box 1"/>
          <p:cNvSpPr txBox="1"/>
          <p:nvPr/>
        </p:nvSpPr>
        <p:spPr>
          <a:xfrm>
            <a:off x="445770" y="2238375"/>
            <a:ext cx="11259185" cy="583565"/>
          </a:xfrm>
          <a:prstGeom prst="rect">
            <a:avLst/>
          </a:prstGeom>
          <a:solidFill>
            <a:srgbClr val="8ACDD7"/>
          </a:solidFill>
        </p:spPr>
        <p:txBody>
          <a:bodyPr wrap="square" rtlCol="0" anchor="t">
            <a:spAutoFit/>
          </a:bodyPr>
          <a:p>
            <a:pPr algn="just"/>
            <a:r>
              <a:rPr lang="en-US" sz="3200" b="1"/>
              <a:t>3. </a:t>
            </a:r>
            <a:r>
              <a:rPr lang="en-US" sz="3200"/>
              <a:t>Which of the following is </a:t>
            </a:r>
            <a:r>
              <a:rPr lang="en-US" sz="3200" b="1"/>
              <a:t>NOT</a:t>
            </a:r>
            <a:r>
              <a:rPr lang="en-US" sz="3200"/>
              <a:t> true, according to the text?</a:t>
            </a:r>
            <a:endParaRPr lang="en-US" sz="3200"/>
          </a:p>
        </p:txBody>
      </p:sp>
      <p:sp>
        <p:nvSpPr>
          <p:cNvPr id="14" name="Oval 13"/>
          <p:cNvSpPr/>
          <p:nvPr/>
        </p:nvSpPr>
        <p:spPr>
          <a:xfrm>
            <a:off x="922020" y="441261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14" grpId="0" bldLvl="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8775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choose the correct answer to each question.</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4" name="Text Box 3"/>
          <p:cNvSpPr txBox="1"/>
          <p:nvPr/>
        </p:nvSpPr>
        <p:spPr>
          <a:xfrm>
            <a:off x="922020" y="2851785"/>
            <a:ext cx="9822180" cy="2061210"/>
          </a:xfrm>
          <a:prstGeom prst="rect">
            <a:avLst/>
          </a:prstGeom>
          <a:solidFill>
            <a:srgbClr val="FFBFD9"/>
          </a:solidFill>
        </p:spPr>
        <p:style>
          <a:lnRef idx="2">
            <a:schemeClr val="lt1"/>
          </a:lnRef>
          <a:fillRef idx="1">
            <a:schemeClr val="accent1"/>
          </a:fillRef>
          <a:effectRef idx="1">
            <a:schemeClr val="accent1"/>
          </a:effectRef>
          <a:fontRef idx="minor">
            <a:schemeClr val="lt1"/>
          </a:fontRef>
        </p:style>
        <p:txBody>
          <a:bodyPr wrap="square" rtlCol="0" anchor="t">
            <a:spAutoFit/>
          </a:bodyPr>
          <a:p>
            <a:r>
              <a:rPr lang="en-US" sz="3200">
                <a:solidFill>
                  <a:schemeClr val="tx1"/>
                </a:solidFill>
              </a:rPr>
              <a:t>A. a travel brochure </a:t>
            </a:r>
            <a:endParaRPr lang="en-US" sz="3200">
              <a:solidFill>
                <a:schemeClr val="tx1"/>
              </a:solidFill>
            </a:endParaRPr>
          </a:p>
          <a:p>
            <a:r>
              <a:rPr lang="en-US" sz="3200">
                <a:solidFill>
                  <a:schemeClr val="tx1"/>
                </a:solidFill>
              </a:rPr>
              <a:t>B. a science journal</a:t>
            </a:r>
            <a:endParaRPr lang="en-US" sz="3200">
              <a:solidFill>
                <a:schemeClr val="tx1"/>
              </a:solidFill>
            </a:endParaRPr>
          </a:p>
          <a:p>
            <a:r>
              <a:rPr lang="en-US" sz="3200">
                <a:solidFill>
                  <a:schemeClr val="tx1"/>
                </a:solidFill>
              </a:rPr>
              <a:t>C. a novel </a:t>
            </a:r>
            <a:endParaRPr lang="en-US" sz="3200">
              <a:solidFill>
                <a:schemeClr val="tx1"/>
              </a:solidFill>
            </a:endParaRPr>
          </a:p>
          <a:p>
            <a:r>
              <a:rPr lang="en-US" sz="3200">
                <a:solidFill>
                  <a:schemeClr val="tx1"/>
                </a:solidFill>
              </a:rPr>
              <a:t>D. an arts magazine</a:t>
            </a:r>
            <a:endParaRPr lang="en-US" sz="3200">
              <a:solidFill>
                <a:schemeClr val="tx1"/>
              </a:solidFill>
            </a:endParaRPr>
          </a:p>
        </p:txBody>
      </p:sp>
      <p:sp>
        <p:nvSpPr>
          <p:cNvPr id="2" name="Text Box 1"/>
          <p:cNvSpPr txBox="1"/>
          <p:nvPr/>
        </p:nvSpPr>
        <p:spPr>
          <a:xfrm>
            <a:off x="445770" y="2238375"/>
            <a:ext cx="11259185" cy="583565"/>
          </a:xfrm>
          <a:prstGeom prst="rect">
            <a:avLst/>
          </a:prstGeom>
          <a:solidFill>
            <a:srgbClr val="8ACDD7"/>
          </a:solidFill>
        </p:spPr>
        <p:txBody>
          <a:bodyPr wrap="square" rtlCol="0" anchor="t">
            <a:spAutoFit/>
          </a:bodyPr>
          <a:p>
            <a:pPr algn="just"/>
            <a:r>
              <a:rPr lang="en-US" sz="3200" b="1"/>
              <a:t>4</a:t>
            </a:r>
            <a:r>
              <a:rPr lang="en-US" sz="3200"/>
              <a:t>. This text is probably taken from ______.</a:t>
            </a:r>
            <a:endParaRPr lang="en-US" sz="3200"/>
          </a:p>
        </p:txBody>
      </p:sp>
      <p:sp>
        <p:nvSpPr>
          <p:cNvPr id="14" name="Oval 13"/>
          <p:cNvSpPr/>
          <p:nvPr/>
        </p:nvSpPr>
        <p:spPr>
          <a:xfrm>
            <a:off x="932815" y="292862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14" grpId="0" bldLvl="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323975"/>
            <a:ext cx="11457305" cy="706755"/>
          </a:xfrm>
          <a:prstGeom prst="rect">
            <a:avLst/>
          </a:prstGeom>
          <a:noFill/>
          <a:effectLst/>
        </p:spPr>
        <p:txBody>
          <a:bodyPr wrap="square" rtlCol="0">
            <a:spAutoFit/>
          </a:bodyPr>
          <a:lstStyle/>
          <a:p>
            <a:pPr algn="just"/>
            <a:r>
              <a:rPr lang="en-US" sz="4000" dirty="0">
                <a:effectLst>
                  <a:glow rad="88900">
                    <a:schemeClr val="bg1"/>
                  </a:glow>
                </a:effectLst>
                <a:cs typeface="Arial" panose="020B0604020202020204" pitchFamily="34" charset="0"/>
              </a:rPr>
              <a:t>- Work in pairs</a:t>
            </a:r>
            <a:endParaRPr lang="en-US" sz="4000" dirty="0">
              <a:effectLst>
                <a:glow rad="88900">
                  <a:schemeClr val="bg1"/>
                </a:glow>
              </a:effectLst>
              <a:cs typeface="Arial" panose="020B0604020202020204" pitchFamily="34" charset="0"/>
            </a:endParaRPr>
          </a:p>
        </p:txBody>
      </p:sp>
      <p:sp>
        <p:nvSpPr>
          <p:cNvPr id="8" name="TextBox 7"/>
          <p:cNvSpPr txBox="1"/>
          <p:nvPr/>
        </p:nvSpPr>
        <p:spPr>
          <a:xfrm>
            <a:off x="164465" y="104140"/>
            <a:ext cx="5519420" cy="829945"/>
          </a:xfrm>
          <a:prstGeom prst="rect">
            <a:avLst/>
          </a:prstGeom>
          <a:noFill/>
          <a:effectLst/>
        </p:spPr>
        <p:txBody>
          <a:bodyPr wrap="square" rtlCol="0">
            <a:spAutoFit/>
          </a:bodyPr>
          <a:lstStyle/>
          <a:p>
            <a:pPr algn="ctr"/>
            <a:r>
              <a:rPr lang="en-US" sz="4800" b="1" dirty="0">
                <a:sym typeface="+mn-ea"/>
              </a:rPr>
              <a:t>EXTRA ACTIVITY</a:t>
            </a:r>
            <a:endParaRPr lang="en-US" sz="4800" b="1" dirty="0">
              <a:sym typeface="+mn-ea"/>
            </a:endParaRPr>
          </a:p>
        </p:txBody>
      </p:sp>
      <p:sp>
        <p:nvSpPr>
          <p:cNvPr id="5" name="Text Box 4"/>
          <p:cNvSpPr txBox="1"/>
          <p:nvPr/>
        </p:nvSpPr>
        <p:spPr>
          <a:xfrm>
            <a:off x="236855" y="1935480"/>
            <a:ext cx="11556365" cy="1028700"/>
          </a:xfrm>
          <a:prstGeom prst="rect">
            <a:avLst/>
          </a:prstGeom>
          <a:noFill/>
          <a:ln w="9525">
            <a:noFill/>
          </a:ln>
        </p:spPr>
        <p:txBody>
          <a:bodyPr wrap="square">
            <a:noAutofit/>
          </a:bodyPr>
          <a:lstStyle/>
          <a:p>
            <a:pPr marL="1270" indent="-1270" algn="just"/>
            <a:r>
              <a:rPr lang="en-US" sz="4000" b="0">
                <a:latin typeface="Calibri" panose="020F0502020204030204" pitchFamily="34" charset="0"/>
                <a:cs typeface="Calibri" panose="020F0502020204030204" pitchFamily="34" charset="0"/>
              </a:rPr>
              <a:t>- Look at the text, then one asks two comprehension questions about the text, and the other answers. </a:t>
            </a:r>
            <a:endParaRPr lang="en-US" sz="4000" b="0">
              <a:latin typeface="Calibri" panose="020F0502020204030204" pitchFamily="34" charset="0"/>
              <a:cs typeface="Calibri" panose="020F0502020204030204" pitchFamily="34" charset="0"/>
            </a:endParaRPr>
          </a:p>
        </p:txBody>
      </p:sp>
      <p:sp>
        <p:nvSpPr>
          <p:cNvPr id="2" name="Text Box 1"/>
          <p:cNvSpPr txBox="1"/>
          <p:nvPr/>
        </p:nvSpPr>
        <p:spPr>
          <a:xfrm>
            <a:off x="226060" y="3213735"/>
            <a:ext cx="11556365" cy="1028700"/>
          </a:xfrm>
          <a:prstGeom prst="rect">
            <a:avLst/>
          </a:prstGeom>
          <a:noFill/>
          <a:ln w="9525">
            <a:noFill/>
          </a:ln>
        </p:spPr>
        <p:txBody>
          <a:bodyPr wrap="square">
            <a:noAutofit/>
          </a:bodyPr>
          <a:lstStyle/>
          <a:p>
            <a:pPr marL="1270" indent="-1270" algn="just"/>
            <a:r>
              <a:rPr lang="en-US" sz="4000" b="0">
                <a:latin typeface="Calibri" panose="020F0502020204030204" pitchFamily="34" charset="0"/>
                <a:cs typeface="Calibri" panose="020F0502020204030204" pitchFamily="34" charset="0"/>
              </a:rPr>
              <a:t>- Then, swap roles.</a:t>
            </a:r>
            <a:endParaRPr lang="en-US" sz="4000" b="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Mountain Chain Reaction</a:t>
            </a:r>
            <a:endParaRPr lang="en-US" dirty="0">
              <a:solidFill>
                <a:schemeClr val="tx1"/>
              </a:solidFill>
            </a:endParaRPr>
          </a:p>
        </p:txBody>
      </p:sp>
      <p:sp>
        <p:nvSpPr>
          <p:cNvPr id="21" name="Rectangle 20"/>
          <p:cNvSpPr/>
          <p:nvPr/>
        </p:nvSpPr>
        <p:spPr>
          <a:xfrm>
            <a:off x="5570855" y="1868170"/>
            <a:ext cx="6329680" cy="19475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Look at the picture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match the highlighted words with their meanings or explanations.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choose the correct answer to each question.</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4082415"/>
            <a:ext cx="6327775" cy="1156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the Great Barrier Reef, using the facts below. Then prepare a short talk about it.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Introduce the Great Barrier Reef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7445"/>
            <a:ext cx="10888345" cy="953135"/>
          </a:xfrm>
          <a:prstGeom prst="rect">
            <a:avLst/>
          </a:prstGeom>
          <a:noFill/>
          <a:effectLst/>
        </p:spPr>
        <p:txBody>
          <a:bodyPr wrap="square" rtlCol="0">
            <a:spAutoFit/>
          </a:bodyPr>
          <a:lstStyle/>
          <a:p>
            <a:pPr algn="just"/>
            <a:r>
              <a:rPr sz="2800" b="1">
                <a:effectLst/>
                <a:latin typeface="Calibri" panose="020F0502020204030204" pitchFamily="34" charset="0"/>
                <a:ea typeface="Calibri" panose="020F0502020204030204" pitchFamily="34" charset="0"/>
                <a:cs typeface="Calibri" panose="020F0502020204030204" pitchFamily="34" charset="0"/>
                <a:sym typeface="+mn-ea"/>
              </a:rPr>
              <a:t>Work in pairs. Ask and answer about the Great Barrier Reef, using the facts below. Then prepare a short talk about it.</a:t>
            </a:r>
            <a:endParaRPr sz="2800" b="1">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16" name="Rounded Rectangle 15"/>
          <p:cNvSpPr/>
          <p:nvPr/>
        </p:nvSpPr>
        <p:spPr>
          <a:xfrm>
            <a:off x="578103" y="138641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28377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974725" y="202057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Work in pairs.</a:t>
            </a:r>
            <a:endParaRPr lang="en-US" sz="3600" b="0">
              <a:solidFill>
                <a:srgbClr val="000000"/>
              </a:solidFill>
              <a:latin typeface="Calibri" panose="020F0502020204030204" pitchFamily="34" charset="0"/>
              <a:cs typeface="Calibri" panose="020F0502020204030204" pitchFamily="34" charset="0"/>
            </a:endParaRPr>
          </a:p>
        </p:txBody>
      </p:sp>
      <p:sp>
        <p:nvSpPr>
          <p:cNvPr id="2" name="Text Box 1"/>
          <p:cNvSpPr txBox="1"/>
          <p:nvPr/>
        </p:nvSpPr>
        <p:spPr>
          <a:xfrm>
            <a:off x="955040" y="2598420"/>
            <a:ext cx="11077575"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One asks questions, and the other answers, then they swap roles.</a:t>
            </a:r>
            <a:endParaRPr lang="en-US" sz="3600" b="0">
              <a:solidFill>
                <a:srgbClr val="000000"/>
              </a:solidFill>
              <a:latin typeface="Calibri" panose="020F0502020204030204" pitchFamily="34" charset="0"/>
              <a:cs typeface="Calibri" panose="020F0502020204030204" pitchFamily="34" charset="0"/>
            </a:endParaRPr>
          </a:p>
        </p:txBody>
      </p:sp>
      <p:sp>
        <p:nvSpPr>
          <p:cNvPr id="4" name="Rounded Rectangle 3"/>
          <p:cNvSpPr/>
          <p:nvPr/>
        </p:nvSpPr>
        <p:spPr>
          <a:xfrm>
            <a:off x="-6868795" y="1203325"/>
            <a:ext cx="6127115" cy="975360"/>
          </a:xfrm>
          <a:prstGeom prst="roundRect">
            <a:avLst>
              <a:gd name="adj" fmla="val 50000"/>
            </a:avLst>
          </a:prstGeom>
          <a:solidFill>
            <a:srgbClr val="C7E2A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World Heritage Site (1981)</a:t>
            </a:r>
            <a:endParaRPr lang="en-US" sz="3200">
              <a:solidFill>
                <a:schemeClr val="tx1"/>
              </a:solidFill>
            </a:endParaRPr>
          </a:p>
        </p:txBody>
      </p:sp>
      <p:sp>
        <p:nvSpPr>
          <p:cNvPr id="6" name="Rounded Rectangle 5"/>
          <p:cNvSpPr/>
          <p:nvPr/>
        </p:nvSpPr>
        <p:spPr>
          <a:xfrm>
            <a:off x="-6868795" y="2298065"/>
            <a:ext cx="6127115" cy="975360"/>
          </a:xfrm>
          <a:prstGeom prst="roundRect">
            <a:avLst>
              <a:gd name="adj" fmla="val 50000"/>
            </a:avLst>
          </a:prstGeom>
          <a:solidFill>
            <a:srgbClr val="F9BCA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Location: the Coral Sea, Australia</a:t>
            </a:r>
            <a:endParaRPr lang="en-US" sz="3200">
              <a:solidFill>
                <a:schemeClr val="tx1"/>
              </a:solidFill>
            </a:endParaRPr>
          </a:p>
        </p:txBody>
      </p:sp>
      <p:sp>
        <p:nvSpPr>
          <p:cNvPr id="7" name="Rounded Rectangle 6"/>
          <p:cNvSpPr/>
          <p:nvPr/>
        </p:nvSpPr>
        <p:spPr>
          <a:xfrm>
            <a:off x="-6868795" y="3392805"/>
            <a:ext cx="6127115" cy="975360"/>
          </a:xfrm>
          <a:prstGeom prst="roundRect">
            <a:avLst>
              <a:gd name="adj" fmla="val 50000"/>
            </a:avLst>
          </a:prstGeom>
          <a:solidFill>
            <a:srgbClr val="FEE8B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Total area: about 334,400 km2</a:t>
            </a:r>
            <a:endParaRPr lang="en-US" sz="3200">
              <a:solidFill>
                <a:schemeClr val="tx1"/>
              </a:solidFill>
            </a:endParaRPr>
          </a:p>
        </p:txBody>
      </p:sp>
      <p:sp>
        <p:nvSpPr>
          <p:cNvPr id="8" name="Rounded Rectangle 7"/>
          <p:cNvSpPr/>
          <p:nvPr/>
        </p:nvSpPr>
        <p:spPr>
          <a:xfrm>
            <a:off x="-6868795" y="5582285"/>
            <a:ext cx="6127115" cy="975360"/>
          </a:xfrm>
          <a:prstGeom prst="roundRect">
            <a:avLst>
              <a:gd name="adj" fmla="val 50000"/>
            </a:avLst>
          </a:prstGeom>
          <a:solidFill>
            <a:srgbClr val="E7C6D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Tourists’ activities: coral watching, sailing, scuba diving</a:t>
            </a:r>
            <a:endParaRPr lang="en-US" sz="3200">
              <a:solidFill>
                <a:schemeClr val="tx1"/>
              </a:solidFill>
            </a:endParaRPr>
          </a:p>
        </p:txBody>
      </p:sp>
      <p:sp>
        <p:nvSpPr>
          <p:cNvPr id="9" name="Rounded Rectangle 8"/>
          <p:cNvSpPr/>
          <p:nvPr/>
        </p:nvSpPr>
        <p:spPr>
          <a:xfrm>
            <a:off x="-6868795" y="4487545"/>
            <a:ext cx="6127115" cy="975360"/>
          </a:xfrm>
          <a:prstGeom prst="roundRect">
            <a:avLst>
              <a:gd name="adj" fmla="val 50000"/>
            </a:avLst>
          </a:prstGeom>
          <a:solidFill>
            <a:srgbClr val="85DF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Over 400 different types of corals</a:t>
            </a:r>
            <a:endParaRPr lang="en-US" sz="320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Rounded Rectangle 2"/>
          <p:cNvSpPr/>
          <p:nvPr/>
        </p:nvSpPr>
        <p:spPr>
          <a:xfrm>
            <a:off x="166370" y="1203325"/>
            <a:ext cx="6127115" cy="975360"/>
          </a:xfrm>
          <a:prstGeom prst="roundRect">
            <a:avLst>
              <a:gd name="adj" fmla="val 50000"/>
            </a:avLst>
          </a:prstGeom>
          <a:solidFill>
            <a:srgbClr val="C7E2A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World Heritage Site (1981)</a:t>
            </a:r>
            <a:endParaRPr lang="en-US" sz="3200">
              <a:solidFill>
                <a:schemeClr val="tx1"/>
              </a:solidFill>
            </a:endParaRPr>
          </a:p>
        </p:txBody>
      </p:sp>
      <p:sp>
        <p:nvSpPr>
          <p:cNvPr id="6" name="Rounded Rectangle 5"/>
          <p:cNvSpPr/>
          <p:nvPr/>
        </p:nvSpPr>
        <p:spPr>
          <a:xfrm>
            <a:off x="166370" y="2298065"/>
            <a:ext cx="6127115" cy="975360"/>
          </a:xfrm>
          <a:prstGeom prst="roundRect">
            <a:avLst>
              <a:gd name="adj" fmla="val 50000"/>
            </a:avLst>
          </a:prstGeom>
          <a:solidFill>
            <a:srgbClr val="F9BCA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Location: the Coral Sea, Australia</a:t>
            </a:r>
            <a:endParaRPr lang="en-US" sz="3200">
              <a:solidFill>
                <a:schemeClr val="tx1"/>
              </a:solidFill>
            </a:endParaRPr>
          </a:p>
        </p:txBody>
      </p:sp>
      <p:sp>
        <p:nvSpPr>
          <p:cNvPr id="7" name="Rounded Rectangle 6"/>
          <p:cNvSpPr/>
          <p:nvPr/>
        </p:nvSpPr>
        <p:spPr>
          <a:xfrm>
            <a:off x="166370" y="3392805"/>
            <a:ext cx="6127115" cy="975360"/>
          </a:xfrm>
          <a:prstGeom prst="roundRect">
            <a:avLst>
              <a:gd name="adj" fmla="val 50000"/>
            </a:avLst>
          </a:prstGeom>
          <a:solidFill>
            <a:srgbClr val="FEE8B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Total area: about 334,400 km2</a:t>
            </a:r>
            <a:endParaRPr lang="en-US" sz="3200">
              <a:solidFill>
                <a:schemeClr val="tx1"/>
              </a:solidFill>
            </a:endParaRPr>
          </a:p>
        </p:txBody>
      </p:sp>
      <p:sp>
        <p:nvSpPr>
          <p:cNvPr id="8" name="Rounded Rectangle 7"/>
          <p:cNvSpPr/>
          <p:nvPr/>
        </p:nvSpPr>
        <p:spPr>
          <a:xfrm>
            <a:off x="166370" y="5582285"/>
            <a:ext cx="6127115" cy="975360"/>
          </a:xfrm>
          <a:prstGeom prst="roundRect">
            <a:avLst>
              <a:gd name="adj" fmla="val 50000"/>
            </a:avLst>
          </a:prstGeom>
          <a:solidFill>
            <a:srgbClr val="E7C6D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Tourists’ activities: coral watching, sailing, scuba diving</a:t>
            </a:r>
            <a:endParaRPr lang="en-US" sz="3200">
              <a:solidFill>
                <a:schemeClr val="tx1"/>
              </a:solidFill>
            </a:endParaRPr>
          </a:p>
        </p:txBody>
      </p:sp>
      <p:sp>
        <p:nvSpPr>
          <p:cNvPr id="9" name="Rounded Rectangle 8"/>
          <p:cNvSpPr/>
          <p:nvPr/>
        </p:nvSpPr>
        <p:spPr>
          <a:xfrm>
            <a:off x="166370" y="4487545"/>
            <a:ext cx="6127115" cy="975360"/>
          </a:xfrm>
          <a:prstGeom prst="roundRect">
            <a:avLst>
              <a:gd name="adj" fmla="val 50000"/>
            </a:avLst>
          </a:prstGeom>
          <a:solidFill>
            <a:srgbClr val="85DFF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3200">
                <a:solidFill>
                  <a:schemeClr val="tx1"/>
                </a:solidFill>
              </a:rPr>
              <a:t>Over 400 different types of corals</a:t>
            </a:r>
            <a:endParaRPr lang="en-US" sz="3200">
              <a:solidFill>
                <a:schemeClr val="tx1"/>
              </a:solidFill>
            </a:endParaRPr>
          </a:p>
        </p:txBody>
      </p:sp>
      <p:sp>
        <p:nvSpPr>
          <p:cNvPr id="19" name="Text Box 18"/>
          <p:cNvSpPr txBox="1"/>
          <p:nvPr/>
        </p:nvSpPr>
        <p:spPr>
          <a:xfrm>
            <a:off x="6576695" y="1864995"/>
            <a:ext cx="5397500" cy="3538220"/>
          </a:xfrm>
          <a:prstGeom prst="rect">
            <a:avLst/>
          </a:prstGeom>
          <a:solidFill>
            <a:srgbClr val="F9BCAE"/>
          </a:solidFill>
          <a:ln w="9525">
            <a:noFill/>
          </a:ln>
        </p:spPr>
        <p:txBody>
          <a:bodyPr wrap="square">
            <a:spAutoFit/>
          </a:bodyPr>
          <a:p>
            <a:pPr marL="635" indent="-635" algn="just"/>
            <a:r>
              <a:rPr lang="en-US" sz="3200" b="1">
                <a:solidFill>
                  <a:srgbClr val="000000"/>
                </a:solidFill>
                <a:latin typeface="Calibri" panose="020F0502020204030204" pitchFamily="34" charset="0"/>
                <a:cs typeface="Calibri" panose="020F0502020204030204" pitchFamily="34" charset="0"/>
              </a:rPr>
              <a:t>Examples:</a:t>
            </a:r>
            <a:endParaRPr lang="en-US" sz="3200" b="0">
              <a:solidFill>
                <a:srgbClr val="000000"/>
              </a:solidFill>
              <a:latin typeface="Calibri" panose="020F0502020204030204" pitchFamily="34" charset="0"/>
              <a:cs typeface="Calibri" panose="020F0502020204030204" pitchFamily="34" charset="0"/>
            </a:endParaRPr>
          </a:p>
          <a:p>
            <a:pPr marL="635" indent="-635" algn="just"/>
            <a:r>
              <a:rPr lang="en-US" sz="3200" b="1">
                <a:solidFill>
                  <a:srgbClr val="000000"/>
                </a:solidFill>
                <a:latin typeface="Calibri" panose="020F0502020204030204" pitchFamily="34" charset="0"/>
                <a:cs typeface="Calibri" panose="020F0502020204030204" pitchFamily="34" charset="0"/>
              </a:rPr>
              <a:t>A: </a:t>
            </a:r>
            <a:r>
              <a:rPr lang="en-US" sz="3200" b="0">
                <a:solidFill>
                  <a:srgbClr val="000000"/>
                </a:solidFill>
                <a:latin typeface="Calibri" panose="020F0502020204030204" pitchFamily="34" charset="0"/>
                <a:cs typeface="Calibri" panose="020F0502020204030204" pitchFamily="34" charset="0"/>
              </a:rPr>
              <a:t>When did the Great Barrier Reef become a World Heritage Site?</a:t>
            </a:r>
            <a:endParaRPr lang="en-US" sz="3200" b="0">
              <a:solidFill>
                <a:srgbClr val="000000"/>
              </a:solidFill>
              <a:latin typeface="Calibri" panose="020F0502020204030204" pitchFamily="34" charset="0"/>
              <a:cs typeface="Calibri" panose="020F0502020204030204" pitchFamily="34" charset="0"/>
            </a:endParaRPr>
          </a:p>
          <a:p>
            <a:pPr marL="635" indent="-635" algn="just"/>
            <a:r>
              <a:rPr lang="en-US" sz="3200" b="1">
                <a:solidFill>
                  <a:srgbClr val="000000"/>
                </a:solidFill>
                <a:latin typeface="Calibri" panose="020F0502020204030204" pitchFamily="34" charset="0"/>
                <a:cs typeface="Calibri" panose="020F0502020204030204" pitchFamily="34" charset="0"/>
              </a:rPr>
              <a:t>B: </a:t>
            </a:r>
            <a:r>
              <a:rPr lang="en-US" sz="3200" b="0">
                <a:solidFill>
                  <a:srgbClr val="000000"/>
                </a:solidFill>
                <a:latin typeface="Calibri" panose="020F0502020204030204" pitchFamily="34" charset="0"/>
                <a:cs typeface="Calibri" panose="020F0502020204030204" pitchFamily="34" charset="0"/>
              </a:rPr>
              <a:t>In 1981.</a:t>
            </a:r>
            <a:endParaRPr lang="en-US" sz="3200" b="0">
              <a:solidFill>
                <a:srgbClr val="000000"/>
              </a:solidFill>
              <a:latin typeface="Calibri" panose="020F0502020204030204" pitchFamily="34" charset="0"/>
              <a:cs typeface="Calibri" panose="020F0502020204030204" pitchFamily="34" charset="0"/>
            </a:endParaRPr>
          </a:p>
          <a:p>
            <a:pPr marL="635" indent="-635" algn="just"/>
            <a:r>
              <a:rPr lang="en-US" sz="3200" b="1">
                <a:solidFill>
                  <a:srgbClr val="000000"/>
                </a:solidFill>
                <a:latin typeface="Calibri" panose="020F0502020204030204" pitchFamily="34" charset="0"/>
                <a:cs typeface="Calibri" panose="020F0502020204030204" pitchFamily="34" charset="0"/>
              </a:rPr>
              <a:t>A:</a:t>
            </a:r>
            <a:r>
              <a:rPr lang="en-US" sz="3200" b="0">
                <a:solidFill>
                  <a:srgbClr val="000000"/>
                </a:solidFill>
                <a:latin typeface="Calibri" panose="020F0502020204030204" pitchFamily="34" charset="0"/>
                <a:cs typeface="Calibri" panose="020F0502020204030204" pitchFamily="34" charset="0"/>
              </a:rPr>
              <a:t> Where is it located?</a:t>
            </a:r>
            <a:endParaRPr lang="en-US" sz="3200" b="0">
              <a:solidFill>
                <a:srgbClr val="000000"/>
              </a:solidFill>
              <a:latin typeface="Calibri" panose="020F0502020204030204" pitchFamily="34" charset="0"/>
              <a:cs typeface="Calibri" panose="020F0502020204030204" pitchFamily="34" charset="0"/>
            </a:endParaRPr>
          </a:p>
          <a:p>
            <a:pPr marL="635" indent="-635" algn="just"/>
            <a:r>
              <a:rPr lang="en-US" sz="3200" b="1">
                <a:solidFill>
                  <a:srgbClr val="000000"/>
                </a:solidFill>
                <a:latin typeface="Calibri" panose="020F0502020204030204" pitchFamily="34" charset="0"/>
                <a:cs typeface="Calibri" panose="020F0502020204030204" pitchFamily="34" charset="0"/>
              </a:rPr>
              <a:t>B:</a:t>
            </a:r>
            <a:r>
              <a:rPr lang="en-US" sz="3200" b="0">
                <a:solidFill>
                  <a:srgbClr val="000000"/>
                </a:solidFill>
                <a:latin typeface="Calibri" panose="020F0502020204030204" pitchFamily="34" charset="0"/>
                <a:cs typeface="Calibri" panose="020F0502020204030204" pitchFamily="34" charset="0"/>
              </a:rPr>
              <a:t> In the Coral Sea, Australia.…</a:t>
            </a:r>
            <a:endParaRPr lang="en-US" sz="3200" b="0">
              <a:solidFill>
                <a:srgbClr val="000000"/>
              </a:solidFill>
              <a:latin typeface="Calibri" panose="020F0502020204030204" pitchFamily="34" charset="0"/>
              <a:cs typeface="Calibri" panose="020F0502020204030204" pitchFamily="34" charset="0"/>
            </a:endParaRPr>
          </a:p>
        </p:txBody>
      </p:sp>
      <p:grpSp>
        <p:nvGrpSpPr>
          <p:cNvPr id="20" name="Group 19"/>
          <p:cNvGrpSpPr/>
          <p:nvPr/>
        </p:nvGrpSpPr>
        <p:grpSpPr>
          <a:xfrm>
            <a:off x="4460240" y="7438390"/>
            <a:ext cx="4263390" cy="2978785"/>
            <a:chOff x="6690" y="5994"/>
            <a:chExt cx="7600" cy="5310"/>
          </a:xfrm>
        </p:grpSpPr>
        <p:pic>
          <p:nvPicPr>
            <p:cNvPr id="21" name="Picture 20"/>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22" name="Picture 21"/>
            <p:cNvPicPr>
              <a:picLocks noChangeAspect="1"/>
            </p:cNvPicPr>
            <p:nvPr/>
          </p:nvPicPr>
          <p:blipFill>
            <a:blip r:embed="rId2"/>
            <a:stretch>
              <a:fillRect/>
            </a:stretch>
          </p:blipFill>
          <p:spPr>
            <a:xfrm>
              <a:off x="7500" y="6911"/>
              <a:ext cx="5223" cy="347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7429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06805"/>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Work in groups. Introduce the Great Barrier Reef to the class.</a:t>
            </a:r>
            <a:endParaRPr lang="en-US" sz="3200" b="1" dirty="0">
              <a:effectLst>
                <a:glow rad="88900">
                  <a:schemeClr val="bg1"/>
                </a:glow>
              </a:effectLst>
              <a:cs typeface="Arial" panose="020B0604020202020204" pitchFamily="34" charset="0"/>
            </a:endParaRPr>
          </a:p>
        </p:txBody>
      </p:sp>
      <p:sp>
        <p:nvSpPr>
          <p:cNvPr id="16" name="Rounded Rectangle 15"/>
          <p:cNvSpPr/>
          <p:nvPr/>
        </p:nvSpPr>
        <p:spPr>
          <a:xfrm>
            <a:off x="578103" y="11654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627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47700" y="1680845"/>
            <a:ext cx="11321415"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Look at the sentences given, and think how to continue the talk, and what to say.</a:t>
            </a:r>
            <a:endParaRPr lang="en-US" sz="3600" b="0">
              <a:solidFill>
                <a:srgbClr val="000000"/>
              </a:solidFill>
              <a:latin typeface="Calibri" panose="020F0502020204030204" pitchFamily="34" charset="0"/>
              <a:cs typeface="Calibri" panose="020F0502020204030204" pitchFamily="34" charset="0"/>
            </a:endParaRPr>
          </a:p>
        </p:txBody>
      </p:sp>
      <p:sp>
        <p:nvSpPr>
          <p:cNvPr id="6" name="Text Box 5"/>
          <p:cNvSpPr txBox="1"/>
          <p:nvPr/>
        </p:nvSpPr>
        <p:spPr>
          <a:xfrm>
            <a:off x="647700" y="2892425"/>
            <a:ext cx="11321415" cy="1753235"/>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Work in groups to use the answers in Activity 4 and the vocabulary learnt in the unit to talk about the Great Barrier Reef</a:t>
            </a:r>
            <a:endParaRPr lang="en-US" sz="3600" b="0">
              <a:solidFill>
                <a:srgbClr val="000000"/>
              </a:solidFill>
              <a:latin typeface="Calibri" panose="020F0502020204030204" pitchFamily="34" charset="0"/>
              <a:cs typeface="Calibri" panose="020F0502020204030204" pitchFamily="34" charset="0"/>
            </a:endParaRPr>
          </a:p>
        </p:txBody>
      </p:sp>
      <p:grpSp>
        <p:nvGrpSpPr>
          <p:cNvPr id="14" name="Group 13"/>
          <p:cNvGrpSpPr/>
          <p:nvPr/>
        </p:nvGrpSpPr>
        <p:grpSpPr>
          <a:xfrm>
            <a:off x="4248150" y="3878580"/>
            <a:ext cx="4263390" cy="2978785"/>
            <a:chOff x="6690" y="5994"/>
            <a:chExt cx="7600" cy="5310"/>
          </a:xfrm>
        </p:grpSpPr>
        <p:pic>
          <p:nvPicPr>
            <p:cNvPr id="8" name="Picture 7"/>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10" name="Picture 9"/>
            <p:cNvPicPr>
              <a:picLocks noChangeAspect="1"/>
            </p:cNvPicPr>
            <p:nvPr/>
          </p:nvPicPr>
          <p:blipFill>
            <a:blip r:embed="rId2"/>
            <a:stretch>
              <a:fillRect/>
            </a:stretch>
          </p:blipFill>
          <p:spPr>
            <a:xfrm>
              <a:off x="7500" y="6911"/>
              <a:ext cx="5223" cy="347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7429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3148965" y="1029970"/>
            <a:ext cx="8916670" cy="5507990"/>
          </a:xfrm>
          <a:prstGeom prst="rect">
            <a:avLst/>
          </a:prstGeom>
          <a:solidFill>
            <a:schemeClr val="accent1">
              <a:lumMod val="20000"/>
              <a:lumOff val="80000"/>
            </a:schemeClr>
          </a:solidFill>
          <a:ln w="9525">
            <a:noFill/>
          </a:ln>
        </p:spPr>
        <p:txBody>
          <a:bodyPr wrap="square">
            <a:spAutoFit/>
          </a:bodyPr>
          <a:lstStyle/>
          <a:p>
            <a:pPr marL="1270" indent="-1270" algn="just"/>
            <a:r>
              <a:rPr lang="en-US" sz="3200" b="1">
                <a:solidFill>
                  <a:srgbClr val="000000"/>
                </a:solidFill>
                <a:latin typeface="Calibri" panose="020F0502020204030204" pitchFamily="34" charset="0"/>
                <a:cs typeface="Calibri" panose="020F0502020204030204" pitchFamily="34" charset="0"/>
              </a:rPr>
              <a:t>Sample:</a:t>
            </a:r>
            <a:endParaRPr lang="en-US" sz="3200" b="0">
              <a:solidFill>
                <a:srgbClr val="000000"/>
              </a:solidFill>
              <a:latin typeface="Calibri" panose="020F0502020204030204" pitchFamily="34" charset="0"/>
              <a:cs typeface="Calibri" panose="020F0502020204030204" pitchFamily="34" charset="0"/>
            </a:endParaRPr>
          </a:p>
          <a:p>
            <a:pPr marL="1270" indent="-1270" algn="just"/>
            <a:r>
              <a:rPr lang="en-US" sz="3200" b="0">
                <a:solidFill>
                  <a:srgbClr val="000000"/>
                </a:solidFill>
                <a:latin typeface="Calibri" panose="020F0502020204030204" pitchFamily="34" charset="0"/>
                <a:cs typeface="Calibri" panose="020F0502020204030204" pitchFamily="34" charset="0"/>
              </a:rPr>
              <a:t>The Great Barrier Reef is a World Heritage Site. It was recognized by UNESCO in 1981. It’s located in the Coral Sea, Australia. The total area of this reef is about 334,400 km2. There are over 400 different types of corals living in the site. When you come here, you can take part in a lot of activities: coral watching, sailing, scuba diving, and so on. The Great Barrier Reef is the world's biggest single living structure. But this natural wonder is now in danger, and it needs much effort to protect it from damage.</a:t>
            </a:r>
            <a:endParaRPr lang="en-US" sz="3200" b="0">
              <a:solidFill>
                <a:srgbClr val="000000"/>
              </a:solidFill>
              <a:latin typeface="Calibri" panose="020F0502020204030204" pitchFamily="34" charset="0"/>
              <a:cs typeface="Calibri" panose="020F0502020204030204" pitchFamily="34" charset="0"/>
            </a:endParaRPr>
          </a:p>
        </p:txBody>
      </p:sp>
      <p:grpSp>
        <p:nvGrpSpPr>
          <p:cNvPr id="14" name="Group 13"/>
          <p:cNvGrpSpPr/>
          <p:nvPr/>
        </p:nvGrpSpPr>
        <p:grpSpPr>
          <a:xfrm>
            <a:off x="-88900" y="2347595"/>
            <a:ext cx="3244215" cy="2266950"/>
            <a:chOff x="6690" y="5994"/>
            <a:chExt cx="7600" cy="5310"/>
          </a:xfrm>
        </p:grpSpPr>
        <p:pic>
          <p:nvPicPr>
            <p:cNvPr id="8" name="Picture 7"/>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6690" y="5994"/>
              <a:ext cx="7600" cy="5311"/>
            </a:xfrm>
            <a:prstGeom prst="rect">
              <a:avLst/>
            </a:prstGeom>
          </p:spPr>
        </p:pic>
        <p:pic>
          <p:nvPicPr>
            <p:cNvPr id="10" name="Picture 9"/>
            <p:cNvPicPr>
              <a:picLocks noChangeAspect="1"/>
            </p:cNvPicPr>
            <p:nvPr/>
          </p:nvPicPr>
          <p:blipFill>
            <a:blip r:embed="rId2"/>
            <a:stretch>
              <a:fillRect/>
            </a:stretch>
          </p:blipFill>
          <p:spPr>
            <a:xfrm>
              <a:off x="7500" y="6911"/>
              <a:ext cx="5223" cy="347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Mountain Chain Reaction</a:t>
            </a:r>
            <a:endParaRPr lang="en-US" dirty="0">
              <a:solidFill>
                <a:schemeClr val="tx1"/>
              </a:solidFill>
            </a:endParaRPr>
          </a:p>
        </p:txBody>
      </p:sp>
      <p:sp>
        <p:nvSpPr>
          <p:cNvPr id="21" name="Rectangle 20"/>
          <p:cNvSpPr/>
          <p:nvPr/>
        </p:nvSpPr>
        <p:spPr>
          <a:xfrm>
            <a:off x="5570855" y="1868170"/>
            <a:ext cx="6329680" cy="19475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Look at the picture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match the highlighted words with their meanings or explanations.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choose the correct answer to each question.</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4082415"/>
            <a:ext cx="6327775" cy="1156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the Great Barrier Reef, using the facts below. Then prepare a short talk about it.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Introduce the Great Barrier Reef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endParaRPr lang="en-US" sz="3600" dirty="0"/>
          </a:p>
          <a:p>
            <a:pPr marL="457200" indent="-457200">
              <a:lnSpc>
                <a:spcPct val="150000"/>
              </a:lnSpc>
              <a:buFont typeface="Wingdings" panose="05000000000000000000" pitchFamily="2" charset="2"/>
              <a:buChar char="ü"/>
            </a:pPr>
            <a:r>
              <a:rPr lang="en-US" sz="3600" dirty="0">
                <a:sym typeface="+mn-ea"/>
              </a:rPr>
              <a:t>Read for general and specific information about the Dolomites - a travel destination;</a:t>
            </a:r>
            <a:endParaRPr lang="en-US" sz="3600" dirty="0">
              <a:sym typeface="+mn-ea"/>
            </a:endParaRPr>
          </a:p>
          <a:p>
            <a:pPr marL="457200" indent="-457200">
              <a:lnSpc>
                <a:spcPct val="150000"/>
              </a:lnSpc>
              <a:buFont typeface="Wingdings" panose="05000000000000000000" pitchFamily="2" charset="2"/>
              <a:buChar char="ü"/>
            </a:pPr>
            <a:r>
              <a:rPr lang="en-US" sz="3600" dirty="0">
                <a:sym typeface="+mn-ea"/>
              </a:rPr>
              <a:t>Talk about the Great Barrier Reef;</a:t>
            </a:r>
            <a:endParaRPr lang="en-US" sz="3600" dirty="0">
              <a:sym typeface="+mn-ea"/>
            </a:endParaRPr>
          </a:p>
        </p:txBody>
      </p:sp>
      <p:pic>
        <p:nvPicPr>
          <p:cNvPr id="2050" name="Picture 2" descr="Recruiting Action Plan Wrap-Up – firecracker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p:cNvGrpSpPr>
            <a:grpSpLocks noGrp="1" noRot="1" noChangeAspect="1" noMove="1" noResize="1" noUngrp="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mountain-4853168_1280"/>
          <p:cNvPicPr>
            <a:picLocks noChangeAspect="1"/>
          </p:cNvPicPr>
          <p:nvPr/>
        </p:nvPicPr>
        <p:blipFill>
          <a:blip r:embed="rId1"/>
          <a:stretch>
            <a:fillRect/>
          </a:stretch>
        </p:blipFill>
        <p:spPr>
          <a:xfrm>
            <a:off x="0" y="-70485"/>
            <a:ext cx="12191365" cy="7933690"/>
          </a:xfrm>
          <a:prstGeom prst="rect">
            <a:avLst/>
          </a:prstGeom>
        </p:spPr>
      </p:pic>
      <p:pic>
        <p:nvPicPr>
          <p:cNvPr id="6" name="Picture 5" descr="—Pngtree—white cloud png material_4170932"/>
          <p:cNvPicPr>
            <a:picLocks noChangeAspect="1"/>
          </p:cNvPicPr>
          <p:nvPr/>
        </p:nvPicPr>
        <p:blipFill>
          <a:blip r:embed="rId2">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3">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a:off x="-6227445" y="272049"/>
            <a:ext cx="5321300" cy="5321300"/>
          </a:xfrm>
          <a:prstGeom prst="rect">
            <a:avLst/>
          </a:prstGeom>
        </p:spPr>
      </p:pic>
      <p:pic>
        <p:nvPicPr>
          <p:cNvPr id="3" name="Picture 2" descr="—Pngtree—white cloud png material_4170932"/>
          <p:cNvPicPr>
            <a:picLocks noChangeAspect="1"/>
          </p:cNvPicPr>
          <p:nvPr/>
        </p:nvPicPr>
        <p:blipFill>
          <a:blip r:embed="rId2">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3">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foregroundMark x1="82750" y1="2417" x2="82750" y2="2417"/>
                      </a14:backgroundRemoval>
                    </a14:imgEffect>
                  </a14:imgLayer>
                </a14:imgProps>
              </a:ext>
            </a:extLst>
          </a:blip>
          <a:stretch>
            <a:fillRect/>
          </a:stretch>
        </p:blipFill>
        <p:spPr>
          <a:xfrm flipH="1">
            <a:off x="12716761" y="272049"/>
            <a:ext cx="6083300" cy="5321300"/>
          </a:xfrm>
          <a:prstGeom prst="rect">
            <a:avLst/>
          </a:prstGeom>
        </p:spPr>
      </p:pic>
      <p:pic>
        <p:nvPicPr>
          <p:cNvPr id="8" name="Picture 7" descr="—Pngtree—white cloud png material_4170932"/>
          <p:cNvPicPr>
            <a:picLocks noChangeAspect="1"/>
          </p:cNvPicPr>
          <p:nvPr/>
        </p:nvPicPr>
        <p:blipFill>
          <a:blip r:embed="rId4">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3">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1812926" y="3100705"/>
            <a:ext cx="6083300" cy="5321300"/>
          </a:xfrm>
          <a:prstGeom prst="rect">
            <a:avLst/>
          </a:prstGeom>
        </p:spPr>
      </p:pic>
      <p:pic>
        <p:nvPicPr>
          <p:cNvPr id="9" name="Picture 8" descr="—Pngtree—white cloud png material_4170932"/>
          <p:cNvPicPr>
            <a:picLocks noChangeAspect="1"/>
          </p:cNvPicPr>
          <p:nvPr/>
        </p:nvPicPr>
        <p:blipFill>
          <a:blip r:embed="rId4">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3">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7886315" y="3428922"/>
            <a:ext cx="6083300" cy="5321300"/>
          </a:xfrm>
          <a:prstGeom prst="rect">
            <a:avLst/>
          </a:prstGeom>
        </p:spPr>
      </p:pic>
      <p:pic>
        <p:nvPicPr>
          <p:cNvPr id="10" name="Picture 9" descr="—Pngtree—white cloud png material_4170932"/>
          <p:cNvPicPr>
            <a:picLocks noChangeAspect="1"/>
          </p:cNvPicPr>
          <p:nvPr/>
        </p:nvPicPr>
        <p:blipFill>
          <a:blip r:embed="rId4">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3">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flipH="1">
            <a:off x="-4145649" y="-1892070"/>
            <a:ext cx="6083300" cy="5321300"/>
          </a:xfrm>
          <a:prstGeom prst="rect">
            <a:avLst/>
          </a:prstGeom>
        </p:spPr>
      </p:pic>
      <p:pic>
        <p:nvPicPr>
          <p:cNvPr id="12" name="Picture 11" descr="—Pngtree—white cloud png material_4170932"/>
          <p:cNvPicPr>
            <a:picLocks noChangeAspect="1"/>
          </p:cNvPicPr>
          <p:nvPr/>
        </p:nvPicPr>
        <p:blipFill>
          <a:blip r:embed="rId4">
            <a:clrChange>
              <a:clrFrom>
                <a:srgbClr val="0A0A0A">
                  <a:alpha val="40000"/>
                </a:srgbClr>
              </a:clrFrom>
              <a:clrTo>
                <a:srgbClr val="0A0A0A">
                  <a:alpha val="40000"/>
                  <a:alpha val="0"/>
                </a:srgbClr>
              </a:clrTo>
            </a:clrChange>
            <a:extLst>
              <a:ext uri="{BEBA8EAE-BF5A-486C-A8C5-ECC9F3942E4B}">
                <a14:imgProps xmlns:a14="http://schemas.microsoft.com/office/drawing/2010/main">
                  <a14:imgLayer r:embed="rId3">
                    <a14:imgEffect>
                      <a14:backgroundRemoval t="2417" b="90000" l="250" r="98250">
                        <a14:foregroundMark x1="5000" y1="48750" x2="5000" y2="48750"/>
                        <a14:foregroundMark x1="333" y1="56667" x2="333" y2="56667"/>
                        <a14:foregroundMark x1="93667" y1="36333" x2="93667" y2="36333"/>
                        <a14:foregroundMark x1="98333" y1="45750" x2="98333" y2="45750"/>
                        <a14:foregroundMark x1="97417" y1="6333" x2="97417" y2="6333"/>
                        <a14:backgroundMark x1="96917" y1="4750" x2="96917" y2="4750"/>
                        <a14:backgroundMark x1="91250" y1="7083" x2="81917" y2="917"/>
                        <a14:backgroundMark x1="81917" y1="917" x2="81917" y2="917"/>
                        <a14:backgroundMark x1="97333" y1="47000" x2="60583" y2="67333"/>
                        <a14:backgroundMark x1="60583" y1="67333" x2="37250" y2="69083"/>
                        <a14:backgroundMark x1="37250" y1="69083" x2="35750" y2="69667"/>
                      </a14:backgroundRemoval>
                    </a14:imgEffect>
                  </a14:imgLayer>
                </a14:imgProps>
              </a:ext>
            </a:extLst>
          </a:blip>
          <a:stretch>
            <a:fillRect/>
          </a:stretch>
        </p:blipFill>
        <p:spPr>
          <a:xfrm>
            <a:off x="10119400" y="-1892240"/>
            <a:ext cx="5321300" cy="5321300"/>
          </a:xfrm>
          <a:prstGeom prst="rect">
            <a:avLst/>
          </a:prstGeom>
        </p:spPr>
      </p:pic>
      <p:grpSp>
        <p:nvGrpSpPr>
          <p:cNvPr id="4" name="Group 3"/>
          <p:cNvGrpSpPr/>
          <p:nvPr/>
        </p:nvGrpSpPr>
        <p:grpSpPr>
          <a:xfrm>
            <a:off x="1838960" y="611505"/>
            <a:ext cx="9057640" cy="2770505"/>
            <a:chOff x="2896" y="963"/>
            <a:chExt cx="14264" cy="4363"/>
          </a:xfrm>
        </p:grpSpPr>
        <p:grpSp>
          <p:nvGrpSpPr>
            <p:cNvPr id="17" name="Group 16"/>
            <p:cNvGrpSpPr/>
            <p:nvPr/>
          </p:nvGrpSpPr>
          <p:grpSpPr>
            <a:xfrm>
              <a:off x="10277" y="1130"/>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GB">
                  <a:solidFill>
                    <a:schemeClr val="tx1"/>
                  </a:solidFill>
                </a:endParaRPr>
              </a:p>
            </p:txBody>
          </p:sp>
        </p:grpSp>
        <p:sp>
          <p:nvSpPr>
            <p:cNvPr id="24" name="TextBox 39"/>
            <p:cNvSpPr txBox="1"/>
            <p:nvPr/>
          </p:nvSpPr>
          <p:spPr>
            <a:xfrm>
              <a:off x="7144" y="963"/>
              <a:ext cx="3290" cy="1355"/>
            </a:xfrm>
            <a:prstGeom prst="rect">
              <a:avLst/>
            </a:prstGeom>
            <a:noFill/>
          </p:spPr>
          <p:txBody>
            <a:bodyPr wrap="square" rtlCol="0">
              <a:spAutoFit/>
            </a:bodyPr>
            <a:p>
              <a:pPr algn="ctr"/>
              <a:r>
                <a:rPr lang="en-US" sz="5000" b="1" dirty="0">
                  <a:solidFill>
                    <a:schemeClr val="bg1"/>
                  </a:solidFill>
                  <a:latin typeface="Myriad Pro" pitchFamily="34" charset="0"/>
                </a:rPr>
                <a:t>Unit</a:t>
              </a:r>
              <a:endParaRPr lang="en-US" sz="5000" b="1" dirty="0">
                <a:solidFill>
                  <a:schemeClr val="bg1"/>
                </a:solidFill>
                <a:latin typeface="Myriad Pro" pitchFamily="34" charset="0"/>
              </a:endParaRPr>
            </a:p>
          </p:txBody>
        </p:sp>
        <p:sp>
          <p:nvSpPr>
            <p:cNvPr id="25" name="TextBox 16"/>
            <p:cNvSpPr txBox="1"/>
            <p:nvPr/>
          </p:nvSpPr>
          <p:spPr>
            <a:xfrm>
              <a:off x="10249" y="1104"/>
              <a:ext cx="1150" cy="1113"/>
            </a:xfrm>
            <a:prstGeom prst="rect">
              <a:avLst/>
            </a:prstGeom>
            <a:noFill/>
          </p:spPr>
          <p:txBody>
            <a:bodyPr wrap="square" rtlCol="0">
              <a:spAutoFit/>
            </a:bodyPr>
            <a:p>
              <a:pPr algn="ctr"/>
              <a:r>
                <a:rPr lang="en-US" sz="4000" b="1">
                  <a:solidFill>
                    <a:schemeClr val="bg1"/>
                  </a:solidFill>
                  <a:latin typeface="Myriad Pro" pitchFamily="34" charset="0"/>
                </a:rPr>
                <a:t>7</a:t>
              </a:r>
              <a:endParaRPr lang="en-US" sz="4000" b="1" dirty="0">
                <a:solidFill>
                  <a:schemeClr val="bg1"/>
                </a:solidFill>
                <a:latin typeface="Myriad Pro" pitchFamily="34" charset="0"/>
              </a:endParaRPr>
            </a:p>
          </p:txBody>
        </p:sp>
        <p:sp>
          <p:nvSpPr>
            <p:cNvPr id="26" name="TextBox 40"/>
            <p:cNvSpPr txBox="1"/>
            <p:nvPr/>
          </p:nvSpPr>
          <p:spPr>
            <a:xfrm>
              <a:off x="2896" y="2385"/>
              <a:ext cx="14265" cy="1355"/>
            </a:xfrm>
            <a:prstGeom prst="rect">
              <a:avLst/>
            </a:prstGeom>
            <a:noFill/>
          </p:spPr>
          <p:txBody>
            <a:bodyPr wrap="square" rtlCol="0">
              <a:spAutoFit/>
            </a:bodyPr>
            <a:p>
              <a:pPr algn="ctr"/>
              <a:r>
                <a:rPr lang="en-US" sz="50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a:t>
              </a:r>
              <a:endParaRPr lang="en-US" sz="50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endParaRPr>
            </a:p>
          </p:txBody>
        </p:sp>
        <p:grpSp>
          <p:nvGrpSpPr>
            <p:cNvPr id="34" name="Group 33"/>
            <p:cNvGrpSpPr/>
            <p:nvPr/>
          </p:nvGrpSpPr>
          <p:grpSpPr>
            <a:xfrm>
              <a:off x="5101" y="3844"/>
              <a:ext cx="9708" cy="1482"/>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6" name="TextBox 35"/>
              <p:cNvSpPr txBox="1"/>
              <p:nvPr/>
            </p:nvSpPr>
            <p:spPr>
              <a:xfrm>
                <a:off x="-10394" y="2398"/>
                <a:ext cx="7422" cy="776"/>
              </a:xfrm>
              <a:prstGeom prst="rect">
                <a:avLst/>
              </a:prstGeom>
              <a:noFill/>
            </p:spPr>
            <p:txBody>
              <a:bodyPr wrap="square" rtlCol="0">
                <a:spAutoFit/>
              </a:bodyPr>
              <a:p>
                <a:r>
                  <a:rPr lang="en-US" sz="2600" b="1" dirty="0">
                    <a:solidFill>
                      <a:schemeClr val="bg1"/>
                    </a:solidFill>
                  </a:rPr>
                  <a:t>LESSON 5: SKILLS 1</a:t>
                </a:r>
                <a:endParaRPr lang="en-US" sz="2600" b="1" dirty="0">
                  <a:solidFill>
                    <a:schemeClr val="bg1"/>
                  </a:solidFill>
                </a:endParaRP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7"/>
                <a:srcRect t="5582"/>
                <a:stretch>
                  <a:fillRect/>
                </a:stretch>
              </p:blipFill>
              <p:spPr>
                <a:xfrm>
                  <a:off x="2906617" y="1968106"/>
                  <a:ext cx="710920" cy="499184"/>
                </a:xfrm>
                <a:prstGeom prst="rect">
                  <a:avLst/>
                </a:prstGeom>
              </p:spPr>
            </p:pic>
          </p:grpSp>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endParaRPr lang="en-US" sz="3600"/>
          </a:p>
          <a:p>
            <a:pPr>
              <a:lnSpc>
                <a:spcPct val="150000"/>
              </a:lnSpc>
            </a:pPr>
            <a:endParaRPr lang="en-US" sz="360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endParaRPr lang="en-US" sz="3600" dirty="0"/>
          </a:p>
          <a:p>
            <a:pPr marL="457200" indent="-457200" algn="just">
              <a:lnSpc>
                <a:spcPct val="150000"/>
              </a:lnSpc>
              <a:buFont typeface="Courier New" panose="02070309020205020404" pitchFamily="49" charset="0"/>
              <a:buChar char="o"/>
            </a:pPr>
            <a:r>
              <a:rPr lang="en-US" sz="3600" dirty="0"/>
              <a:t>Read for general and specific information about the Dolomites - a travel destination;</a:t>
            </a:r>
            <a:endParaRPr lang="en-US" sz="3600" dirty="0"/>
          </a:p>
          <a:p>
            <a:pPr marL="457200" indent="-457200" algn="just">
              <a:lnSpc>
                <a:spcPct val="150000"/>
              </a:lnSpc>
              <a:buFont typeface="Courier New" panose="02070309020205020404" pitchFamily="49" charset="0"/>
              <a:buChar char="o"/>
            </a:pPr>
            <a:r>
              <a:rPr lang="en-US" sz="3600" dirty="0"/>
              <a:t>Talk about the Great Barrier Reef;</a:t>
            </a:r>
            <a:endParaRPr lang="en-US" sz="3600"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endParaRPr lang="en-US" b="1" dirty="0">
              <a:solidFill>
                <a:schemeClr val="tx1"/>
              </a:solidFill>
            </a:endParaRP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Option 1:</a:t>
            </a:r>
            <a:r>
              <a:rPr lang="en-US" dirty="0">
                <a:solidFill>
                  <a:schemeClr val="tx1"/>
                </a:solidFill>
              </a:rPr>
              <a:t> </a:t>
            </a:r>
            <a:r>
              <a:rPr dirty="0">
                <a:solidFill>
                  <a:schemeClr val="tx1"/>
                </a:solidFill>
              </a:rPr>
              <a:t>Brainstorm</a:t>
            </a:r>
            <a:endParaRPr dirty="0">
              <a:solidFill>
                <a:schemeClr val="tx1"/>
              </a:solidFill>
            </a:endParaRPr>
          </a:p>
          <a:p>
            <a:r>
              <a:rPr lang="en-US" b="1" dirty="0">
                <a:solidFill>
                  <a:schemeClr val="tx1"/>
                </a:solidFill>
              </a:rPr>
              <a:t>Option 2: </a:t>
            </a:r>
            <a:r>
              <a:rPr lang="en-US" dirty="0">
                <a:solidFill>
                  <a:schemeClr val="tx1"/>
                </a:solidFill>
              </a:rPr>
              <a:t>Mountain Chain Reaction</a:t>
            </a:r>
            <a:endParaRPr lang="en-US" dirty="0">
              <a:solidFill>
                <a:schemeClr val="tx1"/>
              </a:solidFill>
            </a:endParaRPr>
          </a:p>
        </p:txBody>
      </p:sp>
      <p:sp>
        <p:nvSpPr>
          <p:cNvPr id="21" name="Rectangle 20"/>
          <p:cNvSpPr/>
          <p:nvPr/>
        </p:nvSpPr>
        <p:spPr>
          <a:xfrm>
            <a:off x="5570855" y="1868170"/>
            <a:ext cx="6329680" cy="194754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Look at the picture and answer the questions.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match the highlighted words with their meanings or explanations.</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choose the correct answer to each question.</a:t>
            </a:r>
            <a:endPar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p:cNvSpPr/>
          <p:nvPr/>
        </p:nvSpPr>
        <p:spPr>
          <a:xfrm>
            <a:off x="5588635" y="4082415"/>
            <a:ext cx="6327775" cy="11569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Ask and answer about the Great Barrier Reef, using the facts below. Then prepare a short talk about it.</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Introduce the Great Barrier Reef to the class.</a:t>
            </a:r>
            <a:endParaRPr sz="18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endParaRPr lang="en-US" dirty="0">
              <a:solidFill>
                <a:schemeClr val="tx1"/>
              </a:solidFill>
            </a:endParaRP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grpSp>
        <p:nvGrpSpPr>
          <p:cNvPr id="2" name="Group 1"/>
          <p:cNvGrpSpPr>
            <a:grpSpLocks noGrp="1" noRot="1" noChangeAspect="1" noMove="1" noResize="1" noUngrp="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ChangeAspect="1"/>
          </p:cNvPicPr>
          <p:nvPr>
            <p:ph idx="1"/>
          </p:nvPr>
        </p:nvPicPr>
        <p:blipFill>
          <a:blip r:embed="rId1"/>
          <a:stretch>
            <a:fillRect/>
          </a:stretch>
        </p:blipFill>
        <p:spPr>
          <a:xfrm>
            <a:off x="0" y="-7620"/>
            <a:ext cx="12192635" cy="8077200"/>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4202430" y="3429000"/>
            <a:ext cx="3498215" cy="922020"/>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Brainstorm</a:t>
            </a:r>
            <a:endParaRPr lang="en-US" sz="5400" b="1" dirty="0">
              <a:solidFill>
                <a:srgbClr val="C00000"/>
              </a:solidFill>
              <a:effectLst>
                <a:outerShdw blurRad="38100" dist="38100" dir="2700000" algn="tl">
                  <a:srgbClr val="000000">
                    <a:alpha val="43137"/>
                  </a:srgbClr>
                </a:outerShdw>
              </a:effectLst>
            </a:endParaRPr>
          </a:p>
        </p:txBody>
      </p:sp>
      <p:sp>
        <p:nvSpPr>
          <p:cNvPr id="17" name="TextBox 14"/>
          <p:cNvSpPr txBox="1"/>
          <p:nvPr/>
        </p:nvSpPr>
        <p:spPr>
          <a:xfrm>
            <a:off x="8060077" y="15255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brainstorm-animation"/>
          <p:cNvPicPr>
            <a:picLocks noChangeAspect="1"/>
          </p:cNvPicPr>
          <p:nvPr>
            <p:ph idx="1"/>
          </p:nvPr>
        </p:nvPicPr>
        <p:blipFill>
          <a:blip r:embed="rId1"/>
          <a:stretch>
            <a:fillRect/>
          </a:stretch>
        </p:blipFill>
        <p:spPr>
          <a:xfrm>
            <a:off x="-419100" y="1541780"/>
            <a:ext cx="5572125" cy="3549015"/>
          </a:xfrm>
          <a:prstGeom prst="rect">
            <a:avLst/>
          </a:prstGeom>
        </p:spPr>
      </p:pic>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p:cNvSpPr txBox="1"/>
          <p:nvPr/>
        </p:nvSpPr>
        <p:spPr>
          <a:xfrm>
            <a:off x="487045" y="2887345"/>
            <a:ext cx="3498215" cy="706755"/>
          </a:xfrm>
          <a:prstGeom prst="rect">
            <a:avLst/>
          </a:prstGeom>
          <a:noFill/>
        </p:spPr>
        <p:txBody>
          <a:bodyPr wrap="square" rtlCol="0">
            <a:spAutoFit/>
          </a:bodyPr>
          <a:lstStyle/>
          <a:p>
            <a:pPr algn="ctr"/>
            <a:r>
              <a:rPr lang="en-US" sz="4000" b="1" dirty="0">
                <a:solidFill>
                  <a:srgbClr val="C00000"/>
                </a:solidFill>
                <a:effectLst>
                  <a:outerShdw blurRad="38100" dist="38100" dir="2700000" algn="tl">
                    <a:srgbClr val="000000">
                      <a:alpha val="43137"/>
                    </a:srgbClr>
                  </a:outerShdw>
                </a:effectLst>
              </a:rPr>
              <a:t>Brainstorm</a:t>
            </a:r>
            <a:endParaRPr lang="en-US" sz="4000" b="1" dirty="0">
              <a:solidFill>
                <a:srgbClr val="C00000"/>
              </a:solidFill>
              <a:effectLst>
                <a:outerShdw blurRad="38100" dist="38100" dir="2700000" algn="tl">
                  <a:srgbClr val="000000">
                    <a:alpha val="43137"/>
                  </a:srgbClr>
                </a:outerShdw>
              </a:effectLst>
            </a:endParaRPr>
          </a:p>
        </p:txBody>
      </p:sp>
      <p:sp>
        <p:nvSpPr>
          <p:cNvPr id="17" name="TextBox 14"/>
          <p:cNvSpPr txBox="1"/>
          <p:nvPr/>
        </p:nvSpPr>
        <p:spPr>
          <a:xfrm>
            <a:off x="8060077" y="15255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4" name="Text Box 3"/>
          <p:cNvSpPr txBox="1"/>
          <p:nvPr/>
        </p:nvSpPr>
        <p:spPr>
          <a:xfrm>
            <a:off x="5703570" y="1372870"/>
            <a:ext cx="3349625" cy="783590"/>
          </a:xfrm>
          <a:prstGeom prst="rect">
            <a:avLst/>
          </a:prstGeom>
          <a:noFill/>
        </p:spPr>
        <p:txBody>
          <a:bodyPr wrap="square" rtlCol="0" anchor="t">
            <a:spAutoFit/>
          </a:bodyPr>
          <a:p>
            <a:pPr algn="just"/>
            <a:r>
              <a:rPr lang="en-US" sz="4500" i="1">
                <a:solidFill>
                  <a:srgbClr val="FF0000"/>
                </a:solidFill>
                <a:latin typeface="Calibri" panose="020F0502020204030204" pitchFamily="34" charset="0"/>
                <a:cs typeface="Calibri" panose="020F0502020204030204" pitchFamily="34" charset="0"/>
              </a:rPr>
              <a:t>Questions:</a:t>
            </a:r>
            <a:endParaRPr lang="en-US" sz="4500" i="1">
              <a:solidFill>
                <a:srgbClr val="FF0000"/>
              </a:solidFill>
              <a:latin typeface="Calibri" panose="020F0502020204030204" pitchFamily="34" charset="0"/>
              <a:cs typeface="Calibri" panose="020F0502020204030204" pitchFamily="34" charset="0"/>
            </a:endParaRPr>
          </a:p>
        </p:txBody>
      </p:sp>
      <p:sp>
        <p:nvSpPr>
          <p:cNvPr id="2" name="Text Box 1"/>
          <p:cNvSpPr txBox="1"/>
          <p:nvPr/>
        </p:nvSpPr>
        <p:spPr>
          <a:xfrm>
            <a:off x="5153025" y="2054860"/>
            <a:ext cx="6954520" cy="1198880"/>
          </a:xfrm>
          <a:prstGeom prst="rect">
            <a:avLst/>
          </a:prstGeom>
          <a:noFill/>
        </p:spPr>
        <p:txBody>
          <a:bodyPr wrap="square" rtlCol="0" anchor="t">
            <a:spAutoFit/>
          </a:bodyPr>
          <a:p>
            <a:pPr algn="ctr"/>
            <a:r>
              <a:rPr lang="en-US" sz="3600" i="1">
                <a:solidFill>
                  <a:schemeClr val="tx1"/>
                </a:solidFill>
                <a:latin typeface="Calibri" panose="020F0502020204030204" pitchFamily="34" charset="0"/>
                <a:cs typeface="Calibri" panose="020F0502020204030204" pitchFamily="34" charset="0"/>
              </a:rPr>
              <a:t>- What beauty spots/ landscapes/ natural wonders you know?</a:t>
            </a:r>
            <a:endParaRPr lang="en-US" sz="3600" i="1">
              <a:solidFill>
                <a:schemeClr val="tx1"/>
              </a:solidFill>
              <a:latin typeface="Calibri" panose="020F0502020204030204" pitchFamily="34" charset="0"/>
              <a:cs typeface="Calibri" panose="020F0502020204030204" pitchFamily="34" charset="0"/>
            </a:endParaRPr>
          </a:p>
        </p:txBody>
      </p:sp>
      <p:sp>
        <p:nvSpPr>
          <p:cNvPr id="6" name="Text Box 5"/>
          <p:cNvSpPr txBox="1"/>
          <p:nvPr/>
        </p:nvSpPr>
        <p:spPr>
          <a:xfrm>
            <a:off x="5153660" y="3253740"/>
            <a:ext cx="6954520" cy="1198880"/>
          </a:xfrm>
          <a:prstGeom prst="rect">
            <a:avLst/>
          </a:prstGeom>
          <a:noFill/>
        </p:spPr>
        <p:txBody>
          <a:bodyPr wrap="square" rtlCol="0" anchor="t">
            <a:spAutoFit/>
          </a:bodyPr>
          <a:p>
            <a:pPr algn="ctr"/>
            <a:r>
              <a:rPr lang="en-US" sz="3600" i="1">
                <a:solidFill>
                  <a:schemeClr val="tx1"/>
                </a:solidFill>
                <a:latin typeface="Calibri" panose="020F0502020204030204" pitchFamily="34" charset="0"/>
                <a:cs typeface="Calibri" panose="020F0502020204030204" pitchFamily="34" charset="0"/>
              </a:rPr>
              <a:t>-Have you ever heard of or read about the Dolomites?</a:t>
            </a:r>
            <a:endParaRPr lang="en-US" sz="3600" i="1">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Content Placeholder 9" descr="mountain"/>
          <p:cNvPicPr>
            <a:picLocks noChangeAspect="1"/>
          </p:cNvPicPr>
          <p:nvPr>
            <p:ph idx="1"/>
          </p:nvPr>
        </p:nvPicPr>
        <p:blipFill>
          <a:blip r:embed="rId1"/>
          <a:srcRect b="7982"/>
          <a:stretch>
            <a:fillRect/>
          </a:stretch>
        </p:blipFill>
        <p:spPr>
          <a:xfrm>
            <a:off x="-1270" y="989330"/>
            <a:ext cx="12193270" cy="7473315"/>
          </a:xfrm>
          <a:prstGeom prst="rect">
            <a:avLst/>
          </a:prstGeom>
        </p:spPr>
      </p:pic>
      <p:sp>
        <p:nvSpPr>
          <p:cNvPr id="11" name="TextBox 11"/>
          <p:cNvSpPr txBox="1"/>
          <p:nvPr/>
        </p:nvSpPr>
        <p:spPr>
          <a:xfrm>
            <a:off x="0" y="4639945"/>
            <a:ext cx="12192000" cy="2159635"/>
          </a:xfrm>
          <a:prstGeom prst="rect">
            <a:avLst/>
          </a:prstGeom>
          <a:solidFill>
            <a:schemeClr val="tx1">
              <a:alpha val="36000"/>
            </a:schemeClr>
          </a:solidFill>
        </p:spPr>
        <p:txBody>
          <a:bodyPr wrap="square" rtlCol="0">
            <a:noAutofit/>
          </a:bodyPr>
          <a:p>
            <a:pPr algn="ctr">
              <a:lnSpc>
                <a:spcPct val="100000"/>
              </a:lnSpc>
            </a:pPr>
            <a:endParaRPr lang="en-US" sz="6600" b="1" dirty="0">
              <a:solidFill>
                <a:srgbClr val="FF0000"/>
              </a:solidFill>
            </a:endParaRPr>
          </a:p>
        </p:txBody>
      </p:sp>
      <p:sp>
        <p:nvSpPr>
          <p:cNvPr id="16" name="Text Box 15"/>
          <p:cNvSpPr txBox="1"/>
          <p:nvPr/>
        </p:nvSpPr>
        <p:spPr>
          <a:xfrm>
            <a:off x="2991485" y="4752975"/>
            <a:ext cx="6468110" cy="2122805"/>
          </a:xfrm>
          <a:prstGeom prst="rect">
            <a:avLst/>
          </a:prstGeom>
          <a:noFill/>
        </p:spPr>
        <p:txBody>
          <a:bodyPr wrap="square" rtlCol="0" anchor="t">
            <a:spAutoFit/>
          </a:bodyPr>
          <a:p>
            <a:pPr algn="ctr">
              <a:lnSpc>
                <a:spcPct val="100000"/>
              </a:lnSpc>
            </a:pPr>
            <a:r>
              <a:rPr lang="en-US" sz="6600" b="1" dirty="0">
                <a:solidFill>
                  <a:schemeClr val="bg1"/>
                </a:solidFill>
                <a:sym typeface="+mn-ea"/>
              </a:rPr>
              <a:t>Mountain Chain Reaction</a:t>
            </a:r>
            <a:endParaRPr lang="en-US" sz="6600" b="1" dirty="0">
              <a:solidFill>
                <a:schemeClr val="bg1"/>
              </a:solidFill>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14"/>
          <p:cNvSpPr txBox="1"/>
          <p:nvPr/>
        </p:nvSpPr>
        <p:spPr>
          <a:xfrm>
            <a:off x="8060077" y="15255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Content Placeholder 9" descr="mountain"/>
          <p:cNvPicPr>
            <a:picLocks noChangeAspect="1"/>
          </p:cNvPicPr>
          <p:nvPr>
            <p:ph idx="1"/>
          </p:nvPr>
        </p:nvPicPr>
        <p:blipFill>
          <a:blip r:embed="rId1"/>
          <a:srcRect b="7982"/>
          <a:stretch>
            <a:fillRect/>
          </a:stretch>
        </p:blipFill>
        <p:spPr>
          <a:xfrm>
            <a:off x="-2270125" y="989330"/>
            <a:ext cx="8118475" cy="4976495"/>
          </a:xfrm>
          <a:prstGeom prst="rect">
            <a:avLst/>
          </a:prstGeom>
        </p:spPr>
      </p:pic>
      <p:sp>
        <p:nvSpPr>
          <p:cNvPr id="11" name="TextBox 11"/>
          <p:cNvSpPr txBox="1"/>
          <p:nvPr/>
        </p:nvSpPr>
        <p:spPr>
          <a:xfrm>
            <a:off x="635" y="9272905"/>
            <a:ext cx="12192000" cy="2159635"/>
          </a:xfrm>
          <a:prstGeom prst="rect">
            <a:avLst/>
          </a:prstGeom>
          <a:solidFill>
            <a:schemeClr val="tx1">
              <a:alpha val="36000"/>
            </a:schemeClr>
          </a:solidFill>
        </p:spPr>
        <p:txBody>
          <a:bodyPr wrap="square" rtlCol="0">
            <a:noAutofit/>
          </a:bodyPr>
          <a:p>
            <a:pPr algn="ctr">
              <a:lnSpc>
                <a:spcPct val="100000"/>
              </a:lnSpc>
            </a:pPr>
            <a:endParaRPr lang="en-US" sz="6600" b="1" dirty="0">
              <a:solidFill>
                <a:srgbClr val="FF0000"/>
              </a:solidFill>
            </a:endParaRPr>
          </a:p>
        </p:txBody>
      </p:sp>
      <p:sp>
        <p:nvSpPr>
          <p:cNvPr id="16" name="Text Box 15"/>
          <p:cNvSpPr txBox="1"/>
          <p:nvPr/>
        </p:nvSpPr>
        <p:spPr>
          <a:xfrm>
            <a:off x="2992120" y="9385935"/>
            <a:ext cx="6468110" cy="2122805"/>
          </a:xfrm>
          <a:prstGeom prst="rect">
            <a:avLst/>
          </a:prstGeom>
          <a:noFill/>
        </p:spPr>
        <p:txBody>
          <a:bodyPr wrap="square" rtlCol="0" anchor="t">
            <a:spAutoFit/>
          </a:bodyPr>
          <a:p>
            <a:pPr algn="ctr">
              <a:lnSpc>
                <a:spcPct val="100000"/>
              </a:lnSpc>
            </a:pPr>
            <a:r>
              <a:rPr lang="en-US" sz="6600" b="1" dirty="0">
                <a:solidFill>
                  <a:schemeClr val="bg1"/>
                </a:solidFill>
                <a:sym typeface="+mn-ea"/>
              </a:rPr>
              <a:t>Mountain Chain Reaction</a:t>
            </a:r>
            <a:endParaRPr lang="en-US" sz="6600" b="1" dirty="0">
              <a:solidFill>
                <a:schemeClr val="bg1"/>
              </a:solidFill>
              <a:sym typeface="+mn-ea"/>
            </a:endParaRPr>
          </a:p>
        </p:txBody>
      </p:sp>
      <p:sp>
        <p:nvSpPr>
          <p:cNvPr id="6" name="Text Box 5"/>
          <p:cNvSpPr txBox="1"/>
          <p:nvPr/>
        </p:nvSpPr>
        <p:spPr>
          <a:xfrm>
            <a:off x="5890260" y="1367790"/>
            <a:ext cx="6217920" cy="1198880"/>
          </a:xfrm>
          <a:prstGeom prst="rect">
            <a:avLst/>
          </a:prstGeom>
          <a:noFill/>
        </p:spPr>
        <p:txBody>
          <a:bodyPr wrap="square" rtlCol="0" anchor="t">
            <a:spAutoFit/>
          </a:bodyPr>
          <a:p>
            <a:pPr algn="ctr"/>
            <a:r>
              <a:rPr lang="en-US" sz="3600">
                <a:solidFill>
                  <a:schemeClr val="tx1"/>
                </a:solidFill>
                <a:latin typeface="Calibri" panose="020F0502020204030204" pitchFamily="34" charset="0"/>
                <a:cs typeface="Calibri" panose="020F0502020204030204" pitchFamily="34" charset="0"/>
              </a:rPr>
              <a:t>- Shout out words associated with mountains?</a:t>
            </a:r>
            <a:endParaRPr lang="en-US" sz="3600">
              <a:solidFill>
                <a:schemeClr val="tx1"/>
              </a:solidFill>
              <a:latin typeface="Calibri" panose="020F0502020204030204" pitchFamily="34" charset="0"/>
              <a:cs typeface="Calibri" panose="020F0502020204030204" pitchFamily="34" charset="0"/>
            </a:endParaRPr>
          </a:p>
        </p:txBody>
      </p:sp>
      <p:sp>
        <p:nvSpPr>
          <p:cNvPr id="2" name="Text Box 1"/>
          <p:cNvSpPr txBox="1"/>
          <p:nvPr/>
        </p:nvSpPr>
        <p:spPr>
          <a:xfrm>
            <a:off x="6331585" y="2566670"/>
            <a:ext cx="3349625" cy="706755"/>
          </a:xfrm>
          <a:prstGeom prst="rect">
            <a:avLst/>
          </a:prstGeom>
          <a:noFill/>
        </p:spPr>
        <p:txBody>
          <a:bodyPr wrap="square" rtlCol="0" anchor="t">
            <a:spAutoFit/>
          </a:bodyPr>
          <a:p>
            <a:pPr algn="just"/>
            <a:r>
              <a:rPr lang="en-US" sz="4000" i="1">
                <a:solidFill>
                  <a:srgbClr val="FF0000"/>
                </a:solidFill>
                <a:latin typeface="Calibri" panose="020F0502020204030204" pitchFamily="34" charset="0"/>
                <a:cs typeface="Calibri" panose="020F0502020204030204" pitchFamily="34" charset="0"/>
              </a:rPr>
              <a:t>Information:</a:t>
            </a:r>
            <a:endParaRPr lang="en-US" sz="4000" i="1">
              <a:solidFill>
                <a:srgbClr val="FF0000"/>
              </a:solidFill>
              <a:latin typeface="Calibri" panose="020F0502020204030204" pitchFamily="34" charset="0"/>
              <a:cs typeface="Calibri" panose="020F0502020204030204" pitchFamily="34" charset="0"/>
            </a:endParaRPr>
          </a:p>
        </p:txBody>
      </p:sp>
      <p:sp>
        <p:nvSpPr>
          <p:cNvPr id="3" name="Text Box 2"/>
          <p:cNvSpPr txBox="1"/>
          <p:nvPr/>
        </p:nvSpPr>
        <p:spPr>
          <a:xfrm>
            <a:off x="6256655" y="3273425"/>
            <a:ext cx="4935220" cy="1198880"/>
          </a:xfrm>
          <a:prstGeom prst="rect">
            <a:avLst/>
          </a:prstGeom>
          <a:noFill/>
        </p:spPr>
        <p:txBody>
          <a:bodyPr wrap="square" rtlCol="0" anchor="t">
            <a:spAutoFit/>
          </a:bodyPr>
          <a:p>
            <a:pPr algn="ctr"/>
            <a:r>
              <a:rPr lang="en-US" sz="3600">
                <a:solidFill>
                  <a:schemeClr val="tx1"/>
                </a:solidFill>
                <a:latin typeface="Calibri" panose="020F0502020204030204" pitchFamily="34" charset="0"/>
                <a:cs typeface="Calibri" panose="020F0502020204030204" pitchFamily="34" charset="0"/>
              </a:rPr>
              <a:t>- </a:t>
            </a:r>
            <a:r>
              <a:rPr lang="en-US" sz="3600" b="1">
                <a:solidFill>
                  <a:schemeClr val="tx1"/>
                </a:solidFill>
                <a:latin typeface="Calibri" panose="020F0502020204030204" pitchFamily="34" charset="0"/>
                <a:cs typeface="Calibri" panose="020F0502020204030204" pitchFamily="34" charset="0"/>
              </a:rPr>
              <a:t>Landscape, Weather, activities and emotions.</a:t>
            </a:r>
            <a:endParaRPr lang="en-US" sz="3600" b="1">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6" grpId="1"/>
      <p:bldP spid="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9655</Words>
  <Application>WPS Presentation</Application>
  <PresentationFormat>Widescreen</PresentationFormat>
  <Paragraphs>418</Paragraphs>
  <Slides>31</Slides>
  <Notes>22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31</vt:i4>
      </vt:variant>
    </vt:vector>
  </HeadingPairs>
  <TitlesOfParts>
    <vt:vector size="45" baseType="lpstr">
      <vt:lpstr>Arial</vt:lpstr>
      <vt:lpstr>SimSun</vt:lpstr>
      <vt:lpstr>Wingdings</vt:lpstr>
      <vt:lpstr>Myriad Pro</vt:lpstr>
      <vt:lpstr>Segoe Print</vt:lpstr>
      <vt:lpstr>Courier New</vt:lpstr>
      <vt:lpstr>Adobe Gothic Std B</vt:lpstr>
      <vt:lpstr>Yu Gothic UI Semibold</vt:lpstr>
      <vt:lpstr>Calibri</vt:lpstr>
      <vt:lpstr>Microsoft YaHei</vt:lpstr>
      <vt:lpstr>Arial Unicode MS</vt:lpstr>
      <vt:lpstr>Calibri Light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Cwalk Sang</cp:lastModifiedBy>
  <cp:revision>333</cp:revision>
  <dcterms:created xsi:type="dcterms:W3CDTF">2020-12-09T02:04:00Z</dcterms:created>
  <dcterms:modified xsi:type="dcterms:W3CDTF">2023-12-18T01:45:48Z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1033-12.2.0.13359</vt:lpwstr>
  </property>
</Properties>
</file>