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50" r:id="rId3"/>
  </p:sldMasterIdLst>
  <p:notesMasterIdLst>
    <p:notesMasterId r:id="rId22"/>
  </p:notesMasterIdLst>
  <p:sldIdLst>
    <p:sldId id="266" r:id="rId4"/>
    <p:sldId id="257" r:id="rId5"/>
    <p:sldId id="304" r:id="rId6"/>
    <p:sldId id="337" r:id="rId7"/>
    <p:sldId id="340" r:id="rId8"/>
    <p:sldId id="341" r:id="rId9"/>
    <p:sldId id="351" r:id="rId10"/>
    <p:sldId id="352" r:id="rId11"/>
    <p:sldId id="354" r:id="rId12"/>
    <p:sldId id="359" r:id="rId13"/>
    <p:sldId id="357" r:id="rId14"/>
    <p:sldId id="358" r:id="rId15"/>
    <p:sldId id="287" r:id="rId16"/>
    <p:sldId id="360" r:id="rId17"/>
    <p:sldId id="289" r:id="rId18"/>
    <p:sldId id="290" r:id="rId19"/>
    <p:sldId id="291" r:id="rId20"/>
    <p:sldId id="292" r:id="rId21"/>
  </p:sldIdLst>
  <p:sldSz cx="12192000" cy="6858000"/>
  <p:notesSz cx="6858000" cy="9144000"/>
  <p:embeddedFontLst>
    <p:embeddedFont>
      <p:font typeface="Cambria Math" panose="02040503050406030204" pitchFamily="18" charset="0"/>
      <p:regular r:id="rId23"/>
    </p:embeddedFont>
    <p:embeddedFont>
      <p:font typeface="UTM Avo" panose="0204060305050602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5380" autoAdjust="0"/>
  </p:normalViewPr>
  <p:slideViewPr>
    <p:cSldViewPr snapToGrid="0">
      <p:cViewPr varScale="1">
        <p:scale>
          <a:sx n="59" d="100"/>
          <a:sy n="59" d="100"/>
        </p:scale>
        <p:origin x="9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02-Apr-24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8</a:t>
            </a:fld>
            <a:endParaRPr lang="en-US"/>
          </a:p>
        </p:txBody>
      </p:sp>
    </p:spTree>
    <p:extLst>
      <p:ext uri="{BB962C8B-B14F-4D97-AF65-F5344CB8AC3E}">
        <p14:creationId xmlns:p14="http://schemas.microsoft.com/office/powerpoint/2010/main" val="286013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4064571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88035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84397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58451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240854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3814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09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69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3097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02-Apr-24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2932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02-Apr-24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920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02-Apr-24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273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59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344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928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5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02-Apr-24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5288A55-0BA2-4492-B687-12C53FCEA02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02-Apr-24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DE325504-3570-42EB-BFDC-4B9CDABB7A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02-Apr-24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04883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24.gif"/><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slide" Target="slide5.xml"/><Relationship Id="rId5" Type="http://schemas.microsoft.com/office/2007/relationships/hdphoto" Target="../media/hdphoto3.wdp"/><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28.jpeg"/><Relationship Id="rId18" Type="http://schemas.openxmlformats.org/officeDocument/2006/relationships/image" Target="../media/image190.png"/><Relationship Id="rId3" Type="http://schemas.openxmlformats.org/officeDocument/2006/relationships/audio" Target="../media/audio1.wav"/><Relationship Id="rId21" Type="http://schemas.openxmlformats.org/officeDocument/2006/relationships/image" Target="../media/image37.jpeg"/><Relationship Id="rId7" Type="http://schemas.openxmlformats.org/officeDocument/2006/relationships/image" Target="../media/image34.png"/><Relationship Id="rId12" Type="http://schemas.openxmlformats.org/officeDocument/2006/relationships/image" Target="../media/image27.jpeg"/><Relationship Id="rId17" Type="http://schemas.openxmlformats.org/officeDocument/2006/relationships/image" Target="../media/image180.png"/><Relationship Id="rId25"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170.pn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3.gif"/><Relationship Id="rId11" Type="http://schemas.openxmlformats.org/officeDocument/2006/relationships/image" Target="../media/image26.jpeg"/><Relationship Id="rId24" Type="http://schemas.openxmlformats.org/officeDocument/2006/relationships/image" Target="../media/image250.png"/><Relationship Id="rId5" Type="http://schemas.openxmlformats.org/officeDocument/2006/relationships/image" Target="../media/image23.png"/><Relationship Id="rId15" Type="http://schemas.openxmlformats.org/officeDocument/2006/relationships/image" Target="../media/image30.jpeg"/><Relationship Id="rId23" Type="http://schemas.openxmlformats.org/officeDocument/2006/relationships/image" Target="../media/image39.gif"/><Relationship Id="rId10" Type="http://schemas.microsoft.com/office/2007/relationships/hdphoto" Target="../media/hdphoto3.wdp"/><Relationship Id="rId19" Type="http://schemas.openxmlformats.org/officeDocument/2006/relationships/image" Target="../media/image200.png"/><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29.png"/><Relationship Id="rId18" Type="http://schemas.openxmlformats.org/officeDocument/2006/relationships/image" Target="../media/image230.png"/><Relationship Id="rId3" Type="http://schemas.openxmlformats.org/officeDocument/2006/relationships/audio" Target="../media/audio1.wav"/><Relationship Id="rId21" Type="http://schemas.openxmlformats.org/officeDocument/2006/relationships/image" Target="../media/image39.gif"/><Relationship Id="rId7" Type="http://schemas.openxmlformats.org/officeDocument/2006/relationships/image" Target="../media/image34.png"/><Relationship Id="rId12" Type="http://schemas.openxmlformats.org/officeDocument/2006/relationships/image" Target="../media/image28.jpeg"/><Relationship Id="rId17" Type="http://schemas.openxmlformats.org/officeDocument/2006/relationships/image" Target="../media/image290.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26.jpeg"/><Relationship Id="rId5" Type="http://schemas.openxmlformats.org/officeDocument/2006/relationships/image" Target="../media/image23.png"/><Relationship Id="rId15" Type="http://schemas.openxmlformats.org/officeDocument/2006/relationships/image" Target="../media/image220.png"/><Relationship Id="rId10" Type="http://schemas.microsoft.com/office/2007/relationships/hdphoto" Target="../media/hdphoto3.wdp"/><Relationship Id="rId19" Type="http://schemas.openxmlformats.org/officeDocument/2006/relationships/image" Target="../media/image36.jpeg"/><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jpeg"/><Relationship Id="rId22" Type="http://schemas.openxmlformats.org/officeDocument/2006/relationships/image" Target="../media/image3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43.png"/><Relationship Id="rId18" Type="http://schemas.openxmlformats.org/officeDocument/2006/relationships/image" Target="../media/image39.png"/><Relationship Id="rId3" Type="http://schemas.openxmlformats.org/officeDocument/2006/relationships/audio" Target="../media/audio1.wav"/><Relationship Id="rId21" Type="http://schemas.openxmlformats.org/officeDocument/2006/relationships/image" Target="../media/image39.gif"/><Relationship Id="rId7" Type="http://schemas.openxmlformats.org/officeDocument/2006/relationships/image" Target="../media/image42.gif"/><Relationship Id="rId12" Type="http://schemas.openxmlformats.org/officeDocument/2006/relationships/image" Target="../media/image340.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30.jpeg"/><Relationship Id="rId5" Type="http://schemas.openxmlformats.org/officeDocument/2006/relationships/image" Target="../media/image23.png"/><Relationship Id="rId15" Type="http://schemas.openxmlformats.org/officeDocument/2006/relationships/image" Target="../media/image36.png"/><Relationship Id="rId10" Type="http://schemas.openxmlformats.org/officeDocument/2006/relationships/image" Target="../media/image29.png"/><Relationship Id="rId19" Type="http://schemas.openxmlformats.org/officeDocument/2006/relationships/image" Target="../media/image36.jpeg"/><Relationship Id="rId4" Type="http://schemas.openxmlformats.org/officeDocument/2006/relationships/audio" Target="../media/audio2.wav"/><Relationship Id="rId9" Type="http://schemas.openxmlformats.org/officeDocument/2006/relationships/image" Target="../media/image28.jpeg"/><Relationship Id="rId14" Type="http://schemas.microsoft.com/office/2007/relationships/hdphoto" Target="../media/hdphoto4.wdp"/><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430.png"/><Relationship Id="rId18"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32.png"/><Relationship Id="rId7" Type="http://schemas.openxmlformats.org/officeDocument/2006/relationships/image" Target="../media/image44.gif"/><Relationship Id="rId12" Type="http://schemas.openxmlformats.org/officeDocument/2006/relationships/image" Target="../media/image42.png"/><Relationship Id="rId17" Type="http://schemas.openxmlformats.org/officeDocument/2006/relationships/image" Target="../media/image39.gif"/><Relationship Id="rId2" Type="http://schemas.openxmlformats.org/officeDocument/2006/relationships/notesSlide" Target="../notesSlides/notesSlide6.xml"/><Relationship Id="rId16" Type="http://schemas.openxmlformats.org/officeDocument/2006/relationships/image" Target="../media/image41.jpeg"/><Relationship Id="rId20"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41.png"/><Relationship Id="rId5" Type="http://schemas.openxmlformats.org/officeDocument/2006/relationships/image" Target="../media/image23.png"/><Relationship Id="rId15" Type="http://schemas.openxmlformats.org/officeDocument/2006/relationships/image" Target="../media/image36.jpeg"/><Relationship Id="rId10" Type="http://schemas.openxmlformats.org/officeDocument/2006/relationships/image" Target="../media/image30.jpeg"/><Relationship Id="rId19"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9.png"/><Relationship Id="rId18" Type="http://schemas.openxmlformats.org/officeDocument/2006/relationships/image" Target="../media/image41.jpeg"/><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image" Target="../media/image44.gif"/><Relationship Id="rId12" Type="http://schemas.openxmlformats.org/officeDocument/2006/relationships/image" Target="../media/image24.gif"/><Relationship Id="rId17" Type="http://schemas.openxmlformats.org/officeDocument/2006/relationships/image" Target="../media/image36.jpe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0.jpeg"/><Relationship Id="rId5" Type="http://schemas.openxmlformats.org/officeDocument/2006/relationships/audio" Target="../media/audio3.wav"/><Relationship Id="rId15" Type="http://schemas.openxmlformats.org/officeDocument/2006/relationships/image" Target="../media/image51.png"/><Relationship Id="rId23" Type="http://schemas.openxmlformats.org/officeDocument/2006/relationships/image" Target="../media/image32.png"/><Relationship Id="rId10" Type="http://schemas.openxmlformats.org/officeDocument/2006/relationships/image" Target="../media/image26.jpeg"/><Relationship Id="rId19" Type="http://schemas.openxmlformats.org/officeDocument/2006/relationships/image" Target="../media/image39.gif"/><Relationship Id="rId4" Type="http://schemas.openxmlformats.org/officeDocument/2006/relationships/audio" Target="../media/audio2.wav"/><Relationship Id="rId9" Type="http://schemas.openxmlformats.org/officeDocument/2006/relationships/image" Target="../media/image48.gif"/><Relationship Id="rId14" Type="http://schemas.openxmlformats.org/officeDocument/2006/relationships/image" Target="../media/image50.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8</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32580" y="2807368"/>
            <a:ext cx="10126840" cy="267359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Chương</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VIII</a:t>
            </a:r>
          </a:p>
          <a:p>
            <a:pPr lvl="0" algn="ctr" defTabSz="914377">
              <a:lnSpc>
                <a:spcPct val="150000"/>
              </a:lnSpc>
              <a:buClr>
                <a:srgbClr val="000000"/>
              </a:buClr>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7: </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Trường hợp đồng dạng</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lvl="0" algn="ctr" defTabSz="914377">
              <a:lnSpc>
                <a:spcPct val="150000"/>
              </a:lnSpc>
              <a:buClr>
                <a:srgbClr val="000000"/>
              </a:buClr>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thứ hai của tam giác - Tiết 1</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8"/>
          <p:cNvGrpSpPr/>
          <p:nvPr/>
        </p:nvGrpSpPr>
        <p:grpSpPr>
          <a:xfrm>
            <a:off x="4013201" y="1806498"/>
            <a:ext cx="7803055" cy="2430965"/>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2725844" cy="1548405"/>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412765" y="2544101"/>
            <a:ext cx="4073510" cy="6091231"/>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3969835" y="2042873"/>
            <a:ext cx="7993115" cy="1938992"/>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
                <a:srgbClr val="070185"/>
              </a:buClr>
              <a:buSzTx/>
              <a:buFontTx/>
              <a:buNone/>
              <a:tabLst/>
              <a:defRPr/>
            </a:pPr>
            <a:r>
              <a:rPr kumimoji="0" lang="en-US" sz="40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2</a:t>
            </a:r>
            <a:r>
              <a:rPr kumimoji="0" lang="vi-VN" sz="40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 Áp dụng trường hợp </a:t>
            </a:r>
          </a:p>
          <a:p>
            <a:pPr marL="0" marR="0" lvl="0" indent="0" algn="ctr" defTabSz="1219261" rtl="0" eaLnBrk="1" fontAlgn="auto" latinLnBrk="0" hangingPunct="1">
              <a:lnSpc>
                <a:spcPct val="100000"/>
              </a:lnSpc>
              <a:spcBef>
                <a:spcPts val="0"/>
              </a:spcBef>
              <a:spcAft>
                <a:spcPts val="0"/>
              </a:spcAft>
              <a:buClr>
                <a:srgbClr val="070185"/>
              </a:buClr>
              <a:buSzTx/>
              <a:buFontTx/>
              <a:buNone/>
              <a:tabLst/>
              <a:defRPr/>
            </a:pPr>
            <a:r>
              <a:rPr kumimoji="0" lang="vi-VN" sz="40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đồng dạng thứ hai của tam giác vào tam giác vuông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304D6B-1BA4-0B0D-E3E4-0E5F43AD46F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37D346-32AC-A75A-730F-340F96907B5F}"/>
              </a:ext>
            </a:extLst>
          </p:cNvPr>
          <p:cNvSpPr/>
          <p:nvPr/>
        </p:nvSpPr>
        <p:spPr>
          <a:xfrm>
            <a:off x="344855" y="1758463"/>
            <a:ext cx="1179146" cy="362438"/>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Ví </a:t>
            </a:r>
            <a:r>
              <a:rPr kumimoji="0" lang="en-US" sz="2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dụ</a:t>
            </a:r>
            <a:r>
              <a:rPr kumimoji="0" lang="en-US" sz="2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a:t>
            </a:r>
            <a:endParaRPr kumimoji="0" lang="en-US" sz="20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5" name="Hộp Văn bản 8">
            <a:extLst>
              <a:ext uri="{FF2B5EF4-FFF2-40B4-BE49-F238E27FC236}">
                <a16:creationId xmlns:a16="http://schemas.microsoft.com/office/drawing/2014/main" id="{DAEDD45D-DF65-7279-67AD-D8A0B856CF07}"/>
              </a:ext>
            </a:extLst>
          </p:cNvPr>
          <p:cNvSpPr txBox="1"/>
          <p:nvPr/>
        </p:nvSpPr>
        <p:spPr>
          <a:xfrm>
            <a:off x="1972807" y="1675539"/>
            <a:ext cx="8662535" cy="528286"/>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Quan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sát</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r>
              <a:rPr kumimoji="0" lang="en-US" sz="2200" b="0" i="1"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Hình</a:t>
            </a:r>
            <a:r>
              <a:rPr kumimoji="0" lang="en-US" sz="2200" b="0" i="1"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73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và</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chỉ</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ra</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hai</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cặp</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tam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giác</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đồng </a:t>
            </a:r>
            <a:r>
              <a:rPr kumimoji="0" lang="en-US" sz="22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dạng</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sym typeface="Arial"/>
              </a:rPr>
              <a:t>: </a:t>
            </a:r>
            <a:endParaRPr kumimoji="0" lang="vi-VN" altLang="en-US" sz="22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endParaRPr>
          </a:p>
        </p:txBody>
      </p:sp>
      <p:pic>
        <p:nvPicPr>
          <p:cNvPr id="3" name="Picture 2">
            <a:extLst>
              <a:ext uri="{FF2B5EF4-FFF2-40B4-BE49-F238E27FC236}">
                <a16:creationId xmlns:a16="http://schemas.microsoft.com/office/drawing/2014/main" id="{32FD8056-C0C8-C060-4F17-5F2FE63564FD}"/>
              </a:ext>
            </a:extLst>
          </p:cNvPr>
          <p:cNvPicPr>
            <a:picLocks noChangeAspect="1"/>
          </p:cNvPicPr>
          <p:nvPr/>
        </p:nvPicPr>
        <p:blipFill>
          <a:blip r:embed="rId3"/>
          <a:stretch>
            <a:fillRect/>
          </a:stretch>
        </p:blipFill>
        <p:spPr>
          <a:xfrm>
            <a:off x="0" y="2536448"/>
            <a:ext cx="12212538" cy="3875238"/>
          </a:xfrm>
          <a:prstGeom prst="rect">
            <a:avLst/>
          </a:prstGeom>
        </p:spPr>
      </p:pic>
    </p:spTree>
    <p:extLst>
      <p:ext uri="{BB962C8B-B14F-4D97-AF65-F5344CB8AC3E}">
        <p14:creationId xmlns:p14="http://schemas.microsoft.com/office/powerpoint/2010/main" val="135920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50BA36-CCCC-8079-681B-747BE54492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1402110-B16B-87AF-3CBA-85CD719C590B}"/>
              </a:ext>
            </a:extLst>
          </p:cNvPr>
          <p:cNvPicPr>
            <a:picLocks noChangeAspect="1"/>
          </p:cNvPicPr>
          <p:nvPr/>
        </p:nvPicPr>
        <p:blipFill>
          <a:blip r:embed="rId3"/>
          <a:stretch>
            <a:fillRect/>
          </a:stretch>
        </p:blipFill>
        <p:spPr>
          <a:xfrm>
            <a:off x="7347121" y="2357477"/>
            <a:ext cx="4298761" cy="3930296"/>
          </a:xfrm>
          <a:prstGeom prst="rect">
            <a:avLst/>
          </a:prstGeom>
        </p:spPr>
      </p:pic>
      <p:sp>
        <p:nvSpPr>
          <p:cNvPr id="4" name="Rectangle: Rounded Corners 3">
            <a:extLst>
              <a:ext uri="{FF2B5EF4-FFF2-40B4-BE49-F238E27FC236}">
                <a16:creationId xmlns:a16="http://schemas.microsoft.com/office/drawing/2014/main" id="{5C0E6F7C-F079-EC86-8880-654630E5F897}"/>
              </a:ext>
            </a:extLst>
          </p:cNvPr>
          <p:cNvSpPr/>
          <p:nvPr/>
        </p:nvSpPr>
        <p:spPr>
          <a:xfrm>
            <a:off x="433754" y="1758462"/>
            <a:ext cx="2153329" cy="410307"/>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Luyện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tập</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a:t>
            </a:r>
          </a:p>
        </p:txBody>
      </p:sp>
      <mc:AlternateContent xmlns:mc="http://schemas.openxmlformats.org/markup-compatibility/2006">
        <mc:Choice xmlns:a14="http://schemas.microsoft.com/office/drawing/2010/main" Requires="a14">
          <p:sp>
            <p:nvSpPr>
              <p:cNvPr id="5" name="Hộp Văn bản 8">
                <a:extLst>
                  <a:ext uri="{FF2B5EF4-FFF2-40B4-BE49-F238E27FC236}">
                    <a16:creationId xmlns:a16="http://schemas.microsoft.com/office/drawing/2014/main" id="{1044888A-49DD-6330-8DB3-A574AE3C246C}"/>
                  </a:ext>
                </a:extLst>
              </p:cNvPr>
              <p:cNvSpPr txBox="1"/>
              <p:nvPr/>
            </p:nvSpPr>
            <p:spPr>
              <a:xfrm>
                <a:off x="2695498" y="1680216"/>
                <a:ext cx="9055409" cy="12650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Cho hai tam giác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ABC</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và </a:t>
                </a:r>
                <a14:m>
                  <m:oMath xmlns:m="http://schemas.openxmlformats.org/officeDocument/2006/math">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B</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C</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lần lượt vuông tại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a:t>
                </a:r>
                <a14:m>
                  <m:oMath xmlns:m="http://schemas.openxmlformats.org/officeDocument/2006/math">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sao cho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a:t>
                </a:r>
                <a14:m>
                  <m:oMath xmlns:m="http://schemas.openxmlformats.org/officeDocument/2006/math">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fPr>
                      <m:num>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AB</m:t>
                        </m:r>
                      </m:num>
                      <m:den>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AC</m:t>
                        </m:r>
                      </m:den>
                    </m:f>
                    <m: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fPr>
                      <m:num>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B</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num>
                      <m:den>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A</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C</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den>
                    </m:f>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Chứng minh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acc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B</m:t>
                        </m:r>
                      </m:e>
                    </m:acc>
                    <m: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accPr>
                      <m:e>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B</m:t>
                            </m:r>
                          </m:e>
                          <m:sup>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m:t>′</m:t>
                            </m:r>
                          </m:sup>
                        </m:sSup>
                      </m:e>
                    </m:acc>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Arial" panose="020B0604020202020204" pitchFamily="34" charset="0"/>
                  </a:rPr>
                  <a:t>.</a:t>
                </a:r>
              </a:p>
            </p:txBody>
          </p:sp>
        </mc:Choice>
        <mc:Fallback>
          <p:sp>
            <p:nvSpPr>
              <p:cNvPr id="5" name="Hộp Văn bản 8">
                <a:extLst>
                  <a:ext uri="{FF2B5EF4-FFF2-40B4-BE49-F238E27FC236}">
                    <a16:creationId xmlns:a16="http://schemas.microsoft.com/office/drawing/2014/main" id="{1044888A-49DD-6330-8DB3-A574AE3C246C}"/>
                  </a:ext>
                </a:extLst>
              </p:cNvPr>
              <p:cNvSpPr txBox="1">
                <a:spLocks noRot="1" noChangeAspect="1" noMove="1" noResize="1" noEditPoints="1" noAdjustHandles="1" noChangeArrowheads="1" noChangeShapeType="1" noTextEdit="1"/>
              </p:cNvSpPr>
              <p:nvPr/>
            </p:nvSpPr>
            <p:spPr>
              <a:xfrm>
                <a:off x="2695498" y="1680216"/>
                <a:ext cx="9055409" cy="1265090"/>
              </a:xfrm>
              <a:prstGeom prst="rect">
                <a:avLst/>
              </a:prstGeom>
              <a:blipFill>
                <a:blip r:embed="rId4"/>
                <a:stretch>
                  <a:fillRect l="-1009"/>
                </a:stretch>
              </a:blipFill>
            </p:spPr>
            <p:txBody>
              <a:bodyPr/>
              <a:lstStyle/>
              <a:p>
                <a:r>
                  <a:rPr lang="en-US">
                    <a:noFill/>
                  </a:rPr>
                  <a:t> </a:t>
                </a:r>
              </a:p>
            </p:txBody>
          </p:sp>
        </mc:Fallback>
      </mc:AlternateContent>
    </p:spTree>
    <p:extLst>
      <p:ext uri="{BB962C8B-B14F-4D97-AF65-F5344CB8AC3E}">
        <p14:creationId xmlns:p14="http://schemas.microsoft.com/office/powerpoint/2010/main" val="261781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9" y="0"/>
            <a:ext cx="12192000" cy="6858000"/>
          </a:xfrm>
          <a:prstGeom prst="rect">
            <a:avLst/>
          </a:prstGeom>
        </p:spPr>
      </p:pic>
      <p:grpSp>
        <p:nvGrpSpPr>
          <p:cNvPr id="13" name="Group 12"/>
          <p:cNvGrpSpPr/>
          <p:nvPr/>
        </p:nvGrpSpPr>
        <p:grpSpPr>
          <a:xfrm>
            <a:off x="6712780"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3" y="4169058"/>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2"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7" y="4027124"/>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3"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4037233" y="4445653"/>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035520" y="3223992"/>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659475" y="29221"/>
            <a:ext cx="10848652" cy="235043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TextBox 32"/>
            <p:cNvSpPr txBox="1"/>
            <p:nvPr/>
          </p:nvSpPr>
          <p:spPr>
            <a:xfrm>
              <a:off x="1173965" y="1496613"/>
              <a:ext cx="9837415" cy="212365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50813" y="3646837"/>
            <a:ext cx="2082219" cy="208221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5" descr="A logo of a book and a computer&#10;&#10;Description automatically generated">
            <a:extLst>
              <a:ext uri="{FF2B5EF4-FFF2-40B4-BE49-F238E27FC236}">
                <a16:creationId xmlns:a16="http://schemas.microsoft.com/office/drawing/2014/main" id="{861856BF-7983-8C63-F721-7CD2811EB3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1595497445"/>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2199" y="0"/>
            <a:ext cx="12192000" cy="6858000"/>
          </a:xfrm>
          <a:prstGeom prst="rect">
            <a:avLst/>
          </a:prstGeom>
        </p:spPr>
      </p:pic>
      <p:grpSp>
        <p:nvGrpSpPr>
          <p:cNvPr id="3" name="ĐC SHARE MIỄN PHÍ BỞI NK POWERSKILLS"/>
          <p:cNvGrpSpPr/>
          <p:nvPr/>
        </p:nvGrpSpPr>
        <p:grpSpPr>
          <a:xfrm>
            <a:off x="13393" y="2822137"/>
            <a:ext cx="12257011" cy="690810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6044073"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937523"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70173"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64698"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97574" y="4404535"/>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3819183" y="4460166"/>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82677"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827549" y="718483"/>
            <a:ext cx="10750680" cy="1466109"/>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837272" y="4514149"/>
                <a:ext cx="4684684" cy="127869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60963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B.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ΔABC</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đồng dạng với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ΔEDF</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837272" y="4514149"/>
                <a:ext cx="4684684" cy="1278697"/>
              </a:xfrm>
              <a:prstGeom prst="rect">
                <a:avLst/>
              </a:prstGeom>
              <a:blipFill>
                <a:blip r:embed="rId16"/>
                <a:stretch>
                  <a:fillRect l="-1816"/>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7118019" y="4504704"/>
                <a:ext cx="4576590" cy="127869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60963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D.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ΔABC</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đồng dạng với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ΔFDE</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7118019" y="4504704"/>
                <a:ext cx="4576590" cy="1278697"/>
              </a:xfrm>
              <a:prstGeom prst="rect">
                <a:avLst/>
              </a:prstGeom>
              <a:blipFill>
                <a:blip r:embed="rId17"/>
                <a:stretch>
                  <a:fillRect l="-1995"/>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7133168" y="2740940"/>
                <a:ext cx="4576597" cy="127869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60963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ΔBCA</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đồng dạng với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ΔDEF</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7133168" y="2740940"/>
                <a:ext cx="4576597" cy="1278697"/>
              </a:xfrm>
              <a:prstGeom prst="rect">
                <a:avLst/>
              </a:prstGeom>
              <a:blipFill>
                <a:blip r:embed="rId18"/>
                <a:stretch>
                  <a:fillRect l="-1859"/>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861003" y="2717800"/>
                <a:ext cx="4660954" cy="127869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60963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A.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ΔABC</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đồng dạng với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ΔDEF</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861003" y="2717800"/>
                <a:ext cx="4660954" cy="1278697"/>
              </a:xfrm>
              <a:prstGeom prst="rect">
                <a:avLst/>
              </a:prstGeom>
              <a:blipFill>
                <a:blip r:embed="rId19"/>
                <a:stretch>
                  <a:fillRect l="-1825"/>
                </a:stretch>
              </a:blip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28548" y="2441741"/>
            <a:ext cx="781805" cy="792299"/>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4438" y="2454687"/>
            <a:ext cx="741129" cy="751077"/>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94084" y="4305041"/>
            <a:ext cx="568287" cy="57591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71891" y="4363788"/>
            <a:ext cx="854815" cy="751274"/>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4617097" y="2969111"/>
            <a:ext cx="3373716" cy="30670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940147" y="944882"/>
                <a:ext cx="10176633" cy="959815"/>
              </a:xfrm>
              <a:prstGeom prst="rect">
                <a:avLst/>
              </a:prstGeom>
              <a:noFill/>
            </p:spPr>
            <p:txBody>
              <a:bodyPr wrap="square" rtlCol="0">
                <a:spAutoFit/>
              </a:bodyPr>
              <a:lstStyle/>
              <a:p>
                <a:pPr marL="0" marR="20321" lvl="0" indent="0" algn="ctr" defTabSz="609630" rtl="0" eaLnBrk="1" fontAlgn="auto" latinLnBrk="0" hangingPunct="1">
                  <a:lnSpc>
                    <a:spcPct val="150000"/>
                  </a:lnSpc>
                  <a:spcBef>
                    <a:spcPts val="200"/>
                  </a:spcBef>
                  <a:spcAft>
                    <a:spcPts val="200"/>
                  </a:spcAft>
                  <a:buClrTx/>
                  <a:buSzTx/>
                  <a:buFontTx/>
                  <a:buNone/>
                  <a:tabLst>
                    <a:tab pos="699805" algn="l"/>
                  </a:tabLst>
                  <a:defRPr/>
                </a:pPr>
                <a:r>
                  <a:rPr kumimoji="0" lang="fr-FR"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Câu 1.</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Hãy</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chọn</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câu</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đúng</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Nếu</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ΔABC</m:t>
                    </m:r>
                  </m:oMath>
                </a14:m>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và</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ΔDEF</m:t>
                    </m:r>
                  </m:oMath>
                </a14:m>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fr-FR"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có</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B</m:t>
                        </m:r>
                      </m:e>
                    </m:acc>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nor/>
                      </m:rPr>
                      <a:rPr kumimoji="0" lang="fr-F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 </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D</m:t>
                        </m:r>
                      </m:e>
                    </m:acc>
                  </m:oMath>
                </a14:m>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BA</m:t>
                        </m:r>
                      </m:num>
                      <m:den>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BC</m:t>
                        </m:r>
                      </m:den>
                    </m:f>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 </m:t>
                    </m:r>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 </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DE</m:t>
                        </m:r>
                      </m:num>
                      <m:den>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DF</m:t>
                        </m:r>
                      </m:den>
                    </m:f>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940147" y="944882"/>
                <a:ext cx="10176633" cy="959815"/>
              </a:xfrm>
              <a:prstGeom prst="rect">
                <a:avLst/>
              </a:prstGeom>
              <a:blipFill>
                <a:blip r:embed="rId24"/>
                <a:stretch>
                  <a:fillRect b="-3185"/>
                </a:stretch>
              </a:blipFill>
            </p:spPr>
            <p:txBody>
              <a:bodyPr/>
              <a:lstStyle/>
              <a:p>
                <a:r>
                  <a:rPr lang="en-US">
                    <a:noFill/>
                  </a:rPr>
                  <a:t> </a:t>
                </a:r>
              </a:p>
            </p:txBody>
          </p:sp>
        </mc:Fallback>
      </mc:AlternateContent>
      <p:sp>
        <p:nvSpPr>
          <p:cNvPr id="2" name="Rounded Rectangle 1"/>
          <p:cNvSpPr/>
          <p:nvPr/>
        </p:nvSpPr>
        <p:spPr>
          <a:xfrm>
            <a:off x="-1016000" y="7493000"/>
            <a:ext cx="14274800" cy="238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ogo of a book and a computer&#10;&#10;Description automatically generated">
            <a:extLst>
              <a:ext uri="{FF2B5EF4-FFF2-40B4-BE49-F238E27FC236}">
                <a16:creationId xmlns:a16="http://schemas.microsoft.com/office/drawing/2014/main" id="{0448C72E-63C9-5F6B-6996-6D11316802B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139841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9" y="0"/>
            <a:ext cx="12192000" cy="6858000"/>
          </a:xfrm>
          <a:prstGeom prst="rect">
            <a:avLst/>
          </a:prstGeom>
        </p:spPr>
      </p:pic>
      <p:grpSp>
        <p:nvGrpSpPr>
          <p:cNvPr id="2" name="Group 1"/>
          <p:cNvGrpSpPr/>
          <p:nvPr/>
        </p:nvGrpSpPr>
        <p:grpSpPr>
          <a:xfrm>
            <a:off x="30457" y="2826087"/>
            <a:ext cx="12257011" cy="705552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6519788" y="2959799"/>
            <a:ext cx="3000733" cy="3000733"/>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801"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50"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1" y="4404535"/>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3761461" y="4460166"/>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4"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833376" y="804089"/>
            <a:ext cx="10500851" cy="2179822"/>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6" name="Rectangle 95"/>
              <p:cNvSpPr/>
              <p:nvPr/>
            </p:nvSpPr>
            <p:spPr>
              <a:xfrm>
                <a:off x="7217837" y="5053042"/>
                <a:ext cx="3616260" cy="1202391"/>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just" defTabSz="609630" rtl="0" eaLnBrk="1" fontAlgn="auto" latinLnBrk="0" hangingPunct="1">
                  <a:lnSpc>
                    <a:spcPct val="100000"/>
                  </a:lnSpc>
                  <a:spcBef>
                    <a:spcPts val="200"/>
                  </a:spcBef>
                  <a:spcAft>
                    <a:spcPts val="2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D</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ADE</m:t>
                          </m:r>
                        </m:e>
                      </m:acc>
                      <m: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ACB</m:t>
                          </m:r>
                        </m:e>
                      </m:acc>
                    </m:oMath>
                  </m:oMathPara>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7217837" y="5053042"/>
                <a:ext cx="3616260" cy="1202391"/>
              </a:xfrm>
              <a:prstGeom prst="rect">
                <a:avLst/>
              </a:prstGeom>
              <a:blipFill>
                <a:blip r:embed="rId15"/>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1404849" y="3447233"/>
                <a:ext cx="3670003" cy="120096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14:m>
                  <m:oMath xmlns:m="http://schemas.openxmlformats.org/officeDocument/2006/math">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A</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 ∆</m:t>
                    </m:r>
                    <m:r>
                      <m:rPr>
                        <m:nor/>
                      </m:rPr>
                      <a:rPr kumimoji="0" lang="pt-B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ADE</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ᔕ </m:t>
                    </m:r>
                    <m:r>
                      <m:rPr>
                        <m:nor/>
                      </m:rPr>
                      <a:rPr kumimoji="0" lang="pt-B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m:t>
                    </m:r>
                    <m:r>
                      <m:rPr>
                        <m:nor/>
                      </m:rPr>
                      <a:rPr kumimoji="0" lang="pt-B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AB</m:t>
                    </m:r>
                  </m:oMath>
                </a14:m>
                <a:r>
                  <a:rPr kumimoji="0" lang="pt-B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C</a:t>
                </a:r>
              </a:p>
            </p:txBody>
          </p:sp>
        </mc:Choice>
        <mc:Fallback xmlns="">
          <p:sp>
            <p:nvSpPr>
              <p:cNvPr id="97" name="Rectangle 96"/>
              <p:cNvSpPr>
                <a:spLocks noRot="1" noChangeAspect="1" noMove="1" noResize="1" noEditPoints="1" noAdjustHandles="1" noChangeArrowheads="1" noChangeShapeType="1" noTextEdit="1"/>
              </p:cNvSpPr>
              <p:nvPr/>
            </p:nvSpPr>
            <p:spPr>
              <a:xfrm>
                <a:off x="1404849" y="3447233"/>
                <a:ext cx="3670003" cy="1200967"/>
              </a:xfrm>
              <a:prstGeom prst="rect">
                <a:avLst/>
              </a:prstGeom>
              <a:blipFill>
                <a:blip r:embed="rId1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7221521" y="3413742"/>
                <a:ext cx="3589438" cy="120096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just" defTabSz="609630" rtl="0" eaLnBrk="1" fontAlgn="auto" latinLnBrk="0" hangingPunct="1">
                  <a:lnSpc>
                    <a:spcPct val="100000"/>
                  </a:lnSpc>
                  <a:spcBef>
                    <a:spcPts val="200"/>
                  </a:spcBef>
                  <a:spcAft>
                    <a:spcPts val="2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C</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AD</m:t>
                          </m:r>
                        </m:num>
                        <m:den>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AB</m:t>
                          </m:r>
                        </m:den>
                      </m:f>
                      <m: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AE</m:t>
                          </m:r>
                        </m:num>
                        <m:den>
                          <m:r>
                            <m:rPr>
                              <m:nor/>
                            </m:rP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AC</m:t>
                          </m:r>
                        </m:den>
                      </m:f>
                    </m:oMath>
                  </m:oMathPara>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7221521" y="3413742"/>
                <a:ext cx="3589438" cy="1200967"/>
              </a:xfrm>
              <a:prstGeom prst="rect">
                <a:avLst/>
              </a:prstGeom>
              <a:blipFill>
                <a:blip r:embed="rId17"/>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1413074" y="5064521"/>
                <a:ext cx="3661778" cy="120096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just" defTabSz="609630" rtl="0" eaLnBrk="1" fontAlgn="auto" latinLnBrk="0" hangingPunct="1">
                  <a:lnSpc>
                    <a:spcPct val="100000"/>
                  </a:lnSpc>
                  <a:spcBef>
                    <a:spcPts val="200"/>
                  </a:spcBef>
                  <a:spcAft>
                    <a:spcPts val="2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B</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m:rPr>
                          <m:nor/>
                        </m:rPr>
                        <a:rPr kumimoji="0" lang="pt-B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DE</m:t>
                      </m:r>
                      <m:r>
                        <a:rPr kumimoji="0" lang="pt-BR"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kumimoji="0" lang="pt-BR"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m:t>BC</m:t>
                      </m:r>
                    </m:oMath>
                  </m:oMathPara>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endParaRPr>
              </a:p>
            </p:txBody>
          </p:sp>
        </mc:Choice>
        <mc:Fallback xmlns="">
          <p:sp>
            <p:nvSpPr>
              <p:cNvPr id="99" name="Rectangle 98"/>
              <p:cNvSpPr>
                <a:spLocks noRot="1" noChangeAspect="1" noMove="1" noResize="1" noEditPoints="1" noAdjustHandles="1" noChangeArrowheads="1" noChangeShapeType="1" noTextEdit="1"/>
              </p:cNvSpPr>
              <p:nvPr/>
            </p:nvSpPr>
            <p:spPr>
              <a:xfrm>
                <a:off x="1413074" y="5064521"/>
                <a:ext cx="3661778" cy="1200967"/>
              </a:xfrm>
              <a:prstGeom prst="rect">
                <a:avLst/>
              </a:prstGeom>
              <a:blipFill>
                <a:blip r:embed="rId18"/>
                <a:stretch>
                  <a:fillRect/>
                </a:stretch>
              </a:blip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12158" y="51299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87912" y="343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37912" y="35248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1769" y="5113923"/>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526313" y="3279652"/>
            <a:ext cx="3489703" cy="31724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1383468" y="1009931"/>
                <a:ext cx="9350268" cy="1683923"/>
              </a:xfrm>
              <a:prstGeom prst="rect">
                <a:avLst/>
              </a:prstGeom>
              <a:noFill/>
            </p:spPr>
            <p:txBody>
              <a:bodyPr wrap="square" rtlCol="0">
                <a:spAutoFit/>
              </a:bodyPr>
              <a:lstStyle/>
              <a:p>
                <a:pPr marL="0" marR="20321" lvl="0" indent="0" algn="just" defTabSz="609630" rtl="0" eaLnBrk="1" fontAlgn="auto" latinLnBrk="0" hangingPunct="1">
                  <a:lnSpc>
                    <a:spcPct val="150000"/>
                  </a:lnSpc>
                  <a:spcBef>
                    <a:spcPts val="200"/>
                  </a:spcBef>
                  <a:spcAft>
                    <a:spcPts val="2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Câu 2</a:t>
                </a:r>
                <a:r>
                  <a:rPr kumimoji="0" lang="fr-FR"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Cho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ΔABC</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trên cạnh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AB</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lấy điểm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D</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khác </a:t>
                </a:r>
                <a14:m>
                  <m:oMath xmlns:m="http://schemas.openxmlformats.org/officeDocument/2006/math">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A</m:t>
                    </m:r>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nor/>
                      </m:rP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B</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Qua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D</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kẻ</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song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song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BC</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cắt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AC</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tại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E</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Chọn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kết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luận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sai</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1383468" y="1009931"/>
                <a:ext cx="9350268" cy="1683923"/>
              </a:xfrm>
              <a:prstGeom prst="rect">
                <a:avLst/>
              </a:prstGeom>
              <a:blipFill>
                <a:blip r:embed="rId22"/>
                <a:stretch>
                  <a:fillRect l="-1043" r="-717" b="-7609"/>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30457" y="8031484"/>
            <a:ext cx="12257011" cy="1836416"/>
          </a:xfrm>
          <a:prstGeom prst="rect">
            <a:avLst/>
          </a:prstGeom>
        </p:spPr>
      </p:pic>
      <p:sp>
        <p:nvSpPr>
          <p:cNvPr id="45" name="Rounded Rectangle 44"/>
          <p:cNvSpPr/>
          <p:nvPr/>
        </p:nvSpPr>
        <p:spPr>
          <a:xfrm>
            <a:off x="-1016000" y="7493000"/>
            <a:ext cx="14274800" cy="238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of a book and a computer&#10;&#10;Description automatically generated">
            <a:extLst>
              <a:ext uri="{FF2B5EF4-FFF2-40B4-BE49-F238E27FC236}">
                <a16:creationId xmlns:a16="http://schemas.microsoft.com/office/drawing/2014/main" id="{AD2C0A94-5479-F0A0-E4A6-480A5F167E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43083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9" y="0"/>
            <a:ext cx="12192000" cy="6858000"/>
          </a:xfrm>
          <a:prstGeom prst="rect">
            <a:avLst/>
          </a:prstGeom>
        </p:spPr>
      </p:pic>
      <p:grpSp>
        <p:nvGrpSpPr>
          <p:cNvPr id="64" name="Group 63"/>
          <p:cNvGrpSpPr/>
          <p:nvPr/>
        </p:nvGrpSpPr>
        <p:grpSpPr>
          <a:xfrm>
            <a:off x="6239535" y="2812380"/>
            <a:ext cx="3561237" cy="3561237"/>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5203942" y="3059855"/>
            <a:ext cx="3509807" cy="3509807"/>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50"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1" y="4404535"/>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3761461" y="4460166"/>
            <a:ext cx="888647" cy="719065"/>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4"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823020" y="676077"/>
            <a:ext cx="10500851" cy="2780039"/>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8" name="TextBox 87"/>
              <p:cNvSpPr txBox="1"/>
              <p:nvPr/>
            </p:nvSpPr>
            <p:spPr>
              <a:xfrm>
                <a:off x="1048370" y="1410266"/>
                <a:ext cx="5388693" cy="1383392"/>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marL="0" marR="20321" lvl="0" indent="0" algn="just" defTabSz="609630" rtl="0" eaLnBrk="1" fontAlgn="auto" latinLnBrk="0" hangingPunct="1">
                  <a:lnSpc>
                    <a:spcPct val="150000"/>
                  </a:lnSpc>
                  <a:spcBef>
                    <a:spcPts val="200"/>
                  </a:spcBef>
                  <a:spcAft>
                    <a:spcPts val="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Câu 3.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Cho hình vẽ dưới đây, </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a:p>
                <a:pPr marL="0" marR="20321" lvl="0" indent="0" algn="just" defTabSz="609630" rtl="0" eaLnBrk="1" fontAlgn="auto" latinLnBrk="0" hangingPunct="1">
                  <a:lnSpc>
                    <a:spcPct val="15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tính giá trị của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oMath>
                </a14:m>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1048370" y="1410266"/>
                <a:ext cx="5388693" cy="1383392"/>
              </a:xfrm>
              <a:prstGeom prst="rect">
                <a:avLst/>
              </a:prstGeom>
              <a:blipFill>
                <a:blip r:embed="rId12"/>
                <a:stretch>
                  <a:fillRect l="-2376" r="-566" b="-8811"/>
                </a:stretch>
              </a:blipFill>
              <a:ln>
                <a:noFill/>
              </a:ln>
            </p:spPr>
            <p:txBody>
              <a:bodyPr/>
              <a:lstStyle/>
              <a:p>
                <a:r>
                  <a:rPr lang="en-US">
                    <a:noFill/>
                  </a:rPr>
                  <a:t> </a:t>
                </a:r>
              </a:p>
            </p:txBody>
          </p:sp>
        </mc:Fallback>
      </mc:AlternateContent>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6375065" y="841313"/>
            <a:ext cx="4844430" cy="2426029"/>
          </a:xfrm>
          <a:prstGeom prst="rect">
            <a:avLst/>
          </a:prstGeom>
        </p:spPr>
      </p:pic>
      <mc:AlternateContent xmlns:mc="http://schemas.openxmlformats.org/markup-compatibility/2006" xmlns:a14="http://schemas.microsoft.com/office/drawing/2010/main">
        <mc:Choice Requires="a14">
          <p:sp>
            <p:nvSpPr>
              <p:cNvPr id="79" name="Rectangle 78"/>
              <p:cNvSpPr/>
              <p:nvPr/>
            </p:nvSpPr>
            <p:spPr>
              <a:xfrm>
                <a:off x="808627" y="5410692"/>
                <a:ext cx="4644711" cy="907545"/>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50000"/>
                  </a:lnSpc>
                  <a:spcBef>
                    <a:spcPts val="200"/>
                  </a:spcBef>
                  <a:spcAft>
                    <a:spcPts val="200"/>
                  </a:spcAft>
                  <a:buClrTx/>
                  <a:buSzTx/>
                  <a:buFontTx/>
                  <a:buNone/>
                  <a:tabLst/>
                  <a:defRPr/>
                </a:pPr>
                <a:r>
                  <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B. </a:t>
                </a:r>
                <a14:m>
                  <m:oMath xmlns:m="http://schemas.openxmlformats.org/officeDocument/2006/math">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m:rPr>
                        <m:nor/>
                      </m:rPr>
                      <a:rPr kumimoji="0" lang="en-US" sz="2867"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5</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808627" y="5410692"/>
                <a:ext cx="4644711" cy="907545"/>
              </a:xfrm>
              <a:prstGeom prst="rect">
                <a:avLst/>
              </a:prstGeom>
              <a:blipFill>
                <a:blip r:embed="rId15"/>
                <a:stretch>
                  <a:fillRect b="-3974"/>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6598315" y="5414986"/>
                <a:ext cx="4683803" cy="90325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50000"/>
                  </a:lnSpc>
                  <a:spcBef>
                    <a:spcPts val="200"/>
                  </a:spcBef>
                  <a:spcAft>
                    <a:spcPts val="200"/>
                  </a:spcAft>
                  <a:buClrTx/>
                  <a:buSzTx/>
                  <a:buFontTx/>
                  <a:buNone/>
                  <a:tabLst/>
                  <a:defRPr/>
                </a:pPr>
                <a:r>
                  <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D. </a:t>
                </a:r>
                <a14:m>
                  <m:oMath xmlns:m="http://schemas.openxmlformats.org/officeDocument/2006/math">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m:rPr>
                        <m:nor/>
                      </m:rPr>
                      <a:rPr kumimoji="0" lang="en-US" sz="2867"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9</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6598315" y="5414986"/>
                <a:ext cx="4683803" cy="903251"/>
              </a:xfrm>
              <a:prstGeom prst="rect">
                <a:avLst/>
              </a:prstGeom>
              <a:blipFill>
                <a:blip r:embed="rId16"/>
                <a:stretch>
                  <a:fillRect b="-3974"/>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6598315" y="3966597"/>
                <a:ext cx="4683803" cy="90325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50000"/>
                  </a:lnSpc>
                  <a:spcBef>
                    <a:spcPts val="200"/>
                  </a:spcBef>
                  <a:spcAft>
                    <a:spcPts val="200"/>
                  </a:spcAft>
                  <a:buClrTx/>
                  <a:buSzTx/>
                  <a:buFontTx/>
                  <a:buNone/>
                  <a:tabLst/>
                  <a:defRPr/>
                </a:pPr>
                <a:r>
                  <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 </a:t>
                </a:r>
                <a14:m>
                  <m:oMath xmlns:m="http://schemas.openxmlformats.org/officeDocument/2006/math">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m:rPr>
                        <m:nor/>
                      </m:rPr>
                      <a:rPr kumimoji="0" lang="en-US" sz="2867"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m:t>8</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6598315" y="3966597"/>
                <a:ext cx="4683803" cy="903251"/>
              </a:xfrm>
              <a:prstGeom prst="rect">
                <a:avLst/>
              </a:prstGeom>
              <a:blipFill>
                <a:blip r:embed="rId17"/>
                <a:stretch>
                  <a:fillRect b="-3311"/>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802818" y="4041812"/>
                <a:ext cx="4683803" cy="90325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Arial" panose="020B0604020202020204" pitchFamily="34" charset="0"/>
                  </a:rPr>
                  <a:t>A. </a:t>
                </a:r>
                <a14:m>
                  <m:oMath xmlns:m="http://schemas.openxmlformats.org/officeDocument/2006/math">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6</m:t>
                    </m:r>
                  </m:oMath>
                </a14:m>
                <a:r>
                  <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Arial" panose="020B0604020202020204" pitchFamily="34" charset="0"/>
                  </a:rPr>
                  <a:t>  </a:t>
                </a:r>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mc:Choice>
        <mc:Fallback xmlns="">
          <p:sp>
            <p:nvSpPr>
              <p:cNvPr id="82" name="Rectangle 81"/>
              <p:cNvSpPr>
                <a:spLocks noRot="1" noChangeAspect="1" noMove="1" noResize="1" noEditPoints="1" noAdjustHandles="1" noChangeArrowheads="1" noChangeShapeType="1" noTextEdit="1"/>
              </p:cNvSpPr>
              <p:nvPr/>
            </p:nvSpPr>
            <p:spPr>
              <a:xfrm>
                <a:off x="802818" y="4041812"/>
                <a:ext cx="4683803" cy="903251"/>
              </a:xfrm>
              <a:prstGeom prst="rect">
                <a:avLst/>
              </a:prstGeom>
              <a:blipFill>
                <a:blip r:embed="rId18"/>
                <a:stretch>
                  <a:fillRect/>
                </a:stretch>
              </a:blip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74446" y="39665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31671" y="388104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0031" y="52750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337738" y="523888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988624" y="3429000"/>
            <a:ext cx="3500729" cy="3182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of a book and a computer&#10;&#10;Description automatically generated">
            <a:extLst>
              <a:ext uri="{FF2B5EF4-FFF2-40B4-BE49-F238E27FC236}">
                <a16:creationId xmlns:a16="http://schemas.microsoft.com/office/drawing/2014/main" id="{F6CDA6B0-9AFF-EB8F-7543-EEE673944D7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28670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8" restart="whenNotActive" fill="hold" evtFilter="cancelBubble" nodeType="interactiveSeq">
                <p:stCondLst>
                  <p:cond evt="onClick" delay="0">
                    <p:tgtEl>
                      <p:spTgt spid="8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87"/>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87"/>
                                        </p:tgtEl>
                                      </p:cBhvr>
                                    </p:animEffect>
                                    <p:set>
                                      <p:cBhvr>
                                        <p:cTn id="4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87"/>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2" restart="whenNotActive" fill="hold" evtFilter="cancelBubble" nodeType="interactiveSeq">
                <p:stCondLst>
                  <p:cond evt="onClick" delay="0">
                    <p:tgtEl>
                      <p:spTgt spid="7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85"/>
                                        </p:tgtEl>
                                      </p:cBhvr>
                                    </p:animEffect>
                                    <p:set>
                                      <p:cBhvr>
                                        <p:cTn id="70" dur="1" fill="hold">
                                          <p:stCondLst>
                                            <p:cond delay="499"/>
                                          </p:stCondLst>
                                        </p:cTn>
                                        <p:tgtEl>
                                          <p:spTgt spid="85"/>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7"/>
                                        </p:tgtEl>
                                      </p:cBhvr>
                                    </p:animEffect>
                                    <p:set>
                                      <p:cBhvr>
                                        <p:cTn id="73" dur="1" fill="hold">
                                          <p:stCondLst>
                                            <p:cond delay="499"/>
                                          </p:stCondLst>
                                        </p:cTn>
                                        <p:tgtEl>
                                          <p:spTgt spid="8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3"/>
                                        </p:tgtEl>
                                      </p:cBhvr>
                                    </p:animEffect>
                                    <p:set>
                                      <p:cBhvr>
                                        <p:cTn id="76" dur="1" fill="hold">
                                          <p:stCondLst>
                                            <p:cond delay="499"/>
                                          </p:stCondLst>
                                        </p:cTn>
                                        <p:tgtEl>
                                          <p:spTgt spid="8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4"/>
                                        </p:tgtEl>
                                      </p:cBhvr>
                                    </p:animEffect>
                                    <p:set>
                                      <p:cBhvr>
                                        <p:cTn id="79" dur="1" fill="hold">
                                          <p:stCondLst>
                                            <p:cond delay="499"/>
                                          </p:stCondLst>
                                        </p:cTn>
                                        <p:tgtEl>
                                          <p:spTgt spid="84"/>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86"/>
                                        </p:tgtEl>
                                      </p:cBhvr>
                                    </p:animEffect>
                                    <p:set>
                                      <p:cBhvr>
                                        <p:cTn id="85" dur="1" fill="hold">
                                          <p:stCondLst>
                                            <p:cond delay="499"/>
                                          </p:stCondLst>
                                        </p:cTn>
                                        <p:tgtEl>
                                          <p:spTgt spid="8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78"/>
                                        </p:tgtEl>
                                      </p:cBhvr>
                                    </p:animEffect>
                                    <p:set>
                                      <p:cBhvr>
                                        <p:cTn id="88" dur="1" fill="hold">
                                          <p:stCondLst>
                                            <p:cond delay="499"/>
                                          </p:stCondLst>
                                        </p:cTn>
                                        <p:tgtEl>
                                          <p:spTgt spid="78"/>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79"/>
                                        </p:tgtEl>
                                      </p:cBhvr>
                                    </p:animEffect>
                                    <p:set>
                                      <p:cBhvr>
                                        <p:cTn id="91" dur="1" fill="hold">
                                          <p:stCondLst>
                                            <p:cond delay="499"/>
                                          </p:stCondLst>
                                        </p:cTn>
                                        <p:tgtEl>
                                          <p:spTgt spid="79"/>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0"/>
                                        </p:tgtEl>
                                      </p:cBhvr>
                                    </p:animEffect>
                                    <p:set>
                                      <p:cBhvr>
                                        <p:cTn id="94" dur="1" fill="hold">
                                          <p:stCondLst>
                                            <p:cond delay="499"/>
                                          </p:stCondLst>
                                        </p:cTn>
                                        <p:tgtEl>
                                          <p:spTgt spid="80"/>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1"/>
                                        </p:tgtEl>
                                      </p:cBhvr>
                                    </p:animEffect>
                                    <p:set>
                                      <p:cBhvr>
                                        <p:cTn id="97" dur="1" fill="hold">
                                          <p:stCondLst>
                                            <p:cond delay="499"/>
                                          </p:stCondLst>
                                        </p:cTn>
                                        <p:tgtEl>
                                          <p:spTgt spid="81"/>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82"/>
                                        </p:tgtEl>
                                      </p:cBhvr>
                                    </p:animEffect>
                                    <p:set>
                                      <p:cBhvr>
                                        <p:cTn id="100" dur="1" fill="hold">
                                          <p:stCondLst>
                                            <p:cond delay="499"/>
                                          </p:stCondLst>
                                        </p:cTn>
                                        <p:tgtEl>
                                          <p:spTgt spid="82"/>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88"/>
                                        </p:tgtEl>
                                      </p:cBhvr>
                                    </p:animEffect>
                                    <p:set>
                                      <p:cBhvr>
                                        <p:cTn id="103" dur="1" fill="hold">
                                          <p:stCondLst>
                                            <p:cond delay="499"/>
                                          </p:stCondLst>
                                        </p:cTn>
                                        <p:tgtEl>
                                          <p:spTgt spid="88"/>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6" dur="2000" fill="hold"/>
                                        <p:tgtEl>
                                          <p:spTgt spid="48"/>
                                        </p:tgtEl>
                                        <p:attrNameLst>
                                          <p:attrName>ppt_x</p:attrName>
                                          <p:attrName>ppt_y</p:attrName>
                                        </p:attrNameLst>
                                      </p:cBhvr>
                                    </p:animMotion>
                                  </p:childTnLst>
                                </p:cTn>
                              </p:par>
                            </p:childTnLst>
                          </p:cTn>
                        </p:par>
                        <p:par>
                          <p:cTn id="107" fill="hold">
                            <p:stCondLst>
                              <p:cond delay="3000"/>
                            </p:stCondLst>
                            <p:childTnLst>
                              <p:par>
                                <p:cTn id="108" presetID="10" presetClass="exit" presetSubtype="0" fill="hold" nodeType="afterEffect">
                                  <p:stCondLst>
                                    <p:cond delay="0"/>
                                  </p:stCondLst>
                                  <p:childTnLst>
                                    <p:animEffect transition="out" filter="fade">
                                      <p:cBhvr>
                                        <p:cTn id="109" dur="500"/>
                                        <p:tgtEl>
                                          <p:spTgt spid="48"/>
                                        </p:tgtEl>
                                      </p:cBhvr>
                                    </p:animEffect>
                                    <p:set>
                                      <p:cBhvr>
                                        <p:cTn id="110" dur="1" fill="hold">
                                          <p:stCondLst>
                                            <p:cond delay="499"/>
                                          </p:stCondLst>
                                        </p:cTn>
                                        <p:tgtEl>
                                          <p:spTgt spid="4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64"/>
                                        </p:tgtEl>
                                      </p:cBhvr>
                                    </p:animEffect>
                                    <p:set>
                                      <p:cBhvr>
                                        <p:cTn id="113" dur="1" fill="hold">
                                          <p:stCondLst>
                                            <p:cond delay="499"/>
                                          </p:stCondLst>
                                        </p:cTn>
                                        <p:tgtEl>
                                          <p:spTgt spid="64"/>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animBg="1"/>
      <p:bldP spid="88" grpId="1" animBg="1"/>
      <p:bldP spid="79" grpId="0" animBg="1"/>
      <p:bldP spid="79" grpId="1" animBg="1"/>
      <p:bldP spid="80" grpId="0" animBg="1"/>
      <p:bldP spid="80" grpId="1" animBg="1"/>
      <p:bldP spid="81" grpId="0" animBg="1"/>
      <p:bldP spid="81" grpId="1" animBg="1"/>
      <p:bldP spid="82" grpId="0" animBg="1"/>
      <p:bldP spid="8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9" y="0"/>
            <a:ext cx="12192000" cy="6858000"/>
          </a:xfrm>
          <a:prstGeom prst="rect">
            <a:avLst/>
          </a:prstGeom>
        </p:spPr>
      </p:pic>
      <p:grpSp>
        <p:nvGrpSpPr>
          <p:cNvPr id="91" name="Group 90"/>
          <p:cNvGrpSpPr/>
          <p:nvPr/>
        </p:nvGrpSpPr>
        <p:grpSpPr>
          <a:xfrm>
            <a:off x="5203942" y="3059855"/>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7001" y="3541399"/>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50"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3761461" y="4460166"/>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4"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800008" y="584200"/>
            <a:ext cx="10500851" cy="2911445"/>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8" name="Rectangle 97"/>
              <p:cNvSpPr/>
              <p:nvPr/>
            </p:nvSpPr>
            <p:spPr>
              <a:xfrm>
                <a:off x="800008" y="5502278"/>
                <a:ext cx="4599605" cy="781192"/>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B.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vi-VN"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16</m:t>
                    </m:r>
                  </m:oMath>
                </a14:m>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800008" y="5502278"/>
                <a:ext cx="4599605" cy="781192"/>
              </a:xfrm>
              <a:prstGeom prst="rect">
                <a:avLst/>
              </a:prstGeom>
              <a:blipFill>
                <a:blip r:embed="rId11"/>
                <a:stretch>
                  <a:fillRect b="-3077"/>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00008" y="4161789"/>
                <a:ext cx="4599605" cy="781192"/>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A.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vi-VN"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4</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800008" y="4161789"/>
                <a:ext cx="4599605" cy="781192"/>
              </a:xfrm>
              <a:prstGeom prst="rect">
                <a:avLst/>
              </a:prstGeom>
              <a:blipFill>
                <a:blip r:embed="rId12"/>
                <a:stretch>
                  <a:fillRect b="-3077"/>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6627095" y="4132729"/>
                <a:ext cx="4683803" cy="781192"/>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vi-VN"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10</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00" name="Rectangle 99"/>
              <p:cNvSpPr>
                <a:spLocks noRot="1" noChangeAspect="1" noMove="1" noResize="1" noEditPoints="1" noAdjustHandles="1" noChangeArrowheads="1" noChangeShapeType="1" noTextEdit="1"/>
              </p:cNvSpPr>
              <p:nvPr/>
            </p:nvSpPr>
            <p:spPr>
              <a:xfrm>
                <a:off x="6627095" y="4132729"/>
                <a:ext cx="4683803" cy="781192"/>
              </a:xfrm>
              <a:prstGeom prst="rect">
                <a:avLst/>
              </a:prstGeom>
              <a:blipFill>
                <a:blip r:embed="rId13"/>
                <a:stretch>
                  <a:fillRect b="-3846"/>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p:cNvSpPr/>
              <p:nvPr/>
            </p:nvSpPr>
            <p:spPr>
              <a:xfrm>
                <a:off x="6627095" y="5472477"/>
                <a:ext cx="4683803" cy="781192"/>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D.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vi-VN"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m:t>14</m:t>
                    </m:r>
                  </m:oMath>
                </a14:m>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101" name="Rectangle 100"/>
              <p:cNvSpPr>
                <a:spLocks noRot="1" noChangeAspect="1" noMove="1" noResize="1" noEditPoints="1" noAdjustHandles="1" noChangeArrowheads="1" noChangeShapeType="1" noTextEdit="1"/>
              </p:cNvSpPr>
              <p:nvPr/>
            </p:nvSpPr>
            <p:spPr>
              <a:xfrm>
                <a:off x="6627095" y="5472477"/>
                <a:ext cx="4683803" cy="781192"/>
              </a:xfrm>
              <a:prstGeom prst="rect">
                <a:avLst/>
              </a:prstGeom>
              <a:blipFill>
                <a:blip r:embed="rId14"/>
                <a:stretch>
                  <a:fillRect b="-3077"/>
                </a:stretch>
              </a:blipFill>
              <a:ln/>
            </p:spPr>
            <p:txBody>
              <a:bodyPr/>
              <a:lstStyle/>
              <a:p>
                <a:r>
                  <a:rPr 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54266" y="5293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68363" y="40215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23675" y="39487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295512" y="5310390"/>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512415" y="3665783"/>
            <a:ext cx="3169173" cy="28810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7" name="TextBox 106"/>
              <p:cNvSpPr txBox="1"/>
              <p:nvPr/>
            </p:nvSpPr>
            <p:spPr>
              <a:xfrm>
                <a:off x="1101888" y="1313515"/>
                <a:ext cx="4640989" cy="1301447"/>
              </a:xfrm>
              <a:prstGeom prst="rect">
                <a:avLst/>
              </a:prstGeom>
              <a:noFill/>
            </p:spPr>
            <p:txBody>
              <a:bodyPr wrap="square" rtlCol="0">
                <a:spAutoFit/>
              </a:bodyPr>
              <a:lstStyle/>
              <a:p>
                <a:pPr marL="0" marR="0" lvl="0" indent="0" algn="just" defTabSz="914446"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Câu 4.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Cho hình vẽ dưới đây</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T</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ính giá trị của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𝑥</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oMath>
                </a14:m>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endParaRPr>
              </a:p>
            </p:txBody>
          </p:sp>
        </mc:Choice>
        <mc:Fallback xmlns="">
          <p:sp>
            <p:nvSpPr>
              <p:cNvPr id="107" name="TextBox 106"/>
              <p:cNvSpPr txBox="1">
                <a:spLocks noRot="1" noChangeAspect="1" noMove="1" noResize="1" noEditPoints="1" noAdjustHandles="1" noChangeArrowheads="1" noChangeShapeType="1" noTextEdit="1"/>
              </p:cNvSpPr>
              <p:nvPr/>
            </p:nvSpPr>
            <p:spPr>
              <a:xfrm>
                <a:off x="1101888" y="1313515"/>
                <a:ext cx="4640989" cy="1301447"/>
              </a:xfrm>
              <a:prstGeom prst="rect">
                <a:avLst/>
              </a:prstGeom>
              <a:blipFill>
                <a:blip r:embed="rId18"/>
                <a:stretch>
                  <a:fillRect l="-2760" r="-2628" b="-11682"/>
                </a:stretch>
              </a:blipFill>
            </p:spPr>
            <p:txBody>
              <a:bodyPr/>
              <a:lstStyle/>
              <a:p>
                <a:r>
                  <a:rPr lang="en-US">
                    <a:noFill/>
                  </a:rPr>
                  <a:t> </a:t>
                </a:r>
              </a:p>
            </p:txBody>
          </p:sp>
        </mc:Fallback>
      </mc:AlternateContent>
      <p:pic>
        <p:nvPicPr>
          <p:cNvPr id="2" name="Picture 1"/>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brightnessContrast contrast="-40000"/>
                    </a14:imgEffect>
                  </a14:imgLayer>
                </a14:imgProps>
              </a:ext>
            </a:extLst>
          </a:blip>
          <a:stretch>
            <a:fillRect/>
          </a:stretch>
        </p:blipFill>
        <p:spPr>
          <a:xfrm>
            <a:off x="6025125" y="683998"/>
            <a:ext cx="5105815" cy="2648594"/>
          </a:xfrm>
          <a:prstGeom prst="rect">
            <a:avLst/>
          </a:prstGeom>
        </p:spPr>
      </p:pic>
      <p:pic>
        <p:nvPicPr>
          <p:cNvPr id="3" name="Picture 2" descr="A logo of a book and a computer&#10;&#10;Description automatically generated">
            <a:extLst>
              <a:ext uri="{FF2B5EF4-FFF2-40B4-BE49-F238E27FC236}">
                <a16:creationId xmlns:a16="http://schemas.microsoft.com/office/drawing/2014/main" id="{32FADD04-8B60-0367-059E-59F753EE4E1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1273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0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106"/>
                                        </p:tgtEl>
                                      </p:cBhvr>
                                    </p:animEffect>
                                    <p:set>
                                      <p:cBhvr>
                                        <p:cTn id="37"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106"/>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106"/>
                                        </p:tgtEl>
                                      </p:cBhvr>
                                    </p:animEffect>
                                    <p:set>
                                      <p:cBhvr>
                                        <p:cTn id="4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50" restart="whenNotActive" fill="hold" evtFilter="cancelBubble" nodeType="interactiveSeq">
                <p:stCondLst>
                  <p:cond evt="onClick" delay="0">
                    <p:tgtEl>
                      <p:spTgt spid="10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106"/>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106"/>
                                        </p:tgtEl>
                                      </p:cBhvr>
                                    </p:animEffect>
                                    <p:set>
                                      <p:cBhvr>
                                        <p:cTn id="61"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62" restart="whenNotActive" fill="hold" evtFilter="cancelBubble" nodeType="interactiveSeq">
                <p:stCondLst>
                  <p:cond evt="onClick" delay="0">
                    <p:tgtEl>
                      <p:spTgt spid="98"/>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6"/>
                                        </p:tgtEl>
                                      </p:cBhvr>
                                    </p:animEffect>
                                    <p:set>
                                      <p:cBhvr>
                                        <p:cTn id="76" dur="1" fill="hold">
                                          <p:stCondLst>
                                            <p:cond delay="499"/>
                                          </p:stCondLst>
                                        </p:cTn>
                                        <p:tgtEl>
                                          <p:spTgt spid="106"/>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2"/>
                                        </p:tgtEl>
                                      </p:cBhvr>
                                    </p:animEffect>
                                    <p:set>
                                      <p:cBhvr>
                                        <p:cTn id="79" dur="1" fill="hold">
                                          <p:stCondLst>
                                            <p:cond delay="499"/>
                                          </p:stCondLst>
                                        </p:cTn>
                                        <p:tgtEl>
                                          <p:spTgt spid="102"/>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103"/>
                                        </p:tgtEl>
                                      </p:cBhvr>
                                    </p:animEffect>
                                    <p:set>
                                      <p:cBhvr>
                                        <p:cTn id="82" dur="1" fill="hold">
                                          <p:stCondLst>
                                            <p:cond delay="499"/>
                                          </p:stCondLst>
                                        </p:cTn>
                                        <p:tgtEl>
                                          <p:spTgt spid="103"/>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0"/>
                                        </p:tgtEl>
                                      </p:cBhvr>
                                    </p:animEffect>
                                    <p:set>
                                      <p:cBhvr>
                                        <p:cTn id="97" dur="1" fill="hold">
                                          <p:stCondLst>
                                            <p:cond delay="499"/>
                                          </p:stCondLst>
                                        </p:cTn>
                                        <p:tgtEl>
                                          <p:spTgt spid="100"/>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101"/>
                                        </p:tgtEl>
                                      </p:cBhvr>
                                    </p:animEffect>
                                    <p:set>
                                      <p:cBhvr>
                                        <p:cTn id="100" dur="1" fill="hold">
                                          <p:stCondLst>
                                            <p:cond delay="499"/>
                                          </p:stCondLst>
                                        </p:cTn>
                                        <p:tgtEl>
                                          <p:spTgt spid="101"/>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107"/>
                                        </p:tgtEl>
                                      </p:cBhvr>
                                    </p:animEffect>
                                    <p:set>
                                      <p:cBhvr>
                                        <p:cTn id="103" dur="1" fill="hold">
                                          <p:stCondLst>
                                            <p:cond delay="499"/>
                                          </p:stCondLst>
                                        </p:cTn>
                                        <p:tgtEl>
                                          <p:spTgt spid="107"/>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6" dur="2000" fill="hold"/>
                                        <p:tgtEl>
                                          <p:spTgt spid="83"/>
                                        </p:tgtEl>
                                        <p:attrNameLst>
                                          <p:attrName>ppt_x</p:attrName>
                                          <p:attrName>ppt_y</p:attrName>
                                        </p:attrNameLst>
                                      </p:cBhvr>
                                    </p:animMotion>
                                  </p:childTnLst>
                                </p:cTn>
                              </p:par>
                            </p:childTnLst>
                          </p:cTn>
                        </p:par>
                        <p:par>
                          <p:cTn id="107" fill="hold">
                            <p:stCondLst>
                              <p:cond delay="3000"/>
                            </p:stCondLst>
                            <p:childTnLst>
                              <p:par>
                                <p:cTn id="108" presetID="10" presetClass="exit" presetSubtype="0" fill="hold" nodeType="afterEffect">
                                  <p:stCondLst>
                                    <p:cond delay="0"/>
                                  </p:stCondLst>
                                  <p:childTnLst>
                                    <p:animEffect transition="out" filter="fade">
                                      <p:cBhvr>
                                        <p:cTn id="109" dur="500"/>
                                        <p:tgtEl>
                                          <p:spTgt spid="83"/>
                                        </p:tgtEl>
                                      </p:cBhvr>
                                    </p:animEffect>
                                    <p:set>
                                      <p:cBhvr>
                                        <p:cTn id="110" dur="1" fill="hold">
                                          <p:stCondLst>
                                            <p:cond delay="499"/>
                                          </p:stCondLst>
                                        </p:cTn>
                                        <p:tgtEl>
                                          <p:spTgt spid="8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91"/>
                                        </p:tgtEl>
                                      </p:cBhvr>
                                    </p:animEffect>
                                    <p:set>
                                      <p:cBhvr>
                                        <p:cTn id="113" dur="1" fill="hold">
                                          <p:stCondLst>
                                            <p:cond delay="499"/>
                                          </p:stCondLst>
                                        </p:cTn>
                                        <p:tgtEl>
                                          <p:spTgt spid="91"/>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8"/>
                                        </p:tgtEl>
                                        <p:attrNameLst>
                                          <p:attrName>style.visibility</p:attrName>
                                        </p:attrNameLst>
                                      </p:cBhvr>
                                      <p:to>
                                        <p:strVal val="visible"/>
                                      </p:to>
                                    </p:set>
                                    <p:animEffect transition="in" filter="fade">
                                      <p:cBhvr>
                                        <p:cTn id="116"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857" y="-19447"/>
            <a:ext cx="12192000" cy="6858000"/>
          </a:xfrm>
          <a:prstGeom prst="rect">
            <a:avLst/>
          </a:prstGeom>
        </p:spPr>
      </p:pic>
      <p:grpSp>
        <p:nvGrpSpPr>
          <p:cNvPr id="10" name="Group 9"/>
          <p:cNvGrpSpPr/>
          <p:nvPr/>
        </p:nvGrpSpPr>
        <p:grpSpPr>
          <a:xfrm>
            <a:off x="5403283" y="3905939"/>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26804" y="-40497"/>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3" y="3111547"/>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50"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4"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1"/>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791035" y="697280"/>
            <a:ext cx="10500851" cy="2699416"/>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2" name="Rectangle 91"/>
              <p:cNvSpPr/>
              <p:nvPr/>
            </p:nvSpPr>
            <p:spPr>
              <a:xfrm>
                <a:off x="783517" y="4081441"/>
                <a:ext cx="4683803" cy="833623"/>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fr-FR"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A. </a:t>
                </a:r>
                <a14:m>
                  <m:oMath xmlns:m="http://schemas.openxmlformats.org/officeDocument/2006/math">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fr-FR" sz="2867" b="0" i="0" u="none" strike="noStrike" kern="1200" cap="none" spc="0" normalizeH="0" baseline="0" noProof="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m:t>15</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783517" y="4081441"/>
                <a:ext cx="4683803" cy="833623"/>
              </a:xfrm>
              <a:prstGeom prst="rect">
                <a:avLst/>
              </a:prstGeom>
              <a:blipFill>
                <a:blip r:embed="rId13"/>
                <a:stretch>
                  <a:fillRect b="-1449"/>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6775504" y="4085273"/>
                <a:ext cx="4465989" cy="833623"/>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fr-FR"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C. </a:t>
                </a:r>
                <a14:m>
                  <m:oMath xmlns:m="http://schemas.openxmlformats.org/officeDocument/2006/math">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fr-FR" sz="2867" b="0" i="0" u="none" strike="noStrike" kern="1200" cap="none" spc="0" normalizeH="0" baseline="0" noProof="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m:t>7</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endParaRPr>
              </a:p>
            </p:txBody>
          </p:sp>
        </mc:Choice>
        <mc:Fallback xmlns="">
          <p:sp>
            <p:nvSpPr>
              <p:cNvPr id="93" name="Rectangle 92"/>
              <p:cNvSpPr>
                <a:spLocks noRot="1" noChangeAspect="1" noMove="1" noResize="1" noEditPoints="1" noAdjustHandles="1" noChangeArrowheads="1" noChangeShapeType="1" noTextEdit="1"/>
              </p:cNvSpPr>
              <p:nvPr/>
            </p:nvSpPr>
            <p:spPr>
              <a:xfrm>
                <a:off x="6775504" y="4085273"/>
                <a:ext cx="4465989" cy="833623"/>
              </a:xfrm>
              <a:prstGeom prst="rect">
                <a:avLst/>
              </a:prstGeom>
              <a:blipFill>
                <a:blip r:embed="rId14"/>
                <a:stretch>
                  <a:fillRect b="-719"/>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6775505" y="5421365"/>
                <a:ext cx="4465988" cy="833623"/>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fr-FR"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D. </a:t>
                </a:r>
                <a14:m>
                  <m:oMath xmlns:m="http://schemas.openxmlformats.org/officeDocument/2006/math">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fr-FR" sz="2867" b="0" i="0" u="none" strike="noStrike" kern="1200" cap="none" spc="0" normalizeH="0" baseline="0" noProof="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m:t>8</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endParaRPr>
              </a:p>
            </p:txBody>
          </p:sp>
        </mc:Choice>
        <mc:Fallback xmlns="">
          <p:sp>
            <p:nvSpPr>
              <p:cNvPr id="94" name="Rectangle 93"/>
              <p:cNvSpPr>
                <a:spLocks noRot="1" noChangeAspect="1" noMove="1" noResize="1" noEditPoints="1" noAdjustHandles="1" noChangeArrowheads="1" noChangeShapeType="1" noTextEdit="1"/>
              </p:cNvSpPr>
              <p:nvPr/>
            </p:nvSpPr>
            <p:spPr>
              <a:xfrm>
                <a:off x="6775505" y="5421365"/>
                <a:ext cx="4465988" cy="833623"/>
              </a:xfrm>
              <a:prstGeom prst="rect">
                <a:avLst/>
              </a:prstGeom>
              <a:blipFill>
                <a:blip r:embed="rId15"/>
                <a:stretch>
                  <a:fillRect b="-719"/>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770443" y="5391811"/>
                <a:ext cx="4683803" cy="833623"/>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20321" lvl="0" indent="0" algn="ctr" defTabSz="609630" rtl="0" eaLnBrk="1" fontAlgn="auto" latinLnBrk="0" hangingPunct="1">
                  <a:lnSpc>
                    <a:spcPct val="100000"/>
                  </a:lnSpc>
                  <a:spcBef>
                    <a:spcPts val="200"/>
                  </a:spcBef>
                  <a:spcAft>
                    <a:spcPts val="200"/>
                  </a:spcAft>
                  <a:buClrTx/>
                  <a:buSzTx/>
                  <a:buFontTx/>
                  <a:buNone/>
                  <a:tabLst/>
                  <a:defRPr/>
                </a:pPr>
                <a:r>
                  <a:rPr kumimoji="0" lang="fr-FR"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rPr>
                  <a:t>B. </a:t>
                </a:r>
                <a14:m>
                  <m:oMath xmlns:m="http://schemas.openxmlformats.org/officeDocument/2006/math">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nor/>
                      </m:rPr>
                      <a:rPr kumimoji="0" lang="fr-FR" sz="2867" b="0" i="0" u="none" strike="noStrike" kern="1200" cap="none" spc="0" normalizeH="0" baseline="0" noProof="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m:t>16</m:t>
                    </m:r>
                    <m:r>
                      <a:rPr kumimoji="0" lang="fr-FR" sz="28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endParaRPr kumimoji="0" lang="en-US" sz="2867"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endParaRPr>
              </a:p>
            </p:txBody>
          </p:sp>
        </mc:Choice>
        <mc:Fallback xmlns="">
          <p:sp>
            <p:nvSpPr>
              <p:cNvPr id="95" name="Rectangle 94"/>
              <p:cNvSpPr>
                <a:spLocks noRot="1" noChangeAspect="1" noMove="1" noResize="1" noEditPoints="1" noAdjustHandles="1" noChangeArrowheads="1" noChangeShapeType="1" noTextEdit="1"/>
              </p:cNvSpPr>
              <p:nvPr/>
            </p:nvSpPr>
            <p:spPr>
              <a:xfrm>
                <a:off x="770443" y="5391811"/>
                <a:ext cx="4683803" cy="833623"/>
              </a:xfrm>
              <a:prstGeom prst="rect">
                <a:avLst/>
              </a:prstGeom>
              <a:blipFill>
                <a:blip r:embed="rId16"/>
                <a:stretch>
                  <a:fillRect b="-1439"/>
                </a:stretch>
              </a:blipFill>
              <a:ln/>
            </p:spPr>
            <p:txBody>
              <a:bodyPr/>
              <a:lstStyle/>
              <a:p>
                <a:r>
                  <a:rPr lang="en-US">
                    <a:noFill/>
                  </a:rPr>
                  <a:t> </a:t>
                </a:r>
              </a:p>
            </p:txBody>
          </p:sp>
        </mc:Fallback>
      </mc:AlternateContent>
      <p:pic>
        <p:nvPicPr>
          <p:cNvPr id="9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67635" y="520828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26610" y="53918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35967" y="39494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317546" y="3889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388577" y="3302265"/>
            <a:ext cx="3406932" cy="30972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1" name="TextBox 100"/>
              <p:cNvSpPr txBox="1"/>
              <p:nvPr/>
            </p:nvSpPr>
            <p:spPr>
              <a:xfrm>
                <a:off x="1126548" y="952329"/>
                <a:ext cx="5463823" cy="1939826"/>
              </a:xfrm>
              <a:prstGeom prst="rect">
                <a:avLst/>
              </a:prstGeom>
              <a:noFill/>
            </p:spPr>
            <p:txBody>
              <a:bodyPr wrap="square" rtlCol="0">
                <a:spAutoFit/>
              </a:bodyPr>
              <a:lstStyle/>
              <a:p>
                <a:pPr marL="0" marR="0" lvl="0" indent="0" algn="just" defTabSz="914446"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Câu 5.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Với AB // CD thì giá trị của </a:t>
                </a:r>
                <a14:m>
                  <m:oMath xmlns:m="http://schemas.openxmlformats.org/officeDocument/2006/math">
                    <m:r>
                      <a:rPr kumimoji="0" lang="vi-VN"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𝑥</m:t>
                    </m:r>
                  </m:oMath>
                </a14:m>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trong hình vẽ dưới đây là</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a:t>
                </a:r>
              </a:p>
            </p:txBody>
          </p:sp>
        </mc:Choice>
        <mc:Fallback xmlns="">
          <p:sp>
            <p:nvSpPr>
              <p:cNvPr id="101" name="TextBox 100"/>
              <p:cNvSpPr txBox="1">
                <a:spLocks noRot="1" noChangeAspect="1" noMove="1" noResize="1" noEditPoints="1" noAdjustHandles="1" noChangeArrowheads="1" noChangeShapeType="1" noTextEdit="1"/>
              </p:cNvSpPr>
              <p:nvPr/>
            </p:nvSpPr>
            <p:spPr>
              <a:xfrm>
                <a:off x="1126548" y="952329"/>
                <a:ext cx="5463823" cy="1939826"/>
              </a:xfrm>
              <a:prstGeom prst="rect">
                <a:avLst/>
              </a:prstGeom>
              <a:blipFill>
                <a:blip r:embed="rId20"/>
                <a:stretch>
                  <a:fillRect l="-2344" r="-2232" b="-8176"/>
                </a:stretch>
              </a:blipFill>
            </p:spPr>
            <p:txBody>
              <a:bodyPr/>
              <a:lstStyle/>
              <a:p>
                <a:r>
                  <a:rPr lang="en-US">
                    <a:noFill/>
                  </a:rPr>
                  <a:t> </a:t>
                </a:r>
              </a:p>
            </p:txBody>
          </p:sp>
        </mc:Fallback>
      </mc:AlternateContent>
      <p:pic>
        <p:nvPicPr>
          <p:cNvPr id="5" name="Picture 4"/>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40000"/>
                    </a14:imgEffect>
                  </a14:imgLayer>
                </a14:imgProps>
              </a:ext>
            </a:extLst>
          </a:blip>
          <a:stretch>
            <a:fillRect/>
          </a:stretch>
        </p:blipFill>
        <p:spPr>
          <a:xfrm>
            <a:off x="6833883" y="889000"/>
            <a:ext cx="4273365" cy="2295939"/>
          </a:xfrm>
          <a:prstGeom prst="rect">
            <a:avLst/>
          </a:prstGeom>
        </p:spPr>
      </p:pic>
      <p:pic>
        <p:nvPicPr>
          <p:cNvPr id="6" name="Picture 5" descr="A logo of a book and a computer&#10;&#10;Description automatically generated">
            <a:extLst>
              <a:ext uri="{FF2B5EF4-FFF2-40B4-BE49-F238E27FC236}">
                <a16:creationId xmlns:a16="http://schemas.microsoft.com/office/drawing/2014/main" id="{339E348A-FA0F-18AF-CF24-89C6ED8587A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1"/>
            <a:ext cx="670028" cy="747132"/>
          </a:xfrm>
          <a:prstGeom prst="rect">
            <a:avLst/>
          </a:prstGeom>
        </p:spPr>
      </p:pic>
    </p:spTree>
    <p:extLst>
      <p:ext uri="{BB962C8B-B14F-4D97-AF65-F5344CB8AC3E}">
        <p14:creationId xmlns:p14="http://schemas.microsoft.com/office/powerpoint/2010/main" val="245807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00"/>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100"/>
                                        </p:tgtEl>
                                      </p:cBhvr>
                                    </p:animEffect>
                                    <p:set>
                                      <p:cBhvr>
                                        <p:cTn id="37"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8" restart="whenNotActive" fill="hold" evtFilter="cancelBubble" nodeType="interactiveSeq">
                <p:stCondLst>
                  <p:cond evt="onClick" delay="0">
                    <p:tgtEl>
                      <p:spTgt spid="9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100"/>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100"/>
                                        </p:tgtEl>
                                      </p:cBhvr>
                                    </p:animEffect>
                                    <p:set>
                                      <p:cBhvr>
                                        <p:cTn id="4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50" restart="whenNotActive" fill="hold" evtFilter="cancelBubble" nodeType="interactiveSeq">
                <p:stCondLst>
                  <p:cond evt="onClick" delay="0">
                    <p:tgtEl>
                      <p:spTgt spid="9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100"/>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100"/>
                                        </p:tgtEl>
                                      </p:cBhvr>
                                    </p:animEffect>
                                    <p:set>
                                      <p:cBhvr>
                                        <p:cTn id="6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62" restart="whenNotActive" fill="hold" evtFilter="cancelBubble" nodeType="interactiveSeq">
                <p:stCondLst>
                  <p:cond evt="onClick" delay="0">
                    <p:tgtEl>
                      <p:spTgt spid="92"/>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98"/>
                                        </p:tgtEl>
                                      </p:cBhvr>
                                    </p:animEffect>
                                    <p:set>
                                      <p:cBhvr>
                                        <p:cTn id="70" dur="1" fill="hold">
                                          <p:stCondLst>
                                            <p:cond delay="499"/>
                                          </p:stCondLst>
                                        </p:cTn>
                                        <p:tgtEl>
                                          <p:spTgt spid="98"/>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0"/>
                                        </p:tgtEl>
                                      </p:cBhvr>
                                    </p:animEffect>
                                    <p:set>
                                      <p:cBhvr>
                                        <p:cTn id="76" dur="1" fill="hold">
                                          <p:stCondLst>
                                            <p:cond delay="499"/>
                                          </p:stCondLst>
                                        </p:cTn>
                                        <p:tgtEl>
                                          <p:spTgt spid="100"/>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6"/>
                                        </p:tgtEl>
                                      </p:cBhvr>
                                    </p:animEffect>
                                    <p:set>
                                      <p:cBhvr>
                                        <p:cTn id="79" dur="1" fill="hold">
                                          <p:stCondLst>
                                            <p:cond delay="499"/>
                                          </p:stCondLst>
                                        </p:cTn>
                                        <p:tgtEl>
                                          <p:spTgt spid="96"/>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99"/>
                                        </p:tgtEl>
                                      </p:cBhvr>
                                    </p:animEffect>
                                    <p:set>
                                      <p:cBhvr>
                                        <p:cTn id="85" dur="1" fill="hold">
                                          <p:stCondLst>
                                            <p:cond delay="499"/>
                                          </p:stCondLst>
                                        </p:cTn>
                                        <p:tgtEl>
                                          <p:spTgt spid="9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1"/>
                                        </p:tgtEl>
                                      </p:cBhvr>
                                    </p:animEffect>
                                    <p:set>
                                      <p:cBhvr>
                                        <p:cTn id="88" dur="1" fill="hold">
                                          <p:stCondLst>
                                            <p:cond delay="499"/>
                                          </p:stCondLst>
                                        </p:cTn>
                                        <p:tgtEl>
                                          <p:spTgt spid="91"/>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2"/>
                                        </p:tgtEl>
                                      </p:cBhvr>
                                    </p:animEffect>
                                    <p:set>
                                      <p:cBhvr>
                                        <p:cTn id="91" dur="1" fill="hold">
                                          <p:stCondLst>
                                            <p:cond delay="499"/>
                                          </p:stCondLst>
                                        </p:cTn>
                                        <p:tgtEl>
                                          <p:spTgt spid="9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3"/>
                                        </p:tgtEl>
                                      </p:cBhvr>
                                    </p:animEffect>
                                    <p:set>
                                      <p:cBhvr>
                                        <p:cTn id="94" dur="1" fill="hold">
                                          <p:stCondLst>
                                            <p:cond delay="499"/>
                                          </p:stCondLst>
                                        </p:cTn>
                                        <p:tgtEl>
                                          <p:spTgt spid="9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94"/>
                                        </p:tgtEl>
                                      </p:cBhvr>
                                    </p:animEffect>
                                    <p:set>
                                      <p:cBhvr>
                                        <p:cTn id="97" dur="1" fill="hold">
                                          <p:stCondLst>
                                            <p:cond delay="499"/>
                                          </p:stCondLst>
                                        </p:cTn>
                                        <p:tgtEl>
                                          <p:spTgt spid="94"/>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95"/>
                                        </p:tgtEl>
                                      </p:cBhvr>
                                    </p:animEffect>
                                    <p:set>
                                      <p:cBhvr>
                                        <p:cTn id="100" dur="1" fill="hold">
                                          <p:stCondLst>
                                            <p:cond delay="499"/>
                                          </p:stCondLst>
                                        </p:cTn>
                                        <p:tgtEl>
                                          <p:spTgt spid="95"/>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101"/>
                                        </p:tgtEl>
                                      </p:cBhvr>
                                    </p:animEffect>
                                    <p:set>
                                      <p:cBhvr>
                                        <p:cTn id="103" dur="1" fill="hold">
                                          <p:stCondLst>
                                            <p:cond delay="499"/>
                                          </p:stCondLst>
                                        </p:cTn>
                                        <p:tgtEl>
                                          <p:spTgt spid="101"/>
                                        </p:tgtEl>
                                        <p:attrNameLst>
                                          <p:attrName>style.visibility</p:attrName>
                                        </p:attrNameLst>
                                      </p:cBhvr>
                                      <p:to>
                                        <p:strVal val="hidden"/>
                                      </p:to>
                                    </p:set>
                                  </p:childTnLst>
                                </p:cTn>
                              </p:par>
                              <p:par>
                                <p:cTn id="10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105" dur="2000" fill="hold"/>
                                        <p:tgtEl>
                                          <p:spTgt spid="50"/>
                                        </p:tgtEl>
                                        <p:attrNameLst>
                                          <p:attrName>ppt_x</p:attrName>
                                          <p:attrName>ppt_y</p:attrName>
                                        </p:attrNameLst>
                                      </p:cBhvr>
                                    </p:animMotion>
                                  </p:childTnLst>
                                </p:cTn>
                              </p:par>
                            </p:childTnLst>
                          </p:cTn>
                        </p:par>
                        <p:par>
                          <p:cTn id="106" fill="hold">
                            <p:stCondLst>
                              <p:cond delay="2000"/>
                            </p:stCondLst>
                            <p:childTnLst>
                              <p:par>
                                <p:cTn id="107" presetID="10" presetClass="exit" presetSubtype="0" fill="hold" nodeType="after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childTnLst>
                          </p:cTn>
                        </p:par>
                        <p:par>
                          <p:cTn id="110" fill="hold">
                            <p:stCondLst>
                              <p:cond delay="2500"/>
                            </p:stCondLst>
                            <p:childTnLst>
                              <p:par>
                                <p:cTn id="111" presetID="10" presetClass="exit" presetSubtype="0" fill="hold" nodeType="after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childTnLst>
                          </p:cTn>
                        </p:par>
                        <p:par>
                          <p:cTn id="117" fill="hold">
                            <p:stCondLst>
                              <p:cond delay="3000"/>
                            </p:stCondLst>
                            <p:childTnLst>
                              <p:par>
                                <p:cTn id="118" presetID="10" presetClass="exit" presetSubtype="0" fill="hold" nodeType="afterEffect">
                                  <p:stCondLst>
                                    <p:cond delay="500"/>
                                  </p:stCondLst>
                                  <p:childTnLst>
                                    <p:animEffect transition="out" filter="fade">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0" presetClass="entr" presetSubtype="0" fill="hold" nodeType="withEffect">
                                  <p:stCondLst>
                                    <p:cond delay="50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500"/>
                                        <p:tgtEl>
                                          <p:spTgt spid="13"/>
                                        </p:tgtEl>
                                      </p:cBhvr>
                                    </p:animEffect>
                                  </p:childTnLst>
                                </p:cTn>
                              </p:par>
                              <p:par>
                                <p:cTn id="124" presetID="10" presetClass="entr" presetSubtype="0" fill="hold" nodeType="withEffect">
                                  <p:stCondLst>
                                    <p:cond delay="50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subTnLst>
                                    <p:audio>
                                      <p:cMediaNode>
                                        <p:cTn display="0" masterRel="sameClick">
                                          <p:stCondLst>
                                            <p:cond evt="begin" delay="0">
                                              <p:tn val="124"/>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538512" y="1938918"/>
            <a:ext cx="8460522" cy="3840090"/>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397046" cy="212402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8965580" y="2182515"/>
            <a:ext cx="2810107" cy="501351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r:embed="rId4"/>
                </a:ext>
              </a:extLst>
            </a:blip>
            <a:stretch>
              <a:fillRect b="-744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930672" y="1272060"/>
            <a:ext cx="930410" cy="809429"/>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r:embed="rId6"/>
                </a:ext>
              </a:extLst>
            </a:blip>
            <a:stretch>
              <a:fillRect l="-390925" t="-53925" r="-66984" b="-2829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725178" y="2341756"/>
            <a:ext cx="6088838" cy="631840"/>
          </a:xfrm>
          <a:prstGeom prst="rect">
            <a:avLst/>
          </a:prstGeom>
        </p:spPr>
        <p:txBody>
          <a:bodyPr lIns="0" tIns="0" rIns="0" bIns="0" rtlCol="0" anchor="t">
            <a:spAutoFit/>
          </a:bodyPr>
          <a:lstStyle/>
          <a:p>
            <a:pPr marL="0" marR="0" lvl="0" indent="0" algn="ctr" defTabSz="609539" rtl="0" eaLnBrk="1" fontAlgn="auto" latinLnBrk="0" hangingPunct="1">
              <a:lnSpc>
                <a:spcPts val="533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NỘI DUNG BÀI HỌC</a:t>
            </a:r>
          </a:p>
        </p:txBody>
      </p:sp>
      <p:grpSp>
        <p:nvGrpSpPr>
          <p:cNvPr id="31" name="Group 31"/>
          <p:cNvGrpSpPr/>
          <p:nvPr/>
        </p:nvGrpSpPr>
        <p:grpSpPr>
          <a:xfrm>
            <a:off x="1091302" y="3192602"/>
            <a:ext cx="765989" cy="1027347"/>
            <a:chOff x="0" y="-33927"/>
            <a:chExt cx="302613" cy="405865"/>
          </a:xfrm>
        </p:grpSpPr>
        <p:sp>
          <p:nvSpPr>
            <p:cNvPr id="3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7973" y="-33927"/>
              <a:ext cx="294640" cy="405865"/>
            </a:xfrm>
            <a:prstGeom prst="rect">
              <a:avLst/>
            </a:prstGeom>
          </p:spPr>
          <p:txBody>
            <a:bodyPr lIns="33867" tIns="33867" rIns="33867" bIns="33867" rtlCol="0" anchor="ctr"/>
            <a:lstStyle/>
            <a:p>
              <a:pPr marL="0" marR="0" lvl="0" indent="0" algn="ctr" defTabSz="609539" rtl="0" eaLnBrk="1" fontAlgn="auto" latinLnBrk="0" hangingPunct="1">
                <a:lnSpc>
                  <a:spcPts val="2613"/>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231F20"/>
                  </a:solidFill>
                  <a:effectLst/>
                  <a:uLnTx/>
                  <a:uFillTx/>
                  <a:latin typeface="UTM Avo" panose="02040603050506020204" pitchFamily="18" charset="0"/>
                  <a:ea typeface="+mn-ea"/>
                  <a:cs typeface="Arial" panose="020B0604020202020204" pitchFamily="34" charset="0"/>
                </a:rPr>
                <a:t>1</a:t>
              </a:r>
            </a:p>
          </p:txBody>
        </p:sp>
      </p:grpSp>
      <p:sp>
        <p:nvSpPr>
          <p:cNvPr id="50" name="Google Shape;2007;p39"/>
          <p:cNvSpPr txBox="1">
            <a:spLocks/>
          </p:cNvSpPr>
          <p:nvPr/>
        </p:nvSpPr>
        <p:spPr>
          <a:xfrm>
            <a:off x="2016081" y="3693305"/>
            <a:ext cx="6006068" cy="6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defTabSz="1219261">
              <a:lnSpc>
                <a:spcPct val="150000"/>
              </a:lnSpc>
              <a:buClr>
                <a:srgbClr val="070185"/>
              </a:buClr>
              <a:defRPr/>
            </a:pPr>
            <a:r>
              <a:rPr lang="vi-VN" sz="2400" b="1" kern="0" dirty="0">
                <a:solidFill>
                  <a:prstClr val="black"/>
                </a:solidFill>
                <a:latin typeface="UTM Avo" panose="02040603050506020204" pitchFamily="18" charset="0"/>
              </a:rPr>
              <a:t>Trường hợp đồng dạng thứ hai: Cạnh – góc – cạnh</a:t>
            </a:r>
          </a:p>
        </p:txBody>
      </p:sp>
      <p:grpSp>
        <p:nvGrpSpPr>
          <p:cNvPr id="51" name="Group 31"/>
          <p:cNvGrpSpPr/>
          <p:nvPr/>
        </p:nvGrpSpPr>
        <p:grpSpPr>
          <a:xfrm>
            <a:off x="1091302" y="4589992"/>
            <a:ext cx="754201" cy="1027347"/>
            <a:chOff x="-3316" y="-33927"/>
            <a:chExt cx="297956" cy="405865"/>
          </a:xfrm>
        </p:grpSpPr>
        <p:sp>
          <p:nvSpPr>
            <p:cNvPr id="5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33"/>
            <p:cNvSpPr txBox="1"/>
            <p:nvPr/>
          </p:nvSpPr>
          <p:spPr>
            <a:xfrm>
              <a:off x="-3316" y="-33927"/>
              <a:ext cx="294640" cy="405865"/>
            </a:xfrm>
            <a:prstGeom prst="rect">
              <a:avLst/>
            </a:prstGeom>
          </p:spPr>
          <p:txBody>
            <a:bodyPr lIns="33867" tIns="33867" rIns="33867" bIns="33867" rtlCol="0" anchor="ctr"/>
            <a:lstStyle/>
            <a:p>
              <a:pPr marL="0" marR="0" lvl="0" indent="0" algn="ctr" defTabSz="609539" rtl="0" eaLnBrk="1" fontAlgn="auto" latinLnBrk="0" hangingPunct="1">
                <a:lnSpc>
                  <a:spcPts val="2613"/>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231F20"/>
                  </a:solidFill>
                  <a:effectLst/>
                  <a:uLnTx/>
                  <a:uFillTx/>
                  <a:latin typeface="UTM Avo" panose="02040603050506020204" pitchFamily="18" charset="0"/>
                  <a:ea typeface="+mn-ea"/>
                  <a:cs typeface="Arial" panose="020B0604020202020204" pitchFamily="34" charset="0"/>
                </a:rPr>
                <a:t>2</a:t>
              </a:r>
            </a:p>
          </p:txBody>
        </p:sp>
      </p:grpSp>
      <p:sp>
        <p:nvSpPr>
          <p:cNvPr id="54" name="Google Shape;2007;p39"/>
          <p:cNvSpPr txBox="1">
            <a:spLocks/>
          </p:cNvSpPr>
          <p:nvPr/>
        </p:nvSpPr>
        <p:spPr>
          <a:xfrm>
            <a:off x="2016081" y="4913111"/>
            <a:ext cx="6573387" cy="6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defTabSz="1219261">
              <a:lnSpc>
                <a:spcPct val="150000"/>
              </a:lnSpc>
              <a:buClr>
                <a:srgbClr val="070185"/>
              </a:buClr>
              <a:defRPr/>
            </a:pPr>
            <a:r>
              <a:rPr lang="vi-VN" sz="2400" b="1" kern="0" dirty="0">
                <a:solidFill>
                  <a:prstClr val="black"/>
                </a:solidFill>
                <a:latin typeface="UTM Avo" panose="02040603050506020204" pitchFamily="18" charset="0"/>
              </a:rPr>
              <a:t>Áp dụng trường hợp đồng dạng thứ hai của tam giác vào tam giác vuông</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8"/>
          <p:cNvGrpSpPr/>
          <p:nvPr/>
        </p:nvGrpSpPr>
        <p:grpSpPr>
          <a:xfrm>
            <a:off x="4013201" y="1806498"/>
            <a:ext cx="7803055" cy="2430965"/>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2725844" cy="1548405"/>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412765" y="2544101"/>
            <a:ext cx="4073510" cy="6091231"/>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4145285" y="1864453"/>
            <a:ext cx="7538884" cy="2308324"/>
          </a:xfrm>
          <a:prstGeom prst="rect">
            <a:avLst/>
          </a:prstGeom>
        </p:spPr>
        <p:txBody>
          <a:bodyPr wrap="square">
            <a:spAutoFit/>
          </a:bodyPr>
          <a:lstStyle/>
          <a:p>
            <a:pPr marL="0" marR="0" lvl="0" indent="0" algn="ctr" defTabSz="1219261" rtl="0" eaLnBrk="1" fontAlgn="auto" latinLnBrk="0" hangingPunct="1">
              <a:spcBef>
                <a:spcPts val="0"/>
              </a:spcBef>
              <a:spcAft>
                <a:spcPts val="0"/>
              </a:spcAft>
              <a:buClr>
                <a:srgbClr val="070185"/>
              </a:buClr>
              <a:buSzTx/>
              <a:buFontTx/>
              <a:buNone/>
              <a:tabLst/>
              <a:defRPr/>
            </a:pPr>
            <a:r>
              <a:rPr kumimoji="0" lang="en-US" sz="48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1</a:t>
            </a:r>
            <a:r>
              <a:rPr kumimoji="0" lang="vi-VN" sz="48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 Trường hợp đồng dạng thứ hai: </a:t>
            </a:r>
            <a:endParaRPr kumimoji="0" lang="en-US" sz="48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endParaRPr>
          </a:p>
          <a:p>
            <a:pPr marL="0" marR="0" lvl="0" indent="0" algn="ctr" defTabSz="1219261" rtl="0" eaLnBrk="1" fontAlgn="auto" latinLnBrk="0" hangingPunct="1">
              <a:spcBef>
                <a:spcPts val="0"/>
              </a:spcBef>
              <a:spcAft>
                <a:spcPts val="0"/>
              </a:spcAft>
              <a:buClr>
                <a:srgbClr val="070185"/>
              </a:buClr>
              <a:buSzTx/>
              <a:buFontTx/>
              <a:buNone/>
              <a:tabLst/>
              <a:defRPr/>
            </a:pPr>
            <a:r>
              <a:rPr kumimoji="0" lang="vi-VN" sz="4800" b="1" i="0" u="none" strike="noStrike" kern="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Cạnh – góc – cạnh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4851EE-3D56-3AB4-87A5-70FAD629ED28}"/>
            </a:ext>
          </a:extLst>
        </p:cNvPr>
        <p:cNvGrpSpPr/>
        <p:nvPr/>
      </p:nvGrpSpPr>
      <p:grpSpPr>
        <a:xfrm>
          <a:off x="0" y="0"/>
          <a:ext cx="0" cy="0"/>
          <a:chOff x="0" y="0"/>
          <a:chExt cx="0" cy="0"/>
        </a:xfrm>
      </p:grpSpPr>
      <p:sp>
        <p:nvSpPr>
          <p:cNvPr id="2" name="Google Shape;2540;p49">
            <a:extLst>
              <a:ext uri="{FF2B5EF4-FFF2-40B4-BE49-F238E27FC236}">
                <a16:creationId xmlns:a16="http://schemas.microsoft.com/office/drawing/2014/main" id="{4D2A73A2-5DAD-4281-EBC4-60E09615A041}"/>
              </a:ext>
            </a:extLst>
          </p:cNvPr>
          <p:cNvSpPr txBox="1">
            <a:spLocks/>
          </p:cNvSpPr>
          <p:nvPr/>
        </p:nvSpPr>
        <p:spPr>
          <a:xfrm>
            <a:off x="3911776" y="1600201"/>
            <a:ext cx="4167729" cy="88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defRPr/>
            </a:pPr>
            <a:r>
              <a:rPr lang="en-US" sz="2800" b="1" dirty="0" err="1">
                <a:solidFill>
                  <a:srgbClr val="C00000"/>
                </a:solidFill>
                <a:latin typeface="UTM Avo" panose="02040603050506020204" pitchFamily="18" charset="0"/>
                <a:cs typeface="Arial" panose="020B0604020202020204" pitchFamily="34" charset="0"/>
                <a:sym typeface="Arial"/>
              </a:rPr>
              <a:t>Định</a:t>
            </a:r>
            <a:r>
              <a:rPr lang="en-US" sz="2800" b="1" dirty="0">
                <a:solidFill>
                  <a:srgbClr val="C00000"/>
                </a:solidFill>
                <a:latin typeface="UTM Avo" panose="02040603050506020204" pitchFamily="18" charset="0"/>
                <a:cs typeface="Arial" panose="020B0604020202020204" pitchFamily="34" charset="0"/>
                <a:sym typeface="Arial"/>
              </a:rPr>
              <a:t> </a:t>
            </a:r>
            <a:r>
              <a:rPr lang="en-US" sz="2800" b="1" dirty="0" err="1">
                <a:solidFill>
                  <a:srgbClr val="C00000"/>
                </a:solidFill>
                <a:latin typeface="UTM Avo" panose="02040603050506020204" pitchFamily="18" charset="0"/>
                <a:cs typeface="Arial" panose="020B0604020202020204" pitchFamily="34" charset="0"/>
                <a:sym typeface="Arial"/>
              </a:rPr>
              <a:t>lí</a:t>
            </a:r>
            <a:endParaRPr lang="en-US" sz="2800" b="1" dirty="0">
              <a:solidFill>
                <a:srgbClr val="C00000"/>
              </a:solidFill>
              <a:latin typeface="UTM Avo" panose="02040603050506020204" pitchFamily="18" charset="0"/>
              <a:cs typeface="Arial" panose="020B0604020202020204" pitchFamily="34" charset="0"/>
              <a:sym typeface="Arial"/>
            </a:endParaRPr>
          </a:p>
        </p:txBody>
      </p:sp>
      <p:sp>
        <p:nvSpPr>
          <p:cNvPr id="3" name="Rectangle 2">
            <a:extLst>
              <a:ext uri="{FF2B5EF4-FFF2-40B4-BE49-F238E27FC236}">
                <a16:creationId xmlns:a16="http://schemas.microsoft.com/office/drawing/2014/main" id="{B7677566-6182-B3D1-0289-7BBBB4687A6C}"/>
              </a:ext>
            </a:extLst>
          </p:cNvPr>
          <p:cNvSpPr/>
          <p:nvPr/>
        </p:nvSpPr>
        <p:spPr>
          <a:xfrm>
            <a:off x="365672" y="2208486"/>
            <a:ext cx="11276201" cy="112184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200"/>
              </a:spcBef>
              <a:spcAft>
                <a:spcPts val="200"/>
              </a:spcAft>
            </a:pPr>
            <a:r>
              <a:rPr lang="vi-VN" sz="2400" dirty="0">
                <a:latin typeface="UTM Avo" panose="02040603050506020204" pitchFamily="18" charset="0"/>
                <a:ea typeface="Dotum" panose="020B0600000101010101" pitchFamily="34" charset="-127"/>
                <a:cs typeface="Arial" panose="020B0604020202020204" pitchFamily="34" charset="0"/>
              </a:rPr>
              <a:t>Nếu hai cạnh của tam giác này tỉ lệ với hai cạnh của tam giác kia và hai góc tạo bởi các cặp cạnh đó bằng nhau thì hai tam giác đó đồng dạng.</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2D6D60C-3179-8F38-5D01-0D068BAF8E78}"/>
                  </a:ext>
                </a:extLst>
              </p:cNvPr>
              <p:cNvGraphicFramePr>
                <a:graphicFrameLocks noGrp="1"/>
              </p:cNvGraphicFramePr>
              <p:nvPr>
                <p:extLst>
                  <p:ext uri="{D42A27DB-BD31-4B8C-83A1-F6EECF244321}">
                    <p14:modId xmlns:p14="http://schemas.microsoft.com/office/powerpoint/2010/main" val="262605632"/>
                  </p:ext>
                </p:extLst>
              </p:nvPr>
            </p:nvGraphicFramePr>
            <p:xfrm>
              <a:off x="1660210" y="3710064"/>
              <a:ext cx="5676468" cy="2621471"/>
            </p:xfrm>
            <a:graphic>
              <a:graphicData uri="http://schemas.openxmlformats.org/drawingml/2006/table">
                <a:tbl>
                  <a:tblPr firstRow="1" firstCol="1" bandRow="1"/>
                  <a:tblGrid>
                    <a:gridCol w="839199">
                      <a:extLst>
                        <a:ext uri="{9D8B030D-6E8A-4147-A177-3AD203B41FA5}">
                          <a16:colId xmlns:a16="http://schemas.microsoft.com/office/drawing/2014/main" val="418820096"/>
                        </a:ext>
                      </a:extLst>
                    </a:gridCol>
                    <a:gridCol w="4837269">
                      <a:extLst>
                        <a:ext uri="{9D8B030D-6E8A-4147-A177-3AD203B41FA5}">
                          <a16:colId xmlns:a16="http://schemas.microsoft.com/office/drawing/2014/main" val="3314505743"/>
                        </a:ext>
                      </a:extLst>
                    </a:gridCol>
                  </a:tblGrid>
                  <a:tr h="1857121">
                    <a:tc>
                      <a:txBody>
                        <a:bodyPr/>
                        <a:lstStyle/>
                        <a:p>
                          <a:pPr algn="ctr">
                            <a:lnSpc>
                              <a:spcPct val="150000"/>
                            </a:lnSpc>
                            <a:spcBef>
                              <a:spcPts val="0"/>
                            </a:spcBef>
                            <a:spcAft>
                              <a:spcPts val="0"/>
                            </a:spcAft>
                          </a:pPr>
                          <a:r>
                            <a:rPr lang="da-DK" sz="2600" dirty="0">
                              <a:solidFill>
                                <a:schemeClr val="bg1">
                                  <a:lumMod val="10000"/>
                                </a:schemeClr>
                              </a:solidFill>
                              <a:effectLst/>
                              <a:latin typeface="UTM Avo" panose="02040603050506020204" pitchFamily="18" charset="0"/>
                              <a:ea typeface="Dotum" panose="020B0600000101010101" pitchFamily="34" charset="-127"/>
                              <a:cs typeface="Arial" panose="020B0604020202020204" pitchFamily="34" charset="0"/>
                            </a:rPr>
                            <a:t>GT</a:t>
                          </a:r>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en-US" sz="2700" i="0" smtClean="0">
                                    <a:effectLst/>
                                    <a:latin typeface="UTM Avo" panose="02040603050506020204" pitchFamily="18" charset="0"/>
                                    <a:ea typeface="Dotum" panose="020B0600000101010101" pitchFamily="34" charset="-127"/>
                                    <a:cs typeface="Times New Roman" panose="02020603050405020304" pitchFamily="18" charset="0"/>
                                  </a:rPr>
                                  <m:t>ΔABC</m:t>
                                </m:r>
                                <m:r>
                                  <m:rPr>
                                    <m:nor/>
                                  </m:rPr>
                                  <a:rPr lang="en-US" sz="2700" i="0" smtClean="0">
                                    <a:effectLst/>
                                    <a:latin typeface="UTM Avo" panose="02040603050506020204" pitchFamily="18" charset="0"/>
                                    <a:ea typeface="Dotum" panose="020B0600000101010101" pitchFamily="34" charset="-127"/>
                                    <a:cs typeface="Times New Roman" panose="02020603050405020304" pitchFamily="18" charset="0"/>
                                  </a:rPr>
                                  <m:t>, </m:t>
                                </m:r>
                                <m:r>
                                  <m:rPr>
                                    <m:nor/>
                                  </m:rPr>
                                  <a:rPr lang="en-US" sz="2700" i="0" smtClean="0">
                                    <a:effectLst/>
                                    <a:latin typeface="UTM Avo" panose="02040603050506020204" pitchFamily="18" charset="0"/>
                                    <a:ea typeface="Dotum" panose="020B0600000101010101" pitchFamily="34" charset="-127"/>
                                    <a:cs typeface="Times New Roman" panose="02020603050405020304" pitchFamily="18" charset="0"/>
                                  </a:rPr>
                                  <m:t>Δ</m:t>
                                </m:r>
                                <m:sSup>
                                  <m:sSupPr>
                                    <m:ctrlPr>
                                      <a:rPr lang="en-US" sz="27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smtClean="0">
                                        <a:effectLst/>
                                        <a:latin typeface="UTM Avo" panose="02040603050506020204" pitchFamily="18" charset="0"/>
                                        <a:ea typeface="Dotum" panose="020B0600000101010101" pitchFamily="34" charset="-127"/>
                                        <a:cs typeface="Times New Roman" panose="02020603050405020304" pitchFamily="18" charset="0"/>
                                      </a:rPr>
                                      <m:t>A</m:t>
                                    </m:r>
                                  </m:e>
                                  <m:sup>
                                    <m:r>
                                      <m:rPr>
                                        <m:nor/>
                                      </m:rPr>
                                      <a:rPr lang="en-US" sz="2700" i="0" smtClean="0">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7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B</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C</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f>
                                  <m:f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A</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B</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num>
                                  <m:den>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AB</m:t>
                                    </m:r>
                                  </m:den>
                                </m:f>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f>
                                  <m:f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A</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C</m:t>
                                        </m:r>
                                      </m:e>
                                      <m:sup>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sup>
                                    </m:sSup>
                                  </m:num>
                                  <m:den>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AC</m:t>
                                    </m:r>
                                  </m:den>
                                </m:f>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m:t>
                                </m:r>
                              </m:oMath>
                            </m:oMathPara>
                          </a14:m>
                          <a:endParaRPr lang="en-US" sz="2700" i="1" dirty="0">
                            <a:effectLst/>
                            <a:latin typeface="UTM Avo" panose="02040603050506020204" pitchFamily="18" charset="0"/>
                            <a:ea typeface="Dotum" panose="020B0600000101010101" pitchFamily="34" charset="-127"/>
                            <a:cs typeface="Times New Roman" panose="02020603050405020304" pitchFamily="18" charset="0"/>
                          </a:endParaRPr>
                        </a:p>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2700" i="1">
                                        <a:effectLst/>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700" i="0">
                                        <a:effectLst/>
                                        <a:latin typeface="UTM Avo" panose="02040603050506020204" pitchFamily="18" charset="0"/>
                                        <a:ea typeface="Dotum" panose="020B0600000101010101" pitchFamily="34" charset="-127"/>
                                        <a:cs typeface="Times New Roman" panose="02020603050405020304" pitchFamily="18" charset="0"/>
                                      </a:rPr>
                                      <m:t>A</m:t>
                                    </m:r>
                                    <m:r>
                                      <m:rPr>
                                        <m:nor/>
                                      </m:rPr>
                                      <a:rPr lang="en-US" sz="2700" i="0">
                                        <a:effectLst/>
                                        <a:latin typeface="UTM Avo" panose="02040603050506020204" pitchFamily="18" charset="0"/>
                                        <a:ea typeface="Dotum" panose="020B0600000101010101" pitchFamily="34" charset="-127"/>
                                      </a:rPr>
                                      <m:t>′</m:t>
                                    </m:r>
                                  </m:e>
                                </m:acc>
                                <m:r>
                                  <m:rPr>
                                    <m:nor/>
                                  </m:rPr>
                                  <a:rPr lang="en-US" sz="2700" b="0" i="0" smtClean="0">
                                    <a:effectLst/>
                                    <a:latin typeface="Cambria Math" panose="02040503050406030204" pitchFamily="18" charset="0"/>
                                    <a:ea typeface="Dotum" panose="020B0600000101010101" pitchFamily="34" charset="-127"/>
                                  </a:rPr>
                                  <m:t> </m:t>
                                </m:r>
                                <m:r>
                                  <m:rPr>
                                    <m:nor/>
                                  </m:rPr>
                                  <a:rPr lang="en-US" sz="2700" b="0" i="0" smtClean="0">
                                    <a:effectLst/>
                                    <a:latin typeface="UTM Avo" panose="02040603050506020204" pitchFamily="18" charset="0"/>
                                    <a:ea typeface="Dotum" panose="020B0600000101010101" pitchFamily="34" charset="-127"/>
                                  </a:rPr>
                                  <m:t>= </m:t>
                                </m:r>
                                <m:acc>
                                  <m:accPr>
                                    <m:chr m:val="̂"/>
                                    <m:ctrlPr>
                                      <a:rPr lang="en-US" sz="2400" i="1" smtClean="0">
                                        <a:effectLst/>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400" i="0">
                                        <a:effectLst/>
                                        <a:latin typeface="UTM Avo" panose="02040603050506020204" pitchFamily="18" charset="0"/>
                                        <a:ea typeface="Dotum" panose="020B0600000101010101" pitchFamily="34" charset="-127"/>
                                        <a:cs typeface="Times New Roman" panose="02020603050405020304" pitchFamily="18" charset="0"/>
                                      </a:rPr>
                                      <m:t>A</m:t>
                                    </m:r>
                                  </m:e>
                                </m:acc>
                              </m:oMath>
                            </m:oMathPara>
                          </a14:m>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490746"/>
                      </a:ext>
                    </a:extLst>
                  </a:tr>
                  <a:tr h="550321">
                    <a:tc>
                      <a:txBody>
                        <a:bodyPr/>
                        <a:lstStyle/>
                        <a:p>
                          <a:pPr algn="ctr">
                            <a:lnSpc>
                              <a:spcPct val="150000"/>
                            </a:lnSpc>
                            <a:spcBef>
                              <a:spcPts val="0"/>
                            </a:spcBef>
                            <a:spcAft>
                              <a:spcPts val="0"/>
                            </a:spcAft>
                          </a:pPr>
                          <a:r>
                            <a:rPr lang="da-DK" sz="2600" dirty="0">
                              <a:solidFill>
                                <a:schemeClr val="bg1">
                                  <a:lumMod val="10000"/>
                                </a:schemeClr>
                              </a:solidFill>
                              <a:effectLst/>
                              <a:latin typeface="UTM Avo" panose="02040603050506020204" pitchFamily="18" charset="0"/>
                              <a:ea typeface="Dotum" panose="020B0600000101010101" pitchFamily="34" charset="-127"/>
                              <a:cs typeface="Arial" panose="020B0604020202020204" pitchFamily="34" charset="0"/>
                            </a:rPr>
                            <a:t>KL</a:t>
                          </a:r>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 xmlns:m="http://schemas.openxmlformats.org/officeDocument/2006/math">
                              <m:r>
                                <a:rPr lang="da-DK" sz="2600" i="1" smtClean="0">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6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A</m:t>
                                  </m:r>
                                </m:e>
                                <m:sup>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6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B</m:t>
                                  </m:r>
                                </m:e>
                                <m:sup>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m:t>
                                  </m:r>
                                </m:sup>
                              </m:sSup>
                              <m:sSup>
                                <m:sSupPr>
                                  <m:ctrlPr>
                                    <a:rPr lang="en-US" sz="26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C</m:t>
                                  </m:r>
                                </m:e>
                                <m:sup>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m:t>
                                  </m:r>
                                </m:sup>
                              </m:sSup>
                              <m:r>
                                <m:rPr>
                                  <m:nor/>
                                </m:rPr>
                                <a:rPr lang="en-US" sz="2600" b="0" i="0" smtClean="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 </m:t>
                              </m:r>
                              <m:r>
                                <m:rPr>
                                  <m:nor/>
                                </m:rPr>
                                <a:rPr lang="iu-Cans-CA" sz="2600" i="0" kern="0" smtClean="0">
                                  <a:solidFill>
                                    <a:schemeClr val="bg1">
                                      <a:lumMod val="10000"/>
                                    </a:schemeClr>
                                  </a:solidFill>
                                  <a:latin typeface="Cambria Math" panose="02040503050406030204" pitchFamily="18" charset="0"/>
                                  <a:cs typeface="Arial"/>
                                  <a:sym typeface="Arial"/>
                                </a:rPr>
                                <m:t>ᔕ</m:t>
                              </m:r>
                              <m:r>
                                <m:rPr>
                                  <m:nor/>
                                </m:rPr>
                                <a:rPr lang="en-US" sz="2600" b="0" i="0" kern="0" smtClean="0">
                                  <a:solidFill>
                                    <a:schemeClr val="bg1">
                                      <a:lumMod val="10000"/>
                                    </a:schemeClr>
                                  </a:solidFill>
                                  <a:latin typeface="UTM Avo" panose="02040603050506020204" pitchFamily="18" charset="0"/>
                                  <a:cs typeface="Arial"/>
                                  <a:sym typeface="Arial"/>
                                </a:rPr>
                                <m:t> </m:t>
                              </m:r>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m:t>
                              </m:r>
                              <m:r>
                                <m:rPr>
                                  <m:nor/>
                                </m:rPr>
                                <a:rPr lang="da-DK" sz="2600" i="0">
                                  <a:solidFill>
                                    <a:schemeClr val="bg1">
                                      <a:lumMod val="10000"/>
                                    </a:schemeClr>
                                  </a:solidFill>
                                  <a:effectLst/>
                                  <a:latin typeface="UTM Avo" panose="02040603050506020204" pitchFamily="18" charset="0"/>
                                  <a:ea typeface="Dotum" panose="020B0600000101010101" pitchFamily="34" charset="-127"/>
                                  <a:cs typeface="Times New Roman" panose="02020603050405020304" pitchFamily="18" charset="0"/>
                                </a:rPr>
                                <m:t>ABC</m:t>
                              </m:r>
                            </m:oMath>
                          </a14:m>
                          <a:r>
                            <a:rPr lang="da-DK" sz="2600" dirty="0">
                              <a:solidFill>
                                <a:schemeClr val="bg1">
                                  <a:lumMod val="10000"/>
                                </a:schemeClr>
                              </a:solidFill>
                              <a:effectLst/>
                              <a:latin typeface="UTM Avo" panose="02040603050506020204" pitchFamily="18" charset="0"/>
                              <a:ea typeface="Dotum" panose="020B0600000101010101" pitchFamily="34" charset="-127"/>
                              <a:cs typeface="Arial" panose="020B0604020202020204" pitchFamily="34" charset="0"/>
                            </a:rPr>
                            <a:t> </a:t>
                          </a:r>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40087952"/>
                      </a:ext>
                    </a:extLst>
                  </a:tr>
                </a:tbl>
              </a:graphicData>
            </a:graphic>
          </p:graphicFrame>
        </mc:Choice>
        <mc:Fallback xmlns="">
          <p:graphicFrame>
            <p:nvGraphicFramePr>
              <p:cNvPr id="4" name="Table 3">
                <a:extLst>
                  <a:ext uri="{FF2B5EF4-FFF2-40B4-BE49-F238E27FC236}">
                    <a16:creationId xmlns:a16="http://schemas.microsoft.com/office/drawing/2014/main" id="{92D6D60C-3179-8F38-5D01-0D068BAF8E78}"/>
                  </a:ext>
                </a:extLst>
              </p:cNvPr>
              <p:cNvGraphicFramePr>
                <a:graphicFrameLocks noGrp="1"/>
              </p:cNvGraphicFramePr>
              <p:nvPr>
                <p:extLst>
                  <p:ext uri="{D42A27DB-BD31-4B8C-83A1-F6EECF244321}">
                    <p14:modId xmlns:p14="http://schemas.microsoft.com/office/powerpoint/2010/main" val="262605632"/>
                  </p:ext>
                </p:extLst>
              </p:nvPr>
            </p:nvGraphicFramePr>
            <p:xfrm>
              <a:off x="1660210" y="3710064"/>
              <a:ext cx="5676468" cy="2621471"/>
            </p:xfrm>
            <a:graphic>
              <a:graphicData uri="http://schemas.openxmlformats.org/drawingml/2006/table">
                <a:tbl>
                  <a:tblPr firstRow="1" firstCol="1" bandRow="1"/>
                  <a:tblGrid>
                    <a:gridCol w="839199">
                      <a:extLst>
                        <a:ext uri="{9D8B030D-6E8A-4147-A177-3AD203B41FA5}">
                          <a16:colId xmlns:a16="http://schemas.microsoft.com/office/drawing/2014/main" val="418820096"/>
                        </a:ext>
                      </a:extLst>
                    </a:gridCol>
                    <a:gridCol w="4837269">
                      <a:extLst>
                        <a:ext uri="{9D8B030D-6E8A-4147-A177-3AD203B41FA5}">
                          <a16:colId xmlns:a16="http://schemas.microsoft.com/office/drawing/2014/main" val="3314505743"/>
                        </a:ext>
                      </a:extLst>
                    </a:gridCol>
                  </a:tblGrid>
                  <a:tr h="2023491">
                    <a:tc>
                      <a:txBody>
                        <a:bodyPr/>
                        <a:lstStyle/>
                        <a:p>
                          <a:pPr algn="ctr">
                            <a:lnSpc>
                              <a:spcPct val="150000"/>
                            </a:lnSpc>
                            <a:spcBef>
                              <a:spcPts val="0"/>
                            </a:spcBef>
                            <a:spcAft>
                              <a:spcPts val="0"/>
                            </a:spcAft>
                          </a:pPr>
                          <a:r>
                            <a:rPr lang="da-DK" sz="2600" dirty="0">
                              <a:solidFill>
                                <a:schemeClr val="bg1">
                                  <a:lumMod val="10000"/>
                                </a:schemeClr>
                              </a:solidFill>
                              <a:effectLst/>
                              <a:latin typeface="UTM Avo" panose="02040603050506020204" pitchFamily="18" charset="0"/>
                              <a:ea typeface="Dotum" panose="020B0600000101010101" pitchFamily="34" charset="-127"/>
                              <a:cs typeface="Arial" panose="020B0604020202020204" pitchFamily="34" charset="0"/>
                            </a:rPr>
                            <a:t>GT</a:t>
                          </a:r>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45720" marR="4572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7380" r="-126" b="-37237"/>
                          </a:stretch>
                        </a:blipFill>
                      </a:tcPr>
                    </a:tc>
                    <a:extLst>
                      <a:ext uri="{0D108BD9-81ED-4DB2-BD59-A6C34878D82A}">
                        <a16:rowId xmlns:a16="http://schemas.microsoft.com/office/drawing/2014/main" val="2999490746"/>
                      </a:ext>
                    </a:extLst>
                  </a:tr>
                  <a:tr h="597980">
                    <a:tc>
                      <a:txBody>
                        <a:bodyPr/>
                        <a:lstStyle/>
                        <a:p>
                          <a:pPr algn="ctr">
                            <a:lnSpc>
                              <a:spcPct val="150000"/>
                            </a:lnSpc>
                            <a:spcBef>
                              <a:spcPts val="0"/>
                            </a:spcBef>
                            <a:spcAft>
                              <a:spcPts val="0"/>
                            </a:spcAft>
                          </a:pPr>
                          <a:r>
                            <a:rPr lang="da-DK" sz="2600" dirty="0">
                              <a:solidFill>
                                <a:schemeClr val="bg1">
                                  <a:lumMod val="10000"/>
                                </a:schemeClr>
                              </a:solidFill>
                              <a:effectLst/>
                              <a:latin typeface="UTM Avo" panose="02040603050506020204" pitchFamily="18" charset="0"/>
                              <a:ea typeface="Dotum" panose="020B0600000101010101" pitchFamily="34" charset="-127"/>
                              <a:cs typeface="Arial" panose="020B0604020202020204" pitchFamily="34" charset="0"/>
                            </a:rPr>
                            <a:t>KL</a:t>
                          </a:r>
                          <a:endParaRPr lang="en-US" sz="2600" dirty="0">
                            <a:solidFill>
                              <a:schemeClr val="bg1">
                                <a:lumMod val="10000"/>
                              </a:schemeClr>
                            </a:solidFill>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a:p>
                      </a:txBody>
                      <a:tcPr marL="45720" marR="4572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blipFill>
                          <a:blip r:embed="rId3"/>
                          <a:stretch>
                            <a:fillRect l="-17380" t="-339796" r="-126" b="-26531"/>
                          </a:stretch>
                        </a:blipFill>
                      </a:tcPr>
                    </a:tc>
                    <a:extLst>
                      <a:ext uri="{0D108BD9-81ED-4DB2-BD59-A6C34878D82A}">
                        <a16:rowId xmlns:a16="http://schemas.microsoft.com/office/drawing/2014/main" val="2040087952"/>
                      </a:ext>
                    </a:extLst>
                  </a:tr>
                </a:tbl>
              </a:graphicData>
            </a:graphic>
          </p:graphicFrame>
        </mc:Fallback>
      </mc:AlternateContent>
      <p:pic>
        <p:nvPicPr>
          <p:cNvPr id="5" name="Picture 4">
            <a:extLst>
              <a:ext uri="{FF2B5EF4-FFF2-40B4-BE49-F238E27FC236}">
                <a16:creationId xmlns:a16="http://schemas.microsoft.com/office/drawing/2014/main" id="{70331BAA-AA7D-42C8-389E-7D8FA35D0B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8330009" y="3429000"/>
            <a:ext cx="1976747" cy="3094907"/>
          </a:xfrm>
          <a:prstGeom prst="rect">
            <a:avLst/>
          </a:prstGeom>
        </p:spPr>
      </p:pic>
    </p:spTree>
    <p:extLst>
      <p:ext uri="{BB962C8B-B14F-4D97-AF65-F5344CB8AC3E}">
        <p14:creationId xmlns:p14="http://schemas.microsoft.com/office/powerpoint/2010/main" val="3421573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304D6B-1BA4-0B0D-E3E4-0E5F43AD46F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37D346-32AC-A75A-730F-340F96907B5F}"/>
              </a:ext>
            </a:extLst>
          </p:cNvPr>
          <p:cNvSpPr/>
          <p:nvPr/>
        </p:nvSpPr>
        <p:spPr>
          <a:xfrm>
            <a:off x="344855" y="1758463"/>
            <a:ext cx="1179146" cy="362438"/>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lvl="0" algn="ctr">
              <a:defRPr/>
            </a:pPr>
            <a:r>
              <a:rPr lang="en-US" sz="2000" b="1" kern="0" dirty="0">
                <a:solidFill>
                  <a:prstClr val="black"/>
                </a:solidFill>
                <a:latin typeface="UTM Avo" panose="02040603050506020204" pitchFamily="18" charset="0"/>
                <a:cs typeface="Arial" panose="020B0604020202020204" pitchFamily="34" charset="0"/>
              </a:rPr>
              <a:t>Ví </a:t>
            </a:r>
            <a:r>
              <a:rPr lang="en-US" sz="2000" b="1" kern="0" dirty="0" err="1">
                <a:solidFill>
                  <a:prstClr val="black"/>
                </a:solidFill>
                <a:latin typeface="UTM Avo" panose="02040603050506020204" pitchFamily="18" charset="0"/>
                <a:cs typeface="Arial" panose="020B0604020202020204" pitchFamily="34" charset="0"/>
              </a:rPr>
              <a:t>dụ</a:t>
            </a:r>
            <a:r>
              <a:rPr lang="en-US" sz="2000" b="1" kern="0" dirty="0">
                <a:solidFill>
                  <a:prstClr val="black"/>
                </a:solidFill>
                <a:latin typeface="UTM Avo" panose="02040603050506020204" pitchFamily="18" charset="0"/>
                <a:cs typeface="Arial" panose="020B0604020202020204" pitchFamily="34" charset="0"/>
              </a:rPr>
              <a:t> 1</a:t>
            </a:r>
            <a:endParaRPr kumimoji="0" lang="en-US" sz="20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5" name="Hộp Văn bản 8">
            <a:extLst>
              <a:ext uri="{FF2B5EF4-FFF2-40B4-BE49-F238E27FC236}">
                <a16:creationId xmlns:a16="http://schemas.microsoft.com/office/drawing/2014/main" id="{DAEDD45D-DF65-7279-67AD-D8A0B856CF07}"/>
              </a:ext>
            </a:extLst>
          </p:cNvPr>
          <p:cNvSpPr txBox="1"/>
          <p:nvPr/>
        </p:nvSpPr>
        <p:spPr>
          <a:xfrm>
            <a:off x="1660130" y="1675539"/>
            <a:ext cx="10076490" cy="528286"/>
          </a:xfrm>
          <a:prstGeom prst="rect">
            <a:avLst/>
          </a:prstGeom>
          <a:noFill/>
        </p:spPr>
        <p:txBody>
          <a:bodyPr wrap="square" rtlCol="0">
            <a:spAutoFit/>
          </a:bodyPr>
          <a:lstStyle/>
          <a:p>
            <a:pPr algn="just" eaLnBrk="0" fontAlgn="base" hangingPunct="0">
              <a:lnSpc>
                <a:spcPct val="150000"/>
              </a:lnSpc>
              <a:spcBef>
                <a:spcPct val="0"/>
              </a:spcBef>
              <a:spcAft>
                <a:spcPct val="0"/>
              </a:spcAft>
              <a:defRPr/>
            </a:pPr>
            <a:r>
              <a:rPr lang="en-US" sz="2200" dirty="0">
                <a:solidFill>
                  <a:sysClr val="windowText" lastClr="000000"/>
                </a:solidFill>
                <a:latin typeface="UTM Avo" panose="02040603050506020204" pitchFamily="18" charset="0"/>
                <a:cs typeface="Arial" panose="020B0604020202020204" pitchFamily="34" charset="0"/>
                <a:sym typeface="Arial"/>
              </a:rPr>
              <a:t>Quan </a:t>
            </a:r>
            <a:r>
              <a:rPr lang="en-US" sz="2200" dirty="0" err="1">
                <a:solidFill>
                  <a:sysClr val="windowText" lastClr="000000"/>
                </a:solidFill>
                <a:latin typeface="UTM Avo" panose="02040603050506020204" pitchFamily="18" charset="0"/>
                <a:cs typeface="Arial" panose="020B0604020202020204" pitchFamily="34" charset="0"/>
                <a:sym typeface="Arial"/>
              </a:rPr>
              <a:t>sát</a:t>
            </a:r>
            <a:r>
              <a:rPr lang="en-US" sz="2200" dirty="0">
                <a:solidFill>
                  <a:sysClr val="windowText" lastClr="000000"/>
                </a:solidFill>
                <a:latin typeface="UTM Avo" panose="02040603050506020204" pitchFamily="18" charset="0"/>
                <a:cs typeface="Arial" panose="020B0604020202020204" pitchFamily="34" charset="0"/>
                <a:sym typeface="Arial"/>
              </a:rPr>
              <a:t> </a:t>
            </a:r>
            <a:r>
              <a:rPr lang="en-US" sz="2200" i="1" dirty="0" err="1">
                <a:solidFill>
                  <a:sysClr val="windowText" lastClr="000000"/>
                </a:solidFill>
                <a:latin typeface="UTM Avo" panose="02040603050506020204" pitchFamily="18" charset="0"/>
                <a:cs typeface="Arial" panose="020B0604020202020204" pitchFamily="34" charset="0"/>
                <a:sym typeface="Arial"/>
              </a:rPr>
              <a:t>Hình</a:t>
            </a:r>
            <a:r>
              <a:rPr lang="en-US" sz="2200" i="1" dirty="0">
                <a:solidFill>
                  <a:sysClr val="windowText" lastClr="000000"/>
                </a:solidFill>
                <a:latin typeface="UTM Avo" panose="02040603050506020204" pitchFamily="18" charset="0"/>
                <a:cs typeface="Arial" panose="020B0604020202020204" pitchFamily="34" charset="0"/>
                <a:sym typeface="Arial"/>
              </a:rPr>
              <a:t> 70 </a:t>
            </a:r>
            <a:r>
              <a:rPr lang="en-US" sz="2200" dirty="0" err="1">
                <a:solidFill>
                  <a:sysClr val="windowText" lastClr="000000"/>
                </a:solidFill>
                <a:latin typeface="UTM Avo" panose="02040603050506020204" pitchFamily="18" charset="0"/>
                <a:cs typeface="Arial" panose="020B0604020202020204" pitchFamily="34" charset="0"/>
                <a:sym typeface="Arial"/>
              </a:rPr>
              <a:t>và</a:t>
            </a:r>
            <a:r>
              <a:rPr lang="en-US" sz="2200" dirty="0">
                <a:solidFill>
                  <a:sysClr val="windowText" lastClr="000000"/>
                </a:solidFill>
                <a:latin typeface="UTM Avo" panose="02040603050506020204" pitchFamily="18" charset="0"/>
                <a:cs typeface="Arial" panose="020B0604020202020204" pitchFamily="34" charset="0"/>
                <a:sym typeface="Arial"/>
              </a:rPr>
              <a:t> </a:t>
            </a:r>
            <a:r>
              <a:rPr lang="en-US" sz="2200" dirty="0" err="1">
                <a:solidFill>
                  <a:sysClr val="windowText" lastClr="000000"/>
                </a:solidFill>
                <a:latin typeface="UTM Avo" panose="02040603050506020204" pitchFamily="18" charset="0"/>
                <a:cs typeface="Arial" panose="020B0604020202020204" pitchFamily="34" charset="0"/>
                <a:sym typeface="Arial"/>
              </a:rPr>
              <a:t>chỉ</a:t>
            </a:r>
            <a:r>
              <a:rPr lang="en-US" sz="2200" dirty="0">
                <a:solidFill>
                  <a:sysClr val="windowText" lastClr="000000"/>
                </a:solidFill>
                <a:latin typeface="UTM Avo" panose="02040603050506020204" pitchFamily="18" charset="0"/>
                <a:cs typeface="Arial" panose="020B0604020202020204" pitchFamily="34" charset="0"/>
                <a:sym typeface="Arial"/>
              </a:rPr>
              <a:t> </a:t>
            </a:r>
            <a:r>
              <a:rPr lang="en-US" sz="2200" dirty="0" err="1">
                <a:solidFill>
                  <a:sysClr val="windowText" lastClr="000000"/>
                </a:solidFill>
                <a:latin typeface="UTM Avo" panose="02040603050506020204" pitchFamily="18" charset="0"/>
                <a:cs typeface="Arial" panose="020B0604020202020204" pitchFamily="34" charset="0"/>
                <a:sym typeface="Arial"/>
              </a:rPr>
              <a:t>ra</a:t>
            </a:r>
            <a:r>
              <a:rPr lang="en-US" sz="2200" dirty="0">
                <a:solidFill>
                  <a:sysClr val="windowText" lastClr="000000"/>
                </a:solidFill>
                <a:latin typeface="UTM Avo" panose="02040603050506020204" pitchFamily="18" charset="0"/>
                <a:cs typeface="Arial" panose="020B0604020202020204" pitchFamily="34" charset="0"/>
                <a:sym typeface="Arial"/>
              </a:rPr>
              <a:t> </a:t>
            </a:r>
            <a:r>
              <a:rPr lang="en-US" sz="2200" dirty="0" err="1">
                <a:solidFill>
                  <a:sysClr val="windowText" lastClr="000000"/>
                </a:solidFill>
                <a:latin typeface="UTM Avo" panose="02040603050506020204" pitchFamily="18" charset="0"/>
                <a:cs typeface="Arial" panose="020B0604020202020204" pitchFamily="34" charset="0"/>
                <a:sym typeface="Arial"/>
              </a:rPr>
              <a:t>hai</a:t>
            </a:r>
            <a:r>
              <a:rPr lang="en-US" sz="2200" dirty="0">
                <a:solidFill>
                  <a:sysClr val="windowText" lastClr="000000"/>
                </a:solidFill>
                <a:latin typeface="UTM Avo" panose="02040603050506020204" pitchFamily="18" charset="0"/>
                <a:cs typeface="Arial" panose="020B0604020202020204" pitchFamily="34" charset="0"/>
                <a:sym typeface="Arial"/>
              </a:rPr>
              <a:t> </a:t>
            </a:r>
            <a:r>
              <a:rPr lang="en-US" sz="2200" dirty="0" err="1">
                <a:solidFill>
                  <a:sysClr val="windowText" lastClr="000000"/>
                </a:solidFill>
                <a:latin typeface="UTM Avo" panose="02040603050506020204" pitchFamily="18" charset="0"/>
                <a:cs typeface="Arial" panose="020B0604020202020204" pitchFamily="34" charset="0"/>
                <a:sym typeface="Arial"/>
              </a:rPr>
              <a:t>cặp</a:t>
            </a:r>
            <a:r>
              <a:rPr lang="en-US" sz="2200" dirty="0">
                <a:solidFill>
                  <a:sysClr val="windowText" lastClr="000000"/>
                </a:solidFill>
                <a:latin typeface="UTM Avo" panose="02040603050506020204" pitchFamily="18" charset="0"/>
                <a:cs typeface="Arial" panose="020B0604020202020204" pitchFamily="34" charset="0"/>
                <a:sym typeface="Arial"/>
              </a:rPr>
              <a:t> tam </a:t>
            </a:r>
            <a:r>
              <a:rPr lang="en-US" sz="2200" dirty="0" err="1">
                <a:solidFill>
                  <a:sysClr val="windowText" lastClr="000000"/>
                </a:solidFill>
                <a:latin typeface="UTM Avo" panose="02040603050506020204" pitchFamily="18" charset="0"/>
                <a:cs typeface="Arial" panose="020B0604020202020204" pitchFamily="34" charset="0"/>
                <a:sym typeface="Arial"/>
              </a:rPr>
              <a:t>giác</a:t>
            </a:r>
            <a:r>
              <a:rPr lang="en-US" sz="2200" dirty="0">
                <a:solidFill>
                  <a:sysClr val="windowText" lastClr="000000"/>
                </a:solidFill>
                <a:latin typeface="UTM Avo" panose="02040603050506020204" pitchFamily="18" charset="0"/>
                <a:cs typeface="Arial" panose="020B0604020202020204" pitchFamily="34" charset="0"/>
                <a:sym typeface="Arial"/>
              </a:rPr>
              <a:t> đồng </a:t>
            </a:r>
            <a:r>
              <a:rPr lang="en-US" sz="2200" dirty="0" err="1">
                <a:solidFill>
                  <a:sysClr val="windowText" lastClr="000000"/>
                </a:solidFill>
                <a:latin typeface="UTM Avo" panose="02040603050506020204" pitchFamily="18" charset="0"/>
                <a:cs typeface="Arial" panose="020B0604020202020204" pitchFamily="34" charset="0"/>
                <a:sym typeface="Arial"/>
              </a:rPr>
              <a:t>dạng</a:t>
            </a:r>
            <a:r>
              <a:rPr lang="en-US" sz="2200" dirty="0">
                <a:solidFill>
                  <a:sysClr val="windowText" lastClr="000000"/>
                </a:solidFill>
                <a:latin typeface="UTM Avo" panose="02040603050506020204" pitchFamily="18" charset="0"/>
                <a:cs typeface="Arial" panose="020B0604020202020204" pitchFamily="34" charset="0"/>
                <a:sym typeface="Arial"/>
              </a:rPr>
              <a:t>: </a:t>
            </a:r>
            <a:endParaRPr lang="vi-VN" altLang="en-US" sz="2200" dirty="0">
              <a:latin typeface="UTM Avo" panose="02040603050506020204" pitchFamily="18" charset="0"/>
              <a:ea typeface="Dotum" panose="020B0600000101010101" pitchFamily="34" charset="-127"/>
              <a:cs typeface="Arial" panose="020B0604020202020204" pitchFamily="34" charset="0"/>
            </a:endParaRPr>
          </a:p>
        </p:txBody>
      </p:sp>
      <p:pic>
        <p:nvPicPr>
          <p:cNvPr id="11" name="Picture 10">
            <a:extLst>
              <a:ext uri="{FF2B5EF4-FFF2-40B4-BE49-F238E27FC236}">
                <a16:creationId xmlns:a16="http://schemas.microsoft.com/office/drawing/2014/main" id="{4C2BC023-F85B-51ED-FFA9-11ECE4C8BF0D}"/>
              </a:ext>
            </a:extLst>
          </p:cNvPr>
          <p:cNvPicPr>
            <a:picLocks noChangeAspect="1"/>
          </p:cNvPicPr>
          <p:nvPr/>
        </p:nvPicPr>
        <p:blipFill rotWithShape="1">
          <a:blip r:embed="rId3"/>
          <a:srcRect l="2391" r="2391"/>
          <a:stretch/>
        </p:blipFill>
        <p:spPr>
          <a:xfrm>
            <a:off x="0" y="2527204"/>
            <a:ext cx="12192000" cy="3383739"/>
          </a:xfrm>
          <a:prstGeom prst="rect">
            <a:avLst/>
          </a:prstGeom>
        </p:spPr>
      </p:pic>
    </p:spTree>
    <p:extLst>
      <p:ext uri="{BB962C8B-B14F-4D97-AF65-F5344CB8AC3E}">
        <p14:creationId xmlns:p14="http://schemas.microsoft.com/office/powerpoint/2010/main" val="396473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50BA36-CCCC-8079-681B-747BE54492E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0E6F7C-F079-EC86-8880-654630E5F897}"/>
              </a:ext>
            </a:extLst>
          </p:cNvPr>
          <p:cNvSpPr/>
          <p:nvPr/>
        </p:nvSpPr>
        <p:spPr>
          <a:xfrm>
            <a:off x="433754" y="1758462"/>
            <a:ext cx="2153329" cy="410307"/>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lvl="0" algn="ctr">
              <a:defRPr/>
            </a:pPr>
            <a:r>
              <a:rPr lang="en-US" sz="2400" b="1" kern="0" dirty="0" err="1">
                <a:solidFill>
                  <a:prstClr val="black"/>
                </a:solidFill>
                <a:latin typeface="UTM Avo" panose="02040603050506020204" pitchFamily="18" charset="0"/>
                <a:cs typeface="Arial" panose="020B0604020202020204" pitchFamily="34" charset="0"/>
              </a:rPr>
              <a:t>Luyện</a:t>
            </a:r>
            <a:r>
              <a:rPr lang="en-US" sz="2400" b="1" kern="0" dirty="0">
                <a:solidFill>
                  <a:prstClr val="black"/>
                </a:solidFill>
                <a:latin typeface="UTM Avo" panose="02040603050506020204" pitchFamily="18" charset="0"/>
                <a:cs typeface="Arial" panose="020B0604020202020204" pitchFamily="34" charset="0"/>
              </a:rPr>
              <a:t> </a:t>
            </a:r>
            <a:r>
              <a:rPr lang="en-US" sz="2400" b="1" kern="0" dirty="0" err="1">
                <a:solidFill>
                  <a:prstClr val="black"/>
                </a:solidFill>
                <a:latin typeface="UTM Avo" panose="02040603050506020204" pitchFamily="18" charset="0"/>
                <a:cs typeface="Arial" panose="020B0604020202020204" pitchFamily="34" charset="0"/>
              </a:rPr>
              <a:t>tập</a:t>
            </a:r>
            <a:r>
              <a:rPr lang="en-US" sz="2400" b="1" kern="0" dirty="0">
                <a:solidFill>
                  <a:prstClr val="black"/>
                </a:solidFill>
                <a:latin typeface="UTM Avo" panose="02040603050506020204" pitchFamily="18" charset="0"/>
                <a:cs typeface="Arial" panose="020B0604020202020204" pitchFamily="34" charset="0"/>
              </a:rPr>
              <a:t> 1</a:t>
            </a:r>
          </a:p>
        </p:txBody>
      </p:sp>
      <mc:AlternateContent xmlns:mc="http://schemas.openxmlformats.org/markup-compatibility/2006">
        <mc:Choice xmlns:a14="http://schemas.microsoft.com/office/drawing/2010/main" Requires="a14">
          <p:sp>
            <p:nvSpPr>
              <p:cNvPr id="5" name="Hộp Văn bản 8">
                <a:extLst>
                  <a:ext uri="{FF2B5EF4-FFF2-40B4-BE49-F238E27FC236}">
                    <a16:creationId xmlns:a16="http://schemas.microsoft.com/office/drawing/2014/main" id="{1044888A-49DD-6330-8DB3-A574AE3C246C}"/>
                  </a:ext>
                </a:extLst>
              </p:cNvPr>
              <p:cNvSpPr txBox="1"/>
              <p:nvPr/>
            </p:nvSpPr>
            <p:spPr>
              <a:xfrm>
                <a:off x="120225" y="2262238"/>
                <a:ext cx="5128769" cy="2333524"/>
              </a:xfrm>
              <a:prstGeom prst="rect">
                <a:avLst/>
              </a:prstGeom>
              <a:noFill/>
            </p:spPr>
            <p:txBody>
              <a:bodyPr wrap="square" rtlCol="0">
                <a:spAutoFit/>
              </a:bodyPr>
              <a:lstStyle/>
              <a:p>
                <a:pPr defTabSz="1219261">
                  <a:lnSpc>
                    <a:spcPct val="150000"/>
                  </a:lnSpc>
                  <a:spcBef>
                    <a:spcPts val="0"/>
                  </a:spcBef>
                  <a:spcAft>
                    <a:spcPts val="0"/>
                  </a:spcAft>
                  <a:defRPr/>
                </a:pPr>
                <a:r>
                  <a:rPr lang="vi-VN" sz="2400" dirty="0">
                    <a:latin typeface="UTM Avo" panose="02040603050506020204" pitchFamily="18" charset="0"/>
                    <a:ea typeface="Dotum" panose="020B0600000101010101" pitchFamily="34" charset="-127"/>
                    <a:cs typeface="Arial" panose="020B0604020202020204" pitchFamily="34" charset="0"/>
                    <a:sym typeface="Arial"/>
                  </a:rPr>
                  <a:t>Cho hai tam giác </a:t>
                </a:r>
                <a14:m>
                  <m:oMath xmlns:m="http://schemas.openxmlformats.org/officeDocument/2006/math">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ABC</m:t>
                    </m:r>
                  </m:oMath>
                </a14:m>
                <a:r>
                  <a:rPr lang="vi-VN" sz="2400" dirty="0">
                    <a:latin typeface="UTM Avo" panose="02040603050506020204" pitchFamily="18" charset="0"/>
                    <a:ea typeface="Dotum" panose="020B0600000101010101" pitchFamily="34" charset="-127"/>
                    <a:cs typeface="Arial" panose="020B0604020202020204" pitchFamily="34" charset="0"/>
                    <a:sym typeface="Arial"/>
                  </a:rPr>
                  <a:t> và </a:t>
                </a:r>
                <a14:m>
                  <m:oMath xmlns:m="http://schemas.openxmlformats.org/officeDocument/2006/math">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B</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C</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 </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th</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ỏ</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a</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 </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m</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ã</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n</m:t>
                    </m:r>
                    <m:r>
                      <m:rPr>
                        <m:nor/>
                      </m:rPr>
                      <a:rPr lang="en-US" sz="2400" b="0" i="0" smtClean="0">
                        <a:latin typeface="UTM Avo" panose="02040603050506020204" pitchFamily="18" charset="0"/>
                        <a:ea typeface="Dotum" panose="020B0600000101010101" pitchFamily="34" charset="-127"/>
                        <a:cs typeface="Arial" panose="020B0604020202020204" pitchFamily="34" charset="0"/>
                        <a:sym typeface="Arial"/>
                      </a:rPr>
                      <m:t> </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AB</m:t>
                    </m:r>
                    <m:r>
                      <a:rPr lang="vi-VN" sz="24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2, </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AC</m:t>
                    </m:r>
                    <m:r>
                      <a:rPr lang="vi-VN" sz="24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3, </m:t>
                    </m:r>
                  </m:oMath>
                </a14:m>
                <a:endParaRPr lang="en-US" sz="2400" i="0" dirty="0">
                  <a:latin typeface="UTM Avo" panose="02040603050506020204" pitchFamily="18" charset="0"/>
                  <a:ea typeface="Dotum" panose="020B0600000101010101" pitchFamily="34" charset="-127"/>
                  <a:cs typeface="Arial" panose="020B0604020202020204" pitchFamily="34" charset="0"/>
                  <a:sym typeface="Arial"/>
                </a:endParaRPr>
              </a:p>
              <a:p>
                <a:pPr defTabSz="1219261">
                  <a:lnSpc>
                    <a:spcPct val="150000"/>
                  </a:lnSpc>
                  <a:spcBef>
                    <a:spcPts val="0"/>
                  </a:spcBef>
                  <a:spcAft>
                    <a:spcPts val="0"/>
                  </a:spcAft>
                  <a:defRPr/>
                </a:pPr>
                <a14:m>
                  <m:oMath xmlns:m="http://schemas.openxmlformats.org/officeDocument/2006/math">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B</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a:rPr lang="vi-VN" sz="24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6, </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A</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C</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m:t>
                    </m:r>
                    <m:r>
                      <a:rPr lang="vi-VN" sz="24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400" i="0">
                        <a:latin typeface="UTM Avo" panose="02040603050506020204" pitchFamily="18" charset="0"/>
                        <a:ea typeface="Dotum" panose="020B0600000101010101" pitchFamily="34" charset="-127"/>
                        <a:cs typeface="Arial" panose="020B0604020202020204" pitchFamily="34" charset="0"/>
                        <a:sym typeface="Arial"/>
                      </a:rPr>
                      <m:t>9 </m:t>
                    </m:r>
                  </m:oMath>
                </a14:m>
                <a:r>
                  <a:rPr lang="en-US" sz="2400" dirty="0">
                    <a:latin typeface="UTM Avo" panose="02040603050506020204" pitchFamily="18" charset="0"/>
                    <a:ea typeface="Dotum" panose="020B0600000101010101" pitchFamily="34" charset="-127"/>
                    <a:cs typeface="Arial" panose="020B0604020202020204" pitchFamily="34" charset="0"/>
                    <a:sym typeface="Arial"/>
                  </a:rPr>
                  <a:t>và</a:t>
                </a:r>
                <a14:m>
                  <m:oMath xmlns:m="http://schemas.openxmlformats.org/officeDocument/2006/math">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b="0" i="0" smtClean="0">
                            <a:latin typeface="Cambria Math" panose="02040503050406030204" pitchFamily="18" charset="0"/>
                            <a:ea typeface="Dotum" panose="020B0600000101010101" pitchFamily="34" charset="-127"/>
                            <a:cs typeface="Arial" panose="020B0604020202020204" pitchFamily="34" charset="0"/>
                          </a:rPr>
                          <m:t> </m:t>
                        </m:r>
                        <m:r>
                          <m:rPr>
                            <m:nor/>
                          </m:rPr>
                          <a:rPr lang="en-US" sz="2400" i="0">
                            <a:latin typeface="UTM Avo" panose="02040603050506020204" pitchFamily="18" charset="0"/>
                            <a:ea typeface="Dotum" panose="020B0600000101010101" pitchFamily="34" charset="-127"/>
                            <a:cs typeface="Arial" panose="020B0604020202020204" pitchFamily="34" charset="0"/>
                          </a:rPr>
                          <m:t>A</m:t>
                        </m:r>
                      </m:e>
                    </m:acc>
                    <m:r>
                      <a:rPr lang="en-US" sz="2400" i="1">
                        <a:latin typeface="Cambria Math" panose="02040503050406030204" pitchFamily="18" charset="0"/>
                        <a:ea typeface="Dotum" panose="020B0600000101010101" pitchFamily="34" charset="-127"/>
                        <a:cs typeface="Arial" panose="020B0604020202020204" pitchFamily="34" charset="0"/>
                      </a:rPr>
                      <m:t>=</m:t>
                    </m:r>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i="0">
                            <a:latin typeface="UTM Avo" panose="02040603050506020204" pitchFamily="18" charset="0"/>
                            <a:ea typeface="Dotum" panose="020B0600000101010101" pitchFamily="34" charset="-127"/>
                            <a:cs typeface="Arial" panose="020B0604020202020204" pitchFamily="34" charset="0"/>
                          </a:rPr>
                          <m:t>A</m:t>
                        </m:r>
                        <m:r>
                          <m:rPr>
                            <m:nor/>
                          </m:rPr>
                          <a:rPr lang="en-US" sz="2400" i="0">
                            <a:latin typeface="UTM Avo" panose="02040603050506020204" pitchFamily="18" charset="0"/>
                            <a:ea typeface="Dotum" panose="020B0600000101010101" pitchFamily="34" charset="-127"/>
                            <a:cs typeface="Arial" panose="020B0604020202020204" pitchFamily="34" charset="0"/>
                          </a:rPr>
                          <m:t>′</m:t>
                        </m:r>
                      </m:e>
                    </m:acc>
                  </m:oMath>
                </a14:m>
                <a:r>
                  <a:rPr lang="en-US" sz="2400" dirty="0">
                    <a:latin typeface="UTM Avo" panose="02040603050506020204" pitchFamily="18" charset="0"/>
                    <a:ea typeface="Dotum" panose="020B0600000101010101" pitchFamily="34" charset="-127"/>
                    <a:cs typeface="Arial" panose="020B0604020202020204" pitchFamily="34" charset="0"/>
                    <a:sym typeface="Arial"/>
                  </a:rPr>
                  <a:t>.</a:t>
                </a:r>
                <a14:m>
                  <m:oMath xmlns:m="http://schemas.openxmlformats.org/officeDocument/2006/math">
                    <m:r>
                      <a:rPr lang="en-US" sz="2400" b="0" i="0" smtClean="0">
                        <a:latin typeface="Cambria Math" panose="02040503050406030204" pitchFamily="18" charset="0"/>
                        <a:ea typeface="Dotum" panose="020B0600000101010101" pitchFamily="34" charset="-127"/>
                        <a:cs typeface="Arial" panose="020B0604020202020204" pitchFamily="34" charset="0"/>
                      </a:rPr>
                      <m:t> </m:t>
                    </m:r>
                    <m:r>
                      <m:rPr>
                        <m:nor/>
                      </m:rPr>
                      <a:rPr lang="en-US" sz="2400" b="0" i="0" smtClean="0">
                        <a:latin typeface="Cambria Math" panose="02040503050406030204" pitchFamily="18" charset="0"/>
                        <a:ea typeface="Dotum" panose="020B0600000101010101" pitchFamily="34" charset="-127"/>
                        <a:cs typeface="Arial" panose="020B0604020202020204" pitchFamily="34" charset="0"/>
                      </a:rPr>
                      <m:t> </m:t>
                    </m:r>
                  </m:oMath>
                </a14:m>
                <a:endParaRPr lang="en-US" sz="2400" b="0" i="0" dirty="0">
                  <a:latin typeface="Cambria Math" panose="02040503050406030204" pitchFamily="18" charset="0"/>
                  <a:ea typeface="Dotum" panose="020B0600000101010101" pitchFamily="34" charset="-127"/>
                  <a:cs typeface="Arial" panose="020B0604020202020204" pitchFamily="34" charset="0"/>
                </a:endParaRPr>
              </a:p>
              <a:p>
                <a:pPr defTabSz="1219261">
                  <a:lnSpc>
                    <a:spcPct val="150000"/>
                  </a:lnSpc>
                  <a:spcBef>
                    <a:spcPts val="0"/>
                  </a:spcBef>
                  <a:spcAft>
                    <a:spcPts val="0"/>
                  </a:spcAft>
                  <a:defRPr/>
                </a:pPr>
                <a14:m>
                  <m:oMath xmlns:m="http://schemas.openxmlformats.org/officeDocument/2006/math">
                    <m:r>
                      <m:rPr>
                        <m:nor/>
                      </m:rPr>
                      <a:rPr lang="en-US" sz="2400" b="0" i="0" smtClean="0">
                        <a:latin typeface="UTM Avo" panose="02040603050506020204" pitchFamily="18" charset="0"/>
                        <a:ea typeface="Dotum" panose="020B0600000101010101" pitchFamily="34" charset="-127"/>
                        <a:cs typeface="Arial" panose="020B0604020202020204" pitchFamily="34" charset="0"/>
                      </a:rPr>
                      <m:t>Ch</m:t>
                    </m:r>
                    <m:r>
                      <m:rPr>
                        <m:nor/>
                      </m:rPr>
                      <a:rPr lang="en-US" sz="2400" b="0" i="0" smtClean="0">
                        <a:latin typeface="UTM Avo" panose="02040603050506020204" pitchFamily="18" charset="0"/>
                        <a:ea typeface="Dotum" panose="020B0600000101010101" pitchFamily="34" charset="-127"/>
                        <a:cs typeface="Arial" panose="020B0604020202020204" pitchFamily="34" charset="0"/>
                      </a:rPr>
                      <m:t>ứ</m:t>
                    </m:r>
                    <m:r>
                      <m:rPr>
                        <m:nor/>
                      </m:rPr>
                      <a:rPr lang="en-US" sz="2400" b="0" i="0" smtClean="0">
                        <a:latin typeface="UTM Avo" panose="02040603050506020204" pitchFamily="18" charset="0"/>
                        <a:ea typeface="Dotum" panose="020B0600000101010101" pitchFamily="34" charset="-127"/>
                        <a:cs typeface="Arial" panose="020B0604020202020204" pitchFamily="34" charset="0"/>
                      </a:rPr>
                      <m:t>ng</m:t>
                    </m:r>
                    <m:r>
                      <m:rPr>
                        <m:nor/>
                      </m:rPr>
                      <a:rPr lang="en-US" sz="2400" b="0" i="0" smtClean="0">
                        <a:latin typeface="UTM Avo" panose="02040603050506020204" pitchFamily="18" charset="0"/>
                        <a:ea typeface="Dotum" panose="020B0600000101010101" pitchFamily="34" charset="-127"/>
                        <a:cs typeface="Arial" panose="020B0604020202020204" pitchFamily="34" charset="0"/>
                      </a:rPr>
                      <m:t> </m:t>
                    </m:r>
                    <m:r>
                      <m:rPr>
                        <m:nor/>
                      </m:rPr>
                      <a:rPr lang="en-US" sz="2400" b="0" i="0" smtClean="0">
                        <a:latin typeface="UTM Avo" panose="02040603050506020204" pitchFamily="18" charset="0"/>
                        <a:ea typeface="Dotum" panose="020B0600000101010101" pitchFamily="34" charset="-127"/>
                        <a:cs typeface="Arial" panose="020B0604020202020204" pitchFamily="34" charset="0"/>
                      </a:rPr>
                      <m:t>minh</m:t>
                    </m:r>
                    <m:r>
                      <m:rPr>
                        <m:nor/>
                      </m:rPr>
                      <a:rPr lang="en-US" sz="2400" b="0" i="0" smtClean="0">
                        <a:latin typeface="UTM Avo" panose="02040603050506020204" pitchFamily="18" charset="0"/>
                        <a:ea typeface="Dotum" panose="020B0600000101010101" pitchFamily="34" charset="-127"/>
                        <a:cs typeface="Arial" panose="020B0604020202020204" pitchFamily="34" charset="0"/>
                      </a:rPr>
                      <m:t> </m:t>
                    </m:r>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i="0">
                            <a:latin typeface="UTM Avo" panose="02040603050506020204" pitchFamily="18" charset="0"/>
                            <a:ea typeface="Dotum" panose="020B0600000101010101" pitchFamily="34" charset="-127"/>
                            <a:cs typeface="Arial" panose="020B0604020202020204" pitchFamily="34" charset="0"/>
                          </a:rPr>
                          <m:t>B</m:t>
                        </m:r>
                      </m:e>
                    </m:acc>
                    <m:r>
                      <a:rPr lang="en-US" sz="2400" i="1">
                        <a:latin typeface="Cambria Math" panose="02040503050406030204" pitchFamily="18" charset="0"/>
                        <a:ea typeface="Dotum" panose="020B0600000101010101" pitchFamily="34" charset="-127"/>
                        <a:cs typeface="Arial" panose="020B0604020202020204" pitchFamily="34" charset="0"/>
                      </a:rPr>
                      <m:t>=</m:t>
                    </m:r>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i="0">
                            <a:latin typeface="UTM Avo" panose="02040603050506020204" pitchFamily="18" charset="0"/>
                            <a:ea typeface="Dotum" panose="020B0600000101010101" pitchFamily="34" charset="-127"/>
                            <a:cs typeface="Arial" panose="020B0604020202020204" pitchFamily="34" charset="0"/>
                          </a:rPr>
                          <m:t>B</m:t>
                        </m:r>
                        <m:r>
                          <m:rPr>
                            <m:nor/>
                          </m:rPr>
                          <a:rPr lang="en-US" sz="2400" i="0">
                            <a:latin typeface="UTM Avo" panose="02040603050506020204" pitchFamily="18" charset="0"/>
                            <a:ea typeface="Dotum" panose="020B0600000101010101" pitchFamily="34" charset="-127"/>
                            <a:cs typeface="Arial" panose="020B0604020202020204" pitchFamily="34" charset="0"/>
                          </a:rPr>
                          <m:t>′</m:t>
                        </m:r>
                      </m:e>
                    </m:acc>
                    <m:r>
                      <m:rPr>
                        <m:nor/>
                      </m:rPr>
                      <a:rPr lang="en-US" sz="2400" i="0">
                        <a:latin typeface="UTM Avo" panose="02040603050506020204" pitchFamily="18" charset="0"/>
                        <a:ea typeface="Dotum" panose="020B0600000101010101" pitchFamily="34" charset="-127"/>
                        <a:cs typeface="Arial" panose="020B0604020202020204" pitchFamily="34" charset="0"/>
                      </a:rPr>
                      <m:t>,</m:t>
                    </m:r>
                  </m:oMath>
                </a14:m>
                <a:r>
                  <a:rPr lang="en-US" sz="2400" dirty="0">
                    <a:latin typeface="UTM Avo" panose="02040603050506020204" pitchFamily="18" charset="0"/>
                    <a:ea typeface="Dotum" panose="020B0600000101010101" pitchFamily="34" charset="-127"/>
                    <a:cs typeface="Arial" panose="020B0604020202020204" pitchFamily="34" charset="0"/>
                    <a:sym typeface="Arial"/>
                  </a:rPr>
                  <a:t> </a:t>
                </a:r>
                <a14:m>
                  <m:oMath xmlns:m="http://schemas.openxmlformats.org/officeDocument/2006/math">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i="0">
                            <a:latin typeface="UTM Avo" panose="02040603050506020204" pitchFamily="18" charset="0"/>
                            <a:ea typeface="Dotum" panose="020B0600000101010101" pitchFamily="34" charset="-127"/>
                            <a:cs typeface="Arial" panose="020B0604020202020204" pitchFamily="34" charset="0"/>
                          </a:rPr>
                          <m:t>C</m:t>
                        </m:r>
                      </m:e>
                    </m:acc>
                    <m:r>
                      <a:rPr lang="en-US" sz="2400" i="1">
                        <a:latin typeface="Cambria Math" panose="02040503050406030204" pitchFamily="18" charset="0"/>
                        <a:ea typeface="Dotum" panose="020B0600000101010101" pitchFamily="34" charset="-127"/>
                        <a:cs typeface="Arial" panose="020B0604020202020204" pitchFamily="34" charset="0"/>
                      </a:rPr>
                      <m:t>=</m:t>
                    </m:r>
                    <m:acc>
                      <m:accPr>
                        <m:chr m:val="̂"/>
                        <m:ctrlPr>
                          <a:rPr lang="en-US" sz="2400" i="1">
                            <a:latin typeface="Cambria Math" panose="02040503050406030204" pitchFamily="18" charset="0"/>
                            <a:ea typeface="Dotum" panose="020B0600000101010101" pitchFamily="34" charset="-127"/>
                            <a:cs typeface="Arial" panose="020B0604020202020204" pitchFamily="34" charset="0"/>
                          </a:rPr>
                        </m:ctrlPr>
                      </m:accPr>
                      <m:e>
                        <m:r>
                          <m:rPr>
                            <m:nor/>
                          </m:rPr>
                          <a:rPr lang="en-US" sz="2400" i="0">
                            <a:latin typeface="UTM Avo" panose="02040603050506020204" pitchFamily="18" charset="0"/>
                            <a:ea typeface="Dotum" panose="020B0600000101010101" pitchFamily="34" charset="-127"/>
                            <a:cs typeface="Arial" panose="020B0604020202020204" pitchFamily="34" charset="0"/>
                          </a:rPr>
                          <m:t>C</m:t>
                        </m:r>
                        <m:r>
                          <m:rPr>
                            <m:nor/>
                          </m:rPr>
                          <a:rPr lang="en-US" sz="2400" i="0">
                            <a:latin typeface="UTM Avo" panose="02040603050506020204" pitchFamily="18" charset="0"/>
                            <a:ea typeface="Dotum" panose="020B0600000101010101" pitchFamily="34" charset="-127"/>
                            <a:cs typeface="Arial" panose="020B0604020202020204" pitchFamily="34" charset="0"/>
                          </a:rPr>
                          <m:t>′</m:t>
                        </m:r>
                      </m:e>
                    </m:acc>
                  </m:oMath>
                </a14:m>
                <a:r>
                  <a:rPr lang="en-US" sz="2400" dirty="0">
                    <a:latin typeface="UTM Avo" panose="02040603050506020204" pitchFamily="18" charset="0"/>
                    <a:ea typeface="Dotum" panose="020B0600000101010101" pitchFamily="34" charset="-127"/>
                    <a:cs typeface="Arial" panose="020B0604020202020204" pitchFamily="34" charset="0"/>
                    <a:sym typeface="Arial"/>
                  </a:rPr>
                  <a:t>.</a:t>
                </a:r>
                <a:r>
                  <a:rPr lang="vi-VN" sz="2400" dirty="0">
                    <a:latin typeface="UTM Avo" panose="02040603050506020204" pitchFamily="18" charset="0"/>
                    <a:ea typeface="Dotum" panose="020B0600000101010101" pitchFamily="34" charset="-127"/>
                    <a:cs typeface="Arial" panose="020B0604020202020204" pitchFamily="34" charset="0"/>
                    <a:sym typeface="Arial"/>
                  </a:rPr>
                  <a:t> </a:t>
                </a:r>
              </a:p>
            </p:txBody>
          </p:sp>
        </mc:Choice>
        <mc:Fallback>
          <p:sp>
            <p:nvSpPr>
              <p:cNvPr id="5" name="Hộp Văn bản 8">
                <a:extLst>
                  <a:ext uri="{FF2B5EF4-FFF2-40B4-BE49-F238E27FC236}">
                    <a16:creationId xmlns:a16="http://schemas.microsoft.com/office/drawing/2014/main" id="{1044888A-49DD-6330-8DB3-A574AE3C246C}"/>
                  </a:ext>
                </a:extLst>
              </p:cNvPr>
              <p:cNvSpPr txBox="1">
                <a:spLocks noRot="1" noChangeAspect="1" noMove="1" noResize="1" noEditPoints="1" noAdjustHandles="1" noChangeArrowheads="1" noChangeShapeType="1" noTextEdit="1"/>
              </p:cNvSpPr>
              <p:nvPr/>
            </p:nvSpPr>
            <p:spPr>
              <a:xfrm>
                <a:off x="120225" y="2262238"/>
                <a:ext cx="5128769" cy="2333524"/>
              </a:xfrm>
              <a:prstGeom prst="rect">
                <a:avLst/>
              </a:prstGeom>
              <a:blipFill>
                <a:blip r:embed="rId3"/>
                <a:stretch>
                  <a:fillRect l="-1902" b="-47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93D5DC8-B981-E38E-BF42-9513D8A588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t="4463" b="8232"/>
          <a:stretch/>
        </p:blipFill>
        <p:spPr>
          <a:xfrm>
            <a:off x="5120580" y="1502227"/>
            <a:ext cx="6951195" cy="4767943"/>
          </a:xfrm>
          <a:prstGeom prst="rect">
            <a:avLst/>
          </a:prstGeom>
        </p:spPr>
      </p:pic>
    </p:spTree>
    <p:extLst>
      <p:ext uri="{BB962C8B-B14F-4D97-AF65-F5344CB8AC3E}">
        <p14:creationId xmlns:p14="http://schemas.microsoft.com/office/powerpoint/2010/main" val="78839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93AE6A6-FBF9-F2C4-2D1E-A2A53597525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2B99E6-0841-6C6A-E74B-277CD90BCFF7}"/>
              </a:ext>
            </a:extLst>
          </p:cNvPr>
          <p:cNvSpPr/>
          <p:nvPr/>
        </p:nvSpPr>
        <p:spPr>
          <a:xfrm>
            <a:off x="344855" y="1758463"/>
            <a:ext cx="1179146" cy="362438"/>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lvl="0" algn="ctr">
              <a:defRPr/>
            </a:pPr>
            <a:r>
              <a:rPr lang="en-US" sz="2000" b="1" kern="0" dirty="0">
                <a:solidFill>
                  <a:prstClr val="black"/>
                </a:solidFill>
                <a:latin typeface="UTM Avo" panose="02040603050506020204" pitchFamily="18" charset="0"/>
                <a:cs typeface="Arial" panose="020B0604020202020204" pitchFamily="34" charset="0"/>
              </a:rPr>
              <a:t>Ví </a:t>
            </a:r>
            <a:r>
              <a:rPr lang="en-US" sz="2000" b="1" kern="0" dirty="0" err="1">
                <a:solidFill>
                  <a:prstClr val="black"/>
                </a:solidFill>
                <a:latin typeface="UTM Avo" panose="02040603050506020204" pitchFamily="18" charset="0"/>
                <a:cs typeface="Arial" panose="020B0604020202020204" pitchFamily="34" charset="0"/>
              </a:rPr>
              <a:t>dụ</a:t>
            </a:r>
            <a:r>
              <a:rPr lang="en-US" sz="2000" b="1" kern="0" dirty="0">
                <a:solidFill>
                  <a:prstClr val="black"/>
                </a:solidFill>
                <a:latin typeface="UTM Avo" panose="02040603050506020204" pitchFamily="18" charset="0"/>
                <a:cs typeface="Arial" panose="020B0604020202020204" pitchFamily="34" charset="0"/>
              </a:rPr>
              <a:t> 2</a:t>
            </a:r>
            <a:endParaRPr kumimoji="0" lang="en-US" sz="2000" b="1" i="0" u="none" strike="noStrike" kern="0" cap="none" spc="0" normalizeH="0" baseline="0" noProof="0" dirty="0">
              <a:ln>
                <a:noFill/>
              </a:ln>
              <a:solidFill>
                <a:prstClr val="black"/>
              </a:solidFill>
              <a:effectLst/>
              <a:uLnTx/>
              <a:uFillTx/>
              <a:latin typeface="UTM Avo" panose="02040603050506020204" pitchFamily="18" charset="0"/>
            </a:endParaRPr>
          </a:p>
        </p:txBody>
      </p:sp>
      <mc:AlternateContent xmlns:mc="http://schemas.openxmlformats.org/markup-compatibility/2006">
        <mc:Choice xmlns:a14="http://schemas.microsoft.com/office/drawing/2010/main" Requires="a14">
          <p:sp>
            <p:nvSpPr>
              <p:cNvPr id="5" name="Hộp Văn bản 8">
                <a:extLst>
                  <a:ext uri="{FF2B5EF4-FFF2-40B4-BE49-F238E27FC236}">
                    <a16:creationId xmlns:a16="http://schemas.microsoft.com/office/drawing/2014/main" id="{36052AB0-DE45-3D4D-3511-5B6D00068CA0}"/>
                  </a:ext>
                </a:extLst>
              </p:cNvPr>
              <p:cNvSpPr txBox="1"/>
              <p:nvPr/>
            </p:nvSpPr>
            <p:spPr>
              <a:xfrm>
                <a:off x="108858" y="2347985"/>
                <a:ext cx="5453742" cy="1350754"/>
              </a:xfrm>
              <a:prstGeom prst="rect">
                <a:avLst/>
              </a:prstGeom>
              <a:noFill/>
            </p:spPr>
            <p:txBody>
              <a:bodyPr wrap="square" rtlCol="0">
                <a:spAutoFit/>
              </a:bodyPr>
              <a:lstStyle/>
              <a:p>
                <a:pPr algn="just" eaLnBrk="0" fontAlgn="base" hangingPunct="0">
                  <a:lnSpc>
                    <a:spcPct val="150000"/>
                  </a:lnSpc>
                  <a:spcBef>
                    <a:spcPct val="0"/>
                  </a:spcBef>
                  <a:spcAft>
                    <a:spcPct val="0"/>
                  </a:spcAft>
                  <a:defRPr/>
                </a:pPr>
                <a:r>
                  <a:rPr lang="en-US" sz="2800" dirty="0">
                    <a:solidFill>
                      <a:sysClr val="windowText" lastClr="000000"/>
                    </a:solidFill>
                    <a:latin typeface="UTM Avo" panose="02040603050506020204" pitchFamily="18" charset="0"/>
                    <a:cs typeface="Arial" panose="020B0604020202020204" pitchFamily="34" charset="0"/>
                    <a:sym typeface="Arial"/>
                  </a:rPr>
                  <a:t>Quan </a:t>
                </a:r>
                <a:r>
                  <a:rPr lang="en-US" sz="2800" dirty="0" err="1">
                    <a:solidFill>
                      <a:sysClr val="windowText" lastClr="000000"/>
                    </a:solidFill>
                    <a:latin typeface="UTM Avo" panose="02040603050506020204" pitchFamily="18" charset="0"/>
                    <a:cs typeface="Arial" panose="020B0604020202020204" pitchFamily="34" charset="0"/>
                    <a:sym typeface="Arial"/>
                  </a:rPr>
                  <a:t>sát</a:t>
                </a:r>
                <a:r>
                  <a:rPr lang="en-US" sz="2800" dirty="0">
                    <a:solidFill>
                      <a:sysClr val="windowText" lastClr="000000"/>
                    </a:solidFill>
                    <a:latin typeface="UTM Avo" panose="02040603050506020204" pitchFamily="18" charset="0"/>
                    <a:cs typeface="Arial" panose="020B0604020202020204" pitchFamily="34" charset="0"/>
                    <a:sym typeface="Arial"/>
                  </a:rPr>
                  <a:t> </a:t>
                </a:r>
                <a:r>
                  <a:rPr lang="en-US" sz="2800" i="1" dirty="0" err="1">
                    <a:solidFill>
                      <a:sysClr val="windowText" lastClr="000000"/>
                    </a:solidFill>
                    <a:latin typeface="UTM Avo" panose="02040603050506020204" pitchFamily="18" charset="0"/>
                    <a:cs typeface="Arial" panose="020B0604020202020204" pitchFamily="34" charset="0"/>
                    <a:sym typeface="Arial"/>
                  </a:rPr>
                  <a:t>Hình</a:t>
                </a:r>
                <a:r>
                  <a:rPr lang="en-US" sz="2800" i="1" dirty="0">
                    <a:solidFill>
                      <a:sysClr val="windowText" lastClr="000000"/>
                    </a:solidFill>
                    <a:latin typeface="UTM Avo" panose="02040603050506020204" pitchFamily="18" charset="0"/>
                    <a:cs typeface="Arial" panose="020B0604020202020204" pitchFamily="34" charset="0"/>
                    <a:sym typeface="Arial"/>
                  </a:rPr>
                  <a:t> 71</a:t>
                </a:r>
                <a:r>
                  <a:rPr lang="en-US" sz="2800" dirty="0">
                    <a:solidFill>
                      <a:sysClr val="windowText" lastClr="000000"/>
                    </a:solidFill>
                    <a:latin typeface="UTM Avo" panose="02040603050506020204" pitchFamily="18" charset="0"/>
                    <a:cs typeface="Arial" panose="020B0604020202020204" pitchFamily="34" charset="0"/>
                    <a:sym typeface="Arial"/>
                  </a:rPr>
                  <a:t>, </a:t>
                </a:r>
              </a:p>
              <a:p>
                <a:pPr algn="just" eaLnBrk="0" fontAlgn="base" hangingPunct="0">
                  <a:lnSpc>
                    <a:spcPct val="150000"/>
                  </a:lnSpc>
                  <a:spcBef>
                    <a:spcPct val="0"/>
                  </a:spcBef>
                  <a:spcAft>
                    <a:spcPct val="0"/>
                  </a:spcAft>
                  <a:defRPr/>
                </a:pPr>
                <a:r>
                  <a:rPr lang="en-US" sz="2800" dirty="0" err="1">
                    <a:solidFill>
                      <a:sysClr val="windowText" lastClr="000000"/>
                    </a:solidFill>
                    <a:latin typeface="UTM Avo" panose="02040603050506020204" pitchFamily="18" charset="0"/>
                    <a:cs typeface="Arial" panose="020B0604020202020204" pitchFamily="34" charset="0"/>
                    <a:sym typeface="Arial"/>
                  </a:rPr>
                  <a:t>chứng</a:t>
                </a:r>
                <a:r>
                  <a:rPr lang="en-US" sz="2800" dirty="0">
                    <a:solidFill>
                      <a:sysClr val="windowText" lastClr="000000"/>
                    </a:solidFill>
                    <a:latin typeface="UTM Avo" panose="02040603050506020204" pitchFamily="18" charset="0"/>
                    <a:cs typeface="Arial" panose="020B0604020202020204" pitchFamily="34" charset="0"/>
                    <a:sym typeface="Arial"/>
                  </a:rPr>
                  <a:t> </a:t>
                </a:r>
                <a:r>
                  <a:rPr lang="en-US" sz="2800" dirty="0" err="1">
                    <a:solidFill>
                      <a:sysClr val="windowText" lastClr="000000"/>
                    </a:solidFill>
                    <a:latin typeface="UTM Avo" panose="02040603050506020204" pitchFamily="18" charset="0"/>
                    <a:cs typeface="Arial" panose="020B0604020202020204" pitchFamily="34" charset="0"/>
                    <a:sym typeface="Arial"/>
                  </a:rPr>
                  <a:t>minh</a:t>
                </a:r>
                <a:r>
                  <a:rPr lang="en-US" sz="2800" dirty="0">
                    <a:solidFill>
                      <a:sysClr val="windowText" lastClr="000000"/>
                    </a:solidFill>
                    <a:latin typeface="UTM Avo" panose="02040603050506020204" pitchFamily="18" charset="0"/>
                    <a:cs typeface="Arial" panose="020B0604020202020204" pitchFamily="34" charset="0"/>
                    <a:sym typeface="Arial"/>
                  </a:rPr>
                  <a:t> </a:t>
                </a:r>
                <a14:m>
                  <m:oMath xmlns:m="http://schemas.openxmlformats.org/officeDocument/2006/math">
                    <m:acc>
                      <m:accPr>
                        <m:chr m:val="̂"/>
                        <m:ctrlPr>
                          <a:rPr lang="en-US" sz="2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800" i="0">
                            <a:solidFill>
                              <a:prstClr val="black"/>
                            </a:solidFill>
                            <a:latin typeface="UTM Avo" panose="02040603050506020204" pitchFamily="18" charset="0"/>
                            <a:ea typeface="Dotum" panose="020B0600000101010101" pitchFamily="34" charset="-127"/>
                            <a:cs typeface="Times New Roman" panose="02020603050405020304" pitchFamily="18" charset="0"/>
                          </a:rPr>
                          <m:t>A</m:t>
                        </m:r>
                      </m:e>
                    </m:acc>
                    <m:r>
                      <a:rPr lang="en-US" sz="2800" i="1">
                        <a:solidFill>
                          <a:prstClr val="black"/>
                        </a:solidFill>
                        <a:latin typeface="Cambria Math" panose="02040503050406030204" pitchFamily="18" charset="0"/>
                        <a:ea typeface="Dotum" panose="020B0600000101010101" pitchFamily="34" charset="-127"/>
                      </a:rPr>
                      <m:t>=</m:t>
                    </m:r>
                    <m:acc>
                      <m:accPr>
                        <m:chr m:val="̂"/>
                        <m:ctrlPr>
                          <a:rPr lang="en-US" sz="2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800" i="0">
                            <a:solidFill>
                              <a:prstClr val="black"/>
                            </a:solidFill>
                            <a:latin typeface="UTM Avo" panose="02040603050506020204" pitchFamily="18" charset="0"/>
                            <a:ea typeface="Dotum" panose="020B0600000101010101" pitchFamily="34" charset="-127"/>
                            <a:cs typeface="Times New Roman" panose="02020603050405020304" pitchFamily="18" charset="0"/>
                          </a:rPr>
                          <m:t>D</m:t>
                        </m:r>
                      </m:e>
                    </m:acc>
                    <m:r>
                      <m:rPr>
                        <m:nor/>
                      </m:rPr>
                      <a:rPr lang="en-US" sz="2800" i="0">
                        <a:solidFill>
                          <a:prstClr val="black"/>
                        </a:solidFill>
                        <a:latin typeface="UTM Avo" panose="02040603050506020204" pitchFamily="18" charset="0"/>
                        <a:ea typeface="Dotum" panose="020B0600000101010101" pitchFamily="34" charset="-127"/>
                        <a:cs typeface="Times New Roman" panose="02020603050405020304" pitchFamily="18" charset="0"/>
                      </a:rPr>
                      <m:t>, </m:t>
                    </m:r>
                    <m:acc>
                      <m:accPr>
                        <m:chr m:val="̂"/>
                        <m:ctrlPr>
                          <a:rPr lang="en-US" sz="2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800" i="0">
                            <a:solidFill>
                              <a:prstClr val="black"/>
                            </a:solidFill>
                            <a:latin typeface="UTM Avo" panose="02040603050506020204" pitchFamily="18" charset="0"/>
                            <a:ea typeface="Dotum" panose="020B0600000101010101" pitchFamily="34" charset="-127"/>
                            <a:cs typeface="Times New Roman" panose="02020603050405020304" pitchFamily="18" charset="0"/>
                          </a:rPr>
                          <m:t>C</m:t>
                        </m:r>
                      </m:e>
                    </m:acc>
                    <m:r>
                      <a:rPr lang="en-US" sz="2800" i="1">
                        <a:solidFill>
                          <a:prstClr val="black"/>
                        </a:solidFill>
                        <a:latin typeface="Cambria Math" panose="02040503050406030204" pitchFamily="18" charset="0"/>
                        <a:ea typeface="Dotum" panose="020B0600000101010101" pitchFamily="34" charset="-127"/>
                      </a:rPr>
                      <m:t>=</m:t>
                    </m:r>
                    <m:acc>
                      <m:accPr>
                        <m:chr m:val="̂"/>
                        <m:ctrlPr>
                          <a:rPr lang="en-US" sz="2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m:rPr>
                            <m:nor/>
                          </m:rPr>
                          <a:rPr lang="en-US" sz="2800" b="0" i="0" smtClean="0">
                            <a:solidFill>
                              <a:prstClr val="black"/>
                            </a:solidFill>
                            <a:latin typeface="UTM Avo" panose="02040603050506020204" pitchFamily="18" charset="0"/>
                            <a:ea typeface="Dotum" panose="020B0600000101010101" pitchFamily="34" charset="-127"/>
                            <a:cs typeface="Times New Roman" panose="02020603050405020304" pitchFamily="18" charset="0"/>
                          </a:rPr>
                          <m:t>B</m:t>
                        </m:r>
                        <m:r>
                          <m:rPr>
                            <m:nor/>
                          </m:rPr>
                          <a:rPr lang="en-US" sz="2800" i="0">
                            <a:solidFill>
                              <a:prstClr val="black"/>
                            </a:solidFill>
                            <a:latin typeface="UTM Avo" panose="02040603050506020204" pitchFamily="18" charset="0"/>
                            <a:ea typeface="Dotum" panose="020B0600000101010101" pitchFamily="34" charset="-127"/>
                            <a:cs typeface="Times New Roman" panose="02020603050405020304" pitchFamily="18" charset="0"/>
                          </a:rPr>
                          <m:t>.</m:t>
                        </m:r>
                      </m:e>
                    </m:acc>
                  </m:oMath>
                </a14:m>
                <a:endParaRPr lang="vi-VN" altLang="en-US" sz="2800" dirty="0">
                  <a:latin typeface="UTM Avo" panose="02040603050506020204" pitchFamily="18" charset="0"/>
                  <a:ea typeface="Dotum" panose="020B0600000101010101" pitchFamily="34" charset="-127"/>
                  <a:cs typeface="Arial" panose="020B0604020202020204" pitchFamily="34" charset="0"/>
                </a:endParaRPr>
              </a:p>
            </p:txBody>
          </p:sp>
        </mc:Choice>
        <mc:Fallback>
          <p:sp>
            <p:nvSpPr>
              <p:cNvPr id="5" name="Hộp Văn bản 8">
                <a:extLst>
                  <a:ext uri="{FF2B5EF4-FFF2-40B4-BE49-F238E27FC236}">
                    <a16:creationId xmlns:a16="http://schemas.microsoft.com/office/drawing/2014/main" id="{36052AB0-DE45-3D4D-3511-5B6D00068CA0}"/>
                  </a:ext>
                </a:extLst>
              </p:cNvPr>
              <p:cNvSpPr txBox="1">
                <a:spLocks noRot="1" noChangeAspect="1" noMove="1" noResize="1" noEditPoints="1" noAdjustHandles="1" noChangeArrowheads="1" noChangeShapeType="1" noTextEdit="1"/>
              </p:cNvSpPr>
              <p:nvPr/>
            </p:nvSpPr>
            <p:spPr>
              <a:xfrm>
                <a:off x="108858" y="2347985"/>
                <a:ext cx="5453742" cy="1350754"/>
              </a:xfrm>
              <a:prstGeom prst="rect">
                <a:avLst/>
              </a:prstGeom>
              <a:blipFill>
                <a:blip r:embed="rId3"/>
                <a:stretch>
                  <a:fillRect l="-2346" b="-1081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30D27C7-D4E6-708F-499F-4CF46BE88AA7}"/>
              </a:ext>
            </a:extLst>
          </p:cNvPr>
          <p:cNvPicPr>
            <a:picLocks noChangeAspect="1"/>
          </p:cNvPicPr>
          <p:nvPr/>
        </p:nvPicPr>
        <p:blipFill rotWithShape="1">
          <a:blip r:embed="rId4"/>
          <a:srcRect l="7312" r="5028"/>
          <a:stretch/>
        </p:blipFill>
        <p:spPr>
          <a:xfrm>
            <a:off x="5159536" y="1391558"/>
            <a:ext cx="6687609" cy="5237842"/>
          </a:xfrm>
          <a:prstGeom prst="rect">
            <a:avLst/>
          </a:prstGeom>
        </p:spPr>
      </p:pic>
    </p:spTree>
    <p:extLst>
      <p:ext uri="{BB962C8B-B14F-4D97-AF65-F5344CB8AC3E}">
        <p14:creationId xmlns:p14="http://schemas.microsoft.com/office/powerpoint/2010/main" val="278284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0DCAAE7-DBB2-26F5-BA6F-1A6E0773FA7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2B256A6-9EF7-7F2F-98C2-FD64508BAC69}"/>
              </a:ext>
            </a:extLst>
          </p:cNvPr>
          <p:cNvSpPr/>
          <p:nvPr/>
        </p:nvSpPr>
        <p:spPr>
          <a:xfrm>
            <a:off x="365625" y="1755917"/>
            <a:ext cx="2153329" cy="410307"/>
          </a:xfrm>
          <a:prstGeom prst="roundRect">
            <a:avLst/>
          </a:prstGeom>
          <a:solidFill>
            <a:srgbClr val="ED7D31"/>
          </a:solidFill>
          <a:ln w="38100" cap="flat" cmpd="sng" algn="ctr">
            <a:solidFill>
              <a:sysClr val="windowText" lastClr="000000"/>
            </a:solidFill>
            <a:prstDash val="solid"/>
            <a:miter lim="800000"/>
          </a:ln>
          <a:effectLst/>
        </p:spPr>
        <p:txBody>
          <a:bodyPr rtlCol="0" anchor="ctr"/>
          <a:lstStyle/>
          <a:p>
            <a:pPr lvl="0" algn="ctr">
              <a:defRPr/>
            </a:pPr>
            <a:r>
              <a:rPr lang="en-US" sz="2200" b="1" kern="0" dirty="0" err="1">
                <a:solidFill>
                  <a:prstClr val="black"/>
                </a:solidFill>
                <a:latin typeface="UTM Avo" panose="02040603050506020204" pitchFamily="18" charset="0"/>
                <a:cs typeface="Arial" panose="020B0604020202020204" pitchFamily="34" charset="0"/>
              </a:rPr>
              <a:t>Luyện</a:t>
            </a:r>
            <a:r>
              <a:rPr lang="en-US" sz="2200" b="1" kern="0" dirty="0">
                <a:solidFill>
                  <a:prstClr val="black"/>
                </a:solidFill>
                <a:latin typeface="UTM Avo" panose="02040603050506020204" pitchFamily="18" charset="0"/>
                <a:cs typeface="Arial" panose="020B0604020202020204" pitchFamily="34" charset="0"/>
              </a:rPr>
              <a:t> </a:t>
            </a:r>
            <a:r>
              <a:rPr lang="en-US" sz="2200" b="1" kern="0" dirty="0" err="1">
                <a:solidFill>
                  <a:prstClr val="black"/>
                </a:solidFill>
                <a:latin typeface="UTM Avo" panose="02040603050506020204" pitchFamily="18" charset="0"/>
                <a:cs typeface="Arial" panose="020B0604020202020204" pitchFamily="34" charset="0"/>
              </a:rPr>
              <a:t>tập</a:t>
            </a:r>
            <a:r>
              <a:rPr lang="en-US" sz="2200" b="1" kern="0" dirty="0">
                <a:solidFill>
                  <a:prstClr val="black"/>
                </a:solidFill>
                <a:latin typeface="UTM Avo" panose="02040603050506020204" pitchFamily="18" charset="0"/>
                <a:cs typeface="Arial" panose="020B0604020202020204" pitchFamily="34" charset="0"/>
              </a:rPr>
              <a:t> 2</a:t>
            </a:r>
          </a:p>
        </p:txBody>
      </p:sp>
      <mc:AlternateContent xmlns:mc="http://schemas.openxmlformats.org/markup-compatibility/2006">
        <mc:Choice xmlns:a14="http://schemas.microsoft.com/office/drawing/2010/main" Requires="a14">
          <p:sp>
            <p:nvSpPr>
              <p:cNvPr id="5" name="Hộp Văn bản 8">
                <a:extLst>
                  <a:ext uri="{FF2B5EF4-FFF2-40B4-BE49-F238E27FC236}">
                    <a16:creationId xmlns:a16="http://schemas.microsoft.com/office/drawing/2014/main" id="{CCF3B95E-69B4-3342-7A34-DCD849E6DA0D}"/>
                  </a:ext>
                </a:extLst>
              </p:cNvPr>
              <p:cNvSpPr txBox="1"/>
              <p:nvPr/>
            </p:nvSpPr>
            <p:spPr>
              <a:xfrm>
                <a:off x="222068" y="2430297"/>
                <a:ext cx="11969932" cy="1997406"/>
              </a:xfrm>
              <a:prstGeom prst="rect">
                <a:avLst/>
              </a:prstGeom>
              <a:noFill/>
            </p:spPr>
            <p:txBody>
              <a:bodyPr wrap="square" rtlCol="0">
                <a:spAutoFit/>
              </a:bodyPr>
              <a:lstStyle/>
              <a:p>
                <a:pPr defTabSz="1219261">
                  <a:lnSpc>
                    <a:spcPct val="150000"/>
                  </a:lnSpc>
                  <a:spcBef>
                    <a:spcPts val="0"/>
                  </a:spcBef>
                  <a:spcAft>
                    <a:spcPts val="0"/>
                  </a:spcAft>
                  <a:defRPr/>
                </a:pPr>
                <a:r>
                  <a:rPr lang="vi-VN" sz="2800" dirty="0">
                    <a:latin typeface="UTM Avo" panose="02040603050506020204" pitchFamily="18" charset="0"/>
                    <a:ea typeface="Dotum" panose="020B0600000101010101" pitchFamily="34" charset="-127"/>
                    <a:cs typeface="Arial" panose="020B0604020202020204" pitchFamily="34" charset="0"/>
                    <a:sym typeface="Arial"/>
                  </a:rPr>
                  <a:t>Cho góc </a:t>
                </a:r>
                <a14:m>
                  <m:oMath xmlns:m="http://schemas.openxmlformats.org/officeDocument/2006/math">
                    <m:r>
                      <a:rPr lang="vi-VN" sz="2800">
                        <a:latin typeface="Cambria Math" panose="02040503050406030204" pitchFamily="18" charset="0"/>
                        <a:ea typeface="Dotum" panose="020B0600000101010101" pitchFamily="34" charset="-127"/>
                        <a:cs typeface="Arial" panose="020B0604020202020204" pitchFamily="34" charset="0"/>
                        <a:sym typeface="Arial"/>
                      </a:rPr>
                      <m:t>𝑥</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O</m:t>
                    </m:r>
                    <m:r>
                      <a:rPr lang="vi-VN" sz="2800">
                        <a:latin typeface="Cambria Math" panose="02040503050406030204" pitchFamily="18" charset="0"/>
                        <a:ea typeface="Dotum" panose="020B0600000101010101" pitchFamily="34" charset="-127"/>
                        <a:cs typeface="Arial" panose="020B0604020202020204" pitchFamily="34" charset="0"/>
                        <a:sym typeface="Arial"/>
                      </a:rPr>
                      <m:t>𝑦</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Trên tia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O</m:t>
                    </m:r>
                    <m:r>
                      <a:rPr lang="vi-VN" sz="2800">
                        <a:latin typeface="Cambria Math" panose="02040503050406030204" pitchFamily="18" charset="0"/>
                        <a:ea typeface="Dotum" panose="020B0600000101010101" pitchFamily="34" charset="-127"/>
                        <a:cs typeface="Arial" panose="020B0604020202020204" pitchFamily="34" charset="0"/>
                        <a:sym typeface="Arial"/>
                      </a:rPr>
                      <m:t>𝑥</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lấy các điểm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A</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 </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B</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sao cho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OA</m:t>
                    </m:r>
                    <m:r>
                      <a:rPr lang="vi-VN" sz="28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2</m:t>
                    </m:r>
                    <m:r>
                      <m:rPr>
                        <m:nor/>
                      </m:rPr>
                      <a:rPr lang="en-US" sz="2800" b="0" i="0" smtClean="0">
                        <a:latin typeface="UTM Avo" panose="02040603050506020204" pitchFamily="18" charset="0"/>
                        <a:ea typeface="Dotum" panose="020B0600000101010101" pitchFamily="34" charset="-127"/>
                        <a:cs typeface="Arial" panose="020B0604020202020204" pitchFamily="34" charset="0"/>
                        <a:sym typeface="Arial"/>
                      </a:rPr>
                      <m:t> </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cm</m:t>
                    </m:r>
                    <m:r>
                      <a:rPr lang="vi-VN" sz="2800">
                        <a:latin typeface="Cambria Math" panose="02040503050406030204" pitchFamily="18" charset="0"/>
                        <a:ea typeface="Dotum" panose="020B0600000101010101" pitchFamily="34" charset="-127"/>
                        <a:cs typeface="Arial" panose="020B0604020202020204" pitchFamily="34" charset="0"/>
                        <a:sym typeface="Arial"/>
                      </a:rPr>
                      <m:t>, </m:t>
                    </m:r>
                  </m:oMath>
                </a14:m>
                <a:endParaRPr lang="en-US" sz="2800" dirty="0">
                  <a:latin typeface="Cambria Math" panose="02040503050406030204" pitchFamily="18" charset="0"/>
                  <a:ea typeface="Dotum" panose="020B0600000101010101" pitchFamily="34" charset="-127"/>
                  <a:cs typeface="Arial" panose="020B0604020202020204" pitchFamily="34" charset="0"/>
                  <a:sym typeface="Arial"/>
                </a:endParaRPr>
              </a:p>
              <a:p>
                <a:pPr defTabSz="1219261">
                  <a:lnSpc>
                    <a:spcPct val="150000"/>
                  </a:lnSpc>
                  <a:spcBef>
                    <a:spcPts val="0"/>
                  </a:spcBef>
                  <a:spcAft>
                    <a:spcPts val="0"/>
                  </a:spcAft>
                  <a:defRPr/>
                </a:pP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OB</m:t>
                    </m:r>
                    <m:r>
                      <a:rPr lang="vi-VN" sz="28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9</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cm</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Trên tia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Oy</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lấy các điểm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M</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 </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N</m:t>
                    </m:r>
                    <m:r>
                      <m:rPr>
                        <m:nor/>
                      </m:rPr>
                      <a:rPr lang="en-US" sz="2800">
                        <a:latin typeface="UTM Avo" panose="02040603050506020204" pitchFamily="18" charset="0"/>
                        <a:ea typeface="Dotum" panose="020B0600000101010101" pitchFamily="34" charset="-127"/>
                        <a:cs typeface="Arial" panose="020B0604020202020204" pitchFamily="34" charset="0"/>
                        <a:sym typeface="Arial"/>
                      </a:rPr>
                      <m:t> </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sao cho </a:t>
                </a:r>
                <a14:m>
                  <m:oMath xmlns:m="http://schemas.openxmlformats.org/officeDocument/2006/math">
                    <m:r>
                      <m:rPr>
                        <m:nor/>
                      </m:rPr>
                      <a:rPr lang="vi-VN" sz="2800">
                        <a:latin typeface="UTM Avo" panose="02040603050506020204" pitchFamily="18" charset="0"/>
                        <a:ea typeface="Dotum" panose="020B0600000101010101" pitchFamily="34" charset="-127"/>
                        <a:cs typeface="Arial" panose="020B0604020202020204" pitchFamily="34" charset="0"/>
                        <a:sym typeface="Arial"/>
                      </a:rPr>
                      <m:t>OM</m:t>
                    </m:r>
                    <m:r>
                      <a:rPr lang="vi-VN" sz="28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3</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cm</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  </m:t>
                    </m:r>
                  </m:oMath>
                </a14:m>
                <a:endParaRPr lang="en-US" sz="2800" dirty="0">
                  <a:latin typeface="UTM Avo" panose="02040603050506020204" pitchFamily="18" charset="0"/>
                  <a:ea typeface="Dotum" panose="020B0600000101010101" pitchFamily="34" charset="-127"/>
                  <a:cs typeface="Arial" panose="020B0604020202020204" pitchFamily="34" charset="0"/>
                  <a:sym typeface="Arial"/>
                </a:endParaRPr>
              </a:p>
              <a:p>
                <a:pPr defTabSz="1219261">
                  <a:lnSpc>
                    <a:spcPct val="150000"/>
                  </a:lnSpc>
                  <a:spcBef>
                    <a:spcPts val="0"/>
                  </a:spcBef>
                  <a:spcAft>
                    <a:spcPts val="0"/>
                  </a:spcAft>
                  <a:defRPr/>
                </a:pPr>
                <a14:m>
                  <m:oMath xmlns:m="http://schemas.openxmlformats.org/officeDocument/2006/math">
                    <m:r>
                      <m:rPr>
                        <m:nor/>
                      </m:rPr>
                      <a:rPr lang="vi-VN" sz="2800" smtClean="0">
                        <a:latin typeface="UTM Avo" panose="02040603050506020204" pitchFamily="18" charset="0"/>
                        <a:ea typeface="Dotum" panose="020B0600000101010101" pitchFamily="34" charset="-127"/>
                        <a:cs typeface="Arial" panose="020B0604020202020204" pitchFamily="34" charset="0"/>
                        <a:sym typeface="Arial"/>
                      </a:rPr>
                      <m:t>O</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N</m:t>
                    </m:r>
                    <m:r>
                      <a:rPr lang="vi-VN" sz="2800" i="1">
                        <a:latin typeface="Cambria Math" panose="02040503050406030204" pitchFamily="18" charset="0"/>
                        <a:ea typeface="Dotum" panose="020B0600000101010101" pitchFamily="34" charset="-127"/>
                        <a:cs typeface="Arial" panose="020B0604020202020204" pitchFamily="34" charset="0"/>
                        <a:sym typeface="Arial"/>
                      </a:rPr>
                      <m:t>=</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6</m:t>
                    </m:r>
                    <m:r>
                      <m:rPr>
                        <m:nor/>
                      </m:rPr>
                      <a:rPr lang="vi-VN" sz="2800">
                        <a:latin typeface="UTM Avo" panose="02040603050506020204" pitchFamily="18" charset="0"/>
                        <a:ea typeface="Dotum" panose="020B0600000101010101" pitchFamily="34" charset="-127"/>
                        <a:cs typeface="Arial" panose="020B0604020202020204" pitchFamily="34" charset="0"/>
                        <a:sym typeface="Arial"/>
                      </a:rPr>
                      <m:t>cm</m:t>
                    </m:r>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 Chứng minh</a:t>
                </a:r>
                <a:r>
                  <a:rPr lang="en-US" sz="2800" dirty="0">
                    <a:latin typeface="UTM Avo" panose="02040603050506020204" pitchFamily="18" charset="0"/>
                    <a:ea typeface="Dotum" panose="020B0600000101010101" pitchFamily="34" charset="-127"/>
                    <a:cs typeface="Arial" panose="020B0604020202020204" pitchFamily="34" charset="0"/>
                    <a:sym typeface="Arial"/>
                  </a:rPr>
                  <a:t> </a:t>
                </a:r>
                <a14:m>
                  <m:oMath xmlns:m="http://schemas.openxmlformats.org/officeDocument/2006/math">
                    <m:acc>
                      <m:accPr>
                        <m:chr m:val="̂"/>
                        <m:ctrlPr>
                          <a:rPr lang="en-US" sz="2800" i="1">
                            <a:latin typeface="Cambria Math" panose="02040503050406030204" pitchFamily="18" charset="0"/>
                            <a:ea typeface="Dotum" panose="020B0600000101010101" pitchFamily="34" charset="-127"/>
                            <a:cs typeface="Arial" panose="020B0604020202020204" pitchFamily="34" charset="0"/>
                          </a:rPr>
                        </m:ctrlPr>
                      </m:accPr>
                      <m:e>
                        <m:r>
                          <m:rPr>
                            <m:nor/>
                          </m:rPr>
                          <a:rPr lang="vi-VN" sz="2800">
                            <a:latin typeface="UTM Avo" panose="02040603050506020204" pitchFamily="18" charset="0"/>
                            <a:ea typeface="Dotum" panose="020B0600000101010101" pitchFamily="34" charset="-127"/>
                            <a:cs typeface="Arial" panose="020B0604020202020204" pitchFamily="34" charset="0"/>
                          </a:rPr>
                          <m:t>OBM</m:t>
                        </m:r>
                      </m:e>
                    </m:acc>
                    <m:r>
                      <a:rPr lang="vi-VN" sz="2800" i="1">
                        <a:latin typeface="Cambria Math" panose="02040503050406030204" pitchFamily="18" charset="0"/>
                        <a:ea typeface="Dotum" panose="020B0600000101010101" pitchFamily="34" charset="-127"/>
                        <a:cs typeface="Arial" panose="020B0604020202020204" pitchFamily="34" charset="0"/>
                        <a:sym typeface="Arial"/>
                      </a:rPr>
                      <m:t>=</m:t>
                    </m:r>
                    <m:acc>
                      <m:accPr>
                        <m:chr m:val="̂"/>
                        <m:ctrlPr>
                          <a:rPr lang="en-US" sz="2800" i="1">
                            <a:latin typeface="Cambria Math" panose="02040503050406030204" pitchFamily="18" charset="0"/>
                            <a:ea typeface="Dotum" panose="020B0600000101010101" pitchFamily="34" charset="-127"/>
                            <a:cs typeface="Arial" panose="020B0604020202020204" pitchFamily="34" charset="0"/>
                          </a:rPr>
                        </m:ctrlPr>
                      </m:accPr>
                      <m:e>
                        <m:r>
                          <m:rPr>
                            <m:nor/>
                          </m:rPr>
                          <a:rPr lang="vi-VN" sz="2800">
                            <a:latin typeface="UTM Avo" panose="02040603050506020204" pitchFamily="18" charset="0"/>
                            <a:ea typeface="Dotum" panose="020B0600000101010101" pitchFamily="34" charset="-127"/>
                            <a:cs typeface="Arial" panose="020B0604020202020204" pitchFamily="34" charset="0"/>
                          </a:rPr>
                          <m:t>ONA</m:t>
                        </m:r>
                      </m:e>
                    </m:acc>
                  </m:oMath>
                </a14:m>
                <a:r>
                  <a:rPr lang="vi-VN" sz="2800" dirty="0">
                    <a:latin typeface="UTM Avo" panose="02040603050506020204" pitchFamily="18" charset="0"/>
                    <a:ea typeface="Dotum" panose="020B0600000101010101" pitchFamily="34" charset="-127"/>
                    <a:cs typeface="Arial" panose="020B0604020202020204" pitchFamily="34" charset="0"/>
                    <a:sym typeface="Arial"/>
                  </a:rPr>
                  <a:t>.</a:t>
                </a:r>
                <a:endParaRPr lang="vi-VN" altLang="en-US" sz="2800" dirty="0">
                  <a:latin typeface="UTM Avo" panose="02040603050506020204" pitchFamily="18" charset="0"/>
                  <a:ea typeface="Dotum" panose="020B0600000101010101" pitchFamily="34" charset="-127"/>
                  <a:cs typeface="Arial" panose="020B0604020202020204" pitchFamily="34" charset="0"/>
                  <a:sym typeface="Arial"/>
                </a:endParaRPr>
              </a:p>
            </p:txBody>
          </p:sp>
        </mc:Choice>
        <mc:Fallback>
          <p:sp>
            <p:nvSpPr>
              <p:cNvPr id="5" name="Hộp Văn bản 8">
                <a:extLst>
                  <a:ext uri="{FF2B5EF4-FFF2-40B4-BE49-F238E27FC236}">
                    <a16:creationId xmlns:a16="http://schemas.microsoft.com/office/drawing/2014/main" id="{CCF3B95E-69B4-3342-7A34-DCD849E6DA0D}"/>
                  </a:ext>
                </a:extLst>
              </p:cNvPr>
              <p:cNvSpPr txBox="1">
                <a:spLocks noRot="1" noChangeAspect="1" noMove="1" noResize="1" noEditPoints="1" noAdjustHandles="1" noChangeArrowheads="1" noChangeShapeType="1" noTextEdit="1"/>
              </p:cNvSpPr>
              <p:nvPr/>
            </p:nvSpPr>
            <p:spPr>
              <a:xfrm>
                <a:off x="222068" y="2430297"/>
                <a:ext cx="11969932" cy="1997406"/>
              </a:xfrm>
              <a:prstGeom prst="rect">
                <a:avLst/>
              </a:prstGeom>
              <a:blipFill>
                <a:blip r:embed="rId4"/>
                <a:stretch>
                  <a:fillRect l="-1018" b="-7645"/>
                </a:stretch>
              </a:blipFill>
            </p:spPr>
            <p:txBody>
              <a:bodyPr/>
              <a:lstStyle/>
              <a:p>
                <a:r>
                  <a:rPr lang="en-US">
                    <a:noFill/>
                  </a:rPr>
                  <a:t> </a:t>
                </a:r>
              </a:p>
            </p:txBody>
          </p:sp>
        </mc:Fallback>
      </mc:AlternateContent>
    </p:spTree>
    <p:extLst>
      <p:ext uri="{BB962C8B-B14F-4D97-AF65-F5344CB8AC3E}">
        <p14:creationId xmlns:p14="http://schemas.microsoft.com/office/powerpoint/2010/main" val="4143905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5ECA40-43E9-B233-4EDD-74D9D0FCC30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A5FADE4-1970-AF31-BA7E-2C571832CEEB}"/>
              </a:ext>
            </a:extLst>
          </p:cNvPr>
          <p:cNvSpPr/>
          <p:nvPr/>
        </p:nvSpPr>
        <p:spPr>
          <a:xfrm>
            <a:off x="433754" y="1758462"/>
            <a:ext cx="644769" cy="410307"/>
          </a:xfrm>
          <a:prstGeom prst="roundRect">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UTM Avo" panose="02040603050506020204" pitchFamily="18" charset="0"/>
                <a:cs typeface="Arial" panose="020B0604020202020204" pitchFamily="34" charset="0"/>
              </a:rPr>
              <a:t>0</a:t>
            </a:r>
            <a:r>
              <a:rPr lang="en-US" sz="2400" b="1" dirty="0">
                <a:solidFill>
                  <a:schemeClr val="tx1"/>
                </a:solidFill>
                <a:latin typeface="UTM Avo" panose="02040603050506020204" pitchFamily="18" charset="0"/>
                <a:cs typeface="Arial" panose="020B0604020202020204" pitchFamily="34" charset="0"/>
              </a:rPr>
              <a:t>2</a:t>
            </a:r>
            <a:endParaRPr lang="en-US" sz="2400" b="1" dirty="0">
              <a:solidFill>
                <a:schemeClr val="tx1"/>
              </a:solidFill>
              <a:latin typeface="UTM Avo" panose="02040603050506020204" pitchFamily="18" charset="0"/>
            </a:endParaRPr>
          </a:p>
        </p:txBody>
      </p:sp>
      <p:sp>
        <p:nvSpPr>
          <p:cNvPr id="10" name="Hộp Văn bản 8">
            <a:extLst>
              <a:ext uri="{FF2B5EF4-FFF2-40B4-BE49-F238E27FC236}">
                <a16:creationId xmlns:a16="http://schemas.microsoft.com/office/drawing/2014/main" id="{DB0E77D9-8A69-15B4-7501-F00FC9ADC993}"/>
              </a:ext>
            </a:extLst>
          </p:cNvPr>
          <p:cNvSpPr txBox="1"/>
          <p:nvPr/>
        </p:nvSpPr>
        <p:spPr>
          <a:xfrm>
            <a:off x="1163256" y="1653268"/>
            <a:ext cx="10593009" cy="647165"/>
          </a:xfrm>
          <a:prstGeom prst="rect">
            <a:avLst/>
          </a:prstGeom>
          <a:noFill/>
        </p:spPr>
        <p:txBody>
          <a:bodyPr wrap="square" rtlCol="0">
            <a:spAutoFit/>
          </a:bodyPr>
          <a:lstStyle/>
          <a:p>
            <a:pPr algn="just">
              <a:lnSpc>
                <a:spcPct val="150000"/>
              </a:lnSpc>
            </a:pPr>
            <a:r>
              <a:rPr lang="vi-VN" sz="2800" dirty="0">
                <a:solidFill>
                  <a:srgbClr val="000000"/>
                </a:solidFill>
                <a:latin typeface="UTM Avo" panose="02040603050506020204" pitchFamily="18" charset="0"/>
                <a:ea typeface="Open Sans" panose="020B0604020202020204" charset="0"/>
                <a:cs typeface="Arial" panose="020B0604020202020204" pitchFamily="34" charset="0"/>
              </a:rPr>
              <a:t>Cho </a:t>
            </a:r>
            <a:r>
              <a:rPr lang="vi-VN" sz="2800" i="1" dirty="0">
                <a:solidFill>
                  <a:srgbClr val="000000"/>
                </a:solidFill>
                <a:latin typeface="UTM Avo" panose="02040603050506020204" pitchFamily="18" charset="0"/>
                <a:ea typeface="Open Sans" panose="020B0604020202020204" charset="0"/>
                <a:cs typeface="Arial" panose="020B0604020202020204" pitchFamily="34" charset="0"/>
              </a:rPr>
              <a:t>Hình 75</a:t>
            </a:r>
            <a:r>
              <a:rPr lang="vi-VN" sz="2800" dirty="0">
                <a:solidFill>
                  <a:srgbClr val="000000"/>
                </a:solidFill>
                <a:latin typeface="UTM Avo" panose="02040603050506020204" pitchFamily="18" charset="0"/>
                <a:ea typeface="Open Sans" panose="020B0604020202020204" charset="0"/>
                <a:cs typeface="Arial" panose="020B0604020202020204" pitchFamily="34" charset="0"/>
              </a:rPr>
              <a:t>, chứng minh:	</a:t>
            </a:r>
          </a:p>
        </p:txBody>
      </p:sp>
      <mc:AlternateContent xmlns:mc="http://schemas.openxmlformats.org/markup-compatibility/2006">
        <mc:Choice xmlns:a14="http://schemas.microsoft.com/office/drawing/2010/main" Requires="a14">
          <p:sp>
            <p:nvSpPr>
              <p:cNvPr id="2" name="Hộp Văn bản 8">
                <a:extLst>
                  <a:ext uri="{FF2B5EF4-FFF2-40B4-BE49-F238E27FC236}">
                    <a16:creationId xmlns:a16="http://schemas.microsoft.com/office/drawing/2014/main" id="{4E35F0B1-DCBA-5893-4EFE-23E6D89136CD}"/>
                  </a:ext>
                </a:extLst>
              </p:cNvPr>
              <p:cNvSpPr txBox="1"/>
              <p:nvPr/>
            </p:nvSpPr>
            <p:spPr>
              <a:xfrm>
                <a:off x="361917" y="2132770"/>
                <a:ext cx="10593009" cy="1301447"/>
              </a:xfrm>
              <a:prstGeom prst="rect">
                <a:avLst/>
              </a:prstGeom>
              <a:noFill/>
            </p:spPr>
            <p:txBody>
              <a:bodyPr wrap="square" rtlCol="0">
                <a:spAutoFit/>
              </a:bodyPr>
              <a:lstStyle/>
              <a:p>
                <a:pPr marL="457200" indent="-457200">
                  <a:lnSpc>
                    <a:spcPct val="150000"/>
                  </a:lnSpc>
                  <a:buAutoNum type="alphaLcParenR"/>
                </a:pPr>
                <a14:m>
                  <m:oMath xmlns:m="http://schemas.openxmlformats.org/officeDocument/2006/math">
                    <m:r>
                      <m:rPr>
                        <m:nor/>
                      </m:rPr>
                      <a:rPr lang="en-US" sz="2800" i="0">
                        <a:solidFill>
                          <a:srgbClr val="000000"/>
                        </a:solidFill>
                        <a:latin typeface="UTM Avo" panose="02040603050506020204" pitchFamily="18" charset="0"/>
                      </a:rPr>
                      <m:t>∆</m:t>
                    </m:r>
                    <m:r>
                      <m:rPr>
                        <m:nor/>
                      </m:rPr>
                      <a:rPr lang="en-US" sz="2800" i="0">
                        <a:solidFill>
                          <a:srgbClr val="000000"/>
                        </a:solidFill>
                        <a:latin typeface="UTM Avo" panose="02040603050506020204" pitchFamily="18" charset="0"/>
                      </a:rPr>
                      <m:t>IAB</m:t>
                    </m:r>
                    <m:r>
                      <m:rPr>
                        <m:nor/>
                      </m:rPr>
                      <a:rPr lang="en-US" sz="2800" i="0">
                        <a:solidFill>
                          <a:srgbClr val="000000"/>
                        </a:solidFill>
                        <a:latin typeface="UTM Avo" panose="02040603050506020204" pitchFamily="18" charset="0"/>
                      </a:rPr>
                      <m:t> ᔕ ∆</m:t>
                    </m:r>
                    <m:r>
                      <m:rPr>
                        <m:nor/>
                      </m:rPr>
                      <a:rPr lang="en-US" sz="2800" i="0">
                        <a:solidFill>
                          <a:srgbClr val="000000"/>
                        </a:solidFill>
                        <a:latin typeface="UTM Avo" panose="02040603050506020204" pitchFamily="18" charset="0"/>
                      </a:rPr>
                      <m:t>IDC</m:t>
                    </m:r>
                  </m:oMath>
                </a14:m>
                <a:r>
                  <a:rPr lang="en-US" sz="2800" dirty="0">
                    <a:solidFill>
                      <a:srgbClr val="000000"/>
                    </a:solidFill>
                    <a:latin typeface="UTM Avo" panose="02040603050506020204" pitchFamily="18" charset="0"/>
                  </a:rPr>
                  <a:t>;		</a:t>
                </a:r>
              </a:p>
              <a:p>
                <a:pPr>
                  <a:lnSpc>
                    <a:spcPct val="150000"/>
                  </a:lnSpc>
                </a:pPr>
                <a:r>
                  <a:rPr lang="en-US" sz="2800" dirty="0">
                    <a:solidFill>
                      <a:srgbClr val="000000"/>
                    </a:solidFill>
                    <a:latin typeface="UTM Avo" panose="02040603050506020204" pitchFamily="18" charset="0"/>
                  </a:rPr>
                  <a:t>b) </a:t>
                </a:r>
                <a14:m>
                  <m:oMath xmlns:m="http://schemas.openxmlformats.org/officeDocument/2006/math">
                    <m:r>
                      <m:rPr>
                        <m:nor/>
                      </m:rPr>
                      <a:rPr lang="en-US" sz="2800" i="0">
                        <a:solidFill>
                          <a:srgbClr val="000000"/>
                        </a:solidFill>
                        <a:latin typeface="UTM Avo" panose="02040603050506020204" pitchFamily="18" charset="0"/>
                      </a:rPr>
                      <m:t>∆</m:t>
                    </m:r>
                    <m:r>
                      <m:rPr>
                        <m:nor/>
                      </m:rPr>
                      <a:rPr lang="en-US" sz="2800" i="0">
                        <a:solidFill>
                          <a:srgbClr val="000000"/>
                        </a:solidFill>
                        <a:latin typeface="UTM Avo" panose="02040603050506020204" pitchFamily="18" charset="0"/>
                      </a:rPr>
                      <m:t>IAD</m:t>
                    </m:r>
                    <m:r>
                      <m:rPr>
                        <m:nor/>
                      </m:rPr>
                      <a:rPr lang="en-US" sz="2800" i="0">
                        <a:solidFill>
                          <a:srgbClr val="000000"/>
                        </a:solidFill>
                        <a:latin typeface="UTM Avo" panose="02040603050506020204" pitchFamily="18" charset="0"/>
                      </a:rPr>
                      <m:t> ᔕ ∆</m:t>
                    </m:r>
                    <m:r>
                      <m:rPr>
                        <m:nor/>
                      </m:rPr>
                      <a:rPr lang="en-US" sz="2800" i="0">
                        <a:solidFill>
                          <a:srgbClr val="000000"/>
                        </a:solidFill>
                        <a:latin typeface="UTM Avo" panose="02040603050506020204" pitchFamily="18" charset="0"/>
                      </a:rPr>
                      <m:t>IBC</m:t>
                    </m:r>
                  </m:oMath>
                </a14:m>
                <a:r>
                  <a:rPr lang="en-US" sz="2800" dirty="0">
                    <a:solidFill>
                      <a:srgbClr val="000000"/>
                    </a:solidFill>
                    <a:latin typeface="UTM Avo" panose="02040603050506020204" pitchFamily="18" charset="0"/>
                  </a:rPr>
                  <a:t>.</a:t>
                </a:r>
              </a:p>
            </p:txBody>
          </p:sp>
        </mc:Choice>
        <mc:Fallback>
          <p:sp>
            <p:nvSpPr>
              <p:cNvPr id="2" name="Hộp Văn bản 8">
                <a:extLst>
                  <a:ext uri="{FF2B5EF4-FFF2-40B4-BE49-F238E27FC236}">
                    <a16:creationId xmlns:a16="http://schemas.microsoft.com/office/drawing/2014/main" id="{4E35F0B1-DCBA-5893-4EFE-23E6D89136CD}"/>
                  </a:ext>
                </a:extLst>
              </p:cNvPr>
              <p:cNvSpPr txBox="1">
                <a:spLocks noRot="1" noChangeAspect="1" noMove="1" noResize="1" noEditPoints="1" noAdjustHandles="1" noChangeArrowheads="1" noChangeShapeType="1" noTextEdit="1"/>
              </p:cNvSpPr>
              <p:nvPr/>
            </p:nvSpPr>
            <p:spPr>
              <a:xfrm>
                <a:off x="361917" y="2132770"/>
                <a:ext cx="10593009" cy="1301447"/>
              </a:xfrm>
              <a:prstGeom prst="rect">
                <a:avLst/>
              </a:prstGeom>
              <a:blipFill>
                <a:blip r:embed="rId3"/>
                <a:stretch>
                  <a:fillRect l="-1151" b="-1220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EC483E9-DF4C-8946-8555-11EA645DC204}"/>
              </a:ext>
            </a:extLst>
          </p:cNvPr>
          <p:cNvPicPr>
            <a:picLocks noChangeAspect="1"/>
          </p:cNvPicPr>
          <p:nvPr/>
        </p:nvPicPr>
        <p:blipFill>
          <a:blip r:embed="rId4"/>
          <a:stretch>
            <a:fillRect/>
          </a:stretch>
        </p:blipFill>
        <p:spPr>
          <a:xfrm>
            <a:off x="5828724" y="1072470"/>
            <a:ext cx="5210935" cy="5393774"/>
          </a:xfrm>
          <a:prstGeom prst="rect">
            <a:avLst/>
          </a:prstGeom>
        </p:spPr>
      </p:pic>
    </p:spTree>
    <p:extLst>
      <p:ext uri="{BB962C8B-B14F-4D97-AF65-F5344CB8AC3E}">
        <p14:creationId xmlns:p14="http://schemas.microsoft.com/office/powerpoint/2010/main" val="1453302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418</TotalTime>
  <Words>607</Words>
  <Application>Microsoft Office PowerPoint</Application>
  <PresentationFormat>Widescreen</PresentationFormat>
  <Paragraphs>76</Paragraphs>
  <Slides>18</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Calibri</vt:lpstr>
      <vt:lpstr>UTM Avo</vt:lpstr>
      <vt:lpstr>Arial</vt:lpstr>
      <vt:lpstr>Calibri Light</vt:lpstr>
      <vt:lpstr>Cambria Math</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Trần Hà</cp:lastModifiedBy>
  <cp:revision>30</cp:revision>
  <dcterms:created xsi:type="dcterms:W3CDTF">2023-11-28T09:31:40Z</dcterms:created>
  <dcterms:modified xsi:type="dcterms:W3CDTF">2024-04-02T16:11:09Z</dcterms:modified>
  <cp:category>9Slide.vn</cp:category>
</cp:coreProperties>
</file>