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69" r:id="rId4"/>
    <p:sldMasterId id="2147483781" r:id="rId5"/>
  </p:sldMasterIdLst>
  <p:notesMasterIdLst>
    <p:notesMasterId r:id="rId37"/>
  </p:notesMasterIdLst>
  <p:sldIdLst>
    <p:sldId id="305" r:id="rId6"/>
    <p:sldId id="257" r:id="rId7"/>
    <p:sldId id="259" r:id="rId8"/>
    <p:sldId id="439" r:id="rId9"/>
    <p:sldId id="261" r:id="rId10"/>
    <p:sldId id="306" r:id="rId11"/>
    <p:sldId id="309" r:id="rId12"/>
    <p:sldId id="308" r:id="rId13"/>
    <p:sldId id="310" r:id="rId14"/>
    <p:sldId id="262" r:id="rId15"/>
    <p:sldId id="311" r:id="rId16"/>
    <p:sldId id="465" r:id="rId17"/>
    <p:sldId id="466" r:id="rId18"/>
    <p:sldId id="312" r:id="rId19"/>
    <p:sldId id="318" r:id="rId20"/>
    <p:sldId id="441" r:id="rId21"/>
    <p:sldId id="442" r:id="rId22"/>
    <p:sldId id="272" r:id="rId23"/>
    <p:sldId id="313" r:id="rId24"/>
    <p:sldId id="314" r:id="rId25"/>
    <p:sldId id="258" r:id="rId26"/>
    <p:sldId id="260" r:id="rId27"/>
    <p:sldId id="316" r:id="rId28"/>
    <p:sldId id="315" r:id="rId29"/>
    <p:sldId id="440" r:id="rId30"/>
    <p:sldId id="467" r:id="rId31"/>
    <p:sldId id="468" r:id="rId32"/>
    <p:sldId id="470" r:id="rId33"/>
    <p:sldId id="471" r:id="rId34"/>
    <p:sldId id="256" r:id="rId35"/>
    <p:sldId id="46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B528A-37A8-4A3E-AF1F-5CF08A48B7FF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25A96-903A-49AE-B68D-86B8C80EE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0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6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4981-9228-491B-A7F2-BFAF665A5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543F8-D5BC-4CB8-8840-C6BAE3626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05C37-31B4-450E-9ED2-4559544C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1EA46-99E5-4473-9D76-FCCE53DD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A633C-69D8-49C5-B684-A3ECFBE8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92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D200-4658-46F8-9F51-96C6C78E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F4EB5-776D-4716-8458-80BAAE0F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36200-04EA-4DF2-8C5D-A92FBA80E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4972C-7FF0-4D78-8909-AA3FEEB0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3C9A-1EB0-498B-8712-B5380C93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718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097D-BDD9-4259-A840-2C50CFF6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F36BB-749B-4AF1-B30B-44D6F0EFA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6E0B-A77C-43DE-B68A-8078ED39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34A23-8929-4C34-9A41-48C29BE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CA077-487D-4953-80D8-AF7E4337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593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C74D-7249-4029-B303-C0BFA314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D39D9-1E1B-4B3D-AB19-3593FAA95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2918D-C8E4-4134-BF45-07EA4B4AF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59BA6-FF62-4CC8-B9E1-C9FE9F3B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6F3F3-8518-42BE-B38F-171252FE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D0968-257E-4940-8B31-E024E9DB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148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BCF4-F726-495A-93EC-B5653E8C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D7147-B3A3-4821-B191-8199DB166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DCE5A-4500-4C1F-A866-674B4AB3B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B98D3-6879-446D-88DA-4B6B942E5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18602-03C0-45E1-B9CD-64A846F76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35BA8-870E-45E6-B80D-81DE90F7F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07551F-A030-47B9-BFD0-71312DCA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095FD-3EA1-415B-B030-339DE314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184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FA285-C461-4AD6-A882-15A2EE48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05AB2-8400-4DD8-B7F0-94ADCC22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F649F-31DB-4BD0-8561-203CE0D7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1061-81E9-4EC2-8864-3B325411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479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20A39-2CF3-4066-8A94-2209C907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87F3A-4744-4E69-BEF8-831B9DF1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F3383-0AAD-473C-BEC4-3857FA68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088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6136-1151-4365-8126-BF34145B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30CF1-9A4E-48C6-9DA4-01DF18CC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FA263-1F79-476E-BED7-1C6F7C2A7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9FE6B-B58C-4EDC-AF9D-1A3C0F53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C38D2-BDBA-4EC1-81FC-336FC506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2E05-A5EF-47C9-B6FC-749A472F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71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20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D7E1-D43E-48B8-B012-9E8AFFC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EDF8D-14BC-420B-8AFA-D2D894C2D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16473-8975-47F0-B1F4-86835B5A8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F7A7B-A7F8-4DB7-A550-9595B94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D3818-CE54-4B92-B4D9-54FDCBA5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87365-9E6F-4418-99CE-726CB3BA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4500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88FE-D927-45B5-91E4-93901DCB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B74C-2A28-48F3-9848-C34E14D3C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A541-659A-4B49-B751-D21A7038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89D65-1C37-471B-86C5-9365B019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0065-AA3F-480D-A8EF-CE246706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4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25D9B-9628-4AA9-A001-646BF4209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6D63D-BADA-432B-9A2E-1BF6E896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35A37-4EDC-4DF1-B09A-FE409EB7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D765E-36D2-4767-A46D-D0C6A3D6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2A168-A872-4993-9913-CF4BA8AB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081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41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95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4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0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11-Dec-23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2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7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6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14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17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69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8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04586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14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0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93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83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34139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3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100520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0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56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7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47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55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87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76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2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007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2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51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47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73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40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14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374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04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59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75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027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759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28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94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464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9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5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6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1CF6-E39C-47F7-851C-7CD9CC88C0F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ED7A-C79F-4AD5-BAD8-6EC0CA1B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6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5D69D-5D22-4AFB-A3C5-10F18E3C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3AE87-7FDA-4585-9454-E24585C85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3359F-F66B-4F94-B8B1-B6F475A03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7BD67-764D-4D14-B191-5F11AD00719B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EAD46-B34C-4298-A209-996EB17A2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5F4CE-5C35-48B7-AAFD-D6A86CD67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C42F4-719F-42A3-8E9D-F2115F78A0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99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8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0.png"/><Relationship Id="rId7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1.wmf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1.wmf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1.wmf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eg"/><Relationship Id="rId12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5.wav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C5C53C-79B6-C67B-8259-FC1BD9A6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132080"/>
            <a:ext cx="4894862" cy="27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big folding phone.">
            <a:extLst>
              <a:ext uri="{FF2B5EF4-FFF2-40B4-BE49-F238E27FC236}">
                <a16:creationId xmlns:a16="http://schemas.microsoft.com/office/drawing/2014/main" id="{689DEC56-5C10-FA8B-5EAF-1E5A2C76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3288029"/>
            <a:ext cx="4968240" cy="33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5 tivi Sony bán chạy nhất tháng 1/2018">
            <a:extLst>
              <a:ext uri="{FF2B5EF4-FFF2-40B4-BE49-F238E27FC236}">
                <a16:creationId xmlns:a16="http://schemas.microsoft.com/office/drawing/2014/main" id="{CE88CB05-110D-E799-56B0-31829AA80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3"/>
          <a:stretch/>
        </p:blipFill>
        <p:spPr bwMode="auto">
          <a:xfrm>
            <a:off x="6167120" y="0"/>
            <a:ext cx="5205413" cy="28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B34C06-B6DB-E235-FAE2-6A800F672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457" y="2885440"/>
            <a:ext cx="4323824" cy="38855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1012747-D3A7-AC37-D754-C9368F366568}"/>
              </a:ext>
            </a:extLst>
          </p:cNvPr>
          <p:cNvSpPr/>
          <p:nvPr/>
        </p:nvSpPr>
        <p:spPr>
          <a:xfrm>
            <a:off x="4468142" y="132080"/>
            <a:ext cx="56896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EBCA6A-528F-92CD-9D34-1BEB46B6D144}"/>
              </a:ext>
            </a:extLst>
          </p:cNvPr>
          <p:cNvSpPr/>
          <p:nvPr/>
        </p:nvSpPr>
        <p:spPr>
          <a:xfrm>
            <a:off x="10726703" y="0"/>
            <a:ext cx="56896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122A82-1CAB-1888-F4B7-2312FEC99527}"/>
              </a:ext>
            </a:extLst>
          </p:cNvPr>
          <p:cNvSpPr/>
          <p:nvPr/>
        </p:nvSpPr>
        <p:spPr>
          <a:xfrm>
            <a:off x="4468142" y="3293109"/>
            <a:ext cx="56896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93957C-3397-CBBE-1177-BEC0404904B9}"/>
              </a:ext>
            </a:extLst>
          </p:cNvPr>
          <p:cNvSpPr/>
          <p:nvPr/>
        </p:nvSpPr>
        <p:spPr>
          <a:xfrm>
            <a:off x="10464801" y="3293109"/>
            <a:ext cx="56896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77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0000" y="2553716"/>
            <a:ext cx="772401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b="1" spc="26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5" name="Freeform 5"/>
          <p:cNvSpPr/>
          <p:nvPr/>
        </p:nvSpPr>
        <p:spPr>
          <a:xfrm>
            <a:off x="357171" y="4780347"/>
            <a:ext cx="1371600" cy="1210277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8630" y="5990624"/>
            <a:ext cx="12849259" cy="1210277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52" y="3985525"/>
            <a:ext cx="4977638" cy="27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36370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A96CF-443F-52E2-67A4-D136CBD51880}"/>
              </a:ext>
            </a:extLst>
          </p:cNvPr>
          <p:cNvSpPr txBox="1"/>
          <p:nvPr/>
        </p:nvSpPr>
        <p:spPr>
          <a:xfrm>
            <a:off x="552850" y="4164412"/>
            <a:ext cx="996845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Mỗi hình chữ nhật có là một hình thang cân hay không?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Mỗi hình chữ nhật có là một hình bình hành hay không?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5">
            <a:extLst>
              <a:ext uri="{FF2B5EF4-FFF2-40B4-BE49-F238E27FC236}">
                <a16:creationId xmlns:a16="http://schemas.microsoft.com/office/drawing/2014/main" id="{A8417FCE-BA6E-CFF6-991B-192DE793F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71" y="734189"/>
            <a:ext cx="4968058" cy="3002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43C56-752E-84B8-3C73-26E11D7F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0" y="3491584"/>
            <a:ext cx="1406823" cy="6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9195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A10A3-3902-0CE0-77F0-C1CEC44A0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7716"/>
            <a:ext cx="9520482" cy="68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2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F5329-C26D-E302-0914-9F5BC74E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2" y="0"/>
            <a:ext cx="1041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8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E332428D-4F07-4AFF-8B95-BED509C6159B}"/>
              </a:ext>
            </a:extLst>
          </p:cNvPr>
          <p:cNvSpPr/>
          <p:nvPr/>
        </p:nvSpPr>
        <p:spPr>
          <a:xfrm>
            <a:off x="1178560" y="938893"/>
            <a:ext cx="1753849" cy="89941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665FA-715E-489F-AB83-0B5E38AD70D7}"/>
              </a:ext>
            </a:extLst>
          </p:cNvPr>
          <p:cNvSpPr txBox="1"/>
          <p:nvPr/>
        </p:nvSpPr>
        <p:spPr>
          <a:xfrm>
            <a:off x="284813" y="1845118"/>
            <a:ext cx="1025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 tất cả các tính chất của hình bình hành, của hình thang cân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BED491-6353-4C81-8C59-B87A1F5E0C70}"/>
              </a:ext>
            </a:extLst>
          </p:cNvPr>
          <p:cNvGrpSpPr/>
          <p:nvPr/>
        </p:nvGrpSpPr>
        <p:grpSpPr>
          <a:xfrm>
            <a:off x="0" y="3665345"/>
            <a:ext cx="11437495" cy="2810406"/>
            <a:chOff x="0" y="1776585"/>
            <a:chExt cx="11437495" cy="28104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65506C-2932-441D-AD56-989C54ADB955}"/>
                </a:ext>
              </a:extLst>
            </p:cNvPr>
            <p:cNvGrpSpPr/>
            <p:nvPr/>
          </p:nvGrpSpPr>
          <p:grpSpPr>
            <a:xfrm>
              <a:off x="0" y="1776585"/>
              <a:ext cx="11437495" cy="2810406"/>
              <a:chOff x="-157227" y="2625290"/>
              <a:chExt cx="17722861" cy="4009395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79A1693-874D-409A-A7D7-42DFC9D217BB}"/>
                  </a:ext>
                </a:extLst>
              </p:cNvPr>
              <p:cNvSpPr/>
              <p:nvPr/>
            </p:nvSpPr>
            <p:spPr>
              <a:xfrm>
                <a:off x="101597" y="2728686"/>
                <a:ext cx="17464037" cy="390599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91EFC0A-FFD3-4E56-8175-6A5968C24C9E}"/>
                  </a:ext>
                </a:extLst>
              </p:cNvPr>
              <p:cNvSpPr/>
              <p:nvPr/>
            </p:nvSpPr>
            <p:spPr>
              <a:xfrm>
                <a:off x="101597" y="2714172"/>
                <a:ext cx="17464037" cy="7148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F79A6D4-C913-4F7D-ACCC-37E13BA22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157227" y="2625290"/>
                <a:ext cx="1347395" cy="160741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1A99C7-B996-4008-B4E8-FF3E452F353D}"/>
                </a:ext>
              </a:extLst>
            </p:cNvPr>
            <p:cNvSpPr txBox="1"/>
            <p:nvPr/>
          </p:nvSpPr>
          <p:spPr>
            <a:xfrm>
              <a:off x="939647" y="2338855"/>
              <a:ext cx="1022802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một hình chữ nhật:</a:t>
              </a:r>
              <a:br>
                <a:rPr lang="nl-NL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nl-NL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a) Hai cạnh đối song song và bằng nhau;</a:t>
              </a:r>
              <a:br>
                <a:rPr lang="nl-NL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nl-NL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b) Hai đường chéo bằng nhau và cắt nhau tại trung điểm của mỗi đường.</a:t>
              </a:r>
              <a:endParaRPr lang="vi-V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53F274-5ABE-31C6-DA39-BD41E435760C}"/>
              </a:ext>
            </a:extLst>
          </p:cNvPr>
          <p:cNvSpPr/>
          <p:nvPr/>
        </p:nvSpPr>
        <p:spPr>
          <a:xfrm>
            <a:off x="0" y="0"/>
            <a:ext cx="3738880" cy="817791"/>
          </a:xfrm>
          <a:prstGeom prst="roundRect">
            <a:avLst/>
          </a:prstGeom>
          <a:solidFill>
            <a:srgbClr val="1D9A78"/>
          </a:solidFill>
          <a:ln w="12700" cap="flat" cmpd="sng" algn="ctr">
            <a:solidFill>
              <a:srgbClr val="1D9A78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</a:t>
            </a:r>
            <a:r>
              <a:rPr lang="en-US" sz="3600" kern="0" dirty="0">
                <a:solidFill>
                  <a:prstClr val="white"/>
                </a:solidFill>
                <a:latin typeface="Calibri" panose="020F0502020204030204"/>
              </a:rPr>
              <a:t>TÍNH CHẤT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3FD6D05D-EA4E-BE29-F9F9-91DF32AB9B6D}"/>
              </a:ext>
            </a:extLst>
          </p:cNvPr>
          <p:cNvSpPr/>
          <p:nvPr/>
        </p:nvSpPr>
        <p:spPr>
          <a:xfrm>
            <a:off x="167033" y="2876076"/>
            <a:ext cx="1849348" cy="561655"/>
          </a:xfrm>
          <a:prstGeom prst="homePlate">
            <a:avLst/>
          </a:prstGeom>
          <a:solidFill>
            <a:srgbClr val="FF9829"/>
          </a:solidFill>
          <a:ln w="25400" cap="flat" cmpd="sng" algn="ctr">
            <a:solidFill>
              <a:srgbClr val="FF982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Định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lí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2667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15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3BBA112-461A-4243-8E3F-CC9C109B362E}"/>
              </a:ext>
            </a:extLst>
          </p:cNvPr>
          <p:cNvSpPr/>
          <p:nvPr/>
        </p:nvSpPr>
        <p:spPr>
          <a:xfrm>
            <a:off x="74284" y="892381"/>
            <a:ext cx="1981200" cy="581891"/>
          </a:xfrm>
          <a:prstGeom prst="parallelogram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 DỤ 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EC1323-4FC5-4389-11BB-1B055A6F747D}"/>
                  </a:ext>
                </a:extLst>
              </p:cNvPr>
              <p:cNvSpPr txBox="1"/>
              <p:nvPr/>
            </p:nvSpPr>
            <p:spPr>
              <a:xfrm>
                <a:off x="2055484" y="892381"/>
                <a:ext cx="9765762" cy="95410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Cho </a:t>
                </a:r>
                <a:r>
                  <a:rPr lang="en-US" sz="2800" dirty="0" err="1"/>
                  <a:t>hình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chữ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nhật</a:t>
                </a:r>
                <a:r>
                  <a:rPr lang="en-US" sz="2800" dirty="0"/>
                  <a:t> ABCD, </a:t>
                </a:r>
                <a:r>
                  <a:rPr lang="en-US" sz="2800" dirty="0" err="1"/>
                  <a:t>hai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chéo</a:t>
                </a:r>
                <a:r>
                  <a:rPr lang="en-US" sz="2800" dirty="0"/>
                  <a:t> AC và BD </a:t>
                </a:r>
                <a:r>
                  <a:rPr lang="en-US" sz="2800" dirty="0" err="1"/>
                  <a:t>cắt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nhau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tại</a:t>
                </a:r>
                <a:r>
                  <a:rPr lang="en-US" sz="2800" dirty="0"/>
                  <a:t> O. </a:t>
                </a:r>
              </a:p>
              <a:p>
                <a:r>
                  <a:rPr lang="en-US" sz="2800" dirty="0" err="1"/>
                  <a:t>Chứng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minh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𝑂𝐴𝐵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𝑂𝐷𝐶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EC1323-4FC5-4389-11BB-1B055A6F7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484" y="892381"/>
                <a:ext cx="9765762" cy="954107"/>
              </a:xfrm>
              <a:prstGeom prst="rect">
                <a:avLst/>
              </a:prstGeom>
              <a:blipFill>
                <a:blip r:embed="rId2"/>
                <a:stretch>
                  <a:fillRect l="-1057" t="-3681" r="-1430" b="-1472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BC767F-04BF-44B8-4837-5B59B2DA7503}"/>
                  </a:ext>
                </a:extLst>
              </p:cNvPr>
              <p:cNvSpPr txBox="1"/>
              <p:nvPr/>
            </p:nvSpPr>
            <p:spPr>
              <a:xfrm>
                <a:off x="5713084" y="2196428"/>
                <a:ext cx="41249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𝑶𝑨𝑩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𝑶𝑫𝑪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BC767F-04BF-44B8-4837-5B59B2DA7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084" y="2196428"/>
                <a:ext cx="412496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Up 5">
            <a:extLst>
              <a:ext uri="{FF2B5EF4-FFF2-40B4-BE49-F238E27FC236}">
                <a16:creationId xmlns:a16="http://schemas.microsoft.com/office/drawing/2014/main" id="{305DE7BB-A146-7D8B-4B97-A8200108B767}"/>
              </a:ext>
            </a:extLst>
          </p:cNvPr>
          <p:cNvSpPr/>
          <p:nvPr/>
        </p:nvSpPr>
        <p:spPr>
          <a:xfrm>
            <a:off x="7633324" y="2740412"/>
            <a:ext cx="284480" cy="4196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D5F60-5935-5AE6-FF3C-276C2440C46C}"/>
              </a:ext>
            </a:extLst>
          </p:cNvPr>
          <p:cNvSpPr txBox="1"/>
          <p:nvPr/>
        </p:nvSpPr>
        <p:spPr>
          <a:xfrm>
            <a:off x="5911386" y="3295009"/>
            <a:ext cx="17219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OA = OD;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CE36F0C-4D32-4A69-E4FE-C53D159B51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969342"/>
              </p:ext>
            </p:extLst>
          </p:nvPr>
        </p:nvGraphicFramePr>
        <p:xfrm>
          <a:off x="4036684" y="1474272"/>
          <a:ext cx="914400" cy="21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11680" progId="Equation.DSMT4">
                  <p:embed/>
                </p:oleObj>
              </mc:Choice>
              <mc:Fallback>
                <p:oleObj name="Equation" r:id="rId4" imgW="914400" imgH="211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6684" y="1474272"/>
                        <a:ext cx="914400" cy="21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A9B973-4AB5-0FAF-2CD7-953117E2C9D2}"/>
                  </a:ext>
                </a:extLst>
              </p:cNvPr>
              <p:cNvSpPr txBox="1"/>
              <p:nvPr/>
            </p:nvSpPr>
            <p:spPr>
              <a:xfrm>
                <a:off x="9355262" y="3348213"/>
                <a:ext cx="1960537" cy="445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𝐶𝑂𝐷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A9B973-4AB5-0FAF-2CD7-953117E2C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62" y="3348213"/>
                <a:ext cx="1960537" cy="445250"/>
              </a:xfrm>
              <a:prstGeom prst="rect">
                <a:avLst/>
              </a:prstGeom>
              <a:blipFill>
                <a:blip r:embed="rId6"/>
                <a:stretch>
                  <a:fillRect l="-312" r="-6231" b="-27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2781494-61D3-7308-6789-BEFF55FA088F}"/>
              </a:ext>
            </a:extLst>
          </p:cNvPr>
          <p:cNvSpPr txBox="1"/>
          <p:nvPr/>
        </p:nvSpPr>
        <p:spPr>
          <a:xfrm>
            <a:off x="7633324" y="3318171"/>
            <a:ext cx="17219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OB = OC;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0BDC66F8-6AFD-510F-29AA-176135AC7AE6}"/>
              </a:ext>
            </a:extLst>
          </p:cNvPr>
          <p:cNvSpPr/>
          <p:nvPr/>
        </p:nvSpPr>
        <p:spPr>
          <a:xfrm>
            <a:off x="7461919" y="4199499"/>
            <a:ext cx="284480" cy="4196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EDC2466F-FD10-E13F-5018-40D316DCF05E}"/>
              </a:ext>
            </a:extLst>
          </p:cNvPr>
          <p:cNvSpPr/>
          <p:nvPr/>
        </p:nvSpPr>
        <p:spPr>
          <a:xfrm>
            <a:off x="6772355" y="3810614"/>
            <a:ext cx="1968409" cy="316134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B18163BB-DCD6-B6CF-14BD-7055343ABE9D}"/>
              </a:ext>
            </a:extLst>
          </p:cNvPr>
          <p:cNvSpPr/>
          <p:nvPr/>
        </p:nvSpPr>
        <p:spPr>
          <a:xfrm flipH="1">
            <a:off x="6384959" y="3810614"/>
            <a:ext cx="1968409" cy="316134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C27E2C-1E6F-D30E-E221-C77058D50FE1}"/>
                  </a:ext>
                </a:extLst>
              </p:cNvPr>
              <p:cNvSpPr txBox="1"/>
              <p:nvPr/>
            </p:nvSpPr>
            <p:spPr>
              <a:xfrm>
                <a:off x="4493884" y="4619191"/>
                <a:ext cx="6953314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𝑂𝐵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𝑂𝐷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𝐵𝐷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C27E2C-1E6F-D30E-E221-C77058D50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884" y="4619191"/>
                <a:ext cx="6953314" cy="8066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Up 22">
            <a:extLst>
              <a:ext uri="{FF2B5EF4-FFF2-40B4-BE49-F238E27FC236}">
                <a16:creationId xmlns:a16="http://schemas.microsoft.com/office/drawing/2014/main" id="{438F33BB-9B4C-9606-567E-82BB69F6E5CA}"/>
              </a:ext>
            </a:extLst>
          </p:cNvPr>
          <p:cNvSpPr/>
          <p:nvPr/>
        </p:nvSpPr>
        <p:spPr>
          <a:xfrm>
            <a:off x="7491084" y="5337737"/>
            <a:ext cx="284480" cy="4196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E7A9FE-D0A7-A125-F99A-1C3521EBD04B}"/>
              </a:ext>
            </a:extLst>
          </p:cNvPr>
          <p:cNvSpPr txBox="1"/>
          <p:nvPr/>
        </p:nvSpPr>
        <p:spPr>
          <a:xfrm>
            <a:off x="5911386" y="5811691"/>
            <a:ext cx="40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ABCD </a:t>
            </a:r>
            <a:r>
              <a:rPr lang="en-US" sz="3200" dirty="0" err="1">
                <a:solidFill>
                  <a:srgbClr val="00B050"/>
                </a:solidFill>
              </a:rPr>
              <a:t>là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hình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chữ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nhật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25" name="Hình ảnh 7">
            <a:extLst>
              <a:ext uri="{FF2B5EF4-FFF2-40B4-BE49-F238E27FC236}">
                <a16:creationId xmlns:a16="http://schemas.microsoft.com/office/drawing/2014/main" id="{A627FA3F-C764-B043-9A47-F124761C4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4" y="3292172"/>
            <a:ext cx="3799660" cy="315060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F6EB391-F178-42D3-3FD4-D68ACDCDA4A5}"/>
              </a:ext>
            </a:extLst>
          </p:cNvPr>
          <p:cNvSpPr/>
          <p:nvPr/>
        </p:nvSpPr>
        <p:spPr>
          <a:xfrm>
            <a:off x="0" y="0"/>
            <a:ext cx="3738880" cy="817791"/>
          </a:xfrm>
          <a:prstGeom prst="roundRect">
            <a:avLst/>
          </a:prstGeom>
          <a:solidFill>
            <a:srgbClr val="1D9A78"/>
          </a:solidFill>
          <a:ln w="12700" cap="flat" cmpd="sng" algn="ctr">
            <a:solidFill>
              <a:srgbClr val="1D9A78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</a:t>
            </a:r>
            <a:r>
              <a:rPr lang="en-US" sz="3600" kern="0" dirty="0">
                <a:solidFill>
                  <a:prstClr val="white"/>
                </a:solidFill>
                <a:latin typeface="Calibri" panose="020F0502020204030204"/>
              </a:rPr>
              <a:t>TÍNH CHẤT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40444-7B6D-9C0E-AF24-9B31C9CB15AD}"/>
              </a:ext>
            </a:extLst>
          </p:cNvPr>
          <p:cNvSpPr txBox="1"/>
          <p:nvPr/>
        </p:nvSpPr>
        <p:spPr>
          <a:xfrm>
            <a:off x="9057659" y="3810614"/>
            <a:ext cx="273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(</a:t>
            </a:r>
            <a:r>
              <a:rPr lang="en-US" sz="2800" dirty="0" err="1">
                <a:solidFill>
                  <a:srgbClr val="0070C0"/>
                </a:solidFill>
              </a:rPr>
              <a:t>hai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góc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đối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đỉnh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51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  <p:bldP spid="16" grpId="0"/>
      <p:bldP spid="17" grpId="0"/>
      <p:bldP spid="18" grpId="0" animBg="1"/>
      <p:bldP spid="20" grpId="0" animBg="1"/>
      <p:bldP spid="21" grpId="0" animBg="1"/>
      <p:bldP spid="22" grpId="0"/>
      <p:bldP spid="23" grpId="0" animBg="1"/>
      <p:bldP spid="2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853F5BC-E023-EBA7-D328-174E8DA5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913600"/>
            <a:ext cx="8593885" cy="591645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109F50-3A7C-82D9-82FC-72E34F228429}"/>
              </a:ext>
            </a:extLst>
          </p:cNvPr>
          <p:cNvSpPr/>
          <p:nvPr/>
        </p:nvSpPr>
        <p:spPr>
          <a:xfrm>
            <a:off x="3484880" y="106280"/>
            <a:ext cx="5933440" cy="70104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BIỂU ĐIỂM ĐÁNH GIÁ</a:t>
            </a:r>
          </a:p>
        </p:txBody>
      </p:sp>
    </p:spTree>
    <p:extLst>
      <p:ext uri="{BB962C8B-B14F-4D97-AF65-F5344CB8AC3E}">
        <p14:creationId xmlns:p14="http://schemas.microsoft.com/office/powerpoint/2010/main" val="299310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A2057-9E49-D2B9-3C05-2C4468DAB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45" y="2351610"/>
            <a:ext cx="7069875" cy="4399280"/>
          </a:xfrm>
          <a:prstGeom prst="rect">
            <a:avLst/>
          </a:prstGeom>
        </p:spPr>
      </p:pic>
      <p:pic>
        <p:nvPicPr>
          <p:cNvPr id="4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6DAD5E27-A355-FA2A-5694-545DF80B6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89" b="100000" l="16111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4172" r="12559" b="-1070"/>
          <a:stretch/>
        </p:blipFill>
        <p:spPr bwMode="auto">
          <a:xfrm flipH="1">
            <a:off x="609600" y="3320449"/>
            <a:ext cx="1645219" cy="2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7A16543-C3A4-9F44-FB06-832310D64E98}"/>
              </a:ext>
            </a:extLst>
          </p:cNvPr>
          <p:cNvSpPr/>
          <p:nvPr/>
        </p:nvSpPr>
        <p:spPr>
          <a:xfrm>
            <a:off x="465716" y="107110"/>
            <a:ext cx="7784204" cy="2351610"/>
          </a:xfrm>
          <a:prstGeom prst="cloudCallout">
            <a:avLst>
              <a:gd name="adj1" fmla="val -30209"/>
              <a:gd name="adj2" fmla="val 994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tam giác ABD vuông tại A, Hãy so sánh độ dài đường trung tuyến AO và cạnh huyền BD?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9900" y="1943982"/>
            <a:ext cx="8478633" cy="4776667"/>
            <a:chOff x="0" y="0"/>
            <a:chExt cx="8815460" cy="4894548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819672" cy="4894548"/>
            </a:xfrm>
            <a:custGeom>
              <a:avLst/>
              <a:gdLst/>
              <a:ahLst/>
              <a:cxnLst/>
              <a:rect l="l" t="t" r="r" b="b"/>
              <a:pathLst>
                <a:path w="8819672" h="4894548">
                  <a:moveTo>
                    <a:pt x="278431" y="16918"/>
                  </a:moveTo>
                  <a:cubicBezTo>
                    <a:pt x="278431" y="16918"/>
                    <a:pt x="604014" y="12258"/>
                    <a:pt x="1027124" y="12454"/>
                  </a:cubicBezTo>
                  <a:cubicBezTo>
                    <a:pt x="7065745" y="12671"/>
                    <a:pt x="8545604" y="0"/>
                    <a:pt x="8545604" y="0"/>
                  </a:cubicBezTo>
                  <a:cubicBezTo>
                    <a:pt x="8613067" y="0"/>
                    <a:pt x="8689005" y="0"/>
                    <a:pt x="8767778" y="85073"/>
                  </a:cubicBezTo>
                  <a:cubicBezTo>
                    <a:pt x="8810756" y="131488"/>
                    <a:pt x="8811824" y="240224"/>
                    <a:pt x="8812229" y="320281"/>
                  </a:cubicBezTo>
                  <a:cubicBezTo>
                    <a:pt x="8812229" y="320281"/>
                    <a:pt x="8810525" y="3427200"/>
                    <a:pt x="8810525" y="4131964"/>
                  </a:cubicBezTo>
                  <a:cubicBezTo>
                    <a:pt x="8810525" y="4346123"/>
                    <a:pt x="8819673" y="4645302"/>
                    <a:pt x="8819673" y="4645302"/>
                  </a:cubicBezTo>
                  <a:cubicBezTo>
                    <a:pt x="8819673" y="4773971"/>
                    <a:pt x="8815503" y="4894548"/>
                    <a:pt x="8562665" y="4886414"/>
                  </a:cubicBezTo>
                  <a:cubicBezTo>
                    <a:pt x="8562665" y="4886414"/>
                    <a:pt x="8186193" y="4866115"/>
                    <a:pt x="7282005" y="4873714"/>
                  </a:cubicBezTo>
                  <a:cubicBezTo>
                    <a:pt x="2183461" y="4881848"/>
                    <a:pt x="304023" y="4894548"/>
                    <a:pt x="304023" y="4894548"/>
                  </a:cubicBezTo>
                  <a:cubicBezTo>
                    <a:pt x="132548" y="4894548"/>
                    <a:pt x="4213" y="4793479"/>
                    <a:pt x="8532" y="4590932"/>
                  </a:cubicBezTo>
                  <a:cubicBezTo>
                    <a:pt x="8532" y="4590932"/>
                    <a:pt x="9630" y="4092391"/>
                    <a:pt x="4815" y="135740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175737" y="2209501"/>
            <a:ext cx="7518201" cy="745745"/>
            <a:chOff x="0" y="-282355"/>
            <a:chExt cx="14223626" cy="1410869"/>
          </a:xfrm>
        </p:grpSpPr>
        <p:sp>
          <p:nvSpPr>
            <p:cNvPr id="5" name="Freeform 5"/>
            <p:cNvSpPr/>
            <p:nvPr/>
          </p:nvSpPr>
          <p:spPr>
            <a:xfrm>
              <a:off x="0" y="-282355"/>
              <a:ext cx="14223626" cy="1410869"/>
            </a:xfrm>
            <a:custGeom>
              <a:avLst/>
              <a:gdLst/>
              <a:ahLst/>
              <a:cxnLst/>
              <a:rect l="l" t="t" r="r" b="b"/>
              <a:pathLst>
                <a:path w="14223626" h="1132586">
                  <a:moveTo>
                    <a:pt x="13595848" y="1078108"/>
                  </a:moveTo>
                  <a:cubicBezTo>
                    <a:pt x="13595848" y="1078108"/>
                    <a:pt x="12864974" y="1132586"/>
                    <a:pt x="10922891" y="1129965"/>
                  </a:cubicBezTo>
                  <a:cubicBezTo>
                    <a:pt x="5178180" y="1127802"/>
                    <a:pt x="1057074" y="1119977"/>
                    <a:pt x="1057074" y="1119977"/>
                  </a:cubicBezTo>
                  <a:cubicBezTo>
                    <a:pt x="812932" y="1111143"/>
                    <a:pt x="449110" y="1089913"/>
                    <a:pt x="282371" y="1031735"/>
                  </a:cubicBezTo>
                  <a:cubicBezTo>
                    <a:pt x="4469" y="934772"/>
                    <a:pt x="0" y="761493"/>
                    <a:pt x="0" y="576043"/>
                  </a:cubicBezTo>
                  <a:lnTo>
                    <a:pt x="0" y="57604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67756" y="15681"/>
                    <a:pt x="8804623" y="7673"/>
                  </a:cubicBezTo>
                  <a:cubicBezTo>
                    <a:pt x="12646046" y="0"/>
                    <a:pt x="13362780" y="6979"/>
                    <a:pt x="13362780" y="6979"/>
                  </a:cubicBezTo>
                  <a:cubicBezTo>
                    <a:pt x="13731087" y="14458"/>
                    <a:pt x="13869347" y="42638"/>
                    <a:pt x="14067087" y="165219"/>
                  </a:cubicBezTo>
                  <a:cubicBezTo>
                    <a:pt x="14218104" y="258836"/>
                    <a:pt x="14223626" y="476157"/>
                    <a:pt x="14214486" y="576043"/>
                  </a:cubicBezTo>
                  <a:lnTo>
                    <a:pt x="14214486" y="576043"/>
                  </a:lnTo>
                  <a:cubicBezTo>
                    <a:pt x="14214484" y="879459"/>
                    <a:pt x="14171701" y="1028046"/>
                    <a:pt x="13595848" y="1078108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038232" y="3138212"/>
            <a:ext cx="7914819" cy="3366561"/>
            <a:chOff x="0" y="0"/>
            <a:chExt cx="14217235" cy="370533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4223626" cy="3711934"/>
            </a:xfrm>
            <a:custGeom>
              <a:avLst/>
              <a:gdLst/>
              <a:ahLst/>
              <a:cxnLst/>
              <a:rect l="l" t="t" r="r" b="b"/>
              <a:pathLst>
                <a:path w="14223626" h="3711934">
                  <a:moveTo>
                    <a:pt x="13595848" y="3657456"/>
                  </a:moveTo>
                  <a:cubicBezTo>
                    <a:pt x="13595848" y="3657456"/>
                    <a:pt x="12864974" y="3711934"/>
                    <a:pt x="10922891" y="3709313"/>
                  </a:cubicBezTo>
                  <a:cubicBezTo>
                    <a:pt x="5178180" y="3707150"/>
                    <a:pt x="1057074" y="3699325"/>
                    <a:pt x="1057074" y="3699325"/>
                  </a:cubicBezTo>
                  <a:cubicBezTo>
                    <a:pt x="812932" y="3690491"/>
                    <a:pt x="449110" y="3669261"/>
                    <a:pt x="282371" y="3611083"/>
                  </a:cubicBezTo>
                  <a:cubicBezTo>
                    <a:pt x="4469" y="3514120"/>
                    <a:pt x="0" y="3340841"/>
                    <a:pt x="0" y="2699811"/>
                  </a:cubicBezTo>
                  <a:lnTo>
                    <a:pt x="0" y="26997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67756" y="15681"/>
                    <a:pt x="8804623" y="7673"/>
                  </a:cubicBezTo>
                  <a:cubicBezTo>
                    <a:pt x="12646046" y="0"/>
                    <a:pt x="13362780" y="6979"/>
                    <a:pt x="13362780" y="6979"/>
                  </a:cubicBezTo>
                  <a:cubicBezTo>
                    <a:pt x="13731087" y="14458"/>
                    <a:pt x="13869347" y="42638"/>
                    <a:pt x="14067087" y="165219"/>
                  </a:cubicBezTo>
                  <a:cubicBezTo>
                    <a:pt x="14218104" y="258836"/>
                    <a:pt x="14223626" y="476157"/>
                    <a:pt x="14214486" y="2699784"/>
                  </a:cubicBezTo>
                  <a:lnTo>
                    <a:pt x="14214486" y="2699810"/>
                  </a:lnTo>
                  <a:cubicBezTo>
                    <a:pt x="14214484" y="3458806"/>
                    <a:pt x="14171701" y="3607394"/>
                    <a:pt x="13595848" y="3657456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742765" y="2475444"/>
            <a:ext cx="644671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2301735" y="4141827"/>
            <a:ext cx="7335125" cy="86168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55025">
            <a:off x="9566678" y="-2146274"/>
            <a:ext cx="2782793" cy="32690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742" y="4229165"/>
            <a:ext cx="1123086" cy="23486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5828" y="5911910"/>
            <a:ext cx="1380341" cy="10616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62911" y="249963"/>
            <a:ext cx="2150512" cy="20762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5379" y="2955246"/>
            <a:ext cx="388906" cy="3889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428970">
            <a:off x="8139337" y="6338046"/>
            <a:ext cx="459697" cy="4596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31952">
            <a:off x="2056228" y="1936846"/>
            <a:ext cx="829195" cy="271373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2560680">
            <a:off x="10724043" y="4712126"/>
            <a:ext cx="358965" cy="310864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59921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2315594" y="3272921"/>
            <a:ext cx="7383977" cy="249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Trong tam giác vuông, đường trung tuyến ứng với cạnh huyền bằng một nửa cạnh huyền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2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3296" y="4076829"/>
            <a:ext cx="13331304" cy="3308113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2918" y="584651"/>
            <a:ext cx="11709082" cy="501414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802550"/>
            <a:ext cx="11175077" cy="4578342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470704" y="568714"/>
            <a:ext cx="441542" cy="901105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9983" y="568714"/>
            <a:ext cx="441542" cy="901105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0109200" y="4236300"/>
            <a:ext cx="1912509" cy="431378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357443" y="5237283"/>
            <a:ext cx="1921707" cy="234172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316399" y="310088"/>
            <a:ext cx="1410621" cy="1418357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2789933" y="6031840"/>
            <a:ext cx="8482300" cy="4611287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4162643"/>
            <a:ext cx="853034" cy="1869197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426517" y="1708798"/>
            <a:ext cx="11709082" cy="2108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66"/>
              </a:lnSpc>
              <a:spcBef>
                <a:spcPct val="0"/>
              </a:spcBef>
            </a:pPr>
            <a:r>
              <a:rPr lang="en-US" sz="5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</a:t>
            </a:r>
          </a:p>
          <a:p>
            <a:pPr algn="ctr">
              <a:lnSpc>
                <a:spcPts val="8666"/>
              </a:lnSpc>
              <a:spcBef>
                <a:spcPct val="0"/>
              </a:spcBef>
            </a:pPr>
            <a:r>
              <a:rPr lang="en-US" sz="5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9505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 cạnh bằng 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fr-FR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69056" y="1106098"/>
            <a:ext cx="104182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914400">
              <a:defRPr/>
            </a:pP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Điền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(…)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0" algn="ctr" defTabSz="914400">
              <a:defRPr/>
            </a:pP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fr-FR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... là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fr-FR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8" y="-5201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97568" y="3289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4" name="A"/>
          <p:cNvSpPr/>
          <p:nvPr/>
        </p:nvSpPr>
        <p:spPr>
          <a:xfrm>
            <a:off x="236679" y="3674752"/>
            <a:ext cx="5727416" cy="10727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kề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35447" y="2424850"/>
            <a:ext cx="5940722" cy="109428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258584" y="2449290"/>
            <a:ext cx="5705511" cy="11140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fr-FR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8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984503" y="3617163"/>
            <a:ext cx="6130692" cy="111696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7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fr-FR" sz="2700" kern="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142915" y="764249"/>
            <a:ext cx="58705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914400">
              <a:defRPr/>
            </a:pPr>
            <a:r>
              <a:rPr lang="fr-FR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fr-FR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fr-FR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fr-FR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fr-FR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fr-FR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47" y="4511823"/>
            <a:ext cx="8163362" cy="2320403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9714 -0.0060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09714 -0.0060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 một cạnh góc vuông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42024" y="764249"/>
            <a:ext cx="8872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914400">
              <a:defRPr/>
            </a:pPr>
            <a:r>
              <a:rPr lang="vi-VN" sz="36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Đường trung tuyế</a:t>
            </a:r>
            <a:r>
              <a:rPr lang="en-US" sz="36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cạnh huyền của </a:t>
            </a:r>
            <a:endParaRPr lang="en-US" sz="3600" dirty="0">
              <a:solidFill>
                <a:srgbClr val="00206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vi-VN" sz="36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 tam giác vuông có tính chất nào sau đây?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6" y="-567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52176" y="375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noProof="0" dirty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 và 12cm.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7cm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15cm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Video-dong-ho-dem-nguoc-30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35DC592C-34E2-89D8-C241-757917C73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75932"/>
            <a:ext cx="1720040" cy="9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F7750-D9D0-D9CC-7352-A86AAAF5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0" y="386079"/>
            <a:ext cx="3774440" cy="589915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1/SGK/110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3828C-962F-9516-79AB-A5EE6DA584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F80DA0-581B-77AE-2D82-B8795EE74FF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34760" y="1832610"/>
                <a:ext cx="5181600" cy="4351338"/>
              </a:xfr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và BD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O.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BC.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>
                  <a:buAutoNum type="alphaLcParenR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OMBN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MN = OB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MN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F80DA0-581B-77AE-2D82-B8795EE74F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34760" y="1832610"/>
                <a:ext cx="5181600" cy="4351338"/>
              </a:xfrm>
              <a:blipFill>
                <a:blip r:embed="rId2"/>
                <a:stretch>
                  <a:fillRect l="-1863" t="-1939" r="-1048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06FA70F-81B9-2583-569E-42882AA5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6071"/>
            <a:ext cx="5496560" cy="495089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C32FE26-7728-B762-319A-48A3A5E82A9A}"/>
              </a:ext>
            </a:extLst>
          </p:cNvPr>
          <p:cNvSpPr/>
          <p:nvPr/>
        </p:nvSpPr>
        <p:spPr>
          <a:xfrm>
            <a:off x="5496560" y="3505200"/>
            <a:ext cx="675642" cy="619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8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0000" y="2553716"/>
            <a:ext cx="8514080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b="1" spc="26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LUYỆN TẬP VÀ VẬN DỤNG</a:t>
            </a:r>
          </a:p>
        </p:txBody>
      </p:sp>
      <p:sp>
        <p:nvSpPr>
          <p:cNvPr id="5" name="Freeform 5"/>
          <p:cNvSpPr/>
          <p:nvPr/>
        </p:nvSpPr>
        <p:spPr>
          <a:xfrm>
            <a:off x="357171" y="4780347"/>
            <a:ext cx="1371600" cy="1210277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8630" y="5990624"/>
            <a:ext cx="12849259" cy="1210277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52" y="3985525"/>
            <a:ext cx="4977638" cy="27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7764"/>
      </p:ext>
    </p:extLst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3C5B9-94A4-B842-D4CD-038A6F1E5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56" y="1617484"/>
            <a:ext cx="11530225" cy="4805680"/>
          </a:xfrm>
          <a:prstGeom prst="rect">
            <a:avLst/>
          </a:prstGeom>
        </p:spPr>
      </p:pic>
      <p:sp>
        <p:nvSpPr>
          <p:cNvPr id="4" name="Google Shape;800;p36">
            <a:extLst>
              <a:ext uri="{FF2B5EF4-FFF2-40B4-BE49-F238E27FC236}">
                <a16:creationId xmlns:a16="http://schemas.microsoft.com/office/drawing/2014/main" id="{6395B16E-3294-B352-62E9-EA4F500745B8}"/>
              </a:ext>
            </a:extLst>
          </p:cNvPr>
          <p:cNvSpPr txBox="1">
            <a:spLocks/>
          </p:cNvSpPr>
          <p:nvPr/>
        </p:nvSpPr>
        <p:spPr>
          <a:xfrm>
            <a:off x="1630680" y="434836"/>
            <a:ext cx="7239000" cy="66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6667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3600"/>
              <a:buFont typeface="Russo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99B5">
                    <a:lumMod val="75000"/>
                  </a:srgbClr>
                </a:solidFill>
                <a:effectLst/>
                <a:uLnTx/>
                <a:uFillTx/>
                <a:latin typeface="Arial"/>
                <a:sym typeface="Russo One"/>
              </a:rPr>
              <a:t>BÀI TẬP TRẮC NGHIỆM</a:t>
            </a:r>
          </a:p>
        </p:txBody>
      </p:sp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A8EDFBD-80B8-5CB2-2A81-42FA773A6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240" y="80258"/>
            <a:ext cx="2548590" cy="14335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8E1F26-597A-5D88-2290-4F2CCD35575B}"/>
              </a:ext>
            </a:extLst>
          </p:cNvPr>
          <p:cNvSpPr/>
          <p:nvPr/>
        </p:nvSpPr>
        <p:spPr>
          <a:xfrm>
            <a:off x="6319520" y="240792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47C50E-2FA7-DA0F-EF2D-9D722886C2EA}"/>
              </a:ext>
            </a:extLst>
          </p:cNvPr>
          <p:cNvSpPr/>
          <p:nvPr/>
        </p:nvSpPr>
        <p:spPr>
          <a:xfrm>
            <a:off x="177056" y="459232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6ABE9B-C6A7-A49A-419A-A055104C49B6}"/>
              </a:ext>
            </a:extLst>
          </p:cNvPr>
          <p:cNvSpPr/>
          <p:nvPr/>
        </p:nvSpPr>
        <p:spPr>
          <a:xfrm>
            <a:off x="177056" y="5894844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577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0;p36">
            <a:extLst>
              <a:ext uri="{FF2B5EF4-FFF2-40B4-BE49-F238E27FC236}">
                <a16:creationId xmlns:a16="http://schemas.microsoft.com/office/drawing/2014/main" id="{6395B16E-3294-B352-62E9-EA4F500745B8}"/>
              </a:ext>
            </a:extLst>
          </p:cNvPr>
          <p:cNvSpPr txBox="1">
            <a:spLocks/>
          </p:cNvSpPr>
          <p:nvPr/>
        </p:nvSpPr>
        <p:spPr>
          <a:xfrm>
            <a:off x="1630680" y="434836"/>
            <a:ext cx="7239000" cy="66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6667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3600"/>
              <a:buFont typeface="Russo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99B5">
                    <a:lumMod val="75000"/>
                  </a:srgbClr>
                </a:solidFill>
                <a:effectLst/>
                <a:uLnTx/>
                <a:uFillTx/>
                <a:latin typeface="Arial"/>
                <a:sym typeface="Russo One"/>
              </a:rPr>
              <a:t>BÀI TẬP TRẮC NGHIỆM</a:t>
            </a:r>
          </a:p>
        </p:txBody>
      </p:sp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A8EDFBD-80B8-5CB2-2A81-42FA773A6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240" y="80258"/>
            <a:ext cx="2548590" cy="1433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14374-AF39-A350-5C35-0FC7454C3F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5"/>
          <a:stretch/>
        </p:blipFill>
        <p:spPr>
          <a:xfrm>
            <a:off x="197440" y="1879599"/>
            <a:ext cx="11797119" cy="42062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2F4878-B355-622F-CFC4-41C35F41029A}"/>
              </a:ext>
            </a:extLst>
          </p:cNvPr>
          <p:cNvSpPr/>
          <p:nvPr/>
        </p:nvSpPr>
        <p:spPr>
          <a:xfrm>
            <a:off x="4043680" y="296672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4C3200-EB37-3266-013E-73247F26690A}"/>
              </a:ext>
            </a:extLst>
          </p:cNvPr>
          <p:cNvSpPr/>
          <p:nvPr/>
        </p:nvSpPr>
        <p:spPr>
          <a:xfrm>
            <a:off x="4043680" y="445008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A7A309-F089-C77E-6C8A-98E84537FD69}"/>
              </a:ext>
            </a:extLst>
          </p:cNvPr>
          <p:cNvSpPr/>
          <p:nvPr/>
        </p:nvSpPr>
        <p:spPr>
          <a:xfrm>
            <a:off x="4043680" y="553720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3396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0;p36">
            <a:extLst>
              <a:ext uri="{FF2B5EF4-FFF2-40B4-BE49-F238E27FC236}">
                <a16:creationId xmlns:a16="http://schemas.microsoft.com/office/drawing/2014/main" id="{6395B16E-3294-B352-62E9-EA4F500745B8}"/>
              </a:ext>
            </a:extLst>
          </p:cNvPr>
          <p:cNvSpPr txBox="1">
            <a:spLocks/>
          </p:cNvSpPr>
          <p:nvPr/>
        </p:nvSpPr>
        <p:spPr>
          <a:xfrm>
            <a:off x="1630680" y="434836"/>
            <a:ext cx="7239000" cy="66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6667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3600"/>
              <a:buFont typeface="Russo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999B5">
                    <a:lumMod val="75000"/>
                  </a:srgbClr>
                </a:solidFill>
                <a:effectLst/>
                <a:uLnTx/>
                <a:uFillTx/>
                <a:latin typeface="Arial"/>
                <a:sym typeface="Russo One"/>
              </a:rPr>
              <a:t>BÀI TẬP TRẮC NGHIỆM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99B5">
                  <a:lumMod val="75000"/>
                </a:srgbClr>
              </a:solidFill>
              <a:effectLst/>
              <a:uLnTx/>
              <a:uFillTx/>
              <a:latin typeface="Arial"/>
              <a:sym typeface="Russo One"/>
            </a:endParaRPr>
          </a:p>
        </p:txBody>
      </p:sp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A8EDFBD-80B8-5CB2-2A81-42FA773A6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240" y="0"/>
            <a:ext cx="2548590" cy="1433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485F3-50E3-BA6B-75A9-D01FCD7D6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48"/>
          <a:stretch/>
        </p:blipFill>
        <p:spPr>
          <a:xfrm>
            <a:off x="0" y="1691640"/>
            <a:ext cx="11977402" cy="42214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EE5C65-CF31-803D-D41D-BA64A5C7AB8E}"/>
              </a:ext>
            </a:extLst>
          </p:cNvPr>
          <p:cNvSpPr/>
          <p:nvPr/>
        </p:nvSpPr>
        <p:spPr>
          <a:xfrm>
            <a:off x="3952240" y="279400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0E977C-3FCD-37E2-4CE5-4820704D0E3C}"/>
              </a:ext>
            </a:extLst>
          </p:cNvPr>
          <p:cNvSpPr/>
          <p:nvPr/>
        </p:nvSpPr>
        <p:spPr>
          <a:xfrm>
            <a:off x="5100320" y="5364480"/>
            <a:ext cx="477520" cy="548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595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61000" y="2238881"/>
            <a:ext cx="2850323" cy="215384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13" name="Freeform 13"/>
          <p:cNvSpPr/>
          <p:nvPr/>
        </p:nvSpPr>
        <p:spPr>
          <a:xfrm flipH="1">
            <a:off x="10160000" y="5695537"/>
            <a:ext cx="1907757" cy="1859975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93929" y="4953000"/>
            <a:ext cx="577361" cy="1267374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216276" y="850568"/>
            <a:ext cx="5759448" cy="710803"/>
          </a:xfrm>
          <a:prstGeom prst="roundRect">
            <a:avLst>
              <a:gd name="adj" fmla="val 23266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26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E58360-2FF5-9C72-9291-6325D569705F}"/>
              </a:ext>
            </a:extLst>
          </p:cNvPr>
          <p:cNvSpPr/>
          <p:nvPr/>
        </p:nvSpPr>
        <p:spPr>
          <a:xfrm>
            <a:off x="1666164" y="2154352"/>
            <a:ext cx="779278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A606FF-3A67-96E6-4E57-193669C06F5D}"/>
              </a:ext>
            </a:extLst>
          </p:cNvPr>
          <p:cNvSpPr/>
          <p:nvPr/>
        </p:nvSpPr>
        <p:spPr>
          <a:xfrm>
            <a:off x="1666164" y="3198488"/>
            <a:ext cx="779278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D6BC3E-1919-6193-CFF9-2950A269D9A5}"/>
              </a:ext>
            </a:extLst>
          </p:cNvPr>
          <p:cNvSpPr/>
          <p:nvPr/>
        </p:nvSpPr>
        <p:spPr>
          <a:xfrm>
            <a:off x="1666164" y="4305979"/>
            <a:ext cx="883998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F5199-8661-6556-7A1A-42AA45DC09DC}"/>
              </a:ext>
            </a:extLst>
          </p:cNvPr>
          <p:cNvSpPr/>
          <p:nvPr/>
        </p:nvSpPr>
        <p:spPr>
          <a:xfrm>
            <a:off x="2662406" y="2060001"/>
            <a:ext cx="2276585" cy="710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b="1" dirty="0">
                <a:ea typeface="Times New Roman" panose="02020603050405020304" pitchFamily="18" charset="0"/>
              </a:rPr>
              <a:t>ĐỊNH NGHĨA 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5625-058D-7400-0A9E-C18343BC9396}"/>
              </a:ext>
            </a:extLst>
          </p:cNvPr>
          <p:cNvSpPr/>
          <p:nvPr/>
        </p:nvSpPr>
        <p:spPr>
          <a:xfrm>
            <a:off x="2662407" y="3118108"/>
            <a:ext cx="1898661" cy="710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b="1" dirty="0">
                <a:ea typeface="Times New Roman" panose="02020603050405020304" pitchFamily="18" charset="0"/>
              </a:rPr>
              <a:t>TÍNH CHẤT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DFE37-6EB3-3664-3A25-6CF149217095}"/>
              </a:ext>
            </a:extLst>
          </p:cNvPr>
          <p:cNvSpPr/>
          <p:nvPr/>
        </p:nvSpPr>
        <p:spPr>
          <a:xfrm>
            <a:off x="2662408" y="4216184"/>
            <a:ext cx="3617080" cy="710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b="1" dirty="0">
                <a:ea typeface="Times New Roman" panose="02020603050405020304" pitchFamily="18" charset="0"/>
              </a:rPr>
              <a:t>DẤU HIỆU NHẬN BIẾT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77196D-009A-01C1-E5D7-F8FA9881517A}"/>
              </a:ext>
            </a:extLst>
          </p:cNvPr>
          <p:cNvSpPr/>
          <p:nvPr/>
        </p:nvSpPr>
        <p:spPr>
          <a:xfrm>
            <a:off x="1666164" y="5467675"/>
            <a:ext cx="996242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1AB1F4-79B2-CD8D-45F7-D2A23F2E9C58}"/>
              </a:ext>
            </a:extLst>
          </p:cNvPr>
          <p:cNvSpPr/>
          <p:nvPr/>
        </p:nvSpPr>
        <p:spPr>
          <a:xfrm>
            <a:off x="2662408" y="5377880"/>
            <a:ext cx="4299190" cy="710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b="1" dirty="0">
                <a:ea typeface="Times New Roman" panose="02020603050405020304" pitchFamily="18" charset="0"/>
              </a:rPr>
              <a:t>LUYỆN TẬP VÀ VẬN DỤNG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" grpId="0" animBg="1"/>
      <p:bldP spid="3" grpId="0"/>
      <p:bldP spid="3" grpId="1"/>
      <p:bldP spid="5" grpId="0"/>
      <p:bldP spid="5" grpId="1"/>
      <p:bldP spid="6" grpId="0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2B51-3517-98F3-7F40-613F517F2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388" y="1780453"/>
            <a:ext cx="9955223" cy="3460093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BA8D-478B-031A-5D10-F9E25C2C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2550322"/>
            <a:ext cx="7407431" cy="245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9227A-6281-BB21-97AA-A72714C05534}"/>
              </a:ext>
            </a:extLst>
          </p:cNvPr>
          <p:cNvSpPr/>
          <p:nvPr/>
        </p:nvSpPr>
        <p:spPr>
          <a:xfrm>
            <a:off x="1554480" y="1971202"/>
            <a:ext cx="2460472" cy="4987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BÀI 2/SGK/111</a:t>
            </a:r>
          </a:p>
        </p:txBody>
      </p:sp>
      <p:sp>
        <p:nvSpPr>
          <p:cNvPr id="3" name="Google Shape;800;p36">
            <a:extLst>
              <a:ext uri="{FF2B5EF4-FFF2-40B4-BE49-F238E27FC236}">
                <a16:creationId xmlns:a16="http://schemas.microsoft.com/office/drawing/2014/main" id="{0564ED83-CBB7-FCB0-32F6-185DCF33FCC4}"/>
              </a:ext>
            </a:extLst>
          </p:cNvPr>
          <p:cNvSpPr txBox="1">
            <a:spLocks/>
          </p:cNvSpPr>
          <p:nvPr/>
        </p:nvSpPr>
        <p:spPr>
          <a:xfrm>
            <a:off x="2476500" y="497898"/>
            <a:ext cx="7239000" cy="66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6667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3600"/>
              <a:buFont typeface="Russo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99B5">
                    <a:lumMod val="75000"/>
                  </a:srgbClr>
                </a:solidFill>
                <a:effectLst/>
                <a:uLnTx/>
                <a:uFillTx/>
                <a:latin typeface="Arial"/>
                <a:sym typeface="Russo One"/>
              </a:rPr>
              <a:t>BÀI TẬP TỰ LUẬN</a:t>
            </a:r>
          </a:p>
        </p:txBody>
      </p:sp>
    </p:spTree>
    <p:extLst>
      <p:ext uri="{BB962C8B-B14F-4D97-AF65-F5344CB8AC3E}">
        <p14:creationId xmlns:p14="http://schemas.microsoft.com/office/powerpoint/2010/main" val="2470541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 thuộc định 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800" b="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b="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b="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b="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2" y="4210597"/>
            <a:ext cx="5370327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2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 </a:t>
            </a:r>
            <a:r>
              <a:rPr lang="en-US" sz="280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BTTN và </a:t>
            </a:r>
            <a:r>
              <a:rPr lang="en-US" sz="2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LT1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80611" y="2493160"/>
            <a:ext cx="4533309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bài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969" y="3782204"/>
            <a:ext cx="2512430" cy="25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385094" y="301027"/>
            <a:ext cx="4271225" cy="1260608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 BÀN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495553" y="646981"/>
            <a:ext cx="3421030" cy="1500996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BÀN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Chú</a:t>
            </a:r>
            <a:endParaRPr kumimoji="0" lang="vi-VN" sz="4800" b="1" i="0" u="none" strike="noStrike" kern="1200" cap="none" spc="0" normalizeH="0" baseline="0" noProof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0000" y="2553716"/>
            <a:ext cx="772401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b="1" spc="26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</a:p>
        </p:txBody>
      </p:sp>
      <p:sp>
        <p:nvSpPr>
          <p:cNvPr id="5" name="Freeform 5"/>
          <p:cNvSpPr/>
          <p:nvPr/>
        </p:nvSpPr>
        <p:spPr>
          <a:xfrm>
            <a:off x="357171" y="4780347"/>
            <a:ext cx="1371600" cy="1210277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8630" y="5990624"/>
            <a:ext cx="12849259" cy="1210277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52" y="3985525"/>
            <a:ext cx="4977638" cy="279992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0ED799-952B-75AA-B5AE-AD94017E0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028499"/>
              </p:ext>
            </p:extLst>
          </p:nvPr>
        </p:nvGraphicFramePr>
        <p:xfrm>
          <a:off x="4826000" y="489982"/>
          <a:ext cx="7098199" cy="557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123810" imgH="1666667" progId="Paint.Picture">
                  <p:embed/>
                </p:oleObj>
              </mc:Choice>
              <mc:Fallback>
                <p:oleObj name="Bitmap Image" r:id="rId2" imgW="2123810" imgH="1666667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544E7EE-0FE3-4917-A068-36B2A7B257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0" y="489982"/>
                        <a:ext cx="7098199" cy="5570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84DEBC-880E-C5EA-C318-3BAC365F9CAD}"/>
              </a:ext>
            </a:extLst>
          </p:cNvPr>
          <p:cNvSpPr/>
          <p:nvPr/>
        </p:nvSpPr>
        <p:spPr>
          <a:xfrm>
            <a:off x="477520" y="101600"/>
            <a:ext cx="388112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I. ĐỊNH NGHĨA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63D9C4-E0B5-E3CB-4227-F19310249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85340" y="1138119"/>
            <a:ext cx="7858760" cy="4274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00B91D-F6D0-0D4D-5B68-F8E9AC20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40" y="578516"/>
            <a:ext cx="7858760" cy="4274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D50CD-66DC-687B-58E8-7D8ED0AE2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20" y="534251"/>
            <a:ext cx="7858760" cy="42740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FE5479-EFF0-EE45-D64D-69F21E7CB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53200" y="1182387"/>
            <a:ext cx="7858760" cy="427406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E36A426-5318-F10F-BCE1-75D3F88F8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01" y="4115679"/>
            <a:ext cx="2255716" cy="2621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A25A1-3B06-57B4-6A84-DEB2C3B0E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01" y="1138118"/>
            <a:ext cx="1677136" cy="914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C7654-264E-D842-4B08-0BC3D8DDF7C1}"/>
              </a:ext>
            </a:extLst>
          </p:cNvPr>
          <p:cNvSpPr txBox="1"/>
          <p:nvPr/>
        </p:nvSpPr>
        <p:spPr>
          <a:xfrm>
            <a:off x="216379" y="2096782"/>
            <a:ext cx="4807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tứ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r>
              <a:rPr lang="en-US" sz="3200" dirty="0"/>
              <a:t> ABCD ở </a:t>
            </a:r>
            <a:r>
              <a:rPr lang="en-US" sz="3200" dirty="0" err="1"/>
              <a:t>Hình</a:t>
            </a:r>
            <a:r>
              <a:rPr lang="en-US" sz="3200" dirty="0"/>
              <a:t> 47</a:t>
            </a:r>
          </a:p>
        </p:txBody>
      </p:sp>
    </p:spTree>
    <p:extLst>
      <p:ext uri="{BB962C8B-B14F-4D97-AF65-F5344CB8AC3E}">
        <p14:creationId xmlns:p14="http://schemas.microsoft.com/office/powerpoint/2010/main" val="25394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84DEBC-880E-C5EA-C318-3BAC365F9CAD}"/>
              </a:ext>
            </a:extLst>
          </p:cNvPr>
          <p:cNvSpPr/>
          <p:nvPr/>
        </p:nvSpPr>
        <p:spPr>
          <a:xfrm>
            <a:off x="477520" y="101600"/>
            <a:ext cx="388112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I. ĐỊNH NGHĨA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C24B7-1D6A-C454-3CB9-221851D2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1763370"/>
            <a:ext cx="11294041" cy="16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6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517E5FC-2A4E-47F2-9FE0-ED53E74B3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89" b="100000" l="16111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4172" r="12559" b="-1070"/>
          <a:stretch/>
        </p:blipFill>
        <p:spPr bwMode="auto">
          <a:xfrm flipH="1">
            <a:off x="-152402" y="4700337"/>
            <a:ext cx="1645219" cy="2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47A57CB-8928-4F74-9967-6CA97FB686F4}"/>
              </a:ext>
            </a:extLst>
          </p:cNvPr>
          <p:cNvSpPr/>
          <p:nvPr/>
        </p:nvSpPr>
        <p:spPr>
          <a:xfrm>
            <a:off x="304800" y="1700464"/>
            <a:ext cx="6849979" cy="1491915"/>
          </a:xfrm>
          <a:prstGeom prst="cloudCallout">
            <a:avLst>
              <a:gd name="adj1" fmla="val -40037"/>
              <a:gd name="adj2" fmla="val 139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Hình 48, tứ giác nào là hình chữ nhật?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09FADEF-18EA-4682-B310-9694B40A6109}"/>
              </a:ext>
            </a:extLst>
          </p:cNvPr>
          <p:cNvSpPr/>
          <p:nvPr/>
        </p:nvSpPr>
        <p:spPr>
          <a:xfrm>
            <a:off x="280112" y="968182"/>
            <a:ext cx="1981200" cy="581891"/>
          </a:xfrm>
          <a:prstGeom prst="parallelogram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 DỤ 1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B98CF3-9642-4DD1-A6BA-A9D2B635BE58}"/>
              </a:ext>
            </a:extLst>
          </p:cNvPr>
          <p:cNvGrpSpPr/>
          <p:nvPr/>
        </p:nvGrpSpPr>
        <p:grpSpPr>
          <a:xfrm>
            <a:off x="7474364" y="971032"/>
            <a:ext cx="3553725" cy="4935880"/>
            <a:chOff x="7474364" y="971032"/>
            <a:chExt cx="3553725" cy="49358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9BBC33-A850-44D2-A554-C90D8D1137A0}"/>
                </a:ext>
              </a:extLst>
            </p:cNvPr>
            <p:cNvGrpSpPr/>
            <p:nvPr/>
          </p:nvGrpSpPr>
          <p:grpSpPr>
            <a:xfrm>
              <a:off x="8027541" y="1309526"/>
              <a:ext cx="2444822" cy="1557196"/>
              <a:chOff x="9351844" y="1267485"/>
              <a:chExt cx="2444822" cy="1557196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7FDB052-3387-4582-BD96-014CEE6B2C4E}"/>
                  </a:ext>
                </a:extLst>
              </p:cNvPr>
              <p:cNvSpPr/>
              <p:nvPr/>
            </p:nvSpPr>
            <p:spPr>
              <a:xfrm>
                <a:off x="9352228" y="1267485"/>
                <a:ext cx="2435383" cy="1557196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Flowchart: Process 5">
                <a:extLst>
                  <a:ext uri="{FF2B5EF4-FFF2-40B4-BE49-F238E27FC236}">
                    <a16:creationId xmlns:a16="http://schemas.microsoft.com/office/drawing/2014/main" id="{A70803E0-3D40-4AF3-996D-59538D8C0A0C}"/>
                  </a:ext>
                </a:extLst>
              </p:cNvPr>
              <p:cNvSpPr/>
              <p:nvPr/>
            </p:nvSpPr>
            <p:spPr>
              <a:xfrm>
                <a:off x="9351844" y="1271819"/>
                <a:ext cx="118081" cy="131468"/>
              </a:xfrm>
              <a:prstGeom prst="flowChartProcess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lowchart: Process 18">
                <a:extLst>
                  <a:ext uri="{FF2B5EF4-FFF2-40B4-BE49-F238E27FC236}">
                    <a16:creationId xmlns:a16="http://schemas.microsoft.com/office/drawing/2014/main" id="{477BDF1F-58D8-4142-9B07-23414E0E6F99}"/>
                  </a:ext>
                </a:extLst>
              </p:cNvPr>
              <p:cNvSpPr/>
              <p:nvPr/>
            </p:nvSpPr>
            <p:spPr>
              <a:xfrm>
                <a:off x="9360223" y="2689024"/>
                <a:ext cx="118081" cy="131468"/>
              </a:xfrm>
              <a:prstGeom prst="flowChartProcess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60362AF8-28E3-44EC-9A05-A4226D6906FC}"/>
                  </a:ext>
                </a:extLst>
              </p:cNvPr>
              <p:cNvSpPr/>
              <p:nvPr/>
            </p:nvSpPr>
            <p:spPr>
              <a:xfrm>
                <a:off x="11669531" y="2684160"/>
                <a:ext cx="118081" cy="131468"/>
              </a:xfrm>
              <a:prstGeom prst="flowChartProcess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A19F8F96-E8A9-41D1-B44C-B71BF1F21D6E}"/>
                  </a:ext>
                </a:extLst>
              </p:cNvPr>
              <p:cNvSpPr/>
              <p:nvPr/>
            </p:nvSpPr>
            <p:spPr>
              <a:xfrm>
                <a:off x="11678585" y="1271819"/>
                <a:ext cx="118081" cy="131468"/>
              </a:xfrm>
              <a:prstGeom prst="flowChartProcess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B52BD2-1341-4C7E-83AE-C7B95E61F1C4}"/>
                </a:ext>
              </a:extLst>
            </p:cNvPr>
            <p:cNvSpPr txBox="1"/>
            <p:nvPr/>
          </p:nvSpPr>
          <p:spPr>
            <a:xfrm>
              <a:off x="7474364" y="971032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F88626-1DC1-4ED2-97AA-FE69E03A7E8D}"/>
                </a:ext>
              </a:extLst>
            </p:cNvPr>
            <p:cNvSpPr txBox="1"/>
            <p:nvPr/>
          </p:nvSpPr>
          <p:spPr>
            <a:xfrm>
              <a:off x="10509393" y="1043989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A5218E-286A-49C9-BBFC-20389B2A0FBD}"/>
                </a:ext>
              </a:extLst>
            </p:cNvPr>
            <p:cNvSpPr txBox="1"/>
            <p:nvPr/>
          </p:nvSpPr>
          <p:spPr>
            <a:xfrm>
              <a:off x="10551434" y="2578500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FB495A-6F4B-4345-880A-79CA2A6B83B5}"/>
                </a:ext>
              </a:extLst>
            </p:cNvPr>
            <p:cNvSpPr txBox="1"/>
            <p:nvPr/>
          </p:nvSpPr>
          <p:spPr>
            <a:xfrm>
              <a:off x="7577006" y="2515437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362AD67-0427-48AB-A869-5B02C18A4A33}"/>
                </a:ext>
              </a:extLst>
            </p:cNvPr>
            <p:cNvSpPr txBox="1"/>
            <p:nvPr/>
          </p:nvSpPr>
          <p:spPr>
            <a:xfrm>
              <a:off x="8961306" y="2756737"/>
              <a:ext cx="779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a)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EB269D-A3D4-437D-B793-BA1A7686BCB6}"/>
                </a:ext>
              </a:extLst>
            </p:cNvPr>
            <p:cNvSpPr txBox="1"/>
            <p:nvPr/>
          </p:nvSpPr>
          <p:spPr>
            <a:xfrm>
              <a:off x="9151806" y="5322137"/>
              <a:ext cx="779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640948-61C6-4D3B-840F-54A6C2E6D746}"/>
              </a:ext>
            </a:extLst>
          </p:cNvPr>
          <p:cNvGrpSpPr/>
          <p:nvPr/>
        </p:nvGrpSpPr>
        <p:grpSpPr>
          <a:xfrm>
            <a:off x="7524132" y="3289879"/>
            <a:ext cx="4812279" cy="2258065"/>
            <a:chOff x="7524132" y="3289879"/>
            <a:chExt cx="4812279" cy="225806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913A98D-DE1B-4A2C-BE1C-728D6B66BE9F}"/>
                </a:ext>
              </a:extLst>
            </p:cNvPr>
            <p:cNvGrpSpPr/>
            <p:nvPr/>
          </p:nvGrpSpPr>
          <p:grpSpPr>
            <a:xfrm>
              <a:off x="7998370" y="3698976"/>
              <a:ext cx="3993931" cy="1713854"/>
              <a:chOff x="7998370" y="3698976"/>
              <a:chExt cx="3993931" cy="1713854"/>
            </a:xfrm>
          </p:grpSpPr>
          <p:sp>
            <p:nvSpPr>
              <p:cNvPr id="29" name="Flowchart: Manual Input 28">
                <a:extLst>
                  <a:ext uri="{FF2B5EF4-FFF2-40B4-BE49-F238E27FC236}">
                    <a16:creationId xmlns:a16="http://schemas.microsoft.com/office/drawing/2014/main" id="{4526D870-279C-43DD-9C52-0414C1D4E642}"/>
                  </a:ext>
                </a:extLst>
              </p:cNvPr>
              <p:cNvSpPr/>
              <p:nvPr/>
            </p:nvSpPr>
            <p:spPr>
              <a:xfrm rot="5400000">
                <a:off x="9138744" y="2559272"/>
                <a:ext cx="1713184" cy="3993931"/>
              </a:xfrm>
              <a:prstGeom prst="flowChartManualInpu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22928CCB-49D2-49CB-B9EC-45F5C6F2DDA5}"/>
                  </a:ext>
                </a:extLst>
              </p:cNvPr>
              <p:cNvSpPr/>
              <p:nvPr/>
            </p:nvSpPr>
            <p:spPr>
              <a:xfrm>
                <a:off x="7999132" y="3698976"/>
                <a:ext cx="118081" cy="131468"/>
              </a:xfrm>
              <a:prstGeom prst="flowChartProcess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lowchart: Process 30">
                <a:extLst>
                  <a:ext uri="{FF2B5EF4-FFF2-40B4-BE49-F238E27FC236}">
                    <a16:creationId xmlns:a16="http://schemas.microsoft.com/office/drawing/2014/main" id="{F8AE96B3-0146-4981-B08B-CD0D68CC05BF}"/>
                  </a:ext>
                </a:extLst>
              </p:cNvPr>
              <p:cNvSpPr/>
              <p:nvPr/>
            </p:nvSpPr>
            <p:spPr>
              <a:xfrm>
                <a:off x="7999132" y="5278960"/>
                <a:ext cx="118081" cy="131468"/>
              </a:xfrm>
              <a:prstGeom prst="flowChartProcess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C284DB-FF0C-431B-ACD6-BAB24BB0A751}"/>
                </a:ext>
              </a:extLst>
            </p:cNvPr>
            <p:cNvSpPr txBox="1"/>
            <p:nvPr/>
          </p:nvSpPr>
          <p:spPr>
            <a:xfrm>
              <a:off x="7524132" y="3314760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8885C7-3FCD-4311-AA30-3034FA1251C9}"/>
                </a:ext>
              </a:extLst>
            </p:cNvPr>
            <p:cNvSpPr txBox="1"/>
            <p:nvPr/>
          </p:nvSpPr>
          <p:spPr>
            <a:xfrm>
              <a:off x="11243936" y="3289879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42CDD-08C6-405F-8A9D-BCF2BCD19A6A}"/>
                </a:ext>
              </a:extLst>
            </p:cNvPr>
            <p:cNvSpPr txBox="1"/>
            <p:nvPr/>
          </p:nvSpPr>
          <p:spPr>
            <a:xfrm>
              <a:off x="11859756" y="4757895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A45824-CB17-48B3-B240-C849AC0E5FF2}"/>
                </a:ext>
              </a:extLst>
            </p:cNvPr>
            <p:cNvSpPr txBox="1"/>
            <p:nvPr/>
          </p:nvSpPr>
          <p:spPr>
            <a:xfrm>
              <a:off x="7561454" y="4963169"/>
              <a:ext cx="476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F1DAE6-9F0F-47DC-B85B-F44A1252F439}"/>
                </a:ext>
              </a:extLst>
            </p:cNvPr>
            <p:cNvSpPr txBox="1"/>
            <p:nvPr/>
          </p:nvSpPr>
          <p:spPr>
            <a:xfrm>
              <a:off x="10497488" y="3756411"/>
              <a:ext cx="972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102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2E88B71-6A02-4624-A25D-B86273C2C53D}"/>
              </a:ext>
            </a:extLst>
          </p:cNvPr>
          <p:cNvSpPr txBox="1"/>
          <p:nvPr/>
        </p:nvSpPr>
        <p:spPr>
          <a:xfrm>
            <a:off x="10040355" y="5683925"/>
            <a:ext cx="1975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D985FD-B89C-46C6-BA96-8BE54EFB00EE}"/>
              </a:ext>
            </a:extLst>
          </p:cNvPr>
          <p:cNvSpPr/>
          <p:nvPr/>
        </p:nvSpPr>
        <p:spPr>
          <a:xfrm>
            <a:off x="0" y="0"/>
            <a:ext cx="3738880" cy="817791"/>
          </a:xfrm>
          <a:prstGeom prst="roundRect">
            <a:avLst/>
          </a:prstGeom>
          <a:solidFill>
            <a:srgbClr val="1D9A78"/>
          </a:solidFill>
          <a:ln w="12700" cap="flat" cmpd="sng" algn="ctr">
            <a:solidFill>
              <a:srgbClr val="1D9A78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ĐỊNH NGHĨA</a:t>
            </a:r>
          </a:p>
        </p:txBody>
      </p:sp>
    </p:spTree>
    <p:extLst>
      <p:ext uri="{BB962C8B-B14F-4D97-AF65-F5344CB8AC3E}">
        <p14:creationId xmlns:p14="http://schemas.microsoft.com/office/powerpoint/2010/main" val="37879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9B0314B-0683-704E-CB09-FD6505664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89" b="100000" l="16111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4172" r="12559" b="-1070"/>
          <a:stretch/>
        </p:blipFill>
        <p:spPr bwMode="auto">
          <a:xfrm flipH="1">
            <a:off x="0" y="4420507"/>
            <a:ext cx="1645219" cy="2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49CDB5A1-F3DE-C6A8-09CC-6190A3EE82B1}"/>
              </a:ext>
            </a:extLst>
          </p:cNvPr>
          <p:cNvSpPr/>
          <p:nvPr/>
        </p:nvSpPr>
        <p:spPr>
          <a:xfrm>
            <a:off x="509230" y="0"/>
            <a:ext cx="8756690" cy="2520631"/>
          </a:xfrm>
          <a:prstGeom prst="cloudCallout">
            <a:avLst>
              <a:gd name="adj1" fmla="val -40037"/>
              <a:gd name="adj2" fmla="val 139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Hình 48b</a:t>
            </a:r>
            <a:r>
              <a:rPr lang="nl-NL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giả sử góc H bằng 90</a:t>
            </a:r>
            <a:r>
              <a:rPr lang="nl-NL" sz="320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l-NL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hãy tính số đo của góc 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E0D8226-A6A4-4FAA-76C2-EEE0FCC91633}"/>
              </a:ext>
            </a:extLst>
          </p:cNvPr>
          <p:cNvSpPr/>
          <p:nvPr/>
        </p:nvSpPr>
        <p:spPr>
          <a:xfrm>
            <a:off x="355600" y="1723257"/>
            <a:ext cx="2047240" cy="558800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5B00D-6FC4-EB3E-C892-E909B6DA5B70}"/>
              </a:ext>
            </a:extLst>
          </p:cNvPr>
          <p:cNvSpPr txBox="1"/>
          <p:nvPr/>
        </p:nvSpPr>
        <p:spPr>
          <a:xfrm>
            <a:off x="2473960" y="1785482"/>
            <a:ext cx="6477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8D72A5-72D8-1177-CB56-32563B05D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381" y="2482313"/>
            <a:ext cx="6488397" cy="39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396</TotalTime>
  <Words>861</Words>
  <Application>Microsoft Office PowerPoint</Application>
  <PresentationFormat>Widescreen</PresentationFormat>
  <Paragraphs>178</Paragraphs>
  <Slides>31</Slides>
  <Notes>1</Notes>
  <HiddenSlides>0</HiddenSlides>
  <MMClips>9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微软雅黑</vt:lpstr>
      <vt:lpstr>.VnBlack</vt:lpstr>
      <vt:lpstr>Arial</vt:lpstr>
      <vt:lpstr>Calibri</vt:lpstr>
      <vt:lpstr>Calibri Light</vt:lpstr>
      <vt:lpstr>Cambria Math</vt:lpstr>
      <vt:lpstr>Russo One</vt:lpstr>
      <vt:lpstr>Times New Roman</vt:lpstr>
      <vt:lpstr>Wingdings</vt:lpstr>
      <vt:lpstr>思源黑体 Heavy</vt:lpstr>
      <vt:lpstr>Office Theme</vt:lpstr>
      <vt:lpstr>1_Office Theme</vt:lpstr>
      <vt:lpstr>Custom Design</vt:lpstr>
      <vt:lpstr>2_Office Theme</vt:lpstr>
      <vt:lpstr>Office 主题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1/SGK/110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Hà</dc:creator>
  <cp:lastModifiedBy>Trần Hà</cp:lastModifiedBy>
  <cp:revision>7</cp:revision>
  <dcterms:created xsi:type="dcterms:W3CDTF">2023-12-05T05:13:04Z</dcterms:created>
  <dcterms:modified xsi:type="dcterms:W3CDTF">2023-12-11T15:40:49Z</dcterms:modified>
</cp:coreProperties>
</file>