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sldIdLst>
    <p:sldId id="267" r:id="rId2"/>
    <p:sldId id="275" r:id="rId3"/>
    <p:sldId id="293" r:id="rId4"/>
    <p:sldId id="276" r:id="rId5"/>
    <p:sldId id="278" r:id="rId6"/>
    <p:sldId id="281" r:id="rId7"/>
    <p:sldId id="286" r:id="rId8"/>
    <p:sldId id="290" r:id="rId9"/>
    <p:sldId id="291" r:id="rId10"/>
    <p:sldId id="285" r:id="rId11"/>
    <p:sldId id="282" r:id="rId12"/>
    <p:sldId id="283" r:id="rId13"/>
    <p:sldId id="294" r:id="rId14"/>
    <p:sldId id="270" r:id="rId15"/>
  </p:sldIdLst>
  <p:sldSz cx="12192000" cy="6858000"/>
  <p:notesSz cx="6858000" cy="9144000"/>
  <p:embeddedFontLst>
    <p:embeddedFont>
      <p:font typeface="UTM Avo" panose="02040603050506020204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7"/>
    <a:srgbClr val="000099"/>
    <a:srgbClr val="0000CC"/>
    <a:srgbClr val="CC66FF"/>
    <a:srgbClr val="FF8119"/>
    <a:srgbClr val="FF7707"/>
    <a:srgbClr val="FFAF6C"/>
    <a:srgbClr val="FFFFFF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9" autoAdjust="0"/>
    <p:restoredTop sz="94660"/>
  </p:normalViewPr>
  <p:slideViewPr>
    <p:cSldViewPr snapToGrid="0">
      <p:cViewPr>
        <p:scale>
          <a:sx n="100" d="100"/>
          <a:sy n="100" d="100"/>
        </p:scale>
        <p:origin x="75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B874D7-2912-4B0C-B99C-EA640C2C52A2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F11CB1-6674-41A0-B88C-9053AF572730}"/>
              </a:ext>
            </a:extLst>
          </p:cNvPr>
          <p:cNvSpPr/>
          <p:nvPr userDrawn="1"/>
        </p:nvSpPr>
        <p:spPr>
          <a:xfrm>
            <a:off x="11223716" y="-95210"/>
            <a:ext cx="1069731" cy="152986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6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7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0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1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9FA49A-2867-499E-AB72-6110DF1493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8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0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8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392511" y="120372"/>
            <a:ext cx="1662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1037664" y="603085"/>
            <a:ext cx="990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C0132-F5AB-4D89-9C86-64DC5695DF69}"/>
              </a:ext>
            </a:extLst>
          </p:cNvPr>
          <p:cNvSpPr txBox="1"/>
          <p:nvPr/>
        </p:nvSpPr>
        <p:spPr>
          <a:xfrm flipH="1">
            <a:off x="1104216" y="2982724"/>
            <a:ext cx="9983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nguyên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âm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1B9F3D-BF6B-44AB-B7DB-850C5140E094}"/>
              </a:ext>
            </a:extLst>
          </p:cNvPr>
          <p:cNvSpPr/>
          <p:nvPr/>
        </p:nvSpPr>
        <p:spPr>
          <a:xfrm>
            <a:off x="3047999" y="1968915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5" name="Text Box 85"/>
          <p:cNvSpPr txBox="1">
            <a:spLocks noChangeArrowheads="1"/>
          </p:cNvSpPr>
          <p:nvPr/>
        </p:nvSpPr>
        <p:spPr bwMode="white">
          <a:xfrm>
            <a:off x="518789" y="4174229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cs typeface="Arial" charset="0"/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2503" r="2681" b="9512"/>
          <a:stretch/>
        </p:blipFill>
        <p:spPr>
          <a:xfrm>
            <a:off x="657037" y="3664776"/>
            <a:ext cx="11403874" cy="1933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636" r="5017" b="11584"/>
          <a:stretch/>
        </p:blipFill>
        <p:spPr>
          <a:xfrm>
            <a:off x="657037" y="1192379"/>
            <a:ext cx="7669445" cy="21467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/>
          <a:srcRect l="12072" t="60069" r="73314" b="31796"/>
          <a:stretch/>
        </p:blipFill>
        <p:spPr>
          <a:xfrm>
            <a:off x="1258388" y="697822"/>
            <a:ext cx="1901372" cy="5950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26482" y="2180154"/>
            <a:ext cx="3467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- 4 </a:t>
            </a:r>
            <a:r>
              <a:rPr lang="en-US" sz="32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000 000 đồng</a:t>
            </a:r>
            <a:endParaRPr lang="en-US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11086" y="2759622"/>
            <a:ext cx="3183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600 000 đồng</a:t>
            </a:r>
            <a:endParaRPr lang="en-US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15278" y="4339041"/>
            <a:ext cx="136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- 776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07253" y="5392439"/>
            <a:ext cx="1226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- 287</a:t>
            </a:r>
          </a:p>
        </p:txBody>
      </p:sp>
    </p:spTree>
    <p:extLst>
      <p:ext uri="{BB962C8B-B14F-4D97-AF65-F5344CB8AC3E}">
        <p14:creationId xmlns:p14="http://schemas.microsoft.com/office/powerpoint/2010/main" val="901010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4025" r="5928" b="1273"/>
          <a:stretch/>
        </p:blipFill>
        <p:spPr>
          <a:xfrm>
            <a:off x="705394" y="517432"/>
            <a:ext cx="11486606" cy="592255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05394" y="5891350"/>
            <a:ext cx="10241280" cy="5225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06024" y="2327229"/>
            <a:ext cx="210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10 925 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4710" y="3186322"/>
            <a:ext cx="210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8 408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0254" y="4115691"/>
            <a:ext cx="210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7 290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6482" y="4957618"/>
            <a:ext cx="210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5 669 m</a:t>
            </a:r>
          </a:p>
        </p:txBody>
      </p:sp>
    </p:spTree>
    <p:extLst>
      <p:ext uri="{BB962C8B-B14F-4D97-AF65-F5344CB8AC3E}">
        <p14:creationId xmlns:p14="http://schemas.microsoft.com/office/powerpoint/2010/main" val="5512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t="2696" r="7214" b="6682"/>
          <a:stretch/>
        </p:blipFill>
        <p:spPr>
          <a:xfrm>
            <a:off x="831306" y="627016"/>
            <a:ext cx="11029769" cy="59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6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73" t="30090" r="12720" b="25981"/>
          <a:stretch/>
        </p:blipFill>
        <p:spPr>
          <a:xfrm>
            <a:off x="0" y="927464"/>
            <a:ext cx="12149938" cy="4676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4354" y="783771"/>
            <a:ext cx="8377646" cy="1724298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94075" y="2470247"/>
            <a:ext cx="4030575" cy="3133719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24651" y="2508069"/>
            <a:ext cx="4387628" cy="3095897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783771"/>
            <a:ext cx="3814354" cy="4820195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371" t="42677" r="77027" b="42584"/>
          <a:stretch/>
        </p:blipFill>
        <p:spPr>
          <a:xfrm>
            <a:off x="187556" y="485858"/>
            <a:ext cx="1119118" cy="10781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4230" y="641446"/>
            <a:ext cx="2278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46839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0855"/>
            <a:ext cx="9144000" cy="8999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7056"/>
            <a:ext cx="12180166" cy="6435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776" y="5637343"/>
            <a:ext cx="11670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  <a:cs typeface="Arial" panose="020B0604020202020204" pitchFamily="34" charset="0"/>
              </a:rPr>
              <a:t>Tuyết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phủ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trắng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phố</a:t>
            </a:r>
            <a:r>
              <a:rPr lang="vi-VN" sz="3200" dirty="0">
                <a:latin typeface="+mj-lt"/>
                <a:cs typeface="Arial" panose="020B0604020202020204" pitchFamily="34" charset="0"/>
              </a:rPr>
              <a:t> Moscow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Nga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). </a:t>
            </a:r>
          </a:p>
          <a:p>
            <a:r>
              <a:rPr lang="en-US" sz="3200" dirty="0" err="1">
                <a:latin typeface="+mj-lt"/>
                <a:cs typeface="Arial" panose="020B0604020202020204" pitchFamily="34" charset="0"/>
              </a:rPr>
              <a:t>Nhiệt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đêm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05/02/2018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xuống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-</a:t>
            </a:r>
            <a:r>
              <a:rPr lang="en-US" sz="32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17  </a:t>
            </a:r>
            <a:r>
              <a:rPr lang="en-US" sz="3200" baseline="30000">
                <a:latin typeface="+mj-lt"/>
                <a:cs typeface="Arial" panose="020B0604020202020204" pitchFamily="34" charset="0"/>
              </a:rPr>
              <a:t>0</a:t>
            </a:r>
            <a:r>
              <a:rPr lang="en-US" sz="3200">
                <a:latin typeface="+mj-lt"/>
                <a:cs typeface="Arial" panose="020B0604020202020204" pitchFamily="34" charset="0"/>
              </a:rPr>
              <a:t>C.</a:t>
            </a:r>
            <a:endParaRPr lang="en-US" sz="3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4148" y="-101371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sát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14563" r="8369" b="23603"/>
          <a:stretch/>
        </p:blipFill>
        <p:spPr>
          <a:xfrm>
            <a:off x="217488" y="484188"/>
            <a:ext cx="11974512" cy="500221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1" t="76604" r="29029" b="1878"/>
          <a:stretch/>
        </p:blipFill>
        <p:spPr>
          <a:xfrm>
            <a:off x="1240971" y="5507437"/>
            <a:ext cx="733905" cy="890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8880" y="5569003"/>
            <a:ext cx="639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1,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2,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-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6,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4148" y="-101371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sát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83404"/>
            <a:ext cx="12130007" cy="914400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906" y="1397803"/>
            <a:ext cx="6240653" cy="4069877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BF7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8559" y="4973889"/>
            <a:ext cx="3285642" cy="576394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8880" y="6174826"/>
            <a:ext cx="784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-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1,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2,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-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6,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440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8" grpId="0" animBg="1"/>
      <p:bldP spid="9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22882" r="26458" b="31788"/>
          <a:stretch/>
        </p:blipFill>
        <p:spPr>
          <a:xfrm>
            <a:off x="0" y="652463"/>
            <a:ext cx="6138863" cy="16986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5" t="20057" r="31786" b="36737"/>
          <a:stretch/>
        </p:blipFill>
        <p:spPr>
          <a:xfrm>
            <a:off x="522514" y="2536939"/>
            <a:ext cx="4354299" cy="1947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24924" r="32857" b="33309"/>
          <a:stretch/>
        </p:blipFill>
        <p:spPr>
          <a:xfrm>
            <a:off x="508000" y="4696504"/>
            <a:ext cx="4675762" cy="20236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676571" y="467518"/>
            <a:ext cx="0" cy="6390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t="8545" r="79881" b="80534"/>
          <a:stretch/>
        </p:blipFill>
        <p:spPr>
          <a:xfrm>
            <a:off x="7010399" y="653142"/>
            <a:ext cx="1543357" cy="6386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9007" y="1304938"/>
            <a:ext cx="487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: -17, -28, -84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7916" y="5602513"/>
            <a:ext cx="197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tư</a:t>
            </a:r>
            <a:endParaRPr lang="en-US" sz="2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7846" y="6064178"/>
            <a:ext cx="653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69007" y="3064651"/>
            <a:ext cx="487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chín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trừ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mươi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bốn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>
                <a:latin typeface="+mj-lt"/>
                <a:cs typeface="Times New Roman" panose="02020603050405020304" pitchFamily="18" charset="0"/>
              </a:rPr>
              <a:t>trăm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mươi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21641" y="3939095"/>
            <a:ext cx="22642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-9, -30, -432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69007" y="4484915"/>
            <a:ext cx="48477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: -7, 0, 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83520" y="5833345"/>
            <a:ext cx="48477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-7</a:t>
            </a:r>
          </a:p>
          <a:p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: 0, 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29699" y="1919994"/>
            <a:ext cx="42236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mười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bảy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mươi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tám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tám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mươi</a:t>
            </a:r>
            <a:r>
              <a:rPr lang="en-US" sz="2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tư</a:t>
            </a:r>
            <a:endParaRPr lang="en-US" sz="2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9" grpId="0"/>
      <p:bldP spid="20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72" t="60069" r="73314" b="31796"/>
          <a:stretch/>
        </p:blipFill>
        <p:spPr>
          <a:xfrm>
            <a:off x="174171" y="449942"/>
            <a:ext cx="1901372" cy="595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8897" r="2607" b="13222"/>
          <a:stretch/>
        </p:blipFill>
        <p:spPr>
          <a:xfrm>
            <a:off x="326230" y="1045028"/>
            <a:ext cx="8882743" cy="1059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4765" r="2665" b="3451"/>
          <a:stretch/>
        </p:blipFill>
        <p:spPr>
          <a:xfrm>
            <a:off x="326230" y="2264233"/>
            <a:ext cx="11575483" cy="44849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0638" y="1045028"/>
            <a:ext cx="622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5918" y="1044073"/>
            <a:ext cx="3525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8986" y="1605577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-23; -349 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1775" y="3371851"/>
            <a:ext cx="1500188" cy="10858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576243" y="4338639"/>
            <a:ext cx="1019672" cy="4572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36544" y="3371851"/>
            <a:ext cx="1500188" cy="10858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12592" y="4286250"/>
            <a:ext cx="824062" cy="4572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777734" y="3362320"/>
            <a:ext cx="1500188" cy="10858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236654" y="4295773"/>
            <a:ext cx="2995633" cy="4476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232365" y="3367085"/>
            <a:ext cx="1500188" cy="10858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7236732" y="4314821"/>
            <a:ext cx="3489850" cy="48101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43486" y="5772146"/>
            <a:ext cx="63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69693" y="6263340"/>
            <a:ext cx="63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15152" y="3902668"/>
            <a:ext cx="3766782" cy="2075051"/>
            <a:chOff x="1815152" y="3902668"/>
            <a:chExt cx="3766782" cy="2075051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815152" y="4457701"/>
              <a:ext cx="2906973" cy="152001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406621" y="3902668"/>
              <a:ext cx="1175313" cy="51761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78925" y="3910837"/>
            <a:ext cx="6581456" cy="2549155"/>
            <a:chOff x="1978925" y="3910837"/>
            <a:chExt cx="6581456" cy="2549155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1978925" y="4465870"/>
              <a:ext cx="5721647" cy="19941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7385068" y="3910837"/>
              <a:ext cx="1175313" cy="51761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54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12" grpId="0" animBg="1"/>
      <p:bldP spid="20" grpId="0" animBg="1"/>
      <p:bldP spid="22" grpId="0" animBg="1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-259085" y="131491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charset="0"/>
              </a:rPr>
              <a:t>1</a:t>
            </a:r>
          </a:p>
        </p:txBody>
      </p:sp>
      <p:pic>
        <p:nvPicPr>
          <p:cNvPr id="38" name="Picture 4" descr="https://kenh14cdn.com/thumb_w/620/2016/xxx-1739-1453623038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87" y="442913"/>
            <a:ext cx="6710475" cy="450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6489" y="4982449"/>
            <a:ext cx="5752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24/01/2016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SaPa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– 4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800" baseline="30000" dirty="0"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. (</a:t>
            </a:r>
            <a:r>
              <a:rPr lang="en-US" sz="2800" i="1" dirty="0" err="1">
                <a:latin typeface="+mj-lt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+mj-lt"/>
                <a:cs typeface="Times New Roman" panose="02020603050405020304" pitchFamily="18" charset="0"/>
              </a:rPr>
              <a:t> 13h </a:t>
            </a:r>
            <a:r>
              <a:rPr lang="en-US" sz="2800" i="1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+mj-lt"/>
                <a:cs typeface="Times New Roman" panose="02020603050405020304" pitchFamily="18" charset="0"/>
              </a:rPr>
              <a:t> – 4,2 C</a:t>
            </a:r>
            <a:r>
              <a:rPr lang="en-US" sz="2800" i="1" baseline="30000" dirty="0"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0" name="Picture 39" descr="Description: https://i.ytimg.com/vi/OjOFH2oHFNo/hqdefault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" t="15383" r="1"/>
          <a:stretch/>
        </p:blipFill>
        <p:spPr bwMode="auto">
          <a:xfrm>
            <a:off x="687714" y="1827181"/>
            <a:ext cx="3225145" cy="2771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695" y="4678998"/>
            <a:ext cx="5128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+mj-lt"/>
                <a:cs typeface="Times New Roman" panose="02020603050405020304" pitchFamily="18" charset="0"/>
              </a:rPr>
              <a:t>*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dự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ngoài</a:t>
            </a:r>
            <a:endParaRPr lang="en-US" sz="2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1729" y="2480341"/>
            <a:ext cx="580572" cy="5225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1941" y="2483462"/>
            <a:ext cx="580572" cy="5225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74429" y="2480341"/>
            <a:ext cx="580572" cy="5225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09467" y="4070505"/>
            <a:ext cx="580572" cy="5225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493857" y="4070505"/>
            <a:ext cx="580572" cy="5225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24" name="Content Placeholder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1" t="76604" r="29029" b="1878"/>
          <a:stretch/>
        </p:blipFill>
        <p:spPr>
          <a:xfrm>
            <a:off x="64150" y="5726248"/>
            <a:ext cx="866811" cy="8900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34496" y="6052051"/>
            <a:ext cx="1063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6" name="Group 72"/>
          <p:cNvGrpSpPr>
            <a:grpSpLocks/>
          </p:cNvGrpSpPr>
          <p:nvPr/>
        </p:nvGrpSpPr>
        <p:grpSpPr bwMode="auto">
          <a:xfrm>
            <a:off x="72694" y="476502"/>
            <a:ext cx="5134645" cy="688975"/>
            <a:chOff x="720" y="1392"/>
            <a:chExt cx="4058" cy="480"/>
          </a:xfrm>
        </p:grpSpPr>
        <p:sp>
          <p:nvSpPr>
            <p:cNvPr id="27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28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9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30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31" name="Text Box 77"/>
          <p:cNvSpPr txBox="1">
            <a:spLocks noChangeArrowheads="1"/>
          </p:cNvSpPr>
          <p:nvPr/>
        </p:nvSpPr>
        <p:spPr bwMode="white">
          <a:xfrm>
            <a:off x="539418" y="575132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0</a:t>
            </a:r>
            <a:r>
              <a:rPr lang="en-US" sz="2800" baseline="30000" dirty="0"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C</a:t>
            </a:r>
            <a:endParaRPr lang="en-US" sz="2800" dirty="0">
              <a:latin typeface="+mj-lt"/>
            </a:endParaRPr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white">
          <a:xfrm>
            <a:off x="211456" y="617747"/>
            <a:ext cx="476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889211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6" grpId="0"/>
      <p:bldP spid="2" grpId="3"/>
      <p:bldP spid="3" grpId="0"/>
      <p:bldP spid="4" grpId="0" animBg="1"/>
      <p:bldP spid="43" grpId="0" animBg="1"/>
      <p:bldP spid="44" grpId="0" animBg="1"/>
      <p:bldP spid="47" grpId="0" animBg="1"/>
      <p:bldP spid="55" grpId="0" animBg="1"/>
      <p:bldP spid="25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372740" y="1353001"/>
            <a:ext cx="5311775" cy="688975"/>
            <a:chOff x="720" y="1392"/>
            <a:chExt cx="4058" cy="480"/>
          </a:xfrm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5179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192" name="Group 72"/>
          <p:cNvGrpSpPr>
            <a:grpSpLocks/>
          </p:cNvGrpSpPr>
          <p:nvPr/>
        </p:nvGrpSpPr>
        <p:grpSpPr bwMode="auto">
          <a:xfrm>
            <a:off x="372740" y="489401"/>
            <a:ext cx="5311775" cy="688975"/>
            <a:chOff x="720" y="1392"/>
            <a:chExt cx="4058" cy="480"/>
          </a:xfrm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5194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839464" y="6037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0</a:t>
            </a:r>
            <a:r>
              <a:rPr lang="en-US" sz="2800" baseline="30000" dirty="0"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C</a:t>
            </a:r>
            <a:endParaRPr lang="en-US" sz="2800" dirty="0">
              <a:latin typeface="+mj-lt"/>
            </a:endParaRP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850577" y="1460950"/>
            <a:ext cx="48273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biển</a:t>
            </a:r>
            <a:endParaRPr lang="en-US" sz="28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14770" y="488597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77477" y="1268413"/>
            <a:ext cx="792162" cy="949325"/>
          </a:xfrm>
          <a:prstGeom prst="rect">
            <a:avLst/>
          </a:prstGeom>
          <a:noFill/>
        </p:spPr>
      </p:pic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498152" y="5814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481824" y="1396771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cs typeface="Arial" charset="0"/>
              </a:rPr>
              <a:t>2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7465" t="23661" r="65126" b="11160"/>
          <a:stretch/>
        </p:blipFill>
        <p:spPr>
          <a:xfrm>
            <a:off x="510851" y="2070590"/>
            <a:ext cx="3265278" cy="3040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56409" y="5059525"/>
            <a:ext cx="4734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Tảng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chìm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25m (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- 25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6" name="Text Box 88"/>
          <p:cNvSpPr txBox="1">
            <a:spLocks noChangeArrowheads="1"/>
          </p:cNvSpPr>
          <p:nvPr/>
        </p:nvSpPr>
        <p:spPr bwMode="white">
          <a:xfrm>
            <a:off x="510852" y="3111499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cs typeface="Arial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3360" t="36914" r="33712" b="38281"/>
          <a:stretch/>
        </p:blipFill>
        <p:spPr>
          <a:xfrm>
            <a:off x="5879778" y="488597"/>
            <a:ext cx="6194102" cy="1632056"/>
          </a:xfrm>
          <a:prstGeom prst="rect">
            <a:avLst/>
          </a:prstGeom>
        </p:spPr>
      </p:pic>
      <p:pic>
        <p:nvPicPr>
          <p:cNvPr id="3074" name="Picture 2" descr="Thành phố Rotterdam: Sống chung với lũ 800 năm, trở thành đô thị lớn thứ 2 Hà Lan và cảng biển lớn nhất Châu Âu - Ảnh 2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10" y="2120653"/>
            <a:ext cx="5555928" cy="378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ontent Placeholder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1" t="76604" r="29029" b="1878"/>
          <a:stretch/>
        </p:blipFill>
        <p:spPr>
          <a:xfrm>
            <a:off x="140152" y="5911336"/>
            <a:ext cx="866811" cy="8900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30409" y="5911336"/>
            <a:ext cx="9498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mực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67220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8" grpId="0"/>
      <p:bldP spid="5207" grpId="0"/>
      <p:bldP spid="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129852" y="1367302"/>
            <a:ext cx="5922374" cy="688975"/>
            <a:chOff x="720" y="1392"/>
            <a:chExt cx="4058" cy="480"/>
          </a:xfrm>
        </p:grpSpPr>
        <p:sp>
          <p:nvSpPr>
            <p:cNvPr id="5178" name="AutoShape 5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5179" name="Group 5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81" name="AutoShape 6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192" name="Group 72"/>
          <p:cNvGrpSpPr>
            <a:grpSpLocks/>
          </p:cNvGrpSpPr>
          <p:nvPr/>
        </p:nvGrpSpPr>
        <p:grpSpPr bwMode="auto">
          <a:xfrm>
            <a:off x="129852" y="503702"/>
            <a:ext cx="5929680" cy="688975"/>
            <a:chOff x="720" y="1392"/>
            <a:chExt cx="4058" cy="480"/>
          </a:xfrm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5194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5195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196" name="AutoShape 7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5197" name="Text Box 77"/>
          <p:cNvSpPr txBox="1">
            <a:spLocks noChangeArrowheads="1"/>
          </p:cNvSpPr>
          <p:nvPr/>
        </p:nvSpPr>
        <p:spPr bwMode="white">
          <a:xfrm>
            <a:off x="596576" y="618001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0</a:t>
            </a:r>
            <a:r>
              <a:rPr lang="en-US" sz="2800" b="1" baseline="30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C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white">
          <a:xfrm>
            <a:off x="607689" y="1475251"/>
            <a:ext cx="54518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biển</a:t>
            </a:r>
            <a:endParaRPr lang="en-US" sz="28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-128118" y="502898"/>
            <a:ext cx="79216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-65411" y="1282714"/>
            <a:ext cx="792162" cy="949325"/>
          </a:xfrm>
          <a:prstGeom prst="rect">
            <a:avLst/>
          </a:prstGeom>
          <a:noFill/>
        </p:spPr>
      </p:pic>
      <p:sp>
        <p:nvSpPr>
          <p:cNvPr id="5206" name="Text Box 86"/>
          <p:cNvSpPr txBox="1">
            <a:spLocks noChangeArrowheads="1"/>
          </p:cNvSpPr>
          <p:nvPr/>
        </p:nvSpPr>
        <p:spPr bwMode="white">
          <a:xfrm>
            <a:off x="255264" y="59577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cs typeface="Arial" charset="0"/>
              </a:rPr>
              <a:t>1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white">
          <a:xfrm>
            <a:off x="238936" y="141107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cs typeface="Arial" charset="0"/>
              </a:rPr>
              <a:t>2</a:t>
            </a:r>
          </a:p>
        </p:txBody>
      </p:sp>
      <p:sp>
        <p:nvSpPr>
          <p:cNvPr id="46" name="Text Box 88"/>
          <p:cNvSpPr txBox="1">
            <a:spLocks noChangeArrowheads="1"/>
          </p:cNvSpPr>
          <p:nvPr/>
        </p:nvSpPr>
        <p:spPr bwMode="white">
          <a:xfrm>
            <a:off x="267964" y="3125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cs typeface="Arial" charset="0"/>
              </a:rPr>
              <a:t>3</a:t>
            </a:r>
          </a:p>
        </p:txBody>
      </p:sp>
      <p:grpSp>
        <p:nvGrpSpPr>
          <p:cNvPr id="23" name="Group 62"/>
          <p:cNvGrpSpPr>
            <a:grpSpLocks/>
          </p:cNvGrpSpPr>
          <p:nvPr/>
        </p:nvGrpSpPr>
        <p:grpSpPr bwMode="auto">
          <a:xfrm>
            <a:off x="137112" y="2225232"/>
            <a:ext cx="5929727" cy="688975"/>
            <a:chOff x="720" y="1392"/>
            <a:chExt cx="4058" cy="480"/>
          </a:xfrm>
        </p:grpSpPr>
        <p:sp>
          <p:nvSpPr>
            <p:cNvPr id="24" name="AutoShape 6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25" name="Group 6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6" name="AutoShape 6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7" name="AutoShape 6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sp>
        <p:nvSpPr>
          <p:cNvPr id="28" name="Text Box 79"/>
          <p:cNvSpPr txBox="1">
            <a:spLocks noChangeArrowheads="1"/>
          </p:cNvSpPr>
          <p:nvPr/>
        </p:nvSpPr>
        <p:spPr bwMode="white">
          <a:xfrm>
            <a:off x="614949" y="2326831"/>
            <a:ext cx="54518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tiền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nợ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lỗ</a:t>
            </a:r>
            <a:r>
              <a:rPr lang="en-US" sz="2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kinh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+mj-lt"/>
                <a:cs typeface="Times New Roman" panose="02020603050405020304" pitchFamily="18" charset="0"/>
              </a:rPr>
              <a:t>doanh</a:t>
            </a:r>
            <a:endParaRPr lang="en-US" sz="26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29" name="Picture 82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-47038" y="2199832"/>
            <a:ext cx="792163" cy="949325"/>
          </a:xfrm>
          <a:prstGeom prst="rect">
            <a:avLst/>
          </a:prstGeom>
          <a:noFill/>
        </p:spPr>
      </p:pic>
      <p:sp>
        <p:nvSpPr>
          <p:cNvPr id="30" name="Text Box 88"/>
          <p:cNvSpPr txBox="1">
            <a:spLocks noChangeArrowheads="1"/>
          </p:cNvSpPr>
          <p:nvPr/>
        </p:nvSpPr>
        <p:spPr bwMode="white">
          <a:xfrm>
            <a:off x="275224" y="233476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+mj-lt"/>
                <a:cs typeface="Arial" charset="0"/>
              </a:rPr>
              <a:t>3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25162" y="2449919"/>
            <a:ext cx="161507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615" t="53320" r="9773" b="30273"/>
          <a:stretch/>
        </p:blipFill>
        <p:spPr>
          <a:xfrm>
            <a:off x="187149" y="3877561"/>
            <a:ext cx="11876026" cy="14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70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3" name="Picture 8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14770" y="687551"/>
            <a:ext cx="830283" cy="949325"/>
          </a:xfrm>
          <a:prstGeom prst="rect">
            <a:avLst/>
          </a:prstGeom>
          <a:noFill/>
        </p:spPr>
      </p:pic>
      <p:pic>
        <p:nvPicPr>
          <p:cNvPr id="5204" name="Picture 8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52999" y="1602780"/>
            <a:ext cx="830282" cy="949325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72739" y="689426"/>
            <a:ext cx="5837285" cy="688975"/>
            <a:chOff x="372740" y="689426"/>
            <a:chExt cx="5311775" cy="688975"/>
          </a:xfrm>
        </p:grpSpPr>
        <p:grpSp>
          <p:nvGrpSpPr>
            <p:cNvPr id="5192" name="Group 72"/>
            <p:cNvGrpSpPr>
              <a:grpSpLocks/>
            </p:cNvGrpSpPr>
            <p:nvPr/>
          </p:nvGrpSpPr>
          <p:grpSpPr bwMode="auto">
            <a:xfrm>
              <a:off x="372740" y="689426"/>
              <a:ext cx="5311775" cy="688975"/>
              <a:chOff x="720" y="1392"/>
              <a:chExt cx="4058" cy="480"/>
            </a:xfrm>
          </p:grpSpPr>
          <p:sp>
            <p:nvSpPr>
              <p:cNvPr id="5193" name="AutoShape 73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92157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5194" name="Group 74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5195" name="AutoShape 75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196" name="AutoShape 76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5197" name="Text Box 77"/>
            <p:cNvSpPr txBox="1">
              <a:spLocks noChangeArrowheads="1"/>
            </p:cNvSpPr>
            <p:nvPr/>
          </p:nvSpPr>
          <p:spPr bwMode="white">
            <a:xfrm>
              <a:off x="839464" y="803725"/>
              <a:ext cx="4495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nhiệt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độ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 0</a:t>
              </a:r>
              <a:r>
                <a:rPr lang="en-US" sz="2800" baseline="300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0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C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5206" name="Text Box 86"/>
            <p:cNvSpPr txBox="1">
              <a:spLocks noChangeArrowheads="1"/>
            </p:cNvSpPr>
            <p:nvPr/>
          </p:nvSpPr>
          <p:spPr bwMode="white">
            <a:xfrm>
              <a:off x="498152" y="781500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+mj-lt"/>
                  <a:cs typeface="Arial" charset="0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6196" y="1516130"/>
            <a:ext cx="5899118" cy="1056592"/>
            <a:chOff x="366196" y="1516130"/>
            <a:chExt cx="5368131" cy="1056592"/>
          </a:xfrm>
        </p:grpSpPr>
        <p:grpSp>
          <p:nvGrpSpPr>
            <p:cNvPr id="5177" name="Group 57"/>
            <p:cNvGrpSpPr>
              <a:grpSpLocks/>
            </p:cNvGrpSpPr>
            <p:nvPr/>
          </p:nvGrpSpPr>
          <p:grpSpPr bwMode="auto">
            <a:xfrm>
              <a:off x="366196" y="1516130"/>
              <a:ext cx="5311775" cy="688975"/>
              <a:chOff x="720" y="1392"/>
              <a:chExt cx="4058" cy="480"/>
            </a:xfrm>
          </p:grpSpPr>
          <p:sp>
            <p:nvSpPr>
              <p:cNvPr id="5178" name="AutoShape 58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5179" name="Group 59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5180" name="AutoShape 60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181" name="AutoShape 61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5198" name="Text Box 78"/>
            <p:cNvSpPr txBox="1">
              <a:spLocks noChangeArrowheads="1"/>
            </p:cNvSpPr>
            <p:nvPr/>
          </p:nvSpPr>
          <p:spPr bwMode="white">
            <a:xfrm>
              <a:off x="906933" y="1618615"/>
              <a:ext cx="482739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độ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cao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b="1" u="sng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mực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nước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biển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207" name="Text Box 87"/>
            <p:cNvSpPr txBox="1">
              <a:spLocks noChangeArrowheads="1"/>
            </p:cNvSpPr>
            <p:nvPr/>
          </p:nvSpPr>
          <p:spPr bwMode="white">
            <a:xfrm>
              <a:off x="510851" y="1673868"/>
              <a:ext cx="37940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charset="0"/>
                </a:rPr>
                <a:t>2</a:t>
              </a:r>
            </a:p>
          </p:txBody>
        </p:sp>
      </p:grpSp>
      <p:pic>
        <p:nvPicPr>
          <p:cNvPr id="29" name="Picture 82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195850" y="2385556"/>
            <a:ext cx="830283" cy="94932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379999" y="2410956"/>
            <a:ext cx="6362323" cy="688975"/>
            <a:chOff x="380000" y="2410956"/>
            <a:chExt cx="5789611" cy="688975"/>
          </a:xfrm>
        </p:grpSpPr>
        <p:grpSp>
          <p:nvGrpSpPr>
            <p:cNvPr id="23" name="Group 62"/>
            <p:cNvGrpSpPr>
              <a:grpSpLocks/>
            </p:cNvGrpSpPr>
            <p:nvPr/>
          </p:nvGrpSpPr>
          <p:grpSpPr bwMode="auto">
            <a:xfrm>
              <a:off x="380000" y="2410956"/>
              <a:ext cx="5311775" cy="688975"/>
              <a:chOff x="720" y="1392"/>
              <a:chExt cx="4058" cy="480"/>
            </a:xfrm>
          </p:grpSpPr>
          <p:sp>
            <p:nvSpPr>
              <p:cNvPr id="24" name="AutoShape 63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5" name="Group 64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26" name="AutoShape 65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" name="AutoShape 66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28" name="Text Box 79"/>
            <p:cNvSpPr txBox="1">
              <a:spLocks noChangeArrowheads="1"/>
            </p:cNvSpPr>
            <p:nvPr/>
          </p:nvSpPr>
          <p:spPr bwMode="white">
            <a:xfrm>
              <a:off x="857837" y="2512555"/>
              <a:ext cx="531177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600" dirty="0" err="1">
                  <a:latin typeface="+mj-lt"/>
                  <a:cs typeface="Times New Roman" panose="02020603050405020304" pitchFamily="18" charset="0"/>
                </a:rPr>
                <a:t>Chỉ</a:t>
              </a:r>
              <a:r>
                <a:rPr lang="en-US" sz="26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+mj-lt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+mj-lt"/>
                  <a:cs typeface="Times New Roman" panose="02020603050405020304" pitchFamily="18" charset="0"/>
                </a:rPr>
                <a:t>tiền</a:t>
              </a:r>
              <a:r>
                <a:rPr lang="en-US" sz="26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nợ</a:t>
              </a:r>
              <a:r>
                <a:rPr lang="en-US" sz="26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, </a:t>
              </a:r>
              <a:r>
                <a:rPr lang="en-US" sz="26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lỗ</a:t>
              </a:r>
              <a:r>
                <a:rPr lang="en-US" sz="26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+mj-lt"/>
                  <a:cs typeface="Times New Roman" panose="02020603050405020304" pitchFamily="18" charset="0"/>
                </a:rPr>
                <a:t>trong</a:t>
              </a:r>
              <a:r>
                <a:rPr lang="en-US" sz="26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+mj-lt"/>
                  <a:cs typeface="Times New Roman" panose="02020603050405020304" pitchFamily="18" charset="0"/>
                </a:rPr>
                <a:t>kinh</a:t>
              </a:r>
              <a:r>
                <a:rPr lang="en-US" sz="26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+mj-lt"/>
                  <a:cs typeface="Times New Roman" panose="02020603050405020304" pitchFamily="18" charset="0"/>
                </a:rPr>
                <a:t>doanh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0" name="Text Box 88"/>
            <p:cNvSpPr txBox="1">
              <a:spLocks noChangeArrowheads="1"/>
            </p:cNvSpPr>
            <p:nvPr/>
          </p:nvSpPr>
          <p:spPr bwMode="white">
            <a:xfrm>
              <a:off x="518112" y="2520492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+mj-lt"/>
                  <a:cs typeface="Arial" charset="0"/>
                </a:rPr>
                <a:t>3</a:t>
              </a: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25162" y="2449919"/>
            <a:ext cx="1692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3785" t="14237" r="44757" b="9573"/>
          <a:stretch/>
        </p:blipFill>
        <p:spPr>
          <a:xfrm>
            <a:off x="6310503" y="537366"/>
            <a:ext cx="5783078" cy="55052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08410" y="3717981"/>
            <a:ext cx="135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- 2879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249353" y="4805291"/>
            <a:ext cx="104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- 258</a:t>
            </a:r>
          </a:p>
        </p:txBody>
      </p:sp>
      <p:pic>
        <p:nvPicPr>
          <p:cNvPr id="41" name="Content Placeholder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1" t="76604" r="29029" b="1878"/>
          <a:stretch/>
        </p:blipFill>
        <p:spPr>
          <a:xfrm>
            <a:off x="2694186" y="5855607"/>
            <a:ext cx="908524" cy="89002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02710" y="6105096"/>
            <a:ext cx="885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6124" y="3289982"/>
            <a:ext cx="6137558" cy="953404"/>
            <a:chOff x="186124" y="3289982"/>
            <a:chExt cx="5616869" cy="953404"/>
          </a:xfrm>
        </p:grpSpPr>
        <p:sp>
          <p:nvSpPr>
            <p:cNvPr id="46" name="Text Box 88"/>
            <p:cNvSpPr txBox="1">
              <a:spLocks noChangeArrowheads="1"/>
            </p:cNvSpPr>
            <p:nvPr/>
          </p:nvSpPr>
          <p:spPr bwMode="white">
            <a:xfrm>
              <a:off x="510852" y="3311524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+mj-lt"/>
                  <a:cs typeface="Arial" charset="0"/>
                </a:rPr>
                <a:t>3</a:t>
              </a:r>
            </a:p>
          </p:txBody>
        </p:sp>
        <p:grpSp>
          <p:nvGrpSpPr>
            <p:cNvPr id="32" name="Group 67"/>
            <p:cNvGrpSpPr>
              <a:grpSpLocks/>
            </p:cNvGrpSpPr>
            <p:nvPr/>
          </p:nvGrpSpPr>
          <p:grpSpPr bwMode="auto">
            <a:xfrm>
              <a:off x="372740" y="3289982"/>
              <a:ext cx="5311775" cy="688975"/>
              <a:chOff x="720" y="1392"/>
              <a:chExt cx="4058" cy="480"/>
            </a:xfrm>
          </p:grpSpPr>
          <p:sp>
            <p:nvSpPr>
              <p:cNvPr id="33" name="AutoShape 68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92157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34" name="Group 69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35" name="AutoShape 70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alpha val="0"/>
                      </a:schemeClr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6" name="AutoShape 71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38" name="Text Box 80"/>
            <p:cNvSpPr txBox="1">
              <a:spLocks noChangeArrowheads="1"/>
            </p:cNvSpPr>
            <p:nvPr/>
          </p:nvSpPr>
          <p:spPr bwMode="white">
            <a:xfrm>
              <a:off x="850577" y="3382056"/>
              <a:ext cx="495241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Thời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+mj-lt"/>
                  <a:cs typeface="Times New Roman" panose="02020603050405020304" pitchFamily="18" charset="0"/>
                </a:rPr>
                <a:t>gian</a:t>
              </a:r>
              <a:r>
                <a:rPr lang="en-US" sz="2800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trước</a:t>
              </a:r>
              <a:r>
                <a:rPr lang="en-US" sz="28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công</a:t>
              </a:r>
              <a:r>
                <a:rPr lang="en-US" sz="28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nguyên</a:t>
              </a:r>
              <a:endParaRPr lang="en-US" sz="2800" b="1" dirty="0">
                <a:solidFill>
                  <a:srgbClr val="FF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39" name="Text Box 85"/>
            <p:cNvSpPr txBox="1">
              <a:spLocks noChangeArrowheads="1"/>
            </p:cNvSpPr>
            <p:nvPr/>
          </p:nvSpPr>
          <p:spPr bwMode="white">
            <a:xfrm>
              <a:off x="518789" y="3389993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bg1"/>
                  </a:solidFill>
                  <a:latin typeface="+mj-lt"/>
                  <a:cs typeface="Arial" charset="0"/>
                </a:rPr>
                <a:t>4</a:t>
              </a:r>
            </a:p>
          </p:txBody>
        </p:sp>
        <p:pic>
          <p:nvPicPr>
            <p:cNvPr id="40" name="Picture 83" descr="1"/>
            <p:cNvPicPr>
              <a:picLocks noChangeAspect="1" noChangeArrowheads="1"/>
            </p:cNvPicPr>
            <p:nvPr/>
          </p:nvPicPr>
          <p:blipFill>
            <a:blip r:embed="rId2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186124" y="3294061"/>
              <a:ext cx="792163" cy="9493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46163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7" grpId="0"/>
      <p:bldP spid="42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1940</TotalTime>
  <Words>402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UTM Avo</vt:lpstr>
      <vt:lpstr>Times New Roman</vt:lpstr>
      <vt:lpstr>Wingdings</vt:lpstr>
      <vt:lpstr>Arial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107</cp:revision>
  <dcterms:created xsi:type="dcterms:W3CDTF">2021-11-01T08:16:43Z</dcterms:created>
  <dcterms:modified xsi:type="dcterms:W3CDTF">2022-01-24T07:10:08Z</dcterms:modified>
</cp:coreProperties>
</file>