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316" r:id="rId3"/>
    <p:sldId id="327" r:id="rId4"/>
    <p:sldId id="328" r:id="rId5"/>
    <p:sldId id="329" r:id="rId6"/>
    <p:sldId id="330" r:id="rId7"/>
    <p:sldId id="331" r:id="rId8"/>
    <p:sldId id="325" r:id="rId9"/>
    <p:sldId id="333" r:id="rId10"/>
    <p:sldId id="334" r:id="rId11"/>
    <p:sldId id="311" r:id="rId12"/>
    <p:sldId id="270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404040"/>
    <a:srgbClr val="FFFFFF"/>
    <a:srgbClr val="FFFBF7"/>
    <a:srgbClr val="FF8119"/>
    <a:srgbClr val="FFAF6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77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6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04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75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798182"/>
            <a:ext cx="9142810" cy="1155849"/>
          </a:xfrm>
        </p:spPr>
        <p:txBody>
          <a:bodyPr>
            <a:normAutofit/>
          </a:bodyPr>
          <a:lstStyle/>
          <a:p>
            <a:r>
              <a:rPr lang="en-US" sz="5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38951"/>
            <a:ext cx="13410604" cy="1655762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thang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cân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17255" y="113698"/>
            <a:ext cx="1463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21516" y="462268"/>
            <a:ext cx="1670060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2400" b="1" dirty="0"/>
              <a:t>BÀI TẬP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7A85F-3957-4B6C-BFEC-F0BA8DD50429}"/>
              </a:ext>
            </a:extLst>
          </p:cNvPr>
          <p:cNvSpPr txBox="1"/>
          <p:nvPr/>
        </p:nvSpPr>
        <p:spPr>
          <a:xfrm>
            <a:off x="330201" y="832093"/>
            <a:ext cx="8839199" cy="556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Giải</a:t>
            </a:r>
            <a:endParaRPr lang="en-US" sz="2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trúc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mặt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chu vi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Chu vi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20 + 12 + 30 + 30 =92 (cm)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trúc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đủ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mặt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92 x 4 = 368 (cm)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Tuy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nhiên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mặt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 Do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trúc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tế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chụp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đèn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368 – 30 x 4 = 368 – 120 = 248 (cm) 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A7CD065-A6F7-4ACE-9AD1-B2F6C0A42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9" r="14584"/>
          <a:stretch/>
        </p:blipFill>
        <p:spPr>
          <a:xfrm>
            <a:off x="9169400" y="1000127"/>
            <a:ext cx="2638208" cy="48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3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icture containing weapon&#10;&#10;Description automatically generated">
            <a:extLst>
              <a:ext uri="{FF2B5EF4-FFF2-40B4-BE49-F238E27FC236}">
                <a16:creationId xmlns:a16="http://schemas.microsoft.com/office/drawing/2014/main" id="{AABCEDE0-EAD6-4673-96FE-0421E4F131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" y="473336"/>
            <a:ext cx="9226550" cy="171046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BCB2E-4A84-482F-9234-1AD9CA36629C}"/>
              </a:ext>
            </a:extLst>
          </p:cNvPr>
          <p:cNvSpPr txBox="1"/>
          <p:nvPr/>
        </p:nvSpPr>
        <p:spPr>
          <a:xfrm>
            <a:off x="576103" y="1118538"/>
            <a:ext cx="661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: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85B5264-BEDC-4FD9-83EF-DAB9A7E65EA5}"/>
              </a:ext>
            </a:extLst>
          </p:cNvPr>
          <p:cNvSpPr/>
          <p:nvPr/>
        </p:nvSpPr>
        <p:spPr>
          <a:xfrm>
            <a:off x="2493568" y="2452744"/>
            <a:ext cx="9633526" cy="916296"/>
          </a:xfrm>
          <a:prstGeom prst="roundRect">
            <a:avLst/>
          </a:prstGeom>
          <a:noFill/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Xác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phải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thang </a:t>
            </a:r>
            <a:r>
              <a:rPr lang="en-US" sz="2400" dirty="0" err="1">
                <a:solidFill>
                  <a:srgbClr val="FF0000"/>
                </a:solidFill>
              </a:rPr>
              <a:t>cân</a:t>
            </a:r>
            <a:r>
              <a:rPr lang="en-US" sz="2400" dirty="0">
                <a:solidFill>
                  <a:srgbClr val="FF0000"/>
                </a:solidFill>
              </a:rPr>
              <a:t> hay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ADDFB82-5016-452F-8A4A-B23C580D495C}"/>
              </a:ext>
            </a:extLst>
          </p:cNvPr>
          <p:cNvSpPr/>
          <p:nvPr/>
        </p:nvSpPr>
        <p:spPr>
          <a:xfrm>
            <a:off x="2493568" y="3419068"/>
            <a:ext cx="9633526" cy="2165303"/>
          </a:xfrm>
          <a:prstGeom prst="roundRect">
            <a:avLst/>
          </a:prstGeom>
          <a:noFill/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</a:rPr>
              <a:t>Biết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thang </a:t>
            </a:r>
            <a:r>
              <a:rPr lang="en-US" sz="2400" dirty="0" err="1">
                <a:solidFill>
                  <a:srgbClr val="FF0000"/>
                </a:solidFill>
              </a:rPr>
              <a:t>cân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Hai </a:t>
            </a:r>
            <a:r>
              <a:rPr lang="en-US" sz="2400" dirty="0" err="1">
                <a:solidFill>
                  <a:srgbClr val="FF0000"/>
                </a:solidFill>
              </a:rPr>
              <a:t>cạnh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đáy</a:t>
            </a:r>
            <a:r>
              <a:rPr lang="en-US" sz="2400" dirty="0">
                <a:solidFill>
                  <a:srgbClr val="FF0000"/>
                </a:solidFill>
              </a:rPr>
              <a:t> song </a:t>
            </a:r>
            <a:r>
              <a:rPr lang="en-US" sz="2400" dirty="0" err="1">
                <a:solidFill>
                  <a:srgbClr val="FF0000"/>
                </a:solidFill>
              </a:rPr>
              <a:t>song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nhau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Hai </a:t>
            </a:r>
            <a:r>
              <a:rPr lang="en-US" sz="2400" dirty="0" err="1">
                <a:solidFill>
                  <a:srgbClr val="FF0000"/>
                </a:solidFill>
              </a:rPr>
              <a:t>cạnh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bằng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nhau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Hai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chéo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bằng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nhau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Hai </a:t>
            </a:r>
            <a:r>
              <a:rPr lang="en-US" sz="2400" dirty="0" err="1">
                <a:solidFill>
                  <a:srgbClr val="FF0000"/>
                </a:solidFill>
              </a:rPr>
              <a:t>góc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bằng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nhau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43CFEE6-A361-4A48-B9BE-5AB231407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"/>
          <a:stretch/>
        </p:blipFill>
        <p:spPr>
          <a:xfrm>
            <a:off x="-563" y="2046761"/>
            <a:ext cx="2494131" cy="2269213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8FD92C2-4066-4E10-A0BD-E7A0F7E402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14916" r="44467" b="65141"/>
          <a:stretch/>
        </p:blipFill>
        <p:spPr>
          <a:xfrm>
            <a:off x="7437796" y="459923"/>
            <a:ext cx="4282833" cy="180576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F426AB-031F-40CA-A590-23EE5AE0ACCD}"/>
              </a:ext>
            </a:extLst>
          </p:cNvPr>
          <p:cNvSpPr/>
          <p:nvPr/>
        </p:nvSpPr>
        <p:spPr>
          <a:xfrm>
            <a:off x="2493568" y="5674087"/>
            <a:ext cx="9633526" cy="916296"/>
          </a:xfrm>
          <a:prstGeom prst="roundRect">
            <a:avLst/>
          </a:prstGeom>
          <a:noFill/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chu vi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thang </a:t>
            </a:r>
            <a:r>
              <a:rPr lang="en-US" sz="2400" dirty="0" err="1">
                <a:solidFill>
                  <a:srgbClr val="FF0000"/>
                </a:solidFill>
              </a:rPr>
              <a:t>cân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0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38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98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</a:rPr>
              <a:t>II. CHU VI VÀ DIỆN TÍCH CỦA HÌNH THANG CÂN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554182" y="1289753"/>
            <a:ext cx="1134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Ở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tiểu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học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, ta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biết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tính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chu vi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diện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tích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như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A4323-88EF-477C-A16C-76BD6E18FB71}"/>
              </a:ext>
            </a:extLst>
          </p:cNvPr>
          <p:cNvSpPr txBox="1"/>
          <p:nvPr/>
        </p:nvSpPr>
        <p:spPr>
          <a:xfrm>
            <a:off x="706582" y="1780229"/>
            <a:ext cx="11208018" cy="104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Chu vi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tổng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đó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Diện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tính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tổng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chiều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cao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rồi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chia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đôi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16E462-86F4-441A-9BA8-CD7FFC97A3E4}"/>
                  </a:ext>
                </a:extLst>
              </p:cNvPr>
              <p:cNvSpPr txBox="1"/>
              <p:nvPr/>
            </p:nvSpPr>
            <p:spPr>
              <a:xfrm>
                <a:off x="554182" y="3104524"/>
                <a:ext cx="6107908" cy="33799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Chu vi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của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hình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thang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cân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ABCD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bằng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AB + BC + CD + DA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Diện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tích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của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hình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thang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cân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ABCD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16E462-86F4-441A-9BA8-CD7FFC97A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2" y="3104524"/>
                <a:ext cx="6107908" cy="3379900"/>
              </a:xfrm>
              <a:prstGeom prst="rect">
                <a:avLst/>
              </a:prstGeom>
              <a:blipFill>
                <a:blip r:embed="rId2"/>
                <a:stretch>
                  <a:fillRect l="-1295" r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6125674-3BDA-41FD-8B7C-7D38351AE587}"/>
              </a:ext>
            </a:extLst>
          </p:cNvPr>
          <p:cNvGrpSpPr/>
          <p:nvPr/>
        </p:nvGrpSpPr>
        <p:grpSpPr>
          <a:xfrm>
            <a:off x="6767606" y="3308039"/>
            <a:ext cx="5146994" cy="3416320"/>
            <a:chOff x="6767606" y="3308039"/>
            <a:chExt cx="5146994" cy="34163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79B3ED-5981-402F-A192-24EF4CDE47EA}"/>
                </a:ext>
              </a:extLst>
            </p:cNvPr>
            <p:cNvSpPr txBox="1"/>
            <p:nvPr/>
          </p:nvSpPr>
          <p:spPr>
            <a:xfrm>
              <a:off x="6767606" y="3308039"/>
              <a:ext cx="514699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       A		                      B</a:t>
              </a:r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r>
                <a:rPr lang="en-US" sz="2400" b="1" i="1" dirty="0"/>
                <a:t>D       H				C</a:t>
              </a:r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B137D935-1240-4496-9A0D-A2242BD7FC25}"/>
                </a:ext>
              </a:extLst>
            </p:cNvPr>
            <p:cNvSpPr/>
            <p:nvPr/>
          </p:nvSpPr>
          <p:spPr>
            <a:xfrm>
              <a:off x="7256641" y="3848351"/>
              <a:ext cx="4154557" cy="2335696"/>
            </a:xfrm>
            <a:prstGeom prst="trapezoid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8D5778-7A39-4864-A758-0E00A59D25B0}"/>
                </a:ext>
              </a:extLst>
            </p:cNvPr>
            <p:cNvCxnSpPr/>
            <p:nvPr/>
          </p:nvCxnSpPr>
          <p:spPr>
            <a:xfrm>
              <a:off x="7823644" y="3848351"/>
              <a:ext cx="3587554" cy="233569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BDBF64-6459-446A-B680-FC871AD20C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6641" y="3848351"/>
              <a:ext cx="3560006" cy="233569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A852F9-57A3-42CD-930D-2EFA465C2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3644" y="3848351"/>
              <a:ext cx="13886" cy="2333719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5A609E-B7B7-4A2C-8453-0AB0051634B8}"/>
                </a:ext>
              </a:extLst>
            </p:cNvPr>
            <p:cNvSpPr/>
            <p:nvPr/>
          </p:nvSpPr>
          <p:spPr>
            <a:xfrm>
              <a:off x="7823644" y="6067425"/>
              <a:ext cx="105516" cy="114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37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67" y="2677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</a:rPr>
              <a:t>II. CHU VI VÀ DIỆN TÍCH CỦA HÌNH THANG CÂN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C486BDB-12CA-42CA-9F84-C6D397D3D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1411" r="-327" b="52385"/>
          <a:stretch/>
        </p:blipFill>
        <p:spPr>
          <a:xfrm>
            <a:off x="86075" y="1453423"/>
            <a:ext cx="12019849" cy="46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4395" y="254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</a:rPr>
              <a:t>II. CHU VI VÀ DIỆN TÍCH CỦA HÌNH THANG CÂN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C486BDB-12CA-42CA-9F84-C6D397D3D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14916" r="46214" b="65141"/>
          <a:stretch/>
        </p:blipFill>
        <p:spPr>
          <a:xfrm>
            <a:off x="679164" y="2242893"/>
            <a:ext cx="4562139" cy="2015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97A050-C75D-4FD3-BF6F-4B204E8BC2A7}"/>
              </a:ext>
            </a:extLst>
          </p:cNvPr>
          <p:cNvSpPr txBox="1"/>
          <p:nvPr/>
        </p:nvSpPr>
        <p:spPr>
          <a:xfrm>
            <a:off x="364864" y="1688895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chemeClr val="accent5">
                    <a:lumMod val="75000"/>
                  </a:schemeClr>
                </a:solidFill>
              </a:rPr>
              <a:t>a)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02808A-FD46-451C-9677-0CD8ACDD1AAC}"/>
              </a:ext>
            </a:extLst>
          </p:cNvPr>
          <p:cNvCxnSpPr/>
          <p:nvPr/>
        </p:nvCxnSpPr>
        <p:spPr>
          <a:xfrm>
            <a:off x="5462195" y="3202982"/>
            <a:ext cx="114992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8094A9-2544-4E9E-94E6-E49A569873E0}"/>
              </a:ext>
            </a:extLst>
          </p:cNvPr>
          <p:cNvSpPr txBox="1"/>
          <p:nvPr/>
        </p:nvSpPr>
        <p:spPr>
          <a:xfrm>
            <a:off x="6700712" y="2977812"/>
            <a:ext cx="532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34a) ABCD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thang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cân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4D7F2F6-FD43-4F7B-8044-64DB2969B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0" t="15081" r="21067" b="64976"/>
          <a:stretch/>
        </p:blipFill>
        <p:spPr>
          <a:xfrm>
            <a:off x="1603381" y="4595797"/>
            <a:ext cx="3144652" cy="201531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678932-9492-4D06-8B25-532D369766AF}"/>
              </a:ext>
            </a:extLst>
          </p:cNvPr>
          <p:cNvCxnSpPr/>
          <p:nvPr/>
        </p:nvCxnSpPr>
        <p:spPr>
          <a:xfrm>
            <a:off x="5462194" y="5603452"/>
            <a:ext cx="114992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3497C6-D273-47DD-9A95-4536D3C517FF}"/>
              </a:ext>
            </a:extLst>
          </p:cNvPr>
          <p:cNvSpPr txBox="1"/>
          <p:nvPr/>
        </p:nvSpPr>
        <p:spPr>
          <a:xfrm>
            <a:off x="6701036" y="5187953"/>
            <a:ext cx="503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34b) EGHI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không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phải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thang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cân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B2B34-C0A3-48A2-97F9-3FACCD849A65}"/>
              </a:ext>
            </a:extLst>
          </p:cNvPr>
          <p:cNvSpPr txBox="1"/>
          <p:nvPr/>
        </p:nvSpPr>
        <p:spPr>
          <a:xfrm>
            <a:off x="5462195" y="1183168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chemeClr val="accent5">
                    <a:lumMod val="75000"/>
                  </a:schemeClr>
                </a:solidFill>
              </a:rPr>
              <a:t>Giải</a:t>
            </a:r>
            <a:r>
              <a:rPr lang="en-US" sz="3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34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698" y="2300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</a:rPr>
              <a:t>II. CHU VI VÀ DIỆN TÍCH CỦA HÌNH THANG CÂN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C486BDB-12CA-42CA-9F84-C6D397D3D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14916" r="44467" b="65141"/>
          <a:stretch/>
        </p:blipFill>
        <p:spPr>
          <a:xfrm>
            <a:off x="3593941" y="1690688"/>
            <a:ext cx="5806373" cy="2448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97A050-C75D-4FD3-BF6F-4B204E8BC2A7}"/>
              </a:ext>
            </a:extLst>
          </p:cNvPr>
          <p:cNvSpPr txBox="1"/>
          <p:nvPr/>
        </p:nvSpPr>
        <p:spPr>
          <a:xfrm>
            <a:off x="558453" y="1272238"/>
            <a:ext cx="2477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chemeClr val="accent5">
                    <a:lumMod val="75000"/>
                  </a:schemeClr>
                </a:solidFill>
              </a:rPr>
              <a:t>Giải</a:t>
            </a:r>
            <a:endParaRPr lang="en-US" sz="30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000" i="1" dirty="0">
                <a:solidFill>
                  <a:schemeClr val="accent5">
                    <a:lumMod val="75000"/>
                  </a:schemeClr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3497C6-D273-47DD-9A95-4536D3C517FF}"/>
                  </a:ext>
                </a:extLst>
              </p:cNvPr>
              <p:cNvSpPr txBox="1"/>
              <p:nvPr/>
            </p:nvSpPr>
            <p:spPr>
              <a:xfrm>
                <a:off x="2791686" y="4035880"/>
                <a:ext cx="7723914" cy="281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Ta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có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: AB = 8 cm; CD = 20cm; AK = 6cm. Do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đó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diện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tích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hình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 thang ABCD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là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8+20</m:t>
                              </m:r>
                            </m:e>
                          </m:d>
                          <m: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.6</m:t>
                          </m:r>
                        </m:num>
                        <m:den>
                          <m: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=84 (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3497C6-D273-47DD-9A95-4536D3C51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686" y="4035880"/>
                <a:ext cx="7723914" cy="2816861"/>
              </a:xfrm>
              <a:prstGeom prst="rect">
                <a:avLst/>
              </a:prstGeom>
              <a:blipFill>
                <a:blip r:embed="rId3"/>
                <a:stretch>
                  <a:fillRect l="-1894" r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5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971" y="19300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</a:rPr>
              <a:t>II. CHU VI VÀ DIỆN TÍCH CỦA HÌNH THANG CÂN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A050-C75D-4FD3-BF6F-4B204E8BC2A7}"/>
              </a:ext>
            </a:extLst>
          </p:cNvPr>
          <p:cNvSpPr txBox="1"/>
          <p:nvPr/>
        </p:nvSpPr>
        <p:spPr>
          <a:xfrm>
            <a:off x="525813" y="1250306"/>
            <a:ext cx="2477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chemeClr val="accent5">
                    <a:lumMod val="75000"/>
                  </a:schemeClr>
                </a:solidFill>
              </a:rPr>
              <a:t>Giải</a:t>
            </a:r>
            <a:endParaRPr lang="en-US" sz="30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000" i="1" dirty="0">
                <a:solidFill>
                  <a:schemeClr val="accent5">
                    <a:lumMod val="75000"/>
                  </a:schemeClr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3497C6-D273-47DD-9A95-4536D3C517FF}"/>
                  </a:ext>
                </a:extLst>
              </p:cNvPr>
              <p:cNvSpPr txBox="1"/>
              <p:nvPr/>
            </p:nvSpPr>
            <p:spPr>
              <a:xfrm>
                <a:off x="1764331" y="4041139"/>
                <a:ext cx="9589469" cy="281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Do EG = 8 cm; HI = 12cm; EI = 6 cm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nên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diện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tích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của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hình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 thang EGHI </a:t>
                </a:r>
                <a:r>
                  <a:rPr lang="en-US" sz="3000" dirty="0" err="1">
                    <a:solidFill>
                      <a:schemeClr val="accent5">
                        <a:lumMod val="75000"/>
                      </a:schemeClr>
                    </a:solidFill>
                  </a:rPr>
                  <a:t>là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8+</m:t>
                              </m:r>
                              <m:r>
                                <a:rPr lang="en-US" sz="3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  <m: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.6</m:t>
                          </m:r>
                        </m:num>
                        <m:den>
                          <m: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=60 (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3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3497C6-D273-47DD-9A95-4536D3C51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31" y="4041139"/>
                <a:ext cx="9589469" cy="2816861"/>
              </a:xfrm>
              <a:prstGeom prst="rect">
                <a:avLst/>
              </a:prstGeom>
              <a:blipFill>
                <a:blip r:embed="rId2"/>
                <a:stretch>
                  <a:fillRect l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7DC805C-E54B-465C-A09B-66F64210A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0" t="15081" r="21067" b="64976"/>
          <a:stretch/>
        </p:blipFill>
        <p:spPr>
          <a:xfrm>
            <a:off x="3918619" y="1250306"/>
            <a:ext cx="4354761" cy="27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D9DE1A-AFA4-48D7-A8F7-33F448E8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34" y="1428106"/>
            <a:ext cx="3582966" cy="184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467" y="1917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7707"/>
                </a:solidFill>
              </a:rPr>
              <a:t>II. CHU VI VÀ DIỆN TÍCH CỦA HÌNH THANG CÂN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1F44B-9CC7-4D19-9DCB-A834614DAE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731" y="1690687"/>
            <a:ext cx="3905250" cy="4111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59C56D-1B4D-47F3-9E96-8B13AA2D0B00}"/>
              </a:ext>
            </a:extLst>
          </p:cNvPr>
          <p:cNvSpPr txBox="1"/>
          <p:nvPr/>
        </p:nvSpPr>
        <p:spPr>
          <a:xfrm>
            <a:off x="4971517" y="1459855"/>
            <a:ext cx="247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Giải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5F874-5DD8-4CBD-AACD-DD2DD066F126}"/>
                  </a:ext>
                </a:extLst>
              </p:cNvPr>
              <p:cNvSpPr txBox="1"/>
              <p:nvPr/>
            </p:nvSpPr>
            <p:spPr>
              <a:xfrm>
                <a:off x="4555881" y="2268344"/>
                <a:ext cx="7068083" cy="3570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Ta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có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2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 10 </m:t>
                    </m:r>
                    <m:r>
                      <a:rPr lang="en-US" sz="2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Do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đó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𝑅𝑆</m:t>
                    </m:r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=10 −6=4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24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=5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24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𝑄𝑅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Chu vi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của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hình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thang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cân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PQRS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PQ + QR + RS + PS = 10 + 5 + 4 + 5 = 24 (cm)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5F874-5DD8-4CBD-AACD-DD2DD066F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881" y="2268344"/>
                <a:ext cx="7068083" cy="3570786"/>
              </a:xfrm>
              <a:prstGeom prst="rect">
                <a:avLst/>
              </a:prstGeom>
              <a:blipFill>
                <a:blip r:embed="rId4"/>
                <a:stretch>
                  <a:fillRect l="-1293" b="-2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6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19941" y="452511"/>
            <a:ext cx="1670060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2400" b="1" dirty="0"/>
              <a:t>BÀI TẬP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A6CEC-BA7A-4AB7-842E-40B9043463AB}"/>
              </a:ext>
            </a:extLst>
          </p:cNvPr>
          <p:cNvSpPr txBox="1"/>
          <p:nvPr/>
        </p:nvSpPr>
        <p:spPr>
          <a:xfrm>
            <a:off x="1752789" y="495289"/>
            <a:ext cx="10272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2. Cho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4 cm,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gấp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đôi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chiều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cao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AH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 cm.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tích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033B5-4B0D-451E-8170-B24EFC25A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2" y="2218921"/>
            <a:ext cx="5762373" cy="2903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D274D7-6094-4043-8B2B-3328F1610F50}"/>
                  </a:ext>
                </a:extLst>
              </p:cNvPr>
              <p:cNvSpPr txBox="1"/>
              <p:nvPr/>
            </p:nvSpPr>
            <p:spPr>
              <a:xfrm>
                <a:off x="6257096" y="1695618"/>
                <a:ext cx="7068083" cy="458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Ta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có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4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=2.4 = 10 (</m:t>
                    </m:r>
                    <m:r>
                      <a:rPr lang="en-US" sz="2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Diện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tích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hình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thang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cân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ABCD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:</a:t>
                </a:r>
                <a:endParaRPr lang="en-US" sz="24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4+8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=18 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D274D7-6094-4043-8B2B-3328F1610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096" y="1695618"/>
                <a:ext cx="7068083" cy="4585294"/>
              </a:xfrm>
              <a:prstGeom prst="rect">
                <a:avLst/>
              </a:prstGeom>
              <a:blipFill>
                <a:blip r:embed="rId3"/>
                <a:stretch>
                  <a:fillRect l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092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21516" y="453375"/>
            <a:ext cx="1670060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2400" b="1" dirty="0"/>
              <a:t>BÀI TẬP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98690F5-D786-4FAB-969E-629226618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14584"/>
          <a:stretch/>
        </p:blipFill>
        <p:spPr>
          <a:xfrm>
            <a:off x="119581" y="1235713"/>
            <a:ext cx="11952837" cy="47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531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UTM Avo</vt:lpstr>
      <vt:lpstr>Cambria Math</vt:lpstr>
      <vt:lpstr>Arial</vt:lpstr>
      <vt:lpstr>Office Theme</vt:lpstr>
      <vt:lpstr>Tuần 12</vt:lpstr>
      <vt:lpstr>II. CHU VI VÀ DIỆN TÍCH CỦA HÌNH THANG CÂN</vt:lpstr>
      <vt:lpstr>II. CHU VI VÀ DIỆN TÍCH CỦA HÌNH THANG CÂN</vt:lpstr>
      <vt:lpstr>II. CHU VI VÀ DIỆN TÍCH CỦA HÌNH THANG CÂN</vt:lpstr>
      <vt:lpstr>II. CHU VI VÀ DIỆN TÍCH CỦA HÌNH THANG CÂN</vt:lpstr>
      <vt:lpstr>II. CHU VI VÀ DIỆN TÍCH CỦA HÌNH THANG CÂN</vt:lpstr>
      <vt:lpstr>II. CHU VI VÀ DIỆN TÍCH CỦA HÌNH THANG CÂN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148</cp:revision>
  <dcterms:created xsi:type="dcterms:W3CDTF">2021-11-01T08:16:43Z</dcterms:created>
  <dcterms:modified xsi:type="dcterms:W3CDTF">2021-12-03T04:06:40Z</dcterms:modified>
</cp:coreProperties>
</file>