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5" r:id="rId2"/>
    <p:sldId id="296" r:id="rId3"/>
    <p:sldId id="308" r:id="rId4"/>
    <p:sldId id="286" r:id="rId5"/>
    <p:sldId id="604" r:id="rId6"/>
    <p:sldId id="297" r:id="rId7"/>
    <p:sldId id="322" r:id="rId8"/>
    <p:sldId id="287" r:id="rId9"/>
    <p:sldId id="605" r:id="rId10"/>
    <p:sldId id="323" r:id="rId11"/>
    <p:sldId id="313" r:id="rId12"/>
    <p:sldId id="288" r:id="rId13"/>
    <p:sldId id="289" r:id="rId14"/>
    <p:sldId id="588" r:id="rId15"/>
    <p:sldId id="593" r:id="rId16"/>
    <p:sldId id="591" r:id="rId17"/>
    <p:sldId id="589" r:id="rId18"/>
    <p:sldId id="601" r:id="rId19"/>
    <p:sldId id="590" r:id="rId20"/>
    <p:sldId id="602" r:id="rId21"/>
    <p:sldId id="603" r:id="rId22"/>
    <p:sldId id="290" r:id="rId23"/>
    <p:sldId id="298" r:id="rId24"/>
    <p:sldId id="291" r:id="rId25"/>
    <p:sldId id="258" r:id="rId26"/>
    <p:sldId id="259" r:id="rId27"/>
    <p:sldId id="299" r:id="rId28"/>
    <p:sldId id="316" r:id="rId29"/>
    <p:sldId id="317" r:id="rId30"/>
    <p:sldId id="318" r:id="rId31"/>
    <p:sldId id="320" r:id="rId32"/>
    <p:sldId id="283" r:id="rId33"/>
    <p:sldId id="319" r:id="rId34"/>
    <p:sldId id="32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DD68-AB66-4297-BD80-71AF59EC8F3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E400F-B424-45EF-B6B4-DD473E49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7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9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0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30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52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Để</a:t>
            </a:r>
            <a:r>
              <a:rPr lang="en-US" b="1"/>
              <a:t> </a:t>
            </a:r>
            <a:r>
              <a:rPr lang="en-US" b="1" err="1"/>
              <a:t>hiển</a:t>
            </a:r>
            <a:r>
              <a:rPr lang="en-US" b="1" baseline="0"/>
              <a:t> </a:t>
            </a:r>
            <a:r>
              <a:rPr lang="en-US" b="1" baseline="0" err="1"/>
              <a:t>thị</a:t>
            </a:r>
            <a:r>
              <a:rPr lang="en-US" b="1" baseline="0"/>
              <a:t> </a:t>
            </a:r>
            <a:r>
              <a:rPr lang="en-US" b="1" baseline="0" err="1"/>
              <a:t>đáp</a:t>
            </a:r>
            <a:r>
              <a:rPr lang="en-US" b="1" baseline="0"/>
              <a:t> </a:t>
            </a:r>
            <a:r>
              <a:rPr lang="en-US" b="1" baseline="0" err="1"/>
              <a:t>án</a:t>
            </a:r>
            <a:r>
              <a:rPr lang="en-US" b="1" baseline="0"/>
              <a:t>, </a:t>
            </a:r>
            <a:r>
              <a:rPr lang="en-US" b="1" baseline="0" err="1"/>
              <a:t>các</a:t>
            </a:r>
            <a:r>
              <a:rPr lang="en-US" b="1" baseline="0"/>
              <a:t> </a:t>
            </a:r>
            <a:r>
              <a:rPr lang="en-US" b="1" baseline="0" err="1"/>
              <a:t>thầy</a:t>
            </a:r>
            <a:r>
              <a:rPr lang="en-US" b="1" baseline="0"/>
              <a:t> </a:t>
            </a:r>
            <a:r>
              <a:rPr lang="en-US" b="1" baseline="0" err="1"/>
              <a:t>cô</a:t>
            </a:r>
            <a:r>
              <a:rPr lang="en-US" b="1" baseline="0"/>
              <a:t> </a:t>
            </a:r>
            <a:r>
              <a:rPr lang="en-US" b="1" baseline="0" err="1"/>
              <a:t>bấm</a:t>
            </a:r>
            <a:r>
              <a:rPr lang="en-US" b="1" baseline="0"/>
              <a:t> vào </a:t>
            </a:r>
            <a:r>
              <a:rPr lang="en-US" b="1" baseline="0" err="1"/>
              <a:t>chữ</a:t>
            </a:r>
            <a:r>
              <a:rPr lang="en-US" b="1" baseline="0"/>
              <a:t> </a:t>
            </a:r>
            <a:r>
              <a:rPr lang="en-US" b="1" baseline="0" err="1"/>
              <a:t>cái</a:t>
            </a:r>
            <a:r>
              <a:rPr lang="en-US" b="1" baseline="0"/>
              <a:t> </a:t>
            </a:r>
            <a:r>
              <a:rPr lang="en-US" b="1" baseline="0" err="1"/>
              <a:t>màu</a:t>
            </a:r>
            <a:r>
              <a:rPr lang="en-US" b="1" baseline="0"/>
              <a:t> </a:t>
            </a:r>
            <a:r>
              <a:rPr lang="en-US" b="1" baseline="0" err="1"/>
              <a:t>vàng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184AD42-D19D-41C7-A3A3-FF173156FB42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22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7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4E53-6ACE-42B1-84E1-1529A61EAC1D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1083-8469-479F-A222-9CC9EF10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5064" y="2649025"/>
            <a:ext cx="1216588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8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26:</a:t>
            </a:r>
            <a:r>
              <a:rPr lang="en-US" sz="8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LỰC &amp; TÁC DỤNG CỦA LỰC</a:t>
            </a:r>
          </a:p>
        </p:txBody>
      </p:sp>
      <p:sp>
        <p:nvSpPr>
          <p:cNvPr id="5" name="Rectangle 4"/>
          <p:cNvSpPr/>
          <p:nvPr/>
        </p:nvSpPr>
        <p:spPr>
          <a:xfrm>
            <a:off x="-85064" y="289509"/>
            <a:ext cx="12450726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50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50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HẦN 4: NĂNG LƯỢNG VÀ SỰ BIẾN ĐỔI</a:t>
            </a:r>
            <a:endParaRPr lang="en-US" sz="5000" b="1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269" y="1314638"/>
            <a:ext cx="8102009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72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72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HỦ ĐỀ 9: LỰC</a:t>
            </a:r>
            <a:endParaRPr lang="en-US" sz="7200" b="1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AF2F-A68B-DA2A-E813-6AD3C47D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75402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138" y="2839201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/>
              <a:t>1. Khi cơ ….......... tạo ra một lực.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137" y="3750792"/>
            <a:ext cx="10658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/>
              <a:t>2. Cầu thủ đá bóng tác dụng một ……….... vào quả bóng.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998" y="4668266"/>
            <a:ext cx="1153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3. Kéo gầu nước, tay ta tác dụng một ……....... vào gầu nước.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998" y="277847"/>
            <a:ext cx="873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Hoàn thiện các câu dẫn sau bằng các cụm từ sau: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7872" y="1107189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/>
              <a:t>lực kéo </a:t>
            </a:r>
            <a:endParaRPr lang="vi-VN" sz="2800"/>
          </a:p>
        </p:txBody>
      </p:sp>
      <p:sp>
        <p:nvSpPr>
          <p:cNvPr id="9" name="Rectangle 8"/>
          <p:cNvSpPr/>
          <p:nvPr/>
        </p:nvSpPr>
        <p:spPr>
          <a:xfrm>
            <a:off x="9779652" y="1109996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/>
              <a:t>lực đẩy</a:t>
            </a:r>
            <a:endParaRPr lang="vi-VN" sz="2800"/>
          </a:p>
        </p:txBody>
      </p:sp>
      <p:sp>
        <p:nvSpPr>
          <p:cNvPr id="10" name="Rectangle 9"/>
          <p:cNvSpPr/>
          <p:nvPr/>
        </p:nvSpPr>
        <p:spPr>
          <a:xfrm>
            <a:off x="3871084" y="1111399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/>
              <a:t>lực hút</a:t>
            </a:r>
            <a:endParaRPr lang="vi-VN" sz="2800"/>
          </a:p>
        </p:txBody>
      </p:sp>
      <p:sp>
        <p:nvSpPr>
          <p:cNvPr id="11" name="Rectangle 10"/>
          <p:cNvSpPr/>
          <p:nvPr/>
        </p:nvSpPr>
        <p:spPr>
          <a:xfrm>
            <a:off x="6070863" y="1109996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/>
              <a:t>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2732" y="1107189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/>
              <a:t>dãn</a:t>
            </a:r>
          </a:p>
        </p:txBody>
      </p:sp>
    </p:spTree>
    <p:extLst>
      <p:ext uri="{BB962C8B-B14F-4D97-AF65-F5344CB8AC3E}">
        <p14:creationId xmlns:p14="http://schemas.microsoft.com/office/powerpoint/2010/main" val="18616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37E-7 0 L -0.25189 0.2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1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137E-6 0 L -0.22754 0.37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7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86E-6 2.96296E-6 L 0.50481 0.52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1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hoc24.vn/source/KHTN%206/Ch%C6%B0%C6%A1ng%209/pushing-a-car-vector-27319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97200"/>
            <a:ext cx="6805748" cy="67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71062" y="1455347"/>
            <a:ext cx="4973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 </a:t>
            </a:r>
            <a:endParaRPr lang="en-US" sz="4400"/>
          </a:p>
        </p:txBody>
      </p:sp>
      <p:sp>
        <p:nvSpPr>
          <p:cNvPr id="6" name="Rectangle 5"/>
          <p:cNvSpPr/>
          <p:nvPr/>
        </p:nvSpPr>
        <p:spPr>
          <a:xfrm>
            <a:off x="7001690" y="4014653"/>
            <a:ext cx="48426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…………..  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10387884" y="2788189"/>
            <a:ext cx="1140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8727173" y="4691762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5" y="36778"/>
            <a:ext cx="12053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nào dưới đây có tác dụng làm vật biến dạng</a:t>
            </a:r>
            <a:r>
              <a:rPr lang="en-US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0" i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976" y="1726624"/>
            <a:ext cx="11793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ném một quả bóng lên cao.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976" y="2636539"/>
            <a:ext cx="11793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của động cơ xe tải.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976" y="4542180"/>
            <a:ext cx="11793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kéo lò x</a:t>
            </a:r>
            <a:r>
              <a:rPr lang="en-US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4400" b="0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120" y="3569189"/>
            <a:ext cx="11793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4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của vận động viên nâng tạ.</a:t>
            </a:r>
          </a:p>
        </p:txBody>
      </p:sp>
      <p:sp>
        <p:nvSpPr>
          <p:cNvPr id="10" name="Oval 9"/>
          <p:cNvSpPr/>
          <p:nvPr/>
        </p:nvSpPr>
        <p:spPr>
          <a:xfrm>
            <a:off x="192741" y="4652682"/>
            <a:ext cx="681318" cy="658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12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2084"/>
      </p:ext>
    </p:extLst>
  </p:cSld>
  <p:clrMapOvr>
    <a:masterClrMapping/>
  </p:clrMapOvr>
  <p:transition spd="med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650307" y="900874"/>
            <a:ext cx="963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1: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000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11663" y="4413716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56109" y="4378042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376303" y="4490447"/>
            <a:ext cx="5434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đẩy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vi-VN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165588" y="4695000"/>
            <a:ext cx="5283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2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515499" y="2684988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56109" y="2681087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3131" y="2903225"/>
            <a:ext cx="5232228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2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đẩy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63772" y="2823217"/>
            <a:ext cx="4879107" cy="89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1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vi-VN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99810" y="941282"/>
            <a:ext cx="963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15499" y="2666435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56109" y="4378042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86701" y="2695717"/>
            <a:ext cx="5198239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bóng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sân</a:t>
            </a:r>
            <a:endParaRPr lang="en-US" sz="2800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096000" y="4536689"/>
            <a:ext cx="532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dãn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xo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56109" y="2667492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515499" y="4386615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210298" y="2752565"/>
            <a:ext cx="5194403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Vợt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tenis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banh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tới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86701" y="4583721"/>
            <a:ext cx="51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ô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62615" y="728699"/>
            <a:ext cx="981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56109" y="2665811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515499" y="2667491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170554" y="2910924"/>
            <a:ext cx="5388337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2348" y="2910734"/>
            <a:ext cx="5229761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56109" y="4392306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515499" y="4386615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170554" y="4669410"/>
            <a:ext cx="4981812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7772" y="4669410"/>
            <a:ext cx="5204337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99810" y="734523"/>
            <a:ext cx="9630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15499" y="2666435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56109" y="4378042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2821" y="2725001"/>
            <a:ext cx="5198239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lvl="0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Vợt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tenis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bóng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bay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tới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096000" y="4536689"/>
            <a:ext cx="532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lvl="0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56109" y="2667492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515499" y="4386615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223248" y="2875728"/>
            <a:ext cx="5194403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lvl="0" indent="-342909" algn="just" defTabSz="1219170">
              <a:lnSpc>
                <a:spcPct val="130000"/>
              </a:lnSpc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bắt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800" noProof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noProof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chạy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86701" y="4583721"/>
            <a:ext cx="515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lvl="0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39117" y="893920"/>
            <a:ext cx="917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56109" y="4388846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515499" y="2667491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103867" y="4600222"/>
            <a:ext cx="538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nl-NL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xo bị kéo dài ra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15499" y="2846131"/>
            <a:ext cx="5229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nl-NL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 bắt đầu chạy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56109" y="2667492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515499" y="4386615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106905" y="2910211"/>
            <a:ext cx="532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3108" y="4600222"/>
            <a:ext cx="520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indent="-342909" algn="just" defTabSz="121917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ném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bóng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521" y="833958"/>
            <a:ext cx="7701288" cy="299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38918" y="3828903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/>
              <a:t>Hình 26.1</a:t>
            </a:r>
            <a:endParaRPr lang="en-US" sz="900"/>
          </a:p>
        </p:txBody>
      </p:sp>
      <p:sp>
        <p:nvSpPr>
          <p:cNvPr id="2" name="Rectangle 1"/>
          <p:cNvSpPr/>
          <p:nvPr/>
        </p:nvSpPr>
        <p:spPr>
          <a:xfrm>
            <a:off x="526809" y="5719673"/>
            <a:ext cx="11748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Khi vật này </a:t>
            </a:r>
            <a:r>
              <a:rPr lang="vi-VN" sz="2800" b="1"/>
              <a:t>đẩy</a:t>
            </a:r>
            <a:r>
              <a:rPr lang="vi-VN" sz="2800"/>
              <a:t> hoặc </a:t>
            </a:r>
            <a:r>
              <a:rPr lang="vi-VN" sz="2800" b="1"/>
              <a:t>kéo</a:t>
            </a:r>
            <a:r>
              <a:rPr lang="vi-VN" sz="2800"/>
              <a:t> vật kia, ta nói vật này ........................... lên vật kia.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76609"/>
            <a:ext cx="640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en-US" sz="4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588" y="5115292"/>
            <a:ext cx="771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Đọc thông tin trong SGK và điền vào chổ trống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368" y="5638512"/>
            <a:ext cx="265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tác dụng lực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8307" y="2000041"/>
            <a:ext cx="118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Kéo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27836" y="1812921"/>
            <a:ext cx="104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Đẩy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BBA03-0CEE-4A6B-FE85-23D6EDDEF284}"/>
              </a:ext>
            </a:extLst>
          </p:cNvPr>
          <p:cNvSpPr txBox="1"/>
          <p:nvPr/>
        </p:nvSpPr>
        <p:spPr>
          <a:xfrm>
            <a:off x="1985818" y="83127"/>
            <a:ext cx="889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609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0905" y="497626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28314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7" y="137883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20013" y="512363"/>
            <a:ext cx="10872191" cy="166823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650307" y="900874"/>
            <a:ext cx="963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6: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đập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11663" y="4413716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56109" y="4378042"/>
            <a:ext cx="5502783" cy="120480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376303" y="4490447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marR="0" lvl="0" indent="-342909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096000" y="4378042"/>
            <a:ext cx="5283823" cy="96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marR="0" lvl="0" indent="-342909" algn="just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515499" y="2684988"/>
            <a:ext cx="5502783" cy="121529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56109" y="2681087"/>
            <a:ext cx="5502783" cy="12334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579040" y="2770298"/>
            <a:ext cx="523222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marR="0" lvl="0" indent="-342909" algn="just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165588" y="2770297"/>
            <a:ext cx="4879107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9" marR="0" lvl="0" indent="-342909" algn="just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2"/>
            <a:ext cx="487364" cy="487364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5"/>
            <a:ext cx="487364" cy="487364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8"/>
            <a:ext cx="487364" cy="487364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4"/>
            <a:ext cx="487364" cy="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910B-8EA2-DA8E-C869-9FCDE914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98A12-112E-299E-FE71-110C10938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480"/>
            <a:ext cx="10515600" cy="4351338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Lấy được ví dụ để chứng tỏ lực là sự đẩy hoặc sự kéo.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Lấy được ví dụ về tác dụng của lực làm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 thay đổi tốc độ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thay đổi hướng chuyển động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 biến dạng vật.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ta dung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II.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1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9" y="49036"/>
            <a:ext cx="121190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en-US" altLang="en-US" sz="60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altLang="en-US" sz="4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niutơn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hoc24.vn/source/KHTN%206/Ch%C6%B0%C6%A1ng%209/61P72FcudXL-_AC_SS45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55" y="3454200"/>
            <a:ext cx="3021027" cy="337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hoc24.vn/source/KHTN%206/Ch%C6%B0%C6%A1ng%209/Kala-Scale-luc-ke-dien-t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88" y="3240709"/>
            <a:ext cx="3133165" cy="358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70" y="0"/>
            <a:ext cx="531658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" y="39573"/>
            <a:ext cx="6726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en-US" altLang="en-US" sz="4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0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6" y="1342228"/>
            <a:ext cx="3500846" cy="33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194" y="776443"/>
            <a:ext cx="6548846" cy="38882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altLang="en-US" sz="4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571500" indent="-571500">
              <a:spcAft>
                <a:spcPts val="750"/>
              </a:spcAft>
              <a:buFontTx/>
              <a:buChar char="-"/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</a:t>
            </a:r>
          </a:p>
          <a:p>
            <a:pPr marL="571500" indent="-571500">
              <a:spcAft>
                <a:spcPts val="750"/>
              </a:spcAft>
              <a:buFontTx/>
              <a:buChar char="-"/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endParaRPr lang="en-US" sz="440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750"/>
              </a:spcAft>
              <a:buFontTx/>
              <a:buChar char="-"/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440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750"/>
              </a:spcAft>
              <a:buFontTx/>
              <a:buChar char="-"/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endParaRPr lang="en-US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" y="4701881"/>
            <a:ext cx="6720891" cy="20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20" y="3418487"/>
            <a:ext cx="12025745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 b="1">
                <a:ln w="0"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4000" b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Treo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7060" y="121544"/>
            <a:ext cx="750723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altLang="en-US" sz="40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hoc24.vn/source/KHTN%206/Ch%C6%B0%C6%A1ng%209/newton-meter-ap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5873" cy="34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654"/>
            <a:ext cx="64539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400" b="0" i="0" u="none" strike="noStrike" cap="none" normalizeH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4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s://hoc24.vn/source/KHTN%206/Ch%C6%B0%C6%A1ng%209/l%E1%BB%B1c%20k%E1%BA%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81" y="0"/>
            <a:ext cx="502951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4099" y="719881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75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342" y="1403733"/>
            <a:ext cx="8000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hoc24.vn/source/KHTN%206/Ch%C6%B0%C6%A1ng%209/l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" y="2474259"/>
            <a:ext cx="2675964" cy="43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hoc24.vn/source/KHTN%206/Ch%C6%B0%C6%A1ng%209/l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35" y="2474259"/>
            <a:ext cx="2864222" cy="43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oc24.vn/source/KHTN%206/Ch%C6%B0%C6%A1ng%209/l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8" y="2474259"/>
            <a:ext cx="2675965" cy="43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hoc24.vn/source/KHTN%206/Ch%C6%B0%C6%A1ng%209/lk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82" y="2474259"/>
            <a:ext cx="2967319" cy="43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364" y="-7626"/>
            <a:ext cx="11873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/>
          </a:p>
        </p:txBody>
      </p:sp>
      <p:sp>
        <p:nvSpPr>
          <p:cNvPr id="5" name="Oval 4"/>
          <p:cNvSpPr/>
          <p:nvPr/>
        </p:nvSpPr>
        <p:spPr>
          <a:xfrm>
            <a:off x="537879" y="1430627"/>
            <a:ext cx="1573306" cy="11646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433479" y="1421663"/>
            <a:ext cx="1573306" cy="11646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7001430" y="1412699"/>
            <a:ext cx="1573306" cy="11646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9802896" y="1403735"/>
            <a:ext cx="1680892" cy="11646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</a:t>
            </a:r>
          </a:p>
        </p:txBody>
      </p:sp>
      <p:sp>
        <p:nvSpPr>
          <p:cNvPr id="13" name="Oval 12"/>
          <p:cNvSpPr/>
          <p:nvPr/>
        </p:nvSpPr>
        <p:spPr>
          <a:xfrm>
            <a:off x="453448" y="6138194"/>
            <a:ext cx="1573306" cy="7218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3254188" y="6120836"/>
            <a:ext cx="1573306" cy="7341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6750732" y="6179055"/>
            <a:ext cx="1573306" cy="72520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9802896" y="6179055"/>
            <a:ext cx="1676409" cy="6923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247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31" y="97724"/>
            <a:ext cx="5525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988554"/>
            <a:ext cx="12191999" cy="26780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vi-VN" sz="2800" b="1">
                <a:solidFill>
                  <a:schemeClr val="tx1"/>
                </a:solidFill>
              </a:rPr>
              <a:t>   </a:t>
            </a:r>
            <a:r>
              <a:rPr lang="vi-VN" sz="2600" b="1">
                <a:solidFill>
                  <a:schemeClr val="tx1"/>
                </a:solidFill>
              </a:rPr>
              <a:t>Người ta biểu diễn lực bằng một mũi tên có:</a:t>
            </a:r>
          </a:p>
          <a:p>
            <a:pPr algn="just">
              <a:lnSpc>
                <a:spcPct val="150000"/>
              </a:lnSpc>
            </a:pPr>
            <a:r>
              <a:rPr lang="vi-VN" sz="2600" b="1">
                <a:solidFill>
                  <a:schemeClr val="tx1"/>
                </a:solidFill>
              </a:rPr>
              <a:t> - Gốc: đặt vào vật chịu tác dụng lực</a:t>
            </a:r>
          </a:p>
          <a:p>
            <a:pPr algn="just">
              <a:lnSpc>
                <a:spcPct val="150000"/>
              </a:lnSpc>
            </a:pPr>
            <a:r>
              <a:rPr lang="vi-VN" sz="2600" b="1">
                <a:solidFill>
                  <a:schemeClr val="tx1"/>
                </a:solidFill>
              </a:rPr>
              <a:t> - Hướng: theo hướng kéo hoặc đẩy</a:t>
            </a:r>
          </a:p>
          <a:p>
            <a:pPr algn="just">
              <a:lnSpc>
                <a:spcPct val="150000"/>
              </a:lnSpc>
            </a:pPr>
            <a:r>
              <a:rPr lang="vi-VN" sz="2600" b="1">
                <a:solidFill>
                  <a:schemeClr val="tx1"/>
                </a:solidFill>
              </a:rPr>
              <a:t> - Độ lớn: biểu diễn qua độ dài mũi tên hoặc ghi bằng số  bên cạnh mũi tên</a:t>
            </a:r>
          </a:p>
          <a:p>
            <a:pPr algn="just"/>
            <a:endParaRPr lang="vi-VN" sz="2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5" y="952299"/>
            <a:ext cx="5344116" cy="25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990"/>
            <a:ext cx="12063942" cy="302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901" y="97724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74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23" y="1743740"/>
            <a:ext cx="600444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901" y="97724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15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107638"/>
            <a:ext cx="640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en-US" sz="44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05747"/>
            <a:ext cx="3613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dụng đẩy</a:t>
            </a:r>
            <a:endParaRPr lang="en-US" sz="2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46" y="3680344"/>
            <a:ext cx="3535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dụng kéo</a:t>
            </a:r>
            <a:endParaRPr lang="en-US" sz="2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0910" y="-18004"/>
            <a:ext cx="1790166" cy="1806761"/>
            <a:chOff x="5480910" y="-18004"/>
            <a:chExt cx="1790166" cy="1806761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910" y="-18004"/>
              <a:ext cx="1790166" cy="1790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80910" y="1419425"/>
              <a:ext cx="338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/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73185" y="140898"/>
            <a:ext cx="2651526" cy="1325763"/>
            <a:chOff x="7473185" y="140898"/>
            <a:chExt cx="2651526" cy="1325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185" y="140898"/>
              <a:ext cx="2651526" cy="132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641007" y="1097329"/>
              <a:ext cx="396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124711" y="87710"/>
            <a:ext cx="2067289" cy="1450188"/>
            <a:chOff x="10124711" y="87710"/>
            <a:chExt cx="2067289" cy="145018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711" y="87710"/>
              <a:ext cx="2067289" cy="145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736217" y="1050093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0910" y="1717959"/>
            <a:ext cx="1809439" cy="1809439"/>
            <a:chOff x="5480910" y="1717959"/>
            <a:chExt cx="1809439" cy="180943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910" y="1717959"/>
              <a:ext cx="1809439" cy="1809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480910" y="2961212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379797" y="1783533"/>
            <a:ext cx="1552063" cy="1547011"/>
            <a:chOff x="10379797" y="1783533"/>
            <a:chExt cx="1552063" cy="154701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4849" y="1783533"/>
              <a:ext cx="1547011" cy="1547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0379797" y="2950948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6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4739" y="3700786"/>
            <a:ext cx="2804844" cy="1503221"/>
            <a:chOff x="6544739" y="3700786"/>
            <a:chExt cx="2804844" cy="15032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739" y="3700786"/>
              <a:ext cx="2804844" cy="150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544739" y="3734622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92650" y="3734622"/>
            <a:ext cx="2365285" cy="1575014"/>
            <a:chOff x="9492650" y="3734622"/>
            <a:chExt cx="2365285" cy="157501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650" y="3734622"/>
              <a:ext cx="2365285" cy="1575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492650" y="4925836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42226" y="1717959"/>
            <a:ext cx="2513444" cy="1629568"/>
            <a:chOff x="7542226" y="1717959"/>
            <a:chExt cx="2513444" cy="16295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226" y="1717959"/>
              <a:ext cx="2513444" cy="160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641007" y="2978195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34471" y="5204007"/>
            <a:ext cx="2202999" cy="1804764"/>
            <a:chOff x="7034471" y="5204007"/>
            <a:chExt cx="2202999" cy="180476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71" y="5204007"/>
              <a:ext cx="2202999" cy="1804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150941" y="5435733"/>
              <a:ext cx="3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92650" y="5350598"/>
            <a:ext cx="2439210" cy="1369495"/>
            <a:chOff x="9492650" y="5350598"/>
            <a:chExt cx="2439210" cy="136949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650" y="5350598"/>
              <a:ext cx="2439210" cy="136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330564" y="6350761"/>
              <a:ext cx="527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5131E-7 1.85185E-6 L -0.42294 0.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3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377E-6 3.7037E-7 L -0.57459 0.65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9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523E-6 1.48148E-6 L -0.64254 0.634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7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541E-6 4.81481E-6 L -0.7515 0.017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8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7251E-6 2.59259E-6 L -0.20307 0.4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4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1531E-6 -4.07407E-6 L -0.36188 -0.309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4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292E-6 2.22222E-6 L -0.4176 -0.427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0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691E-6 -7.40741E-7 L -0.65217 0.172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9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111E-6 -1.11111E-6 L -0.74538 -0.062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781" y="2532127"/>
            <a:ext cx="4093428" cy="38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901" y="97724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689" y="1190846"/>
            <a:ext cx="11472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</a:rPr>
              <a:t>B</a:t>
            </a:r>
            <a:r>
              <a:rPr lang="vi-VN" sz="3200">
                <a:solidFill>
                  <a:srgbClr val="0070C0"/>
                </a:solidFill>
              </a:rPr>
              <a:t>ạn nhỏ đẩy chiếc xe ô tô đồ chơi với lực là </a:t>
            </a:r>
            <a:r>
              <a:rPr lang="vi-VN" sz="3200" b="1">
                <a:solidFill>
                  <a:srgbClr val="0070C0"/>
                </a:solidFill>
              </a:rPr>
              <a:t>5N</a:t>
            </a:r>
            <a:r>
              <a:rPr lang="vi-VN" sz="3200">
                <a:solidFill>
                  <a:srgbClr val="0070C0"/>
                </a:solidFill>
              </a:rPr>
              <a:t>. Hãy biểu diễn lực đó trên hình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4240264" y="5037970"/>
            <a:ext cx="3851113" cy="137160"/>
            <a:chOff x="5847908" y="4082902"/>
            <a:chExt cx="3851113" cy="1371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949981" y="4163709"/>
              <a:ext cx="374904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847908" y="408290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88545" y="4583330"/>
            <a:ext cx="84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5 N</a:t>
            </a:r>
          </a:p>
        </p:txBody>
      </p:sp>
    </p:spTree>
    <p:extLst>
      <p:ext uri="{BB962C8B-B14F-4D97-AF65-F5344CB8AC3E}">
        <p14:creationId xmlns:p14="http://schemas.microsoft.com/office/powerpoint/2010/main" val="24304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3" y="2101098"/>
            <a:ext cx="5416070" cy="475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901" y="97724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689" y="1190846"/>
            <a:ext cx="11472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70C0"/>
                </a:solidFill>
              </a:rPr>
              <a:t>Một người đẩy chiếc xe hàng với lực là </a:t>
            </a:r>
            <a:r>
              <a:rPr lang="vi-VN" sz="3200" b="1">
                <a:solidFill>
                  <a:srgbClr val="0070C0"/>
                </a:solidFill>
              </a:rPr>
              <a:t>25N</a:t>
            </a:r>
            <a:r>
              <a:rPr lang="vi-VN" sz="3200">
                <a:solidFill>
                  <a:srgbClr val="0070C0"/>
                </a:solidFill>
              </a:rPr>
              <a:t>. Hãy biểu diễn lực đó trên hình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16988" y="4708361"/>
            <a:ext cx="3851113" cy="137160"/>
            <a:chOff x="5847908" y="4082902"/>
            <a:chExt cx="3851113" cy="13716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949981" y="4163709"/>
              <a:ext cx="374904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847908" y="408290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22812" y="4217939"/>
            <a:ext cx="110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25 N</a:t>
            </a:r>
          </a:p>
        </p:txBody>
      </p:sp>
    </p:spTree>
    <p:extLst>
      <p:ext uri="{BB962C8B-B14F-4D97-AF65-F5344CB8AC3E}">
        <p14:creationId xmlns:p14="http://schemas.microsoft.com/office/powerpoint/2010/main" val="13026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c24.vn/source/KHTN%206/Ch%C6%B0%C6%A1ng%209/hinh-43-sgk-l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9718"/>
            <a:ext cx="12192000" cy="37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918" y="44842"/>
            <a:ext cx="11806517" cy="378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3767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en-US" sz="40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altLang="en-US" sz="40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637956"/>
            <a:ext cx="12192000" cy="3189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7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538"/>
            <a:ext cx="12192000" cy="38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901" y="97724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0026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34" y="1273939"/>
            <a:ext cx="4459465" cy="360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287"/>
            <a:ext cx="3546211" cy="14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18" y="605947"/>
            <a:ext cx="3739817" cy="17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12" y="2377287"/>
            <a:ext cx="4091136" cy="194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95" y="4281538"/>
            <a:ext cx="4326463" cy="19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3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1" y="107638"/>
            <a:ext cx="640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90" y="837890"/>
            <a:ext cx="12022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400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kia, ta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ác dụng lự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" y="2166935"/>
            <a:ext cx="5368834" cy="469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06291" y="2369150"/>
            <a:ext cx="68857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4957-A082-B50C-541C-10647BA8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5920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BÀI 26: LỰC VÀ TÁC DỤNG CỦA LỰC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CCF8-6FB1-953A-B94B-8A9A0E67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8" y="877456"/>
            <a:ext cx="10515600" cy="1126835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Tìm hiểu về lực</a:t>
            </a: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-Tác dụng đẩy, kéo của vật này lên vật khác gọi là lực.</a:t>
            </a:r>
          </a:p>
        </p:txBody>
      </p:sp>
    </p:spTree>
    <p:extLst>
      <p:ext uri="{BB962C8B-B14F-4D97-AF65-F5344CB8AC3E}">
        <p14:creationId xmlns:p14="http://schemas.microsoft.com/office/powerpoint/2010/main" val="294965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1219200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3"/>
            <a:ext cx="12192000" cy="68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4" y="119196"/>
            <a:ext cx="11846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hoc24.vn/source/KHTN%206/Ch%C6%B0%C6%A1ng%209/giphy_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" y="928753"/>
            <a:ext cx="4114800" cy="31560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137211" y="2046604"/>
            <a:ext cx="79382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hoc24.vn/source/KHTN%206/Ch%C6%B0%C6%A1ng%209/source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" y="4084825"/>
            <a:ext cx="4114800" cy="26924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89611" y="4646369"/>
            <a:ext cx="7678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3113" y="2128233"/>
            <a:ext cx="7684427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4301384" y="4526288"/>
            <a:ext cx="768442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6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66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66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66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66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660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endParaRPr lang="en-US" sz="6600"/>
          </a:p>
        </p:txBody>
      </p:sp>
      <p:pic>
        <p:nvPicPr>
          <p:cNvPr id="9" name="Picture 8" descr="https://hoc24.vn/source/KHTN%206/Ch%C6%B0%C6%A1ng%209/655250_yipoyviitbycqcpltfeygor7i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" y="721249"/>
            <a:ext cx="4214921" cy="3293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ttps://hoc24.vn/source/KHTN%206/Ch%C6%B0%C6%A1ng%209/giphy%20(1)_2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" y="3987820"/>
            <a:ext cx="4250779" cy="2835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3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4957-A082-B50C-541C-10647BA8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5920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BÀI 26: LỰC VÀ TÁC DỤNG CỦA LỰC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CCF8-6FB1-953A-B94B-8A9A0E67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7" y="877455"/>
            <a:ext cx="11612417" cy="439650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Tìm hiểu về lực</a:t>
            </a: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-Tác dụng đẩy, kéo của vật này lên vật khác gọi là lực.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ết quả tác dụng của 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lực: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+"/>
            </a:pP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làm vật đang đứng yên thì chuyển động. Vd: Người đá quả bóng đang nằm trên sân.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+"/>
            </a:pP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làm vật đang chuyển động thì dừng lại. Vd: Thủ môn bắt được quả bóng.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+"/>
            </a:pP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làm thay đổi hướng chuyển động của vật. Vd: Vợt đánh vào trái banh tenis đang bay tới.</a:t>
            </a:r>
          </a:p>
          <a:p>
            <a:pPr lvl="1" algn="just">
              <a:buFont typeface="Arial" panose="020B0604020202020204" pitchFamily="34" charset="0"/>
              <a:buChar char="+"/>
            </a:pP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làm vật biến dạng. Vd: Kéo dãn lò xo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1219</Words>
  <Application>Microsoft Office PowerPoint</Application>
  <PresentationFormat>Widescreen</PresentationFormat>
  <Paragraphs>157</Paragraphs>
  <Slides>34</Slides>
  <Notes>6</Notes>
  <HiddenSlides>0</HiddenSlides>
  <MMClips>24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BÀI 26: LỰC VÀ TÁC DỤNG CỦA LỰC</vt:lpstr>
      <vt:lpstr>PowerPoint Presentation</vt:lpstr>
      <vt:lpstr>PowerPoint Presentation</vt:lpstr>
      <vt:lpstr>PowerPoint Presentation</vt:lpstr>
      <vt:lpstr>BÀI 26: LỰC VÀ TÁC DỤNG CỦA LỰC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73</cp:revision>
  <dcterms:created xsi:type="dcterms:W3CDTF">2021-10-06T08:33:41Z</dcterms:created>
  <dcterms:modified xsi:type="dcterms:W3CDTF">2024-03-07T00:14:08Z</dcterms:modified>
</cp:coreProperties>
</file>