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1" r:id="rId5"/>
    <p:sldId id="268" r:id="rId6"/>
    <p:sldId id="266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08" y="4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" y="0"/>
            <a:ext cx="12190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8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4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5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5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ABF96-DAD0-413E-B8D2-22C73A3E97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71700" y="1805940"/>
            <a:ext cx="7406640" cy="2628900"/>
            <a:chOff x="2400300" y="2080260"/>
            <a:chExt cx="7406640" cy="2628900"/>
          </a:xfrm>
        </p:grpSpPr>
        <p:sp>
          <p:nvSpPr>
            <p:cNvPr id="4" name="Rounded Rectangle 3"/>
            <p:cNvSpPr/>
            <p:nvPr/>
          </p:nvSpPr>
          <p:spPr>
            <a:xfrm>
              <a:off x="2400300" y="2080260"/>
              <a:ext cx="7406640" cy="9829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</a:p>
            <a:p>
              <a:pPr algn="ctr"/>
              <a:r>
                <a:rPr lang="en-US" sz="28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r>
                <a:rPr lang="en-US" sz="2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TIẾNG VIỆT </a:t>
              </a:r>
            </a:p>
          </p:txBody>
        </p:sp>
        <p:sp>
          <p:nvSpPr>
            <p:cNvPr id="5" name="Parallelogram 4"/>
            <p:cNvSpPr/>
            <p:nvPr/>
          </p:nvSpPr>
          <p:spPr>
            <a:xfrm>
              <a:off x="3383280" y="3634740"/>
              <a:ext cx="2514600" cy="1074420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TỪ</a:t>
              </a:r>
            </a:p>
          </p:txBody>
        </p:sp>
        <p:sp>
          <p:nvSpPr>
            <p:cNvPr id="6" name="Trapezoid 5"/>
            <p:cNvSpPr/>
            <p:nvPr/>
          </p:nvSpPr>
          <p:spPr>
            <a:xfrm>
              <a:off x="5615940" y="3634740"/>
              <a:ext cx="2407920" cy="1074420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PHÓ TỪ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7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" y="2385367"/>
            <a:ext cx="57302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phó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30373"/>
              </p:ext>
            </p:extLst>
          </p:nvPr>
        </p:nvGraphicFramePr>
        <p:xfrm>
          <a:off x="6294297" y="1362251"/>
          <a:ext cx="5280483" cy="5190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537">
                  <a:extLst>
                    <a:ext uri="{9D8B030D-6E8A-4147-A177-3AD203B41FA5}">
                      <a16:colId xmlns:a16="http://schemas.microsoft.com/office/drawing/2014/main" val="774375453"/>
                    </a:ext>
                  </a:extLst>
                </a:gridCol>
                <a:gridCol w="701283">
                  <a:extLst>
                    <a:ext uri="{9D8B030D-6E8A-4147-A177-3AD203B41FA5}">
                      <a16:colId xmlns:a16="http://schemas.microsoft.com/office/drawing/2014/main" val="3244269700"/>
                    </a:ext>
                  </a:extLst>
                </a:gridCol>
                <a:gridCol w="1069871">
                  <a:extLst>
                    <a:ext uri="{9D8B030D-6E8A-4147-A177-3AD203B41FA5}">
                      <a16:colId xmlns:a16="http://schemas.microsoft.com/office/drawing/2014/main" val="43931244"/>
                    </a:ext>
                  </a:extLst>
                </a:gridCol>
                <a:gridCol w="2880792">
                  <a:extLst>
                    <a:ext uri="{9D8B030D-6E8A-4147-A177-3AD203B41FA5}">
                      <a16:colId xmlns:a16="http://schemas.microsoft.com/office/drawing/2014/main" val="2154920749"/>
                    </a:ext>
                  </a:extLst>
                </a:gridCol>
              </a:tblGrid>
              <a:tr h="713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50045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40542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497718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706032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89044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75743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021503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873253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86930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26515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55387"/>
                  </a:ext>
                </a:extLst>
              </a:tr>
            </a:tbl>
          </a:graphicData>
        </a:graphic>
      </p:graphicFrame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" y="2385367"/>
            <a:ext cx="57302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phó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07415"/>
              </p:ext>
            </p:extLst>
          </p:nvPr>
        </p:nvGraphicFramePr>
        <p:xfrm>
          <a:off x="6389868" y="1250578"/>
          <a:ext cx="5436371" cy="5464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416">
                  <a:extLst>
                    <a:ext uri="{9D8B030D-6E8A-4147-A177-3AD203B41FA5}">
                      <a16:colId xmlns:a16="http://schemas.microsoft.com/office/drawing/2014/main" val="3929235338"/>
                    </a:ext>
                  </a:extLst>
                </a:gridCol>
                <a:gridCol w="758052">
                  <a:extLst>
                    <a:ext uri="{9D8B030D-6E8A-4147-A177-3AD203B41FA5}">
                      <a16:colId xmlns:a16="http://schemas.microsoft.com/office/drawing/2014/main" val="794645538"/>
                    </a:ext>
                  </a:extLst>
                </a:gridCol>
                <a:gridCol w="1156473">
                  <a:extLst>
                    <a:ext uri="{9D8B030D-6E8A-4147-A177-3AD203B41FA5}">
                      <a16:colId xmlns:a16="http://schemas.microsoft.com/office/drawing/2014/main" val="1721100660"/>
                    </a:ext>
                  </a:extLst>
                </a:gridCol>
                <a:gridCol w="2842430">
                  <a:extLst>
                    <a:ext uri="{9D8B030D-6E8A-4147-A177-3AD203B41FA5}">
                      <a16:colId xmlns:a16="http://schemas.microsoft.com/office/drawing/2014/main" val="209357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38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031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997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01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79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725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79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06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50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2374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49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1231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759597"/>
                  </a:ext>
                </a:extLst>
              </a:tr>
            </a:tbl>
          </a:graphicData>
        </a:graphic>
      </p:graphicFrame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5495" y="1590688"/>
            <a:ext cx="5730240" cy="48936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2/70: </a:t>
            </a:r>
            <a:r>
              <a:rPr lang="en-US" b="1" dirty="0"/>
              <a:t> 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 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28767"/>
              </p:ext>
            </p:extLst>
          </p:nvPr>
        </p:nvGraphicFramePr>
        <p:xfrm>
          <a:off x="6510282" y="1646681"/>
          <a:ext cx="5056879" cy="4910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64">
                  <a:extLst>
                    <a:ext uri="{9D8B030D-6E8A-4147-A177-3AD203B41FA5}">
                      <a16:colId xmlns:a16="http://schemas.microsoft.com/office/drawing/2014/main" val="2818380351"/>
                    </a:ext>
                  </a:extLst>
                </a:gridCol>
                <a:gridCol w="850867">
                  <a:extLst>
                    <a:ext uri="{9D8B030D-6E8A-4147-A177-3AD203B41FA5}">
                      <a16:colId xmlns:a16="http://schemas.microsoft.com/office/drawing/2014/main" val="135842448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396533039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2573440565"/>
                    </a:ext>
                  </a:extLst>
                </a:gridCol>
              </a:tblGrid>
              <a:tr h="1424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10365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67172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89060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10874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8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8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5495" y="1590688"/>
            <a:ext cx="5730240" cy="48936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2/70: </a:t>
            </a:r>
            <a:r>
              <a:rPr lang="en-US" b="1" dirty="0"/>
              <a:t> 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 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0803"/>
              </p:ext>
            </p:extLst>
          </p:nvPr>
        </p:nvGraphicFramePr>
        <p:xfrm>
          <a:off x="6510282" y="1646681"/>
          <a:ext cx="5056879" cy="4910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64">
                  <a:extLst>
                    <a:ext uri="{9D8B030D-6E8A-4147-A177-3AD203B41FA5}">
                      <a16:colId xmlns:a16="http://schemas.microsoft.com/office/drawing/2014/main" val="2818380351"/>
                    </a:ext>
                  </a:extLst>
                </a:gridCol>
                <a:gridCol w="850867">
                  <a:extLst>
                    <a:ext uri="{9D8B030D-6E8A-4147-A177-3AD203B41FA5}">
                      <a16:colId xmlns:a16="http://schemas.microsoft.com/office/drawing/2014/main" val="135842448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396533039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2573440565"/>
                    </a:ext>
                  </a:extLst>
                </a:gridCol>
              </a:tblGrid>
              <a:tr h="1424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10365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67172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mười → mươi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89060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 → lăm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10874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8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4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" y="2385367"/>
            <a:ext cx="5730240" cy="33236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3/70: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in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</a:pP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2" y="5394960"/>
            <a:ext cx="1495251" cy="1463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0301" y="1952813"/>
            <a:ext cx="5715001" cy="3880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" y="2385367"/>
            <a:ext cx="5730240" cy="326211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4/70: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2" y="5394960"/>
            <a:ext cx="1495251" cy="1463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40207" y="1428907"/>
            <a:ext cx="5785095" cy="4737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48740" y="1943100"/>
            <a:ext cx="7909560" cy="256032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VỀ NHÀ:</a:t>
            </a:r>
          </a:p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- Học và nắm chắc ND bài học. 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- Hoàn thiện các bài tập và chọn viết về một nhân vật trong văn bản còn lại.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- Chuẩn bị bài: </a:t>
            </a:r>
            <a:r>
              <a:rPr lang="vi-VN" sz="24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Viết bài văn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274320"/>
            <a:ext cx="2628900" cy="64236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1188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38480" y="568747"/>
            <a:ext cx="10686822" cy="5738695"/>
            <a:chOff x="1475191" y="1119305"/>
            <a:chExt cx="10686822" cy="57386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7915" y="3566267"/>
              <a:ext cx="2394098" cy="3291733"/>
            </a:xfrm>
            <a:prstGeom prst="rect">
              <a:avLst/>
            </a:prstGeom>
          </p:spPr>
        </p:pic>
        <p:sp>
          <p:nvSpPr>
            <p:cNvPr id="12" name="Line Callout 3 11"/>
            <p:cNvSpPr/>
            <p:nvPr/>
          </p:nvSpPr>
          <p:spPr>
            <a:xfrm>
              <a:off x="2222512" y="1816864"/>
              <a:ext cx="7545403" cy="2437014"/>
            </a:xfrm>
            <a:prstGeom prst="borderCallout3">
              <a:avLst>
                <a:gd name="adj1" fmla="val 99844"/>
                <a:gd name="adj2" fmla="val 52082"/>
                <a:gd name="adj3" fmla="val 130375"/>
                <a:gd name="adj4" fmla="val 59074"/>
                <a:gd name="adj5" fmla="val 141907"/>
                <a:gd name="adj6" fmla="val 76214"/>
                <a:gd name="adj7" fmla="val 129117"/>
                <a:gd name="adj8" fmla="val 105795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250000"/>
                </a:lnSpc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say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sưa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250000"/>
                </a:lnSpc>
              </a:pPr>
              <a:endPara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475191" y="1119305"/>
              <a:ext cx="9040043" cy="50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五角星 5"/>
          <p:cNvSpPr/>
          <p:nvPr/>
        </p:nvSpPr>
        <p:spPr>
          <a:xfrm rot="21380687">
            <a:off x="11117978" y="1720492"/>
            <a:ext cx="588895" cy="65596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C0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5"/>
          <p:cNvSpPr/>
          <p:nvPr/>
        </p:nvSpPr>
        <p:spPr>
          <a:xfrm rot="21380687">
            <a:off x="11589049" y="2664670"/>
            <a:ext cx="447716" cy="7008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7540" y="1920935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0770" y="1920935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30590" y="1857381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43900" y="1852069"/>
            <a:ext cx="1072707" cy="3875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12031" y="2957754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61045" y="2944556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85438" y="2919884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</p:spTree>
    <p:extLst>
      <p:ext uri="{BB962C8B-B14F-4D97-AF65-F5344CB8AC3E}">
        <p14:creationId xmlns:p14="http://schemas.microsoft.com/office/powerpoint/2010/main" val="16410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6" presetClass="emph" presetSubtype="0" repeatCount="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6" presetClass="emph" presetSubtype="0" repeatCount="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6" presetClass="emph" presetSubtype="0" repeatCount="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38480" y="568747"/>
            <a:ext cx="10686822" cy="5738695"/>
            <a:chOff x="1475191" y="1119305"/>
            <a:chExt cx="10686822" cy="57386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7915" y="3566267"/>
              <a:ext cx="2394098" cy="3291733"/>
            </a:xfrm>
            <a:prstGeom prst="rect">
              <a:avLst/>
            </a:prstGeom>
          </p:spPr>
        </p:pic>
        <p:sp>
          <p:nvSpPr>
            <p:cNvPr id="12" name="Line Callout 3 11"/>
            <p:cNvSpPr/>
            <p:nvPr/>
          </p:nvSpPr>
          <p:spPr>
            <a:xfrm>
              <a:off x="2222512" y="1816864"/>
              <a:ext cx="7545403" cy="2437014"/>
            </a:xfrm>
            <a:prstGeom prst="borderCallout3">
              <a:avLst>
                <a:gd name="adj1" fmla="val 99844"/>
                <a:gd name="adj2" fmla="val 52082"/>
                <a:gd name="adj3" fmla="val 130375"/>
                <a:gd name="adj4" fmla="val 59074"/>
                <a:gd name="adj5" fmla="val 141907"/>
                <a:gd name="adj6" fmla="val 76214"/>
                <a:gd name="adj7" fmla="val 129117"/>
                <a:gd name="adj8" fmla="val 105795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250000"/>
                </a:lnSpc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say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sưa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250000"/>
                </a:lnSpc>
              </a:pPr>
              <a:endPara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475191" y="1119305"/>
              <a:ext cx="9040043" cy="50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五角星 5"/>
          <p:cNvSpPr/>
          <p:nvPr/>
        </p:nvSpPr>
        <p:spPr>
          <a:xfrm rot="21380687">
            <a:off x="11117978" y="1720492"/>
            <a:ext cx="588895" cy="65596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C0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5"/>
          <p:cNvSpPr/>
          <p:nvPr/>
        </p:nvSpPr>
        <p:spPr>
          <a:xfrm rot="21380687">
            <a:off x="11589049" y="2664670"/>
            <a:ext cx="447716" cy="7008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7540" y="1920935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0770" y="1920935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30590" y="1857381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43900" y="1852069"/>
            <a:ext cx="1072707" cy="3875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12031" y="2957754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61045" y="2944556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85438" y="2919884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</p:spTree>
    <p:extLst>
      <p:ext uri="{BB962C8B-B14F-4D97-AF65-F5344CB8AC3E}">
        <p14:creationId xmlns:p14="http://schemas.microsoft.com/office/powerpoint/2010/main" val="42683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SỐ TỪ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0302" y="1843671"/>
            <a:ext cx="573786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-rip,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2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SỐ TỪ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0302" y="1843671"/>
            <a:ext cx="573786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-rip,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5740" y="2640811"/>
            <a:ext cx="1531620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Callout 2 (Accent Bar) 16"/>
          <p:cNvSpPr/>
          <p:nvPr/>
        </p:nvSpPr>
        <p:spPr>
          <a:xfrm>
            <a:off x="2334126" y="2157912"/>
            <a:ext cx="3368841" cy="633414"/>
          </a:xfrm>
          <a:prstGeom prst="accentCallout2">
            <a:avLst>
              <a:gd name="adj1" fmla="val 58630"/>
              <a:gd name="adj2" fmla="val -437"/>
              <a:gd name="adj3" fmla="val 66167"/>
              <a:gd name="adj4" fmla="val -11386"/>
              <a:gd name="adj5" fmla="val 122183"/>
              <a:gd name="adj6" fmla="val -1725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Callout 2 (Accent Bar) 17"/>
          <p:cNvSpPr/>
          <p:nvPr/>
        </p:nvSpPr>
        <p:spPr>
          <a:xfrm>
            <a:off x="2326707" y="3190743"/>
            <a:ext cx="3352198" cy="784428"/>
          </a:xfrm>
          <a:prstGeom prst="accentCallout2">
            <a:avLst>
              <a:gd name="adj1" fmla="val 41145"/>
              <a:gd name="adj2" fmla="val 289"/>
              <a:gd name="adj3" fmla="val 32034"/>
              <a:gd name="adj4" fmla="val -10644"/>
              <a:gd name="adj5" fmla="val -35940"/>
              <a:gd name="adj6" fmla="val -165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3762" y="4910768"/>
            <a:ext cx="1531620" cy="6564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Callout 2 (Accent Bar) 19"/>
          <p:cNvSpPr/>
          <p:nvPr/>
        </p:nvSpPr>
        <p:spPr>
          <a:xfrm>
            <a:off x="2390275" y="4427872"/>
            <a:ext cx="3288630" cy="1001109"/>
          </a:xfrm>
          <a:prstGeom prst="accentCallout2">
            <a:avLst>
              <a:gd name="adj1" fmla="val 58630"/>
              <a:gd name="adj2" fmla="val -437"/>
              <a:gd name="adj3" fmla="val 53762"/>
              <a:gd name="adj4" fmla="val -9156"/>
              <a:gd name="adj5" fmla="val 74885"/>
              <a:gd name="adj6" fmla="val -186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Callout 2 (Accent Bar) 20"/>
          <p:cNvSpPr/>
          <p:nvPr/>
        </p:nvSpPr>
        <p:spPr>
          <a:xfrm>
            <a:off x="2358792" y="5605076"/>
            <a:ext cx="3352198" cy="784428"/>
          </a:xfrm>
          <a:prstGeom prst="accentCallout2">
            <a:avLst>
              <a:gd name="adj1" fmla="val 41145"/>
              <a:gd name="adj2" fmla="val 289"/>
              <a:gd name="adj3" fmla="val 32034"/>
              <a:gd name="adj4" fmla="val -10644"/>
              <a:gd name="adj5" fmla="val -45143"/>
              <a:gd name="adj6" fmla="val -1794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SỐ TỪ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14385" y="2778928"/>
            <a:ext cx="1531620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Callout 2 (Accent Bar) 16"/>
          <p:cNvSpPr/>
          <p:nvPr/>
        </p:nvSpPr>
        <p:spPr>
          <a:xfrm>
            <a:off x="5376348" y="2145514"/>
            <a:ext cx="2420754" cy="633414"/>
          </a:xfrm>
          <a:prstGeom prst="accentCallout2">
            <a:avLst>
              <a:gd name="adj1" fmla="val 58630"/>
              <a:gd name="adj2" fmla="val -437"/>
              <a:gd name="adj3" fmla="val 58569"/>
              <a:gd name="adj4" fmla="val -16356"/>
              <a:gd name="adj5" fmla="val 156374"/>
              <a:gd name="adj6" fmla="val -3514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Callout 2 (Accent Bar) 17"/>
          <p:cNvSpPr/>
          <p:nvPr/>
        </p:nvSpPr>
        <p:spPr>
          <a:xfrm>
            <a:off x="5345921" y="3349260"/>
            <a:ext cx="2451181" cy="784428"/>
          </a:xfrm>
          <a:prstGeom prst="accentCallout2">
            <a:avLst>
              <a:gd name="adj1" fmla="val 41145"/>
              <a:gd name="adj2" fmla="val 289"/>
              <a:gd name="adj3" fmla="val 38169"/>
              <a:gd name="adj4" fmla="val -13589"/>
              <a:gd name="adj5" fmla="val -23670"/>
              <a:gd name="adj6" fmla="val -3123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99510" y="4941486"/>
            <a:ext cx="1531620" cy="6564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Callout 2 (Accent Bar) 19"/>
          <p:cNvSpPr/>
          <p:nvPr/>
        </p:nvSpPr>
        <p:spPr>
          <a:xfrm>
            <a:off x="5376348" y="4379861"/>
            <a:ext cx="3288630" cy="1001109"/>
          </a:xfrm>
          <a:prstGeom prst="accentCallout2">
            <a:avLst>
              <a:gd name="adj1" fmla="val 58630"/>
              <a:gd name="adj2" fmla="val -437"/>
              <a:gd name="adj3" fmla="val 51359"/>
              <a:gd name="adj4" fmla="val -13547"/>
              <a:gd name="adj5" fmla="val 82096"/>
              <a:gd name="adj6" fmla="val -2523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Callout 2 (Accent Bar) 20"/>
          <p:cNvSpPr/>
          <p:nvPr/>
        </p:nvSpPr>
        <p:spPr>
          <a:xfrm>
            <a:off x="5376348" y="5734621"/>
            <a:ext cx="3352198" cy="784428"/>
          </a:xfrm>
          <a:prstGeom prst="accentCallout2">
            <a:avLst>
              <a:gd name="adj1" fmla="val 41145"/>
              <a:gd name="adj2" fmla="val 289"/>
              <a:gd name="adj3" fmla="val 32034"/>
              <a:gd name="adj4" fmla="val -10644"/>
              <a:gd name="adj5" fmla="val -60481"/>
              <a:gd name="adj6" fmla="val -2440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2592" y="3741474"/>
            <a:ext cx="1564104" cy="69971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</a:t>
            </a:r>
          </a:p>
        </p:txBody>
      </p:sp>
      <p:cxnSp>
        <p:nvCxnSpPr>
          <p:cNvPr id="22" name="Straight Arrow Connector 21"/>
          <p:cNvCxnSpPr>
            <a:stCxn id="15" idx="3"/>
          </p:cNvCxnSpPr>
          <p:nvPr/>
        </p:nvCxnSpPr>
        <p:spPr>
          <a:xfrm flipV="1">
            <a:off x="2156696" y="3435423"/>
            <a:ext cx="842814" cy="65590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3"/>
          </p:cNvCxnSpPr>
          <p:nvPr/>
        </p:nvCxnSpPr>
        <p:spPr>
          <a:xfrm>
            <a:off x="2156696" y="4091332"/>
            <a:ext cx="857689" cy="85015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832" y="2182461"/>
            <a:ext cx="2808903" cy="4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PHÓ TỪ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6869" y="1603041"/>
            <a:ext cx="5066651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pPr algn="just">
              <a:lnSpc>
                <a:spcPct val="3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33935" y="2725773"/>
            <a:ext cx="643691" cy="486660"/>
            <a:chOff x="6521116" y="2942340"/>
            <a:chExt cx="643691" cy="48666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45179" y="3429000"/>
              <a:ext cx="619627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7164806" y="29423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9810950" y="2770582"/>
            <a:ext cx="854041" cy="486660"/>
            <a:chOff x="6521116" y="2962840"/>
            <a:chExt cx="854041" cy="48666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545179" y="3404691"/>
              <a:ext cx="793157" cy="2431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7375156" y="29628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759541" y="4041960"/>
            <a:ext cx="643691" cy="486660"/>
            <a:chOff x="6521116" y="2942340"/>
            <a:chExt cx="643691" cy="48666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545179" y="3429000"/>
              <a:ext cx="619627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7164806" y="29423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 flipV="1">
            <a:off x="7023433" y="4035326"/>
            <a:ext cx="1061789" cy="4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83744" y="2773544"/>
            <a:ext cx="1061789" cy="4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8327059" y="5236603"/>
            <a:ext cx="643691" cy="486660"/>
            <a:chOff x="6521116" y="2942340"/>
            <a:chExt cx="643691" cy="48666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545179" y="3429000"/>
              <a:ext cx="619627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 flipV="1">
              <a:off x="7164806" y="29423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V="1">
            <a:off x="7167811" y="2722456"/>
            <a:ext cx="600179" cy="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690810" y="5284050"/>
            <a:ext cx="600179" cy="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187664" y="2674930"/>
            <a:ext cx="603187" cy="35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433538" y="2758600"/>
            <a:ext cx="603187" cy="32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634460" y="5284050"/>
            <a:ext cx="603187" cy="32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248624" y="4061770"/>
            <a:ext cx="603187" cy="35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3545104" y="2236152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50954"/>
              <a:gd name="adj4" fmla="val -22550"/>
              <a:gd name="adj5" fmla="val 206604"/>
              <a:gd name="adj6" fmla="val -407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SỐ NHIỀU</a:t>
            </a:r>
          </a:p>
        </p:txBody>
      </p:sp>
      <p:sp>
        <p:nvSpPr>
          <p:cNvPr id="43" name="Line Callout 2 42"/>
          <p:cNvSpPr/>
          <p:nvPr/>
        </p:nvSpPr>
        <p:spPr>
          <a:xfrm>
            <a:off x="3559143" y="4335115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50954"/>
              <a:gd name="adj4" fmla="val -22550"/>
              <a:gd name="adj5" fmla="val -199981"/>
              <a:gd name="adj6" fmla="val -427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THỜI GIAN</a:t>
            </a:r>
          </a:p>
        </p:txBody>
      </p:sp>
      <p:sp>
        <p:nvSpPr>
          <p:cNvPr id="44" name="Line Callout 2 43"/>
          <p:cNvSpPr/>
          <p:nvPr/>
        </p:nvSpPr>
        <p:spPr>
          <a:xfrm>
            <a:off x="3553026" y="2957373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38122"/>
              <a:gd name="adj4" fmla="val -20589"/>
              <a:gd name="adj5" fmla="val 69725"/>
              <a:gd name="adj6" fmla="val -408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THỜI GIAN</a:t>
            </a:r>
          </a:p>
        </p:txBody>
      </p:sp>
      <p:sp>
        <p:nvSpPr>
          <p:cNvPr id="45" name="Line Callout 2 44"/>
          <p:cNvSpPr/>
          <p:nvPr/>
        </p:nvSpPr>
        <p:spPr>
          <a:xfrm>
            <a:off x="3551925" y="3667654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50954"/>
              <a:gd name="adj4" fmla="val -21570"/>
              <a:gd name="adj5" fmla="val -54097"/>
              <a:gd name="adj6" fmla="val -398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MỨC ĐỘ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9405" y="2389067"/>
            <a:ext cx="2518407" cy="2733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CHUYÊN ĐI KÈM VỚI DANH TỪ, ĐỘNG TỪ, TÍNH TỪ HOẶC ĐẠI TỪ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1074420" y="5145163"/>
            <a:ext cx="332557" cy="486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74320" y="5654683"/>
            <a:ext cx="1897380" cy="4260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PHÓ TỪ</a:t>
            </a:r>
          </a:p>
        </p:txBody>
      </p:sp>
    </p:spTree>
    <p:extLst>
      <p:ext uri="{BB962C8B-B14F-4D97-AF65-F5344CB8AC3E}">
        <p14:creationId xmlns:p14="http://schemas.microsoft.com/office/powerpoint/2010/main" val="20664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9" grpId="0" animBg="1"/>
      <p:bldP spid="40" grpId="0" animBg="1"/>
      <p:bldP spid="41" grpId="0" animBg="1"/>
      <p:bldP spid="18" grpId="0" animBg="1"/>
      <p:bldP spid="43" grpId="0" animBg="1"/>
      <p:bldP spid="44" grpId="0" animBg="1"/>
      <p:bldP spid="45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163" y="1214084"/>
            <a:ext cx="7749540" cy="5632311"/>
          </a:xfrm>
          <a:prstGeom prst="rect">
            <a:avLst/>
          </a:prstGeom>
          <a:noFill/>
          <a:ln>
            <a:solidFill>
              <a:srgbClr val="002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Brét-bơ-ry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En-đi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 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Brét-bơ-ry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Brét-bơ-ry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6740" y="1206607"/>
            <a:ext cx="3718562" cy="5632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8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21982" y="3101510"/>
            <a:ext cx="1354754" cy="1476600"/>
          </a:xfrm>
          <a:prstGeom prst="roundRect">
            <a:avLst>
              <a:gd name="adj" fmla="val 338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PHÓ TỪ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8807" y="1456555"/>
            <a:ext cx="3725535" cy="84871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SỐ ÍT HOẶC SỐ NHIỀU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8806" y="2590074"/>
            <a:ext cx="3725535" cy="80082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THỜI GIAN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8806" y="3675704"/>
            <a:ext cx="3725535" cy="80004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MỨC ĐỘ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18806" y="4682926"/>
            <a:ext cx="3725535" cy="80347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LẶP LẠI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8806" y="5693577"/>
            <a:ext cx="3725535" cy="77941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TIẾP DIỄN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76845" y="1520875"/>
            <a:ext cx="4748457" cy="75543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CẦU KHIẾN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176845" y="2587563"/>
            <a:ext cx="4748457" cy="80333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DIỄN RA ĐỒNG THỜI, TƯƠNG TỰ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76845" y="3673193"/>
            <a:ext cx="4748457" cy="8025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PHỦ ĐỊNH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193580" y="4682926"/>
            <a:ext cx="4748457" cy="8025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HOÀN THÀNH, KẾT QUẢ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210315" y="5692659"/>
            <a:ext cx="4748457" cy="8025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TÍNH THƯỜNG XUYÊN,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TỤC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4244341" y="2276311"/>
            <a:ext cx="807719" cy="140414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244341" y="3101510"/>
            <a:ext cx="777641" cy="57168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0" idx="3"/>
          </p:cNvCxnSpPr>
          <p:nvPr/>
        </p:nvCxnSpPr>
        <p:spPr>
          <a:xfrm flipH="1">
            <a:off x="4244341" y="3673193"/>
            <a:ext cx="760796" cy="40253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235116" y="3687727"/>
            <a:ext cx="770021" cy="105701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291166" y="3680460"/>
            <a:ext cx="713971" cy="210323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376736" y="2276310"/>
            <a:ext cx="800109" cy="139688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376736" y="3101510"/>
            <a:ext cx="800109" cy="57168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5" idx="1"/>
          </p:cNvCxnSpPr>
          <p:nvPr/>
        </p:nvCxnSpPr>
        <p:spPr>
          <a:xfrm>
            <a:off x="6376736" y="3673193"/>
            <a:ext cx="800109" cy="40127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76736" y="3673193"/>
            <a:ext cx="800109" cy="100973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76736" y="3673193"/>
            <a:ext cx="816844" cy="207790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1767</Words>
  <Application>Microsoft Office PowerPoint</Application>
  <PresentationFormat>Widescreen</PresentationFormat>
  <Paragraphs>276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Quỳnh Phạm</cp:lastModifiedBy>
  <cp:revision>55</cp:revision>
  <dcterms:created xsi:type="dcterms:W3CDTF">2022-06-14T07:43:49Z</dcterms:created>
  <dcterms:modified xsi:type="dcterms:W3CDTF">2023-11-03T02:31:42Z</dcterms:modified>
</cp:coreProperties>
</file>