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#9Slide05 VL Fadilla" pitchFamily="2" charset="0"/>
      <p:regular r:id="rId19"/>
    </p:embeddedFont>
    <p:embeddedFont>
      <p:font typeface="#9Slide07 SVNBango" panose="02000000000000000000" pitchFamily="2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Fraunces Bold" panose="020B0604020202020204" charset="0"/>
      <p:regular r:id="rId25"/>
    </p:embeddedFont>
    <p:embeddedFont>
      <p:font typeface="iCiel Helena" panose="020B0604020202020204" charset="0"/>
      <p:regular r:id="rId26"/>
    </p:embeddedFont>
    <p:embeddedFont>
      <p:font typeface="Roboto Condensed" panose="02000000000000000000" pitchFamily="2" charset="0"/>
      <p:regular r:id="rId27"/>
      <p:bold r:id="rId28"/>
      <p:italic r:id="rId29"/>
      <p:boldItalic r:id="rId30"/>
    </p:embeddedFont>
    <p:embeddedFont>
      <p:font typeface="Roboto Condensed Bold" panose="02000000000000000000" pitchFamily="2" charset="0"/>
      <p:bold r:id="rId31"/>
    </p:embeddedFont>
    <p:embeddedFont>
      <p:font typeface="Roboto Condensed Bold Italics" panose="020B0604020202020204" charset="0"/>
      <p:regular r:id="rId32"/>
    </p:embeddedFont>
    <p:embeddedFont>
      <p:font typeface="Roboto Condensed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9.svg"/><Relationship Id="rId5" Type="http://schemas.openxmlformats.org/officeDocument/2006/relationships/image" Target="../media/image16.png"/><Relationship Id="rId10" Type="http://schemas.openxmlformats.org/officeDocument/2006/relationships/image" Target="../media/image38.png"/><Relationship Id="rId4" Type="http://schemas.openxmlformats.org/officeDocument/2006/relationships/image" Target="../media/image35.sv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50.sv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sv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4.svg"/><Relationship Id="rId7" Type="http://schemas.openxmlformats.org/officeDocument/2006/relationships/image" Target="../media/image6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1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8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1.svg"/><Relationship Id="rId5" Type="http://schemas.openxmlformats.org/officeDocument/2006/relationships/image" Target="../media/image27.svg"/><Relationship Id="rId10" Type="http://schemas.openxmlformats.org/officeDocument/2006/relationships/image" Target="../media/image10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6516" y="-3041493"/>
            <a:ext cx="16230600" cy="78109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800000">
            <a:off x="-447261" y="7451008"/>
            <a:ext cx="22489746" cy="126526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646516" y="5143500"/>
            <a:ext cx="15085035" cy="2934072"/>
            <a:chOff x="0" y="0"/>
            <a:chExt cx="20113381" cy="3912096"/>
          </a:xfrm>
        </p:grpSpPr>
        <p:grpSp>
          <p:nvGrpSpPr>
            <p:cNvPr id="5" name="Group 5"/>
            <p:cNvGrpSpPr/>
            <p:nvPr/>
          </p:nvGrpSpPr>
          <p:grpSpPr>
            <a:xfrm>
              <a:off x="120091" y="0"/>
              <a:ext cx="19993289" cy="3912096"/>
              <a:chOff x="0" y="0"/>
              <a:chExt cx="3949292" cy="77276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949292" cy="772760"/>
              </a:xfrm>
              <a:custGeom>
                <a:avLst/>
                <a:gdLst/>
                <a:ahLst/>
                <a:cxnLst/>
                <a:rect l="l" t="t" r="r" b="b"/>
                <a:pathLst>
                  <a:path w="3949292" h="772760">
                    <a:moveTo>
                      <a:pt x="26331" y="0"/>
                    </a:moveTo>
                    <a:lnTo>
                      <a:pt x="3922961" y="0"/>
                    </a:lnTo>
                    <a:cubicBezTo>
                      <a:pt x="3929944" y="0"/>
                      <a:pt x="3936641" y="2774"/>
                      <a:pt x="3941580" y="7712"/>
                    </a:cubicBezTo>
                    <a:cubicBezTo>
                      <a:pt x="3946518" y="12650"/>
                      <a:pt x="3949292" y="19348"/>
                      <a:pt x="3949292" y="26331"/>
                    </a:cubicBezTo>
                    <a:lnTo>
                      <a:pt x="3949292" y="746428"/>
                    </a:lnTo>
                    <a:cubicBezTo>
                      <a:pt x="3949292" y="753412"/>
                      <a:pt x="3946518" y="760109"/>
                      <a:pt x="3941580" y="765047"/>
                    </a:cubicBezTo>
                    <a:cubicBezTo>
                      <a:pt x="3936641" y="769985"/>
                      <a:pt x="3929944" y="772760"/>
                      <a:pt x="3922961" y="772760"/>
                    </a:cubicBezTo>
                    <a:lnTo>
                      <a:pt x="26331" y="772760"/>
                    </a:lnTo>
                    <a:cubicBezTo>
                      <a:pt x="19348" y="772760"/>
                      <a:pt x="12650" y="769985"/>
                      <a:pt x="7712" y="765047"/>
                    </a:cubicBezTo>
                    <a:cubicBezTo>
                      <a:pt x="2774" y="760109"/>
                      <a:pt x="0" y="753412"/>
                      <a:pt x="0" y="746428"/>
                    </a:cubicBezTo>
                    <a:lnTo>
                      <a:pt x="0" y="26331"/>
                    </a:lnTo>
                    <a:cubicBezTo>
                      <a:pt x="0" y="19348"/>
                      <a:pt x="2774" y="12650"/>
                      <a:pt x="7712" y="7712"/>
                    </a:cubicBezTo>
                    <a:cubicBezTo>
                      <a:pt x="12650" y="2774"/>
                      <a:pt x="19348" y="0"/>
                      <a:pt x="26331" y="0"/>
                    </a:cubicBezTo>
                    <a:close/>
                  </a:path>
                </a:pathLst>
              </a:custGeom>
              <a:solidFill>
                <a:srgbClr val="FFFDF5">
                  <a:alpha val="56863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12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84526"/>
              <a:ext cx="19993289" cy="3457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499"/>
                </a:lnSpc>
              </a:pP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Thân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/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đòng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đòng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 /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như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/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chẽn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lúa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/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em</a:t>
              </a:r>
              <a:endParaRPr lang="en-US" sz="7499" dirty="0">
                <a:solidFill>
                  <a:srgbClr val="603139"/>
                </a:solidFill>
                <a:latin typeface="#9Slide05 VL Fadilla"/>
              </a:endParaRPr>
            </a:p>
            <a:p>
              <a:pPr algn="ctr">
                <a:lnSpc>
                  <a:spcPts val="10499"/>
                </a:lnSpc>
              </a:pP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dưới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/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Phất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phơ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/ ban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mai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/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ngọn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nắng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 </a:t>
              </a:r>
              <a:r>
                <a:rPr lang="en-US" sz="7499" dirty="0" err="1">
                  <a:solidFill>
                    <a:srgbClr val="603139"/>
                  </a:solidFill>
                  <a:latin typeface="#9Slide05 VL Fadilla"/>
                </a:rPr>
                <a:t>hồng</a:t>
              </a:r>
              <a:r>
                <a:rPr lang="en-US" sz="7499" dirty="0">
                  <a:solidFill>
                    <a:srgbClr val="603139"/>
                  </a:solidFill>
                  <a:latin typeface="#9Slide05 VL Fadilla"/>
                </a:rPr>
                <a:t> 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536245" y="-959171"/>
            <a:ext cx="8681743" cy="3646332"/>
          </a:xfrm>
          <a:prstGeom prst="rect">
            <a:avLst/>
          </a:prstGeom>
        </p:spPr>
      </p:pic>
      <p:pic>
        <p:nvPicPr>
          <p:cNvPr id="10" name="Picture 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0" y="8077572"/>
            <a:ext cx="3718020" cy="209138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195138" y="2011476"/>
            <a:ext cx="10041508" cy="1543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603139"/>
                </a:solidFill>
                <a:latin typeface="#9Slide07 SVNBango"/>
              </a:rPr>
              <a:t>60S KHÁM PHÁ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7215" y="3687286"/>
            <a:ext cx="11173569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603139"/>
                </a:solidFill>
                <a:latin typeface="Roboto Condensed"/>
              </a:rPr>
              <a:t>Hãy sắp xếp các từ để tạo ra cặp câu ca dao hoàn chỉnh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1492" y="522542"/>
            <a:ext cx="8644400" cy="121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603139"/>
                </a:solidFill>
                <a:latin typeface="Fraunces Bold"/>
              </a:rPr>
              <a:t>1. CHUẨN BỊ ĐỌC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083628" y="5862932"/>
            <a:ext cx="10144345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2042" y="4072666"/>
            <a:ext cx="6832737" cy="657651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91964" y="1645948"/>
            <a:ext cx="9460156" cy="2804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03139"/>
                </a:solidFill>
                <a:latin typeface="Roboto Condensed Bold"/>
              </a:rPr>
              <a:t>Hoạt động 4 nhóm, các nhóm cùng chung 1 nhiệm vụ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03139"/>
                </a:solidFill>
                <a:latin typeface="Roboto Condensed Bold"/>
              </a:rPr>
              <a:t>Nhiệm vụ: thực hiện ra PHT 1.2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03139"/>
                </a:solidFill>
                <a:latin typeface="Roboto Condensed Bold"/>
              </a:rPr>
              <a:t>Thời gian thảo luận: 5 phút</a:t>
            </a:r>
          </a:p>
          <a:p>
            <a:pPr marL="690881" lvl="1" indent="-345440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603139"/>
                </a:solidFill>
                <a:latin typeface="Roboto Condensed Bold"/>
              </a:rPr>
              <a:t>Thời gian trình bày tối đa: 2 phút/nhóm</a:t>
            </a:r>
          </a:p>
          <a:p>
            <a:pPr>
              <a:lnSpc>
                <a:spcPts val="4480"/>
              </a:lnSpc>
            </a:pPr>
            <a:endParaRPr lang="en-US" sz="3200">
              <a:solidFill>
                <a:srgbClr val="603139"/>
              </a:solidFill>
              <a:latin typeface="Roboto Condensed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61058" y="3874610"/>
            <a:ext cx="6955960" cy="66951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219870"/>
            <a:ext cx="7315200" cy="154284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72000" y="427726"/>
            <a:ext cx="10152501" cy="1078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7A4850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36955" y="2246915"/>
            <a:ext cx="1302320" cy="12420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360628" y="-5361641"/>
            <a:ext cx="6182487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52259" y="8054665"/>
            <a:ext cx="2549343" cy="32776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5892070" y="7360920"/>
            <a:ext cx="7806054" cy="391278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157633" y="5132431"/>
            <a:ext cx="5999502" cy="515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64"/>
              </a:lnSpc>
            </a:pP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So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với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những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gì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em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biết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về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ca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dao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ở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Bài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2,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văn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bản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của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tác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giả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Hoàng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Tiến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Tựu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cho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em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hiểu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thêm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được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những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gì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về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nội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dung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và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hình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thức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của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ca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dao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?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Em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thích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nhất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câu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,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đoạn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nào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trong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văn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bản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nghị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luận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689" dirty="0" err="1">
                <a:solidFill>
                  <a:srgbClr val="603139"/>
                </a:solidFill>
                <a:latin typeface="Roboto Condensed Bold"/>
              </a:rPr>
              <a:t>này</a:t>
            </a:r>
            <a:r>
              <a:rPr lang="en-US" sz="3689" dirty="0">
                <a:solidFill>
                  <a:srgbClr val="603139"/>
                </a:solidFill>
                <a:latin typeface="Roboto Condensed Bold"/>
              </a:rPr>
              <a:t>?</a:t>
            </a:r>
          </a:p>
          <a:p>
            <a:pPr algn="just">
              <a:lnSpc>
                <a:spcPts val="5164"/>
              </a:lnSpc>
            </a:pPr>
            <a:endParaRPr lang="en-US" sz="3689" dirty="0">
              <a:solidFill>
                <a:srgbClr val="603139"/>
              </a:solidFill>
              <a:latin typeface="Roboto Condens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926482" y="5337134"/>
            <a:ext cx="5512792" cy="3980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20"/>
              </a:lnSpc>
            </a:pPr>
            <a:r>
              <a:rPr lang="en-US" sz="3800">
                <a:solidFill>
                  <a:srgbClr val="603139"/>
                </a:solidFill>
                <a:latin typeface="Roboto Condensed Bold"/>
              </a:rPr>
              <a:t>Ngoài sự phát hiện ra cái hay cái đẹp của bài ca dao mà tác giả thể hiện trong bài viết, theo em, bài ca dao còn đặc sắc ở điểm nào nữa không?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250780">
            <a:off x="-399684" y="-759559"/>
            <a:ext cx="7765992" cy="151436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246468">
            <a:off x="9199958" y="9359827"/>
            <a:ext cx="9817654" cy="19144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82">
            <a:off x="13135181" y="4726227"/>
            <a:ext cx="6335099" cy="71081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14490" y="3481986"/>
            <a:ext cx="7654394" cy="677761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314490" y="-4841601"/>
            <a:ext cx="13889620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405995" y="7761696"/>
            <a:ext cx="5947402" cy="249790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1897" y="3189407"/>
            <a:ext cx="7612103" cy="55092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84093" y="2083270"/>
            <a:ext cx="12404825" cy="896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603139"/>
                </a:solidFill>
                <a:latin typeface="Roboto Condensed Bold"/>
              </a:rPr>
              <a:t>Bài học về cách nghĩ, cách ứng xử của cá nhân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4092" y="904875"/>
            <a:ext cx="10603107" cy="1078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603139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5995" y="5402869"/>
            <a:ext cx="5863907" cy="2635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603139"/>
                </a:solidFill>
                <a:latin typeface="Roboto Condensed Bold"/>
              </a:rPr>
              <a:t>Yêu</a:t>
            </a:r>
            <a:r>
              <a:rPr lang="en-US" sz="50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 Bold"/>
              </a:rPr>
              <a:t>mến</a:t>
            </a:r>
            <a:r>
              <a:rPr lang="en-US" sz="5000" dirty="0">
                <a:solidFill>
                  <a:srgbClr val="603139"/>
                </a:solidFill>
                <a:latin typeface="Roboto Condensed Bold"/>
              </a:rPr>
              <a:t>, </a:t>
            </a:r>
            <a:r>
              <a:rPr lang="en-US" sz="5000" dirty="0" err="1">
                <a:solidFill>
                  <a:srgbClr val="603139"/>
                </a:solidFill>
                <a:latin typeface="Roboto Condensed Bold"/>
              </a:rPr>
              <a:t>tự</a:t>
            </a:r>
            <a:r>
              <a:rPr lang="en-US" sz="50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 Bold"/>
              </a:rPr>
              <a:t>hào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về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kho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tàng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ca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dao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dân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ca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của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dân</a:t>
            </a:r>
            <a:r>
              <a:rPr lang="en-US" sz="50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603139"/>
                </a:solidFill>
                <a:latin typeface="Roboto Condensed"/>
              </a:rPr>
              <a:t>tộc</a:t>
            </a:r>
            <a:endParaRPr lang="en-US" sz="5000" dirty="0">
              <a:solidFill>
                <a:srgbClr val="603139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4743" b="4743"/>
          <a:stretch>
            <a:fillRect/>
          </a:stretch>
        </p:blipFill>
        <p:spPr>
          <a:xfrm>
            <a:off x="6630238" y="2139043"/>
            <a:ext cx="11006324" cy="74218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8292822"/>
            <a:ext cx="6804703" cy="12928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89086">
            <a:off x="8975946" y="-7595402"/>
            <a:ext cx="8129100" cy="1146982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418123" y="904875"/>
            <a:ext cx="6133862" cy="1078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603139"/>
                </a:solidFill>
                <a:latin typeface="Fraunces Bold"/>
              </a:rPr>
              <a:t>4. LUYỆN TẬP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81610" y="1735157"/>
            <a:ext cx="3106674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3451238">
            <a:off x="-2058101" y="7658376"/>
            <a:ext cx="5350888" cy="52572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42494">
            <a:off x="-2085560" y="-384267"/>
            <a:ext cx="4171121" cy="28259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389086">
            <a:off x="-1978935" y="-7153038"/>
            <a:ext cx="8129100" cy="114698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17342" y="753456"/>
            <a:ext cx="6263045" cy="87800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9529008" y="4993561"/>
            <a:ext cx="7022977" cy="4592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Khái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quát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đặc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điểm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thể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loại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qua </a:t>
            </a: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văn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"/>
              </a:rPr>
              <a:t>bản</a:t>
            </a:r>
            <a:r>
              <a:rPr lang="en-US" sz="5199" dirty="0">
                <a:solidFill>
                  <a:srgbClr val="603139"/>
                </a:solidFill>
                <a:latin typeface="Roboto Condensed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603139"/>
                </a:solidFill>
                <a:latin typeface="Roboto Condensed Bold Italics"/>
              </a:rPr>
              <a:t>Vẻ</a:t>
            </a:r>
            <a:r>
              <a:rPr lang="en-US" sz="5199" dirty="0">
                <a:solidFill>
                  <a:srgbClr val="603139"/>
                </a:solidFill>
                <a:latin typeface="Roboto Condensed Bold Italics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 Bold Italics"/>
              </a:rPr>
              <a:t>đẹp</a:t>
            </a:r>
            <a:r>
              <a:rPr lang="en-US" sz="5199" dirty="0">
                <a:solidFill>
                  <a:srgbClr val="603139"/>
                </a:solidFill>
                <a:latin typeface="Roboto Condensed Bold Italics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 Bold Italics"/>
              </a:rPr>
              <a:t>của</a:t>
            </a:r>
            <a:r>
              <a:rPr lang="en-US" sz="5199" dirty="0">
                <a:solidFill>
                  <a:srgbClr val="603139"/>
                </a:solidFill>
                <a:latin typeface="Roboto Condensed Bold Italics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 Bold Italics"/>
              </a:rPr>
              <a:t>một</a:t>
            </a:r>
            <a:r>
              <a:rPr lang="en-US" sz="5199" dirty="0">
                <a:solidFill>
                  <a:srgbClr val="603139"/>
                </a:solidFill>
                <a:latin typeface="Roboto Condensed Bold Italics"/>
              </a:rPr>
              <a:t> </a:t>
            </a:r>
            <a:r>
              <a:rPr lang="en-US" sz="5199" dirty="0" err="1">
                <a:solidFill>
                  <a:srgbClr val="603139"/>
                </a:solidFill>
                <a:latin typeface="Roboto Condensed Bold Italics"/>
              </a:rPr>
              <a:t>bài</a:t>
            </a:r>
            <a:r>
              <a:rPr lang="en-US" sz="5199" dirty="0">
                <a:solidFill>
                  <a:srgbClr val="603139"/>
                </a:solidFill>
                <a:latin typeface="Roboto Condensed Bold Italics"/>
              </a:rPr>
              <a:t> ca </a:t>
            </a:r>
            <a:r>
              <a:rPr lang="en-US" sz="5199" dirty="0" err="1">
                <a:solidFill>
                  <a:srgbClr val="603139"/>
                </a:solidFill>
                <a:latin typeface="Roboto Condensed Bold Italics"/>
              </a:rPr>
              <a:t>dao</a:t>
            </a:r>
            <a:r>
              <a:rPr lang="en-US" sz="5199" dirty="0">
                <a:solidFill>
                  <a:srgbClr val="603139"/>
                </a:solidFill>
                <a:latin typeface="Roboto Condensed Bold Italics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603139"/>
                </a:solidFill>
                <a:latin typeface="Roboto Condensed"/>
              </a:rPr>
              <a:t>(PHT 2.1)</a:t>
            </a:r>
          </a:p>
          <a:p>
            <a:pPr algn="ctr">
              <a:lnSpc>
                <a:spcPts val="7279"/>
              </a:lnSpc>
            </a:pPr>
            <a:endParaRPr lang="en-US" sz="5199" dirty="0">
              <a:solidFill>
                <a:srgbClr val="603139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29008" y="3315792"/>
            <a:ext cx="7022977" cy="1348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- </a:t>
            </a:r>
            <a:r>
              <a:rPr lang="en-US" sz="3900" dirty="0" err="1">
                <a:solidFill>
                  <a:srgbClr val="603139"/>
                </a:solidFill>
                <a:latin typeface="Roboto Condensed Bold"/>
              </a:rPr>
              <a:t>Thực</a:t>
            </a: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603139"/>
                </a:solidFill>
                <a:latin typeface="Roboto Condensed Bold"/>
              </a:rPr>
              <a:t>hiện</a:t>
            </a: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603139"/>
                </a:solidFill>
                <a:latin typeface="Roboto Condensed Bold"/>
              </a:rPr>
              <a:t>cá</a:t>
            </a: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603139"/>
                </a:solidFill>
                <a:latin typeface="Roboto Condensed Bold"/>
              </a:rPr>
              <a:t>nhân</a:t>
            </a:r>
            <a:endParaRPr lang="en-US" sz="3900" dirty="0">
              <a:solidFill>
                <a:srgbClr val="603139"/>
              </a:solidFill>
              <a:latin typeface="Roboto Condensed Bold"/>
            </a:endParaRPr>
          </a:p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- </a:t>
            </a:r>
            <a:r>
              <a:rPr lang="en-US" sz="3900" dirty="0" err="1">
                <a:solidFill>
                  <a:srgbClr val="603139"/>
                </a:solidFill>
                <a:latin typeface="Roboto Condensed Bold"/>
              </a:rPr>
              <a:t>Thời</a:t>
            </a: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900" dirty="0" err="1">
                <a:solidFill>
                  <a:srgbClr val="603139"/>
                </a:solidFill>
                <a:latin typeface="Roboto Condensed Bold"/>
              </a:rPr>
              <a:t>gian</a:t>
            </a: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: 5 </a:t>
            </a:r>
            <a:r>
              <a:rPr lang="en-US" sz="3900" dirty="0" err="1">
                <a:solidFill>
                  <a:srgbClr val="603139"/>
                </a:solidFill>
                <a:latin typeface="Roboto Condensed Bold"/>
              </a:rPr>
              <a:t>phút</a:t>
            </a:r>
            <a:r>
              <a:rPr lang="en-US" sz="3900" dirty="0">
                <a:solidFill>
                  <a:srgbClr val="603139"/>
                </a:solidFill>
                <a:latin typeface="Roboto Condensed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8292822"/>
            <a:ext cx="6804703" cy="12928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389086">
            <a:off x="8975946" y="-7595402"/>
            <a:ext cx="8129100" cy="1146982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274758" y="185534"/>
            <a:ext cx="6755441" cy="1078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603139"/>
                </a:solidFill>
                <a:latin typeface="Fraunces Bold"/>
              </a:rPr>
              <a:t>4. LUYỆN TẬP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734663" y="607210"/>
            <a:ext cx="3106674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42494">
            <a:off x="-2085560" y="-384267"/>
            <a:ext cx="4171121" cy="28259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389086">
            <a:off x="-1978935" y="-7153038"/>
            <a:ext cx="8129100" cy="11469826"/>
          </a:xfrm>
          <a:prstGeom prst="rect">
            <a:avLst/>
          </a:prstGeom>
        </p:spPr>
      </p:pic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141052"/>
              </p:ext>
            </p:extLst>
          </p:nvPr>
        </p:nvGraphicFramePr>
        <p:xfrm>
          <a:off x="823021" y="1735157"/>
          <a:ext cx="16641958" cy="8229600"/>
        </p:xfrm>
        <a:graphic>
          <a:graphicData uri="http://schemas.openxmlformats.org/drawingml/2006/table">
            <a:tbl>
              <a:tblPr/>
              <a:tblGrid>
                <a:gridCol w="721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8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219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Văn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bản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viết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về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vấn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đề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gì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? </a:t>
                      </a: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3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Vẻ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đẹp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của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một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bài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 Bold"/>
                        </a:rPr>
                        <a:t> ca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 Bold"/>
                        </a:rPr>
                        <a:t>dao</a:t>
                      </a: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B3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viết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nhằm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mục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đích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?</a:t>
                      </a: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Thuyết phục người đọc về vẻ đẹp nội dung và nghệ thuật của bài ca dao </a:t>
                      </a: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6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Văn bản bàn về những khía cạnh nào của vấn đề?</a:t>
                      </a: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Văn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bản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phân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tích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vẻ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đẹp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ca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dao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để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thấy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cái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hay,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cái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đẹp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nội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dung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nghệ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thuật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bài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ca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dao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đó</a:t>
                      </a: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Nhận xét về tình cảm của tác giả được thể hiện trong văn bản.</a:t>
                      </a: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Tình cảm yêu mến, tự hào với bài ca dao nói riêng và kho tàng ca dao nước nhà nói chung</a:t>
                      </a: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592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>
                          <a:solidFill>
                            <a:srgbClr val="000000"/>
                          </a:solidFill>
                          <a:latin typeface="Roboto Condensed"/>
                        </a:rPr>
                        <a:t>Đặc điểm nổi bật trong cách bàn luận vấn đề của tác giả là gì?</a:t>
                      </a:r>
                      <a:endParaRPr lang="en-US" sz="110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E8E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Ý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kiến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nêu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ra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ràng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chân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thực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trình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bày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hệ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thống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mạch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lạc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;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lí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lẽ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ngắn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gọn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giàu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299" dirty="0">
                          <a:solidFill>
                            <a:srgbClr val="00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299" dirty="0" err="1">
                          <a:solidFill>
                            <a:srgbClr val="000000"/>
                          </a:solidFill>
                          <a:latin typeface="Roboto Condensed"/>
                        </a:rPr>
                        <a:t>xúc</a:t>
                      </a:r>
                      <a:endParaRPr lang="en-US" sz="1100" dirty="0"/>
                    </a:p>
                  </a:txBody>
                  <a:tcPr anchor="ctr">
                    <a:lnL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593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9060423">
            <a:off x="1286696" y="-2018181"/>
            <a:ext cx="17467947" cy="982559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>
                <a:alphaModFix amt="14000"/>
              </a:blip>
              <a:stretch>
                <a:fillRect t="-1116" b="-1116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29180" y="6936715"/>
            <a:ext cx="4079913" cy="646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01187" y="-1147480"/>
            <a:ext cx="7659775" cy="8084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01954" y="4591087"/>
            <a:ext cx="8003908" cy="84473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02366">
            <a:off x="12626580" y="2219921"/>
            <a:ext cx="5810576" cy="806107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980616" y="3387967"/>
            <a:ext cx="7282524" cy="46462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Trình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bày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ngắn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gọn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ý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kiến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của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em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về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một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 Bold"/>
              </a:rPr>
              <a:t>bài</a:t>
            </a:r>
            <a:r>
              <a:rPr lang="en-US" sz="5299" dirty="0">
                <a:solidFill>
                  <a:srgbClr val="603139"/>
                </a:solidFill>
                <a:latin typeface="Roboto Condensed Bold"/>
              </a:rPr>
              <a:t> ca </a:t>
            </a:r>
            <a:r>
              <a:rPr lang="en-US" sz="5299" dirty="0" err="1">
                <a:solidFill>
                  <a:srgbClr val="603139"/>
                </a:solidFill>
                <a:latin typeface="Roboto Condensed Bold"/>
              </a:rPr>
              <a:t>dao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em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yêu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thích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bằng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một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đoạn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văn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khoảng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 7 </a:t>
            </a:r>
            <a:r>
              <a:rPr lang="en-US" sz="5299" dirty="0" err="1">
                <a:solidFill>
                  <a:srgbClr val="603139"/>
                </a:solidFill>
                <a:latin typeface="Roboto Condensed"/>
              </a:rPr>
              <a:t>câu</a:t>
            </a:r>
            <a:r>
              <a:rPr lang="en-US" sz="5299" dirty="0">
                <a:solidFill>
                  <a:srgbClr val="603139"/>
                </a:solidFill>
                <a:latin typeface="Roboto Condensed"/>
              </a:rPr>
              <a:t>.</a:t>
            </a:r>
          </a:p>
          <a:p>
            <a:pPr algn="ctr">
              <a:lnSpc>
                <a:spcPts val="7419"/>
              </a:lnSpc>
            </a:pPr>
            <a:r>
              <a:rPr lang="en-US" sz="5299" dirty="0">
                <a:solidFill>
                  <a:srgbClr val="603139"/>
                </a:solidFill>
                <a:latin typeface="Roboto Condensed"/>
              </a:rPr>
              <a:t>(PHT 2.2)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58587" y="1816420"/>
            <a:ext cx="8326768" cy="107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603139"/>
                </a:solidFill>
                <a:latin typeface="Fraunces Bold"/>
              </a:rPr>
              <a:t>KẾT NỐI ĐỌC - VIẾT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9060423">
            <a:off x="1286696" y="-2018181"/>
            <a:ext cx="17467947" cy="982559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>
                <a:alphaModFix amt="14000"/>
              </a:blip>
              <a:stretch>
                <a:fillRect t="-1116" b="-1116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29180" y="6936715"/>
            <a:ext cx="4079913" cy="646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01187" y="-1147480"/>
            <a:ext cx="7659775" cy="8084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01954" y="4591087"/>
            <a:ext cx="8003908" cy="8447396"/>
          </a:xfrm>
          <a:prstGeom prst="rect">
            <a:avLst/>
          </a:prstGeom>
        </p:spPr>
      </p:pic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857914"/>
              </p:ext>
            </p:extLst>
          </p:nvPr>
        </p:nvGraphicFramePr>
        <p:xfrm>
          <a:off x="2184144" y="2305629"/>
          <a:ext cx="14901522" cy="7750147"/>
        </p:xfrm>
        <a:graphic>
          <a:graphicData uri="http://schemas.openxmlformats.org/drawingml/2006/table">
            <a:tbl>
              <a:tblPr/>
              <a:tblGrid>
                <a:gridCol w="2980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1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2951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3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800" b="1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3800" b="1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800" b="1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Giới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thiệu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nêu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chung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dao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thích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endParaRPr lang="en-US" sz="38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757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800" b="1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(4 - 5 </a:t>
                      </a:r>
                      <a:r>
                        <a:rPr lang="en-US" sz="3800" b="1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800" b="1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nội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dung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dao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+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dao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viết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nội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dung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+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Vẻ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dao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ngữ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nghệ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thuật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dao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+ Thể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cách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ngắt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nhịp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gieo</a:t>
                      </a:r>
                      <a:r>
                        <a:rPr lang="en-US" sz="38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vần</a:t>
                      </a:r>
                      <a:endParaRPr lang="en-US" sz="38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+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Biện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pháp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9617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3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r>
                        <a:rPr lang="en-US" sz="38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800" b="1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3800" b="1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800" b="1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Ý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nghĩa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bài</a:t>
                      </a:r>
                      <a:r>
                        <a:rPr lang="en-US" sz="3800" spc="-79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ca </a:t>
                      </a:r>
                      <a:r>
                        <a:rPr lang="en-US" sz="3800" spc="-79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dao</a:t>
                      </a:r>
                      <a:endParaRPr lang="en-US" sz="38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280270" y="254054"/>
            <a:ext cx="8326768" cy="1078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603139"/>
                </a:solidFill>
                <a:latin typeface="Fraunces Bold"/>
              </a:rPr>
              <a:t>KẾT NỐI ĐỌC - VIẾT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32166" y="1466967"/>
            <a:ext cx="7022977" cy="662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603139"/>
                </a:solidFill>
                <a:latin typeface="Roboto Condensed Bold"/>
              </a:rPr>
              <a:t>Dàn bài gợi ý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89086">
            <a:off x="8975946" y="-7595402"/>
            <a:ext cx="8129100" cy="1146982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071068" y="1144049"/>
            <a:ext cx="3977931" cy="1078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603139"/>
                </a:solidFill>
                <a:latin typeface="Fraunces Bold"/>
              </a:rPr>
              <a:t>DẶN DÒ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42494">
            <a:off x="-2085560" y="-384267"/>
            <a:ext cx="4171121" cy="28259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389086">
            <a:off x="-1978935" y="-7153038"/>
            <a:ext cx="8129100" cy="114698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67787" y="4949033"/>
            <a:ext cx="3870026" cy="53379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14225" y="164847"/>
            <a:ext cx="5326602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41809" y="3746182"/>
            <a:ext cx="14492854" cy="2689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603139"/>
                </a:solidFill>
                <a:latin typeface="Roboto Condensed"/>
              </a:rPr>
              <a:t> Đọc mở rộng văn bản cùng thể loại: 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>
                <a:solidFill>
                  <a:srgbClr val="603139"/>
                </a:solidFill>
                <a:latin typeface="Roboto Condensed Bold Italics"/>
              </a:rPr>
              <a:t>Thánh Gióng – tượng đài vĩnh cửu của lòng yêu nước</a:t>
            </a:r>
          </a:p>
          <a:p>
            <a:pPr algn="ctr">
              <a:lnSpc>
                <a:spcPts val="7139"/>
              </a:lnSpc>
              <a:spcBef>
                <a:spcPct val="0"/>
              </a:spcBef>
            </a:pPr>
            <a:endParaRPr lang="en-US" sz="5100">
              <a:solidFill>
                <a:srgbClr val="603139"/>
              </a:solidFill>
              <a:latin typeface="Roboto Condensed Bold Itali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9060423">
            <a:off x="1286696" y="-2018181"/>
            <a:ext cx="17467947" cy="9825597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>
                <a:alphaModFix amt="14000"/>
              </a:blip>
              <a:stretch>
                <a:fillRect t="-1116" b="-1116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29180" y="6936715"/>
            <a:ext cx="4079913" cy="64667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801187" y="-1147480"/>
            <a:ext cx="7659775" cy="8084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001954" y="4591087"/>
            <a:ext cx="8003908" cy="84473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02758" y="2666396"/>
            <a:ext cx="4314245" cy="3849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6516" y="-3041493"/>
            <a:ext cx="16230600" cy="78109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0535" y="4769483"/>
            <a:ext cx="14994967" cy="2934072"/>
            <a:chOff x="0" y="0"/>
            <a:chExt cx="19993289" cy="3912096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993289" cy="3912096"/>
              <a:chOff x="0" y="0"/>
              <a:chExt cx="3949292" cy="77276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949292" cy="772760"/>
              </a:xfrm>
              <a:custGeom>
                <a:avLst/>
                <a:gdLst/>
                <a:ahLst/>
                <a:cxnLst/>
                <a:rect l="l" t="t" r="r" b="b"/>
                <a:pathLst>
                  <a:path w="3949292" h="772760">
                    <a:moveTo>
                      <a:pt x="26331" y="0"/>
                    </a:moveTo>
                    <a:lnTo>
                      <a:pt x="3922961" y="0"/>
                    </a:lnTo>
                    <a:cubicBezTo>
                      <a:pt x="3929944" y="0"/>
                      <a:pt x="3936641" y="2774"/>
                      <a:pt x="3941580" y="7712"/>
                    </a:cubicBezTo>
                    <a:cubicBezTo>
                      <a:pt x="3946518" y="12650"/>
                      <a:pt x="3949292" y="19348"/>
                      <a:pt x="3949292" y="26331"/>
                    </a:cubicBezTo>
                    <a:lnTo>
                      <a:pt x="3949292" y="746428"/>
                    </a:lnTo>
                    <a:cubicBezTo>
                      <a:pt x="3949292" y="753412"/>
                      <a:pt x="3946518" y="760109"/>
                      <a:pt x="3941580" y="765047"/>
                    </a:cubicBezTo>
                    <a:cubicBezTo>
                      <a:pt x="3936641" y="769985"/>
                      <a:pt x="3929944" y="772760"/>
                      <a:pt x="3922961" y="772760"/>
                    </a:cubicBezTo>
                    <a:lnTo>
                      <a:pt x="26331" y="772760"/>
                    </a:lnTo>
                    <a:cubicBezTo>
                      <a:pt x="19348" y="772760"/>
                      <a:pt x="12650" y="769985"/>
                      <a:pt x="7712" y="765047"/>
                    </a:cubicBezTo>
                    <a:cubicBezTo>
                      <a:pt x="2774" y="760109"/>
                      <a:pt x="0" y="753412"/>
                      <a:pt x="0" y="746428"/>
                    </a:cubicBezTo>
                    <a:lnTo>
                      <a:pt x="0" y="26331"/>
                    </a:lnTo>
                    <a:cubicBezTo>
                      <a:pt x="0" y="19348"/>
                      <a:pt x="2774" y="12650"/>
                      <a:pt x="7712" y="7712"/>
                    </a:cubicBezTo>
                    <a:cubicBezTo>
                      <a:pt x="12650" y="2774"/>
                      <a:pt x="19348" y="0"/>
                      <a:pt x="26331" y="0"/>
                    </a:cubicBezTo>
                    <a:close/>
                  </a:path>
                </a:pathLst>
              </a:custGeom>
              <a:solidFill>
                <a:srgbClr val="FFFDF5">
                  <a:alpha val="56863"/>
                </a:srgbClr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12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963141" y="114548"/>
              <a:ext cx="16986250" cy="3492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00"/>
                </a:lnSpc>
              </a:pPr>
              <a:r>
                <a:rPr lang="en-US" sz="7500">
                  <a:solidFill>
                    <a:srgbClr val="603139"/>
                  </a:solidFill>
                  <a:latin typeface="#9Slide05 VL Fadilla"/>
                </a:rPr>
                <a:t>Thân em như chẽn lúa đòng đòng</a:t>
              </a:r>
            </a:p>
            <a:p>
              <a:pPr algn="ctr">
                <a:lnSpc>
                  <a:spcPts val="10500"/>
                </a:lnSpc>
              </a:pPr>
              <a:r>
                <a:rPr lang="en-US" sz="7500">
                  <a:solidFill>
                    <a:srgbClr val="603139"/>
                  </a:solidFill>
                  <a:latin typeface="#9Slide05 VL Fadilla"/>
                </a:rPr>
                <a:t>Phất phơ dưới ngọn nắng hồng ban mai.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51234" y="3559681"/>
            <a:ext cx="11173569" cy="139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603139"/>
                </a:solidFill>
                <a:latin typeface="Roboto Condensed"/>
              </a:rPr>
              <a:t>Hãy sắp xếp các từ để tạo ra cặp câu ca dao hoàn chỉnh</a:t>
            </a:r>
          </a:p>
          <a:p>
            <a:pPr algn="ctr">
              <a:lnSpc>
                <a:spcPts val="5600"/>
              </a:lnSpc>
            </a:pPr>
            <a:endParaRPr lang="en-US" sz="4000">
              <a:solidFill>
                <a:srgbClr val="603139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1492" y="514869"/>
            <a:ext cx="8644400" cy="1210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603139"/>
                </a:solidFill>
                <a:latin typeface="Fraunces Bold"/>
              </a:rPr>
              <a:t>1. CHUẨN BỊ ĐỌC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-911198" y="7563450"/>
            <a:ext cx="22489746" cy="126526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233291" y="-959171"/>
            <a:ext cx="8681743" cy="36463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893692" y="1829911"/>
            <a:ext cx="9508108" cy="1543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603139"/>
                </a:solidFill>
                <a:latin typeface="#9Slide07 SVNBango"/>
              </a:rPr>
              <a:t>60S KHÁM PHÁ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10932" y="5009951"/>
            <a:ext cx="6606926" cy="59627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67292" y="3208713"/>
            <a:ext cx="17215908" cy="1934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678"/>
              </a:lnSpc>
            </a:pPr>
            <a:r>
              <a:rPr lang="en-US" sz="11199" dirty="0" err="1">
                <a:solidFill>
                  <a:srgbClr val="603139"/>
                </a:solidFill>
                <a:latin typeface="iCiel Helena"/>
              </a:rPr>
              <a:t>Vẻ</a:t>
            </a:r>
            <a:r>
              <a:rPr lang="en-US" sz="11199" dirty="0">
                <a:solidFill>
                  <a:srgbClr val="603139"/>
                </a:solidFill>
                <a:latin typeface="iCiel Helena"/>
              </a:rPr>
              <a:t> </a:t>
            </a:r>
            <a:r>
              <a:rPr lang="en-US" sz="11199" dirty="0" err="1">
                <a:solidFill>
                  <a:srgbClr val="603139"/>
                </a:solidFill>
                <a:latin typeface="iCiel Helena"/>
              </a:rPr>
              <a:t>đẹp</a:t>
            </a:r>
            <a:r>
              <a:rPr lang="en-US" sz="11199" dirty="0">
                <a:solidFill>
                  <a:srgbClr val="603139"/>
                </a:solidFill>
                <a:latin typeface="iCiel Helena"/>
              </a:rPr>
              <a:t> </a:t>
            </a:r>
            <a:r>
              <a:rPr lang="en-US" sz="11199" dirty="0" err="1">
                <a:solidFill>
                  <a:srgbClr val="603139"/>
                </a:solidFill>
                <a:latin typeface="iCiel Helena"/>
              </a:rPr>
              <a:t>của</a:t>
            </a:r>
            <a:r>
              <a:rPr lang="en-US" sz="11199" dirty="0">
                <a:solidFill>
                  <a:srgbClr val="603139"/>
                </a:solidFill>
                <a:latin typeface="iCiel Helena"/>
              </a:rPr>
              <a:t> </a:t>
            </a:r>
            <a:r>
              <a:rPr lang="en-US" sz="11199" dirty="0" err="1">
                <a:solidFill>
                  <a:srgbClr val="603139"/>
                </a:solidFill>
                <a:latin typeface="iCiel Helena"/>
              </a:rPr>
              <a:t>một</a:t>
            </a:r>
            <a:r>
              <a:rPr lang="en-US" sz="11199" dirty="0">
                <a:solidFill>
                  <a:srgbClr val="603139"/>
                </a:solidFill>
                <a:latin typeface="iCiel Helena"/>
              </a:rPr>
              <a:t> </a:t>
            </a:r>
            <a:r>
              <a:rPr lang="en-US" sz="11199" dirty="0" err="1">
                <a:solidFill>
                  <a:srgbClr val="603139"/>
                </a:solidFill>
                <a:latin typeface="iCiel Helena"/>
              </a:rPr>
              <a:t>bài</a:t>
            </a:r>
            <a:r>
              <a:rPr lang="en-US" sz="11199" dirty="0">
                <a:solidFill>
                  <a:srgbClr val="603139"/>
                </a:solidFill>
                <a:latin typeface="iCiel Helena"/>
              </a:rPr>
              <a:t> ca </a:t>
            </a:r>
            <a:r>
              <a:rPr lang="en-US" sz="11199" dirty="0" err="1">
                <a:solidFill>
                  <a:srgbClr val="603139"/>
                </a:solidFill>
                <a:latin typeface="iCiel Helena"/>
              </a:rPr>
              <a:t>dao</a:t>
            </a:r>
            <a:endParaRPr lang="en-US" sz="11199" dirty="0">
              <a:solidFill>
                <a:srgbClr val="603139"/>
              </a:solidFill>
              <a:latin typeface="iCiel Helen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222252" y="1213555"/>
            <a:ext cx="13843497" cy="1292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603139"/>
                </a:solidFill>
                <a:latin typeface="Fraunces Bold"/>
              </a:rPr>
              <a:t>BÀI 4: VĂN BẢN NGHỊ LUẬN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4304" y="7191229"/>
            <a:ext cx="2131805" cy="37814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51772" y="-4590376"/>
            <a:ext cx="7560945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1851" y="5818498"/>
            <a:ext cx="3630950" cy="5788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61851" y="5818498"/>
            <a:ext cx="3630950" cy="578847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13436" y="-769952"/>
            <a:ext cx="4975194" cy="427866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4350" y="668830"/>
            <a:ext cx="17259300" cy="8949340"/>
            <a:chOff x="0" y="0"/>
            <a:chExt cx="4545659" cy="235702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45659" cy="2357028"/>
            </a:xfrm>
            <a:custGeom>
              <a:avLst/>
              <a:gdLst/>
              <a:ahLst/>
              <a:cxnLst/>
              <a:rect l="l" t="t" r="r" b="b"/>
              <a:pathLst>
                <a:path w="4545659" h="2357028">
                  <a:moveTo>
                    <a:pt x="22877" y="0"/>
                  </a:moveTo>
                  <a:lnTo>
                    <a:pt x="4522782" y="0"/>
                  </a:lnTo>
                  <a:cubicBezTo>
                    <a:pt x="4528850" y="0"/>
                    <a:pt x="4534669" y="2410"/>
                    <a:pt x="4538959" y="6700"/>
                  </a:cubicBezTo>
                  <a:cubicBezTo>
                    <a:pt x="4543249" y="10991"/>
                    <a:pt x="4545659" y="16810"/>
                    <a:pt x="4545659" y="22877"/>
                  </a:cubicBezTo>
                  <a:lnTo>
                    <a:pt x="4545659" y="2334151"/>
                  </a:lnTo>
                  <a:cubicBezTo>
                    <a:pt x="4545659" y="2340218"/>
                    <a:pt x="4543249" y="2346037"/>
                    <a:pt x="4538959" y="2350327"/>
                  </a:cubicBezTo>
                  <a:cubicBezTo>
                    <a:pt x="4534669" y="2354618"/>
                    <a:pt x="4528850" y="2357028"/>
                    <a:pt x="4522782" y="2357028"/>
                  </a:cubicBezTo>
                  <a:lnTo>
                    <a:pt x="22877" y="2357028"/>
                  </a:lnTo>
                  <a:cubicBezTo>
                    <a:pt x="16810" y="2357028"/>
                    <a:pt x="10991" y="2354618"/>
                    <a:pt x="6700" y="2350327"/>
                  </a:cubicBezTo>
                  <a:cubicBezTo>
                    <a:pt x="2410" y="2346037"/>
                    <a:pt x="0" y="2340218"/>
                    <a:pt x="0" y="2334151"/>
                  </a:cubicBezTo>
                  <a:lnTo>
                    <a:pt x="0" y="22877"/>
                  </a:lnTo>
                  <a:cubicBezTo>
                    <a:pt x="0" y="16810"/>
                    <a:pt x="2410" y="10991"/>
                    <a:pt x="6700" y="6700"/>
                  </a:cubicBezTo>
                  <a:cubicBezTo>
                    <a:pt x="10991" y="2410"/>
                    <a:pt x="16810" y="0"/>
                    <a:pt x="22877" y="0"/>
                  </a:cubicBezTo>
                  <a:close/>
                </a:path>
              </a:pathLst>
            </a:custGeom>
            <a:solidFill>
              <a:srgbClr val="FAE8E0">
                <a:alpha val="56863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2"/>
                </a:lnSpc>
              </a:pPr>
              <a:endParaRPr/>
            </a:p>
          </p:txBody>
        </p:sp>
      </p:grpSp>
      <p:graphicFrame>
        <p:nvGraphicFramePr>
          <p:cNvPr id="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921475"/>
              </p:ext>
            </p:extLst>
          </p:nvPr>
        </p:nvGraphicFramePr>
        <p:xfrm>
          <a:off x="1352451" y="3255489"/>
          <a:ext cx="15583098" cy="6667502"/>
        </p:xfrm>
        <a:graphic>
          <a:graphicData uri="http://schemas.openxmlformats.org/drawingml/2006/table">
            <a:tbl>
              <a:tblPr/>
              <a:tblGrid>
                <a:gridCol w="104210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81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3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369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 Bold"/>
                        </a:rPr>
                        <a:t>Tiêu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 Bol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 Bold"/>
                        </a:rPr>
                        <a:t>chí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A8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A4850"/>
                          </a:solidFill>
                          <a:latin typeface="Roboto Condensed Bold"/>
                        </a:rPr>
                        <a:t>Đạt </a:t>
                      </a:r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A8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>
                          <a:solidFill>
                            <a:srgbClr val="7A4850"/>
                          </a:solidFill>
                          <a:latin typeface="Roboto Condensed Bold"/>
                        </a:rPr>
                        <a:t>KĐ</a:t>
                      </a:r>
                      <a:endParaRPr lang="en-US" sz="11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A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36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từ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6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được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369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hợp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9271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Sử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dụng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điệu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nhau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đẻ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hiện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xúc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500" dirty="0">
                          <a:solidFill>
                            <a:srgbClr val="7A485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7A4850"/>
                          </a:solidFill>
                          <a:latin typeface="Roboto Condensed"/>
                        </a:rPr>
                        <a:t>viết</a:t>
                      </a:r>
                      <a:endParaRPr 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1359098" y="895350"/>
            <a:ext cx="8699302" cy="1193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603139"/>
                </a:solidFill>
                <a:latin typeface="Fraunces Bold"/>
              </a:rPr>
              <a:t>2. ĐỌC VĂN BẢN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9098" y="2171802"/>
            <a:ext cx="16744950" cy="695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40"/>
              </a:lnSpc>
            </a:pPr>
            <a:r>
              <a:rPr lang="en-US" sz="4100">
                <a:solidFill>
                  <a:srgbClr val="7A4850"/>
                </a:solidFill>
                <a:latin typeface="Roboto Condensed"/>
              </a:rPr>
              <a:t>Đọc diễn cảm văn bản </a:t>
            </a:r>
            <a:r>
              <a:rPr lang="en-US" sz="4100">
                <a:solidFill>
                  <a:srgbClr val="7A4850"/>
                </a:solidFill>
                <a:latin typeface="Roboto Condensed Italics"/>
              </a:rPr>
              <a:t>Vẻ đẹp của một bài ca dao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534304" y="7191229"/>
            <a:ext cx="2131805" cy="3781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81909" y="9258300"/>
            <a:ext cx="1225049" cy="7901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341249">
            <a:off x="6589990" y="3462786"/>
            <a:ext cx="933318" cy="601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66221" y="-1321117"/>
            <a:ext cx="6182487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198749">
            <a:off x="1900054" y="1166913"/>
            <a:ext cx="912721" cy="5887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900578" y="6172200"/>
            <a:ext cx="6182487" cy="82296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03190" y="1639692"/>
            <a:ext cx="6182487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00578" y="8958367"/>
            <a:ext cx="7315200" cy="15428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461656">
            <a:off x="-226524" y="309209"/>
            <a:ext cx="7281757" cy="98866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988724" y="1879858"/>
            <a:ext cx="10070676" cy="1078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603139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38466" y="3505200"/>
            <a:ext cx="1127707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Hoạt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động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4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nhóm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, 2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nhóm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/1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nhiệm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vụ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Nhiệm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vụ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: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phiếu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học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tập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1.1</a:t>
            </a: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Thời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gian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thống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nhất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lại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: 3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phút</a:t>
            </a:r>
            <a:endParaRPr lang="en-US" sz="4500" dirty="0">
              <a:solidFill>
                <a:srgbClr val="603139"/>
              </a:solidFill>
              <a:latin typeface="Roboto Condensed"/>
            </a:endParaRPr>
          </a:p>
          <a:p>
            <a:pPr marL="971550" lvl="1" indent="-485775" algn="just">
              <a:lnSpc>
                <a:spcPts val="6299"/>
              </a:lnSpc>
              <a:buFont typeface="Arial"/>
              <a:buChar char="•"/>
            </a:pP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Thời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gian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trình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bày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tối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đa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: 2 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phút</a:t>
            </a:r>
            <a:r>
              <a:rPr lang="en-US" sz="4500" dirty="0">
                <a:solidFill>
                  <a:srgbClr val="603139"/>
                </a:solidFill>
                <a:latin typeface="Roboto Condensed"/>
              </a:rPr>
              <a:t>/</a:t>
            </a:r>
            <a:r>
              <a:rPr lang="en-US" sz="4500" dirty="0" err="1">
                <a:solidFill>
                  <a:srgbClr val="603139"/>
                </a:solidFill>
                <a:latin typeface="Roboto Condensed"/>
              </a:rPr>
              <a:t>nhóm</a:t>
            </a:r>
            <a:endParaRPr lang="en-US" sz="4500" dirty="0">
              <a:solidFill>
                <a:srgbClr val="603139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87713" y="4093491"/>
            <a:ext cx="12352120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4492364"/>
            <a:ext cx="6720474" cy="5601078"/>
            <a:chOff x="0" y="0"/>
            <a:chExt cx="1770002" cy="14751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70001" cy="1475181"/>
            </a:xfrm>
            <a:custGeom>
              <a:avLst/>
              <a:gdLst/>
              <a:ahLst/>
              <a:cxnLst/>
              <a:rect l="l" t="t" r="r" b="b"/>
              <a:pathLst>
                <a:path w="1770001" h="1475181">
                  <a:moveTo>
                    <a:pt x="58751" y="0"/>
                  </a:moveTo>
                  <a:lnTo>
                    <a:pt x="1711250" y="0"/>
                  </a:lnTo>
                  <a:cubicBezTo>
                    <a:pt x="1743697" y="0"/>
                    <a:pt x="1770001" y="26304"/>
                    <a:pt x="1770001" y="58751"/>
                  </a:cubicBezTo>
                  <a:lnTo>
                    <a:pt x="1770001" y="1416430"/>
                  </a:lnTo>
                  <a:cubicBezTo>
                    <a:pt x="1770001" y="1432011"/>
                    <a:pt x="1763812" y="1446955"/>
                    <a:pt x="1752794" y="1457973"/>
                  </a:cubicBezTo>
                  <a:cubicBezTo>
                    <a:pt x="1741775" y="1468991"/>
                    <a:pt x="1726832" y="1475181"/>
                    <a:pt x="1711250" y="1475181"/>
                  </a:cubicBezTo>
                  <a:lnTo>
                    <a:pt x="58751" y="1475181"/>
                  </a:lnTo>
                  <a:cubicBezTo>
                    <a:pt x="43170" y="1475181"/>
                    <a:pt x="28226" y="1468991"/>
                    <a:pt x="17208" y="1457973"/>
                  </a:cubicBezTo>
                  <a:cubicBezTo>
                    <a:pt x="6190" y="1446955"/>
                    <a:pt x="0" y="1432011"/>
                    <a:pt x="0" y="1416430"/>
                  </a:cubicBezTo>
                  <a:lnTo>
                    <a:pt x="0" y="58751"/>
                  </a:lnTo>
                  <a:cubicBezTo>
                    <a:pt x="0" y="43170"/>
                    <a:pt x="6190" y="28226"/>
                    <a:pt x="17208" y="17208"/>
                  </a:cubicBezTo>
                  <a:cubicBezTo>
                    <a:pt x="28226" y="6190"/>
                    <a:pt x="43170" y="0"/>
                    <a:pt x="58751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44282" y="4492364"/>
            <a:ext cx="6876103" cy="5601078"/>
            <a:chOff x="0" y="0"/>
            <a:chExt cx="1810990" cy="14751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0990" cy="1475181"/>
            </a:xfrm>
            <a:custGeom>
              <a:avLst/>
              <a:gdLst/>
              <a:ahLst/>
              <a:cxnLst/>
              <a:rect l="l" t="t" r="r" b="b"/>
              <a:pathLst>
                <a:path w="1810990" h="1475181">
                  <a:moveTo>
                    <a:pt x="57422" y="0"/>
                  </a:moveTo>
                  <a:lnTo>
                    <a:pt x="1753569" y="0"/>
                  </a:lnTo>
                  <a:cubicBezTo>
                    <a:pt x="1768798" y="0"/>
                    <a:pt x="1783403" y="6050"/>
                    <a:pt x="1794172" y="16818"/>
                  </a:cubicBezTo>
                  <a:cubicBezTo>
                    <a:pt x="1804940" y="27587"/>
                    <a:pt x="1810990" y="42193"/>
                    <a:pt x="1810990" y="57422"/>
                  </a:cubicBezTo>
                  <a:lnTo>
                    <a:pt x="1810990" y="1417759"/>
                  </a:lnTo>
                  <a:cubicBezTo>
                    <a:pt x="1810990" y="1432989"/>
                    <a:pt x="1804940" y="1447594"/>
                    <a:pt x="1794172" y="1458363"/>
                  </a:cubicBezTo>
                  <a:cubicBezTo>
                    <a:pt x="1783403" y="1469131"/>
                    <a:pt x="1768798" y="1475181"/>
                    <a:pt x="1753569" y="1475181"/>
                  </a:cubicBezTo>
                  <a:lnTo>
                    <a:pt x="57422" y="1475181"/>
                  </a:lnTo>
                  <a:cubicBezTo>
                    <a:pt x="42193" y="1475181"/>
                    <a:pt x="27587" y="1469131"/>
                    <a:pt x="16818" y="1458363"/>
                  </a:cubicBezTo>
                  <a:cubicBezTo>
                    <a:pt x="6050" y="1447594"/>
                    <a:pt x="0" y="1432989"/>
                    <a:pt x="0" y="1417759"/>
                  </a:cubicBezTo>
                  <a:lnTo>
                    <a:pt x="0" y="57422"/>
                  </a:lnTo>
                  <a:cubicBezTo>
                    <a:pt x="0" y="42193"/>
                    <a:pt x="6050" y="27587"/>
                    <a:pt x="16818" y="16818"/>
                  </a:cubicBezTo>
                  <a:cubicBezTo>
                    <a:pt x="27587" y="6050"/>
                    <a:pt x="42193" y="0"/>
                    <a:pt x="57422" y="0"/>
                  </a:cubicBezTo>
                  <a:close/>
                </a:path>
              </a:pathLst>
            </a:custGeom>
            <a:solidFill>
              <a:srgbClr val="FFFFFF"/>
            </a:solidFill>
            <a:ln w="38100"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04251" y="1712241"/>
            <a:ext cx="9460156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956068"/>
                </a:solidFill>
                <a:latin typeface="Roboto Condensed Bold"/>
              </a:rPr>
              <a:t>Hoạt động 4 nhóm, 2 nhóm chung 1 nhiệm vụ 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956068"/>
                </a:solidFill>
                <a:latin typeface="Roboto Condensed Bold"/>
              </a:rPr>
              <a:t>Nhiệm vụ: phiếu học tập 01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956068"/>
                </a:solidFill>
                <a:latin typeface="Roboto Condensed Bold"/>
              </a:rPr>
              <a:t>Thời gian thống nhất lại: 3 phút</a:t>
            </a:r>
          </a:p>
          <a:p>
            <a:pPr marL="755647" lvl="1" indent="-377824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956068"/>
                </a:solidFill>
                <a:latin typeface="Roboto Condensed Bold"/>
              </a:rPr>
              <a:t>Thời gian trình bày tối đa: 2 phút/nhóm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24032" y="4346150"/>
            <a:ext cx="6720474" cy="5601078"/>
            <a:chOff x="0" y="0"/>
            <a:chExt cx="1770002" cy="14751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70001" cy="1475181"/>
            </a:xfrm>
            <a:custGeom>
              <a:avLst/>
              <a:gdLst/>
              <a:ahLst/>
              <a:cxnLst/>
              <a:rect l="l" t="t" r="r" b="b"/>
              <a:pathLst>
                <a:path w="1770001" h="1475181">
                  <a:moveTo>
                    <a:pt x="58751" y="0"/>
                  </a:moveTo>
                  <a:lnTo>
                    <a:pt x="1711250" y="0"/>
                  </a:lnTo>
                  <a:cubicBezTo>
                    <a:pt x="1743697" y="0"/>
                    <a:pt x="1770001" y="26304"/>
                    <a:pt x="1770001" y="58751"/>
                  </a:cubicBezTo>
                  <a:lnTo>
                    <a:pt x="1770001" y="1416430"/>
                  </a:lnTo>
                  <a:cubicBezTo>
                    <a:pt x="1770001" y="1432011"/>
                    <a:pt x="1763812" y="1446955"/>
                    <a:pt x="1752794" y="1457973"/>
                  </a:cubicBezTo>
                  <a:cubicBezTo>
                    <a:pt x="1741775" y="1468991"/>
                    <a:pt x="1726832" y="1475181"/>
                    <a:pt x="1711250" y="1475181"/>
                  </a:cubicBezTo>
                  <a:lnTo>
                    <a:pt x="58751" y="1475181"/>
                  </a:lnTo>
                  <a:cubicBezTo>
                    <a:pt x="43170" y="1475181"/>
                    <a:pt x="28226" y="1468991"/>
                    <a:pt x="17208" y="1457973"/>
                  </a:cubicBezTo>
                  <a:cubicBezTo>
                    <a:pt x="6190" y="1446955"/>
                    <a:pt x="0" y="1432011"/>
                    <a:pt x="0" y="1416430"/>
                  </a:cubicBezTo>
                  <a:lnTo>
                    <a:pt x="0" y="58751"/>
                  </a:lnTo>
                  <a:cubicBezTo>
                    <a:pt x="0" y="43170"/>
                    <a:pt x="6190" y="28226"/>
                    <a:pt x="17208" y="17208"/>
                  </a:cubicBezTo>
                  <a:cubicBezTo>
                    <a:pt x="28226" y="6190"/>
                    <a:pt x="43170" y="0"/>
                    <a:pt x="58751" y="0"/>
                  </a:cubicBezTo>
                  <a:close/>
                </a:path>
              </a:pathLst>
            </a:custGeom>
            <a:solidFill>
              <a:srgbClr val="F9DA82"/>
            </a:solidFill>
            <a:ln w="38100"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870775" y="4406803"/>
            <a:ext cx="7131004" cy="5601078"/>
            <a:chOff x="0" y="0"/>
            <a:chExt cx="1878125" cy="14751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878125" cy="1475181"/>
            </a:xfrm>
            <a:custGeom>
              <a:avLst/>
              <a:gdLst/>
              <a:ahLst/>
              <a:cxnLst/>
              <a:rect l="l" t="t" r="r" b="b"/>
              <a:pathLst>
                <a:path w="1878125" h="1475181">
                  <a:moveTo>
                    <a:pt x="55369" y="0"/>
                  </a:moveTo>
                  <a:lnTo>
                    <a:pt x="1822755" y="0"/>
                  </a:lnTo>
                  <a:cubicBezTo>
                    <a:pt x="1853335" y="0"/>
                    <a:pt x="1878125" y="24790"/>
                    <a:pt x="1878125" y="55369"/>
                  </a:cubicBezTo>
                  <a:lnTo>
                    <a:pt x="1878125" y="1419812"/>
                  </a:lnTo>
                  <a:cubicBezTo>
                    <a:pt x="1878125" y="1450392"/>
                    <a:pt x="1853335" y="1475181"/>
                    <a:pt x="1822755" y="1475181"/>
                  </a:cubicBezTo>
                  <a:lnTo>
                    <a:pt x="55369" y="1475181"/>
                  </a:lnTo>
                  <a:cubicBezTo>
                    <a:pt x="24790" y="1475181"/>
                    <a:pt x="0" y="1450392"/>
                    <a:pt x="0" y="1419812"/>
                  </a:cubicBezTo>
                  <a:lnTo>
                    <a:pt x="0" y="55369"/>
                  </a:lnTo>
                  <a:cubicBezTo>
                    <a:pt x="0" y="24790"/>
                    <a:pt x="24790" y="0"/>
                    <a:pt x="55369" y="0"/>
                  </a:cubicBezTo>
                  <a:close/>
                </a:path>
              </a:pathLst>
            </a:custGeom>
            <a:solidFill>
              <a:srgbClr val="F9DA82"/>
            </a:solidFill>
            <a:ln w="38100"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36277" y="-4632895"/>
            <a:ext cx="11410191" cy="82296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274335" y="427726"/>
            <a:ext cx="10889465" cy="1078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603139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36490" y="216545"/>
            <a:ext cx="7315200" cy="25786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126970" y="-4220206"/>
            <a:ext cx="12352120" cy="8229600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099383" y="4416164"/>
            <a:ext cx="6369773" cy="599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60"/>
              </a:lnSpc>
            </a:pPr>
            <a:r>
              <a:rPr lang="en-US" sz="3400" dirty="0" err="1">
                <a:solidFill>
                  <a:srgbClr val="161413"/>
                </a:solidFill>
                <a:latin typeface="Roboto Condensed Bold"/>
              </a:rPr>
              <a:t>Nhiệm</a:t>
            </a:r>
            <a:r>
              <a:rPr lang="en-US" sz="3400" dirty="0">
                <a:solidFill>
                  <a:srgbClr val="161413"/>
                </a:solidFill>
                <a:latin typeface="Roboto Condensed Bol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 Bold"/>
              </a:rPr>
              <a:t>vụ</a:t>
            </a:r>
            <a:r>
              <a:rPr lang="en-US" sz="3400" dirty="0">
                <a:solidFill>
                  <a:srgbClr val="161413"/>
                </a:solidFill>
                <a:latin typeface="Roboto Condensed Bold"/>
              </a:rPr>
              <a:t> 1 (</a:t>
            </a:r>
            <a:r>
              <a:rPr lang="en-US" sz="3400" dirty="0" err="1">
                <a:solidFill>
                  <a:srgbClr val="161413"/>
                </a:solidFill>
                <a:latin typeface="Roboto Condensed Bold"/>
              </a:rPr>
              <a:t>nhóm</a:t>
            </a:r>
            <a:r>
              <a:rPr lang="en-US" sz="3400" dirty="0">
                <a:solidFill>
                  <a:srgbClr val="161413"/>
                </a:solidFill>
                <a:latin typeface="Roboto Condensed Bold"/>
              </a:rPr>
              <a:t> 1,2)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: </a:t>
            </a:r>
          </a:p>
          <a:p>
            <a:pPr marL="734069" lvl="1" indent="-367035" algn="just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Nội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dung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chính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văn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bản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Vẻ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đẹp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một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bài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ca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dao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là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gì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?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Nhan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đề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đã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khái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quát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được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nội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dung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chính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văn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bản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chưa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?</a:t>
            </a:r>
          </a:p>
          <a:p>
            <a:pPr marL="734069" lvl="1" indent="-367035" algn="just">
              <a:lnSpc>
                <a:spcPts val="4760"/>
              </a:lnSpc>
              <a:buFont typeface="Arial"/>
              <a:buChar char="•"/>
            </a:pP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Tác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giả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đưa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ra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ý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kiến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mình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về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hai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câu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đầu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là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gì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?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Chỉ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ra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những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từ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ngữ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,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hình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ảnh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để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làm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rõ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cho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ý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kiến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tác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400" dirty="0" err="1">
                <a:solidFill>
                  <a:srgbClr val="161413"/>
                </a:solidFill>
                <a:latin typeface="Roboto Condensed"/>
              </a:rPr>
              <a:t>giả</a:t>
            </a:r>
            <a:r>
              <a:rPr lang="en-US" sz="3400" dirty="0">
                <a:solidFill>
                  <a:srgbClr val="161413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760"/>
              </a:lnSpc>
            </a:pPr>
            <a:r>
              <a:rPr lang="en-US" sz="3400" dirty="0">
                <a:solidFill>
                  <a:srgbClr val="161413"/>
                </a:solidFill>
                <a:latin typeface="Roboto Condense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976887" y="4497608"/>
            <a:ext cx="6868437" cy="599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 err="1">
                <a:solidFill>
                  <a:srgbClr val="161413"/>
                </a:solidFill>
                <a:latin typeface="Roboto Condensed Bold"/>
              </a:rPr>
              <a:t>Nhiệm</a:t>
            </a:r>
            <a:r>
              <a:rPr lang="en-US" sz="3399" dirty="0">
                <a:solidFill>
                  <a:srgbClr val="161413"/>
                </a:solidFill>
                <a:latin typeface="Roboto Condensed Bol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 Bold"/>
              </a:rPr>
              <a:t>vụ</a:t>
            </a:r>
            <a:r>
              <a:rPr lang="en-US" sz="3399" dirty="0">
                <a:solidFill>
                  <a:srgbClr val="161413"/>
                </a:solidFill>
                <a:latin typeface="Roboto Condensed Bold"/>
              </a:rPr>
              <a:t> 2 (</a:t>
            </a:r>
            <a:r>
              <a:rPr lang="en-US" sz="3399" dirty="0" err="1">
                <a:solidFill>
                  <a:srgbClr val="161413"/>
                </a:solidFill>
                <a:latin typeface="Roboto Condensed Bold"/>
              </a:rPr>
              <a:t>nhóm</a:t>
            </a:r>
            <a:r>
              <a:rPr lang="en-US" sz="3399" dirty="0">
                <a:solidFill>
                  <a:srgbClr val="161413"/>
                </a:solidFill>
                <a:latin typeface="Roboto Condensed Bold"/>
              </a:rPr>
              <a:t> 3,4)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: 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đưa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ra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ý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kiến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mình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về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hai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câu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cuối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là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gì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?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Tác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giả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đã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đưa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ra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từ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ngữ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hình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ảnh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nào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để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làm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rõ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cho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ý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kiến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mình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?</a:t>
            </a:r>
          </a:p>
          <a:p>
            <a:pPr marL="734059" lvl="1" indent="-367030" algn="just">
              <a:lnSpc>
                <a:spcPts val="4759"/>
              </a:lnSpc>
              <a:buFont typeface="Arial"/>
              <a:buChar char="•"/>
            </a:pP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Bài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viết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đã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hiện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cảm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xúc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nào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bài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ca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dao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?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Nêu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một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số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chi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tiết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trong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văn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bản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làm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căn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cứ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cho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ý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kiến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của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161413"/>
                </a:solidFill>
                <a:latin typeface="Roboto Condensed"/>
              </a:rPr>
              <a:t>em</a:t>
            </a:r>
            <a:r>
              <a:rPr lang="en-US" sz="3399" dirty="0">
                <a:solidFill>
                  <a:srgbClr val="161413"/>
                </a:solidFill>
                <a:latin typeface="Roboto Condensed"/>
              </a:rPr>
              <a:t>. </a:t>
            </a:r>
          </a:p>
          <a:p>
            <a:pPr algn="just">
              <a:lnSpc>
                <a:spcPts val="4759"/>
              </a:lnSpc>
            </a:pPr>
            <a:endParaRPr lang="en-US" sz="3399" dirty="0">
              <a:solidFill>
                <a:srgbClr val="161413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751772" y="-4590376"/>
            <a:ext cx="7560945" cy="82296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3866" y="2816022"/>
            <a:ext cx="3733614" cy="5258702"/>
            <a:chOff x="0" y="0"/>
            <a:chExt cx="4412587" cy="621501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4349087" cy="6151518"/>
            </a:xfrm>
            <a:custGeom>
              <a:avLst/>
              <a:gdLst/>
              <a:ahLst/>
              <a:cxnLst/>
              <a:rect l="l" t="t" r="r" b="b"/>
              <a:pathLst>
                <a:path w="4349087" h="6151518">
                  <a:moveTo>
                    <a:pt x="4256377" y="6151518"/>
                  </a:moveTo>
                  <a:lnTo>
                    <a:pt x="92710" y="6151518"/>
                  </a:lnTo>
                  <a:cubicBezTo>
                    <a:pt x="41910" y="6151518"/>
                    <a:pt x="0" y="6109608"/>
                    <a:pt x="0" y="60588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55107" y="0"/>
                  </a:lnTo>
                  <a:cubicBezTo>
                    <a:pt x="4305907" y="0"/>
                    <a:pt x="4347817" y="41910"/>
                    <a:pt x="4347817" y="92710"/>
                  </a:cubicBezTo>
                  <a:lnTo>
                    <a:pt x="4347817" y="6057538"/>
                  </a:lnTo>
                  <a:cubicBezTo>
                    <a:pt x="4349087" y="6109608"/>
                    <a:pt x="4307177" y="6151518"/>
                    <a:pt x="4256377" y="6151518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412587" cy="6215018"/>
            </a:xfrm>
            <a:custGeom>
              <a:avLst/>
              <a:gdLst/>
              <a:ahLst/>
              <a:cxnLst/>
              <a:rect l="l" t="t" r="r" b="b"/>
              <a:pathLst>
                <a:path w="4412587" h="6215018">
                  <a:moveTo>
                    <a:pt x="4288127" y="59690"/>
                  </a:moveTo>
                  <a:cubicBezTo>
                    <a:pt x="4323687" y="59690"/>
                    <a:pt x="4352897" y="88900"/>
                    <a:pt x="4352897" y="124460"/>
                  </a:cubicBezTo>
                  <a:lnTo>
                    <a:pt x="4352897" y="6090558"/>
                  </a:lnTo>
                  <a:cubicBezTo>
                    <a:pt x="4352897" y="6126118"/>
                    <a:pt x="4323687" y="6155328"/>
                    <a:pt x="4288127" y="6155328"/>
                  </a:cubicBezTo>
                  <a:lnTo>
                    <a:pt x="124460" y="6155328"/>
                  </a:lnTo>
                  <a:cubicBezTo>
                    <a:pt x="88900" y="6155328"/>
                    <a:pt x="59690" y="6126118"/>
                    <a:pt x="59690" y="60905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88127" y="59690"/>
                  </a:lnTo>
                  <a:moveTo>
                    <a:pt x="428812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90558"/>
                  </a:lnTo>
                  <a:cubicBezTo>
                    <a:pt x="0" y="6159138"/>
                    <a:pt x="55880" y="6215018"/>
                    <a:pt x="124460" y="6215018"/>
                  </a:cubicBezTo>
                  <a:lnTo>
                    <a:pt x="4288127" y="6215018"/>
                  </a:lnTo>
                  <a:cubicBezTo>
                    <a:pt x="4356707" y="6215018"/>
                    <a:pt x="4412587" y="6159138"/>
                    <a:pt x="4412587" y="6090558"/>
                  </a:cubicBezTo>
                  <a:lnTo>
                    <a:pt x="4412587" y="124460"/>
                  </a:lnTo>
                  <a:cubicBezTo>
                    <a:pt x="4412587" y="55880"/>
                    <a:pt x="4356707" y="0"/>
                    <a:pt x="4288127" y="0"/>
                  </a:cubicBezTo>
                  <a:close/>
                </a:path>
              </a:pathLst>
            </a:custGeom>
            <a:solidFill>
              <a:srgbClr val="F9DA82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35">
            <a:off x="2154944" y="2210292"/>
            <a:ext cx="1211459" cy="121145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0719">
            <a:off x="2453467" y="2482050"/>
            <a:ext cx="614412" cy="62348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6253809" y="2616785"/>
            <a:ext cx="5780383" cy="7241228"/>
            <a:chOff x="0" y="0"/>
            <a:chExt cx="4961200" cy="621501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4897700" cy="6151518"/>
            </a:xfrm>
            <a:custGeom>
              <a:avLst/>
              <a:gdLst/>
              <a:ahLst/>
              <a:cxnLst/>
              <a:rect l="l" t="t" r="r" b="b"/>
              <a:pathLst>
                <a:path w="4897700" h="6151518">
                  <a:moveTo>
                    <a:pt x="4804990" y="6151518"/>
                  </a:moveTo>
                  <a:lnTo>
                    <a:pt x="92710" y="6151518"/>
                  </a:lnTo>
                  <a:cubicBezTo>
                    <a:pt x="41910" y="6151518"/>
                    <a:pt x="0" y="6109608"/>
                    <a:pt x="0" y="60588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803720" y="0"/>
                  </a:lnTo>
                  <a:cubicBezTo>
                    <a:pt x="4854520" y="0"/>
                    <a:pt x="4896430" y="41910"/>
                    <a:pt x="4896430" y="92710"/>
                  </a:cubicBezTo>
                  <a:lnTo>
                    <a:pt x="4896430" y="6057538"/>
                  </a:lnTo>
                  <a:cubicBezTo>
                    <a:pt x="4897700" y="6109608"/>
                    <a:pt x="4855790" y="6151518"/>
                    <a:pt x="4804990" y="6151518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961200" cy="6215018"/>
            </a:xfrm>
            <a:custGeom>
              <a:avLst/>
              <a:gdLst/>
              <a:ahLst/>
              <a:cxnLst/>
              <a:rect l="l" t="t" r="r" b="b"/>
              <a:pathLst>
                <a:path w="4961200" h="6215018">
                  <a:moveTo>
                    <a:pt x="4836740" y="59690"/>
                  </a:moveTo>
                  <a:cubicBezTo>
                    <a:pt x="4872300" y="59690"/>
                    <a:pt x="4901510" y="88900"/>
                    <a:pt x="4901510" y="124460"/>
                  </a:cubicBezTo>
                  <a:lnTo>
                    <a:pt x="4901510" y="6090558"/>
                  </a:lnTo>
                  <a:cubicBezTo>
                    <a:pt x="4901510" y="6126118"/>
                    <a:pt x="4872300" y="6155328"/>
                    <a:pt x="4836740" y="6155328"/>
                  </a:cubicBezTo>
                  <a:lnTo>
                    <a:pt x="124460" y="6155328"/>
                  </a:lnTo>
                  <a:cubicBezTo>
                    <a:pt x="88900" y="6155328"/>
                    <a:pt x="59690" y="6126118"/>
                    <a:pt x="59690" y="60905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836740" y="59690"/>
                  </a:lnTo>
                  <a:moveTo>
                    <a:pt x="48367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90558"/>
                  </a:lnTo>
                  <a:cubicBezTo>
                    <a:pt x="0" y="6159138"/>
                    <a:pt x="55880" y="6215018"/>
                    <a:pt x="124460" y="6215018"/>
                  </a:cubicBezTo>
                  <a:lnTo>
                    <a:pt x="4836740" y="6215018"/>
                  </a:lnTo>
                  <a:cubicBezTo>
                    <a:pt x="4905320" y="6215018"/>
                    <a:pt x="4961200" y="6159138"/>
                    <a:pt x="4961200" y="6090558"/>
                  </a:cubicBezTo>
                  <a:lnTo>
                    <a:pt x="4961200" y="124460"/>
                  </a:lnTo>
                  <a:cubicBezTo>
                    <a:pt x="4961200" y="55880"/>
                    <a:pt x="4905320" y="0"/>
                    <a:pt x="4836740" y="0"/>
                  </a:cubicBezTo>
                  <a:close/>
                </a:path>
              </a:pathLst>
            </a:custGeom>
            <a:solidFill>
              <a:srgbClr val="F9DA82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35">
            <a:off x="8311638" y="1782696"/>
            <a:ext cx="1668178" cy="1668178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558757" y="2866186"/>
            <a:ext cx="4041450" cy="5692281"/>
            <a:chOff x="0" y="0"/>
            <a:chExt cx="4412587" cy="6215018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4349087" cy="6151518"/>
            </a:xfrm>
            <a:custGeom>
              <a:avLst/>
              <a:gdLst/>
              <a:ahLst/>
              <a:cxnLst/>
              <a:rect l="l" t="t" r="r" b="b"/>
              <a:pathLst>
                <a:path w="4349087" h="6151518">
                  <a:moveTo>
                    <a:pt x="4256377" y="6151518"/>
                  </a:moveTo>
                  <a:lnTo>
                    <a:pt x="92710" y="6151518"/>
                  </a:lnTo>
                  <a:cubicBezTo>
                    <a:pt x="41910" y="6151518"/>
                    <a:pt x="0" y="6109608"/>
                    <a:pt x="0" y="605880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55107" y="0"/>
                  </a:lnTo>
                  <a:cubicBezTo>
                    <a:pt x="4305907" y="0"/>
                    <a:pt x="4347817" y="41910"/>
                    <a:pt x="4347817" y="92710"/>
                  </a:cubicBezTo>
                  <a:lnTo>
                    <a:pt x="4347817" y="6057538"/>
                  </a:lnTo>
                  <a:cubicBezTo>
                    <a:pt x="4349087" y="6109608"/>
                    <a:pt x="4307177" y="6151518"/>
                    <a:pt x="4256377" y="6151518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4412587" cy="6215018"/>
            </a:xfrm>
            <a:custGeom>
              <a:avLst/>
              <a:gdLst/>
              <a:ahLst/>
              <a:cxnLst/>
              <a:rect l="l" t="t" r="r" b="b"/>
              <a:pathLst>
                <a:path w="4412587" h="6215018">
                  <a:moveTo>
                    <a:pt x="4288127" y="59690"/>
                  </a:moveTo>
                  <a:cubicBezTo>
                    <a:pt x="4323687" y="59690"/>
                    <a:pt x="4352897" y="88900"/>
                    <a:pt x="4352897" y="124460"/>
                  </a:cubicBezTo>
                  <a:lnTo>
                    <a:pt x="4352897" y="6090558"/>
                  </a:lnTo>
                  <a:cubicBezTo>
                    <a:pt x="4352897" y="6126118"/>
                    <a:pt x="4323687" y="6155328"/>
                    <a:pt x="4288127" y="6155328"/>
                  </a:cubicBezTo>
                  <a:lnTo>
                    <a:pt x="124460" y="6155328"/>
                  </a:lnTo>
                  <a:cubicBezTo>
                    <a:pt x="88900" y="6155328"/>
                    <a:pt x="59690" y="6126118"/>
                    <a:pt x="59690" y="609055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88127" y="59690"/>
                  </a:lnTo>
                  <a:moveTo>
                    <a:pt x="428812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90558"/>
                  </a:lnTo>
                  <a:cubicBezTo>
                    <a:pt x="0" y="6159138"/>
                    <a:pt x="55880" y="6215018"/>
                    <a:pt x="124460" y="6215018"/>
                  </a:cubicBezTo>
                  <a:lnTo>
                    <a:pt x="4288127" y="6215018"/>
                  </a:lnTo>
                  <a:cubicBezTo>
                    <a:pt x="4356707" y="6215018"/>
                    <a:pt x="4412587" y="6159138"/>
                    <a:pt x="4412587" y="6090558"/>
                  </a:cubicBezTo>
                  <a:lnTo>
                    <a:pt x="4412587" y="124460"/>
                  </a:lnTo>
                  <a:cubicBezTo>
                    <a:pt x="4412587" y="55880"/>
                    <a:pt x="4356707" y="0"/>
                    <a:pt x="4288127" y="0"/>
                  </a:cubicBezTo>
                  <a:close/>
                </a:path>
              </a:pathLst>
            </a:custGeom>
            <a:solidFill>
              <a:srgbClr val="F9DA82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35">
            <a:off x="14923809" y="2210514"/>
            <a:ext cx="1311344" cy="13113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04961" y="2562357"/>
            <a:ext cx="749040" cy="6076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789863" y="2260921"/>
            <a:ext cx="711727" cy="711727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534304" y="7191229"/>
            <a:ext cx="2131805" cy="37814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61851" y="5818498"/>
            <a:ext cx="3630950" cy="5788471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419307" y="3824766"/>
            <a:ext cx="268273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44" dirty="0">
                <a:solidFill>
                  <a:srgbClr val="603139"/>
                </a:solidFill>
                <a:latin typeface="#9Slide07 SVNBango Bold"/>
              </a:rPr>
              <a:t>NÊU </a:t>
            </a:r>
          </a:p>
          <a:p>
            <a:pPr algn="ctr">
              <a:lnSpc>
                <a:spcPts val="6299"/>
              </a:lnSpc>
            </a:pPr>
            <a:r>
              <a:rPr lang="en-US" sz="4500" spc="44" dirty="0">
                <a:solidFill>
                  <a:srgbClr val="603139"/>
                </a:solidFill>
                <a:latin typeface="#9Slide07 SVNBango Bold"/>
              </a:rPr>
              <a:t>VẤN ĐỀ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96940" y="3553499"/>
            <a:ext cx="369411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44" dirty="0">
                <a:solidFill>
                  <a:srgbClr val="603139"/>
                </a:solidFill>
                <a:latin typeface="#9Slide07 SVNBango Bold"/>
              </a:rPr>
              <a:t>GIẢI QUYẾT VẤN ĐỀ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16456" y="3965169"/>
            <a:ext cx="3326051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44" dirty="0">
                <a:solidFill>
                  <a:srgbClr val="603139"/>
                </a:solidFill>
                <a:latin typeface="#9Slide07 SVNBango Bold"/>
              </a:rPr>
              <a:t>KẾT THÚC </a:t>
            </a:r>
          </a:p>
          <a:p>
            <a:pPr algn="ctr">
              <a:lnSpc>
                <a:spcPts val="6299"/>
              </a:lnSpc>
            </a:pPr>
            <a:r>
              <a:rPr lang="en-US" sz="4500" spc="44" dirty="0">
                <a:solidFill>
                  <a:srgbClr val="603139"/>
                </a:solidFill>
                <a:latin typeface="#9Slide07 SVNBango Bold"/>
              </a:rPr>
              <a:t>VẤN ĐỀ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25298" y="5423687"/>
            <a:ext cx="3072707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Bài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ca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dao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có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hai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vẻ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đẹp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,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là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: </a:t>
            </a:r>
          </a:p>
          <a:p>
            <a:pPr algn="ctr">
              <a:lnSpc>
                <a:spcPts val="4899"/>
              </a:lnSpc>
            </a:pP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hay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và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đẹp</a:t>
            </a:r>
            <a:endParaRPr lang="en-US" sz="3499" spc="34" dirty="0">
              <a:solidFill>
                <a:srgbClr val="603139"/>
              </a:solidFill>
              <a:latin typeface="Roboto Condense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253809" y="5423687"/>
            <a:ext cx="5189496" cy="369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Hình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ảnh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cô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gái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xuất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hiện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và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sự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mênh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mông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,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rộng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lớn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của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cánh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đồng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trong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hai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dòng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đầu</a:t>
            </a:r>
            <a:endParaRPr lang="en-US" sz="3499" spc="34" dirty="0">
              <a:solidFill>
                <a:srgbClr val="603139"/>
              </a:solidFill>
              <a:latin typeface="Roboto Condensed"/>
            </a:endParaRPr>
          </a:p>
          <a:p>
            <a:pPr marL="755649" lvl="1" indent="-377824" algn="just">
              <a:lnSpc>
                <a:spcPts val="4899"/>
              </a:lnSpc>
              <a:buFont typeface="Arial"/>
              <a:buChar char="•"/>
            </a:pP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Vẻ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đẹp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của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cô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gái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trong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hai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dòng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cuối</a:t>
            </a:r>
            <a:endParaRPr lang="en-US" sz="3499" spc="34" dirty="0">
              <a:solidFill>
                <a:srgbClr val="603139"/>
              </a:solidFill>
              <a:latin typeface="Roboto Condense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916456" y="5751823"/>
            <a:ext cx="3326051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Khẳng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định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bài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ca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dao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là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bức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tranh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tuyệt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đẹp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và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giàu</a:t>
            </a:r>
            <a:r>
              <a:rPr lang="en-US" sz="3499" spc="34" dirty="0">
                <a:solidFill>
                  <a:srgbClr val="603139"/>
                </a:solidFill>
                <a:latin typeface="Roboto Condensed"/>
              </a:rPr>
              <a:t> ý </a:t>
            </a:r>
            <a:r>
              <a:rPr lang="en-US" sz="3499" spc="34" dirty="0" err="1">
                <a:solidFill>
                  <a:srgbClr val="603139"/>
                </a:solidFill>
                <a:latin typeface="Roboto Condensed"/>
              </a:rPr>
              <a:t>tưởng</a:t>
            </a:r>
            <a:endParaRPr lang="en-US" sz="3499" spc="34" dirty="0">
              <a:solidFill>
                <a:srgbClr val="603139"/>
              </a:solidFill>
              <a:latin typeface="Roboto Condense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4274446" y="427726"/>
            <a:ext cx="10127353" cy="1078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 dirty="0">
                <a:solidFill>
                  <a:srgbClr val="603139"/>
                </a:solidFill>
                <a:latin typeface="Fraunces Bold"/>
              </a:rPr>
              <a:t>3. KHÁM PHÁ VĂN BẢN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3866" y="1982517"/>
            <a:ext cx="3733614" cy="6241606"/>
            <a:chOff x="0" y="0"/>
            <a:chExt cx="4412587" cy="7376667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4349087" cy="7313167"/>
            </a:xfrm>
            <a:custGeom>
              <a:avLst/>
              <a:gdLst/>
              <a:ahLst/>
              <a:cxnLst/>
              <a:rect l="l" t="t" r="r" b="b"/>
              <a:pathLst>
                <a:path w="4349087" h="7313167">
                  <a:moveTo>
                    <a:pt x="4256377" y="7313167"/>
                  </a:moveTo>
                  <a:lnTo>
                    <a:pt x="92710" y="7313167"/>
                  </a:lnTo>
                  <a:cubicBezTo>
                    <a:pt x="41910" y="7313167"/>
                    <a:pt x="0" y="7271257"/>
                    <a:pt x="0" y="722045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55107" y="0"/>
                  </a:lnTo>
                  <a:cubicBezTo>
                    <a:pt x="4305907" y="0"/>
                    <a:pt x="4347817" y="41910"/>
                    <a:pt x="4347817" y="92710"/>
                  </a:cubicBezTo>
                  <a:lnTo>
                    <a:pt x="4347817" y="7219187"/>
                  </a:lnTo>
                  <a:cubicBezTo>
                    <a:pt x="4349087" y="7271257"/>
                    <a:pt x="4307177" y="7313167"/>
                    <a:pt x="4256377" y="7313167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4412587" cy="7376668"/>
            </a:xfrm>
            <a:custGeom>
              <a:avLst/>
              <a:gdLst/>
              <a:ahLst/>
              <a:cxnLst/>
              <a:rect l="l" t="t" r="r" b="b"/>
              <a:pathLst>
                <a:path w="4412587" h="7376668">
                  <a:moveTo>
                    <a:pt x="4288127" y="59690"/>
                  </a:moveTo>
                  <a:cubicBezTo>
                    <a:pt x="4323687" y="59690"/>
                    <a:pt x="4352897" y="88900"/>
                    <a:pt x="4352897" y="124460"/>
                  </a:cubicBezTo>
                  <a:lnTo>
                    <a:pt x="4352897" y="7252207"/>
                  </a:lnTo>
                  <a:cubicBezTo>
                    <a:pt x="4352897" y="7287767"/>
                    <a:pt x="4323687" y="7316977"/>
                    <a:pt x="4288127" y="7316977"/>
                  </a:cubicBezTo>
                  <a:lnTo>
                    <a:pt x="124460" y="7316977"/>
                  </a:lnTo>
                  <a:cubicBezTo>
                    <a:pt x="88900" y="7316977"/>
                    <a:pt x="59690" y="7287767"/>
                    <a:pt x="59690" y="72522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88127" y="59690"/>
                  </a:lnTo>
                  <a:moveTo>
                    <a:pt x="428812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52207"/>
                  </a:lnTo>
                  <a:cubicBezTo>
                    <a:pt x="0" y="7320787"/>
                    <a:pt x="55880" y="7376668"/>
                    <a:pt x="124460" y="7376668"/>
                  </a:cubicBezTo>
                  <a:lnTo>
                    <a:pt x="4288127" y="7376668"/>
                  </a:lnTo>
                  <a:cubicBezTo>
                    <a:pt x="4356707" y="7376668"/>
                    <a:pt x="4412587" y="7320787"/>
                    <a:pt x="4412587" y="7252207"/>
                  </a:cubicBezTo>
                  <a:lnTo>
                    <a:pt x="4412587" y="124460"/>
                  </a:lnTo>
                  <a:cubicBezTo>
                    <a:pt x="4412587" y="55880"/>
                    <a:pt x="4356707" y="0"/>
                    <a:pt x="4288127" y="0"/>
                  </a:cubicBezTo>
                  <a:close/>
                </a:path>
              </a:pathLst>
            </a:custGeom>
            <a:solidFill>
              <a:srgbClr val="F9DA82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35">
            <a:off x="2153578" y="1985213"/>
            <a:ext cx="1211459" cy="12114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0719">
            <a:off x="2462114" y="2267302"/>
            <a:ext cx="614412" cy="62348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6253809" y="1982517"/>
            <a:ext cx="5780383" cy="6241606"/>
            <a:chOff x="0" y="0"/>
            <a:chExt cx="4961200" cy="5357060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897700" cy="5293561"/>
            </a:xfrm>
            <a:custGeom>
              <a:avLst/>
              <a:gdLst/>
              <a:ahLst/>
              <a:cxnLst/>
              <a:rect l="l" t="t" r="r" b="b"/>
              <a:pathLst>
                <a:path w="4897700" h="5293561">
                  <a:moveTo>
                    <a:pt x="4804990" y="5293560"/>
                  </a:moveTo>
                  <a:lnTo>
                    <a:pt x="92710" y="5293560"/>
                  </a:lnTo>
                  <a:cubicBezTo>
                    <a:pt x="41910" y="5293560"/>
                    <a:pt x="0" y="5251650"/>
                    <a:pt x="0" y="520085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803720" y="0"/>
                  </a:lnTo>
                  <a:cubicBezTo>
                    <a:pt x="4854520" y="0"/>
                    <a:pt x="4896430" y="41910"/>
                    <a:pt x="4896430" y="92710"/>
                  </a:cubicBezTo>
                  <a:lnTo>
                    <a:pt x="4896430" y="5199580"/>
                  </a:lnTo>
                  <a:cubicBezTo>
                    <a:pt x="4897700" y="5251650"/>
                    <a:pt x="4855790" y="5293561"/>
                    <a:pt x="4804990" y="5293561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961200" cy="5357061"/>
            </a:xfrm>
            <a:custGeom>
              <a:avLst/>
              <a:gdLst/>
              <a:ahLst/>
              <a:cxnLst/>
              <a:rect l="l" t="t" r="r" b="b"/>
              <a:pathLst>
                <a:path w="4961200" h="5357061">
                  <a:moveTo>
                    <a:pt x="4836740" y="59690"/>
                  </a:moveTo>
                  <a:cubicBezTo>
                    <a:pt x="4872300" y="59690"/>
                    <a:pt x="4901510" y="88900"/>
                    <a:pt x="4901510" y="124460"/>
                  </a:cubicBezTo>
                  <a:lnTo>
                    <a:pt x="4901510" y="5232600"/>
                  </a:lnTo>
                  <a:cubicBezTo>
                    <a:pt x="4901510" y="5268161"/>
                    <a:pt x="4872300" y="5297370"/>
                    <a:pt x="4836740" y="5297370"/>
                  </a:cubicBezTo>
                  <a:lnTo>
                    <a:pt x="124460" y="5297370"/>
                  </a:lnTo>
                  <a:cubicBezTo>
                    <a:pt x="88900" y="5297370"/>
                    <a:pt x="59690" y="5268161"/>
                    <a:pt x="59690" y="523260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836740" y="59690"/>
                  </a:lnTo>
                  <a:moveTo>
                    <a:pt x="483674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232600"/>
                  </a:lnTo>
                  <a:cubicBezTo>
                    <a:pt x="0" y="5301181"/>
                    <a:pt x="55880" y="5357061"/>
                    <a:pt x="124460" y="5357061"/>
                  </a:cubicBezTo>
                  <a:lnTo>
                    <a:pt x="4836740" y="5357061"/>
                  </a:lnTo>
                  <a:cubicBezTo>
                    <a:pt x="4905320" y="5357061"/>
                    <a:pt x="4961200" y="5301181"/>
                    <a:pt x="4961200" y="5232600"/>
                  </a:cubicBezTo>
                  <a:lnTo>
                    <a:pt x="4961200" y="124460"/>
                  </a:lnTo>
                  <a:cubicBezTo>
                    <a:pt x="4961200" y="55880"/>
                    <a:pt x="4905320" y="0"/>
                    <a:pt x="4836740" y="0"/>
                  </a:cubicBezTo>
                  <a:close/>
                </a:path>
              </a:pathLst>
            </a:custGeom>
            <a:solidFill>
              <a:srgbClr val="F9DA82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35">
            <a:off x="8489426" y="1645463"/>
            <a:ext cx="1232924" cy="1232924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3558757" y="1982517"/>
            <a:ext cx="4041450" cy="6241606"/>
            <a:chOff x="0" y="0"/>
            <a:chExt cx="4412587" cy="6814790"/>
          </a:xfrm>
        </p:grpSpPr>
        <p:sp>
          <p:nvSpPr>
            <p:cNvPr id="12" name="Freeform 12"/>
            <p:cNvSpPr/>
            <p:nvPr/>
          </p:nvSpPr>
          <p:spPr>
            <a:xfrm>
              <a:off x="31750" y="31750"/>
              <a:ext cx="4349087" cy="6751289"/>
            </a:xfrm>
            <a:custGeom>
              <a:avLst/>
              <a:gdLst/>
              <a:ahLst/>
              <a:cxnLst/>
              <a:rect l="l" t="t" r="r" b="b"/>
              <a:pathLst>
                <a:path w="4349087" h="6751289">
                  <a:moveTo>
                    <a:pt x="4256377" y="6751289"/>
                  </a:moveTo>
                  <a:lnTo>
                    <a:pt x="92710" y="6751289"/>
                  </a:lnTo>
                  <a:cubicBezTo>
                    <a:pt x="41910" y="6751289"/>
                    <a:pt x="0" y="6709380"/>
                    <a:pt x="0" y="665858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55107" y="0"/>
                  </a:lnTo>
                  <a:cubicBezTo>
                    <a:pt x="4305907" y="0"/>
                    <a:pt x="4347817" y="41910"/>
                    <a:pt x="4347817" y="92710"/>
                  </a:cubicBezTo>
                  <a:lnTo>
                    <a:pt x="4347817" y="6657310"/>
                  </a:lnTo>
                  <a:cubicBezTo>
                    <a:pt x="4349087" y="6709380"/>
                    <a:pt x="4307177" y="6751289"/>
                    <a:pt x="4256377" y="6751289"/>
                  </a:cubicBezTo>
                  <a:close/>
                </a:path>
              </a:pathLst>
            </a:custGeom>
            <a:solidFill>
              <a:srgbClr val="FAE8E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4412587" cy="6814790"/>
            </a:xfrm>
            <a:custGeom>
              <a:avLst/>
              <a:gdLst/>
              <a:ahLst/>
              <a:cxnLst/>
              <a:rect l="l" t="t" r="r" b="b"/>
              <a:pathLst>
                <a:path w="4412587" h="6814790">
                  <a:moveTo>
                    <a:pt x="4288127" y="59690"/>
                  </a:moveTo>
                  <a:cubicBezTo>
                    <a:pt x="4323687" y="59690"/>
                    <a:pt x="4352897" y="88900"/>
                    <a:pt x="4352897" y="124460"/>
                  </a:cubicBezTo>
                  <a:lnTo>
                    <a:pt x="4352897" y="6690330"/>
                  </a:lnTo>
                  <a:cubicBezTo>
                    <a:pt x="4352897" y="6725890"/>
                    <a:pt x="4323687" y="6755100"/>
                    <a:pt x="4288127" y="6755100"/>
                  </a:cubicBezTo>
                  <a:lnTo>
                    <a:pt x="124460" y="6755100"/>
                  </a:lnTo>
                  <a:cubicBezTo>
                    <a:pt x="88900" y="6755100"/>
                    <a:pt x="59690" y="6725890"/>
                    <a:pt x="59690" y="669033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88127" y="59690"/>
                  </a:lnTo>
                  <a:moveTo>
                    <a:pt x="428812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690330"/>
                  </a:lnTo>
                  <a:cubicBezTo>
                    <a:pt x="0" y="6758910"/>
                    <a:pt x="55880" y="6814790"/>
                    <a:pt x="124460" y="6814790"/>
                  </a:cubicBezTo>
                  <a:lnTo>
                    <a:pt x="4288127" y="6814790"/>
                  </a:lnTo>
                  <a:cubicBezTo>
                    <a:pt x="4356707" y="6814790"/>
                    <a:pt x="4412587" y="6758910"/>
                    <a:pt x="4412587" y="6690330"/>
                  </a:cubicBezTo>
                  <a:lnTo>
                    <a:pt x="4412587" y="124460"/>
                  </a:lnTo>
                  <a:cubicBezTo>
                    <a:pt x="4412587" y="55880"/>
                    <a:pt x="4356707" y="0"/>
                    <a:pt x="4288127" y="0"/>
                  </a:cubicBezTo>
                  <a:close/>
                </a:path>
              </a:pathLst>
            </a:custGeom>
            <a:solidFill>
              <a:srgbClr val="F9DA82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335">
            <a:off x="14923809" y="1985435"/>
            <a:ext cx="1311344" cy="13113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06016" y="2337278"/>
            <a:ext cx="749040" cy="60765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89863" y="1876055"/>
            <a:ext cx="711727" cy="7117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261851" y="5184230"/>
            <a:ext cx="3630950" cy="57884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2555174" y="-6353545"/>
            <a:ext cx="7560945" cy="822960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611570" y="8491245"/>
            <a:ext cx="16988636" cy="1534110"/>
            <a:chOff x="0" y="0"/>
            <a:chExt cx="4474373" cy="40404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74373" cy="404046"/>
            </a:xfrm>
            <a:custGeom>
              <a:avLst/>
              <a:gdLst/>
              <a:ahLst/>
              <a:cxnLst/>
              <a:rect l="l" t="t" r="r" b="b"/>
              <a:pathLst>
                <a:path w="4474373" h="404046">
                  <a:moveTo>
                    <a:pt x="23241" y="0"/>
                  </a:moveTo>
                  <a:lnTo>
                    <a:pt x="4451132" y="0"/>
                  </a:lnTo>
                  <a:cubicBezTo>
                    <a:pt x="4463968" y="0"/>
                    <a:pt x="4474373" y="10405"/>
                    <a:pt x="4474373" y="23241"/>
                  </a:cubicBezTo>
                  <a:lnTo>
                    <a:pt x="4474373" y="380804"/>
                  </a:lnTo>
                  <a:cubicBezTo>
                    <a:pt x="4474373" y="393640"/>
                    <a:pt x="4463968" y="404046"/>
                    <a:pt x="4451132" y="404046"/>
                  </a:cubicBezTo>
                  <a:lnTo>
                    <a:pt x="23241" y="404046"/>
                  </a:lnTo>
                  <a:cubicBezTo>
                    <a:pt x="10405" y="404046"/>
                    <a:pt x="0" y="393640"/>
                    <a:pt x="0" y="380804"/>
                  </a:cubicBezTo>
                  <a:lnTo>
                    <a:pt x="0" y="23241"/>
                  </a:lnTo>
                  <a:cubicBezTo>
                    <a:pt x="0" y="10405"/>
                    <a:pt x="10405" y="0"/>
                    <a:pt x="23241" y="0"/>
                  </a:cubicBezTo>
                  <a:close/>
                </a:path>
              </a:pathLst>
            </a:custGeom>
            <a:solidFill>
              <a:srgbClr val="F9DA8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12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419307" y="3509174"/>
            <a:ext cx="268273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44">
                <a:solidFill>
                  <a:srgbClr val="603139"/>
                </a:solidFill>
                <a:latin typeface="#9Slide07 SVNBango Bold"/>
              </a:rPr>
              <a:t>NÊU </a:t>
            </a:r>
          </a:p>
          <a:p>
            <a:pPr algn="ctr">
              <a:lnSpc>
                <a:spcPts val="6299"/>
              </a:lnSpc>
            </a:pPr>
            <a:r>
              <a:rPr lang="en-US" sz="4500" spc="44">
                <a:solidFill>
                  <a:srgbClr val="603139"/>
                </a:solidFill>
                <a:latin typeface="#9Slide07 SVNBango Bold"/>
              </a:rPr>
              <a:t>VẤN ĐỀ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296940" y="2919231"/>
            <a:ext cx="369411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44">
                <a:solidFill>
                  <a:srgbClr val="603139"/>
                </a:solidFill>
                <a:latin typeface="#9Slide07 SVNBango Bold"/>
              </a:rPr>
              <a:t>GIẢI QUYẾT VẤN ĐỀ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916456" y="3594744"/>
            <a:ext cx="3326051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spc="44">
                <a:solidFill>
                  <a:srgbClr val="603139"/>
                </a:solidFill>
                <a:latin typeface="#9Slide07 SVNBango Bold"/>
              </a:rPr>
              <a:t>KẾT THÚC </a:t>
            </a:r>
          </a:p>
          <a:p>
            <a:pPr algn="ctr">
              <a:lnSpc>
                <a:spcPts val="6299"/>
              </a:lnSpc>
            </a:pPr>
            <a:r>
              <a:rPr lang="en-US" sz="4500" spc="44">
                <a:solidFill>
                  <a:srgbClr val="603139"/>
                </a:solidFill>
                <a:latin typeface="#9Slide07 SVNBango Bold"/>
              </a:rPr>
              <a:t>VẤN ĐỀ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5152" y="5098505"/>
            <a:ext cx="3072707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35">
                <a:solidFill>
                  <a:srgbClr val="603139"/>
                </a:solidFill>
                <a:latin typeface="Roboto Condensed"/>
              </a:rPr>
              <a:t>Bài ca dao có hai vẻ đẹp, là: </a:t>
            </a:r>
          </a:p>
          <a:p>
            <a:pPr algn="ctr">
              <a:lnSpc>
                <a:spcPts val="4900"/>
              </a:lnSpc>
            </a:pPr>
            <a:r>
              <a:rPr lang="en-US" sz="3500" spc="35">
                <a:solidFill>
                  <a:srgbClr val="603139"/>
                </a:solidFill>
                <a:latin typeface="Roboto Condensed"/>
              </a:rPr>
              <a:t>hay và đẹp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279224" y="4393292"/>
            <a:ext cx="5590055" cy="371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pc="35">
                <a:solidFill>
                  <a:srgbClr val="603139"/>
                </a:solidFill>
                <a:latin typeface="Roboto Condensed"/>
              </a:rPr>
              <a:t>Hình ảnh cô gái xuất hiện và sự mênh mông, rộng lớn của cánh đồng trong hai dòng đầu</a:t>
            </a:r>
          </a:p>
          <a:p>
            <a:pPr marL="755651" lvl="1" indent="-377825" algn="just">
              <a:lnSpc>
                <a:spcPts val="4900"/>
              </a:lnSpc>
              <a:buFont typeface="Arial"/>
              <a:buChar char="•"/>
            </a:pPr>
            <a:r>
              <a:rPr lang="en-US" sz="3500" spc="35">
                <a:solidFill>
                  <a:srgbClr val="603139"/>
                </a:solidFill>
                <a:latin typeface="Roboto Condensed"/>
              </a:rPr>
              <a:t>Vẻ đẹp của cô gái trong hai dòng cuối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916456" y="5098505"/>
            <a:ext cx="3326051" cy="247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spc="35">
                <a:solidFill>
                  <a:srgbClr val="603139"/>
                </a:solidFill>
                <a:latin typeface="Roboto Condensed"/>
              </a:rPr>
              <a:t>Khẳng định bài ca dao là bức tranh tuyệt đẹp và giàu ý tưởng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532064" y="301883"/>
            <a:ext cx="9223871" cy="100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603139"/>
                </a:solidFill>
                <a:latin typeface="Fraunces Bold"/>
              </a:rPr>
              <a:t>3. KHÁM PHÁ VĂN BẢN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28700" y="8573135"/>
            <a:ext cx="16213807" cy="1313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Nhận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xét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về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cách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triển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khai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ý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kiến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lí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lẽ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,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bằng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chứng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của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tác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"/>
              </a:rPr>
              <a:t>giả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: 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ý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kiến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được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nêu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ra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</a:p>
          <a:p>
            <a:pPr algn="ctr">
              <a:lnSpc>
                <a:spcPts val="5320"/>
              </a:lnSpc>
            </a:pP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rõ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ràng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,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chân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thực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,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trình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bày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hệ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thống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,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mạch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lạc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;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lí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lẽ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ngắn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gọn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,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giàu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cảm</a:t>
            </a:r>
            <a:r>
              <a:rPr lang="en-US" sz="3800" dirty="0">
                <a:solidFill>
                  <a:srgbClr val="603139"/>
                </a:solidFill>
                <a:latin typeface="Roboto Condensed Bold"/>
              </a:rPr>
              <a:t> </a:t>
            </a:r>
            <a:r>
              <a:rPr lang="en-US" sz="3800" dirty="0" err="1">
                <a:solidFill>
                  <a:srgbClr val="603139"/>
                </a:solidFill>
                <a:latin typeface="Roboto Condensed Bold"/>
              </a:rPr>
              <a:t>xúc</a:t>
            </a:r>
            <a:r>
              <a:rPr lang="en-US" sz="3800" dirty="0">
                <a:solidFill>
                  <a:srgbClr val="603139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587713" y="2578608"/>
            <a:ext cx="12352120" cy="82296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1062" y="2870803"/>
            <a:ext cx="10133823" cy="4170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just">
              <a:lnSpc>
                <a:spcPts val="6615"/>
              </a:lnSpc>
              <a:buFont typeface="Arial"/>
              <a:buChar char="•"/>
            </a:pP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Hoạt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động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4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nhóm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</a:p>
          <a:p>
            <a:pPr marL="971550" lvl="1" indent="-485775" algn="just">
              <a:lnSpc>
                <a:spcPts val="6615"/>
              </a:lnSpc>
              <a:buFont typeface="Arial"/>
              <a:buChar char="•"/>
            </a:pP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Nhiệm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vụ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: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hoàn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thành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PHT 1.2</a:t>
            </a:r>
          </a:p>
          <a:p>
            <a:pPr marL="971550" lvl="1" indent="-485775" algn="just">
              <a:lnSpc>
                <a:spcPts val="6615"/>
              </a:lnSpc>
              <a:buFont typeface="Arial"/>
              <a:buChar char="•"/>
            </a:pP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Thời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gian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thực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hiện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: 5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phút</a:t>
            </a:r>
            <a:endParaRPr lang="en-US" sz="4500" dirty="0">
              <a:solidFill>
                <a:srgbClr val="956068"/>
              </a:solidFill>
              <a:latin typeface="Roboto Condensed Bold"/>
            </a:endParaRPr>
          </a:p>
          <a:p>
            <a:pPr marL="971550" lvl="1" indent="-485775" algn="just">
              <a:lnSpc>
                <a:spcPts val="6615"/>
              </a:lnSpc>
              <a:buFont typeface="Arial"/>
              <a:buChar char="•"/>
            </a:pP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Thời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gian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trình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bày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tối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đa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: 2 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phút</a:t>
            </a:r>
            <a:r>
              <a:rPr lang="en-US" sz="4500" dirty="0">
                <a:solidFill>
                  <a:srgbClr val="956068"/>
                </a:solidFill>
                <a:latin typeface="Roboto Condensed Bold"/>
              </a:rPr>
              <a:t>/</a:t>
            </a:r>
            <a:r>
              <a:rPr lang="en-US" sz="4500" dirty="0" err="1">
                <a:solidFill>
                  <a:srgbClr val="956068"/>
                </a:solidFill>
                <a:latin typeface="Roboto Condensed Bold"/>
              </a:rPr>
              <a:t>nhóm</a:t>
            </a:r>
            <a:endParaRPr lang="en-US" sz="4500" dirty="0">
              <a:solidFill>
                <a:srgbClr val="956068"/>
              </a:solidFill>
              <a:latin typeface="Roboto Condensed Bold"/>
            </a:endParaRPr>
          </a:p>
          <a:p>
            <a:pPr algn="just">
              <a:lnSpc>
                <a:spcPts val="6615"/>
              </a:lnSpc>
            </a:pPr>
            <a:endParaRPr lang="en-US" sz="4500" dirty="0">
              <a:solidFill>
                <a:srgbClr val="956068"/>
              </a:solidFill>
              <a:latin typeface="Roboto Condense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436277" y="-4632895"/>
            <a:ext cx="11410191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01268" y="636727"/>
            <a:ext cx="10329132" cy="1078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</a:pPr>
            <a:r>
              <a:rPr lang="en-US" sz="6299">
                <a:solidFill>
                  <a:srgbClr val="603139"/>
                </a:solidFill>
                <a:latin typeface="Fraunces Bold"/>
              </a:rPr>
              <a:t>3. KHÁM PHÁ VĂN BẢN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872625" y="425545"/>
            <a:ext cx="7315200" cy="25786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4126970" y="-4220206"/>
            <a:ext cx="12352120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634604">
            <a:off x="11500020" y="2274752"/>
            <a:ext cx="5647035" cy="7958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1151</Words>
  <Application>Microsoft Office PowerPoint</Application>
  <PresentationFormat>Custom</PresentationFormat>
  <Paragraphs>117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Roboto Condensed</vt:lpstr>
      <vt:lpstr>#9Slide07 SVNBango Bold</vt:lpstr>
      <vt:lpstr>Roboto Condensed Bold</vt:lpstr>
      <vt:lpstr>Fraunces Bold</vt:lpstr>
      <vt:lpstr>Roboto Condensed Italics</vt:lpstr>
      <vt:lpstr>Calibri</vt:lpstr>
      <vt:lpstr>#9Slide05 VL Fadilla</vt:lpstr>
      <vt:lpstr>Roboto Condensed Bold Italics</vt:lpstr>
      <vt:lpstr>#9Slide07 SVNBango</vt:lpstr>
      <vt:lpstr>Arial</vt:lpstr>
      <vt:lpstr>iCiel Helena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L6 CD - B4 - ĐỌC VẺ ĐẸP CỦA MỘT BÀI CA DAO</dc:title>
  <cp:lastModifiedBy>Do Quang Hai</cp:lastModifiedBy>
  <cp:revision>2</cp:revision>
  <dcterms:created xsi:type="dcterms:W3CDTF">2006-08-16T00:00:00Z</dcterms:created>
  <dcterms:modified xsi:type="dcterms:W3CDTF">2022-10-29T23:06:16Z</dcterms:modified>
  <dc:identifier>DAFMiyV6IDc</dc:identifier>
</cp:coreProperties>
</file>