
<file path=[Content_Types].xml><?xml version="1.0" encoding="utf-8"?>
<Types xmlns="http://schemas.openxmlformats.org/package/2006/content-types">
  <Default Extension="png" ContentType="image/png"/>
  <Default Extension="jpeg" ContentType="image/jpeg"/>
  <Default Extension="wmf" ContentType="image/x-wmf"/>
  <Default Extension="wma" ContentType="audio/x-ms-wma"/>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5.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8ea149762fc5420d"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1"/>
    <p:sldMasterId id="2147483744" r:id="rId2"/>
    <p:sldMasterId id="2147483696" r:id="rId3"/>
    <p:sldMasterId id="2147483732" r:id="rId4"/>
    <p:sldMasterId id="2147483708" r:id="rId5"/>
    <p:sldMasterId id="2147483684" r:id="rId6"/>
    <p:sldMasterId id="2147483720" r:id="rId7"/>
    <p:sldMasterId id="2147483768" r:id="rId8"/>
    <p:sldMasterId id="2147483672" r:id="rId9"/>
    <p:sldMasterId id="2147483660" r:id="rId10"/>
    <p:sldMasterId id="2147484862" r:id="rId11"/>
    <p:sldMasterId id="2147484874" r:id="rId12"/>
    <p:sldMasterId id="2147484886" r:id="rId13"/>
    <p:sldMasterId id="2147484898" r:id="rId14"/>
    <p:sldMasterId id="2147484910" r:id="rId15"/>
    <p:sldMasterId id="2147484948" r:id="rId16"/>
  </p:sldMasterIdLst>
  <p:notesMasterIdLst>
    <p:notesMasterId r:id="rId51"/>
  </p:notesMasterIdLst>
  <p:sldIdLst>
    <p:sldId id="580" r:id="rId17"/>
    <p:sldId id="488" r:id="rId18"/>
    <p:sldId id="507" r:id="rId19"/>
    <p:sldId id="346" r:id="rId20"/>
    <p:sldId id="270" r:id="rId21"/>
    <p:sldId id="582" r:id="rId22"/>
    <p:sldId id="487" r:id="rId23"/>
    <p:sldId id="394" r:id="rId24"/>
    <p:sldId id="469" r:id="rId25"/>
    <p:sldId id="439" r:id="rId26"/>
    <p:sldId id="583" r:id="rId27"/>
    <p:sldId id="402" r:id="rId28"/>
    <p:sldId id="584" r:id="rId29"/>
    <p:sldId id="585" r:id="rId30"/>
    <p:sldId id="586" r:id="rId31"/>
    <p:sldId id="587" r:id="rId32"/>
    <p:sldId id="589" r:id="rId33"/>
    <p:sldId id="590" r:id="rId34"/>
    <p:sldId id="592" r:id="rId35"/>
    <p:sldId id="595" r:id="rId36"/>
    <p:sldId id="593" r:id="rId37"/>
    <p:sldId id="490" r:id="rId38"/>
    <p:sldId id="272" r:id="rId39"/>
    <p:sldId id="277" r:id="rId40"/>
    <p:sldId id="278" r:id="rId41"/>
    <p:sldId id="279" r:id="rId42"/>
    <p:sldId id="280" r:id="rId43"/>
    <p:sldId id="281" r:id="rId44"/>
    <p:sldId id="282" r:id="rId45"/>
    <p:sldId id="492" r:id="rId46"/>
    <p:sldId id="504" r:id="rId47"/>
    <p:sldId id="501" r:id="rId48"/>
    <p:sldId id="502" r:id="rId49"/>
    <p:sldId id="499" r:id="rId50"/>
  </p:sldIdLst>
  <p:sldSz cx="12192000" cy="6858000"/>
  <p:notesSz cx="6858000" cy="9144000"/>
  <p:embeddedFontLst>
    <p:embeddedFont>
      <p:font typeface="Calibri Light" panose="020F0302020204030204" pitchFamily="34" charset="0"/>
      <p:regular r:id="rId52"/>
      <p:italic r:id="rId53"/>
    </p:embeddedFont>
    <p:embeddedFont>
      <p:font typeface="VNI-Times" pitchFamily="2" charset="0"/>
      <p:regular r:id="rId54"/>
      <p:bold r:id="rId55"/>
      <p:italic r:id="rId56"/>
      <p:boldItalic r:id="rId57"/>
    </p:embeddedFont>
    <p:embeddedFont>
      <p:font typeface="Tahoma" panose="020B0604030504040204" pitchFamily="34" charset="0"/>
      <p:regular r:id="rId58"/>
      <p:bold r:id="rId59"/>
    </p:embeddedFont>
    <p:embeddedFont>
      <p:font typeface="Calibri" panose="020F0502020204030204" pitchFamily="34" charset="0"/>
      <p:regular r:id="rId60"/>
      <p:bold r:id="rId61"/>
      <p:italic r:id="rId62"/>
      <p:boldItalic r:id="rId63"/>
    </p:embeddedFont>
    <p:embeddedFont>
      <p:font typeface="Chu Van An" panose="02020503050405090304" charset="0"/>
      <p:regular r:id="rId64"/>
      <p:bold r:id="rId65"/>
      <p:italic r:id="rId66"/>
      <p:boldItalic r:id="rId6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339966"/>
    <a:srgbClr val="00CC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85" autoAdjust="0"/>
    <p:restoredTop sz="94660"/>
  </p:normalViewPr>
  <p:slideViewPr>
    <p:cSldViewPr snapToGrid="0">
      <p:cViewPr varScale="1">
        <p:scale>
          <a:sx n="51" d="100"/>
          <a:sy n="51" d="100"/>
        </p:scale>
        <p:origin x="66"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notesMaster" Target="notesMasters/notesMaster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06/07/2023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180536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30</a:t>
            </a:fld>
            <a:endParaRPr lang="en-US"/>
          </a:p>
        </p:txBody>
      </p:sp>
    </p:spTree>
    <p:extLst>
      <p:ext uri="{BB962C8B-B14F-4D97-AF65-F5344CB8AC3E}">
        <p14:creationId xmlns:p14="http://schemas.microsoft.com/office/powerpoint/2010/main" val="169727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482610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14658795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333021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1867145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399541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313451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17746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3745060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456204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032792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24843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609500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14031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183335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510467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8342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682081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711404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286734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383422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882471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0964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137927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390169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969092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390773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9403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633652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598013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410204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548659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7DE43-8569-B2E2-8522-FB059B4FF17F}"/>
              </a:ext>
            </a:extLst>
          </p:cNvPr>
          <p:cNvSpPr txBox="1">
            <a:spLocks noGrp="1"/>
          </p:cNvSpPr>
          <p:nvPr>
            <p:ph type="ctrTitle"/>
          </p:nvPr>
        </p:nvSpPr>
        <p:spPr>
          <a:xfrm>
            <a:off x="914400" y="2130430"/>
            <a:ext cx="10363200" cy="1470025"/>
          </a:xfrm>
        </p:spPr>
        <p:txBody>
          <a:bodyPr/>
          <a:lstStyle>
            <a:lvl1pPr>
              <a:defRPr/>
            </a:lvl1pPr>
          </a:lstStyle>
          <a:p>
            <a:pPr lvl="0"/>
            <a:r>
              <a:rPr lang="en-US"/>
              <a:t>Click to edit Master title style</a:t>
            </a:r>
          </a:p>
        </p:txBody>
      </p:sp>
      <p:sp>
        <p:nvSpPr>
          <p:cNvPr id="3" name="Subtitle 2">
            <a:extLst>
              <a:ext uri="{FF2B5EF4-FFF2-40B4-BE49-F238E27FC236}">
                <a16:creationId xmlns="" xmlns:a16="http://schemas.microsoft.com/office/drawing/2014/main" id="{EE2E7924-7C54-1CC5-FA2E-F7C3EF6279F7}"/>
              </a:ext>
            </a:extLst>
          </p:cNvPr>
          <p:cNvSpPr txBox="1">
            <a:spLocks noGrp="1"/>
          </p:cNvSpPr>
          <p:nvPr>
            <p:ph type="subTitle" idx="1"/>
          </p:nvPr>
        </p:nvSpPr>
        <p:spPr>
          <a:xfrm>
            <a:off x="1828800" y="3886201"/>
            <a:ext cx="8534400" cy="1752599"/>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 xmlns:a16="http://schemas.microsoft.com/office/drawing/2014/main" id="{8F393185-48F7-EC5C-8A6A-75B02B47B3DE}"/>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 xmlns:a16="http://schemas.microsoft.com/office/drawing/2014/main" id="{8CD1C01B-6332-0504-A685-2BE712C98B9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 xmlns:a16="http://schemas.microsoft.com/office/drawing/2014/main" id="{3BDE75D9-790E-44B5-A111-C1957D1D61EE}"/>
              </a:ext>
            </a:extLst>
          </p:cNvPr>
          <p:cNvSpPr txBox="1">
            <a:spLocks noGrp="1"/>
          </p:cNvSpPr>
          <p:nvPr>
            <p:ph type="sldNum" sz="quarter" idx="8"/>
          </p:nvPr>
        </p:nvSpPr>
        <p:spPr/>
        <p:txBody>
          <a:bodyPr/>
          <a:lstStyle>
            <a:lvl1pPr>
              <a:defRPr/>
            </a:lvl1pPr>
          </a:lstStyle>
          <a:p>
            <a:pPr lvl="0"/>
            <a:fld id="{9E4E4DA6-A1EC-4AD8-83D2-FFA5CF6398D9}" type="slidenum">
              <a:t>‹#›</a:t>
            </a:fld>
            <a:endParaRPr lang="en-US"/>
          </a:p>
        </p:txBody>
      </p:sp>
    </p:spTree>
    <p:extLst>
      <p:ext uri="{BB962C8B-B14F-4D97-AF65-F5344CB8AC3E}">
        <p14:creationId xmlns:p14="http://schemas.microsoft.com/office/powerpoint/2010/main" val="179719263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0B5E8-9BA2-2F01-078A-A3C6EE2D0E4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 xmlns:a16="http://schemas.microsoft.com/office/drawing/2014/main" id="{B3CCB770-1777-7487-A09B-9B04CD15C36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B4024F-3972-D58D-ECEA-0ABA26980071}"/>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 xmlns:a16="http://schemas.microsoft.com/office/drawing/2014/main" id="{499FA61B-E7AA-F7BB-54CA-C9234DDD6DC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 xmlns:a16="http://schemas.microsoft.com/office/drawing/2014/main" id="{4FB2BA85-B256-8A15-D0A7-2E52C31B3124}"/>
              </a:ext>
            </a:extLst>
          </p:cNvPr>
          <p:cNvSpPr txBox="1">
            <a:spLocks noGrp="1"/>
          </p:cNvSpPr>
          <p:nvPr>
            <p:ph type="sldNum" sz="quarter" idx="8"/>
          </p:nvPr>
        </p:nvSpPr>
        <p:spPr/>
        <p:txBody>
          <a:bodyPr/>
          <a:lstStyle>
            <a:lvl1pPr>
              <a:defRPr/>
            </a:lvl1pPr>
          </a:lstStyle>
          <a:p>
            <a:pPr lvl="0"/>
            <a:fld id="{ADC1384F-6D9B-4A1D-B2DE-E3E0741D3FBC}" type="slidenum">
              <a:t>‹#›</a:t>
            </a:fld>
            <a:endParaRPr lang="en-US"/>
          </a:p>
        </p:txBody>
      </p:sp>
    </p:spTree>
    <p:extLst>
      <p:ext uri="{BB962C8B-B14F-4D97-AF65-F5344CB8AC3E}">
        <p14:creationId xmlns:p14="http://schemas.microsoft.com/office/powerpoint/2010/main" val="2007554093"/>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2F9320-6555-A7A6-2DFF-338D2E527265}"/>
              </a:ext>
            </a:extLst>
          </p:cNvPr>
          <p:cNvSpPr txBox="1">
            <a:spLocks noGrp="1"/>
          </p:cNvSpPr>
          <p:nvPr>
            <p:ph type="title"/>
          </p:nvPr>
        </p:nvSpPr>
        <p:spPr>
          <a:xfrm>
            <a:off x="963081" y="4406895"/>
            <a:ext cx="10363200" cy="1362077"/>
          </a:xfrm>
        </p:spPr>
        <p:txBody>
          <a:bodyPr anchor="t" anchorCtr="0"/>
          <a:lstStyle>
            <a:lvl1pPr algn="l">
              <a:defRPr sz="5333" b="1" cap="all"/>
            </a:lvl1pPr>
          </a:lstStyle>
          <a:p>
            <a:pPr lvl="0"/>
            <a:r>
              <a:rPr lang="en-US"/>
              <a:t>Click to edit Master title style</a:t>
            </a:r>
          </a:p>
        </p:txBody>
      </p:sp>
      <p:sp>
        <p:nvSpPr>
          <p:cNvPr id="3" name="Text Placeholder 2">
            <a:extLst>
              <a:ext uri="{FF2B5EF4-FFF2-40B4-BE49-F238E27FC236}">
                <a16:creationId xmlns="" xmlns:a16="http://schemas.microsoft.com/office/drawing/2014/main" id="{D93B5BD7-1D28-405F-E7D5-62B056930BAF}"/>
              </a:ext>
            </a:extLst>
          </p:cNvPr>
          <p:cNvSpPr txBox="1">
            <a:spLocks noGrp="1"/>
          </p:cNvSpPr>
          <p:nvPr>
            <p:ph type="body" idx="1"/>
          </p:nvPr>
        </p:nvSpPr>
        <p:spPr>
          <a:xfrm>
            <a:off x="963081" y="2906719"/>
            <a:ext cx="10363200" cy="1500188"/>
          </a:xfrm>
        </p:spPr>
        <p:txBody>
          <a:bodyPr anchor="b"/>
          <a:lstStyle>
            <a:lvl1pPr marL="0" indent="0">
              <a:spcBef>
                <a:spcPts val="667"/>
              </a:spcBef>
              <a:buNone/>
              <a:defRPr sz="2667">
                <a:solidFill>
                  <a:srgbClr val="898989"/>
                </a:solidFill>
              </a:defRPr>
            </a:lvl1pPr>
          </a:lstStyle>
          <a:p>
            <a:pPr lvl="0"/>
            <a:r>
              <a:rPr lang="en-US"/>
              <a:t>Click to edit Master text styles</a:t>
            </a:r>
          </a:p>
        </p:txBody>
      </p:sp>
      <p:sp>
        <p:nvSpPr>
          <p:cNvPr id="4" name="Date Placeholder 3">
            <a:extLst>
              <a:ext uri="{FF2B5EF4-FFF2-40B4-BE49-F238E27FC236}">
                <a16:creationId xmlns="" xmlns:a16="http://schemas.microsoft.com/office/drawing/2014/main" id="{F347868A-BA38-9589-97E8-78342D9632F2}"/>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 xmlns:a16="http://schemas.microsoft.com/office/drawing/2014/main" id="{5B03E36E-CBFC-6596-53A0-2828C7E7572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 xmlns:a16="http://schemas.microsoft.com/office/drawing/2014/main" id="{F9C1CFDD-52D2-DB83-BB33-B413FD5A491A}"/>
              </a:ext>
            </a:extLst>
          </p:cNvPr>
          <p:cNvSpPr txBox="1">
            <a:spLocks noGrp="1"/>
          </p:cNvSpPr>
          <p:nvPr>
            <p:ph type="sldNum" sz="quarter" idx="8"/>
          </p:nvPr>
        </p:nvSpPr>
        <p:spPr/>
        <p:txBody>
          <a:bodyPr/>
          <a:lstStyle>
            <a:lvl1pPr>
              <a:defRPr/>
            </a:lvl1pPr>
          </a:lstStyle>
          <a:p>
            <a:pPr lvl="0"/>
            <a:fld id="{D65C30AF-51F0-413A-A0AD-95E1A4DFCF42}" type="slidenum">
              <a:t>‹#›</a:t>
            </a:fld>
            <a:endParaRPr lang="en-US"/>
          </a:p>
        </p:txBody>
      </p:sp>
    </p:spTree>
    <p:extLst>
      <p:ext uri="{BB962C8B-B14F-4D97-AF65-F5344CB8AC3E}">
        <p14:creationId xmlns:p14="http://schemas.microsoft.com/office/powerpoint/2010/main" val="35879207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299DA-79A3-04D0-9E4B-19C46423324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 xmlns:a16="http://schemas.microsoft.com/office/drawing/2014/main" id="{7C27007C-814B-9875-43A8-3A81037C620A}"/>
              </a:ext>
            </a:extLst>
          </p:cNvPr>
          <p:cNvSpPr txBox="1">
            <a:spLocks noGrp="1"/>
          </p:cNvSpPr>
          <p:nvPr>
            <p:ph idx="1"/>
          </p:nvPr>
        </p:nvSpPr>
        <p:spPr>
          <a:xfrm>
            <a:off x="609601" y="1600200"/>
            <a:ext cx="5384804" cy="4525963"/>
          </a:xfrm>
        </p:spPr>
        <p:txBody>
          <a:bodyPr/>
          <a:lstStyle>
            <a:lvl1pPr>
              <a:spcBef>
                <a:spcPts val="933"/>
              </a:spcBef>
              <a:defRPr sz="3733"/>
            </a:lvl1pPr>
            <a:lvl2pPr>
              <a:spcBef>
                <a:spcPts val="800"/>
              </a:spcBef>
              <a:defRPr sz="3200"/>
            </a:lvl2pPr>
            <a:lvl3pPr>
              <a:spcBef>
                <a:spcPts val="667"/>
              </a:spcBef>
              <a:defRPr sz="2667"/>
            </a:lvl3pPr>
            <a:lvl4pPr>
              <a:spcBef>
                <a:spcPts val="533"/>
              </a:spcBef>
              <a:defRPr sz="2400"/>
            </a:lvl4pPr>
            <a:lvl5pPr>
              <a:spcBef>
                <a:spcPts val="533"/>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64F553C-A35A-D991-4336-4CE332ACB09C}"/>
              </a:ext>
            </a:extLst>
          </p:cNvPr>
          <p:cNvSpPr txBox="1">
            <a:spLocks noGrp="1"/>
          </p:cNvSpPr>
          <p:nvPr>
            <p:ph idx="2"/>
          </p:nvPr>
        </p:nvSpPr>
        <p:spPr>
          <a:xfrm>
            <a:off x="6197595" y="1600200"/>
            <a:ext cx="5384804" cy="4525963"/>
          </a:xfrm>
        </p:spPr>
        <p:txBody>
          <a:bodyPr/>
          <a:lstStyle>
            <a:lvl1pPr>
              <a:spcBef>
                <a:spcPts val="933"/>
              </a:spcBef>
              <a:defRPr sz="3733"/>
            </a:lvl1pPr>
            <a:lvl2pPr>
              <a:spcBef>
                <a:spcPts val="800"/>
              </a:spcBef>
              <a:defRPr sz="3200"/>
            </a:lvl2pPr>
            <a:lvl3pPr>
              <a:spcBef>
                <a:spcPts val="667"/>
              </a:spcBef>
              <a:defRPr sz="2667"/>
            </a:lvl3pPr>
            <a:lvl4pPr>
              <a:spcBef>
                <a:spcPts val="533"/>
              </a:spcBef>
              <a:defRPr sz="2400"/>
            </a:lvl4pPr>
            <a:lvl5pPr>
              <a:spcBef>
                <a:spcPts val="533"/>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B4F1735-C810-BCBF-9A93-A0A009CBB7B2}"/>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 xmlns:a16="http://schemas.microsoft.com/office/drawing/2014/main" id="{627E8C2B-E44E-CEBB-7F23-A91E79F4F89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 xmlns:a16="http://schemas.microsoft.com/office/drawing/2014/main" id="{C4405747-66F8-D308-74BB-659FA21B4628}"/>
              </a:ext>
            </a:extLst>
          </p:cNvPr>
          <p:cNvSpPr txBox="1">
            <a:spLocks noGrp="1"/>
          </p:cNvSpPr>
          <p:nvPr>
            <p:ph type="sldNum" sz="quarter" idx="8"/>
          </p:nvPr>
        </p:nvSpPr>
        <p:spPr/>
        <p:txBody>
          <a:bodyPr/>
          <a:lstStyle>
            <a:lvl1pPr>
              <a:defRPr/>
            </a:lvl1pPr>
          </a:lstStyle>
          <a:p>
            <a:pPr lvl="0"/>
            <a:fld id="{0B386F8B-C291-4E1A-87BC-CB237546E317}" type="slidenum">
              <a:t>‹#›</a:t>
            </a:fld>
            <a:endParaRPr lang="en-US"/>
          </a:p>
        </p:txBody>
      </p:sp>
    </p:spTree>
    <p:extLst>
      <p:ext uri="{BB962C8B-B14F-4D97-AF65-F5344CB8AC3E}">
        <p14:creationId xmlns:p14="http://schemas.microsoft.com/office/powerpoint/2010/main" val="42036205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9BF66-7949-E2CD-AB8B-50178D203D2A}"/>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 xmlns:a16="http://schemas.microsoft.com/office/drawing/2014/main" id="{4448CECF-223E-2B70-5F32-229A9EE82851}"/>
              </a:ext>
            </a:extLst>
          </p:cNvPr>
          <p:cNvSpPr txBox="1">
            <a:spLocks noGrp="1"/>
          </p:cNvSpPr>
          <p:nvPr>
            <p:ph type="body" idx="1"/>
          </p:nvPr>
        </p:nvSpPr>
        <p:spPr>
          <a:xfrm>
            <a:off x="609600" y="1535119"/>
            <a:ext cx="5386912" cy="639763"/>
          </a:xfrm>
        </p:spPr>
        <p:txBody>
          <a:bodyPr anchor="b"/>
          <a:lstStyle>
            <a:lvl1pPr marL="0" indent="0">
              <a:spcBef>
                <a:spcPts val="800"/>
              </a:spcBef>
              <a:buNone/>
              <a:defRPr sz="3200" b="1"/>
            </a:lvl1pPr>
          </a:lstStyle>
          <a:p>
            <a:pPr lvl="0"/>
            <a:r>
              <a:rPr lang="en-US"/>
              <a:t>Click to edit Master text styles</a:t>
            </a:r>
          </a:p>
        </p:txBody>
      </p:sp>
      <p:sp>
        <p:nvSpPr>
          <p:cNvPr id="4" name="Content Placeholder 3">
            <a:extLst>
              <a:ext uri="{FF2B5EF4-FFF2-40B4-BE49-F238E27FC236}">
                <a16:creationId xmlns="" xmlns:a16="http://schemas.microsoft.com/office/drawing/2014/main" id="{AFBFD1DE-B964-DBD9-C2B8-9FE6023837D6}"/>
              </a:ext>
            </a:extLst>
          </p:cNvPr>
          <p:cNvSpPr txBox="1">
            <a:spLocks noGrp="1"/>
          </p:cNvSpPr>
          <p:nvPr>
            <p:ph idx="2"/>
          </p:nvPr>
        </p:nvSpPr>
        <p:spPr>
          <a:xfrm>
            <a:off x="609600" y="2174870"/>
            <a:ext cx="5386912" cy="3951292"/>
          </a:xfrm>
        </p:spPr>
        <p:txBody>
          <a:bodyPr/>
          <a:lstStyle>
            <a:lvl1pPr>
              <a:spcBef>
                <a:spcPts val="800"/>
              </a:spcBef>
              <a:defRPr sz="3200"/>
            </a:lvl1pPr>
            <a:lvl2pPr>
              <a:spcBef>
                <a:spcPts val="667"/>
              </a:spcBef>
              <a:defRPr sz="2667"/>
            </a:lvl2pPr>
            <a:lvl3pPr>
              <a:spcBef>
                <a:spcPts val="533"/>
              </a:spcBef>
              <a:defRPr sz="2400"/>
            </a:lvl3pPr>
            <a:lvl4pPr>
              <a:spcBef>
                <a:spcPts val="533"/>
              </a:spcBef>
              <a:defRPr sz="2133"/>
            </a:lvl4pPr>
            <a:lvl5pPr>
              <a:spcBef>
                <a:spcPts val="533"/>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3F42B50-0126-2532-D265-1D4E7CC37F89}"/>
              </a:ext>
            </a:extLst>
          </p:cNvPr>
          <p:cNvSpPr txBox="1">
            <a:spLocks noGrp="1"/>
          </p:cNvSpPr>
          <p:nvPr>
            <p:ph type="body" idx="3"/>
          </p:nvPr>
        </p:nvSpPr>
        <p:spPr>
          <a:xfrm>
            <a:off x="6193364" y="1535119"/>
            <a:ext cx="5389035" cy="639763"/>
          </a:xfrm>
        </p:spPr>
        <p:txBody>
          <a:bodyPr anchor="b"/>
          <a:lstStyle>
            <a:lvl1pPr marL="0" indent="0">
              <a:spcBef>
                <a:spcPts val="800"/>
              </a:spcBef>
              <a:buNone/>
              <a:defRPr sz="3200" b="1"/>
            </a:lvl1pPr>
          </a:lstStyle>
          <a:p>
            <a:pPr lvl="0"/>
            <a:r>
              <a:rPr lang="en-US"/>
              <a:t>Click to edit Master text styles</a:t>
            </a:r>
          </a:p>
        </p:txBody>
      </p:sp>
      <p:sp>
        <p:nvSpPr>
          <p:cNvPr id="6" name="Content Placeholder 5">
            <a:extLst>
              <a:ext uri="{FF2B5EF4-FFF2-40B4-BE49-F238E27FC236}">
                <a16:creationId xmlns="" xmlns:a16="http://schemas.microsoft.com/office/drawing/2014/main" id="{DE5281B4-BA26-C256-6954-C357F3DC2F2E}"/>
              </a:ext>
            </a:extLst>
          </p:cNvPr>
          <p:cNvSpPr txBox="1">
            <a:spLocks noGrp="1"/>
          </p:cNvSpPr>
          <p:nvPr>
            <p:ph idx="4"/>
          </p:nvPr>
        </p:nvSpPr>
        <p:spPr>
          <a:xfrm>
            <a:off x="6193364" y="2174870"/>
            <a:ext cx="5389035" cy="3951292"/>
          </a:xfrm>
        </p:spPr>
        <p:txBody>
          <a:bodyPr/>
          <a:lstStyle>
            <a:lvl1pPr>
              <a:spcBef>
                <a:spcPts val="800"/>
              </a:spcBef>
              <a:defRPr sz="3200"/>
            </a:lvl1pPr>
            <a:lvl2pPr>
              <a:spcBef>
                <a:spcPts val="667"/>
              </a:spcBef>
              <a:defRPr sz="2667"/>
            </a:lvl2pPr>
            <a:lvl3pPr>
              <a:spcBef>
                <a:spcPts val="533"/>
              </a:spcBef>
              <a:defRPr sz="2400"/>
            </a:lvl3pPr>
            <a:lvl4pPr>
              <a:spcBef>
                <a:spcPts val="533"/>
              </a:spcBef>
              <a:defRPr sz="2133"/>
            </a:lvl4pPr>
            <a:lvl5pPr>
              <a:spcBef>
                <a:spcPts val="533"/>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953C9DF-ED75-18D8-74BE-BB4BFE6F821B}"/>
              </a:ext>
            </a:extLst>
          </p:cNvPr>
          <p:cNvSpPr txBox="1">
            <a:spLocks noGrp="1"/>
          </p:cNvSpPr>
          <p:nvPr>
            <p:ph type="dt" sz="half" idx="7"/>
          </p:nvPr>
        </p:nvSpPr>
        <p:spPr/>
        <p:txBody>
          <a:bodyPr/>
          <a:lstStyle>
            <a:lvl1pPr>
              <a:defRPr/>
            </a:lvl1pPr>
          </a:lstStyle>
          <a:p>
            <a:pPr lvl="0"/>
            <a:endParaRPr lang="en-US"/>
          </a:p>
        </p:txBody>
      </p:sp>
      <p:sp>
        <p:nvSpPr>
          <p:cNvPr id="8" name="Footer Placeholder 7">
            <a:extLst>
              <a:ext uri="{FF2B5EF4-FFF2-40B4-BE49-F238E27FC236}">
                <a16:creationId xmlns="" xmlns:a16="http://schemas.microsoft.com/office/drawing/2014/main" id="{FB7CF1D9-8D64-924A-DE70-22C106A5437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 xmlns:a16="http://schemas.microsoft.com/office/drawing/2014/main" id="{7A5D1F43-DE2B-7ACC-C9D0-892186F5A30C}"/>
              </a:ext>
            </a:extLst>
          </p:cNvPr>
          <p:cNvSpPr txBox="1">
            <a:spLocks noGrp="1"/>
          </p:cNvSpPr>
          <p:nvPr>
            <p:ph type="sldNum" sz="quarter" idx="8"/>
          </p:nvPr>
        </p:nvSpPr>
        <p:spPr/>
        <p:txBody>
          <a:bodyPr/>
          <a:lstStyle>
            <a:lvl1pPr>
              <a:defRPr/>
            </a:lvl1pPr>
          </a:lstStyle>
          <a:p>
            <a:pPr lvl="0"/>
            <a:fld id="{10FF2870-9D29-4F66-88F2-9A346CC95689}" type="slidenum">
              <a:t>‹#›</a:t>
            </a:fld>
            <a:endParaRPr lang="en-US"/>
          </a:p>
        </p:txBody>
      </p:sp>
    </p:spTree>
    <p:extLst>
      <p:ext uri="{BB962C8B-B14F-4D97-AF65-F5344CB8AC3E}">
        <p14:creationId xmlns:p14="http://schemas.microsoft.com/office/powerpoint/2010/main" val="19965140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5F4884-3DA3-33ED-E27C-AD7B2ED3476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 xmlns:a16="http://schemas.microsoft.com/office/drawing/2014/main" id="{8F340FF5-750C-FDE0-33A5-88E30807A1F6}"/>
              </a:ext>
            </a:extLst>
          </p:cNvPr>
          <p:cNvSpPr txBox="1">
            <a:spLocks noGrp="1"/>
          </p:cNvSpPr>
          <p:nvPr>
            <p:ph type="dt" sz="half" idx="7"/>
          </p:nvPr>
        </p:nvSpPr>
        <p:spPr/>
        <p:txBody>
          <a:bodyPr/>
          <a:lstStyle>
            <a:lvl1pPr>
              <a:defRPr/>
            </a:lvl1pPr>
          </a:lstStyle>
          <a:p>
            <a:pPr lvl="0"/>
            <a:endParaRPr lang="en-US"/>
          </a:p>
        </p:txBody>
      </p:sp>
      <p:sp>
        <p:nvSpPr>
          <p:cNvPr id="4" name="Footer Placeholder 3">
            <a:extLst>
              <a:ext uri="{FF2B5EF4-FFF2-40B4-BE49-F238E27FC236}">
                <a16:creationId xmlns="" xmlns:a16="http://schemas.microsoft.com/office/drawing/2014/main" id="{875F39AB-D1D9-681E-C808-EB06F3B6AF47}"/>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 xmlns:a16="http://schemas.microsoft.com/office/drawing/2014/main" id="{11BCB999-FF92-3D3D-228E-FA42F4C4A5C2}"/>
              </a:ext>
            </a:extLst>
          </p:cNvPr>
          <p:cNvSpPr txBox="1">
            <a:spLocks noGrp="1"/>
          </p:cNvSpPr>
          <p:nvPr>
            <p:ph type="sldNum" sz="quarter" idx="8"/>
          </p:nvPr>
        </p:nvSpPr>
        <p:spPr/>
        <p:txBody>
          <a:bodyPr/>
          <a:lstStyle>
            <a:lvl1pPr>
              <a:defRPr/>
            </a:lvl1pPr>
          </a:lstStyle>
          <a:p>
            <a:pPr lvl="0"/>
            <a:fld id="{871FAC98-4571-4BD1-9CFA-57753007A7B7}" type="slidenum">
              <a:t>‹#›</a:t>
            </a:fld>
            <a:endParaRPr lang="en-US"/>
          </a:p>
        </p:txBody>
      </p:sp>
    </p:spTree>
    <p:extLst>
      <p:ext uri="{BB962C8B-B14F-4D97-AF65-F5344CB8AC3E}">
        <p14:creationId xmlns:p14="http://schemas.microsoft.com/office/powerpoint/2010/main" val="369404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20971F-31AC-ADC1-789A-E1B71E4B353A}"/>
              </a:ext>
            </a:extLst>
          </p:cNvPr>
          <p:cNvSpPr txBox="1">
            <a:spLocks noGrp="1"/>
          </p:cNvSpPr>
          <p:nvPr>
            <p:ph type="dt" sz="half" idx="7"/>
          </p:nvPr>
        </p:nvSpPr>
        <p:spPr/>
        <p:txBody>
          <a:bodyPr/>
          <a:lstStyle>
            <a:lvl1pPr>
              <a:defRPr/>
            </a:lvl1pPr>
          </a:lstStyle>
          <a:p>
            <a:pPr lvl="0"/>
            <a:endParaRPr lang="en-US"/>
          </a:p>
        </p:txBody>
      </p:sp>
      <p:sp>
        <p:nvSpPr>
          <p:cNvPr id="3" name="Footer Placeholder 2">
            <a:extLst>
              <a:ext uri="{FF2B5EF4-FFF2-40B4-BE49-F238E27FC236}">
                <a16:creationId xmlns="" xmlns:a16="http://schemas.microsoft.com/office/drawing/2014/main" id="{F0183CA2-1B44-7F60-8B1B-8A3D41DDED5F}"/>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 xmlns:a16="http://schemas.microsoft.com/office/drawing/2014/main" id="{A11A05DC-03CA-07CC-BD83-635D335C7DDF}"/>
              </a:ext>
            </a:extLst>
          </p:cNvPr>
          <p:cNvSpPr txBox="1">
            <a:spLocks noGrp="1"/>
          </p:cNvSpPr>
          <p:nvPr>
            <p:ph type="sldNum" sz="quarter" idx="8"/>
          </p:nvPr>
        </p:nvSpPr>
        <p:spPr/>
        <p:txBody>
          <a:bodyPr/>
          <a:lstStyle>
            <a:lvl1pPr>
              <a:defRPr/>
            </a:lvl1pPr>
          </a:lstStyle>
          <a:p>
            <a:pPr lvl="0"/>
            <a:fld id="{01A8CA2E-E5A0-479B-9BD5-6D74B9D6E518}" type="slidenum">
              <a:t>‹#›</a:t>
            </a:fld>
            <a:endParaRPr lang="en-US"/>
          </a:p>
        </p:txBody>
      </p:sp>
    </p:spTree>
    <p:extLst>
      <p:ext uri="{BB962C8B-B14F-4D97-AF65-F5344CB8AC3E}">
        <p14:creationId xmlns:p14="http://schemas.microsoft.com/office/powerpoint/2010/main" val="4225780778"/>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D90FBE-E7C1-DD96-3ED5-6D0EB2F1AD6D}"/>
              </a:ext>
            </a:extLst>
          </p:cNvPr>
          <p:cNvSpPr txBox="1">
            <a:spLocks noGrp="1"/>
          </p:cNvSpPr>
          <p:nvPr>
            <p:ph type="title"/>
          </p:nvPr>
        </p:nvSpPr>
        <p:spPr>
          <a:xfrm>
            <a:off x="609601" y="273052"/>
            <a:ext cx="4011081" cy="1162056"/>
          </a:xfrm>
        </p:spPr>
        <p:txBody>
          <a:bodyPr anchor="b" anchorCtr="0"/>
          <a:lstStyle>
            <a:lvl1pPr algn="l">
              <a:defRPr sz="2667" b="1"/>
            </a:lvl1pPr>
          </a:lstStyle>
          <a:p>
            <a:pPr lvl="0"/>
            <a:r>
              <a:rPr lang="en-US"/>
              <a:t>Click to edit Master title style</a:t>
            </a:r>
          </a:p>
        </p:txBody>
      </p:sp>
      <p:sp>
        <p:nvSpPr>
          <p:cNvPr id="3" name="Content Placeholder 2">
            <a:extLst>
              <a:ext uri="{FF2B5EF4-FFF2-40B4-BE49-F238E27FC236}">
                <a16:creationId xmlns="" xmlns:a16="http://schemas.microsoft.com/office/drawing/2014/main" id="{C1A3D4AD-A2EA-24AF-D3D4-9DB044867C5E}"/>
              </a:ext>
            </a:extLst>
          </p:cNvPr>
          <p:cNvSpPr txBox="1">
            <a:spLocks noGrp="1"/>
          </p:cNvSpPr>
          <p:nvPr>
            <p:ph idx="1"/>
          </p:nvPr>
        </p:nvSpPr>
        <p:spPr>
          <a:xfrm>
            <a:off x="4766730" y="273053"/>
            <a:ext cx="6815669" cy="585311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8B2BF51-7387-6A6D-3CFB-268E82C05791}"/>
              </a:ext>
            </a:extLst>
          </p:cNvPr>
          <p:cNvSpPr txBox="1">
            <a:spLocks noGrp="1"/>
          </p:cNvSpPr>
          <p:nvPr>
            <p:ph type="body" idx="2"/>
          </p:nvPr>
        </p:nvSpPr>
        <p:spPr>
          <a:xfrm>
            <a:off x="609601" y="1435095"/>
            <a:ext cx="4011081" cy="4691067"/>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 xmlns:a16="http://schemas.microsoft.com/office/drawing/2014/main" id="{110F2CF5-C553-B0E7-4D8B-2FDA1F2CB1D0}"/>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 xmlns:a16="http://schemas.microsoft.com/office/drawing/2014/main" id="{FA5FF606-0716-AFE8-50FB-4D515F255FD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 xmlns:a16="http://schemas.microsoft.com/office/drawing/2014/main" id="{F4B844C0-DA1C-54D5-9CCA-0CF9CD5BC81A}"/>
              </a:ext>
            </a:extLst>
          </p:cNvPr>
          <p:cNvSpPr txBox="1">
            <a:spLocks noGrp="1"/>
          </p:cNvSpPr>
          <p:nvPr>
            <p:ph type="sldNum" sz="quarter" idx="8"/>
          </p:nvPr>
        </p:nvSpPr>
        <p:spPr/>
        <p:txBody>
          <a:bodyPr/>
          <a:lstStyle>
            <a:lvl1pPr>
              <a:defRPr/>
            </a:lvl1pPr>
          </a:lstStyle>
          <a:p>
            <a:pPr lvl="0"/>
            <a:fld id="{24A1903E-BF5F-49DF-87DC-65B46C0870FF}" type="slidenum">
              <a:t>‹#›</a:t>
            </a:fld>
            <a:endParaRPr lang="en-US"/>
          </a:p>
        </p:txBody>
      </p:sp>
    </p:spTree>
    <p:extLst>
      <p:ext uri="{BB962C8B-B14F-4D97-AF65-F5344CB8AC3E}">
        <p14:creationId xmlns:p14="http://schemas.microsoft.com/office/powerpoint/2010/main" val="10826739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D202B-8C87-A552-DA13-6222CFE6E3B0}"/>
              </a:ext>
            </a:extLst>
          </p:cNvPr>
          <p:cNvSpPr txBox="1">
            <a:spLocks noGrp="1"/>
          </p:cNvSpPr>
          <p:nvPr>
            <p:ph type="title"/>
          </p:nvPr>
        </p:nvSpPr>
        <p:spPr>
          <a:xfrm>
            <a:off x="2389717" y="4800601"/>
            <a:ext cx="7315200" cy="566732"/>
          </a:xfrm>
        </p:spPr>
        <p:txBody>
          <a:bodyPr anchor="b" anchorCtr="0"/>
          <a:lstStyle>
            <a:lvl1pPr algn="l">
              <a:defRPr sz="2667" b="1"/>
            </a:lvl1pPr>
          </a:lstStyle>
          <a:p>
            <a:pPr lvl="0"/>
            <a:r>
              <a:rPr lang="en-US"/>
              <a:t>Click to edit Master title style</a:t>
            </a:r>
          </a:p>
        </p:txBody>
      </p:sp>
      <p:sp>
        <p:nvSpPr>
          <p:cNvPr id="3" name="Picture Placeholder 2">
            <a:extLst>
              <a:ext uri="{FF2B5EF4-FFF2-40B4-BE49-F238E27FC236}">
                <a16:creationId xmlns="" xmlns:a16="http://schemas.microsoft.com/office/drawing/2014/main" id="{7BFCF574-E1AC-47B4-9331-98F1B9300D49}"/>
              </a:ext>
            </a:extLst>
          </p:cNvPr>
          <p:cNvSpPr txBox="1">
            <a:spLocks noGrp="1"/>
          </p:cNvSpPr>
          <p:nvPr>
            <p:ph type="pic" idx="1"/>
          </p:nvPr>
        </p:nvSpPr>
        <p:spPr>
          <a:xfrm>
            <a:off x="2389717" y="612770"/>
            <a:ext cx="7315200" cy="4114799"/>
          </a:xfrm>
        </p:spPr>
        <p:txBody>
          <a:bodyPr/>
          <a:lstStyle>
            <a:lvl1pPr marL="0" indent="0">
              <a:buNone/>
              <a:defRPr/>
            </a:lvl1pPr>
          </a:lstStyle>
          <a:p>
            <a:pPr lvl="0"/>
            <a:endParaRPr lang="en-US"/>
          </a:p>
        </p:txBody>
      </p:sp>
      <p:sp>
        <p:nvSpPr>
          <p:cNvPr id="4" name="Text Placeholder 3">
            <a:extLst>
              <a:ext uri="{FF2B5EF4-FFF2-40B4-BE49-F238E27FC236}">
                <a16:creationId xmlns="" xmlns:a16="http://schemas.microsoft.com/office/drawing/2014/main" id="{4BFBD0CE-6046-03DE-0C25-1B75A107C48A}"/>
              </a:ext>
            </a:extLst>
          </p:cNvPr>
          <p:cNvSpPr txBox="1">
            <a:spLocks noGrp="1"/>
          </p:cNvSpPr>
          <p:nvPr>
            <p:ph type="body" idx="2"/>
          </p:nvPr>
        </p:nvSpPr>
        <p:spPr>
          <a:xfrm>
            <a:off x="2389717" y="5367332"/>
            <a:ext cx="7315200" cy="804867"/>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 xmlns:a16="http://schemas.microsoft.com/office/drawing/2014/main" id="{DF9F7BA4-DFF7-FF0D-D0FC-3DCD8D3BEFF2}"/>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 xmlns:a16="http://schemas.microsoft.com/office/drawing/2014/main" id="{32A1D843-32E4-A7C8-64CE-9CA394DF45A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 xmlns:a16="http://schemas.microsoft.com/office/drawing/2014/main" id="{593BC146-3D27-E01C-6270-4D57799AB108}"/>
              </a:ext>
            </a:extLst>
          </p:cNvPr>
          <p:cNvSpPr txBox="1">
            <a:spLocks noGrp="1"/>
          </p:cNvSpPr>
          <p:nvPr>
            <p:ph type="sldNum" sz="quarter" idx="8"/>
          </p:nvPr>
        </p:nvSpPr>
        <p:spPr/>
        <p:txBody>
          <a:bodyPr/>
          <a:lstStyle>
            <a:lvl1pPr>
              <a:defRPr/>
            </a:lvl1pPr>
          </a:lstStyle>
          <a:p>
            <a:pPr lvl="0"/>
            <a:fld id="{01742ACE-F724-4DE0-96C5-5EDFF3EB8EBB}" type="slidenum">
              <a:t>‹#›</a:t>
            </a:fld>
            <a:endParaRPr lang="en-US"/>
          </a:p>
        </p:txBody>
      </p:sp>
    </p:spTree>
    <p:extLst>
      <p:ext uri="{BB962C8B-B14F-4D97-AF65-F5344CB8AC3E}">
        <p14:creationId xmlns:p14="http://schemas.microsoft.com/office/powerpoint/2010/main" val="4264702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3DC011-887E-D1F6-D87C-3B6D05A32D6F}"/>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 xmlns:a16="http://schemas.microsoft.com/office/drawing/2014/main" id="{DDBC67D7-A46B-C7D0-0120-7C8FD6E4D32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FC5C31-6CEA-7FF4-3AD8-79545DAE82A3}"/>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 xmlns:a16="http://schemas.microsoft.com/office/drawing/2014/main" id="{C1C69504-3452-B54C-6B12-EDF2DF74504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 xmlns:a16="http://schemas.microsoft.com/office/drawing/2014/main" id="{C6E4AECC-82CE-6FB2-FC8F-A82315211826}"/>
              </a:ext>
            </a:extLst>
          </p:cNvPr>
          <p:cNvSpPr txBox="1">
            <a:spLocks noGrp="1"/>
          </p:cNvSpPr>
          <p:nvPr>
            <p:ph type="sldNum" sz="quarter" idx="8"/>
          </p:nvPr>
        </p:nvSpPr>
        <p:spPr/>
        <p:txBody>
          <a:bodyPr/>
          <a:lstStyle>
            <a:lvl1pPr>
              <a:defRPr/>
            </a:lvl1pPr>
          </a:lstStyle>
          <a:p>
            <a:pPr lvl="0"/>
            <a:fld id="{E90A4B80-1749-4D26-B66C-11F024FF7BD3}" type="slidenum">
              <a:t>‹#›</a:t>
            </a:fld>
            <a:endParaRPr lang="en-US"/>
          </a:p>
        </p:txBody>
      </p:sp>
    </p:spTree>
    <p:extLst>
      <p:ext uri="{BB962C8B-B14F-4D97-AF65-F5344CB8AC3E}">
        <p14:creationId xmlns:p14="http://schemas.microsoft.com/office/powerpoint/2010/main" val="2333401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13804C2-6EF2-4A21-1353-54EFD5FC8D31}"/>
              </a:ext>
            </a:extLst>
          </p:cNvPr>
          <p:cNvSpPr txBox="1">
            <a:spLocks noGrp="1"/>
          </p:cNvSpPr>
          <p:nvPr>
            <p:ph type="title" orient="vert"/>
          </p:nvPr>
        </p:nvSpPr>
        <p:spPr>
          <a:xfrm>
            <a:off x="8839200" y="274636"/>
            <a:ext cx="2743200" cy="5851525"/>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 xmlns:a16="http://schemas.microsoft.com/office/drawing/2014/main" id="{50A4C1BF-D281-1E83-40D5-83AC040057BF}"/>
              </a:ext>
            </a:extLst>
          </p:cNvPr>
          <p:cNvSpPr txBox="1">
            <a:spLocks noGrp="1"/>
          </p:cNvSpPr>
          <p:nvPr>
            <p:ph type="body" orient="vert" idx="1"/>
          </p:nvPr>
        </p:nvSpPr>
        <p:spPr>
          <a:xfrm>
            <a:off x="609600" y="274636"/>
            <a:ext cx="8026395" cy="585152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A2C35F-5403-279F-BC09-167F6F60263C}"/>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 xmlns:a16="http://schemas.microsoft.com/office/drawing/2014/main" id="{F6D6875A-BECB-9BEB-8BD3-CE7982096A6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 xmlns:a16="http://schemas.microsoft.com/office/drawing/2014/main" id="{F9989415-38B9-6207-1835-4C59FBC59AFE}"/>
              </a:ext>
            </a:extLst>
          </p:cNvPr>
          <p:cNvSpPr txBox="1">
            <a:spLocks noGrp="1"/>
          </p:cNvSpPr>
          <p:nvPr>
            <p:ph type="sldNum" sz="quarter" idx="8"/>
          </p:nvPr>
        </p:nvSpPr>
        <p:spPr/>
        <p:txBody>
          <a:bodyPr/>
          <a:lstStyle>
            <a:lvl1pPr>
              <a:defRPr/>
            </a:lvl1pPr>
          </a:lstStyle>
          <a:p>
            <a:pPr lvl="0"/>
            <a:fld id="{DF32BD84-343E-4C1E-8B28-A0A71206E483}" type="slidenum">
              <a:t>‹#›</a:t>
            </a:fld>
            <a:endParaRPr lang="en-US"/>
          </a:p>
        </p:txBody>
      </p:sp>
    </p:spTree>
    <p:extLst>
      <p:ext uri="{BB962C8B-B14F-4D97-AF65-F5344CB8AC3E}">
        <p14:creationId xmlns:p14="http://schemas.microsoft.com/office/powerpoint/2010/main" val="27943234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6555757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492424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9220441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98783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00675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7170535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4965088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502910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3887857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429195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9067740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0A441-0115-4D7B-A402-91CD083B5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7D4533A-5D54-4E75-80E0-FDF2AA423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43E10F-0B8A-45AE-90A1-EC0EA3BCD1F5}"/>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5" name="Footer Placeholder 4">
            <a:extLst>
              <a:ext uri="{FF2B5EF4-FFF2-40B4-BE49-F238E27FC236}">
                <a16:creationId xmlns="" xmlns:a16="http://schemas.microsoft.com/office/drawing/2014/main" id="{7E81F5CC-9D68-446B-A11B-01EB2D0B3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5F9859-36D8-4B9B-A3F1-226990A34438}"/>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7450905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41DFF6-D286-4C25-8C87-8368E198A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5414CA-C483-4EBD-9453-4A8CFB4E7A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1D90E2-ABAE-4A50-A24D-6F11B75A5F8F}"/>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5" name="Footer Placeholder 4">
            <a:extLst>
              <a:ext uri="{FF2B5EF4-FFF2-40B4-BE49-F238E27FC236}">
                <a16:creationId xmlns="" xmlns:a16="http://schemas.microsoft.com/office/drawing/2014/main" id="{D679BD75-7885-4396-AECD-06AD106DA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60D3131-F3BF-4E82-81E4-01A368C4DA29}"/>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5203959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BAADA1-4A31-46BB-A66F-EB996CC43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BF6D8E-559F-4510-B53C-EBE24BF30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95D2C7E-4926-4C66-9978-5AEF8E548DE6}"/>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5" name="Footer Placeholder 4">
            <a:extLst>
              <a:ext uri="{FF2B5EF4-FFF2-40B4-BE49-F238E27FC236}">
                <a16:creationId xmlns="" xmlns:a16="http://schemas.microsoft.com/office/drawing/2014/main" id="{E5A47948-D3D6-4C79-964B-5E789A60E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CC1E8D-66E3-414D-B69C-099BA6F5DBA5}"/>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3329692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2C40A-8E0A-415E-A9B0-EAB970090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E59C003-34C4-42D6-BB16-5FD3E95EEB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30DA0A5-A356-4D50-8F1D-36293B9C1B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80CA566-9955-4677-8E5E-23F7141B265A}"/>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6" name="Footer Placeholder 5">
            <a:extLst>
              <a:ext uri="{FF2B5EF4-FFF2-40B4-BE49-F238E27FC236}">
                <a16:creationId xmlns="" xmlns:a16="http://schemas.microsoft.com/office/drawing/2014/main" id="{31492A59-5F15-49D4-AAE8-560F70DA6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8E1BEE-DBC2-4955-B821-BF638858837C}"/>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611814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2A0D39-86CA-4AFB-8F40-064D4021AD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C7E8556-302F-40EA-8B18-B009B4E40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F810D9A-13E7-431C-BF2B-A16CE709DD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51FBD7A-CCF1-4E49-A8FD-448924688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F84F70E-73AD-4ADC-ACD8-C6F180229F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82CA1EE-EBA0-4537-8ED7-23596B0C39A9}"/>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8" name="Footer Placeholder 7">
            <a:extLst>
              <a:ext uri="{FF2B5EF4-FFF2-40B4-BE49-F238E27FC236}">
                <a16:creationId xmlns="" xmlns:a16="http://schemas.microsoft.com/office/drawing/2014/main" id="{F1953CA4-C13A-498E-A4E4-57E89904B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58C68D8-E6FF-40EF-813B-B44A831D31D1}"/>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11023474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AF9A5-2E39-4BD6-9DD7-26DAA634F7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4644D8A-1E7F-47B3-88BA-419CF8DCAF80}"/>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4" name="Footer Placeholder 3">
            <a:extLst>
              <a:ext uri="{FF2B5EF4-FFF2-40B4-BE49-F238E27FC236}">
                <a16:creationId xmlns="" xmlns:a16="http://schemas.microsoft.com/office/drawing/2014/main" id="{1CD961B0-B71E-4461-AB5B-D5B203BCF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4829F14-915C-41F0-8225-917C64490B04}"/>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0136014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0F7203F-7AFE-4610-A3FB-806C50D6AD76}"/>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3" name="Footer Placeholder 2">
            <a:extLst>
              <a:ext uri="{FF2B5EF4-FFF2-40B4-BE49-F238E27FC236}">
                <a16:creationId xmlns="" xmlns:a16="http://schemas.microsoft.com/office/drawing/2014/main" id="{2B72F9FB-913B-4A2E-A01A-6E482BBAFF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5BEEACC-8494-47F4-BC54-25DCE25868AE}"/>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1255376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839BDC-DF78-40BF-9940-16B3D149C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175D9DE-D244-4E9A-B525-41B009136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EC84EED-19B7-4DAC-8E93-3DB7593D2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8C5EF39-53B9-4888-AFA9-ED1D9FCB003E}"/>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6" name="Footer Placeholder 5">
            <a:extLst>
              <a:ext uri="{FF2B5EF4-FFF2-40B4-BE49-F238E27FC236}">
                <a16:creationId xmlns="" xmlns:a16="http://schemas.microsoft.com/office/drawing/2014/main" id="{69441D63-E1C6-4EC7-9179-B4C2848DC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512EBA-605F-4CE7-8184-5EEF68E38545}"/>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9689684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0DED0-F6B6-4EA7-9D66-774A01625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C1DF999-8E67-4294-810B-B6DC5F1A4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9E55315-3CB6-403D-A434-B99339F00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7EA216-16FF-4A6B-BD13-E640F477A855}"/>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6" name="Footer Placeholder 5">
            <a:extLst>
              <a:ext uri="{FF2B5EF4-FFF2-40B4-BE49-F238E27FC236}">
                <a16:creationId xmlns="" xmlns:a16="http://schemas.microsoft.com/office/drawing/2014/main" id="{86C45C16-6E9F-4A3E-A138-7BD5D1C9B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83D438D-99B1-4C55-8A13-51E635098655}"/>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36034113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031537-2845-482C-B78B-80CA0A30BB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02D2026-585F-49E5-9264-8AD543DE7A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728F160-CE7B-4A80-9BC2-E2F2C83F61C0}"/>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5" name="Footer Placeholder 4">
            <a:extLst>
              <a:ext uri="{FF2B5EF4-FFF2-40B4-BE49-F238E27FC236}">
                <a16:creationId xmlns="" xmlns:a16="http://schemas.microsoft.com/office/drawing/2014/main" id="{363CCA4A-1A81-4170-89C2-6EF050ED0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56CBE5-4B39-43D5-8D53-EC8D80650C22}"/>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330000638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D343A7-D9B1-4A83-8241-5BE3D18EE4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40B9208-B77F-4BEC-8552-9629AD85B7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6E5D95-6F4B-4A9E-9F77-1A9F9BD7717A}"/>
              </a:ext>
            </a:extLst>
          </p:cNvPr>
          <p:cNvSpPr>
            <a:spLocks noGrp="1"/>
          </p:cNvSpPr>
          <p:nvPr>
            <p:ph type="dt" sz="half" idx="10"/>
          </p:nvPr>
        </p:nvSpPr>
        <p:spPr/>
        <p:txBody>
          <a:bodyPr/>
          <a:lstStyle/>
          <a:p>
            <a:fld id="{7BF3F138-3F21-4918-ADAD-1C8012195F2F}" type="datetimeFigureOut">
              <a:rPr lang="en-US" smtClean="0"/>
              <a:t>6/7/2023</a:t>
            </a:fld>
            <a:endParaRPr lang="en-US"/>
          </a:p>
        </p:txBody>
      </p:sp>
      <p:sp>
        <p:nvSpPr>
          <p:cNvPr id="5" name="Footer Placeholder 4">
            <a:extLst>
              <a:ext uri="{FF2B5EF4-FFF2-40B4-BE49-F238E27FC236}">
                <a16:creationId xmlns="" xmlns:a16="http://schemas.microsoft.com/office/drawing/2014/main" id="{D7D9BD6A-B273-4656-B3B4-B472B16C5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1C8367A-00D5-4A46-BA53-353C5F44F417}"/>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8471057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5">
            <a:extLst>
              <a:ext uri="{FF2B5EF4-FFF2-40B4-BE49-F238E27FC236}">
                <a16:creationId xmlns="" xmlns:a16="http://schemas.microsoft.com/office/drawing/2014/main" id="{3468AA9E-CC68-4E00-8E62-A000BB16668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1561151"/>
      </p:ext>
    </p:extLst>
  </p:cSld>
  <p:clrMapOvr>
    <a:masterClrMapping/>
  </p:clrMapOvr>
  <p:transition>
    <p:split orient="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495425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7398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562667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4823839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126635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7403045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550178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6177642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4797737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40234839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314435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409694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3869914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57048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1700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237784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90841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1492640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59564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4056235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296929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72417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797947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2199140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5" name="Chỗ dành sẵn cho Chân trang 4">
            <a:extLst>
              <a:ext uri="{FF2B5EF4-FFF2-40B4-BE49-F238E27FC236}">
                <a16:creationId xmlns=""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6" name="Chỗ dành sẵn cho Chân trang 5">
            <a:extLst>
              <a:ext uri="{FF2B5EF4-FFF2-40B4-BE49-F238E27FC236}">
                <a16:creationId xmlns=""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8" name="Chỗ dành sẵn cho Chân trang 7">
            <a:extLst>
              <a:ext uri="{FF2B5EF4-FFF2-40B4-BE49-F238E27FC236}">
                <a16:creationId xmlns=""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4" name="Chỗ dành sẵn cho Chân trang 3">
            <a:extLst>
              <a:ext uri="{FF2B5EF4-FFF2-40B4-BE49-F238E27FC236}">
                <a16:creationId xmlns=""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06/07/2023</a:t>
            </a:fld>
            <a:endParaRPr lang="vi-VN"/>
          </a:p>
        </p:txBody>
      </p:sp>
      <p:sp>
        <p:nvSpPr>
          <p:cNvPr id="3" name="Chỗ dành sẵn cho Chân trang 2">
            <a:extLst>
              <a:ext uri="{FF2B5EF4-FFF2-40B4-BE49-F238E27FC236}">
                <a16:creationId xmlns=""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image" Target="../media/image14.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11.gif"/><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6.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gif"/><Relationship Id="rId2" Type="http://schemas.openxmlformats.org/officeDocument/2006/relationships/slideLayout" Target="../slideLayouts/slideLayout16.xml"/><Relationship Id="rId16" Type="http://schemas.openxmlformats.org/officeDocument/2006/relationships/image" Target="../media/image2.gi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gif"/><Relationship Id="rId10" Type="http://schemas.openxmlformats.org/officeDocument/2006/relationships/slideLayout" Target="../slideLayouts/slideLayout24.xml"/><Relationship Id="rId19" Type="http://schemas.openxmlformats.org/officeDocument/2006/relationships/image" Target="../media/image5.gi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7.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8.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9.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0.jpe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3.png"/><Relationship Id="rId2" Type="http://schemas.openxmlformats.org/officeDocument/2006/relationships/slideLayout" Target="../slideLayouts/slideLayout107.xml"/><Relationship Id="rId16" Type="http://schemas.openxmlformats.org/officeDocument/2006/relationships/image" Target="../media/image12.w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1.gif"/><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96" r:id="rId12"/>
    <p:sldLayoutId id="2147483798" r:id="rId13"/>
    <p:sldLayoutId id="21474837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4" descr="hinh">
            <a:extLst>
              <a:ext uri="{FF2B5EF4-FFF2-40B4-BE49-F238E27FC236}">
                <a16:creationId xmlns="" xmlns:a16="http://schemas.microsoft.com/office/drawing/2014/main" id="{77EE8823-672B-4B39-A76C-2E40DCCB7BA3}"/>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 xmlns:a16="http://schemas.microsoft.com/office/drawing/2014/main" id="{67C569DB-7D18-4B62-877E-48673535F1D5}"/>
              </a:ext>
            </a:extLst>
          </p:cNvPr>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22" r:id="rId12"/>
    <p:sldLayoutId id="2147484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968693508"/>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6/7/2023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23191077"/>
      </p:ext>
    </p:extLst>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a:gsLst>
            <a:gs pos="0">
              <a:srgbClr val="F9D793"/>
            </a:gs>
            <a:gs pos="100000">
              <a:srgbClr val="FFFFFF"/>
            </a:gs>
          </a:gsLst>
          <a:lin ang="54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3E898C1-5AD2-F2F0-3C23-C5D0A2EF70BC}"/>
              </a:ext>
            </a:extLst>
          </p:cNvPr>
          <p:cNvSpPr txBox="1">
            <a:spLocks noGrp="1"/>
          </p:cNvSpPr>
          <p:nvPr>
            <p:ph type="title"/>
          </p:nvPr>
        </p:nvSpPr>
        <p:spPr>
          <a:xfrm>
            <a:off x="609600" y="274636"/>
            <a:ext cx="109728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 xmlns:a16="http://schemas.microsoft.com/office/drawing/2014/main" id="{CFAA6052-E599-EACB-AB56-E691FCF2C31E}"/>
              </a:ext>
            </a:extLst>
          </p:cNvPr>
          <p:cNvSpPr txBox="1">
            <a:spLocks noGrp="1"/>
          </p:cNvSpPr>
          <p:nvPr>
            <p:ph type="body" idx="1"/>
          </p:nvPr>
        </p:nvSpPr>
        <p:spPr>
          <a:xfrm>
            <a:off x="609600" y="1600200"/>
            <a:ext cx="10972800" cy="4525963"/>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911792-778D-D594-34FE-A639DFAF8045}"/>
              </a:ext>
            </a:extLst>
          </p:cNvPr>
          <p:cNvSpPr txBox="1">
            <a:spLocks noGrp="1"/>
          </p:cNvSpPr>
          <p:nvPr>
            <p:ph type="dt" sz="half" idx="2"/>
          </p:nvPr>
        </p:nvSpPr>
        <p:spPr>
          <a:xfrm>
            <a:off x="609600" y="6356347"/>
            <a:ext cx="2844795" cy="365125"/>
          </a:xfrm>
          <a:prstGeom prst="rect">
            <a:avLst/>
          </a:prstGeom>
          <a:noFill/>
          <a:ln>
            <a:noFill/>
          </a:ln>
        </p:spPr>
        <p:txBody>
          <a:bodyPr vert="horz" wrap="square" lIns="91440" tIns="45720" rIns="91440" bIns="45720" anchor="ctr" anchorCtr="0" compatLnSpc="1">
            <a:noAutofit/>
          </a:bodyPr>
          <a:lstStyle>
            <a:lvl1pPr marL="0" marR="0" lvl="0" indent="0" algn="l" defTabSz="1219170" rtl="0" fontAlgn="auto" hangingPunct="1">
              <a:lnSpc>
                <a:spcPct val="100000"/>
              </a:lnSpc>
              <a:spcBef>
                <a:spcPts val="0"/>
              </a:spcBef>
              <a:spcAft>
                <a:spcPts val="0"/>
              </a:spcAft>
              <a:buNone/>
              <a:tabLst/>
              <a:defRPr lang="en-US" sz="1600" b="0" i="0" u="none" strike="noStrike" kern="1200" cap="none" spc="0" baseline="0">
                <a:solidFill>
                  <a:srgbClr val="898989"/>
                </a:solidFill>
                <a:uFillTx/>
                <a:latin typeface="VNI-Times" pitchFamily="2"/>
              </a:defRPr>
            </a:lvl1pPr>
          </a:lstStyle>
          <a:p>
            <a:pPr lvl="0"/>
            <a:endParaRPr lang="en-US"/>
          </a:p>
        </p:txBody>
      </p:sp>
      <p:sp>
        <p:nvSpPr>
          <p:cNvPr id="5" name="Footer Placeholder 4">
            <a:extLst>
              <a:ext uri="{FF2B5EF4-FFF2-40B4-BE49-F238E27FC236}">
                <a16:creationId xmlns="" xmlns:a16="http://schemas.microsoft.com/office/drawing/2014/main" id="{138DB7FB-35E8-23EA-3131-EFD052F3CDA3}"/>
              </a:ext>
            </a:extLst>
          </p:cNvPr>
          <p:cNvSpPr txBox="1">
            <a:spLocks noGrp="1"/>
          </p:cNvSpPr>
          <p:nvPr>
            <p:ph type="ftr" sz="quarter" idx="3"/>
          </p:nvPr>
        </p:nvSpPr>
        <p:spPr>
          <a:xfrm>
            <a:off x="4165605" y="6356347"/>
            <a:ext cx="3860804" cy="365125"/>
          </a:xfrm>
          <a:prstGeom prst="rect">
            <a:avLst/>
          </a:prstGeom>
          <a:noFill/>
          <a:ln>
            <a:noFill/>
          </a:ln>
        </p:spPr>
        <p:txBody>
          <a:bodyPr vert="horz" wrap="square" lIns="91440" tIns="45720" rIns="91440" bIns="45720" anchor="ctr" anchorCtr="1" compatLnSpc="1">
            <a:noAutofit/>
          </a:bodyPr>
          <a:lstStyle>
            <a:lvl1pPr marL="0" marR="0" lvl="0" indent="0" algn="ctr" defTabSz="1219170" rtl="0" fontAlgn="auto" hangingPunct="1">
              <a:lnSpc>
                <a:spcPct val="100000"/>
              </a:lnSpc>
              <a:spcBef>
                <a:spcPts val="0"/>
              </a:spcBef>
              <a:spcAft>
                <a:spcPts val="0"/>
              </a:spcAft>
              <a:buNone/>
              <a:tabLst/>
              <a:defRPr lang="en-US" sz="1600" b="0" i="0" u="none" strike="noStrike" kern="1200" cap="none" spc="0" baseline="0">
                <a:solidFill>
                  <a:srgbClr val="898989"/>
                </a:solidFill>
                <a:uFillTx/>
                <a:latin typeface="VNI-Times" pitchFamily="2"/>
              </a:defRPr>
            </a:lvl1pPr>
          </a:lstStyle>
          <a:p>
            <a:pPr lvl="0"/>
            <a:endParaRPr lang="en-US"/>
          </a:p>
        </p:txBody>
      </p:sp>
      <p:sp>
        <p:nvSpPr>
          <p:cNvPr id="6" name="Slide Number Placeholder 5">
            <a:extLst>
              <a:ext uri="{FF2B5EF4-FFF2-40B4-BE49-F238E27FC236}">
                <a16:creationId xmlns="" xmlns:a16="http://schemas.microsoft.com/office/drawing/2014/main" id="{113F591A-33F7-3CDE-7A00-326299B8804E}"/>
              </a:ext>
            </a:extLst>
          </p:cNvPr>
          <p:cNvSpPr txBox="1">
            <a:spLocks noGrp="1"/>
          </p:cNvSpPr>
          <p:nvPr>
            <p:ph type="sldNum" sz="quarter" idx="4"/>
          </p:nvPr>
        </p:nvSpPr>
        <p:spPr>
          <a:xfrm>
            <a:off x="8737604" y="6356347"/>
            <a:ext cx="2844795" cy="365125"/>
          </a:xfrm>
          <a:prstGeom prst="rect">
            <a:avLst/>
          </a:prstGeom>
          <a:noFill/>
          <a:ln>
            <a:noFill/>
          </a:ln>
        </p:spPr>
        <p:txBody>
          <a:bodyPr vert="horz" wrap="square" lIns="91440" tIns="45720" rIns="91440" bIns="45720" anchor="ctr" anchorCtr="0" compatLnSpc="1">
            <a:noAutofit/>
          </a:bodyPr>
          <a:lstStyle>
            <a:lvl1pPr marL="0" marR="0" lvl="0" indent="0" algn="r" defTabSz="1219170" rtl="0" fontAlgn="auto" hangingPunct="1">
              <a:lnSpc>
                <a:spcPct val="100000"/>
              </a:lnSpc>
              <a:spcBef>
                <a:spcPts val="0"/>
              </a:spcBef>
              <a:spcAft>
                <a:spcPts val="0"/>
              </a:spcAft>
              <a:buNone/>
              <a:tabLst/>
              <a:defRPr lang="en-US" sz="1600" b="0" i="0" u="none" strike="noStrike" kern="1200" cap="none" spc="0" baseline="0">
                <a:solidFill>
                  <a:srgbClr val="898989"/>
                </a:solidFill>
                <a:uFillTx/>
                <a:latin typeface="VNI-Times" pitchFamily="2"/>
              </a:defRPr>
            </a:lvl1pPr>
          </a:lstStyle>
          <a:p>
            <a:pPr lvl="0"/>
            <a:fld id="{079FB86C-B18B-49D9-AAD8-64109000DBCF}" type="slidenum">
              <a:t>‹#›</a:t>
            </a:fld>
            <a:endParaRPr lang="en-US"/>
          </a:p>
        </p:txBody>
      </p:sp>
    </p:spTree>
    <p:extLst>
      <p:ext uri="{BB962C8B-B14F-4D97-AF65-F5344CB8AC3E}">
        <p14:creationId xmlns:p14="http://schemas.microsoft.com/office/powerpoint/2010/main" val="1939455024"/>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txStyles>
    <p:titleStyle>
      <a:lvl1pPr marL="0" marR="0" lvl="0" indent="0" algn="ctr" defTabSz="1219170" rtl="0" fontAlgn="auto" hangingPunct="1">
        <a:lnSpc>
          <a:spcPct val="100000"/>
        </a:lnSpc>
        <a:spcBef>
          <a:spcPts val="0"/>
        </a:spcBef>
        <a:spcAft>
          <a:spcPts val="0"/>
        </a:spcAft>
        <a:buNone/>
        <a:tabLst/>
        <a:defRPr lang="en-US" sz="5867" b="0" i="0" u="none" strike="noStrike" kern="1200" cap="none" spc="0" baseline="0">
          <a:solidFill>
            <a:srgbClr val="000000"/>
          </a:solidFill>
          <a:uFillTx/>
          <a:latin typeface="Calibri"/>
        </a:defRPr>
      </a:lvl1pPr>
    </p:titleStyle>
    <p:bodyStyle>
      <a:lvl1pPr marL="457189" marR="0" lvl="0" indent="-457189" algn="l" defTabSz="1219170" rtl="0" fontAlgn="auto" hangingPunct="1">
        <a:lnSpc>
          <a:spcPct val="100000"/>
        </a:lnSpc>
        <a:spcBef>
          <a:spcPts val="1067"/>
        </a:spcBef>
        <a:spcAft>
          <a:spcPts val="0"/>
        </a:spcAft>
        <a:buSzPct val="100000"/>
        <a:buFont typeface="Arial" pitchFamily="34"/>
        <a:buChar char="•"/>
        <a:tabLst/>
        <a:defRPr lang="en-US" sz="4267" b="0" i="0" u="none" strike="noStrike" kern="1200" cap="none" spc="0" baseline="0">
          <a:solidFill>
            <a:srgbClr val="000000"/>
          </a:solidFill>
          <a:uFillTx/>
          <a:latin typeface="Calibri"/>
        </a:defRPr>
      </a:lvl1pPr>
      <a:lvl2pPr marL="990575" marR="0" lvl="1" indent="-380990" algn="l" defTabSz="1219170" rtl="0" fontAlgn="auto" hangingPunct="1">
        <a:lnSpc>
          <a:spcPct val="100000"/>
        </a:lnSpc>
        <a:spcBef>
          <a:spcPts val="933"/>
        </a:spcBef>
        <a:spcAft>
          <a:spcPts val="0"/>
        </a:spcAft>
        <a:buSzPct val="100000"/>
        <a:buFont typeface="Arial" pitchFamily="34"/>
        <a:buChar char="–"/>
        <a:tabLst/>
        <a:defRPr lang="en-US" sz="3733" b="0" i="0" u="none" strike="noStrike" kern="1200" cap="none" spc="0" baseline="0">
          <a:solidFill>
            <a:srgbClr val="000000"/>
          </a:solidFill>
          <a:uFillTx/>
          <a:latin typeface="Calibri"/>
        </a:defRPr>
      </a:lvl2pPr>
      <a:lvl3pPr marL="1523962" marR="0" lvl="2" indent="-304792" algn="l" defTabSz="121917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3pPr>
      <a:lvl4pPr marL="2133547" marR="0" lvl="3" indent="-304792" algn="l" defTabSz="1219170" rtl="0" fontAlgn="auto" hangingPunct="1">
        <a:lnSpc>
          <a:spcPct val="100000"/>
        </a:lnSpc>
        <a:spcBef>
          <a:spcPts val="667"/>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4pPr>
      <a:lvl5pPr marL="2743131" marR="0" lvl="4" indent="-304792" algn="l" defTabSz="1219170" rtl="0" fontAlgn="auto" hangingPunct="1">
        <a:lnSpc>
          <a:spcPct val="100000"/>
        </a:lnSpc>
        <a:spcBef>
          <a:spcPts val="667"/>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6/7/2023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2954997833"/>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368D8CD-23EB-4627-B496-7907D405C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FF230B3-8358-46AE-B156-CA95D4DCD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DA5983-7EFF-4CE5-8752-B00F2D8BF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47FA5-631B-4E41-8184-1FF08FB9E610}" type="datetimeFigureOut">
              <a:rPr lang="en-US" smtClean="0"/>
              <a:t>6/7/2023</a:t>
            </a:fld>
            <a:endParaRPr lang="en-US"/>
          </a:p>
        </p:txBody>
      </p:sp>
      <p:sp>
        <p:nvSpPr>
          <p:cNvPr id="5" name="Footer Placeholder 4">
            <a:extLst>
              <a:ext uri="{FF2B5EF4-FFF2-40B4-BE49-F238E27FC236}">
                <a16:creationId xmlns="" xmlns:a16="http://schemas.microsoft.com/office/drawing/2014/main" id="{B36D3EB8-A7B4-488C-8591-EF2B5A18D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9B0C5E8-F9FE-4D05-8657-ED3F3F225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5EC9D-C89F-489D-9CD1-4ED0D28BA30F}" type="slidenum">
              <a:rPr lang="en-US" smtClean="0"/>
              <a:t>‹#›</a:t>
            </a:fld>
            <a:endParaRPr lang="en-US"/>
          </a:p>
        </p:txBody>
      </p:sp>
    </p:spTree>
    <p:extLst>
      <p:ext uri="{BB962C8B-B14F-4D97-AF65-F5344CB8AC3E}">
        <p14:creationId xmlns:p14="http://schemas.microsoft.com/office/powerpoint/2010/main" val="663066209"/>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 id="2147484922" r:id="rId12"/>
    <p:sldLayoutId id="21474849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6/7/2023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493107608"/>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 xmlns:a16="http://schemas.microsoft.com/office/drawing/2014/main" id="{2D306DAA-E5D2-40C6-ACD5-512C5C7C81BC}"/>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 xmlns:a16="http://schemas.microsoft.com/office/drawing/2014/main" id="{7C96E071-A310-42A5-89B4-B2651D8688F2}"/>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 xmlns:a16="http://schemas.microsoft.com/office/drawing/2014/main" id="{42E4D3BE-E5E5-4DCD-BAE8-D59D2363DFE6}"/>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 xmlns:a16="http://schemas.microsoft.com/office/drawing/2014/main" id="{BBCF5391-125F-4DF3-9A58-F811572B672D}"/>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 xmlns:a16="http://schemas.microsoft.com/office/drawing/2014/main" id="{E64C8FB2-51E0-4D40-AAFA-DB688AD9267F}"/>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 xmlns:a16="http://schemas.microsoft.com/office/drawing/2014/main" id="{7DC4422F-5A87-47AA-A081-F41208F7D8CE}"/>
              </a:ext>
            </a:extLst>
          </p:cNvPr>
          <p:cNvPicPr>
            <a:picLocks noChangeAspect="1" noChangeArrowheads="1" noCrop="1"/>
          </p:cNvPicPr>
          <p:nvPr userDrawn="1"/>
        </p:nvPicPr>
        <p:blipFill>
          <a:blip r:embed="rId18">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 xmlns:a16="http://schemas.microsoft.com/office/drawing/2014/main" id="{86446CFC-93FF-4E9D-85CB-946FD8ECAAF1}"/>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94" r:id="rId12"/>
    <p:sldLayoutId id="21474848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 xmlns:a16="http://schemas.microsoft.com/office/drawing/2014/main" id="{3E074F03-8A28-4389-89A9-C890C273BB14}"/>
              </a:ext>
            </a:extLst>
          </p:cNvPr>
          <p:cNvPicPr>
            <a:picLocks noChangeAspect="1" noChangeArrowheads="1"/>
          </p:cNvPicPr>
          <p:nvPr userDrawn="1"/>
        </p:nvPicPr>
        <p:blipFill>
          <a:blip r:embed="rId15">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4794" r:id="rId12"/>
    <p:sldLayoutId id="21474848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3">
            <a:extLst>
              <a:ext uri="{FF2B5EF4-FFF2-40B4-BE49-F238E27FC236}">
                <a16:creationId xmlns=""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4784" r:id="rId12"/>
    <p:sldLayoutId id="21474847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 xmlns:a16="http://schemas.microsoft.com/office/drawing/2014/main" id="{80A00CC9-2EB7-43CD-8613-989D4D29E9DD}"/>
              </a:ext>
            </a:extLst>
          </p:cNvPr>
          <p:cNvPicPr>
            <a:picLocks noChangeAspect="1" noChangeArrowheads="1"/>
          </p:cNvPicPr>
          <p:nvPr userDrawn="1"/>
        </p:nvPicPr>
        <p:blipFill rotWithShape="1">
          <a:blip r:embed="rId15">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4774" r:id="rId12"/>
    <p:sldLayoutId id="21474847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 xmlns:a16="http://schemas.microsoft.com/office/drawing/2014/main" id="{B56C9370-43D5-4B64-A3F2-0C3F1697D5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4764" r:id="rId12"/>
    <p:sldLayoutId id="21474847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 xmlns:a16="http://schemas.microsoft.com/office/drawing/2014/main" id="{C511B4BF-9FAE-4002-B663-5ECEE1E7C89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4754" r:id="rId12"/>
    <p:sldLayoutId id="21474847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1">
            <a:extLst>
              <a:ext uri="{FF2B5EF4-FFF2-40B4-BE49-F238E27FC236}">
                <a16:creationId xmlns="" xmlns:a16="http://schemas.microsoft.com/office/drawing/2014/main" id="{ECAE7CEE-5916-4C8D-8AF1-A7B855CC1B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4744" r:id="rId12"/>
    <p:sldLayoutId id="21474847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 xmlns:a16="http://schemas.microsoft.com/office/drawing/2014/main" id="{F49D4FE3-FF58-45EF-84D9-8FCAB4CF4921}"/>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 xmlns:a16="http://schemas.microsoft.com/office/drawing/2014/main" id="{E0FA9359-CB2B-4B43-A7D5-BDCA4BC6FE1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 xmlns:a16="http://schemas.microsoft.com/office/drawing/2014/main" id="{7F4516A7-8458-49F6-B241-E38EAE8D76DD}"/>
              </a:ext>
            </a:extLst>
          </p:cNvPr>
          <p:cNvPicPr>
            <a:picLocks noChangeAspect="1"/>
          </p:cNvPicPr>
          <p:nvPr userDrawn="1"/>
        </p:nvPicPr>
        <p:blipFill>
          <a:blip r:embed="rId17"/>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913" r:id="rId12"/>
    <p:sldLayoutId id="214748474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44.jpe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gif"/><Relationship Id="rId18" Type="http://schemas.openxmlformats.org/officeDocument/2006/relationships/slide" Target="slide31.xml"/><Relationship Id="rId26" Type="http://schemas.openxmlformats.org/officeDocument/2006/relationships/image" Target="../media/image72.png"/><Relationship Id="rId3" Type="http://schemas.openxmlformats.org/officeDocument/2006/relationships/slideLayout" Target="../slideLayouts/slideLayout190.xml"/><Relationship Id="rId21" Type="http://schemas.openxmlformats.org/officeDocument/2006/relationships/slide" Target="slide24.xml"/><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gif"/><Relationship Id="rId25" Type="http://schemas.openxmlformats.org/officeDocument/2006/relationships/slide" Target="slide26.xml"/><Relationship Id="rId2" Type="http://schemas.openxmlformats.org/officeDocument/2006/relationships/audio" Target="../media/media1.wma"/><Relationship Id="rId16" Type="http://schemas.openxmlformats.org/officeDocument/2006/relationships/image" Target="../media/image66.png"/><Relationship Id="rId20" Type="http://schemas.openxmlformats.org/officeDocument/2006/relationships/image" Target="../media/image69.png"/><Relationship Id="rId29" Type="http://schemas.openxmlformats.org/officeDocument/2006/relationships/slide" Target="slide28.xml"/><Relationship Id="rId1" Type="http://schemas.microsoft.com/office/2007/relationships/media" Target="../media/media1.wma"/><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1.png"/><Relationship Id="rId32" Type="http://schemas.openxmlformats.org/officeDocument/2006/relationships/image" Target="../media/image75.png"/><Relationship Id="rId5" Type="http://schemas.openxmlformats.org/officeDocument/2006/relationships/image" Target="../media/image55.jpg"/><Relationship Id="rId15" Type="http://schemas.openxmlformats.org/officeDocument/2006/relationships/image" Target="../media/image65.gif"/><Relationship Id="rId23" Type="http://schemas.openxmlformats.org/officeDocument/2006/relationships/slide" Target="slide25.xml"/><Relationship Id="rId28"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8.png"/><Relationship Id="rId31" Type="http://schemas.openxmlformats.org/officeDocument/2006/relationships/slide" Target="slide29.xml"/><Relationship Id="rId4" Type="http://schemas.openxmlformats.org/officeDocument/2006/relationships/audio" Target="../media/audio1.wav"/><Relationship Id="rId9" Type="http://schemas.openxmlformats.org/officeDocument/2006/relationships/image" Target="../media/image59.png"/><Relationship Id="rId14" Type="http://schemas.openxmlformats.org/officeDocument/2006/relationships/image" Target="../media/image64.gif"/><Relationship Id="rId22" Type="http://schemas.openxmlformats.org/officeDocument/2006/relationships/image" Target="../media/image70.png"/><Relationship Id="rId27" Type="http://schemas.openxmlformats.org/officeDocument/2006/relationships/slide" Target="slide27.xml"/><Relationship Id="rId30"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90.xml"/><Relationship Id="rId6" Type="http://schemas.openxmlformats.org/officeDocument/2006/relationships/image" Target="../media/image77.png"/><Relationship Id="rId5" Type="http://schemas.openxmlformats.org/officeDocument/2006/relationships/slide" Target="slide23.xml"/><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90.xml"/><Relationship Id="rId6" Type="http://schemas.openxmlformats.org/officeDocument/2006/relationships/image" Target="../media/image77.png"/><Relationship Id="rId5" Type="http://schemas.openxmlformats.org/officeDocument/2006/relationships/slide" Target="slide23.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90.xml"/><Relationship Id="rId6" Type="http://schemas.openxmlformats.org/officeDocument/2006/relationships/image" Target="../media/image77.png"/><Relationship Id="rId5" Type="http://schemas.openxmlformats.org/officeDocument/2006/relationships/slide" Target="slide23.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90.xml"/><Relationship Id="rId6" Type="http://schemas.openxmlformats.org/officeDocument/2006/relationships/image" Target="../media/image77.png"/><Relationship Id="rId5" Type="http://schemas.openxmlformats.org/officeDocument/2006/relationships/slide" Target="slide23.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90.xml"/><Relationship Id="rId6" Type="http://schemas.openxmlformats.org/officeDocument/2006/relationships/image" Target="../media/image77.png"/><Relationship Id="rId5" Type="http://schemas.openxmlformats.org/officeDocument/2006/relationships/slide" Target="slide23.xml"/><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90.xml"/><Relationship Id="rId6" Type="http://schemas.openxmlformats.org/officeDocument/2006/relationships/image" Target="../media/image77.png"/><Relationship Id="rId5" Type="http://schemas.openxmlformats.org/officeDocument/2006/relationships/slide" Target="slide23.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44.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144.xml"/></Relationships>
</file>

<file path=ppt/slides/_rels/slide3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8.png"/><Relationship Id="rId12"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166.xml"/><Relationship Id="rId6" Type="http://schemas.microsoft.com/office/2007/relationships/hdphoto" Target="../media/hdphoto2.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7.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2C6D747D-C415-4964-A59E-F785BB764022}"/>
              </a:ext>
            </a:extLst>
          </p:cNvPr>
          <p:cNvSpPr/>
          <p:nvPr/>
        </p:nvSpPr>
        <p:spPr>
          <a:xfrm>
            <a:off x="1460179" y="1706848"/>
            <a:ext cx="9271641"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a:ln w="1143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E1. XỬ LÍ VÀ TRỰC QUAN HÓA DỮ LIỆU </a:t>
            </a:r>
          </a:p>
          <a:p>
            <a:pPr algn="ctr"/>
            <a:r>
              <a:rPr lang="en-US" sz="3600" b="1">
                <a:ln w="1143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 BẢNG TÍNH ĐIỆN TỬ</a:t>
            </a:r>
            <a:endParaRPr lang="en-US" sz="3600" b="1" dirty="0">
              <a:ln w="1143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5">
            <a:extLst>
              <a:ext uri="{FF2B5EF4-FFF2-40B4-BE49-F238E27FC236}">
                <a16:creationId xmlns="" xmlns:a16="http://schemas.microsoft.com/office/drawing/2014/main" id="{92EA59C7-7EED-485B-A9ED-438A79DA8CB3}"/>
              </a:ext>
            </a:extLst>
          </p:cNvPr>
          <p:cNvSpPr/>
          <p:nvPr/>
        </p:nvSpPr>
        <p:spPr>
          <a:xfrm>
            <a:off x="1520880" y="441874"/>
            <a:ext cx="8709905" cy="646331"/>
          </a:xfrm>
          <a:prstGeom prst="rect">
            <a:avLst/>
          </a:prstGeom>
          <a:noFill/>
        </p:spPr>
        <p:txBody>
          <a:bodyPr wrap="square" lIns="91440" tIns="45720" rIns="91440" bIns="45720">
            <a:spAutoFit/>
          </a:bodyPr>
          <a:lstStyle/>
          <a:p>
            <a:pPr algn="ctr"/>
            <a:r>
              <a:rPr lang="en-US" sz="3600" b="1">
                <a:ln w="6600">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E. ỨNG DỤNG TIN HỌC</a:t>
            </a:r>
            <a:endParaRPr lang="en-US" sz="3600" b="1" dirty="0">
              <a:ln w="6600">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Hướng dẫn sử dụng Microsoft Excel cho người mới - Download.vn">
            <a:extLst>
              <a:ext uri="{FF2B5EF4-FFF2-40B4-BE49-F238E27FC236}">
                <a16:creationId xmlns="" xmlns:a16="http://schemas.microsoft.com/office/drawing/2014/main" id="{6F8A194C-7AC5-4151-85C0-9262D3847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578" y="2980202"/>
            <a:ext cx="6871847" cy="343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017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r>
              <a:rPr lang="en-US" b="1">
                <a:solidFill>
                  <a:srgbClr val="0000FF"/>
                </a:solidFill>
              </a:rPr>
              <a:t> </a:t>
            </a:r>
          </a:p>
        </p:txBody>
      </p:sp>
      <p:sp>
        <p:nvSpPr>
          <p:cNvPr id="9" name="Hộp Văn bản 5">
            <a:extLst>
              <a:ext uri="{FF2B5EF4-FFF2-40B4-BE49-F238E27FC236}">
                <a16:creationId xmlns="" xmlns:a16="http://schemas.microsoft.com/office/drawing/2014/main" id="{2E6A9B4B-BCD3-4C86-A5ED-9723947BE798}"/>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Hộp Văn bản 3">
            <a:extLst>
              <a:ext uri="{FF2B5EF4-FFF2-40B4-BE49-F238E27FC236}">
                <a16:creationId xmlns="" xmlns:a16="http://schemas.microsoft.com/office/drawing/2014/main" id="{EFB3AE3A-8165-4884-BE41-48D7D19A64DB}"/>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85BA6FC7-0F67-48FE-94D3-C8CFCFDD194E}"/>
              </a:ext>
            </a:extLst>
          </p:cNvPr>
          <p:cNvSpPr txBox="1"/>
          <p:nvPr/>
        </p:nvSpPr>
        <p:spPr>
          <a:xfrm>
            <a:off x="207818" y="1352080"/>
            <a:ext cx="11762509" cy="2600199"/>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Bước</a:t>
            </a:r>
            <a:r>
              <a:rPr kumimoji="0" lang="en-US" altLang="en-US" sz="2800" i="0" u="none" strike="noStrike" cap="none" spc="20" normalizeH="0" baseline="0" dirty="0">
                <a:ln>
                  <a:noFill/>
                </a:ln>
                <a:solidFill>
                  <a:srgbClr val="0000FF"/>
                </a:solidFill>
                <a:effectLst/>
                <a:ea typeface="Times New Roman" panose="02020603050405020304" pitchFamily="18" charset="0"/>
              </a:rPr>
              <a:t> 1: </a:t>
            </a:r>
            <a:r>
              <a:rPr lang="en-US" altLang="en-US" sz="2800" b="1" spc="20" dirty="0" err="1" smtClean="0">
                <a:solidFill>
                  <a:srgbClr val="FF0000"/>
                </a:solidFill>
                <a:ea typeface="Times New Roman" panose="02020603050405020304" pitchFamily="18" charset="0"/>
              </a:rPr>
              <a:t>Nháy</a:t>
            </a:r>
            <a:r>
              <a:rPr lang="en-US" altLang="en-US" sz="2800" b="1" spc="20" dirty="0" smtClean="0">
                <a:solidFill>
                  <a:srgbClr val="FF0000"/>
                </a:solidFill>
                <a:ea typeface="Times New Roman" panose="02020603050405020304" pitchFamily="18" charset="0"/>
              </a:rPr>
              <a:t> </a:t>
            </a:r>
            <a:r>
              <a:rPr lang="en-US" altLang="en-US" sz="2800" b="1" spc="20" dirty="0" err="1">
                <a:solidFill>
                  <a:srgbClr val="FF0000"/>
                </a:solidFill>
                <a:ea typeface="Times New Roman" panose="02020603050405020304" pitchFamily="18" charset="0"/>
              </a:rPr>
              <a:t>chuột</a:t>
            </a:r>
            <a:r>
              <a:rPr lang="en-US" altLang="en-US" sz="2800" b="1" spc="20" dirty="0">
                <a:solidFill>
                  <a:srgbClr val="FF0000"/>
                </a:solidFill>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vào</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một</a:t>
            </a:r>
            <a:r>
              <a:rPr kumimoji="0" lang="en-US" altLang="en-US" sz="2800" i="0" u="none" strike="noStrike" cap="none" spc="20" normalizeH="0" baseline="0" dirty="0">
                <a:ln>
                  <a:noFill/>
                </a:ln>
                <a:solidFill>
                  <a:srgbClr val="0000FF"/>
                </a:solidFill>
                <a:effectLst/>
                <a:ea typeface="Times New Roman" panose="02020603050405020304" pitchFamily="18" charset="0"/>
              </a:rPr>
              <a:t> ô </a:t>
            </a:r>
            <a:r>
              <a:rPr kumimoji="0" lang="en-US" altLang="en-US" sz="2800" i="0" u="none" strike="noStrike" cap="none" spc="20" normalizeH="0" baseline="0" dirty="0" err="1">
                <a:ln>
                  <a:noFill/>
                </a:ln>
                <a:solidFill>
                  <a:srgbClr val="0000FF"/>
                </a:solidFill>
                <a:effectLst/>
                <a:ea typeface="Times New Roman" panose="02020603050405020304" pitchFamily="18" charset="0"/>
              </a:rPr>
              <a:t>tính</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bất</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kỳ</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trong</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bảng</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dữ</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liệu</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cần</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sắp</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xếp</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hoặc</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lọc</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2: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dải</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a:ln>
                  <a:noFill/>
                </a:ln>
                <a:solidFill>
                  <a:srgbClr val="FF0000"/>
                </a:solidFill>
                <a:effectLst/>
                <a:latin typeface="+mn-lt"/>
                <a:ea typeface="Times New Roman" panose="02020603050405020304" pitchFamily="18" charset="0"/>
              </a:rPr>
              <a:t>Data</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trên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chức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năng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3: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Nháy</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chuột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vào</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biểu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tượng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a:ln>
                  <a:noFill/>
                </a:ln>
                <a:solidFill>
                  <a:srgbClr val="FF0000"/>
                </a:solidFill>
                <a:effectLst/>
                <a:latin typeface="+mn-lt"/>
                <a:ea typeface="Times New Roman" panose="02020603050405020304" pitchFamily="18" charset="0"/>
              </a:rPr>
              <a:t>Filter</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nhóm</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a:ln>
                  <a:noFill/>
                </a:ln>
                <a:solidFill>
                  <a:srgbClr val="FF0000"/>
                </a:solidFill>
                <a:effectLst/>
                <a:latin typeface="+mn-lt"/>
                <a:ea typeface="Times New Roman" panose="02020603050405020304" pitchFamily="18" charset="0"/>
              </a:rPr>
              <a:t>Sort &amp; Filter</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a:t>
            </a:r>
          </a:p>
        </p:txBody>
      </p:sp>
      <p:pic>
        <p:nvPicPr>
          <p:cNvPr id="12" name="Picture 11"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 xmlns:a16="http://schemas.microsoft.com/office/drawing/2014/main" id="{0F4B3404-1D65-4490-AAAB-6F90F5F898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25585" y="4114801"/>
            <a:ext cx="479365" cy="279870"/>
          </a:xfrm>
          <a:prstGeom prst="rect">
            <a:avLst/>
          </a:prstGeom>
          <a:noFill/>
          <a:ln>
            <a:noFill/>
          </a:ln>
        </p:spPr>
      </p:pic>
      <p:sp>
        <p:nvSpPr>
          <p:cNvPr id="15" name="TextBox 14">
            <a:extLst>
              <a:ext uri="{FF2B5EF4-FFF2-40B4-BE49-F238E27FC236}">
                <a16:creationId xmlns="" xmlns:a16="http://schemas.microsoft.com/office/drawing/2014/main" id="{2279B9D2-451E-41E8-AD3B-99A3411BC298}"/>
              </a:ext>
            </a:extLst>
          </p:cNvPr>
          <p:cNvSpPr txBox="1"/>
          <p:nvPr/>
        </p:nvSpPr>
        <p:spPr>
          <a:xfrm>
            <a:off x="204004" y="4017425"/>
            <a:ext cx="11762508" cy="1384995"/>
          </a:xfrm>
          <a:prstGeom prst="rect">
            <a:avLst/>
          </a:prstGeom>
          <a:noFill/>
        </p:spPr>
        <p:txBody>
          <a:bodyPr wrap="square">
            <a:spAutoFit/>
          </a:bodyPr>
          <a:lstStyle/>
          <a:p>
            <a:pPr algn="just"/>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Sau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3,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biểu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tượng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lang="en-US" sz="2800" dirty="0" err="1">
                <a:solidFill>
                  <a:srgbClr val="0000FF"/>
                </a:solidFill>
                <a:latin typeface="+mn-lt"/>
              </a:rPr>
              <a:t>sẽ</a:t>
            </a:r>
            <a:r>
              <a:rPr lang="en-US" sz="2800" dirty="0">
                <a:solidFill>
                  <a:srgbClr val="0000FF"/>
                </a:solidFill>
                <a:latin typeface="+mn-lt"/>
              </a:rPr>
              <a:t> </a:t>
            </a:r>
            <a:r>
              <a:rPr lang="en-US" sz="2800" dirty="0" err="1">
                <a:solidFill>
                  <a:srgbClr val="0000FF"/>
                </a:solidFill>
                <a:latin typeface="+mn-lt"/>
              </a:rPr>
              <a:t>xuất</a:t>
            </a:r>
            <a:r>
              <a:rPr lang="en-US" sz="2800" dirty="0">
                <a:solidFill>
                  <a:srgbClr val="0000FF"/>
                </a:solidFill>
                <a:latin typeface="+mn-lt"/>
              </a:rPr>
              <a:t> </a:t>
            </a:r>
            <a:r>
              <a:rPr lang="en-US" sz="2800" dirty="0" err="1">
                <a:solidFill>
                  <a:srgbClr val="0000FF"/>
                </a:solidFill>
                <a:latin typeface="+mn-lt"/>
              </a:rPr>
              <a:t>hiện</a:t>
            </a:r>
            <a:r>
              <a:rPr lang="en-US" sz="2800" dirty="0">
                <a:solidFill>
                  <a:srgbClr val="0000FF"/>
                </a:solidFill>
                <a:latin typeface="+mn-lt"/>
              </a:rPr>
              <a:t> </a:t>
            </a:r>
            <a:r>
              <a:rPr lang="en-US" sz="2800" dirty="0" err="1">
                <a:solidFill>
                  <a:srgbClr val="0000FF"/>
                </a:solidFill>
                <a:latin typeface="+mn-lt"/>
              </a:rPr>
              <a:t>bên</a:t>
            </a:r>
            <a:r>
              <a:rPr lang="en-US" sz="2800" dirty="0">
                <a:solidFill>
                  <a:srgbClr val="0000FF"/>
                </a:solidFill>
                <a:latin typeface="+mn-lt"/>
              </a:rPr>
              <a:t> </a:t>
            </a:r>
            <a:r>
              <a:rPr lang="en-US" sz="2800" dirty="0" err="1">
                <a:solidFill>
                  <a:srgbClr val="0000FF"/>
                </a:solidFill>
                <a:latin typeface="+mn-lt"/>
              </a:rPr>
              <a:t>phải</a:t>
            </a:r>
            <a:r>
              <a:rPr lang="en-US" sz="2800" dirty="0">
                <a:solidFill>
                  <a:srgbClr val="0000FF"/>
                </a:solidFill>
                <a:latin typeface="+mn-lt"/>
              </a:rPr>
              <a:t> </a:t>
            </a:r>
            <a:r>
              <a:rPr lang="en-US" sz="2800" dirty="0" err="1">
                <a:solidFill>
                  <a:srgbClr val="0000FF"/>
                </a:solidFill>
                <a:latin typeface="+mn-lt"/>
              </a:rPr>
              <a:t>các</a:t>
            </a:r>
            <a:r>
              <a:rPr lang="en-US" sz="2800" dirty="0">
                <a:solidFill>
                  <a:srgbClr val="0000FF"/>
                </a:solidFill>
                <a:latin typeface="+mn-lt"/>
              </a:rPr>
              <a:t> ô </a:t>
            </a:r>
            <a:r>
              <a:rPr lang="en-US" sz="2800" dirty="0" err="1">
                <a:solidFill>
                  <a:srgbClr val="0000FF"/>
                </a:solidFill>
                <a:latin typeface="+mn-lt"/>
              </a:rPr>
              <a:t>tiêu</a:t>
            </a:r>
            <a:r>
              <a:rPr lang="en-US" sz="2800" dirty="0">
                <a:solidFill>
                  <a:srgbClr val="0000FF"/>
                </a:solidFill>
                <a:latin typeface="+mn-lt"/>
              </a:rPr>
              <a:t> </a:t>
            </a:r>
            <a:r>
              <a:rPr lang="en-US" sz="2800" dirty="0" err="1">
                <a:solidFill>
                  <a:srgbClr val="0000FF"/>
                </a:solidFill>
                <a:latin typeface="+mn-lt"/>
              </a:rPr>
              <a:t>đề</a:t>
            </a:r>
            <a:r>
              <a:rPr lang="en-US" sz="2800" dirty="0">
                <a:solidFill>
                  <a:srgbClr val="0000FF"/>
                </a:solidFill>
                <a:latin typeface="+mn-lt"/>
              </a:rPr>
              <a:t> </a:t>
            </a:r>
            <a:r>
              <a:rPr lang="en-US" sz="2800" dirty="0" err="1">
                <a:solidFill>
                  <a:srgbClr val="0000FF"/>
                </a:solidFill>
                <a:latin typeface="+mn-lt"/>
              </a:rPr>
              <a:t>của</a:t>
            </a:r>
            <a:r>
              <a:rPr lang="en-US" sz="2800" dirty="0">
                <a:solidFill>
                  <a:srgbClr val="0000FF"/>
                </a:solidFill>
                <a:latin typeface="+mn-lt"/>
              </a:rPr>
              <a:t> </a:t>
            </a:r>
            <a:r>
              <a:rPr lang="en-US" sz="2800" dirty="0" err="1">
                <a:solidFill>
                  <a:srgbClr val="0000FF"/>
                </a:solidFill>
                <a:latin typeface="+mn-lt"/>
              </a:rPr>
              <a:t>tất</a:t>
            </a:r>
            <a:r>
              <a:rPr lang="en-US" sz="2800" dirty="0">
                <a:solidFill>
                  <a:srgbClr val="0000FF"/>
                </a:solidFill>
                <a:latin typeface="+mn-lt"/>
              </a:rPr>
              <a:t> </a:t>
            </a:r>
            <a:r>
              <a:rPr lang="en-US" sz="2800" dirty="0" err="1">
                <a:solidFill>
                  <a:srgbClr val="0000FF"/>
                </a:solidFill>
                <a:latin typeface="+mn-lt"/>
              </a:rPr>
              <a:t>cả</a:t>
            </a:r>
            <a:r>
              <a:rPr lang="en-US" sz="2800" dirty="0">
                <a:solidFill>
                  <a:srgbClr val="0000FF"/>
                </a:solidFill>
                <a:latin typeface="+mn-lt"/>
              </a:rPr>
              <a:t> </a:t>
            </a:r>
            <a:r>
              <a:rPr lang="en-US" sz="2800" dirty="0" err="1">
                <a:solidFill>
                  <a:srgbClr val="0000FF"/>
                </a:solidFill>
                <a:latin typeface="+mn-lt"/>
              </a:rPr>
              <a:t>các</a:t>
            </a:r>
            <a:r>
              <a:rPr lang="en-US" sz="2800" dirty="0">
                <a:solidFill>
                  <a:srgbClr val="0000FF"/>
                </a:solidFill>
                <a:latin typeface="+mn-lt"/>
              </a:rPr>
              <a:t> </a:t>
            </a:r>
            <a:r>
              <a:rPr lang="en-US" sz="2800" dirty="0" err="1">
                <a:solidFill>
                  <a:srgbClr val="0000FF"/>
                </a:solidFill>
                <a:latin typeface="+mn-lt"/>
              </a:rPr>
              <a:t>cột</a:t>
            </a:r>
            <a:r>
              <a:rPr lang="en-US" sz="2800" dirty="0">
                <a:solidFill>
                  <a:srgbClr val="0000FF"/>
                </a:solidFill>
                <a:latin typeface="+mn-lt"/>
              </a:rPr>
              <a:t> </a:t>
            </a:r>
            <a:r>
              <a:rPr lang="en-US" sz="2800" dirty="0" err="1">
                <a:solidFill>
                  <a:srgbClr val="0000FF"/>
                </a:solidFill>
                <a:latin typeface="+mn-lt"/>
              </a:rPr>
              <a:t>trong</a:t>
            </a:r>
            <a:r>
              <a:rPr lang="en-US" sz="2800" dirty="0">
                <a:solidFill>
                  <a:srgbClr val="0000FF"/>
                </a:solidFill>
                <a:latin typeface="+mn-lt"/>
              </a:rPr>
              <a:t> </a:t>
            </a:r>
            <a:r>
              <a:rPr lang="en-US" sz="2800" dirty="0" err="1">
                <a:solidFill>
                  <a:srgbClr val="0000FF"/>
                </a:solidFill>
                <a:latin typeface="+mn-lt"/>
              </a:rPr>
              <a:t>vùng</a:t>
            </a:r>
            <a:r>
              <a:rPr lang="en-US" sz="2800" dirty="0">
                <a:solidFill>
                  <a:srgbClr val="0000FF"/>
                </a:solidFill>
                <a:latin typeface="+mn-lt"/>
              </a:rPr>
              <a:t> </a:t>
            </a:r>
            <a:r>
              <a:rPr lang="en-US" sz="2800" dirty="0" err="1">
                <a:solidFill>
                  <a:srgbClr val="0000FF"/>
                </a:solidFill>
                <a:latin typeface="+mn-lt"/>
              </a:rPr>
              <a:t>dữ</a:t>
            </a:r>
            <a:r>
              <a:rPr lang="en-US" sz="2800" dirty="0">
                <a:solidFill>
                  <a:srgbClr val="0000FF"/>
                </a:solidFill>
                <a:latin typeface="+mn-lt"/>
              </a:rPr>
              <a:t> </a:t>
            </a:r>
            <a:r>
              <a:rPr lang="en-US" sz="2800" dirty="0" err="1">
                <a:solidFill>
                  <a:srgbClr val="0000FF"/>
                </a:solidFill>
                <a:latin typeface="+mn-lt"/>
              </a:rPr>
              <a:t>liệu</a:t>
            </a:r>
            <a:r>
              <a:rPr lang="en-US" sz="2800" dirty="0">
                <a:solidFill>
                  <a:srgbClr val="0000FF"/>
                </a:solidFill>
                <a:latin typeface="+mn-lt"/>
              </a:rPr>
              <a:t>. </a:t>
            </a:r>
            <a:r>
              <a:rPr lang="en-US" sz="2800" dirty="0" err="1">
                <a:solidFill>
                  <a:srgbClr val="0000FF"/>
                </a:solidFill>
                <a:latin typeface="+mn-lt"/>
              </a:rPr>
              <a:t>Lúc</a:t>
            </a:r>
            <a:r>
              <a:rPr lang="en-US" sz="2800" dirty="0">
                <a:solidFill>
                  <a:srgbClr val="0000FF"/>
                </a:solidFill>
                <a:latin typeface="+mn-lt"/>
              </a:rPr>
              <a:t> </a:t>
            </a:r>
            <a:r>
              <a:rPr lang="en-US" sz="2800" dirty="0" err="1">
                <a:solidFill>
                  <a:srgbClr val="0000FF"/>
                </a:solidFill>
                <a:latin typeface="+mn-lt"/>
              </a:rPr>
              <a:t>này</a:t>
            </a:r>
            <a:r>
              <a:rPr lang="en-US" sz="2800" dirty="0">
                <a:solidFill>
                  <a:srgbClr val="0000FF"/>
                </a:solidFill>
                <a:latin typeface="+mn-lt"/>
              </a:rPr>
              <a:t>, </a:t>
            </a:r>
            <a:r>
              <a:rPr lang="en-US" sz="2800" dirty="0" err="1">
                <a:solidFill>
                  <a:srgbClr val="0000FF"/>
                </a:solidFill>
                <a:latin typeface="+mn-lt"/>
              </a:rPr>
              <a:t>bảng</a:t>
            </a:r>
            <a:r>
              <a:rPr lang="en-US" sz="2800" dirty="0">
                <a:solidFill>
                  <a:srgbClr val="0000FF"/>
                </a:solidFill>
                <a:latin typeface="+mn-lt"/>
              </a:rPr>
              <a:t> </a:t>
            </a:r>
            <a:r>
              <a:rPr lang="en-US" sz="2800" dirty="0" err="1">
                <a:solidFill>
                  <a:srgbClr val="0000FF"/>
                </a:solidFill>
                <a:latin typeface="+mn-lt"/>
              </a:rPr>
              <a:t>dữ</a:t>
            </a:r>
            <a:r>
              <a:rPr lang="en-US" sz="2800" dirty="0">
                <a:solidFill>
                  <a:srgbClr val="0000FF"/>
                </a:solidFill>
                <a:latin typeface="+mn-lt"/>
              </a:rPr>
              <a:t> </a:t>
            </a:r>
            <a:r>
              <a:rPr lang="en-US" sz="2800" dirty="0" err="1">
                <a:solidFill>
                  <a:srgbClr val="0000FF"/>
                </a:solidFill>
                <a:latin typeface="+mn-lt"/>
              </a:rPr>
              <a:t>liệu</a:t>
            </a:r>
            <a:r>
              <a:rPr lang="en-US" sz="2800" dirty="0">
                <a:solidFill>
                  <a:srgbClr val="0000FF"/>
                </a:solidFill>
                <a:latin typeface="+mn-lt"/>
              </a:rPr>
              <a:t> </a:t>
            </a:r>
            <a:r>
              <a:rPr lang="en-US" sz="2800" dirty="0" err="1">
                <a:solidFill>
                  <a:srgbClr val="0000FF"/>
                </a:solidFill>
                <a:latin typeface="+mn-lt"/>
              </a:rPr>
              <a:t>đã</a:t>
            </a:r>
            <a:r>
              <a:rPr lang="en-US" sz="2800" dirty="0">
                <a:solidFill>
                  <a:srgbClr val="0000FF"/>
                </a:solidFill>
                <a:latin typeface="+mn-lt"/>
              </a:rPr>
              <a:t> </a:t>
            </a:r>
            <a:r>
              <a:rPr lang="en-US" sz="2800" dirty="0" err="1">
                <a:solidFill>
                  <a:srgbClr val="0000FF"/>
                </a:solidFill>
                <a:latin typeface="+mn-lt"/>
              </a:rPr>
              <a:t>sẵn</a:t>
            </a:r>
            <a:r>
              <a:rPr lang="en-US" sz="2800" dirty="0">
                <a:solidFill>
                  <a:srgbClr val="0000FF"/>
                </a:solidFill>
                <a:latin typeface="+mn-lt"/>
              </a:rPr>
              <a:t> </a:t>
            </a:r>
            <a:r>
              <a:rPr lang="en-US" sz="2800" dirty="0" err="1">
                <a:solidFill>
                  <a:srgbClr val="0000FF"/>
                </a:solidFill>
                <a:latin typeface="+mn-lt"/>
              </a:rPr>
              <a:t>sàng</a:t>
            </a:r>
            <a:r>
              <a:rPr lang="en-US" sz="2800" dirty="0">
                <a:solidFill>
                  <a:srgbClr val="0000FF"/>
                </a:solidFill>
                <a:latin typeface="+mn-lt"/>
              </a:rPr>
              <a:t> </a:t>
            </a:r>
            <a:r>
              <a:rPr lang="en-US" sz="2800" dirty="0" err="1">
                <a:solidFill>
                  <a:srgbClr val="0000FF"/>
                </a:solidFill>
                <a:latin typeface="+mn-lt"/>
              </a:rPr>
              <a:t>cho</a:t>
            </a:r>
            <a:r>
              <a:rPr lang="en-US" sz="2800" dirty="0">
                <a:solidFill>
                  <a:srgbClr val="0000FF"/>
                </a:solidFill>
                <a:latin typeface="+mn-lt"/>
              </a:rPr>
              <a:t> </a:t>
            </a:r>
            <a:r>
              <a:rPr lang="en-US" sz="2800" dirty="0" err="1">
                <a:solidFill>
                  <a:srgbClr val="0000FF"/>
                </a:solidFill>
                <a:latin typeface="+mn-lt"/>
              </a:rPr>
              <a:t>các</a:t>
            </a:r>
            <a:r>
              <a:rPr lang="en-US" sz="2800" dirty="0">
                <a:solidFill>
                  <a:srgbClr val="0000FF"/>
                </a:solidFill>
                <a:latin typeface="+mn-lt"/>
              </a:rPr>
              <a:t> </a:t>
            </a:r>
            <a:r>
              <a:rPr lang="en-US" sz="2800" dirty="0" err="1">
                <a:solidFill>
                  <a:srgbClr val="0000FF"/>
                </a:solidFill>
                <a:latin typeface="+mn-lt"/>
              </a:rPr>
              <a:t>thao</a:t>
            </a:r>
            <a:r>
              <a:rPr lang="en-US" sz="2800" dirty="0">
                <a:solidFill>
                  <a:srgbClr val="0000FF"/>
                </a:solidFill>
                <a:latin typeface="+mn-lt"/>
              </a:rPr>
              <a:t> </a:t>
            </a:r>
            <a:r>
              <a:rPr lang="en-US" sz="2800" dirty="0" err="1">
                <a:solidFill>
                  <a:srgbClr val="0000FF"/>
                </a:solidFill>
                <a:latin typeface="+mn-lt"/>
              </a:rPr>
              <a:t>tác</a:t>
            </a:r>
            <a:r>
              <a:rPr lang="en-US" sz="2800" dirty="0">
                <a:solidFill>
                  <a:srgbClr val="0000FF"/>
                </a:solidFill>
                <a:latin typeface="+mn-lt"/>
              </a:rPr>
              <a:t> </a:t>
            </a:r>
            <a:r>
              <a:rPr lang="en-US" sz="2800" dirty="0" err="1">
                <a:solidFill>
                  <a:srgbClr val="0000FF"/>
                </a:solidFill>
                <a:latin typeface="+mn-lt"/>
              </a:rPr>
              <a:t>sắp</a:t>
            </a:r>
            <a:r>
              <a:rPr lang="en-US" sz="2800" dirty="0">
                <a:solidFill>
                  <a:srgbClr val="0000FF"/>
                </a:solidFill>
                <a:latin typeface="+mn-lt"/>
              </a:rPr>
              <a:t> </a:t>
            </a:r>
            <a:r>
              <a:rPr lang="en-US" sz="2800" dirty="0" err="1">
                <a:solidFill>
                  <a:srgbClr val="0000FF"/>
                </a:solidFill>
                <a:latin typeface="+mn-lt"/>
              </a:rPr>
              <a:t>xếp</a:t>
            </a:r>
            <a:r>
              <a:rPr lang="en-US" sz="2800" dirty="0">
                <a:solidFill>
                  <a:srgbClr val="0000FF"/>
                </a:solidFill>
                <a:latin typeface="+mn-lt"/>
              </a:rPr>
              <a:t> </a:t>
            </a:r>
            <a:r>
              <a:rPr lang="en-US" sz="2800" dirty="0" err="1">
                <a:solidFill>
                  <a:srgbClr val="0000FF"/>
                </a:solidFill>
                <a:latin typeface="+mn-lt"/>
              </a:rPr>
              <a:t>và</a:t>
            </a:r>
            <a:r>
              <a:rPr lang="en-US" sz="2800" dirty="0">
                <a:solidFill>
                  <a:srgbClr val="0000FF"/>
                </a:solidFill>
                <a:latin typeface="+mn-lt"/>
              </a:rPr>
              <a:t> </a:t>
            </a:r>
            <a:r>
              <a:rPr lang="en-US" sz="2800" dirty="0" err="1">
                <a:solidFill>
                  <a:srgbClr val="0000FF"/>
                </a:solidFill>
                <a:latin typeface="+mn-lt"/>
              </a:rPr>
              <a:t>lọc</a:t>
            </a:r>
            <a:r>
              <a:rPr lang="en-US" sz="2800" dirty="0">
                <a:solidFill>
                  <a:srgbClr val="0000FF"/>
                </a:solidFill>
                <a:latin typeface="+mn-lt"/>
              </a:rPr>
              <a:t> </a:t>
            </a:r>
            <a:r>
              <a:rPr lang="en-US" sz="2800" dirty="0" err="1">
                <a:solidFill>
                  <a:srgbClr val="0000FF"/>
                </a:solidFill>
                <a:latin typeface="+mn-lt"/>
              </a:rPr>
              <a:t>dữ</a:t>
            </a:r>
            <a:r>
              <a:rPr lang="en-US" sz="2800" dirty="0">
                <a:solidFill>
                  <a:srgbClr val="0000FF"/>
                </a:solidFill>
                <a:latin typeface="+mn-lt"/>
              </a:rPr>
              <a:t> </a:t>
            </a:r>
            <a:r>
              <a:rPr lang="en-US" sz="2800" dirty="0" err="1">
                <a:solidFill>
                  <a:srgbClr val="0000FF"/>
                </a:solidFill>
                <a:latin typeface="+mn-lt"/>
              </a:rPr>
              <a:t>liệu</a:t>
            </a:r>
            <a:r>
              <a:rPr lang="en-US" sz="2800" dirty="0">
                <a:solidFill>
                  <a:srgbClr val="0000FF"/>
                </a:solidFill>
                <a:latin typeface="+mn-lt"/>
              </a:rPr>
              <a:t>.</a:t>
            </a:r>
          </a:p>
        </p:txBody>
      </p:sp>
    </p:spTree>
    <p:extLst>
      <p:ext uri="{BB962C8B-B14F-4D97-AF65-F5344CB8AC3E}">
        <p14:creationId xmlns:p14="http://schemas.microsoft.com/office/powerpoint/2010/main" val="4014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B6EE246B-72C9-448A-8364-F10C259748E1}"/>
              </a:ext>
            </a:extLst>
          </p:cNvPr>
          <p:cNvGrpSpPr/>
          <p:nvPr/>
        </p:nvGrpSpPr>
        <p:grpSpPr>
          <a:xfrm>
            <a:off x="113604" y="201608"/>
            <a:ext cx="2585233" cy="2313709"/>
            <a:chOff x="206317" y="4370769"/>
            <a:chExt cx="2798036" cy="2308702"/>
          </a:xfrm>
        </p:grpSpPr>
        <p:pic>
          <p:nvPicPr>
            <p:cNvPr id="2" name="Picture 12" descr="Background pattern&#10;&#10;Description automatically generated">
              <a:extLst>
                <a:ext uri="{FF2B5EF4-FFF2-40B4-BE49-F238E27FC236}">
                  <a16:creationId xmlns="" xmlns:a16="http://schemas.microsoft.com/office/drawing/2014/main" id="{BA9CF568-C9B0-4AF5-8E0F-5444C0E5FAF3}"/>
                </a:ext>
              </a:extLst>
            </p:cNvPr>
            <p:cNvPicPr>
              <a:picLocks noChangeAspect="1"/>
            </p:cNvPicPr>
            <p:nvPr/>
          </p:nvPicPr>
          <p:blipFill>
            <a:blip r:embed="rId2"/>
            <a:srcRect l="36012" r="14448" b="2"/>
            <a:stretch>
              <a:fillRect/>
            </a:stretch>
          </p:blipFill>
          <p:spPr>
            <a:xfrm rot="16200004">
              <a:off x="450984" y="4126102"/>
              <a:ext cx="2308702" cy="2798036"/>
            </a:xfrm>
            <a:prstGeom prst="rect">
              <a:avLst/>
            </a:prstGeom>
            <a:noFill/>
            <a:ln cap="flat">
              <a:noFill/>
            </a:ln>
          </p:spPr>
        </p:pic>
        <p:pic>
          <p:nvPicPr>
            <p:cNvPr id="3" name="Picture 11">
              <a:extLst>
                <a:ext uri="{FF2B5EF4-FFF2-40B4-BE49-F238E27FC236}">
                  <a16:creationId xmlns="" xmlns:a16="http://schemas.microsoft.com/office/drawing/2014/main" id="{A53AC208-BDF5-46B3-AD3F-C175FD22990E}"/>
                </a:ext>
              </a:extLst>
            </p:cNvPr>
            <p:cNvPicPr>
              <a:picLocks noChangeAspect="1"/>
            </p:cNvPicPr>
            <p:nvPr/>
          </p:nvPicPr>
          <p:blipFill>
            <a:blip r:embed="rId3"/>
            <a:srcRect b="8819"/>
            <a:stretch>
              <a:fillRect/>
            </a:stretch>
          </p:blipFill>
          <p:spPr>
            <a:xfrm>
              <a:off x="441500" y="4434662"/>
              <a:ext cx="2327669" cy="2180917"/>
            </a:xfrm>
            <a:prstGeom prst="rect">
              <a:avLst/>
            </a:prstGeom>
            <a:noFill/>
            <a:ln cap="flat">
              <a:noFill/>
            </a:ln>
          </p:spPr>
        </p:pic>
      </p:grpSp>
      <p:sp>
        <p:nvSpPr>
          <p:cNvPr id="5" name="Horizontal Scroll 9">
            <a:extLst>
              <a:ext uri="{FF2B5EF4-FFF2-40B4-BE49-F238E27FC236}">
                <a16:creationId xmlns="" xmlns:a16="http://schemas.microsoft.com/office/drawing/2014/main" id="{7F30530C-F851-452E-AED9-C67AEA96E456}"/>
              </a:ext>
            </a:extLst>
          </p:cNvPr>
          <p:cNvSpPr/>
          <p:nvPr/>
        </p:nvSpPr>
        <p:spPr>
          <a:xfrm>
            <a:off x="2791550" y="94735"/>
            <a:ext cx="9194134" cy="2313711"/>
          </a:xfrm>
          <a:custGeom>
            <a:avLst/>
            <a:gdLst>
              <a:gd name="f0" fmla="val 10800000"/>
              <a:gd name="f1" fmla="val 5400000"/>
              <a:gd name="f2" fmla="val 16200000"/>
              <a:gd name="f3" fmla="val 180"/>
              <a:gd name="f4" fmla="val w"/>
              <a:gd name="f5" fmla="val h"/>
              <a:gd name="f6" fmla="val ss"/>
              <a:gd name="f7" fmla="val 0"/>
              <a:gd name="f8" fmla="+- 0 0 5400000"/>
              <a:gd name="f9" fmla="+- 0 0 10800000"/>
              <a:gd name="f10" fmla="+- 0 0 16200000"/>
              <a:gd name="f11" fmla="val 12500"/>
              <a:gd name="f12" fmla="+- 0 0 -180"/>
              <a:gd name="f13" fmla="+- 0 0 -360"/>
              <a:gd name="f14" fmla="abs f4"/>
              <a:gd name="f15" fmla="abs f5"/>
              <a:gd name="f16" fmla="abs f6"/>
              <a:gd name="f17" fmla="*/ f12 f0 1"/>
              <a:gd name="f18" fmla="*/ f13 f0 1"/>
              <a:gd name="f19" fmla="?: f14 f4 1"/>
              <a:gd name="f20" fmla="?: f15 f5 1"/>
              <a:gd name="f21" fmla="?: f16 f6 1"/>
              <a:gd name="f22" fmla="*/ f17 1 f3"/>
              <a:gd name="f23" fmla="*/ f18 1 f3"/>
              <a:gd name="f24" fmla="*/ f19 1 21600"/>
              <a:gd name="f25" fmla="*/ f20 1 21600"/>
              <a:gd name="f26" fmla="*/ 21600 f19 1"/>
              <a:gd name="f27" fmla="*/ 21600 f20 1"/>
              <a:gd name="f28" fmla="+- f22 0 f1"/>
              <a:gd name="f29" fmla="+- f23 0 f1"/>
              <a:gd name="f30" fmla="min f25 f24"/>
              <a:gd name="f31" fmla="*/ f26 1 f21"/>
              <a:gd name="f32" fmla="*/ f27 1 f21"/>
              <a:gd name="f33" fmla="val f31"/>
              <a:gd name="f34" fmla="val f32"/>
              <a:gd name="f35" fmla="*/ f7 f30 1"/>
              <a:gd name="f36" fmla="+- f34 0 f7"/>
              <a:gd name="f37" fmla="+- f33 0 f7"/>
              <a:gd name="f38" fmla="*/ f33 f30 1"/>
              <a:gd name="f39" fmla="*/ f37 1 2"/>
              <a:gd name="f40" fmla="min f37 f36"/>
              <a:gd name="f41" fmla="+- f7 f39 0"/>
              <a:gd name="f42" fmla="*/ f40 f11 1"/>
              <a:gd name="f43" fmla="*/ f42 1 100000"/>
              <a:gd name="f44" fmla="*/ f41 f30 1"/>
              <a:gd name="f45" fmla="*/ f43 1 2"/>
              <a:gd name="f46" fmla="*/ f43 1 4"/>
              <a:gd name="f47" fmla="+- f43 f43 0"/>
              <a:gd name="f48" fmla="+- f34 0 f43"/>
              <a:gd name="f49" fmla="+- f33 0 f43"/>
              <a:gd name="f50" fmla="*/ f43 f30 1"/>
              <a:gd name="f51" fmla="+- f43 f45 0"/>
              <a:gd name="f52" fmla="+- f34 0 f45"/>
              <a:gd name="f53" fmla="+- f48 0 f45"/>
              <a:gd name="f54" fmla="+- f33 0 f45"/>
              <a:gd name="f55" fmla="*/ f48 f30 1"/>
              <a:gd name="f56" fmla="*/ f45 f30 1"/>
              <a:gd name="f57" fmla="*/ f46 f30 1"/>
              <a:gd name="f58" fmla="*/ f49 f30 1"/>
              <a:gd name="f59" fmla="*/ f47 f30 1"/>
              <a:gd name="f60" fmla="*/ f54 f30 1"/>
              <a:gd name="f61" fmla="*/ f52 f30 1"/>
              <a:gd name="f62" fmla="*/ f51 f30 1"/>
              <a:gd name="f63" fmla="*/ f53 f30 1"/>
            </a:gdLst>
            <a:ahLst/>
            <a:cxnLst>
              <a:cxn ang="3cd4">
                <a:pos x="hc" y="t"/>
              </a:cxn>
              <a:cxn ang="0">
                <a:pos x="r" y="vc"/>
              </a:cxn>
              <a:cxn ang="cd4">
                <a:pos x="hc" y="b"/>
              </a:cxn>
              <a:cxn ang="cd2">
                <a:pos x="l" y="vc"/>
              </a:cxn>
              <a:cxn ang="f28">
                <a:pos x="f44" y="f50"/>
              </a:cxn>
              <a:cxn ang="f29">
                <a:pos x="f44" y="f55"/>
              </a:cxn>
            </a:cxnLst>
            <a:rect l="f50" t="f50" r="f60" b="f55"/>
            <a:pathLst>
              <a:path stroke="0">
                <a:moveTo>
                  <a:pt x="f38" y="f56"/>
                </a:moveTo>
                <a:arcTo wR="f56" hR="f56" stAng="f7" swAng="f1"/>
                <a:lnTo>
                  <a:pt x="f60" y="f56"/>
                </a:lnTo>
                <a:arcTo wR="f57" hR="f57" stAng="f7" swAng="f0"/>
                <a:lnTo>
                  <a:pt x="f58" y="f50"/>
                </a:lnTo>
                <a:lnTo>
                  <a:pt x="f56" y="f50"/>
                </a:lnTo>
                <a:arcTo wR="f56" hR="f56" stAng="f2" swAng="f8"/>
                <a:lnTo>
                  <a:pt x="f35" y="f61"/>
                </a:lnTo>
                <a:arcTo wR="f56" hR="f56" stAng="f0" swAng="f9"/>
                <a:lnTo>
                  <a:pt x="f50" y="f55"/>
                </a:lnTo>
                <a:lnTo>
                  <a:pt x="f60" y="f55"/>
                </a:lnTo>
                <a:arcTo wR="f56" hR="f56" stAng="f1" swAng="f8"/>
                <a:close/>
                <a:moveTo>
                  <a:pt x="f56" y="f59"/>
                </a:moveTo>
                <a:arcTo wR="f56" hR="f56" stAng="f1" swAng="f8"/>
                <a:arcTo wR="f57" hR="f57" stAng="f7" swAng="f9"/>
                <a:close/>
              </a:path>
              <a:path stroke="0">
                <a:moveTo>
                  <a:pt x="f56" y="f59"/>
                </a:moveTo>
                <a:arcTo wR="f56" hR="f56" stAng="f1" swAng="f8"/>
                <a:arcTo wR="f57" hR="f57" stAng="f7" swAng="f9"/>
                <a:close/>
                <a:moveTo>
                  <a:pt x="f60" y="f50"/>
                </a:moveTo>
                <a:arcTo wR="f56" hR="f56" stAng="f1" swAng="f10"/>
                <a:arcTo wR="f57" hR="f57" stAng="f0" swAng="f9"/>
                <a:close/>
              </a:path>
              <a:path fill="none">
                <a:moveTo>
                  <a:pt x="f35" y="f62"/>
                </a:moveTo>
                <a:arcTo wR="f56" hR="f56" stAng="f0" swAng="f1"/>
                <a:lnTo>
                  <a:pt x="f58" y="f50"/>
                </a:lnTo>
                <a:lnTo>
                  <a:pt x="f58" y="f56"/>
                </a:lnTo>
                <a:arcTo wR="f56" hR="f56" stAng="f0" swAng="f0"/>
                <a:lnTo>
                  <a:pt x="f38" y="f63"/>
                </a:lnTo>
                <a:arcTo wR="f56" hR="f56" stAng="f7" swAng="f1"/>
                <a:lnTo>
                  <a:pt x="f50" y="f55"/>
                </a:lnTo>
                <a:lnTo>
                  <a:pt x="f50" y="f61"/>
                </a:lnTo>
                <a:arcTo wR="f56" hR="f56" stAng="f7" swAng="f0"/>
                <a:close/>
                <a:moveTo>
                  <a:pt x="f58" y="f50"/>
                </a:moveTo>
                <a:lnTo>
                  <a:pt x="f60" y="f50"/>
                </a:lnTo>
                <a:arcTo wR="f56" hR="f56" stAng="f1" swAng="f8"/>
                <a:moveTo>
                  <a:pt x="f60" y="f50"/>
                </a:moveTo>
                <a:lnTo>
                  <a:pt x="f60" y="f56"/>
                </a:lnTo>
                <a:arcTo wR="f57" hR="f57" stAng="f7" swAng="f0"/>
                <a:moveTo>
                  <a:pt x="f56" y="f59"/>
                </a:moveTo>
                <a:lnTo>
                  <a:pt x="f56" y="f62"/>
                </a:lnTo>
                <a:arcTo wR="f57" hR="f57" stAng="f0" swAng="f0"/>
                <a:arcTo wR="f56" hR="f56" stAng="f7" swAng="f0"/>
                <a:moveTo>
                  <a:pt x="f50" y="f62"/>
                </a:moveTo>
                <a:lnTo>
                  <a:pt x="f50" y="f55"/>
                </a:lnTo>
              </a:path>
            </a:pathLst>
          </a:custGeom>
          <a:solidFill>
            <a:srgbClr val="FFFFFF"/>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0000"/>
                </a:solidFill>
                <a:uFillTx/>
                <a:latin typeface="Times New Roman" pitchFamily="18"/>
                <a:cs typeface="Times New Roman" pitchFamily="18"/>
              </a:rPr>
              <a:t>Hãy</a:t>
            </a:r>
            <a:r>
              <a:rPr lang="en-US" sz="2800" b="1" i="0" u="none" strike="noStrike" kern="1200" cap="none" spc="0">
                <a:solidFill>
                  <a:srgbClr val="FF0000"/>
                </a:solidFill>
                <a:uFillTx/>
                <a:latin typeface="Times New Roman" pitchFamily="18"/>
                <a:cs typeface="Times New Roman" pitchFamily="18"/>
              </a:rPr>
              <a:t> thiết lập tính năng sắp xếp và lọc dữ liệu cho bảng dữ liệu trong Hình 1 và so sánh các kết quả thu được khi lần lượt nháy chuột vào biểu tượng         trên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a:solidFill>
                  <a:srgbClr val="FF0000"/>
                </a:solidFill>
                <a:uFillTx/>
                <a:latin typeface="Times New Roman" pitchFamily="18"/>
                <a:cs typeface="Times New Roman" pitchFamily="18"/>
              </a:rPr>
              <a:t>dòng tiêu đề các cột Lớp và cột Sĩ số?</a:t>
            </a:r>
            <a:endParaRPr lang="en-US" sz="2800" b="1" i="0" u="none" strike="noStrike" kern="1200" cap="none" spc="0" baseline="0">
              <a:solidFill>
                <a:srgbClr val="FF0000"/>
              </a:solidFill>
              <a:uFillTx/>
              <a:latin typeface="Times New Roman" pitchFamily="18"/>
              <a:cs typeface="Times New Roman" pitchFamily="18"/>
            </a:endParaRPr>
          </a:p>
        </p:txBody>
      </p:sp>
      <p:pic>
        <p:nvPicPr>
          <p:cNvPr id="6" name="Picture 5"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 xmlns:a16="http://schemas.microsoft.com/office/drawing/2014/main" id="{E4323EC1-C7D1-4276-B83E-CF2F968385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01368" y="1262926"/>
            <a:ext cx="479365" cy="381128"/>
          </a:xfrm>
          <a:prstGeom prst="rect">
            <a:avLst/>
          </a:prstGeom>
          <a:noFill/>
          <a:ln>
            <a:noFill/>
          </a:ln>
        </p:spPr>
      </p:pic>
      <p:sp>
        <p:nvSpPr>
          <p:cNvPr id="10" name="TextBox 9">
            <a:extLst>
              <a:ext uri="{FF2B5EF4-FFF2-40B4-BE49-F238E27FC236}">
                <a16:creationId xmlns="" xmlns:a16="http://schemas.microsoft.com/office/drawing/2014/main" id="{7E52EF18-45CD-48F5-8685-98267F6AA345}"/>
              </a:ext>
            </a:extLst>
          </p:cNvPr>
          <p:cNvSpPr txBox="1"/>
          <p:nvPr/>
        </p:nvSpPr>
        <p:spPr>
          <a:xfrm>
            <a:off x="223175" y="2560415"/>
            <a:ext cx="11762509" cy="2600199"/>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b="1" i="0" u="none" strike="noStrike" cap="none" normalizeH="0" baseline="0" dirty="0">
                <a:ln>
                  <a:noFill/>
                </a:ln>
                <a:solidFill>
                  <a:srgbClr val="0000FF"/>
                </a:solidFill>
                <a:effectLst/>
                <a:latin typeface="+mn-lt"/>
                <a:ea typeface="Times New Roman" panose="02020603050405020304" pitchFamily="18" charset="0"/>
              </a:rPr>
              <a:t> 1:</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lang="en-US" altLang="en-US" sz="2800" dirty="0" err="1" smtClean="0">
                <a:solidFill>
                  <a:srgbClr val="0000FF"/>
                </a:solidFill>
                <a:ea typeface="Times New Roman" panose="02020603050405020304" pitchFamily="18" charset="0"/>
              </a:rPr>
              <a:t>Nháy</a:t>
            </a:r>
            <a:r>
              <a:rPr lang="en-US" altLang="en-US" sz="2800" dirty="0" smtClean="0">
                <a:solidFill>
                  <a:srgbClr val="0000FF"/>
                </a:solidFill>
                <a:ea typeface="Times New Roman" panose="02020603050405020304" pitchFamily="18" charset="0"/>
              </a:rPr>
              <a:t> </a:t>
            </a:r>
            <a:r>
              <a:rPr lang="en-US" altLang="en-US" sz="2800" dirty="0" err="1">
                <a:solidFill>
                  <a:srgbClr val="0000FF"/>
                </a:solidFill>
                <a:ea typeface="Times New Roman" panose="02020603050405020304" pitchFamily="18" charset="0"/>
              </a:rPr>
              <a:t>chuột</a:t>
            </a:r>
            <a:r>
              <a:rPr lang="en-US" altLang="en-US" sz="2800" dirty="0">
                <a:solidFill>
                  <a:srgbClr val="0000FF"/>
                </a:solidFill>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vào</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một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ô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tính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bất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kỳ</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dữ</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liệu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cần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sắp</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xếp</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hoặc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lọc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Ví</a:t>
            </a:r>
            <a:r>
              <a:rPr kumimoji="0" lang="en-US" altLang="en-US" sz="2800" i="0" u="none" strike="noStrike" cap="none" normalizeH="0" dirty="0">
                <a:ln>
                  <a:noFill/>
                </a:ln>
                <a:solidFill>
                  <a:srgbClr val="0000FF"/>
                </a:solidFill>
                <a:effectLst/>
                <a:latin typeface="+mn-lt"/>
                <a:ea typeface="Times New Roman" panose="02020603050405020304" pitchFamily="18" charset="0"/>
              </a:rPr>
              <a:t> </a:t>
            </a:r>
            <a:r>
              <a:rPr kumimoji="0" lang="en-US" altLang="en-US" sz="2800" i="0" u="none" strike="noStrike" cap="none" normalizeH="0" dirty="0" err="1">
                <a:ln>
                  <a:noFill/>
                </a:ln>
                <a:solidFill>
                  <a:srgbClr val="0000FF"/>
                </a:solidFill>
                <a:effectLst/>
                <a:latin typeface="+mn-lt"/>
                <a:ea typeface="Times New Roman" panose="02020603050405020304" pitchFamily="18" charset="0"/>
              </a:rPr>
              <a:t>dụ</a:t>
            </a:r>
            <a:r>
              <a:rPr kumimoji="0" lang="en-US" altLang="en-US" sz="2800" i="0" u="none" strike="noStrike" cap="none" normalizeH="0" dirty="0">
                <a:ln>
                  <a:noFill/>
                </a:ln>
                <a:solidFill>
                  <a:srgbClr val="0000FF"/>
                </a:solidFill>
                <a:effectLst/>
                <a:latin typeface="+mn-lt"/>
                <a:ea typeface="Times New Roman" panose="02020603050405020304" pitchFamily="18" charset="0"/>
              </a:rPr>
              <a:t> ô C10 </a:t>
            </a:r>
            <a:r>
              <a:rPr kumimoji="0" lang="en-US" altLang="en-US" sz="2800" i="0" u="none" strike="noStrike" cap="none" normalizeH="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dirty="0">
                <a:ln>
                  <a:noFill/>
                </a:ln>
                <a:solidFill>
                  <a:srgbClr val="0000FF"/>
                </a:solidFill>
                <a:effectLst/>
                <a:latin typeface="+mn-lt"/>
                <a:ea typeface="Times New Roman" panose="02020603050405020304" pitchFamily="18" charset="0"/>
              </a:rPr>
              <a:t> </a:t>
            </a:r>
            <a:r>
              <a:rPr kumimoji="0" lang="en-US" altLang="en-US" sz="2800" i="0" u="none" strike="noStrike" cap="none" normalizeH="0" dirty="0" err="1">
                <a:ln>
                  <a:noFill/>
                </a:ln>
                <a:solidFill>
                  <a:srgbClr val="0000FF"/>
                </a:solidFill>
                <a:effectLst/>
                <a:latin typeface="+mn-lt"/>
                <a:ea typeface="Times New Roman" panose="02020603050405020304" pitchFamily="18" charset="0"/>
              </a:rPr>
              <a:t>Hình</a:t>
            </a:r>
            <a:r>
              <a:rPr kumimoji="0" lang="en-US" altLang="en-US" sz="2800" i="0" u="none" strike="noStrike" cap="none" normalizeH="0" dirty="0">
                <a:ln>
                  <a:noFill/>
                </a:ln>
                <a:solidFill>
                  <a:srgbClr val="0000FF"/>
                </a:solidFill>
                <a:effectLst/>
                <a:latin typeface="+mn-lt"/>
                <a:ea typeface="Times New Roman" panose="02020603050405020304" pitchFamily="18" charset="0"/>
              </a:rPr>
              <a:t> 1)</a:t>
            </a:r>
            <a:endParaRPr kumimoji="0" lang="en-US" altLang="en-US" sz="2800" i="0" u="none" strike="noStrike" cap="none" normalizeH="0" baseline="0" dirty="0">
              <a:ln>
                <a:noFill/>
              </a:ln>
              <a:solidFill>
                <a:srgbClr val="0000FF"/>
              </a:solidFill>
              <a:effectLst/>
              <a:latin typeface="+mn-lt"/>
              <a:ea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b="1" i="0" u="none" strike="noStrike" cap="none" normalizeH="0" baseline="0" dirty="0">
                <a:ln>
                  <a:noFill/>
                </a:ln>
                <a:solidFill>
                  <a:srgbClr val="0000FF"/>
                </a:solidFill>
                <a:effectLst/>
                <a:latin typeface="+mn-lt"/>
                <a:ea typeface="Times New Roman" panose="02020603050405020304" pitchFamily="18" charset="0"/>
              </a:rPr>
              <a:t> 2: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dải</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Data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trên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chức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năng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b="1" i="0" u="none" strike="noStrike" cap="none" normalizeH="0" baseline="0" dirty="0">
                <a:ln>
                  <a:noFill/>
                </a:ln>
                <a:solidFill>
                  <a:srgbClr val="0000FF"/>
                </a:solidFill>
                <a:effectLst/>
                <a:latin typeface="+mn-lt"/>
                <a:ea typeface="Times New Roman" panose="02020603050405020304" pitchFamily="18" charset="0"/>
              </a:rPr>
              <a:t> 3:</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Nháy</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chuột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vào</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biểu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tượng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Filter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nhóm</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Sort &amp; Filter.</a:t>
            </a:r>
          </a:p>
        </p:txBody>
      </p:sp>
      <p:pic>
        <p:nvPicPr>
          <p:cNvPr id="11" name="Picture 10"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 xmlns:a16="http://schemas.microsoft.com/office/drawing/2014/main" id="{060A130F-536B-43BC-B4CA-5310E112F7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47690" y="5306375"/>
            <a:ext cx="479365" cy="279870"/>
          </a:xfrm>
          <a:prstGeom prst="rect">
            <a:avLst/>
          </a:prstGeom>
          <a:noFill/>
          <a:ln>
            <a:noFill/>
          </a:ln>
        </p:spPr>
      </p:pic>
      <p:sp>
        <p:nvSpPr>
          <p:cNvPr id="12" name="TextBox 11">
            <a:extLst>
              <a:ext uri="{FF2B5EF4-FFF2-40B4-BE49-F238E27FC236}">
                <a16:creationId xmlns="" xmlns:a16="http://schemas.microsoft.com/office/drawing/2014/main" id="{25E905E9-CBC9-4E5C-8E66-5C26F5EAAE73}"/>
              </a:ext>
            </a:extLst>
          </p:cNvPr>
          <p:cNvSpPr txBox="1"/>
          <p:nvPr/>
        </p:nvSpPr>
        <p:spPr>
          <a:xfrm>
            <a:off x="330900" y="5205710"/>
            <a:ext cx="11445464" cy="1384995"/>
          </a:xfrm>
          <a:prstGeom prst="rect">
            <a:avLst/>
          </a:prstGeom>
          <a:noFill/>
        </p:spPr>
        <p:txBody>
          <a:bodyPr wrap="square">
            <a:spAutoFit/>
          </a:bodyPr>
          <a:lstStyle/>
          <a:p>
            <a:pPr algn="just"/>
            <a:r>
              <a:rPr kumimoji="0" lang="en-US" altLang="en-US" sz="2800" b="1" i="0" u="none" strike="noStrike" cap="none" normalizeH="0" baseline="0">
                <a:ln>
                  <a:noFill/>
                </a:ln>
                <a:solidFill>
                  <a:srgbClr val="0000FF"/>
                </a:solidFill>
                <a:effectLst/>
                <a:latin typeface="+mn-lt"/>
                <a:ea typeface="Times New Roman" panose="02020603050405020304" pitchFamily="18" charset="0"/>
              </a:rPr>
              <a:t>Sau Bước 3</a:t>
            </a:r>
            <a:r>
              <a:rPr kumimoji="0" lang="en-US" altLang="en-US" sz="2800" i="0" u="none" strike="noStrike" cap="none" normalizeH="0" baseline="0">
                <a:ln>
                  <a:noFill/>
                </a:ln>
                <a:solidFill>
                  <a:srgbClr val="0000FF"/>
                </a:solidFill>
                <a:effectLst/>
                <a:latin typeface="+mn-lt"/>
                <a:ea typeface="Times New Roman" panose="02020603050405020304" pitchFamily="18" charset="0"/>
              </a:rPr>
              <a:t>, biểu tượng        </a:t>
            </a:r>
            <a:r>
              <a:rPr lang="en-US" sz="2800">
                <a:solidFill>
                  <a:srgbClr val="0000FF"/>
                </a:solidFill>
                <a:latin typeface="+mn-lt"/>
              </a:rPr>
              <a:t>sẽ xuất hiện bên phải các ô tiêu đề của tất cả các cột trong vùng dữ liệu. Lúc này, bảng dữ liệu đã sẵn sàng cho các thao tác sắp xếp và lọc dữ liệu.</a:t>
            </a:r>
          </a:p>
        </p:txBody>
      </p:sp>
    </p:spTree>
    <p:extLst>
      <p:ext uri="{BB962C8B-B14F-4D97-AF65-F5344CB8AC3E}">
        <p14:creationId xmlns:p14="http://schemas.microsoft.com/office/powerpoint/2010/main" val="23033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35505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 </a:t>
            </a:r>
            <a:r>
              <a:rPr lang="en-US" sz="12800" b="1" dirty="0" err="1">
                <a:solidFill>
                  <a:srgbClr val="FF0000"/>
                </a:solidFill>
                <a:latin typeface="Times New Roman" panose="02020603050405020304" pitchFamily="18" charset="0"/>
                <a:cs typeface="Times New Roman" panose="02020603050405020304" pitchFamily="18" charset="0"/>
              </a:rPr>
              <a:t>Thực</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hiện</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lọc</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dữ</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liệu</a:t>
            </a:r>
            <a:r>
              <a:rPr lang="en-US" sz="12800" b="1" dirty="0">
                <a:solidFill>
                  <a:srgbClr val="FF0000"/>
                </a:solidFill>
                <a:latin typeface="Times New Roman" panose="02020603050405020304" pitchFamily="18" charset="0"/>
                <a:cs typeface="Times New Roman" panose="02020603050405020304" pitchFamily="18" charset="0"/>
              </a:rPr>
              <a:t>:</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10" name="AutoShape 4" descr="Câu nào dưới đây không có bộ phận trả lời cho câu hỏi Ở đâ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Câu nào dưới đây không có bộ phận trả lời cho câu hỏi Ở đâu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Câu nào dưới đây không có bộ phận trả lời cho câu hỏi Ở đâu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Hộp Văn bản 5">
            <a:extLst>
              <a:ext uri="{FF2B5EF4-FFF2-40B4-BE49-F238E27FC236}">
                <a16:creationId xmlns="" xmlns:a16="http://schemas.microsoft.com/office/drawing/2014/main" id="{C378B5A4-3944-49BE-A8DF-FA155E61E4CF}"/>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8" name="Hộp Văn bản 3">
            <a:extLst>
              <a:ext uri="{FF2B5EF4-FFF2-40B4-BE49-F238E27FC236}">
                <a16:creationId xmlns="" xmlns:a16="http://schemas.microsoft.com/office/drawing/2014/main" id="{D37862A0-2C38-4826-B009-FBBA5477603F}"/>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3" name="Content Placeholder 2">
            <a:extLst>
              <a:ext uri="{FF2B5EF4-FFF2-40B4-BE49-F238E27FC236}">
                <a16:creationId xmlns="" xmlns:a16="http://schemas.microsoft.com/office/drawing/2014/main" id="{CD45CB4A-9159-459C-86A7-0FAAACF6BE17}"/>
              </a:ext>
            </a:extLst>
          </p:cNvPr>
          <p:cNvSpPr txBox="1">
            <a:spLocks/>
          </p:cNvSpPr>
          <p:nvPr/>
        </p:nvSpPr>
        <p:spPr>
          <a:xfrm>
            <a:off x="307975" y="1857735"/>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a. </a:t>
            </a:r>
            <a:r>
              <a:rPr lang="en-US" sz="12800" b="1" dirty="0" err="1">
                <a:solidFill>
                  <a:srgbClr val="FF0000"/>
                </a:solidFill>
                <a:latin typeface="Times New Roman" panose="02020603050405020304" pitchFamily="18" charset="0"/>
                <a:cs typeface="Times New Roman" panose="02020603050405020304" pitchFamily="18" charset="0"/>
              </a:rPr>
              <a:t>Lọc</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theo</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giá</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trị</a:t>
            </a:r>
            <a:r>
              <a:rPr lang="en-US" sz="12800" b="1" dirty="0">
                <a:solidFill>
                  <a:srgbClr val="FF0000"/>
                </a:solidFill>
                <a:latin typeface="Times New Roman" panose="02020603050405020304" pitchFamily="18" charset="0"/>
                <a:cs typeface="Times New Roman" panose="02020603050405020304" pitchFamily="18" charset="0"/>
              </a:rPr>
              <a:t>:</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sz="4400" b="1" dirty="0">
              <a:solidFill>
                <a:srgbClr val="0000FF"/>
              </a:solidFill>
            </a:endParaRPr>
          </a:p>
          <a:p>
            <a:pPr algn="just"/>
            <a:endParaRPr lang="en-US" sz="44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5" name="Rectangle 3">
            <a:extLst>
              <a:ext uri="{FF2B5EF4-FFF2-40B4-BE49-F238E27FC236}">
                <a16:creationId xmlns="" xmlns:a16="http://schemas.microsoft.com/office/drawing/2014/main" id="{0DBD2CB2-B948-46BC-9195-D56644F21CF2}"/>
              </a:ext>
            </a:extLst>
          </p:cNvPr>
          <p:cNvSpPr>
            <a:spLocks noChangeArrowheads="1"/>
          </p:cNvSpPr>
          <p:nvPr/>
        </p:nvSpPr>
        <p:spPr bwMode="auto">
          <a:xfrm>
            <a:off x="5788025" y="34556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 xmlns:a16="http://schemas.microsoft.com/office/drawing/2014/main" id="{23CCC7B2-7239-47B1-9809-0ED627E1F24B}"/>
              </a:ext>
            </a:extLst>
          </p:cNvPr>
          <p:cNvPicPr>
            <a:picLocks noChangeAspect="1"/>
          </p:cNvPicPr>
          <p:nvPr/>
        </p:nvPicPr>
        <p:blipFill>
          <a:blip r:embed="rId2"/>
          <a:stretch>
            <a:fillRect/>
          </a:stretch>
        </p:blipFill>
        <p:spPr>
          <a:xfrm>
            <a:off x="307975" y="2544644"/>
            <a:ext cx="867682" cy="620519"/>
          </a:xfrm>
          <a:prstGeom prst="rect">
            <a:avLst/>
          </a:prstGeom>
        </p:spPr>
      </p:pic>
      <p:sp>
        <p:nvSpPr>
          <p:cNvPr id="25" name="TextBox 24">
            <a:extLst>
              <a:ext uri="{FF2B5EF4-FFF2-40B4-BE49-F238E27FC236}">
                <a16:creationId xmlns="" xmlns:a16="http://schemas.microsoft.com/office/drawing/2014/main" id="{D18E6B5E-FFCA-4EAD-965B-346117E09CD4}"/>
              </a:ext>
            </a:extLst>
          </p:cNvPr>
          <p:cNvSpPr txBox="1"/>
          <p:nvPr/>
        </p:nvSpPr>
        <p:spPr>
          <a:xfrm>
            <a:off x="1391296" y="2668202"/>
            <a:ext cx="10832567" cy="523220"/>
          </a:xfrm>
          <a:prstGeom prst="rect">
            <a:avLst/>
          </a:prstGeom>
          <a:noFill/>
        </p:spPr>
        <p:txBody>
          <a:bodyPr wrap="square" rtlCol="0">
            <a:spAutoFit/>
          </a:bodyPr>
          <a:lstStyle/>
          <a:p>
            <a:pPr lvl="0"/>
            <a:r>
              <a:rPr lang="en-US" sz="2800" b="1">
                <a:solidFill>
                  <a:srgbClr val="002060"/>
                </a:solidFill>
              </a:rPr>
              <a:t>Câu 1: Tác dụng của việc lọc dữ liệu theo giá trị để làm gì?</a:t>
            </a:r>
            <a:endParaRPr lang="en-US" b="1">
              <a:solidFill>
                <a:srgbClr val="7030A0"/>
              </a:solidFill>
            </a:endParaRPr>
          </a:p>
        </p:txBody>
      </p:sp>
      <p:pic>
        <p:nvPicPr>
          <p:cNvPr id="26" name="Picture 25">
            <a:extLst>
              <a:ext uri="{FF2B5EF4-FFF2-40B4-BE49-F238E27FC236}">
                <a16:creationId xmlns="" xmlns:a16="http://schemas.microsoft.com/office/drawing/2014/main" id="{997C9BF9-0F27-4BA0-BC97-4CD96461FDF1}"/>
              </a:ext>
            </a:extLst>
          </p:cNvPr>
          <p:cNvPicPr>
            <a:picLocks noChangeAspect="1"/>
          </p:cNvPicPr>
          <p:nvPr/>
        </p:nvPicPr>
        <p:blipFill>
          <a:blip r:embed="rId3"/>
          <a:stretch>
            <a:fillRect/>
          </a:stretch>
        </p:blipFill>
        <p:spPr>
          <a:xfrm>
            <a:off x="365759" y="3683754"/>
            <a:ext cx="809898" cy="792059"/>
          </a:xfrm>
          <a:prstGeom prst="rect">
            <a:avLst/>
          </a:prstGeom>
          <a:ln>
            <a:noFill/>
          </a:ln>
          <a:effectLst>
            <a:softEdge rad="112500"/>
          </a:effectLst>
        </p:spPr>
      </p:pic>
      <p:sp>
        <p:nvSpPr>
          <p:cNvPr id="27" name="TextBox 26">
            <a:extLst>
              <a:ext uri="{FF2B5EF4-FFF2-40B4-BE49-F238E27FC236}">
                <a16:creationId xmlns="" xmlns:a16="http://schemas.microsoft.com/office/drawing/2014/main" id="{9ECA2564-D730-4690-961B-3388F5FF4BF6}"/>
              </a:ext>
            </a:extLst>
          </p:cNvPr>
          <p:cNvSpPr txBox="1"/>
          <p:nvPr/>
        </p:nvSpPr>
        <p:spPr>
          <a:xfrm>
            <a:off x="1256211" y="3608063"/>
            <a:ext cx="10570030" cy="1231106"/>
          </a:xfrm>
          <a:prstGeom prst="rect">
            <a:avLst/>
          </a:prstGeom>
          <a:noFill/>
        </p:spPr>
        <p:txBody>
          <a:bodyPr wrap="square" rtlCol="0">
            <a:spAutoFit/>
          </a:bodyPr>
          <a:lstStyle/>
          <a:p>
            <a:pPr algn="just"/>
            <a:r>
              <a:rPr lang="en-US" sz="2800" b="1" dirty="0">
                <a:solidFill>
                  <a:srgbClr val="C00000"/>
                </a:solidFill>
              </a:rPr>
              <a:t> </a:t>
            </a:r>
            <a:r>
              <a:rPr lang="en-US" sz="2800" b="1" dirty="0" err="1">
                <a:solidFill>
                  <a:srgbClr val="C00000"/>
                </a:solidFill>
              </a:rPr>
              <a:t>Trả</a:t>
            </a:r>
            <a:r>
              <a:rPr lang="en-US" sz="2800" b="1" dirty="0">
                <a:solidFill>
                  <a:srgbClr val="C00000"/>
                </a:solidFill>
              </a:rPr>
              <a:t> </a:t>
            </a:r>
            <a:r>
              <a:rPr lang="en-US" sz="2800" b="1" dirty="0" err="1">
                <a:solidFill>
                  <a:srgbClr val="C00000"/>
                </a:solidFill>
              </a:rPr>
              <a:t>lời</a:t>
            </a:r>
            <a:r>
              <a:rPr lang="en-US" sz="2800" b="1" dirty="0">
                <a:solidFill>
                  <a:srgbClr val="C00000"/>
                </a:solidFill>
              </a:rPr>
              <a:t>: </a:t>
            </a:r>
            <a:r>
              <a:rPr lang="en-US" sz="2800" dirty="0" err="1" smtClean="0">
                <a:solidFill>
                  <a:srgbClr val="C00000"/>
                </a:solidFill>
              </a:rPr>
              <a:t>Việc</a:t>
            </a:r>
            <a:r>
              <a:rPr lang="en-US" sz="2800" dirty="0" smtClean="0">
                <a:solidFill>
                  <a:srgbClr val="C00000"/>
                </a:solidFill>
              </a:rPr>
              <a:t> </a:t>
            </a:r>
            <a:r>
              <a:rPr lang="en-US" sz="2800" dirty="0" err="1">
                <a:solidFill>
                  <a:srgbClr val="C00000"/>
                </a:solidFill>
              </a:rPr>
              <a:t>lọc</a:t>
            </a:r>
            <a:r>
              <a:rPr lang="en-US" sz="2800" dirty="0">
                <a:solidFill>
                  <a:srgbClr val="C00000"/>
                </a:solidFill>
              </a:rPr>
              <a:t> </a:t>
            </a:r>
            <a:r>
              <a:rPr lang="en-US" sz="2800" dirty="0" err="1">
                <a:solidFill>
                  <a:srgbClr val="C00000"/>
                </a:solidFill>
              </a:rPr>
              <a:t>dữ</a:t>
            </a:r>
            <a:r>
              <a:rPr lang="en-US" sz="2800" dirty="0">
                <a:solidFill>
                  <a:srgbClr val="C00000"/>
                </a:solidFill>
              </a:rPr>
              <a:t> </a:t>
            </a:r>
            <a:r>
              <a:rPr lang="en-US" sz="2800" dirty="0" err="1">
                <a:solidFill>
                  <a:srgbClr val="C00000"/>
                </a:solidFill>
              </a:rPr>
              <a:t>liệu</a:t>
            </a:r>
            <a:r>
              <a:rPr lang="en-US" sz="2800" dirty="0">
                <a:solidFill>
                  <a:srgbClr val="C00000"/>
                </a:solidFill>
              </a:rPr>
              <a:t> </a:t>
            </a:r>
            <a:r>
              <a:rPr lang="en-US" sz="2800" dirty="0" err="1">
                <a:solidFill>
                  <a:srgbClr val="C00000"/>
                </a:solidFill>
              </a:rPr>
              <a:t>theo</a:t>
            </a:r>
            <a:r>
              <a:rPr lang="en-US" sz="2800" dirty="0">
                <a:solidFill>
                  <a:srgbClr val="C00000"/>
                </a:solidFill>
              </a:rPr>
              <a:t> </a:t>
            </a:r>
            <a:r>
              <a:rPr lang="en-US" sz="2800" dirty="0" err="1">
                <a:solidFill>
                  <a:srgbClr val="C00000"/>
                </a:solidFill>
              </a:rPr>
              <a:t>giá</a:t>
            </a:r>
            <a:r>
              <a:rPr lang="en-US" sz="2800" dirty="0">
                <a:solidFill>
                  <a:srgbClr val="C00000"/>
                </a:solidFill>
              </a:rPr>
              <a:t> </a:t>
            </a:r>
            <a:r>
              <a:rPr lang="en-US" sz="2800" dirty="0" err="1">
                <a:solidFill>
                  <a:srgbClr val="C00000"/>
                </a:solidFill>
              </a:rPr>
              <a:t>trị</a:t>
            </a:r>
            <a:r>
              <a:rPr lang="en-US" sz="2800" dirty="0">
                <a:solidFill>
                  <a:srgbClr val="C00000"/>
                </a:solidFill>
              </a:rPr>
              <a:t> </a:t>
            </a:r>
            <a:r>
              <a:rPr lang="en-US" sz="2800" dirty="0" err="1">
                <a:solidFill>
                  <a:srgbClr val="C00000"/>
                </a:solidFill>
              </a:rPr>
              <a:t>nhằm</a:t>
            </a:r>
            <a:r>
              <a:rPr lang="en-US" sz="2800" dirty="0">
                <a:solidFill>
                  <a:srgbClr val="C00000"/>
                </a:solidFill>
              </a:rPr>
              <a:t> </a:t>
            </a:r>
            <a:r>
              <a:rPr lang="en-US" sz="2800" dirty="0" err="1">
                <a:solidFill>
                  <a:srgbClr val="C00000"/>
                </a:solidFill>
              </a:rPr>
              <a:t>chỉ</a:t>
            </a:r>
            <a:r>
              <a:rPr lang="en-US" sz="2800" dirty="0">
                <a:solidFill>
                  <a:srgbClr val="C00000"/>
                </a:solidFill>
              </a:rPr>
              <a:t> </a:t>
            </a:r>
            <a:r>
              <a:rPr lang="en-US" sz="2800" dirty="0" err="1">
                <a:solidFill>
                  <a:srgbClr val="C00000"/>
                </a:solidFill>
              </a:rPr>
              <a:t>hiển</a:t>
            </a:r>
            <a:r>
              <a:rPr lang="en-US" sz="2800" dirty="0">
                <a:solidFill>
                  <a:srgbClr val="C00000"/>
                </a:solidFill>
              </a:rPr>
              <a:t> </a:t>
            </a:r>
            <a:r>
              <a:rPr lang="en-US" sz="2800" dirty="0" err="1">
                <a:solidFill>
                  <a:srgbClr val="C00000"/>
                </a:solidFill>
              </a:rPr>
              <a:t>thị</a:t>
            </a:r>
            <a:r>
              <a:rPr lang="en-US" sz="2800" dirty="0">
                <a:solidFill>
                  <a:srgbClr val="C00000"/>
                </a:solidFill>
              </a:rPr>
              <a:t> </a:t>
            </a:r>
            <a:r>
              <a:rPr lang="en-US" sz="2800" dirty="0" err="1">
                <a:solidFill>
                  <a:srgbClr val="C00000"/>
                </a:solidFill>
              </a:rPr>
              <a:t>những</a:t>
            </a:r>
            <a:r>
              <a:rPr lang="en-US" sz="2800" dirty="0">
                <a:solidFill>
                  <a:srgbClr val="C00000"/>
                </a:solidFill>
              </a:rPr>
              <a:t> </a:t>
            </a:r>
            <a:r>
              <a:rPr lang="en-US" sz="2800" dirty="0" err="1">
                <a:solidFill>
                  <a:srgbClr val="C00000"/>
                </a:solidFill>
              </a:rPr>
              <a:t>hàng</a:t>
            </a:r>
            <a:r>
              <a:rPr lang="en-US" sz="2800" dirty="0">
                <a:solidFill>
                  <a:srgbClr val="C00000"/>
                </a:solidFill>
              </a:rPr>
              <a:t> </a:t>
            </a:r>
            <a:r>
              <a:rPr lang="en-US" sz="2800" dirty="0" err="1">
                <a:solidFill>
                  <a:srgbClr val="C00000"/>
                </a:solidFill>
              </a:rPr>
              <a:t>trong</a:t>
            </a:r>
            <a:r>
              <a:rPr lang="en-US" sz="2800" dirty="0">
                <a:solidFill>
                  <a:srgbClr val="C00000"/>
                </a:solidFill>
              </a:rPr>
              <a:t> </a:t>
            </a:r>
            <a:r>
              <a:rPr lang="en-US" sz="2800" dirty="0" err="1">
                <a:solidFill>
                  <a:srgbClr val="C00000"/>
                </a:solidFill>
              </a:rPr>
              <a:t>bảng</a:t>
            </a:r>
            <a:r>
              <a:rPr lang="en-US" sz="2800" dirty="0">
                <a:solidFill>
                  <a:srgbClr val="C00000"/>
                </a:solidFill>
              </a:rPr>
              <a:t> </a:t>
            </a:r>
            <a:r>
              <a:rPr lang="en-US" sz="2800" dirty="0" err="1">
                <a:solidFill>
                  <a:srgbClr val="C00000"/>
                </a:solidFill>
              </a:rPr>
              <a:t>dữ</a:t>
            </a:r>
            <a:r>
              <a:rPr lang="en-US" sz="2800" dirty="0">
                <a:solidFill>
                  <a:srgbClr val="C00000"/>
                </a:solidFill>
              </a:rPr>
              <a:t> </a:t>
            </a:r>
            <a:r>
              <a:rPr lang="en-US" sz="2800" dirty="0" err="1">
                <a:solidFill>
                  <a:srgbClr val="C00000"/>
                </a:solidFill>
              </a:rPr>
              <a:t>liệu</a:t>
            </a:r>
            <a:r>
              <a:rPr lang="en-US" sz="2800" dirty="0">
                <a:solidFill>
                  <a:srgbClr val="C00000"/>
                </a:solidFill>
              </a:rPr>
              <a:t> </a:t>
            </a:r>
            <a:r>
              <a:rPr lang="en-US" sz="2800" dirty="0" err="1">
                <a:solidFill>
                  <a:srgbClr val="C00000"/>
                </a:solidFill>
              </a:rPr>
              <a:t>mà</a:t>
            </a:r>
            <a:r>
              <a:rPr lang="en-US" sz="2800" dirty="0">
                <a:solidFill>
                  <a:srgbClr val="C00000"/>
                </a:solidFill>
              </a:rPr>
              <a:t> </a:t>
            </a:r>
            <a:r>
              <a:rPr lang="en-US" sz="2800" dirty="0" err="1">
                <a:solidFill>
                  <a:srgbClr val="C00000"/>
                </a:solidFill>
              </a:rPr>
              <a:t>giá</a:t>
            </a:r>
            <a:r>
              <a:rPr lang="en-US" sz="2800" dirty="0">
                <a:solidFill>
                  <a:srgbClr val="C00000"/>
                </a:solidFill>
              </a:rPr>
              <a:t> </a:t>
            </a:r>
            <a:r>
              <a:rPr lang="en-US" sz="2800" dirty="0" err="1">
                <a:solidFill>
                  <a:srgbClr val="C00000"/>
                </a:solidFill>
              </a:rPr>
              <a:t>trị</a:t>
            </a:r>
            <a:r>
              <a:rPr lang="en-US" sz="2800" dirty="0">
                <a:solidFill>
                  <a:srgbClr val="C00000"/>
                </a:solidFill>
              </a:rPr>
              <a:t> </a:t>
            </a:r>
            <a:r>
              <a:rPr lang="en-US" sz="2800" dirty="0" err="1">
                <a:solidFill>
                  <a:srgbClr val="C00000"/>
                </a:solidFill>
              </a:rPr>
              <a:t>tại</a:t>
            </a:r>
            <a:r>
              <a:rPr lang="en-US" sz="2800" dirty="0">
                <a:solidFill>
                  <a:srgbClr val="C00000"/>
                </a:solidFill>
              </a:rPr>
              <a:t> </a:t>
            </a:r>
            <a:r>
              <a:rPr lang="en-US" sz="2800" dirty="0" err="1">
                <a:solidFill>
                  <a:srgbClr val="C00000"/>
                </a:solidFill>
              </a:rPr>
              <a:t>cột</a:t>
            </a:r>
            <a:r>
              <a:rPr lang="en-US" sz="2800" dirty="0">
                <a:solidFill>
                  <a:srgbClr val="C00000"/>
                </a:solidFill>
              </a:rPr>
              <a:t> </a:t>
            </a:r>
            <a:r>
              <a:rPr lang="en-US" sz="2800" dirty="0" err="1">
                <a:solidFill>
                  <a:srgbClr val="C00000"/>
                </a:solidFill>
              </a:rPr>
              <a:t>muốn</a:t>
            </a:r>
            <a:r>
              <a:rPr lang="en-US" sz="2800" dirty="0">
                <a:solidFill>
                  <a:srgbClr val="C00000"/>
                </a:solidFill>
              </a:rPr>
              <a:t> </a:t>
            </a:r>
            <a:r>
              <a:rPr lang="en-US" sz="2800" dirty="0" err="1">
                <a:solidFill>
                  <a:srgbClr val="C00000"/>
                </a:solidFill>
              </a:rPr>
              <a:t>lọc</a:t>
            </a:r>
            <a:r>
              <a:rPr lang="en-US" sz="2800" dirty="0">
                <a:solidFill>
                  <a:srgbClr val="C00000"/>
                </a:solidFill>
              </a:rPr>
              <a:t> </a:t>
            </a:r>
            <a:r>
              <a:rPr lang="en-US" sz="2800" dirty="0" err="1">
                <a:solidFill>
                  <a:srgbClr val="C00000"/>
                </a:solidFill>
              </a:rPr>
              <a:t>đúng</a:t>
            </a:r>
            <a:r>
              <a:rPr lang="en-US" sz="2800" dirty="0">
                <a:solidFill>
                  <a:srgbClr val="C00000"/>
                </a:solidFill>
              </a:rPr>
              <a:t> </a:t>
            </a:r>
            <a:r>
              <a:rPr lang="en-US" sz="2800" dirty="0" err="1">
                <a:solidFill>
                  <a:srgbClr val="C00000"/>
                </a:solidFill>
              </a:rPr>
              <a:t>bằng</a:t>
            </a:r>
            <a:r>
              <a:rPr lang="en-US" sz="2800" dirty="0">
                <a:solidFill>
                  <a:srgbClr val="C00000"/>
                </a:solidFill>
              </a:rPr>
              <a:t> </a:t>
            </a:r>
            <a:r>
              <a:rPr lang="en-US" sz="2800" dirty="0" err="1">
                <a:solidFill>
                  <a:srgbClr val="C00000"/>
                </a:solidFill>
              </a:rPr>
              <a:t>giá</a:t>
            </a:r>
            <a:r>
              <a:rPr lang="en-US" sz="2800" dirty="0">
                <a:solidFill>
                  <a:srgbClr val="C00000"/>
                </a:solidFill>
              </a:rPr>
              <a:t> </a:t>
            </a:r>
            <a:r>
              <a:rPr lang="en-US" sz="2800" dirty="0" err="1">
                <a:solidFill>
                  <a:srgbClr val="C00000"/>
                </a:solidFill>
              </a:rPr>
              <a:t>trị</a:t>
            </a:r>
            <a:r>
              <a:rPr lang="en-US" sz="2800" dirty="0">
                <a:solidFill>
                  <a:srgbClr val="C00000"/>
                </a:solidFill>
              </a:rPr>
              <a:t> </a:t>
            </a:r>
            <a:r>
              <a:rPr lang="en-US" sz="2800" dirty="0" err="1">
                <a:solidFill>
                  <a:srgbClr val="C00000"/>
                </a:solidFill>
              </a:rPr>
              <a:t>quan</a:t>
            </a:r>
            <a:r>
              <a:rPr lang="en-US" sz="2800" dirty="0">
                <a:solidFill>
                  <a:srgbClr val="C00000"/>
                </a:solidFill>
              </a:rPr>
              <a:t> </a:t>
            </a:r>
            <a:r>
              <a:rPr lang="en-US" sz="2800" dirty="0" err="1">
                <a:solidFill>
                  <a:srgbClr val="C00000"/>
                </a:solidFill>
              </a:rPr>
              <a:t>tâm</a:t>
            </a:r>
            <a:r>
              <a:rPr lang="en-US" sz="2800" dirty="0">
                <a:solidFill>
                  <a:srgbClr val="C00000"/>
                </a:solidFill>
              </a:rPr>
              <a:t>.</a:t>
            </a:r>
          </a:p>
          <a:p>
            <a:pPr algn="just"/>
            <a:endParaRPr lang="en-US" b="1" dirty="0">
              <a:solidFill>
                <a:srgbClr val="C00000"/>
              </a:solidFill>
            </a:endParaRPr>
          </a:p>
        </p:txBody>
      </p:sp>
    </p:spTree>
    <p:extLst>
      <p:ext uri="{BB962C8B-B14F-4D97-AF65-F5344CB8AC3E}">
        <p14:creationId xmlns:p14="http://schemas.microsoft.com/office/powerpoint/2010/main" val="26379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5">
            <a:extLst>
              <a:ext uri="{FF2B5EF4-FFF2-40B4-BE49-F238E27FC236}">
                <a16:creationId xmlns="" xmlns:a16="http://schemas.microsoft.com/office/drawing/2014/main" id="{27C766F4-B73B-44C8-8BE4-A79A99845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30" y="2132506"/>
            <a:ext cx="4258557" cy="2592988"/>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4523900D-E9B4-47D5-AC2B-305C53E07760}"/>
              </a:ext>
            </a:extLst>
          </p:cNvPr>
          <p:cNvPicPr>
            <a:picLocks noChangeAspect="1"/>
          </p:cNvPicPr>
          <p:nvPr/>
        </p:nvPicPr>
        <p:blipFill>
          <a:blip r:embed="rId3"/>
          <a:stretch>
            <a:fillRect/>
          </a:stretch>
        </p:blipFill>
        <p:spPr>
          <a:xfrm>
            <a:off x="276112" y="719820"/>
            <a:ext cx="867682" cy="620519"/>
          </a:xfrm>
          <a:prstGeom prst="rect">
            <a:avLst/>
          </a:prstGeom>
        </p:spPr>
      </p:pic>
      <p:sp>
        <p:nvSpPr>
          <p:cNvPr id="5" name="TextBox 4">
            <a:extLst>
              <a:ext uri="{FF2B5EF4-FFF2-40B4-BE49-F238E27FC236}">
                <a16:creationId xmlns="" xmlns:a16="http://schemas.microsoft.com/office/drawing/2014/main" id="{B6DC31BC-3A5F-420C-82B3-5E1120F0CA9E}"/>
              </a:ext>
            </a:extLst>
          </p:cNvPr>
          <p:cNvSpPr txBox="1"/>
          <p:nvPr/>
        </p:nvSpPr>
        <p:spPr>
          <a:xfrm>
            <a:off x="1359433" y="843378"/>
            <a:ext cx="10832567" cy="954107"/>
          </a:xfrm>
          <a:prstGeom prst="rect">
            <a:avLst/>
          </a:prstGeom>
          <a:noFill/>
        </p:spPr>
        <p:txBody>
          <a:bodyPr wrap="square" rtlCol="0">
            <a:spAutoFit/>
          </a:bodyPr>
          <a:lstStyle/>
          <a:p>
            <a:pPr lvl="0"/>
            <a:r>
              <a:rPr lang="en-US" sz="2800" b="1" dirty="0" err="1">
                <a:solidFill>
                  <a:srgbClr val="002060"/>
                </a:solidFill>
              </a:rPr>
              <a:t>Câu</a:t>
            </a:r>
            <a:r>
              <a:rPr lang="en-US" sz="2800" b="1" dirty="0">
                <a:solidFill>
                  <a:srgbClr val="002060"/>
                </a:solidFill>
              </a:rPr>
              <a:t> 2: </a:t>
            </a:r>
            <a:r>
              <a:rPr lang="en-US" sz="2800" b="1" dirty="0" err="1">
                <a:solidFill>
                  <a:srgbClr val="002060"/>
                </a:solidFill>
              </a:rPr>
              <a:t>Giả</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lọc</a:t>
            </a:r>
            <a:r>
              <a:rPr lang="en-US" sz="2800" b="1" dirty="0">
                <a:solidFill>
                  <a:srgbClr val="002060"/>
                </a:solidFill>
              </a:rPr>
              <a:t> </a:t>
            </a:r>
            <a:r>
              <a:rPr lang="en-US" sz="2800" b="1" dirty="0" err="1">
                <a:solidFill>
                  <a:srgbClr val="002060"/>
                </a:solidFill>
              </a:rPr>
              <a:t>dữ</a:t>
            </a:r>
            <a:r>
              <a:rPr lang="en-US" sz="2800" b="1" dirty="0">
                <a:solidFill>
                  <a:srgbClr val="002060"/>
                </a:solidFill>
              </a:rPr>
              <a:t> </a:t>
            </a:r>
            <a:r>
              <a:rPr lang="en-US" sz="2800" b="1" dirty="0" err="1">
                <a:solidFill>
                  <a:srgbClr val="002060"/>
                </a:solidFill>
              </a:rPr>
              <a:t>liệu</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hình</a:t>
            </a:r>
            <a:r>
              <a:rPr lang="en-US" sz="2800" b="1" dirty="0">
                <a:solidFill>
                  <a:srgbClr val="002060"/>
                </a:solidFill>
              </a:rPr>
              <a:t> 5)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cột</a:t>
            </a:r>
            <a:r>
              <a:rPr lang="en-US" sz="2800" b="1" dirty="0">
                <a:solidFill>
                  <a:srgbClr val="002060"/>
                </a:solidFill>
              </a:rPr>
              <a:t> </a:t>
            </a:r>
            <a:r>
              <a:rPr lang="en-US" sz="2800" b="1" dirty="0" err="1">
                <a:solidFill>
                  <a:srgbClr val="002060"/>
                </a:solidFill>
              </a:rPr>
              <a:t>số</a:t>
            </a:r>
            <a:r>
              <a:rPr lang="en-US" sz="2800" b="1" dirty="0">
                <a:solidFill>
                  <a:srgbClr val="002060"/>
                </a:solidFill>
              </a:rPr>
              <a:t> </a:t>
            </a:r>
            <a:r>
              <a:rPr lang="en-US" sz="2800" b="1" dirty="0" err="1">
                <a:solidFill>
                  <a:srgbClr val="002060"/>
                </a:solidFill>
              </a:rPr>
              <a:t>lượng</a:t>
            </a:r>
            <a:r>
              <a:rPr lang="en-US" sz="2800" b="1" dirty="0">
                <a:solidFill>
                  <a:srgbClr val="002060"/>
                </a:solidFill>
              </a:rPr>
              <a:t> </a:t>
            </a:r>
            <a:r>
              <a:rPr lang="en-US" sz="2800" b="1" dirty="0" err="1">
                <a:solidFill>
                  <a:srgbClr val="002060"/>
                </a:solidFill>
              </a:rPr>
              <a:t>chỉ</a:t>
            </a:r>
            <a:r>
              <a:rPr lang="en-US" sz="2800" b="1" dirty="0">
                <a:solidFill>
                  <a:srgbClr val="002060"/>
                </a:solidFill>
              </a:rPr>
              <a:t> </a:t>
            </a:r>
            <a:r>
              <a:rPr lang="en-US" sz="2800" b="1" dirty="0" err="1">
                <a:solidFill>
                  <a:srgbClr val="002060"/>
                </a:solidFill>
              </a:rPr>
              <a:t>có</a:t>
            </a:r>
            <a:r>
              <a:rPr lang="en-US" sz="2800" b="1" dirty="0">
                <a:solidFill>
                  <a:srgbClr val="002060"/>
                </a:solidFill>
              </a:rPr>
              <a:t> </a:t>
            </a:r>
            <a:r>
              <a:rPr lang="en-US" sz="2800" b="1" dirty="0" err="1">
                <a:solidFill>
                  <a:srgbClr val="002060"/>
                </a:solidFill>
              </a:rPr>
              <a:t>giá</a:t>
            </a:r>
            <a:r>
              <a:rPr lang="en-US" sz="2800" b="1" dirty="0">
                <a:solidFill>
                  <a:srgbClr val="002060"/>
                </a:solidFill>
              </a:rPr>
              <a:t> </a:t>
            </a:r>
            <a:r>
              <a:rPr lang="en-US" sz="2800" b="1" dirty="0" err="1">
                <a:solidFill>
                  <a:srgbClr val="002060"/>
                </a:solidFill>
              </a:rPr>
              <a:t>trị</a:t>
            </a:r>
            <a:r>
              <a:rPr lang="en-US" sz="2800" b="1" dirty="0">
                <a:solidFill>
                  <a:srgbClr val="002060"/>
                </a:solidFill>
              </a:rPr>
              <a:t> 6, 7, 8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cột</a:t>
            </a:r>
            <a:r>
              <a:rPr lang="en-US" sz="2800" b="1" dirty="0">
                <a:solidFill>
                  <a:srgbClr val="002060"/>
                </a:solidFill>
              </a:rPr>
              <a:t> </a:t>
            </a:r>
            <a:r>
              <a:rPr lang="en-US" sz="2800" b="1" dirty="0" err="1">
                <a:solidFill>
                  <a:srgbClr val="002060"/>
                </a:solidFill>
              </a:rPr>
              <a:t>Sĩ</a:t>
            </a:r>
            <a:r>
              <a:rPr lang="en-US" sz="2800" b="1" dirty="0">
                <a:solidFill>
                  <a:srgbClr val="002060"/>
                </a:solidFill>
              </a:rPr>
              <a:t> </a:t>
            </a:r>
            <a:r>
              <a:rPr lang="en-US" sz="2800" b="1" dirty="0" err="1">
                <a:solidFill>
                  <a:srgbClr val="002060"/>
                </a:solidFill>
              </a:rPr>
              <a:t>số</a:t>
            </a:r>
            <a:r>
              <a:rPr lang="en-US" sz="2800" b="1" dirty="0">
                <a:solidFill>
                  <a:srgbClr val="002060"/>
                </a:solidFill>
              </a:rPr>
              <a:t> </a:t>
            </a:r>
            <a:r>
              <a:rPr lang="en-US" sz="2800" b="1" dirty="0" err="1">
                <a:solidFill>
                  <a:srgbClr val="002060"/>
                </a:solidFill>
              </a:rPr>
              <a:t>là</a:t>
            </a:r>
            <a:r>
              <a:rPr lang="en-US" sz="2800" b="1" dirty="0">
                <a:solidFill>
                  <a:srgbClr val="002060"/>
                </a:solidFill>
              </a:rPr>
              <a:t> 41 </a:t>
            </a:r>
            <a:r>
              <a:rPr lang="en-US" sz="2800" b="1" dirty="0" err="1">
                <a:solidFill>
                  <a:srgbClr val="002060"/>
                </a:solidFill>
              </a:rPr>
              <a:t>thì</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thực</a:t>
            </a:r>
            <a:r>
              <a:rPr lang="en-US" sz="2800" b="1" dirty="0">
                <a:solidFill>
                  <a:srgbClr val="002060"/>
                </a:solidFill>
              </a:rPr>
              <a:t> </a:t>
            </a:r>
            <a:r>
              <a:rPr lang="en-US" sz="2800" b="1" dirty="0" err="1">
                <a:solidFill>
                  <a:srgbClr val="002060"/>
                </a:solidFill>
              </a:rPr>
              <a:t>hiện</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thế</a:t>
            </a:r>
            <a:r>
              <a:rPr lang="en-US" sz="2800" b="1" dirty="0">
                <a:solidFill>
                  <a:srgbClr val="002060"/>
                </a:solidFill>
              </a:rPr>
              <a:t> </a:t>
            </a:r>
            <a:r>
              <a:rPr lang="en-US" sz="2800" b="1" dirty="0" err="1">
                <a:solidFill>
                  <a:srgbClr val="002060"/>
                </a:solidFill>
              </a:rPr>
              <a:t>nào</a:t>
            </a:r>
            <a:r>
              <a:rPr lang="en-US" sz="2800" b="1" dirty="0">
                <a:solidFill>
                  <a:srgbClr val="002060"/>
                </a:solidFill>
              </a:rPr>
              <a:t>?</a:t>
            </a:r>
            <a:endParaRPr lang="en-US" b="1" dirty="0">
              <a:solidFill>
                <a:srgbClr val="7030A0"/>
              </a:solidFill>
            </a:endParaRPr>
          </a:p>
        </p:txBody>
      </p:sp>
      <p:pic>
        <p:nvPicPr>
          <p:cNvPr id="6" name="Picture 5">
            <a:extLst>
              <a:ext uri="{FF2B5EF4-FFF2-40B4-BE49-F238E27FC236}">
                <a16:creationId xmlns="" xmlns:a16="http://schemas.microsoft.com/office/drawing/2014/main" id="{07D13DE1-87E3-4FCA-AAC8-FBDCB26A1BC9}"/>
              </a:ext>
            </a:extLst>
          </p:cNvPr>
          <p:cNvPicPr>
            <a:picLocks noChangeAspect="1"/>
          </p:cNvPicPr>
          <p:nvPr/>
        </p:nvPicPr>
        <p:blipFill>
          <a:blip r:embed="rId4"/>
          <a:stretch>
            <a:fillRect/>
          </a:stretch>
        </p:blipFill>
        <p:spPr>
          <a:xfrm>
            <a:off x="4641878" y="1872445"/>
            <a:ext cx="809898" cy="792059"/>
          </a:xfrm>
          <a:prstGeom prst="rect">
            <a:avLst/>
          </a:prstGeom>
          <a:ln>
            <a:noFill/>
          </a:ln>
          <a:effectLst>
            <a:softEdge rad="112500"/>
          </a:effectLst>
        </p:spPr>
      </p:pic>
      <p:sp>
        <p:nvSpPr>
          <p:cNvPr id="7" name="TextBox 6">
            <a:extLst>
              <a:ext uri="{FF2B5EF4-FFF2-40B4-BE49-F238E27FC236}">
                <a16:creationId xmlns="" xmlns:a16="http://schemas.microsoft.com/office/drawing/2014/main" id="{928943CC-F761-4F39-AE6B-C1F47B5DD66C}"/>
              </a:ext>
            </a:extLst>
          </p:cNvPr>
          <p:cNvSpPr txBox="1"/>
          <p:nvPr/>
        </p:nvSpPr>
        <p:spPr>
          <a:xfrm>
            <a:off x="4641878" y="2739464"/>
            <a:ext cx="7118443" cy="2523768"/>
          </a:xfrm>
          <a:prstGeom prst="rect">
            <a:avLst/>
          </a:prstGeom>
          <a:noFill/>
        </p:spPr>
        <p:txBody>
          <a:bodyPr wrap="square" rtlCol="0">
            <a:spAutoFit/>
          </a:bodyPr>
          <a:lstStyle/>
          <a:p>
            <a:pPr algn="just"/>
            <a:r>
              <a:rPr lang="en-US" sz="2800" b="1">
                <a:solidFill>
                  <a:srgbClr val="C00000"/>
                </a:solidFill>
              </a:rPr>
              <a:t> - Bước 1: Nháy chuột vào biểu tượng      bên cạnh tiêu đề cột Số lượng và Sĩ số. Khi đó, xuất hiện danh sách các tùy chọn cho thao tác lọc và sắp xếp dữ liệu tương ứng với cột muốn lọc.</a:t>
            </a:r>
          </a:p>
          <a:p>
            <a:pPr algn="just"/>
            <a:endParaRPr lang="en-US" b="1">
              <a:solidFill>
                <a:srgbClr val="C00000"/>
              </a:solidFill>
            </a:endParaRPr>
          </a:p>
        </p:txBody>
      </p:sp>
      <p:sp>
        <p:nvSpPr>
          <p:cNvPr id="10" name="Rectangle 5">
            <a:extLst>
              <a:ext uri="{FF2B5EF4-FFF2-40B4-BE49-F238E27FC236}">
                <a16:creationId xmlns="" xmlns:a16="http://schemas.microsoft.com/office/drawing/2014/main" id="{5C8F3EC9-9174-4528-9287-18363E9482E8}"/>
              </a:ext>
            </a:extLst>
          </p:cNvPr>
          <p:cNvSpPr>
            <a:spLocks noChangeArrowheads="1"/>
          </p:cNvSpPr>
          <p:nvPr/>
        </p:nvSpPr>
        <p:spPr bwMode="auto">
          <a:xfrm flipV="1">
            <a:off x="5541818" y="6771524"/>
            <a:ext cx="6096000" cy="5039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Picture 12"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 xmlns:a16="http://schemas.microsoft.com/office/drawing/2014/main" id="{DF40A184-80D8-4EA7-8E4A-171B98B205E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698443" y="2838727"/>
            <a:ext cx="314325" cy="333375"/>
          </a:xfrm>
          <a:prstGeom prst="rect">
            <a:avLst/>
          </a:prstGeom>
          <a:noFill/>
          <a:ln>
            <a:noFill/>
          </a:ln>
        </p:spPr>
      </p:pic>
      <p:sp>
        <p:nvSpPr>
          <p:cNvPr id="14" name="Hộp Văn bản 3">
            <a:extLst>
              <a:ext uri="{FF2B5EF4-FFF2-40B4-BE49-F238E27FC236}">
                <a16:creationId xmlns="" xmlns:a16="http://schemas.microsoft.com/office/drawing/2014/main" id="{C1A996E5-6D13-46A7-9364-BF778472C037}"/>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5" name="Hộp Văn bản 5">
            <a:extLst>
              <a:ext uri="{FF2B5EF4-FFF2-40B4-BE49-F238E27FC236}">
                <a16:creationId xmlns="" xmlns:a16="http://schemas.microsoft.com/office/drawing/2014/main" id="{9293FC9E-A92D-49E5-8F0D-7286DE316A06}"/>
              </a:ext>
            </a:extLst>
          </p:cNvPr>
          <p:cNvSpPr txBox="1"/>
          <p:nvPr/>
        </p:nvSpPr>
        <p:spPr>
          <a:xfrm>
            <a:off x="276112" y="4832345"/>
            <a:ext cx="9161564" cy="417871"/>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2000" i="1">
                <a:latin typeface="Times New Roman" panose="02020603050405020304" pitchFamily="18" charset="0"/>
                <a:ea typeface="Calibri" panose="020F0502020204030204" pitchFamily="34" charset="0"/>
                <a:cs typeface="Times New Roman" panose="02020603050405020304" pitchFamily="18" charset="0"/>
              </a:rPr>
              <a:t>Hình 5. Các lớp có trên 5 học sinh giỏi</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75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7A801C9-930A-465E-9DC1-CAE44EE2AB43}"/>
              </a:ext>
            </a:extLst>
          </p:cNvPr>
          <p:cNvPicPr/>
          <p:nvPr/>
        </p:nvPicPr>
        <p:blipFill>
          <a:blip r:embed="rId2"/>
          <a:stretch>
            <a:fillRect/>
          </a:stretch>
        </p:blipFill>
        <p:spPr>
          <a:xfrm>
            <a:off x="408161" y="848155"/>
            <a:ext cx="3859040" cy="4278027"/>
          </a:xfrm>
          <a:prstGeom prst="rect">
            <a:avLst/>
          </a:prstGeom>
          <a:ln>
            <a:solidFill>
              <a:schemeClr val="accent1"/>
            </a:solidFill>
          </a:ln>
        </p:spPr>
      </p:pic>
      <p:sp>
        <p:nvSpPr>
          <p:cNvPr id="4" name="TextBox 3">
            <a:extLst>
              <a:ext uri="{FF2B5EF4-FFF2-40B4-BE49-F238E27FC236}">
                <a16:creationId xmlns="" xmlns:a16="http://schemas.microsoft.com/office/drawing/2014/main" id="{A6A55CB1-4836-46E1-8F28-0321B8607957}"/>
              </a:ext>
            </a:extLst>
          </p:cNvPr>
          <p:cNvSpPr txBox="1"/>
          <p:nvPr/>
        </p:nvSpPr>
        <p:spPr>
          <a:xfrm>
            <a:off x="4708478" y="1489823"/>
            <a:ext cx="7234140" cy="1815882"/>
          </a:xfrm>
          <a:prstGeom prst="rect">
            <a:avLst/>
          </a:prstGeom>
          <a:noFill/>
        </p:spPr>
        <p:txBody>
          <a:bodyPr wrap="square">
            <a:spAutoFit/>
          </a:bodyPr>
          <a:lstStyle/>
          <a:p>
            <a:pPr algn="just"/>
            <a:r>
              <a:rPr lang="en-US" sz="2800" b="1" dirty="0" smtClean="0">
                <a:solidFill>
                  <a:srgbClr val="C00000"/>
                </a:solidFill>
              </a:rPr>
              <a:t>- </a:t>
            </a:r>
            <a:r>
              <a:rPr lang="en-US" sz="2800" b="1" dirty="0" err="1" smtClean="0">
                <a:solidFill>
                  <a:srgbClr val="C00000"/>
                </a:solidFill>
              </a:rPr>
              <a:t>Bước</a:t>
            </a:r>
            <a:r>
              <a:rPr lang="en-US" sz="2800" b="1" dirty="0" smtClean="0">
                <a:solidFill>
                  <a:srgbClr val="C00000"/>
                </a:solidFill>
              </a:rPr>
              <a:t> </a:t>
            </a:r>
            <a:r>
              <a:rPr lang="en-US" sz="2800" b="1" dirty="0">
                <a:solidFill>
                  <a:srgbClr val="C00000"/>
                </a:solidFill>
              </a:rPr>
              <a:t>2: </a:t>
            </a:r>
            <a:r>
              <a:rPr lang="en-US" sz="2800" b="1" dirty="0" err="1">
                <a:solidFill>
                  <a:srgbClr val="C00000"/>
                </a:solidFill>
              </a:rPr>
              <a:t>Đánh</a:t>
            </a:r>
            <a:r>
              <a:rPr lang="en-US" sz="2800" b="1" dirty="0">
                <a:solidFill>
                  <a:srgbClr val="C00000"/>
                </a:solidFill>
              </a:rPr>
              <a:t> </a:t>
            </a:r>
            <a:r>
              <a:rPr lang="en-US" sz="2800" b="1" dirty="0" err="1">
                <a:solidFill>
                  <a:srgbClr val="C00000"/>
                </a:solidFill>
              </a:rPr>
              <a:t>dấu</a:t>
            </a:r>
            <a:r>
              <a:rPr lang="en-US" sz="2800" b="1" dirty="0">
                <a:solidFill>
                  <a:srgbClr val="C00000"/>
                </a:solidFill>
              </a:rPr>
              <a:t> </a:t>
            </a:r>
            <a:r>
              <a:rPr lang="en-US" sz="2800" b="1" dirty="0" err="1">
                <a:solidFill>
                  <a:srgbClr val="C00000"/>
                </a:solidFill>
              </a:rPr>
              <a:t>chọn</a:t>
            </a:r>
            <a:r>
              <a:rPr lang="en-US" sz="2800" b="1" dirty="0">
                <a:solidFill>
                  <a:srgbClr val="C00000"/>
                </a:solidFill>
              </a:rPr>
              <a:t> </a:t>
            </a:r>
            <a:r>
              <a:rPr lang="en-US" sz="2800" b="1" dirty="0" err="1">
                <a:solidFill>
                  <a:srgbClr val="C00000"/>
                </a:solidFill>
              </a:rPr>
              <a:t>vào</a:t>
            </a:r>
            <a:r>
              <a:rPr lang="en-US" sz="2800" b="1" dirty="0">
                <a:solidFill>
                  <a:srgbClr val="C00000"/>
                </a:solidFill>
              </a:rPr>
              <a:t> </a:t>
            </a:r>
            <a:r>
              <a:rPr lang="en-US" sz="2800" b="1" dirty="0" err="1">
                <a:solidFill>
                  <a:srgbClr val="C00000"/>
                </a:solidFill>
              </a:rPr>
              <a:t>các</a:t>
            </a:r>
            <a:r>
              <a:rPr lang="en-US" sz="2800" b="1" dirty="0">
                <a:solidFill>
                  <a:srgbClr val="C00000"/>
                </a:solidFill>
              </a:rPr>
              <a:t> </a:t>
            </a:r>
            <a:r>
              <a:rPr lang="en-US" sz="2800" b="1" dirty="0" err="1">
                <a:solidFill>
                  <a:srgbClr val="C00000"/>
                </a:solidFill>
              </a:rPr>
              <a:t>hộp</a:t>
            </a:r>
            <a:r>
              <a:rPr lang="en-US" sz="2800" b="1" dirty="0">
                <a:solidFill>
                  <a:srgbClr val="C00000"/>
                </a:solidFill>
              </a:rPr>
              <a:t> </a:t>
            </a:r>
            <a:r>
              <a:rPr lang="en-US" sz="2800" b="1" dirty="0" err="1">
                <a:solidFill>
                  <a:srgbClr val="C00000"/>
                </a:solidFill>
              </a:rPr>
              <a:t>kiểm</a:t>
            </a:r>
            <a:r>
              <a:rPr lang="en-US" sz="2800" b="1" dirty="0">
                <a:solidFill>
                  <a:srgbClr val="C00000"/>
                </a:solidFill>
              </a:rPr>
              <a:t> </a:t>
            </a:r>
            <a:r>
              <a:rPr lang="en-US" sz="2800" b="1" dirty="0" err="1">
                <a:solidFill>
                  <a:srgbClr val="C00000"/>
                </a:solidFill>
              </a:rPr>
              <a:t>tra</a:t>
            </a:r>
            <a:r>
              <a:rPr lang="en-US" sz="2800" b="1" dirty="0">
                <a:solidFill>
                  <a:srgbClr val="C00000"/>
                </a:solidFill>
              </a:rPr>
              <a:t> </a:t>
            </a:r>
            <a:r>
              <a:rPr lang="en-US" sz="2800" b="1" dirty="0" err="1">
                <a:solidFill>
                  <a:srgbClr val="C00000"/>
                </a:solidFill>
              </a:rPr>
              <a:t>cạnh</a:t>
            </a:r>
            <a:r>
              <a:rPr lang="en-US" sz="2800" b="1" dirty="0">
                <a:solidFill>
                  <a:srgbClr val="C00000"/>
                </a:solidFill>
              </a:rPr>
              <a:t> </a:t>
            </a:r>
            <a:r>
              <a:rPr lang="en-US" sz="2800" b="1" dirty="0" err="1">
                <a:solidFill>
                  <a:srgbClr val="C00000"/>
                </a:solidFill>
              </a:rPr>
              <a:t>những</a:t>
            </a:r>
            <a:r>
              <a:rPr lang="en-US" sz="2800" b="1" dirty="0">
                <a:solidFill>
                  <a:srgbClr val="C00000"/>
                </a:solidFill>
              </a:rPr>
              <a:t> </a:t>
            </a:r>
            <a:r>
              <a:rPr lang="en-US" sz="2800" b="1" dirty="0" err="1">
                <a:solidFill>
                  <a:srgbClr val="C00000"/>
                </a:solidFill>
              </a:rPr>
              <a:t>giá</a:t>
            </a:r>
            <a:r>
              <a:rPr lang="en-US" sz="2800" b="1" dirty="0">
                <a:solidFill>
                  <a:srgbClr val="C00000"/>
                </a:solidFill>
              </a:rPr>
              <a:t> </a:t>
            </a:r>
            <a:r>
              <a:rPr lang="en-US" sz="2800" b="1" dirty="0" err="1">
                <a:solidFill>
                  <a:srgbClr val="C00000"/>
                </a:solidFill>
              </a:rPr>
              <a:t>trị</a:t>
            </a:r>
            <a:r>
              <a:rPr lang="en-US" sz="2800" b="1" dirty="0">
                <a:solidFill>
                  <a:srgbClr val="C00000"/>
                </a:solidFill>
              </a:rPr>
              <a:t> </a:t>
            </a:r>
            <a:r>
              <a:rPr lang="en-US" sz="2800" b="1" dirty="0" err="1">
                <a:solidFill>
                  <a:srgbClr val="C00000"/>
                </a:solidFill>
              </a:rPr>
              <a:t>muốn</a:t>
            </a:r>
            <a:r>
              <a:rPr lang="en-US" sz="2800" b="1" dirty="0">
                <a:solidFill>
                  <a:srgbClr val="C00000"/>
                </a:solidFill>
              </a:rPr>
              <a:t> </a:t>
            </a:r>
            <a:r>
              <a:rPr lang="en-US" sz="2800" b="1" dirty="0" err="1">
                <a:solidFill>
                  <a:srgbClr val="C00000"/>
                </a:solidFill>
              </a:rPr>
              <a:t>hiển</a:t>
            </a:r>
            <a:r>
              <a:rPr lang="en-US" sz="2800" b="1" dirty="0">
                <a:solidFill>
                  <a:srgbClr val="C00000"/>
                </a:solidFill>
              </a:rPr>
              <a:t> </a:t>
            </a:r>
            <a:r>
              <a:rPr lang="en-US" sz="2800" b="1" dirty="0" err="1">
                <a:solidFill>
                  <a:srgbClr val="C00000"/>
                </a:solidFill>
              </a:rPr>
              <a:t>thị</a:t>
            </a:r>
            <a:r>
              <a:rPr lang="en-US" sz="2800" b="1" dirty="0">
                <a:solidFill>
                  <a:srgbClr val="C00000"/>
                </a:solidFill>
              </a:rPr>
              <a:t> (</a:t>
            </a:r>
            <a:r>
              <a:rPr lang="en-US" sz="2800" b="1" dirty="0" err="1">
                <a:solidFill>
                  <a:srgbClr val="C00000"/>
                </a:solidFill>
              </a:rPr>
              <a:t>số</a:t>
            </a:r>
            <a:r>
              <a:rPr lang="en-US" sz="2800" b="1" dirty="0">
                <a:solidFill>
                  <a:srgbClr val="C00000"/>
                </a:solidFill>
              </a:rPr>
              <a:t> </a:t>
            </a:r>
            <a:r>
              <a:rPr lang="en-US" sz="2800" b="1" dirty="0" err="1">
                <a:solidFill>
                  <a:srgbClr val="C00000"/>
                </a:solidFill>
              </a:rPr>
              <a:t>lượng</a:t>
            </a:r>
            <a:r>
              <a:rPr lang="en-US" sz="2800" b="1" dirty="0">
                <a:solidFill>
                  <a:srgbClr val="C00000"/>
                </a:solidFill>
              </a:rPr>
              <a:t> </a:t>
            </a:r>
            <a:r>
              <a:rPr lang="en-US" sz="2800" b="1" dirty="0" err="1">
                <a:solidFill>
                  <a:srgbClr val="C00000"/>
                </a:solidFill>
              </a:rPr>
              <a:t>giá</a:t>
            </a:r>
            <a:r>
              <a:rPr lang="en-US" sz="2800" b="1" dirty="0">
                <a:solidFill>
                  <a:srgbClr val="C00000"/>
                </a:solidFill>
              </a:rPr>
              <a:t> </a:t>
            </a:r>
            <a:r>
              <a:rPr lang="en-US" sz="2800" b="1" dirty="0" err="1">
                <a:solidFill>
                  <a:srgbClr val="C00000"/>
                </a:solidFill>
              </a:rPr>
              <a:t>trị</a:t>
            </a:r>
            <a:r>
              <a:rPr lang="en-US" sz="2800" b="1" dirty="0">
                <a:solidFill>
                  <a:srgbClr val="C00000"/>
                </a:solidFill>
              </a:rPr>
              <a:t> 6, 7, 8 </a:t>
            </a:r>
            <a:r>
              <a:rPr lang="en-US" sz="2800" b="1" dirty="0" err="1">
                <a:solidFill>
                  <a:srgbClr val="C00000"/>
                </a:solidFill>
              </a:rPr>
              <a:t>và</a:t>
            </a:r>
            <a:r>
              <a:rPr lang="en-US" sz="2800" b="1" dirty="0">
                <a:solidFill>
                  <a:srgbClr val="C00000"/>
                </a:solidFill>
              </a:rPr>
              <a:t> </a:t>
            </a:r>
            <a:r>
              <a:rPr lang="en-US" sz="2800" b="1" dirty="0" err="1">
                <a:solidFill>
                  <a:srgbClr val="C00000"/>
                </a:solidFill>
              </a:rPr>
              <a:t>sĩ</a:t>
            </a:r>
            <a:r>
              <a:rPr lang="en-US" sz="2800" b="1" dirty="0">
                <a:solidFill>
                  <a:srgbClr val="C00000"/>
                </a:solidFill>
              </a:rPr>
              <a:t> </a:t>
            </a:r>
            <a:r>
              <a:rPr lang="en-US" sz="2800" b="1" dirty="0" err="1">
                <a:solidFill>
                  <a:srgbClr val="C00000"/>
                </a:solidFill>
              </a:rPr>
              <a:t>số</a:t>
            </a:r>
            <a:r>
              <a:rPr lang="en-US" sz="2800" b="1" dirty="0">
                <a:solidFill>
                  <a:srgbClr val="C00000"/>
                </a:solidFill>
              </a:rPr>
              <a:t> </a:t>
            </a:r>
            <a:r>
              <a:rPr lang="en-US" sz="2800" b="1" dirty="0" err="1">
                <a:solidFill>
                  <a:srgbClr val="C00000"/>
                </a:solidFill>
              </a:rPr>
              <a:t>giá</a:t>
            </a:r>
            <a:r>
              <a:rPr lang="en-US" sz="2800" b="1" dirty="0">
                <a:solidFill>
                  <a:srgbClr val="C00000"/>
                </a:solidFill>
              </a:rPr>
              <a:t> </a:t>
            </a:r>
            <a:r>
              <a:rPr lang="en-US" sz="2800" b="1" dirty="0" err="1">
                <a:solidFill>
                  <a:srgbClr val="C00000"/>
                </a:solidFill>
              </a:rPr>
              <a:t>trị</a:t>
            </a:r>
            <a:r>
              <a:rPr lang="en-US" sz="2800" b="1" dirty="0">
                <a:solidFill>
                  <a:srgbClr val="C00000"/>
                </a:solidFill>
              </a:rPr>
              <a:t> 45). </a:t>
            </a:r>
            <a:r>
              <a:rPr lang="en-US" sz="2800" b="1" dirty="0" err="1">
                <a:solidFill>
                  <a:srgbClr val="C00000"/>
                </a:solidFill>
              </a:rPr>
              <a:t>Sau</a:t>
            </a:r>
            <a:r>
              <a:rPr lang="en-US" sz="2800" b="1" dirty="0">
                <a:solidFill>
                  <a:srgbClr val="C00000"/>
                </a:solidFill>
              </a:rPr>
              <a:t> </a:t>
            </a:r>
            <a:r>
              <a:rPr lang="en-US" sz="2800" b="1" dirty="0" err="1">
                <a:solidFill>
                  <a:srgbClr val="C00000"/>
                </a:solidFill>
              </a:rPr>
              <a:t>đó</a:t>
            </a:r>
            <a:r>
              <a:rPr lang="en-US" sz="2800" b="1" dirty="0">
                <a:solidFill>
                  <a:srgbClr val="C00000"/>
                </a:solidFill>
              </a:rPr>
              <a:t>, </a:t>
            </a:r>
            <a:r>
              <a:rPr lang="en-US" sz="2800" b="1" dirty="0" err="1">
                <a:solidFill>
                  <a:srgbClr val="C00000"/>
                </a:solidFill>
              </a:rPr>
              <a:t>nhấn</a:t>
            </a:r>
            <a:r>
              <a:rPr lang="en-US" sz="2800" b="1" dirty="0">
                <a:solidFill>
                  <a:srgbClr val="C00000"/>
                </a:solidFill>
              </a:rPr>
              <a:t> OK.</a:t>
            </a:r>
          </a:p>
        </p:txBody>
      </p:sp>
      <p:sp>
        <p:nvSpPr>
          <p:cNvPr id="5" name="Hộp Văn bản 3">
            <a:extLst>
              <a:ext uri="{FF2B5EF4-FFF2-40B4-BE49-F238E27FC236}">
                <a16:creationId xmlns="" xmlns:a16="http://schemas.microsoft.com/office/drawing/2014/main" id="{B0314648-05B7-47D2-B1E0-3E78B00CB775}"/>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524E97A3-A176-406F-A57C-843E6C754DC4}"/>
              </a:ext>
            </a:extLst>
          </p:cNvPr>
          <p:cNvSpPr txBox="1"/>
          <p:nvPr/>
        </p:nvSpPr>
        <p:spPr>
          <a:xfrm>
            <a:off x="296240" y="5365794"/>
            <a:ext cx="3970961" cy="771814"/>
          </a:xfrm>
          <a:prstGeom prst="rect">
            <a:avLst/>
          </a:prstGeom>
          <a:noFill/>
          <a:scene3d>
            <a:camera prst="orthographicFront"/>
            <a:lightRig rig="threePt" dir="t"/>
          </a:scene3d>
          <a:sp3d>
            <a:bevelT prst="softRound"/>
          </a:sp3d>
        </p:spPr>
        <p:txBody>
          <a:bodyPr wrap="square">
            <a:spAutoFit/>
          </a:bodyPr>
          <a:lstStyle/>
          <a:p>
            <a:pPr algn="ctr">
              <a:lnSpc>
                <a:spcPct val="115000"/>
              </a:lnSpc>
              <a:spcBef>
                <a:spcPts val="600"/>
              </a:spcBef>
            </a:pPr>
            <a:r>
              <a:rPr lang="en-US" sz="2000" i="1">
                <a:latin typeface="Times New Roman" panose="02020603050405020304" pitchFamily="18" charset="0"/>
                <a:ea typeface="Calibri" panose="020F0502020204030204" pitchFamily="34" charset="0"/>
                <a:cs typeface="Times New Roman" panose="02020603050405020304" pitchFamily="18" charset="0"/>
              </a:rPr>
              <a:t>Hình 4. Danh sách tùy chọn sắp xếp và lọc cho cột Số lượng</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2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a:extLst>
              <a:ext uri="{FF2B5EF4-FFF2-40B4-BE49-F238E27FC236}">
                <a16:creationId xmlns="" xmlns:a16="http://schemas.microsoft.com/office/drawing/2014/main" id="{46BCC5F2-C141-4947-8882-380BCC12BCA1}"/>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7CCF36AC-FADB-4125-88D4-83DBC405AB26}"/>
              </a:ext>
            </a:extLst>
          </p:cNvPr>
          <p:cNvSpPr txBox="1">
            <a:spLocks/>
          </p:cNvSpPr>
          <p:nvPr/>
        </p:nvSpPr>
        <p:spPr>
          <a:xfrm>
            <a:off x="31863" y="814731"/>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mn-lt"/>
                <a:cs typeface="Times New Roman" panose="02020603050405020304" pitchFamily="18" charset="0"/>
              </a:rPr>
              <a:t>2. </a:t>
            </a:r>
            <a:r>
              <a:rPr lang="en-US" sz="12800" b="1" dirty="0" err="1">
                <a:solidFill>
                  <a:srgbClr val="FF0000"/>
                </a:solidFill>
                <a:latin typeface="+mn-lt"/>
                <a:cs typeface="Times New Roman" panose="02020603050405020304" pitchFamily="18" charset="0"/>
              </a:rPr>
              <a:t>Thực</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hiện</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lọc</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dữ</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liệu</a:t>
            </a:r>
            <a:r>
              <a:rPr lang="en-US" sz="12800" b="1" dirty="0">
                <a:solidFill>
                  <a:srgbClr val="FF0000"/>
                </a:solidFill>
                <a:latin typeface="+mn-lt"/>
                <a:cs typeface="Times New Roman" panose="02020603050405020304" pitchFamily="18" charset="0"/>
              </a:rPr>
              <a:t>:</a:t>
            </a:r>
            <a:endParaRPr lang="en-US" b="1" dirty="0">
              <a:solidFill>
                <a:srgbClr val="0000FF"/>
              </a:solidFill>
              <a:latin typeface="+mn-lt"/>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Content Placeholder 2">
            <a:extLst>
              <a:ext uri="{FF2B5EF4-FFF2-40B4-BE49-F238E27FC236}">
                <a16:creationId xmlns="" xmlns:a16="http://schemas.microsoft.com/office/drawing/2014/main" id="{60DECDF5-7CCD-4562-8337-B9F059CEF4EA}"/>
              </a:ext>
            </a:extLst>
          </p:cNvPr>
          <p:cNvSpPr txBox="1">
            <a:spLocks/>
          </p:cNvSpPr>
          <p:nvPr/>
        </p:nvSpPr>
        <p:spPr>
          <a:xfrm>
            <a:off x="307973" y="131740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mn-lt"/>
                <a:cs typeface="Times New Roman" panose="02020603050405020304" pitchFamily="18" charset="0"/>
              </a:rPr>
              <a:t>a. </a:t>
            </a:r>
            <a:r>
              <a:rPr lang="en-US" sz="12800" b="1" dirty="0" err="1">
                <a:solidFill>
                  <a:srgbClr val="FF0000"/>
                </a:solidFill>
                <a:latin typeface="+mn-lt"/>
                <a:cs typeface="Times New Roman" panose="02020603050405020304" pitchFamily="18" charset="0"/>
              </a:rPr>
              <a:t>Lọc</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theo</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giá</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trị</a:t>
            </a:r>
            <a:r>
              <a:rPr lang="en-US" sz="12800" b="1" dirty="0">
                <a:solidFill>
                  <a:srgbClr val="FF0000"/>
                </a:solidFill>
                <a:latin typeface="+mn-lt"/>
                <a:cs typeface="Times New Roman" panose="02020603050405020304" pitchFamily="18" charset="0"/>
              </a:rPr>
              <a:t>:</a:t>
            </a:r>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sz="4400" b="1" dirty="0">
              <a:solidFill>
                <a:srgbClr val="0000FF"/>
              </a:solidFill>
              <a:latin typeface="+mn-lt"/>
            </a:endParaRPr>
          </a:p>
          <a:p>
            <a:pPr algn="just"/>
            <a:endParaRPr lang="en-US" sz="4400"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r>
              <a:rPr lang="en-US" b="1" dirty="0">
                <a:solidFill>
                  <a:srgbClr val="0000FF"/>
                </a:solidFill>
                <a:latin typeface="+mn-lt"/>
              </a:rPr>
              <a:t> </a:t>
            </a:r>
          </a:p>
        </p:txBody>
      </p:sp>
      <p:sp>
        <p:nvSpPr>
          <p:cNvPr id="5" name="TextBox 4">
            <a:extLst>
              <a:ext uri="{FF2B5EF4-FFF2-40B4-BE49-F238E27FC236}">
                <a16:creationId xmlns="" xmlns:a16="http://schemas.microsoft.com/office/drawing/2014/main" id="{D3259E4C-1B5D-4415-8F6E-72827CD26489}"/>
              </a:ext>
            </a:extLst>
          </p:cNvPr>
          <p:cNvSpPr txBox="1"/>
          <p:nvPr/>
        </p:nvSpPr>
        <p:spPr>
          <a:xfrm>
            <a:off x="260701" y="1820085"/>
            <a:ext cx="11515664" cy="1661993"/>
          </a:xfrm>
          <a:prstGeom prst="rect">
            <a:avLst/>
          </a:prstGeom>
          <a:noFill/>
        </p:spPr>
        <p:txBody>
          <a:bodyPr wrap="square" rtlCol="0">
            <a:spAutoFit/>
          </a:bodyPr>
          <a:lstStyle/>
          <a:p>
            <a:pPr algn="just"/>
            <a:r>
              <a:rPr lang="en-US" sz="2800" b="1" dirty="0">
                <a:solidFill>
                  <a:srgbClr val="0000FF"/>
                </a:solidFill>
              </a:rPr>
              <a:t> - </a:t>
            </a:r>
            <a:r>
              <a:rPr lang="en-US" sz="2800" b="1" dirty="0" err="1">
                <a:solidFill>
                  <a:srgbClr val="0000FF"/>
                </a:solidFill>
              </a:rPr>
              <a:t>Bước</a:t>
            </a:r>
            <a:r>
              <a:rPr lang="en-US" sz="2800" b="1" dirty="0">
                <a:solidFill>
                  <a:srgbClr val="0000FF"/>
                </a:solidFill>
              </a:rPr>
              <a:t> 1: </a:t>
            </a:r>
            <a:r>
              <a:rPr lang="en-US" sz="2800" b="1" dirty="0" err="1">
                <a:solidFill>
                  <a:srgbClr val="0000FF"/>
                </a:solidFill>
              </a:rPr>
              <a:t>Nháy</a:t>
            </a:r>
            <a:r>
              <a:rPr lang="en-US" sz="2800" b="1" dirty="0">
                <a:solidFill>
                  <a:srgbClr val="0000FF"/>
                </a:solidFill>
              </a:rPr>
              <a:t> </a:t>
            </a:r>
            <a:r>
              <a:rPr lang="en-US" sz="2800" b="1" dirty="0" err="1">
                <a:solidFill>
                  <a:srgbClr val="0000FF"/>
                </a:solidFill>
              </a:rPr>
              <a:t>chuột</a:t>
            </a:r>
            <a:r>
              <a:rPr lang="en-US" sz="2800" b="1" dirty="0">
                <a:solidFill>
                  <a:srgbClr val="0000FF"/>
                </a:solidFill>
              </a:rPr>
              <a:t> </a:t>
            </a:r>
            <a:r>
              <a:rPr lang="en-US" sz="2800" b="1" dirty="0" err="1">
                <a:solidFill>
                  <a:srgbClr val="0000FF"/>
                </a:solidFill>
              </a:rPr>
              <a:t>vào</a:t>
            </a:r>
            <a:r>
              <a:rPr lang="en-US" sz="2800" b="1" dirty="0">
                <a:solidFill>
                  <a:srgbClr val="0000FF"/>
                </a:solidFill>
              </a:rPr>
              <a:t> </a:t>
            </a:r>
            <a:r>
              <a:rPr lang="en-US" sz="2800" b="1" dirty="0" err="1">
                <a:solidFill>
                  <a:srgbClr val="0000FF"/>
                </a:solidFill>
              </a:rPr>
              <a:t>biểu</a:t>
            </a:r>
            <a:r>
              <a:rPr lang="en-US" sz="2800" b="1" dirty="0">
                <a:solidFill>
                  <a:srgbClr val="0000FF"/>
                </a:solidFill>
              </a:rPr>
              <a:t> </a:t>
            </a:r>
            <a:r>
              <a:rPr lang="en-US" sz="2800" b="1" dirty="0" err="1">
                <a:solidFill>
                  <a:srgbClr val="0000FF"/>
                </a:solidFill>
              </a:rPr>
              <a:t>tượng</a:t>
            </a:r>
            <a:r>
              <a:rPr lang="en-US" sz="2800" b="1" dirty="0">
                <a:solidFill>
                  <a:srgbClr val="0000FF"/>
                </a:solidFill>
              </a:rPr>
              <a:t>      </a:t>
            </a:r>
            <a:r>
              <a:rPr lang="en-US" sz="2800" b="1" dirty="0" err="1">
                <a:solidFill>
                  <a:srgbClr val="0000FF"/>
                </a:solidFill>
              </a:rPr>
              <a:t>bên</a:t>
            </a:r>
            <a:r>
              <a:rPr lang="en-US" sz="2800" b="1" dirty="0">
                <a:solidFill>
                  <a:srgbClr val="0000FF"/>
                </a:solidFill>
              </a:rPr>
              <a:t> </a:t>
            </a:r>
            <a:r>
              <a:rPr lang="en-US" sz="2800" b="1" dirty="0" err="1">
                <a:solidFill>
                  <a:srgbClr val="0000FF"/>
                </a:solidFill>
              </a:rPr>
              <a:t>cạnh</a:t>
            </a:r>
            <a:r>
              <a:rPr lang="en-US" sz="2800" b="1" dirty="0">
                <a:solidFill>
                  <a:srgbClr val="0000FF"/>
                </a:solidFill>
              </a:rPr>
              <a:t> </a:t>
            </a:r>
            <a:r>
              <a:rPr lang="en-US" sz="2800" b="1" dirty="0" err="1">
                <a:solidFill>
                  <a:srgbClr val="0000FF"/>
                </a:solidFill>
              </a:rPr>
              <a:t>tiêu</a:t>
            </a:r>
            <a:r>
              <a:rPr lang="en-US" sz="2800" b="1" dirty="0">
                <a:solidFill>
                  <a:srgbClr val="0000FF"/>
                </a:solidFill>
              </a:rPr>
              <a:t> </a:t>
            </a:r>
            <a:r>
              <a:rPr lang="en-US" sz="2800" b="1" dirty="0" err="1">
                <a:solidFill>
                  <a:srgbClr val="0000FF"/>
                </a:solidFill>
              </a:rPr>
              <a:t>đề</a:t>
            </a:r>
            <a:r>
              <a:rPr lang="en-US" sz="2800" b="1" dirty="0">
                <a:solidFill>
                  <a:srgbClr val="0000FF"/>
                </a:solidFill>
              </a:rPr>
              <a:t> </a:t>
            </a:r>
            <a:r>
              <a:rPr lang="en-US" sz="2800" b="1" dirty="0" err="1">
                <a:solidFill>
                  <a:srgbClr val="0000FF"/>
                </a:solidFill>
              </a:rPr>
              <a:t>cột</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lọc</a:t>
            </a:r>
            <a:r>
              <a:rPr lang="en-US" sz="2800" b="1" dirty="0">
                <a:solidFill>
                  <a:srgbClr val="0000FF"/>
                </a:solidFill>
              </a:rPr>
              <a:t>. </a:t>
            </a:r>
            <a:r>
              <a:rPr lang="en-US" sz="2800" b="1" dirty="0" err="1">
                <a:solidFill>
                  <a:srgbClr val="0000FF"/>
                </a:solidFill>
              </a:rPr>
              <a:t>Khi</a:t>
            </a:r>
            <a:r>
              <a:rPr lang="en-US" sz="2800" b="1" dirty="0">
                <a:solidFill>
                  <a:srgbClr val="0000FF"/>
                </a:solidFill>
              </a:rPr>
              <a:t> </a:t>
            </a:r>
            <a:r>
              <a:rPr lang="en-US" sz="2800" b="1" dirty="0" err="1">
                <a:solidFill>
                  <a:srgbClr val="0000FF"/>
                </a:solidFill>
              </a:rPr>
              <a:t>đó</a:t>
            </a:r>
            <a:r>
              <a:rPr lang="en-US" sz="2800" b="1" dirty="0">
                <a:solidFill>
                  <a:srgbClr val="0000FF"/>
                </a:solidFill>
              </a:rPr>
              <a:t>, </a:t>
            </a:r>
            <a:r>
              <a:rPr lang="en-US" sz="2800" b="1" dirty="0" err="1">
                <a:solidFill>
                  <a:srgbClr val="0000FF"/>
                </a:solidFill>
              </a:rPr>
              <a:t>xuất</a:t>
            </a:r>
            <a:r>
              <a:rPr lang="en-US" sz="2800" b="1" dirty="0">
                <a:solidFill>
                  <a:srgbClr val="0000FF"/>
                </a:solidFill>
              </a:rPr>
              <a:t> </a:t>
            </a:r>
            <a:r>
              <a:rPr lang="en-US" sz="2800" b="1" dirty="0" err="1">
                <a:solidFill>
                  <a:srgbClr val="0000FF"/>
                </a:solidFill>
              </a:rPr>
              <a:t>hiện</a:t>
            </a:r>
            <a:r>
              <a:rPr lang="en-US" sz="2800" b="1" dirty="0">
                <a:solidFill>
                  <a:srgbClr val="0000FF"/>
                </a:solidFill>
              </a:rPr>
              <a:t> </a:t>
            </a:r>
            <a:r>
              <a:rPr lang="en-US" sz="2800" b="1" dirty="0" err="1">
                <a:solidFill>
                  <a:srgbClr val="0000FF"/>
                </a:solidFill>
              </a:rPr>
              <a:t>một</a:t>
            </a:r>
            <a:r>
              <a:rPr lang="en-US" sz="2800" b="1" dirty="0">
                <a:solidFill>
                  <a:srgbClr val="0000FF"/>
                </a:solidFill>
              </a:rPr>
              <a:t> </a:t>
            </a:r>
            <a:r>
              <a:rPr lang="en-US" sz="2800" b="1" dirty="0" err="1">
                <a:solidFill>
                  <a:srgbClr val="0000FF"/>
                </a:solidFill>
              </a:rPr>
              <a:t>danh</a:t>
            </a:r>
            <a:r>
              <a:rPr lang="en-US" sz="2800" b="1" dirty="0">
                <a:solidFill>
                  <a:srgbClr val="0000FF"/>
                </a:solidFill>
              </a:rPr>
              <a:t> </a:t>
            </a:r>
            <a:r>
              <a:rPr lang="en-US" sz="2800" b="1" dirty="0" err="1">
                <a:solidFill>
                  <a:srgbClr val="0000FF"/>
                </a:solidFill>
              </a:rPr>
              <a:t>sách</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tùy</a:t>
            </a:r>
            <a:r>
              <a:rPr lang="en-US" sz="2800" b="1" dirty="0">
                <a:solidFill>
                  <a:srgbClr val="0000FF"/>
                </a:solidFill>
              </a:rPr>
              <a:t> </a:t>
            </a:r>
            <a:r>
              <a:rPr lang="en-US" sz="2800" b="1" dirty="0" err="1">
                <a:solidFill>
                  <a:srgbClr val="0000FF"/>
                </a:solidFill>
              </a:rPr>
              <a:t>chọn</a:t>
            </a:r>
            <a:r>
              <a:rPr lang="en-US" sz="2800" b="1" dirty="0">
                <a:solidFill>
                  <a:srgbClr val="0000FF"/>
                </a:solidFill>
              </a:rPr>
              <a:t> </a:t>
            </a:r>
            <a:r>
              <a:rPr lang="en-US" sz="2800" b="1" dirty="0" err="1">
                <a:solidFill>
                  <a:srgbClr val="0000FF"/>
                </a:solidFill>
              </a:rPr>
              <a:t>cho</a:t>
            </a:r>
            <a:r>
              <a:rPr lang="en-US" sz="2800" b="1" dirty="0">
                <a:solidFill>
                  <a:srgbClr val="0000FF"/>
                </a:solidFill>
              </a:rPr>
              <a:t> </a:t>
            </a:r>
            <a:r>
              <a:rPr lang="en-US" sz="2800" b="1" dirty="0" err="1">
                <a:solidFill>
                  <a:srgbClr val="0000FF"/>
                </a:solidFill>
              </a:rPr>
              <a:t>thao</a:t>
            </a:r>
            <a:r>
              <a:rPr lang="en-US" sz="2800" b="1" dirty="0">
                <a:solidFill>
                  <a:srgbClr val="0000FF"/>
                </a:solidFill>
              </a:rPr>
              <a:t> </a:t>
            </a:r>
            <a:r>
              <a:rPr lang="en-US" sz="2800" b="1" dirty="0" err="1">
                <a:solidFill>
                  <a:srgbClr val="0000FF"/>
                </a:solidFill>
              </a:rPr>
              <a:t>tác</a:t>
            </a:r>
            <a:r>
              <a:rPr lang="en-US" sz="2800" b="1" dirty="0">
                <a:solidFill>
                  <a:srgbClr val="0000FF"/>
                </a:solidFill>
              </a:rPr>
              <a:t> </a:t>
            </a:r>
            <a:r>
              <a:rPr lang="en-US" sz="2800" b="1" dirty="0" err="1">
                <a:solidFill>
                  <a:srgbClr val="0000FF"/>
                </a:solidFill>
              </a:rPr>
              <a:t>lọc</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sắp</a:t>
            </a:r>
            <a:r>
              <a:rPr lang="en-US" sz="2800" b="1" dirty="0">
                <a:solidFill>
                  <a:srgbClr val="0000FF"/>
                </a:solidFill>
              </a:rPr>
              <a:t> </a:t>
            </a:r>
            <a:r>
              <a:rPr lang="en-US" sz="2800" b="1" dirty="0" err="1">
                <a:solidFill>
                  <a:srgbClr val="0000FF"/>
                </a:solidFill>
              </a:rPr>
              <a:t>xếp</a:t>
            </a:r>
            <a:r>
              <a:rPr lang="en-US" sz="2800" b="1" dirty="0">
                <a:solidFill>
                  <a:srgbClr val="0000FF"/>
                </a:solidFill>
              </a:rPr>
              <a:t> </a:t>
            </a:r>
            <a:r>
              <a:rPr lang="en-US" sz="2800" b="1" dirty="0" err="1">
                <a:solidFill>
                  <a:srgbClr val="0000FF"/>
                </a:solidFill>
              </a:rPr>
              <a:t>dữ</a:t>
            </a:r>
            <a:r>
              <a:rPr lang="en-US" sz="2800" b="1" dirty="0">
                <a:solidFill>
                  <a:srgbClr val="0000FF"/>
                </a:solidFill>
              </a:rPr>
              <a:t> </a:t>
            </a:r>
            <a:r>
              <a:rPr lang="en-US" sz="2800" b="1" dirty="0" err="1">
                <a:solidFill>
                  <a:srgbClr val="0000FF"/>
                </a:solidFill>
              </a:rPr>
              <a:t>liệu</a:t>
            </a:r>
            <a:r>
              <a:rPr lang="en-US" sz="2800" b="1" dirty="0">
                <a:solidFill>
                  <a:srgbClr val="0000FF"/>
                </a:solidFill>
              </a:rPr>
              <a:t> </a:t>
            </a:r>
            <a:r>
              <a:rPr lang="en-US" sz="2800" b="1" dirty="0" err="1">
                <a:solidFill>
                  <a:srgbClr val="0000FF"/>
                </a:solidFill>
              </a:rPr>
              <a:t>tương</a:t>
            </a:r>
            <a:r>
              <a:rPr lang="en-US" sz="2800" b="1" dirty="0">
                <a:solidFill>
                  <a:srgbClr val="0000FF"/>
                </a:solidFill>
              </a:rPr>
              <a:t> </a:t>
            </a:r>
            <a:r>
              <a:rPr lang="en-US" sz="2800" b="1" dirty="0" err="1">
                <a:solidFill>
                  <a:srgbClr val="0000FF"/>
                </a:solidFill>
              </a:rPr>
              <a:t>ứng</a:t>
            </a:r>
            <a:r>
              <a:rPr lang="en-US" sz="2800" b="1" dirty="0">
                <a:solidFill>
                  <a:srgbClr val="0000FF"/>
                </a:solidFill>
              </a:rPr>
              <a:t> </a:t>
            </a:r>
            <a:r>
              <a:rPr lang="en-US" sz="2800" b="1" dirty="0" err="1">
                <a:solidFill>
                  <a:srgbClr val="0000FF"/>
                </a:solidFill>
              </a:rPr>
              <a:t>với</a:t>
            </a:r>
            <a:r>
              <a:rPr lang="en-US" sz="2800" b="1" dirty="0">
                <a:solidFill>
                  <a:srgbClr val="0000FF"/>
                </a:solidFill>
              </a:rPr>
              <a:t> </a:t>
            </a:r>
            <a:r>
              <a:rPr lang="en-US" sz="2800" b="1" dirty="0" err="1">
                <a:solidFill>
                  <a:srgbClr val="0000FF"/>
                </a:solidFill>
              </a:rPr>
              <a:t>cột</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lọc</a:t>
            </a:r>
            <a:r>
              <a:rPr lang="en-US" sz="2800" b="1" dirty="0">
                <a:solidFill>
                  <a:srgbClr val="0000FF"/>
                </a:solidFill>
              </a:rPr>
              <a:t>.</a:t>
            </a:r>
          </a:p>
          <a:p>
            <a:pPr algn="just"/>
            <a:endParaRPr lang="en-US" b="1" dirty="0">
              <a:solidFill>
                <a:srgbClr val="0000FF"/>
              </a:solidFill>
            </a:endParaRPr>
          </a:p>
        </p:txBody>
      </p:sp>
      <p:pic>
        <p:nvPicPr>
          <p:cNvPr id="6" name="Picture 5"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 xmlns:a16="http://schemas.microsoft.com/office/drawing/2014/main" id="{5D9CC069-E0E9-42B0-A2E5-4414E01D0E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00670" y="1930395"/>
            <a:ext cx="314325" cy="333375"/>
          </a:xfrm>
          <a:prstGeom prst="rect">
            <a:avLst/>
          </a:prstGeom>
          <a:noFill/>
          <a:ln>
            <a:noFill/>
          </a:ln>
        </p:spPr>
      </p:pic>
      <p:sp>
        <p:nvSpPr>
          <p:cNvPr id="7" name="TextBox 6">
            <a:extLst>
              <a:ext uri="{FF2B5EF4-FFF2-40B4-BE49-F238E27FC236}">
                <a16:creationId xmlns="" xmlns:a16="http://schemas.microsoft.com/office/drawing/2014/main" id="{4173546C-2D1D-4367-B5C0-7A7F4559F68C}"/>
              </a:ext>
            </a:extLst>
          </p:cNvPr>
          <p:cNvSpPr txBox="1"/>
          <p:nvPr/>
        </p:nvSpPr>
        <p:spPr>
          <a:xfrm>
            <a:off x="260701" y="3449674"/>
            <a:ext cx="11515663" cy="1384995"/>
          </a:xfrm>
          <a:prstGeom prst="rect">
            <a:avLst/>
          </a:prstGeom>
          <a:noFill/>
        </p:spPr>
        <p:txBody>
          <a:bodyPr wrap="square">
            <a:spAutoFit/>
          </a:bodyPr>
          <a:lstStyle/>
          <a:p>
            <a:pPr algn="just"/>
            <a:r>
              <a:rPr lang="en-US" sz="2800" b="1" dirty="0">
                <a:solidFill>
                  <a:srgbClr val="0000FF"/>
                </a:solidFill>
              </a:rPr>
              <a:t>- </a:t>
            </a:r>
            <a:r>
              <a:rPr lang="en-US" sz="2800" b="1" dirty="0" err="1">
                <a:solidFill>
                  <a:srgbClr val="0000FF"/>
                </a:solidFill>
              </a:rPr>
              <a:t>Bước</a:t>
            </a:r>
            <a:r>
              <a:rPr lang="en-US" sz="2800" b="1" dirty="0">
                <a:solidFill>
                  <a:srgbClr val="0000FF"/>
                </a:solidFill>
              </a:rPr>
              <a:t> 2: </a:t>
            </a:r>
            <a:r>
              <a:rPr lang="en-US" sz="2800" b="1" dirty="0" err="1">
                <a:solidFill>
                  <a:srgbClr val="0000FF"/>
                </a:solidFill>
              </a:rPr>
              <a:t>Đánh</a:t>
            </a:r>
            <a:r>
              <a:rPr lang="en-US" sz="2800" b="1" dirty="0">
                <a:solidFill>
                  <a:srgbClr val="0000FF"/>
                </a:solidFill>
              </a:rPr>
              <a:t> </a:t>
            </a:r>
            <a:r>
              <a:rPr lang="en-US" sz="2800" b="1" dirty="0" err="1">
                <a:solidFill>
                  <a:srgbClr val="0000FF"/>
                </a:solidFill>
              </a:rPr>
              <a:t>dấu</a:t>
            </a:r>
            <a:r>
              <a:rPr lang="en-US" sz="2800" b="1" dirty="0">
                <a:solidFill>
                  <a:srgbClr val="0000FF"/>
                </a:solidFill>
              </a:rPr>
              <a:t> </a:t>
            </a:r>
            <a:r>
              <a:rPr lang="en-US" sz="2800" b="1" dirty="0" err="1">
                <a:solidFill>
                  <a:srgbClr val="0000FF"/>
                </a:solidFill>
              </a:rPr>
              <a:t>chọn</a:t>
            </a:r>
            <a:r>
              <a:rPr lang="en-US" sz="2800" b="1" dirty="0">
                <a:solidFill>
                  <a:srgbClr val="0000FF"/>
                </a:solidFill>
              </a:rPr>
              <a:t> </a:t>
            </a:r>
            <a:r>
              <a:rPr lang="en-US" sz="2800" b="1" dirty="0" err="1">
                <a:solidFill>
                  <a:srgbClr val="0000FF"/>
                </a:solidFill>
              </a:rPr>
              <a:t>vào</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hộp</a:t>
            </a:r>
            <a:r>
              <a:rPr lang="en-US" sz="2800" b="1" dirty="0">
                <a:solidFill>
                  <a:srgbClr val="0000FF"/>
                </a:solidFill>
              </a:rPr>
              <a:t> </a:t>
            </a:r>
            <a:r>
              <a:rPr lang="en-US" sz="2800" b="1" dirty="0" err="1">
                <a:solidFill>
                  <a:srgbClr val="0000FF"/>
                </a:solidFill>
              </a:rPr>
              <a:t>kiểm</a:t>
            </a:r>
            <a:r>
              <a:rPr lang="en-US" sz="2800" b="1" dirty="0">
                <a:solidFill>
                  <a:srgbClr val="0000FF"/>
                </a:solidFill>
              </a:rPr>
              <a:t> </a:t>
            </a:r>
            <a:r>
              <a:rPr lang="en-US" sz="2800" b="1" dirty="0" err="1">
                <a:solidFill>
                  <a:srgbClr val="0000FF"/>
                </a:solidFill>
              </a:rPr>
              <a:t>tra</a:t>
            </a:r>
            <a:r>
              <a:rPr lang="en-US" sz="2800" b="1" dirty="0">
                <a:solidFill>
                  <a:srgbClr val="0000FF"/>
                </a:solidFill>
              </a:rPr>
              <a:t> </a:t>
            </a:r>
            <a:r>
              <a:rPr lang="en-US" sz="2800" b="1" dirty="0" err="1">
                <a:solidFill>
                  <a:srgbClr val="0000FF"/>
                </a:solidFill>
              </a:rPr>
              <a:t>cạnh</a:t>
            </a:r>
            <a:r>
              <a:rPr lang="en-US" sz="2800" b="1" dirty="0">
                <a:solidFill>
                  <a:srgbClr val="0000FF"/>
                </a:solidFill>
              </a:rPr>
              <a:t> </a:t>
            </a:r>
            <a:r>
              <a:rPr lang="en-US" sz="2800" b="1" dirty="0" err="1">
                <a:solidFill>
                  <a:srgbClr val="0000FF"/>
                </a:solidFill>
              </a:rPr>
              <a:t>những</a:t>
            </a:r>
            <a:r>
              <a:rPr lang="en-US" sz="2800" b="1" dirty="0">
                <a:solidFill>
                  <a:srgbClr val="0000FF"/>
                </a:solidFill>
              </a:rPr>
              <a:t> </a:t>
            </a:r>
            <a:r>
              <a:rPr lang="en-US" sz="2800" b="1" dirty="0" err="1">
                <a:solidFill>
                  <a:srgbClr val="0000FF"/>
                </a:solidFill>
              </a:rPr>
              <a:t>giá</a:t>
            </a:r>
            <a:r>
              <a:rPr lang="en-US" sz="2800" b="1" dirty="0">
                <a:solidFill>
                  <a:srgbClr val="0000FF"/>
                </a:solidFill>
              </a:rPr>
              <a:t> </a:t>
            </a:r>
            <a:r>
              <a:rPr lang="en-US" sz="2800" b="1" dirty="0" err="1">
                <a:solidFill>
                  <a:srgbClr val="0000FF"/>
                </a:solidFill>
              </a:rPr>
              <a:t>trị</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hiển</a:t>
            </a:r>
            <a:r>
              <a:rPr lang="en-US" sz="2800" b="1" dirty="0">
                <a:solidFill>
                  <a:srgbClr val="0000FF"/>
                </a:solidFill>
              </a:rPr>
              <a:t> </a:t>
            </a:r>
            <a:r>
              <a:rPr lang="en-US" sz="2800" b="1" dirty="0" err="1">
                <a:solidFill>
                  <a:srgbClr val="0000FF"/>
                </a:solidFill>
              </a:rPr>
              <a:t>thị</a:t>
            </a:r>
            <a:r>
              <a:rPr lang="en-US" sz="2800" b="1" dirty="0">
                <a:solidFill>
                  <a:srgbClr val="0000FF"/>
                </a:solidFill>
              </a:rPr>
              <a:t> </a:t>
            </a:r>
            <a:r>
              <a:rPr lang="en-US" sz="2800" b="1" dirty="0" err="1">
                <a:solidFill>
                  <a:srgbClr val="0000FF"/>
                </a:solidFill>
              </a:rPr>
              <a:t>rồi</a:t>
            </a:r>
            <a:r>
              <a:rPr lang="en-US" sz="2800" b="1" dirty="0">
                <a:solidFill>
                  <a:srgbClr val="0000FF"/>
                </a:solidFill>
              </a:rPr>
              <a:t> </a:t>
            </a:r>
            <a:r>
              <a:rPr lang="en-US" sz="2800" b="1" dirty="0" err="1">
                <a:solidFill>
                  <a:srgbClr val="0000FF"/>
                </a:solidFill>
              </a:rPr>
              <a:t>nhấn</a:t>
            </a:r>
            <a:r>
              <a:rPr lang="en-US" sz="2800" b="1" dirty="0">
                <a:solidFill>
                  <a:srgbClr val="0000FF"/>
                </a:solidFill>
              </a:rPr>
              <a:t> </a:t>
            </a:r>
            <a:r>
              <a:rPr lang="en-US" sz="2800" b="1" dirty="0" err="1">
                <a:solidFill>
                  <a:srgbClr val="0000FF"/>
                </a:solidFill>
              </a:rPr>
              <a:t>phím</a:t>
            </a:r>
            <a:r>
              <a:rPr lang="en-US" sz="2800" b="1" dirty="0">
                <a:solidFill>
                  <a:srgbClr val="0000FF"/>
                </a:solidFill>
              </a:rPr>
              <a:t> OK. </a:t>
            </a:r>
            <a:r>
              <a:rPr lang="en-US" sz="2800" b="1" dirty="0" err="1">
                <a:solidFill>
                  <a:srgbClr val="0000FF"/>
                </a:solidFill>
              </a:rPr>
              <a:t>Sau</a:t>
            </a:r>
            <a:r>
              <a:rPr lang="en-US" sz="2800" b="1" dirty="0">
                <a:solidFill>
                  <a:srgbClr val="0000FF"/>
                </a:solidFill>
              </a:rPr>
              <a:t> </a:t>
            </a:r>
            <a:r>
              <a:rPr lang="en-US" sz="2800" b="1" dirty="0" err="1">
                <a:solidFill>
                  <a:srgbClr val="0000FF"/>
                </a:solidFill>
              </a:rPr>
              <a:t>bước</a:t>
            </a:r>
            <a:r>
              <a:rPr lang="en-US" sz="2800" b="1" dirty="0">
                <a:solidFill>
                  <a:srgbClr val="0000FF"/>
                </a:solidFill>
              </a:rPr>
              <a:t> </a:t>
            </a:r>
            <a:r>
              <a:rPr lang="en-US" sz="2800" b="1" dirty="0" err="1">
                <a:solidFill>
                  <a:srgbClr val="0000FF"/>
                </a:solidFill>
              </a:rPr>
              <a:t>này</a:t>
            </a:r>
            <a:r>
              <a:rPr lang="en-US" sz="2800" b="1" dirty="0">
                <a:solidFill>
                  <a:srgbClr val="0000FF"/>
                </a:solidFill>
              </a:rPr>
              <a:t>, Excel </a:t>
            </a:r>
            <a:r>
              <a:rPr lang="en-US" sz="2800" b="1" dirty="0" err="1">
                <a:solidFill>
                  <a:srgbClr val="0000FF"/>
                </a:solidFill>
              </a:rPr>
              <a:t>chỉ</a:t>
            </a:r>
            <a:r>
              <a:rPr lang="en-US" sz="2800" b="1" dirty="0">
                <a:solidFill>
                  <a:srgbClr val="0000FF"/>
                </a:solidFill>
              </a:rPr>
              <a:t> </a:t>
            </a:r>
            <a:r>
              <a:rPr lang="en-US" sz="2800" b="1" dirty="0" err="1">
                <a:solidFill>
                  <a:srgbClr val="0000FF"/>
                </a:solidFill>
              </a:rPr>
              <a:t>hiển</a:t>
            </a:r>
            <a:r>
              <a:rPr lang="en-US" sz="2800" b="1" dirty="0">
                <a:solidFill>
                  <a:srgbClr val="0000FF"/>
                </a:solidFill>
              </a:rPr>
              <a:t> </a:t>
            </a:r>
            <a:r>
              <a:rPr lang="en-US" sz="2800" b="1" dirty="0" err="1">
                <a:solidFill>
                  <a:srgbClr val="0000FF"/>
                </a:solidFill>
              </a:rPr>
              <a:t>thị</a:t>
            </a:r>
            <a:r>
              <a:rPr lang="en-US" sz="2800" b="1" dirty="0">
                <a:solidFill>
                  <a:srgbClr val="0000FF"/>
                </a:solidFill>
              </a:rPr>
              <a:t> </a:t>
            </a:r>
            <a:r>
              <a:rPr lang="en-US" sz="2800" b="1" dirty="0" err="1">
                <a:solidFill>
                  <a:srgbClr val="0000FF"/>
                </a:solidFill>
              </a:rPr>
              <a:t>những</a:t>
            </a:r>
            <a:r>
              <a:rPr lang="en-US" sz="2800" b="1" dirty="0">
                <a:solidFill>
                  <a:srgbClr val="0000FF"/>
                </a:solidFill>
              </a:rPr>
              <a:t> </a:t>
            </a:r>
            <a:r>
              <a:rPr lang="en-US" sz="2800" b="1" dirty="0" err="1">
                <a:solidFill>
                  <a:srgbClr val="0000FF"/>
                </a:solidFill>
              </a:rPr>
              <a:t>dòng</a:t>
            </a:r>
            <a:r>
              <a:rPr lang="en-US" sz="2800" b="1" dirty="0">
                <a:solidFill>
                  <a:srgbClr val="0000FF"/>
                </a:solidFill>
              </a:rPr>
              <a:t> </a:t>
            </a:r>
            <a:r>
              <a:rPr lang="en-US" sz="2800" b="1" dirty="0" err="1">
                <a:solidFill>
                  <a:srgbClr val="0000FF"/>
                </a:solidFill>
              </a:rPr>
              <a:t>mà</a:t>
            </a:r>
            <a:r>
              <a:rPr lang="en-US" sz="2800" b="1" dirty="0">
                <a:solidFill>
                  <a:srgbClr val="0000FF"/>
                </a:solidFill>
              </a:rPr>
              <a:t> </a:t>
            </a:r>
            <a:r>
              <a:rPr lang="en-US" sz="2800" b="1" dirty="0" err="1">
                <a:solidFill>
                  <a:srgbClr val="0000FF"/>
                </a:solidFill>
              </a:rPr>
              <a:t>giá</a:t>
            </a:r>
            <a:r>
              <a:rPr lang="en-US" sz="2800" b="1" dirty="0">
                <a:solidFill>
                  <a:srgbClr val="0000FF"/>
                </a:solidFill>
              </a:rPr>
              <a:t> </a:t>
            </a:r>
            <a:r>
              <a:rPr lang="en-US" sz="2800" b="1" dirty="0" err="1">
                <a:solidFill>
                  <a:srgbClr val="0000FF"/>
                </a:solidFill>
              </a:rPr>
              <a:t>trị</a:t>
            </a:r>
            <a:r>
              <a:rPr lang="en-US" sz="2800" b="1" dirty="0">
                <a:solidFill>
                  <a:srgbClr val="0000FF"/>
                </a:solidFill>
              </a:rPr>
              <a:t> </a:t>
            </a:r>
            <a:r>
              <a:rPr lang="en-US" sz="2800" b="1" dirty="0" err="1">
                <a:solidFill>
                  <a:srgbClr val="0000FF"/>
                </a:solidFill>
              </a:rPr>
              <a:t>tại</a:t>
            </a:r>
            <a:r>
              <a:rPr lang="en-US" sz="2800" b="1" dirty="0">
                <a:solidFill>
                  <a:srgbClr val="0000FF"/>
                </a:solidFill>
              </a:rPr>
              <a:t> </a:t>
            </a:r>
            <a:r>
              <a:rPr lang="en-US" sz="2800" b="1" dirty="0" err="1">
                <a:solidFill>
                  <a:srgbClr val="0000FF"/>
                </a:solidFill>
              </a:rPr>
              <a:t>cột</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lọc</a:t>
            </a:r>
            <a:r>
              <a:rPr lang="en-US" sz="2800" b="1" dirty="0">
                <a:solidFill>
                  <a:srgbClr val="0000FF"/>
                </a:solidFill>
              </a:rPr>
              <a:t> </a:t>
            </a:r>
            <a:r>
              <a:rPr lang="en-US" sz="2800" b="1" dirty="0" err="1">
                <a:solidFill>
                  <a:srgbClr val="0000FF"/>
                </a:solidFill>
              </a:rPr>
              <a:t>nằm</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tập</a:t>
            </a:r>
            <a:r>
              <a:rPr lang="en-US" sz="2800" b="1" dirty="0">
                <a:solidFill>
                  <a:srgbClr val="0000FF"/>
                </a:solidFill>
              </a:rPr>
              <a:t> </a:t>
            </a:r>
            <a:r>
              <a:rPr lang="en-US" sz="2800" b="1" dirty="0" err="1">
                <a:solidFill>
                  <a:srgbClr val="0000FF"/>
                </a:solidFill>
              </a:rPr>
              <a:t>giá</a:t>
            </a:r>
            <a:r>
              <a:rPr lang="en-US" sz="2800" b="1" dirty="0">
                <a:solidFill>
                  <a:srgbClr val="0000FF"/>
                </a:solidFill>
              </a:rPr>
              <a:t> </a:t>
            </a:r>
            <a:r>
              <a:rPr lang="en-US" sz="2800" b="1" dirty="0" err="1">
                <a:solidFill>
                  <a:srgbClr val="0000FF"/>
                </a:solidFill>
              </a:rPr>
              <a:t>trị</a:t>
            </a:r>
            <a:r>
              <a:rPr lang="en-US" sz="2800" b="1" dirty="0">
                <a:solidFill>
                  <a:srgbClr val="0000FF"/>
                </a:solidFill>
              </a:rPr>
              <a:t> </a:t>
            </a:r>
            <a:r>
              <a:rPr lang="en-US" sz="2800" b="1" dirty="0" err="1">
                <a:solidFill>
                  <a:srgbClr val="0000FF"/>
                </a:solidFill>
              </a:rPr>
              <a:t>đã</a:t>
            </a:r>
            <a:r>
              <a:rPr lang="en-US" sz="2800" b="1" dirty="0">
                <a:solidFill>
                  <a:srgbClr val="0000FF"/>
                </a:solidFill>
              </a:rPr>
              <a:t> </a:t>
            </a:r>
            <a:r>
              <a:rPr lang="en-US" sz="2800" b="1" dirty="0" err="1">
                <a:solidFill>
                  <a:srgbClr val="0000FF"/>
                </a:solidFill>
              </a:rPr>
              <a:t>chọn</a:t>
            </a:r>
            <a:r>
              <a:rPr lang="en-US" sz="2800" b="1" dirty="0">
                <a:solidFill>
                  <a:srgbClr val="0000FF"/>
                </a:solidFill>
              </a:rPr>
              <a:t>.</a:t>
            </a:r>
          </a:p>
        </p:txBody>
      </p:sp>
    </p:spTree>
    <p:extLst>
      <p:ext uri="{BB962C8B-B14F-4D97-AF65-F5344CB8AC3E}">
        <p14:creationId xmlns:p14="http://schemas.microsoft.com/office/powerpoint/2010/main" val="2610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48EC0E6-A150-45D4-8166-EC48E979A40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 xmlns:a16="http://schemas.microsoft.com/office/drawing/2014/main" id="{B2D29A78-8C7E-4B0C-AC0C-D0668A3A4D6B}"/>
              </a:ext>
            </a:extLst>
          </p:cNvPr>
          <p:cNvSpPr txBox="1">
            <a:spLocks/>
          </p:cNvSpPr>
          <p:nvPr/>
        </p:nvSpPr>
        <p:spPr>
          <a:xfrm>
            <a:off x="31863" y="814731"/>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a:t>
            </a:r>
            <a:r>
              <a:rPr lang="en-US" sz="12800" b="1">
                <a:solidFill>
                  <a:srgbClr val="FF0000"/>
                </a:solidFill>
                <a:latin typeface="Times New Roman" panose="02020603050405020304" pitchFamily="18" charset="0"/>
                <a:cs typeface="Times New Roman" panose="02020603050405020304" pitchFamily="18" charset="0"/>
              </a:rPr>
              <a:t>. Thực hiện lọc dữ liệu:</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6" name="Content Placeholder 2">
            <a:extLst>
              <a:ext uri="{FF2B5EF4-FFF2-40B4-BE49-F238E27FC236}">
                <a16:creationId xmlns="" xmlns:a16="http://schemas.microsoft.com/office/drawing/2014/main" id="{07D37DE0-F4CB-4192-8490-9F714E9BD32E}"/>
              </a:ext>
            </a:extLst>
          </p:cNvPr>
          <p:cNvSpPr txBox="1">
            <a:spLocks/>
          </p:cNvSpPr>
          <p:nvPr/>
        </p:nvSpPr>
        <p:spPr>
          <a:xfrm>
            <a:off x="307973" y="131740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a:solidFill>
                  <a:srgbClr val="FF0000"/>
                </a:solidFill>
                <a:latin typeface="Times New Roman" panose="02020603050405020304" pitchFamily="18" charset="0"/>
                <a:cs typeface="Times New Roman" panose="02020603050405020304" pitchFamily="18" charset="0"/>
              </a:rPr>
              <a:t>a. Lọc theo giá trị:</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u="sng">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sz="4400" b="1" dirty="0">
              <a:solidFill>
                <a:srgbClr val="0000FF"/>
              </a:solidFill>
            </a:endParaRPr>
          </a:p>
          <a:p>
            <a:pPr algn="just"/>
            <a:endParaRPr lang="en-US" sz="44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7" name="TextBox 6">
            <a:extLst>
              <a:ext uri="{FF2B5EF4-FFF2-40B4-BE49-F238E27FC236}">
                <a16:creationId xmlns="" xmlns:a16="http://schemas.microsoft.com/office/drawing/2014/main" id="{5C71B81B-16BB-4201-A2CF-9712FD63BFFE}"/>
              </a:ext>
            </a:extLst>
          </p:cNvPr>
          <p:cNvSpPr txBox="1"/>
          <p:nvPr/>
        </p:nvSpPr>
        <p:spPr>
          <a:xfrm>
            <a:off x="177572" y="1958149"/>
            <a:ext cx="11515663" cy="2246769"/>
          </a:xfrm>
          <a:prstGeom prst="rect">
            <a:avLst/>
          </a:prstGeom>
          <a:noFill/>
        </p:spPr>
        <p:txBody>
          <a:bodyPr wrap="square">
            <a:spAutoFit/>
          </a:bodyPr>
          <a:lstStyle/>
          <a:p>
            <a:pPr algn="just"/>
            <a:r>
              <a:rPr lang="en-US" sz="2800" b="1" i="1" dirty="0">
                <a:solidFill>
                  <a:srgbClr val="FF0000"/>
                </a:solidFill>
              </a:rPr>
              <a:t>* </a:t>
            </a:r>
            <a:r>
              <a:rPr lang="en-US" sz="2800" b="1" i="1" dirty="0" err="1">
                <a:solidFill>
                  <a:srgbClr val="FF0000"/>
                </a:solidFill>
              </a:rPr>
              <a:t>Lưu</a:t>
            </a:r>
            <a:r>
              <a:rPr lang="en-US" sz="2800" b="1" i="1" dirty="0">
                <a:solidFill>
                  <a:srgbClr val="FF0000"/>
                </a:solidFill>
              </a:rPr>
              <a:t> ý:</a:t>
            </a:r>
          </a:p>
          <a:p>
            <a:pPr algn="just"/>
            <a:r>
              <a:rPr lang="en-US" sz="2800" dirty="0">
                <a:solidFill>
                  <a:srgbClr val="0000FF"/>
                </a:solidFill>
              </a:rPr>
              <a:t>+ </a:t>
            </a:r>
            <a:r>
              <a:rPr lang="en-US" sz="2800" dirty="0" err="1">
                <a:solidFill>
                  <a:srgbClr val="0000FF"/>
                </a:solidFill>
              </a:rPr>
              <a:t>Để</a:t>
            </a:r>
            <a:r>
              <a:rPr lang="en-US" sz="2800" dirty="0">
                <a:solidFill>
                  <a:srgbClr val="0000FF"/>
                </a:solidFill>
              </a:rPr>
              <a:t> </a:t>
            </a:r>
            <a:r>
              <a:rPr lang="en-US" sz="2800" dirty="0" err="1">
                <a:solidFill>
                  <a:srgbClr val="0000FF"/>
                </a:solidFill>
              </a:rPr>
              <a:t>bỏ</a:t>
            </a:r>
            <a:r>
              <a:rPr lang="en-US" sz="2800" dirty="0">
                <a:solidFill>
                  <a:srgbClr val="0000FF"/>
                </a:solidFill>
              </a:rPr>
              <a:t> </a:t>
            </a:r>
            <a:r>
              <a:rPr lang="en-US" sz="2800" dirty="0" err="1">
                <a:solidFill>
                  <a:srgbClr val="0000FF"/>
                </a:solidFill>
              </a:rPr>
              <a:t>lọc</a:t>
            </a:r>
            <a:r>
              <a:rPr lang="en-US" sz="2800" dirty="0">
                <a:solidFill>
                  <a:srgbClr val="0000FF"/>
                </a:solidFill>
              </a:rPr>
              <a:t> </a:t>
            </a:r>
            <a:r>
              <a:rPr lang="en-US" sz="2800" dirty="0" err="1">
                <a:solidFill>
                  <a:srgbClr val="0000FF"/>
                </a:solidFill>
              </a:rPr>
              <a:t>dữ</a:t>
            </a:r>
            <a:r>
              <a:rPr lang="en-US" sz="2800" dirty="0">
                <a:solidFill>
                  <a:srgbClr val="0000FF"/>
                </a:solidFill>
              </a:rPr>
              <a:t> </a:t>
            </a:r>
            <a:r>
              <a:rPr lang="en-US" sz="2800" dirty="0" err="1">
                <a:solidFill>
                  <a:srgbClr val="0000FF"/>
                </a:solidFill>
              </a:rPr>
              <a:t>liệu</a:t>
            </a:r>
            <a:r>
              <a:rPr lang="en-US" sz="2800" dirty="0">
                <a:solidFill>
                  <a:srgbClr val="0000FF"/>
                </a:solidFill>
              </a:rPr>
              <a:t> </a:t>
            </a:r>
            <a:r>
              <a:rPr lang="en-US" sz="2800" dirty="0" err="1">
                <a:solidFill>
                  <a:srgbClr val="0000FF"/>
                </a:solidFill>
              </a:rPr>
              <a:t>trên</a:t>
            </a:r>
            <a:r>
              <a:rPr lang="en-US" sz="2800" dirty="0">
                <a:solidFill>
                  <a:srgbClr val="0000FF"/>
                </a:solidFill>
              </a:rPr>
              <a:t> </a:t>
            </a:r>
            <a:r>
              <a:rPr lang="en-US" sz="2800" dirty="0" err="1">
                <a:solidFill>
                  <a:srgbClr val="0000FF"/>
                </a:solidFill>
              </a:rPr>
              <a:t>một</a:t>
            </a:r>
            <a:r>
              <a:rPr lang="en-US" sz="2800" dirty="0">
                <a:solidFill>
                  <a:srgbClr val="0000FF"/>
                </a:solidFill>
              </a:rPr>
              <a:t> </a:t>
            </a:r>
            <a:r>
              <a:rPr lang="en-US" sz="2800" dirty="0" err="1">
                <a:solidFill>
                  <a:srgbClr val="0000FF"/>
                </a:solidFill>
              </a:rPr>
              <a:t>cột</a:t>
            </a:r>
            <a:r>
              <a:rPr lang="en-US" sz="2800" dirty="0">
                <a:solidFill>
                  <a:srgbClr val="0000FF"/>
                </a:solidFill>
              </a:rPr>
              <a:t>, </a:t>
            </a:r>
            <a:r>
              <a:rPr lang="en-US" sz="2800" dirty="0" err="1">
                <a:solidFill>
                  <a:srgbClr val="0000FF"/>
                </a:solidFill>
              </a:rPr>
              <a:t>đánh</a:t>
            </a:r>
            <a:r>
              <a:rPr lang="en-US" sz="2800" dirty="0">
                <a:solidFill>
                  <a:srgbClr val="0000FF"/>
                </a:solidFill>
              </a:rPr>
              <a:t> </a:t>
            </a:r>
            <a:r>
              <a:rPr lang="en-US" sz="2800" dirty="0" err="1">
                <a:solidFill>
                  <a:srgbClr val="0000FF"/>
                </a:solidFill>
              </a:rPr>
              <a:t>dấu</a:t>
            </a:r>
            <a:r>
              <a:rPr lang="en-US" sz="2800" dirty="0">
                <a:solidFill>
                  <a:srgbClr val="0000FF"/>
                </a:solidFill>
              </a:rPr>
              <a:t> </a:t>
            </a:r>
            <a:r>
              <a:rPr lang="en-US" sz="2800" dirty="0" err="1">
                <a:solidFill>
                  <a:srgbClr val="0000FF"/>
                </a:solidFill>
              </a:rPr>
              <a:t>chọn</a:t>
            </a:r>
            <a:r>
              <a:rPr lang="en-US" sz="2800" dirty="0">
                <a:solidFill>
                  <a:srgbClr val="0000FF"/>
                </a:solidFill>
              </a:rPr>
              <a:t> </a:t>
            </a:r>
            <a:r>
              <a:rPr lang="en-US" sz="2800" dirty="0" err="1">
                <a:solidFill>
                  <a:srgbClr val="0000FF"/>
                </a:solidFill>
              </a:rPr>
              <a:t>tại</a:t>
            </a:r>
            <a:r>
              <a:rPr lang="en-US" sz="2800" dirty="0">
                <a:solidFill>
                  <a:srgbClr val="0000FF"/>
                </a:solidFill>
              </a:rPr>
              <a:t> </a:t>
            </a:r>
            <a:r>
              <a:rPr lang="en-US" sz="2800" dirty="0" err="1">
                <a:solidFill>
                  <a:srgbClr val="0000FF"/>
                </a:solidFill>
              </a:rPr>
              <a:t>hộp</a:t>
            </a:r>
            <a:r>
              <a:rPr lang="en-US" sz="2800" dirty="0">
                <a:solidFill>
                  <a:srgbClr val="0000FF"/>
                </a:solidFill>
              </a:rPr>
              <a:t> </a:t>
            </a:r>
            <a:r>
              <a:rPr lang="en-US" sz="2800" dirty="0" err="1">
                <a:solidFill>
                  <a:srgbClr val="0000FF"/>
                </a:solidFill>
              </a:rPr>
              <a:t>kiểm</a:t>
            </a:r>
            <a:r>
              <a:rPr lang="en-US" sz="2800" dirty="0">
                <a:solidFill>
                  <a:srgbClr val="0000FF"/>
                </a:solidFill>
              </a:rPr>
              <a:t> </a:t>
            </a:r>
            <a:r>
              <a:rPr lang="en-US" sz="2800" dirty="0" err="1">
                <a:solidFill>
                  <a:srgbClr val="0000FF"/>
                </a:solidFill>
              </a:rPr>
              <a:t>tra</a:t>
            </a:r>
            <a:r>
              <a:rPr lang="en-US" sz="2800" dirty="0">
                <a:solidFill>
                  <a:srgbClr val="0000FF"/>
                </a:solidFill>
              </a:rPr>
              <a:t> </a:t>
            </a:r>
            <a:r>
              <a:rPr lang="en-US" sz="2800" dirty="0" err="1">
                <a:solidFill>
                  <a:srgbClr val="0000FF"/>
                </a:solidFill>
              </a:rPr>
              <a:t>cạnh</a:t>
            </a:r>
            <a:r>
              <a:rPr lang="en-US" sz="2800" dirty="0">
                <a:solidFill>
                  <a:srgbClr val="0000FF"/>
                </a:solidFill>
              </a:rPr>
              <a:t> </a:t>
            </a:r>
            <a:r>
              <a:rPr lang="en-US" sz="2800" dirty="0" err="1">
                <a:solidFill>
                  <a:srgbClr val="0000FF"/>
                </a:solidFill>
              </a:rPr>
              <a:t>từ</a:t>
            </a:r>
            <a:r>
              <a:rPr lang="en-US" sz="2800" dirty="0">
                <a:solidFill>
                  <a:srgbClr val="0000FF"/>
                </a:solidFill>
              </a:rPr>
              <a:t> </a:t>
            </a:r>
            <a:r>
              <a:rPr lang="en-US" sz="2800" b="1" dirty="0">
                <a:solidFill>
                  <a:srgbClr val="0000FF"/>
                </a:solidFill>
              </a:rPr>
              <a:t>Select All </a:t>
            </a:r>
            <a:r>
              <a:rPr lang="en-US" sz="2800" dirty="0" err="1">
                <a:solidFill>
                  <a:srgbClr val="0000FF"/>
                </a:solidFill>
              </a:rPr>
              <a:t>hoặc</a:t>
            </a:r>
            <a:r>
              <a:rPr lang="en-US" sz="2800" dirty="0">
                <a:solidFill>
                  <a:srgbClr val="0000FF"/>
                </a:solidFill>
              </a:rPr>
              <a:t> </a:t>
            </a:r>
            <a:r>
              <a:rPr lang="en-US" sz="2800" dirty="0" err="1">
                <a:solidFill>
                  <a:srgbClr val="0000FF"/>
                </a:solidFill>
              </a:rPr>
              <a:t>biểu</a:t>
            </a:r>
            <a:r>
              <a:rPr lang="en-US" sz="2800" dirty="0">
                <a:solidFill>
                  <a:srgbClr val="0000FF"/>
                </a:solidFill>
              </a:rPr>
              <a:t> </a:t>
            </a:r>
            <a:r>
              <a:rPr lang="en-US" sz="2800" dirty="0" err="1">
                <a:solidFill>
                  <a:srgbClr val="0000FF"/>
                </a:solidFill>
              </a:rPr>
              <a:t>tượng</a:t>
            </a:r>
            <a:r>
              <a:rPr lang="en-US" sz="2800" dirty="0">
                <a:solidFill>
                  <a:srgbClr val="0000FF"/>
                </a:solidFill>
              </a:rPr>
              <a:t>       </a:t>
            </a:r>
            <a:r>
              <a:rPr lang="en-US" sz="2800" b="1" u="sng" dirty="0">
                <a:solidFill>
                  <a:srgbClr val="0000FF"/>
                </a:solidFill>
              </a:rPr>
              <a:t> </a:t>
            </a:r>
          </a:p>
          <a:p>
            <a:pPr algn="just"/>
            <a:r>
              <a:rPr lang="en-US" sz="2800" dirty="0">
                <a:solidFill>
                  <a:srgbClr val="0000FF"/>
                </a:solidFill>
              </a:rPr>
              <a:t>+ </a:t>
            </a:r>
            <a:r>
              <a:rPr lang="en-US" sz="2800" dirty="0" err="1">
                <a:solidFill>
                  <a:srgbClr val="0000FF"/>
                </a:solidFill>
              </a:rPr>
              <a:t>Để</a:t>
            </a:r>
            <a:r>
              <a:rPr lang="en-US" sz="2800" dirty="0">
                <a:solidFill>
                  <a:srgbClr val="0000FF"/>
                </a:solidFill>
              </a:rPr>
              <a:t> </a:t>
            </a:r>
            <a:r>
              <a:rPr lang="en-US" sz="2800" dirty="0" err="1">
                <a:solidFill>
                  <a:srgbClr val="0000FF"/>
                </a:solidFill>
              </a:rPr>
              <a:t>bỏ</a:t>
            </a:r>
            <a:r>
              <a:rPr lang="en-US" sz="2800" dirty="0">
                <a:solidFill>
                  <a:srgbClr val="0000FF"/>
                </a:solidFill>
              </a:rPr>
              <a:t> </a:t>
            </a:r>
            <a:r>
              <a:rPr lang="en-US" sz="2800" dirty="0" err="1">
                <a:solidFill>
                  <a:srgbClr val="0000FF"/>
                </a:solidFill>
              </a:rPr>
              <a:t>cùng</a:t>
            </a:r>
            <a:r>
              <a:rPr lang="en-US" sz="2800" dirty="0">
                <a:solidFill>
                  <a:srgbClr val="0000FF"/>
                </a:solidFill>
              </a:rPr>
              <a:t> </a:t>
            </a:r>
            <a:r>
              <a:rPr lang="en-US" sz="2800" dirty="0" err="1">
                <a:solidFill>
                  <a:srgbClr val="0000FF"/>
                </a:solidFill>
              </a:rPr>
              <a:t>lúc</a:t>
            </a:r>
            <a:r>
              <a:rPr lang="en-US" sz="2800" dirty="0">
                <a:solidFill>
                  <a:srgbClr val="0000FF"/>
                </a:solidFill>
              </a:rPr>
              <a:t> </a:t>
            </a:r>
            <a:r>
              <a:rPr lang="en-US" sz="2800" dirty="0" err="1">
                <a:solidFill>
                  <a:srgbClr val="0000FF"/>
                </a:solidFill>
              </a:rPr>
              <a:t>tất</a:t>
            </a:r>
            <a:r>
              <a:rPr lang="en-US" sz="2800" dirty="0">
                <a:solidFill>
                  <a:srgbClr val="0000FF"/>
                </a:solidFill>
              </a:rPr>
              <a:t> </a:t>
            </a:r>
            <a:r>
              <a:rPr lang="en-US" sz="2800" dirty="0" err="1">
                <a:solidFill>
                  <a:srgbClr val="0000FF"/>
                </a:solidFill>
              </a:rPr>
              <a:t>cả</a:t>
            </a:r>
            <a:r>
              <a:rPr lang="en-US" sz="2800" dirty="0">
                <a:solidFill>
                  <a:srgbClr val="0000FF"/>
                </a:solidFill>
              </a:rPr>
              <a:t> </a:t>
            </a:r>
            <a:r>
              <a:rPr lang="en-US" sz="2800" dirty="0" err="1">
                <a:solidFill>
                  <a:srgbClr val="0000FF"/>
                </a:solidFill>
              </a:rPr>
              <a:t>các</a:t>
            </a:r>
            <a:r>
              <a:rPr lang="en-US" sz="2800" dirty="0">
                <a:solidFill>
                  <a:srgbClr val="0000FF"/>
                </a:solidFill>
              </a:rPr>
              <a:t> </a:t>
            </a:r>
            <a:r>
              <a:rPr lang="en-US" sz="2800" dirty="0" err="1">
                <a:solidFill>
                  <a:srgbClr val="0000FF"/>
                </a:solidFill>
              </a:rPr>
              <a:t>bộ</a:t>
            </a:r>
            <a:r>
              <a:rPr lang="en-US" sz="2800" dirty="0">
                <a:solidFill>
                  <a:srgbClr val="0000FF"/>
                </a:solidFill>
              </a:rPr>
              <a:t> </a:t>
            </a:r>
            <a:r>
              <a:rPr lang="en-US" sz="2800" dirty="0" err="1">
                <a:solidFill>
                  <a:srgbClr val="0000FF"/>
                </a:solidFill>
              </a:rPr>
              <a:t>lọc</a:t>
            </a:r>
            <a:r>
              <a:rPr lang="en-US" sz="2800" dirty="0">
                <a:solidFill>
                  <a:srgbClr val="0000FF"/>
                </a:solidFill>
              </a:rPr>
              <a:t>, </a:t>
            </a:r>
            <a:r>
              <a:rPr lang="en-US" sz="2800" dirty="0" err="1">
                <a:solidFill>
                  <a:srgbClr val="0000FF"/>
                </a:solidFill>
              </a:rPr>
              <a:t>trên</a:t>
            </a:r>
            <a:r>
              <a:rPr lang="en-US" sz="2800" dirty="0">
                <a:solidFill>
                  <a:srgbClr val="0000FF"/>
                </a:solidFill>
              </a:rPr>
              <a:t> </a:t>
            </a:r>
            <a:r>
              <a:rPr lang="en-US" sz="2800" dirty="0" err="1">
                <a:solidFill>
                  <a:srgbClr val="0000FF"/>
                </a:solidFill>
              </a:rPr>
              <a:t>dải</a:t>
            </a:r>
            <a:r>
              <a:rPr lang="en-US" sz="2800" dirty="0">
                <a:solidFill>
                  <a:srgbClr val="0000FF"/>
                </a:solidFill>
              </a:rPr>
              <a:t> </a:t>
            </a:r>
            <a:r>
              <a:rPr lang="en-US" sz="2800" dirty="0" err="1">
                <a:solidFill>
                  <a:srgbClr val="0000FF"/>
                </a:solidFill>
              </a:rPr>
              <a:t>lệnh</a:t>
            </a:r>
            <a:r>
              <a:rPr lang="en-US" sz="2800" dirty="0">
                <a:solidFill>
                  <a:srgbClr val="0000FF"/>
                </a:solidFill>
              </a:rPr>
              <a:t> </a:t>
            </a:r>
            <a:r>
              <a:rPr lang="en-US" sz="2800" b="1" dirty="0">
                <a:solidFill>
                  <a:srgbClr val="0000FF"/>
                </a:solidFill>
              </a:rPr>
              <a:t>Data</a:t>
            </a:r>
            <a:r>
              <a:rPr lang="en-US" sz="2800" dirty="0">
                <a:solidFill>
                  <a:srgbClr val="0000FF"/>
                </a:solidFill>
              </a:rPr>
              <a:t>, </a:t>
            </a:r>
            <a:r>
              <a:rPr lang="en-US" sz="2800" dirty="0" err="1">
                <a:solidFill>
                  <a:srgbClr val="0000FF"/>
                </a:solidFill>
              </a:rPr>
              <a:t>nháy</a:t>
            </a:r>
            <a:r>
              <a:rPr lang="en-US" sz="2800" dirty="0">
                <a:solidFill>
                  <a:srgbClr val="0000FF"/>
                </a:solidFill>
              </a:rPr>
              <a:t> </a:t>
            </a:r>
            <a:r>
              <a:rPr lang="en-US" sz="2800" dirty="0" err="1">
                <a:solidFill>
                  <a:srgbClr val="0000FF"/>
                </a:solidFill>
              </a:rPr>
              <a:t>lại</a:t>
            </a:r>
            <a:r>
              <a:rPr lang="en-US" sz="2800" dirty="0">
                <a:solidFill>
                  <a:srgbClr val="0000FF"/>
                </a:solidFill>
              </a:rPr>
              <a:t> </a:t>
            </a:r>
            <a:r>
              <a:rPr lang="en-US" sz="2800" dirty="0" err="1">
                <a:solidFill>
                  <a:srgbClr val="0000FF"/>
                </a:solidFill>
              </a:rPr>
              <a:t>chuột</a:t>
            </a:r>
            <a:r>
              <a:rPr lang="en-US" sz="2800" dirty="0">
                <a:solidFill>
                  <a:srgbClr val="0000FF"/>
                </a:solidFill>
              </a:rPr>
              <a:t> </a:t>
            </a:r>
            <a:r>
              <a:rPr lang="en-US" sz="2800" dirty="0" err="1">
                <a:solidFill>
                  <a:srgbClr val="0000FF"/>
                </a:solidFill>
              </a:rPr>
              <a:t>vào</a:t>
            </a:r>
            <a:r>
              <a:rPr lang="en-US" sz="2800" dirty="0">
                <a:solidFill>
                  <a:srgbClr val="0000FF"/>
                </a:solidFill>
              </a:rPr>
              <a:t> </a:t>
            </a:r>
            <a:r>
              <a:rPr lang="en-US" sz="2800" dirty="0" err="1">
                <a:solidFill>
                  <a:srgbClr val="0000FF"/>
                </a:solidFill>
              </a:rPr>
              <a:t>biểu</a:t>
            </a:r>
            <a:r>
              <a:rPr lang="en-US" sz="2800" dirty="0">
                <a:solidFill>
                  <a:srgbClr val="0000FF"/>
                </a:solidFill>
              </a:rPr>
              <a:t> </a:t>
            </a:r>
            <a:r>
              <a:rPr lang="en-US" sz="2800" dirty="0" err="1">
                <a:solidFill>
                  <a:srgbClr val="0000FF"/>
                </a:solidFill>
              </a:rPr>
              <a:t>tượng</a:t>
            </a:r>
            <a:r>
              <a:rPr lang="en-US" sz="2800" dirty="0">
                <a:solidFill>
                  <a:srgbClr val="0000FF"/>
                </a:solidFill>
              </a:rPr>
              <a:t> </a:t>
            </a:r>
            <a:r>
              <a:rPr lang="en-US" sz="2800" b="1" dirty="0">
                <a:solidFill>
                  <a:srgbClr val="0000FF"/>
                </a:solidFill>
              </a:rPr>
              <a:t>Filter</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nhóm</a:t>
            </a:r>
            <a:r>
              <a:rPr lang="en-US" sz="2800" dirty="0">
                <a:solidFill>
                  <a:srgbClr val="0000FF"/>
                </a:solidFill>
              </a:rPr>
              <a:t> </a:t>
            </a:r>
            <a:r>
              <a:rPr lang="en-US" sz="2800" dirty="0" err="1">
                <a:solidFill>
                  <a:srgbClr val="0000FF"/>
                </a:solidFill>
              </a:rPr>
              <a:t>lệnh</a:t>
            </a:r>
            <a:r>
              <a:rPr lang="en-US" sz="2800" dirty="0">
                <a:solidFill>
                  <a:srgbClr val="0000FF"/>
                </a:solidFill>
              </a:rPr>
              <a:t> </a:t>
            </a:r>
            <a:r>
              <a:rPr lang="en-US" sz="2800" b="1" dirty="0">
                <a:solidFill>
                  <a:srgbClr val="0000FF"/>
                </a:solidFill>
              </a:rPr>
              <a:t>Sort &amp; Filter</a:t>
            </a:r>
            <a:r>
              <a:rPr lang="en-US" sz="2800" dirty="0">
                <a:solidFill>
                  <a:srgbClr val="0000FF"/>
                </a:solidFill>
              </a:rPr>
              <a:t>.</a:t>
            </a:r>
          </a:p>
        </p:txBody>
      </p:sp>
      <p:pic>
        <p:nvPicPr>
          <p:cNvPr id="8" name="Picture 7">
            <a:extLst>
              <a:ext uri="{FF2B5EF4-FFF2-40B4-BE49-F238E27FC236}">
                <a16:creationId xmlns="" xmlns:a16="http://schemas.microsoft.com/office/drawing/2014/main" id="{12A3D12A-882D-4A11-960C-6E4F7B0EAF8F}"/>
              </a:ext>
            </a:extLst>
          </p:cNvPr>
          <p:cNvPicPr/>
          <p:nvPr/>
        </p:nvPicPr>
        <p:blipFill>
          <a:blip r:embed="rId2"/>
          <a:stretch>
            <a:fillRect/>
          </a:stretch>
        </p:blipFill>
        <p:spPr>
          <a:xfrm>
            <a:off x="3250300" y="2940495"/>
            <a:ext cx="474086" cy="402649"/>
          </a:xfrm>
          <a:prstGeom prst="rect">
            <a:avLst/>
          </a:prstGeom>
        </p:spPr>
      </p:pic>
    </p:spTree>
    <p:extLst>
      <p:ext uri="{BB962C8B-B14F-4D97-AF65-F5344CB8AC3E}">
        <p14:creationId xmlns:p14="http://schemas.microsoft.com/office/powerpoint/2010/main" val="25132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48EC0E6-A150-45D4-8166-EC48E979A40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 xmlns:a16="http://schemas.microsoft.com/office/drawing/2014/main" id="{B2D29A78-8C7E-4B0C-AC0C-D0668A3A4D6B}"/>
              </a:ext>
            </a:extLst>
          </p:cNvPr>
          <p:cNvSpPr txBox="1">
            <a:spLocks/>
          </p:cNvSpPr>
          <p:nvPr/>
        </p:nvSpPr>
        <p:spPr>
          <a:xfrm>
            <a:off x="31863" y="814731"/>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a:t>
            </a:r>
            <a:r>
              <a:rPr lang="en-US" sz="12800" b="1">
                <a:solidFill>
                  <a:srgbClr val="FF0000"/>
                </a:solidFill>
                <a:latin typeface="Times New Roman" panose="02020603050405020304" pitchFamily="18" charset="0"/>
                <a:cs typeface="Times New Roman" panose="02020603050405020304" pitchFamily="18" charset="0"/>
              </a:rPr>
              <a:t>. Thực hiện lọc dữ liệu:</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6" name="Content Placeholder 2">
            <a:extLst>
              <a:ext uri="{FF2B5EF4-FFF2-40B4-BE49-F238E27FC236}">
                <a16:creationId xmlns="" xmlns:a16="http://schemas.microsoft.com/office/drawing/2014/main" id="{07D37DE0-F4CB-4192-8490-9F714E9BD32E}"/>
              </a:ext>
            </a:extLst>
          </p:cNvPr>
          <p:cNvSpPr txBox="1">
            <a:spLocks/>
          </p:cNvSpPr>
          <p:nvPr/>
        </p:nvSpPr>
        <p:spPr>
          <a:xfrm>
            <a:off x="307973" y="131740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a:solidFill>
                  <a:srgbClr val="FF0000"/>
                </a:solidFill>
                <a:latin typeface="Times New Roman" panose="02020603050405020304" pitchFamily="18" charset="0"/>
                <a:cs typeface="Times New Roman" panose="02020603050405020304" pitchFamily="18" charset="0"/>
              </a:rPr>
              <a:t>b. Lọc theo điều kiện:</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u="sng">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sz="4400" b="1" dirty="0">
              <a:solidFill>
                <a:srgbClr val="0000FF"/>
              </a:solidFill>
            </a:endParaRPr>
          </a:p>
          <a:p>
            <a:pPr algn="just"/>
            <a:endParaRPr lang="en-US" sz="44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grpSp>
        <p:nvGrpSpPr>
          <p:cNvPr id="2" name="Group 1">
            <a:extLst>
              <a:ext uri="{FF2B5EF4-FFF2-40B4-BE49-F238E27FC236}">
                <a16:creationId xmlns="" xmlns:a16="http://schemas.microsoft.com/office/drawing/2014/main" id="{4FF48611-F01C-42E8-8CC5-1106299D65A6}"/>
              </a:ext>
            </a:extLst>
          </p:cNvPr>
          <p:cNvGrpSpPr/>
          <p:nvPr/>
        </p:nvGrpSpPr>
        <p:grpSpPr>
          <a:xfrm>
            <a:off x="307973" y="5367702"/>
            <a:ext cx="840970" cy="953016"/>
            <a:chOff x="3458134" y="1905002"/>
            <a:chExt cx="4577519" cy="4577519"/>
          </a:xfrm>
        </p:grpSpPr>
        <p:pic>
          <p:nvPicPr>
            <p:cNvPr id="10" name="Picture 9" descr="Background pattern&#10;&#10;Description automatically generated">
              <a:extLst>
                <a:ext uri="{FF2B5EF4-FFF2-40B4-BE49-F238E27FC236}">
                  <a16:creationId xmlns="" xmlns:a16="http://schemas.microsoft.com/office/drawing/2014/main" id="{241A1891-F504-425C-958A-453E7A454CB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1" name="Picture 10" descr="A picture containing toy, doll&#10;&#10;Description automatically generated">
              <a:extLst>
                <a:ext uri="{FF2B5EF4-FFF2-40B4-BE49-F238E27FC236}">
                  <a16:creationId xmlns="" xmlns:a16="http://schemas.microsoft.com/office/drawing/2014/main" id="{85E88C47-6CD5-4597-B6D5-4F7BF6AA13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grpSp>
      <p:sp>
        <p:nvSpPr>
          <p:cNvPr id="12" name="Rectangle 11">
            <a:extLst>
              <a:ext uri="{FF2B5EF4-FFF2-40B4-BE49-F238E27FC236}">
                <a16:creationId xmlns="" xmlns:a16="http://schemas.microsoft.com/office/drawing/2014/main" id="{F18B392F-AEA8-4430-8A99-B1A5C7E492C7}"/>
              </a:ext>
            </a:extLst>
          </p:cNvPr>
          <p:cNvSpPr/>
          <p:nvPr/>
        </p:nvSpPr>
        <p:spPr>
          <a:xfrm>
            <a:off x="1329307" y="5665831"/>
            <a:ext cx="10894556" cy="461665"/>
          </a:xfrm>
          <a:prstGeom prst="rect">
            <a:avLst/>
          </a:prstGeom>
        </p:spPr>
        <p:txBody>
          <a:bodyPr wrap="square">
            <a:spAutoFit/>
          </a:bodyPr>
          <a:lstStyle/>
          <a:p>
            <a:pPr algn="just">
              <a:spcBef>
                <a:spcPts val="300"/>
              </a:spcBef>
              <a:spcAft>
                <a:spcPts val="300"/>
              </a:spcAft>
            </a:pPr>
            <a:r>
              <a:rPr lang="en-US" sz="2400" b="1" dirty="0" err="1">
                <a:solidFill>
                  <a:srgbClr val="FF0000"/>
                </a:solidFill>
                <a:latin typeface="Times New Roman" panose="02020603050405020304" pitchFamily="18" charset="0"/>
                <a:ea typeface="VNI-Times" pitchFamily="2" charset="0"/>
              </a:rPr>
              <a:t>Câu</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hỏi</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Tìm</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hiểu</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nội</a:t>
            </a:r>
            <a:r>
              <a:rPr lang="en-US" sz="2400" b="1" dirty="0">
                <a:solidFill>
                  <a:srgbClr val="FF0000"/>
                </a:solidFill>
                <a:latin typeface="Times New Roman" panose="02020603050405020304" pitchFamily="18" charset="0"/>
                <a:ea typeface="VNI-Times" pitchFamily="2" charset="0"/>
              </a:rPr>
              <a:t> dung </a:t>
            </a:r>
            <a:r>
              <a:rPr lang="en-US" sz="2400" b="1" dirty="0" err="1">
                <a:solidFill>
                  <a:srgbClr val="FF0000"/>
                </a:solidFill>
                <a:latin typeface="Times New Roman" panose="02020603050405020304" pitchFamily="18" charset="0"/>
                <a:ea typeface="VNI-Times" pitchFamily="2" charset="0"/>
              </a:rPr>
              <a:t>mục</a:t>
            </a:r>
            <a:r>
              <a:rPr lang="en-US" sz="2400" b="1" dirty="0">
                <a:solidFill>
                  <a:srgbClr val="FF0000"/>
                </a:solidFill>
                <a:latin typeface="Times New Roman" panose="02020603050405020304" pitchFamily="18" charset="0"/>
                <a:ea typeface="VNI-Times" pitchFamily="2" charset="0"/>
              </a:rPr>
              <a:t> 2b SGK/24, </a:t>
            </a:r>
            <a:r>
              <a:rPr lang="en-US" sz="2400" b="1" dirty="0" smtClean="0">
                <a:solidFill>
                  <a:srgbClr val="FF0000"/>
                </a:solidFill>
                <a:latin typeface="Times New Roman" panose="02020603050405020304" pitchFamily="18" charset="0"/>
                <a:ea typeface="VNI-Times" pitchFamily="2" charset="0"/>
              </a:rPr>
              <a:t>25, </a:t>
            </a:r>
            <a:r>
              <a:rPr lang="en-US" sz="2400" b="1" dirty="0" err="1" smtClean="0">
                <a:solidFill>
                  <a:srgbClr val="FF0000"/>
                </a:solidFill>
                <a:latin typeface="Times New Roman" panose="02020603050405020304" pitchFamily="18" charset="0"/>
                <a:ea typeface="VNI-Times" pitchFamily="2" charset="0"/>
              </a:rPr>
              <a:t>hoàn</a:t>
            </a:r>
            <a:r>
              <a:rPr lang="en-US" sz="2400" b="1" dirty="0" smtClean="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thành</a:t>
            </a:r>
            <a:r>
              <a:rPr lang="en-US" sz="2400" b="1" dirty="0">
                <a:solidFill>
                  <a:srgbClr val="FF0000"/>
                </a:solidFill>
                <a:latin typeface="Times New Roman" panose="02020603050405020304" pitchFamily="18" charset="0"/>
                <a:ea typeface="VNI-Times" pitchFamily="2" charset="0"/>
              </a:rPr>
              <a:t> PHT </a:t>
            </a:r>
            <a:r>
              <a:rPr lang="en-US" sz="2400" b="1" dirty="0" err="1">
                <a:solidFill>
                  <a:srgbClr val="FF0000"/>
                </a:solidFill>
                <a:latin typeface="Times New Roman" panose="02020603050405020304" pitchFamily="18" charset="0"/>
                <a:ea typeface="VNI-Times" pitchFamily="2" charset="0"/>
              </a:rPr>
              <a:t>số</a:t>
            </a:r>
            <a:r>
              <a:rPr lang="en-US" sz="2400" b="1" dirty="0">
                <a:solidFill>
                  <a:srgbClr val="FF0000"/>
                </a:solidFill>
                <a:latin typeface="Times New Roman" panose="02020603050405020304" pitchFamily="18" charset="0"/>
                <a:ea typeface="VNI-Times" pitchFamily="2" charset="0"/>
              </a:rPr>
              <a:t> 2 </a:t>
            </a:r>
            <a:r>
              <a:rPr lang="en-US" sz="2400" b="1" dirty="0" err="1">
                <a:solidFill>
                  <a:srgbClr val="FF0000"/>
                </a:solidFill>
                <a:latin typeface="Times New Roman" panose="02020603050405020304" pitchFamily="18" charset="0"/>
                <a:ea typeface="VNI-Times" pitchFamily="2" charset="0"/>
              </a:rPr>
              <a:t>như</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sau</a:t>
            </a:r>
            <a:r>
              <a:rPr lang="en-US" sz="2400" b="1" dirty="0">
                <a:solidFill>
                  <a:srgbClr val="FF0000"/>
                </a:solidFill>
                <a:latin typeface="Times New Roman" panose="02020603050405020304" pitchFamily="18" charset="0"/>
                <a:ea typeface="VNI-Times" pitchFamily="2"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grpSp>
        <p:nvGrpSpPr>
          <p:cNvPr id="16" name="Group 15">
            <a:extLst>
              <a:ext uri="{FF2B5EF4-FFF2-40B4-BE49-F238E27FC236}">
                <a16:creationId xmlns="" xmlns:a16="http://schemas.microsoft.com/office/drawing/2014/main" id="{0CF49834-54E0-47AB-8B29-AB1D28D3608C}"/>
              </a:ext>
            </a:extLst>
          </p:cNvPr>
          <p:cNvGrpSpPr/>
          <p:nvPr/>
        </p:nvGrpSpPr>
        <p:grpSpPr>
          <a:xfrm>
            <a:off x="434252" y="1931082"/>
            <a:ext cx="4359420" cy="3436620"/>
            <a:chOff x="434252" y="1931082"/>
            <a:chExt cx="4359420" cy="3436620"/>
          </a:xfrm>
        </p:grpSpPr>
        <p:pic>
          <p:nvPicPr>
            <p:cNvPr id="9" name="Picture 8">
              <a:extLst>
                <a:ext uri="{FF2B5EF4-FFF2-40B4-BE49-F238E27FC236}">
                  <a16:creationId xmlns="" xmlns:a16="http://schemas.microsoft.com/office/drawing/2014/main" id="{7B5D963E-7688-4E48-98B4-1CA1AB2921DF}"/>
                </a:ext>
              </a:extLst>
            </p:cNvPr>
            <p:cNvPicPr/>
            <p:nvPr/>
          </p:nvPicPr>
          <p:blipFill>
            <a:blip r:embed="rId5"/>
            <a:stretch>
              <a:fillRect/>
            </a:stretch>
          </p:blipFill>
          <p:spPr>
            <a:xfrm>
              <a:off x="434252" y="1931082"/>
              <a:ext cx="4359420" cy="2286640"/>
            </a:xfrm>
            <a:prstGeom prst="rect">
              <a:avLst/>
            </a:prstGeom>
          </p:spPr>
        </p:pic>
        <p:sp>
          <p:nvSpPr>
            <p:cNvPr id="14" name="Hộp Văn bản 5">
              <a:extLst>
                <a:ext uri="{FF2B5EF4-FFF2-40B4-BE49-F238E27FC236}">
                  <a16:creationId xmlns="" xmlns:a16="http://schemas.microsoft.com/office/drawing/2014/main" id="{383E1536-C293-4897-95F2-103407F3FD83}"/>
                </a:ext>
              </a:extLst>
            </p:cNvPr>
            <p:cNvSpPr txBox="1"/>
            <p:nvPr/>
          </p:nvSpPr>
          <p:spPr>
            <a:xfrm>
              <a:off x="721469" y="4241945"/>
              <a:ext cx="3782291" cy="1125757"/>
            </a:xfrm>
            <a:prstGeom prst="rect">
              <a:avLst/>
            </a:prstGeom>
            <a:noFill/>
            <a:scene3d>
              <a:camera prst="orthographicFront"/>
              <a:lightRig rig="threePt" dir="t"/>
            </a:scene3d>
            <a:sp3d>
              <a:bevelT prst="softRound"/>
            </a:sp3d>
          </p:spPr>
          <p:txBody>
            <a:bodyPr wrap="square">
              <a:spAutoFit/>
            </a:bodyPr>
            <a:lstStyle/>
            <a:p>
              <a:pPr algn="ctr">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6.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Hộp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2000" i="1" dirty="0">
                  <a:latin typeface="Times New Roman" panose="02020603050405020304" pitchFamily="18" charset="0"/>
                  <a:ea typeface="Calibri" panose="020F0502020204030204" pitchFamily="34" charset="0"/>
                  <a:cs typeface="Times New Roman" panose="02020603050405020304" pitchFamily="18" charset="0"/>
                </a:rPr>
                <a:t> Top 10 AutoFilter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Top 10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tùy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i="1" dirty="0">
                  <a:latin typeface="Times New Roman" panose="02020603050405020304" pitchFamily="18" charset="0"/>
                  <a:ea typeface="Calibri" panose="020F0502020204030204" pitchFamily="34" charset="0"/>
                  <a:cs typeface="Times New Roman" panose="02020603050405020304" pitchFamily="18" charset="0"/>
                </a:rPr>
                <a:t> Number Filter</a:t>
              </a:r>
              <a:endParaRPr lang="vi-VN" sz="2000" i="1" dirty="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E989D189-43FE-4ADD-8CA0-966D957EEC32}"/>
              </a:ext>
            </a:extLst>
          </p:cNvPr>
          <p:cNvGrpSpPr/>
          <p:nvPr/>
        </p:nvGrpSpPr>
        <p:grpSpPr>
          <a:xfrm>
            <a:off x="5888479" y="1996775"/>
            <a:ext cx="5606727" cy="3016984"/>
            <a:chOff x="5888479" y="1996775"/>
            <a:chExt cx="5606727" cy="3016984"/>
          </a:xfrm>
        </p:grpSpPr>
        <p:pic>
          <p:nvPicPr>
            <p:cNvPr id="13" name="Picture 12">
              <a:extLst>
                <a:ext uri="{FF2B5EF4-FFF2-40B4-BE49-F238E27FC236}">
                  <a16:creationId xmlns="" xmlns:a16="http://schemas.microsoft.com/office/drawing/2014/main" id="{0A2E5B73-1366-4B70-9574-DC54B420FB03}"/>
                </a:ext>
              </a:extLst>
            </p:cNvPr>
            <p:cNvPicPr>
              <a:picLocks noChangeAspect="1"/>
            </p:cNvPicPr>
            <p:nvPr/>
          </p:nvPicPr>
          <p:blipFill>
            <a:blip r:embed="rId6"/>
            <a:stretch>
              <a:fillRect/>
            </a:stretch>
          </p:blipFill>
          <p:spPr>
            <a:xfrm>
              <a:off x="5888479" y="1996775"/>
              <a:ext cx="5606727" cy="2220947"/>
            </a:xfrm>
            <a:prstGeom prst="rect">
              <a:avLst/>
            </a:prstGeom>
            <a:ln>
              <a:solidFill>
                <a:schemeClr val="accent1">
                  <a:shade val="50000"/>
                </a:schemeClr>
              </a:solidFill>
            </a:ln>
          </p:spPr>
        </p:pic>
        <p:sp>
          <p:nvSpPr>
            <p:cNvPr id="15" name="Hộp Văn bản 5">
              <a:extLst>
                <a:ext uri="{FF2B5EF4-FFF2-40B4-BE49-F238E27FC236}">
                  <a16:creationId xmlns="" xmlns:a16="http://schemas.microsoft.com/office/drawing/2014/main" id="{FA4CF5FF-366C-4C45-BF82-0617142BCC16}"/>
                </a:ext>
              </a:extLst>
            </p:cNvPr>
            <p:cNvSpPr txBox="1"/>
            <p:nvPr/>
          </p:nvSpPr>
          <p:spPr>
            <a:xfrm>
              <a:off x="6963466" y="4241945"/>
              <a:ext cx="3782291" cy="771814"/>
            </a:xfrm>
            <a:prstGeom prst="rect">
              <a:avLst/>
            </a:prstGeom>
            <a:noFill/>
            <a:scene3d>
              <a:camera prst="orthographicFront"/>
              <a:lightRig rig="threePt" dir="t"/>
            </a:scene3d>
            <a:sp3d>
              <a:bevelT prst="softRound"/>
            </a:sp3d>
          </p:spPr>
          <p:txBody>
            <a:bodyPr wrap="square">
              <a:spAutoFit/>
            </a:bodyPr>
            <a:lstStyle/>
            <a:p>
              <a:pPr algn="ctr">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7.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dụ</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000" i="1" dirty="0">
                  <a:latin typeface="Times New Roman" panose="02020603050405020304" pitchFamily="18" charset="0"/>
                  <a:ea typeface="Calibri" panose="020F0502020204030204" pitchFamily="34" charset="0"/>
                  <a:cs typeface="Times New Roman" panose="02020603050405020304" pitchFamily="18" charset="0"/>
                </a:rPr>
                <a:t> 3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cao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nhất</a:t>
              </a:r>
              <a:endParaRPr lang="vi-VN" sz="2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975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5C7BAFBA-854C-4FCD-A51D-4B10219FD54B}"/>
              </a:ext>
            </a:extLst>
          </p:cNvPr>
          <p:cNvSpPr>
            <a:spLocks noChangeArrowheads="1"/>
          </p:cNvSpPr>
          <p:nvPr/>
        </p:nvSpPr>
        <p:spPr bwMode="auto">
          <a:xfrm>
            <a:off x="174478" y="695858"/>
            <a:ext cx="12049385"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0788" algn="r"/>
              </a:tabLst>
              <a:defRPr>
                <a:solidFill>
                  <a:schemeClr val="tx1"/>
                </a:solidFill>
                <a:latin typeface="Arial" panose="020B0604020202020204" pitchFamily="34" charset="0"/>
              </a:defRPr>
            </a:lvl1pPr>
            <a:lvl2pPr eaLnBrk="0" fontAlgn="base" hangingPunct="0">
              <a:spcBef>
                <a:spcPct val="0"/>
              </a:spcBef>
              <a:spcAft>
                <a:spcPct val="0"/>
              </a:spcAft>
              <a:tabLst>
                <a:tab pos="6300788" algn="r"/>
              </a:tabLst>
              <a:defRPr>
                <a:solidFill>
                  <a:schemeClr val="tx1"/>
                </a:solidFill>
                <a:latin typeface="Arial" panose="020B0604020202020204" pitchFamily="34" charset="0"/>
              </a:defRPr>
            </a:lvl2pPr>
            <a:lvl3pPr eaLnBrk="0" fontAlgn="base" hangingPunct="0">
              <a:spcBef>
                <a:spcPct val="0"/>
              </a:spcBef>
              <a:spcAft>
                <a:spcPct val="0"/>
              </a:spcAft>
              <a:tabLst>
                <a:tab pos="6300788" algn="r"/>
              </a:tabLst>
              <a:defRPr>
                <a:solidFill>
                  <a:schemeClr val="tx1"/>
                </a:solidFill>
                <a:latin typeface="Arial" panose="020B0604020202020204" pitchFamily="34" charset="0"/>
              </a:defRPr>
            </a:lvl3pPr>
            <a:lvl4pPr eaLnBrk="0" fontAlgn="base" hangingPunct="0">
              <a:spcBef>
                <a:spcPct val="0"/>
              </a:spcBef>
              <a:spcAft>
                <a:spcPct val="0"/>
              </a:spcAft>
              <a:tabLst>
                <a:tab pos="6300788" algn="r"/>
              </a:tabLst>
              <a:defRPr>
                <a:solidFill>
                  <a:schemeClr val="tx1"/>
                </a:solidFill>
                <a:latin typeface="Arial" panose="020B0604020202020204" pitchFamily="34" charset="0"/>
              </a:defRPr>
            </a:lvl4pPr>
            <a:lvl5pPr eaLnBrk="0" fontAlgn="base" hangingPunct="0">
              <a:spcBef>
                <a:spcPct val="0"/>
              </a:spcBef>
              <a:spcAft>
                <a:spcPct val="0"/>
              </a:spcAft>
              <a:tabLst>
                <a:tab pos="6300788" algn="r"/>
              </a:tabLst>
              <a:defRPr>
                <a:solidFill>
                  <a:schemeClr val="tx1"/>
                </a:solidFill>
                <a:latin typeface="Arial" panose="020B0604020202020204" pitchFamily="34" charset="0"/>
              </a:defRPr>
            </a:lvl5pPr>
            <a:lvl6pPr eaLnBrk="0" fontAlgn="base" hangingPunct="0">
              <a:spcBef>
                <a:spcPct val="0"/>
              </a:spcBef>
              <a:spcAft>
                <a:spcPct val="0"/>
              </a:spcAft>
              <a:tabLst>
                <a:tab pos="6300788" algn="r"/>
              </a:tabLst>
              <a:defRPr>
                <a:solidFill>
                  <a:schemeClr val="tx1"/>
                </a:solidFill>
                <a:latin typeface="Arial" panose="020B0604020202020204" pitchFamily="34" charset="0"/>
              </a:defRPr>
            </a:lvl6pPr>
            <a:lvl7pPr eaLnBrk="0" fontAlgn="base" hangingPunct="0">
              <a:spcBef>
                <a:spcPct val="0"/>
              </a:spcBef>
              <a:spcAft>
                <a:spcPct val="0"/>
              </a:spcAft>
              <a:tabLst>
                <a:tab pos="6300788" algn="r"/>
              </a:tabLst>
              <a:defRPr>
                <a:solidFill>
                  <a:schemeClr val="tx1"/>
                </a:solidFill>
                <a:latin typeface="Arial" panose="020B0604020202020204" pitchFamily="34" charset="0"/>
              </a:defRPr>
            </a:lvl7pPr>
            <a:lvl8pPr eaLnBrk="0" fontAlgn="base" hangingPunct="0">
              <a:spcBef>
                <a:spcPct val="0"/>
              </a:spcBef>
              <a:spcAft>
                <a:spcPct val="0"/>
              </a:spcAft>
              <a:tabLst>
                <a:tab pos="6300788" algn="r"/>
              </a:tabLst>
              <a:defRPr>
                <a:solidFill>
                  <a:schemeClr val="tx1"/>
                </a:solidFill>
                <a:latin typeface="Arial" panose="020B0604020202020204" pitchFamily="34" charset="0"/>
              </a:defRPr>
            </a:lvl8pPr>
            <a:lvl9pPr eaLnBrk="0" fontAlgn="base" hangingPunct="0">
              <a:spcBef>
                <a:spcPct val="0"/>
              </a:spcBef>
              <a:spcAft>
                <a:spcPct val="0"/>
              </a:spcAft>
              <a:tabLst>
                <a:tab pos="6300788"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00788" algn="r"/>
              </a:tabLst>
            </a:pPr>
            <a:r>
              <a:rPr lang="en-US" altLang="en-US" sz="2800" b="1" dirty="0">
                <a:solidFill>
                  <a:srgbClr val="FF0000"/>
                </a:solidFill>
                <a:latin typeface="+mn-lt"/>
                <a:ea typeface="Times New Roman" panose="02020603050405020304" pitchFamily="18" charset="0"/>
              </a:rPr>
              <a:t>PHIẾU HỌC TẬP SỐ 2:</a:t>
            </a:r>
          </a:p>
          <a:p>
            <a:pPr marL="0" marR="0" lvl="0" indent="0" algn="just" defTabSz="914400" rtl="0" eaLnBrk="0" fontAlgn="base" latinLnBrk="0" hangingPunct="0">
              <a:lnSpc>
                <a:spcPct val="100000"/>
              </a:lnSpc>
              <a:spcBef>
                <a:spcPct val="0"/>
              </a:spcBef>
              <a:spcAft>
                <a:spcPct val="0"/>
              </a:spcAft>
              <a:buClrTx/>
              <a:buSzTx/>
              <a:buFontTx/>
              <a:buNone/>
              <a:tabLst>
                <a:tab pos="6300788" algn="r"/>
              </a:tabLst>
            </a:pPr>
            <a:r>
              <a:rPr kumimoji="0" lang="en-US" altLang="en-US" sz="2800" b="0" i="0" u="none" strike="noStrike" cap="none" normalizeH="0" baseline="0" dirty="0" err="1">
                <a:ln>
                  <a:noFill/>
                </a:ln>
                <a:effectLst/>
                <a:latin typeface="+mn-lt"/>
                <a:ea typeface="Times New Roman" panose="02020603050405020304" pitchFamily="18" charset="0"/>
              </a:rPr>
              <a:t>Điền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từ</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còn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thiếu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thực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hiện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tính</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năng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lọc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dữ</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liệu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theo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điều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kiện</a:t>
            </a:r>
            <a:r>
              <a:rPr kumimoji="0" lang="en-US" altLang="en-US" sz="2800" b="0" i="0" u="none" strike="noStrike" cap="none" normalizeH="0" baseline="0" dirty="0">
                <a:ln>
                  <a:noFill/>
                </a:ln>
                <a:effectLst/>
                <a:latin typeface="+mn-lt"/>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solidFill>
                <a:srgbClr val="0000FF"/>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effectLst/>
              <a:latin typeface="+mn-l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1: ……(1)…… </a:t>
            </a:r>
            <a:r>
              <a:rPr kumimoji="0" lang="en-US" altLang="en-US" sz="2800" b="0" i="0" u="none" strike="noStrike" cap="none" normalizeH="0" baseline="0" dirty="0" err="1">
                <a:ln>
                  <a:noFill/>
                </a:ln>
                <a:effectLst/>
                <a:latin typeface="+mn-lt"/>
                <a:ea typeface="Times New Roman" panose="02020603050405020304" pitchFamily="18" charset="0"/>
              </a:rPr>
              <a:t>vào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biểu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tượng</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bên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cạnh</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tiêu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đề</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cột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muốn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lọc</a:t>
            </a:r>
            <a:r>
              <a:rPr kumimoji="0" lang="en-US" altLang="en-US" sz="2800" b="0" i="0" u="none" strike="noStrike" cap="none" normalizeH="0" dirty="0">
                <a:ln>
                  <a:noFill/>
                </a:ln>
                <a:effectLst/>
                <a:latin typeface="+mn-lt"/>
                <a:ea typeface="Times New Roman" panose="02020603050405020304" pitchFamily="18" charset="0"/>
              </a:rPr>
              <a:t>.</a:t>
            </a:r>
            <a:endParaRPr kumimoji="0" lang="en-US" altLang="en-US" sz="2800" b="0" i="0" u="none" strike="noStrike" cap="none" normalizeH="0" baseline="0" dirty="0">
              <a:ln>
                <a:noFill/>
              </a:ln>
              <a:effectLst/>
              <a:latin typeface="+mn-lt"/>
              <a:ea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hoặc</a:t>
            </a:r>
            <a:r>
              <a:rPr kumimoji="0" lang="en-US" altLang="en-US" sz="2800" b="0" i="0" u="none" strike="noStrike" cap="none" normalizeH="0" baseline="0" dirty="0">
                <a:ln>
                  <a:noFill/>
                </a:ln>
                <a:effectLst/>
                <a:latin typeface="+mn-lt"/>
                <a:ea typeface="Times New Roman" panose="02020603050405020304" pitchFamily="18" charset="0"/>
              </a:rPr>
              <a:t> Text Filters. </a:t>
            </a:r>
            <a:r>
              <a:rPr kumimoji="0" lang="en-US" altLang="en-US" sz="2800" b="0" i="0" u="none" strike="noStrike" cap="none" normalizeH="0" baseline="0" dirty="0" err="1">
                <a:ln>
                  <a:noFill/>
                </a:ln>
                <a:effectLst/>
                <a:latin typeface="+mn-lt"/>
                <a:ea typeface="Times New Roman" panose="02020603050405020304" pitchFamily="18" charset="0"/>
              </a:rPr>
              <a:t>Khi</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đó</a:t>
            </a:r>
            <a:r>
              <a:rPr kumimoji="0" lang="en-US" altLang="en-US" sz="2800" b="0" i="0" u="none" strike="noStrike" cap="none" normalizeH="0" baseline="0" dirty="0">
                <a:ln>
                  <a:noFill/>
                </a:ln>
                <a:effectLst/>
                <a:latin typeface="+mn-lt"/>
                <a:ea typeface="Times New Roman" panose="02020603050405020304" pitchFamily="18" charset="0"/>
              </a:rPr>
              <a: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một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danh</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sách</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các</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điều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kiện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sẽ</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xuất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hiện</a:t>
            </a:r>
            <a:r>
              <a:rPr kumimoji="0" lang="en-US" altLang="en-US" sz="2800" b="0" i="0" u="none" strike="noStrike" cap="none" normalizeH="0" dirty="0">
                <a:ln>
                  <a:noFill/>
                </a:ln>
                <a:effectLst/>
                <a:latin typeface="+mn-lt"/>
                <a:ea typeface="Times New Roman" panose="02020603050405020304" pitchFamily="18" charset="0"/>
              </a:rPr>
              <a:t>.</a:t>
            </a:r>
            <a:endParaRPr kumimoji="0" lang="en-US" altLang="en-US" sz="2800" b="0" i="0" u="none" strike="noStrike" cap="none" normalizeH="0" baseline="0" dirty="0">
              <a:ln>
                <a:noFill/>
              </a:ln>
              <a:effectLst/>
              <a:latin typeface="+mn-lt"/>
              <a:ea typeface="Times New Roman" panose="02020603050405020304" pitchFamily="18" charset="0"/>
            </a:endParaRPr>
          </a:p>
          <a:p>
            <a:pPr lvl="0" algn="just">
              <a:lnSpc>
                <a:spcPct val="150000"/>
              </a:lnSpc>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kiểu</a:t>
            </a:r>
            <a:r>
              <a:rPr kumimoji="0" lang="en-US" altLang="en-US" sz="2800" b="0" i="0" u="none" strike="noStrike" cap="none" normalizeH="0" dirty="0">
                <a:ln>
                  <a:noFill/>
                </a:ln>
                <a:effectLst/>
                <a:latin typeface="+mn-lt"/>
                <a:ea typeface="Times New Roman" panose="02020603050405020304" pitchFamily="18" charset="0"/>
              </a:rPr>
              <a:t> </a:t>
            </a:r>
            <a:r>
              <a:rPr lang="en-US" altLang="en-US" sz="2800" dirty="0">
                <a:latin typeface="+mn-lt"/>
                <a:ea typeface="Times New Roman" panose="02020603050405020304" pitchFamily="18" charset="0"/>
              </a:rPr>
              <a:t>……(3)…..    </a:t>
            </a:r>
            <a:r>
              <a:rPr kumimoji="0" lang="en-US" altLang="en-US" sz="2800" b="0" i="0" u="none" strike="noStrike" cap="none" normalizeH="0" dirty="0" err="1">
                <a:ln>
                  <a:noFill/>
                </a:ln>
                <a:effectLst/>
                <a:latin typeface="+mn-lt"/>
                <a:ea typeface="Times New Roman" panose="02020603050405020304" pitchFamily="18" charset="0"/>
              </a:rPr>
              <a:t>phù</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hợp</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Tùy</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thuộc</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vào</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điều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kiện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đã</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chọn</a:t>
            </a:r>
            <a:r>
              <a:rPr kumimoji="0" lang="en-US" altLang="en-US" sz="2800" b="0" i="0" u="none" strike="noStrike" cap="none" normalizeH="0" dirty="0">
                <a:ln>
                  <a:noFill/>
                </a:ln>
                <a:effectLst/>
                <a:latin typeface="+mn-lt"/>
                <a:ea typeface="Times New Roman" panose="02020603050405020304" pitchFamily="18" charset="0"/>
              </a:rPr>
              <a:t>, Excel </a:t>
            </a:r>
            <a:r>
              <a:rPr kumimoji="0" lang="en-US" altLang="en-US" sz="2800" b="0" i="0" u="none" strike="noStrike" cap="none" normalizeH="0" dirty="0" err="1">
                <a:ln>
                  <a:noFill/>
                </a:ln>
                <a:effectLst/>
                <a:latin typeface="+mn-lt"/>
                <a:ea typeface="Times New Roman" panose="02020603050405020304" pitchFamily="18" charset="0"/>
              </a:rPr>
              <a:t>có</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thể</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hiển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thị</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một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hộp</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thoại</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yêu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cầu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điền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thêm</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các</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tham</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số</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cần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thiết</a:t>
            </a:r>
            <a:r>
              <a:rPr kumimoji="0" lang="en-US" altLang="en-US" sz="2800" b="0" i="0" u="none" strike="noStrike" cap="none" normalizeH="0" dirty="0">
                <a:ln>
                  <a:noFill/>
                </a:ln>
                <a:effectLst/>
                <a:latin typeface="+mn-lt"/>
                <a:ea typeface="Times New Roman" panose="02020603050405020304" pitchFamily="18" charset="0"/>
              </a:rPr>
              <a:t>.</a:t>
            </a:r>
          </a:p>
          <a:p>
            <a:pPr lvl="0">
              <a:lnSpc>
                <a:spcPct val="150000"/>
              </a:lnSpc>
            </a:pPr>
            <a:r>
              <a:rPr lang="en-US" altLang="en-US" sz="2800" dirty="0">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a:t>
            </a:r>
            <a:r>
              <a:rPr lang="en-US" altLang="en-US" sz="2800" dirty="0">
                <a:latin typeface="+mn-lt"/>
                <a:ea typeface="Times New Roman" panose="02020603050405020304" pitchFamily="18" charset="0"/>
              </a:rPr>
              <a:t>4. </a:t>
            </a:r>
            <a:r>
              <a:rPr lang="en-US" altLang="en-US" sz="2800" dirty="0" err="1">
                <a:latin typeface="+mn-lt"/>
                <a:ea typeface="Times New Roman" panose="02020603050405020304" pitchFamily="18" charset="0"/>
              </a:rPr>
              <a:t>Điền</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các</a:t>
            </a:r>
            <a:r>
              <a:rPr lang="en-US" altLang="en-US" sz="2800" dirty="0">
                <a:latin typeface="+mn-lt"/>
                <a:ea typeface="Times New Roman" panose="02020603050405020304" pitchFamily="18" charset="0"/>
              </a:rPr>
              <a:t> ……(4)…..  </a:t>
            </a:r>
            <a:r>
              <a:rPr lang="en-US" altLang="en-US" sz="2800" dirty="0" err="1">
                <a:latin typeface="+mn-lt"/>
                <a:ea typeface="Times New Roman" panose="02020603050405020304" pitchFamily="18" charset="0"/>
              </a:rPr>
              <a:t>và</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chọn</a:t>
            </a:r>
            <a:r>
              <a:rPr lang="en-US" altLang="en-US" sz="2800" dirty="0">
                <a:latin typeface="+mn-lt"/>
                <a:ea typeface="Times New Roman" panose="02020603050405020304" pitchFamily="18" charset="0"/>
              </a:rPr>
              <a:t> OK </a:t>
            </a:r>
            <a:r>
              <a:rPr lang="en-US" altLang="en-US" sz="2800" dirty="0" err="1">
                <a:latin typeface="+mn-lt"/>
                <a:ea typeface="Times New Roman" panose="02020603050405020304" pitchFamily="18" charset="0"/>
              </a:rPr>
              <a:t>để</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kết</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thúc</a:t>
            </a:r>
            <a:r>
              <a:rPr lang="en-US" altLang="en-US" sz="2800" dirty="0">
                <a:latin typeface="+mn-lt"/>
                <a:ea typeface="Times New Roman" panose="02020603050405020304" pitchFamily="18" charset="0"/>
              </a:rPr>
              <a:t>.</a:t>
            </a:r>
            <a:endParaRPr lang="en-US" sz="2800" dirty="0">
              <a:latin typeface="+mn-lt"/>
            </a:endParaRPr>
          </a:p>
        </p:txBody>
      </p:sp>
      <p:sp>
        <p:nvSpPr>
          <p:cNvPr id="4" name="Rectangle: Rounded Corners 3">
            <a:extLst>
              <a:ext uri="{FF2B5EF4-FFF2-40B4-BE49-F238E27FC236}">
                <a16:creationId xmlns="" xmlns:a16="http://schemas.microsoft.com/office/drawing/2014/main" id="{03DC8B24-8FFD-43A3-985D-C5AE5AD0EAAC}"/>
              </a:ext>
            </a:extLst>
          </p:cNvPr>
          <p:cNvSpPr/>
          <p:nvPr/>
        </p:nvSpPr>
        <p:spPr>
          <a:xfrm>
            <a:off x="174478" y="212189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Nháy chuột</a:t>
            </a:r>
          </a:p>
        </p:txBody>
      </p:sp>
      <p:sp>
        <p:nvSpPr>
          <p:cNvPr id="5" name="Rectangle: Rounded Corners 4">
            <a:extLst>
              <a:ext uri="{FF2B5EF4-FFF2-40B4-BE49-F238E27FC236}">
                <a16:creationId xmlns="" xmlns:a16="http://schemas.microsoft.com/office/drawing/2014/main" id="{94FE37D7-C117-4E65-B254-2FD57891D48C}"/>
              </a:ext>
            </a:extLst>
          </p:cNvPr>
          <p:cNvSpPr/>
          <p:nvPr/>
        </p:nvSpPr>
        <p:spPr>
          <a:xfrm>
            <a:off x="2903747" y="2121896"/>
            <a:ext cx="1941197"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điều</a:t>
            </a:r>
            <a:r>
              <a:rPr lang="en-US" sz="2400" b="1" dirty="0">
                <a:solidFill>
                  <a:schemeClr val="bg1"/>
                </a:solidFill>
              </a:rPr>
              <a:t> </a:t>
            </a:r>
            <a:r>
              <a:rPr lang="en-US" sz="2400" b="1" dirty="0" err="1">
                <a:solidFill>
                  <a:schemeClr val="bg1"/>
                </a:solidFill>
              </a:rPr>
              <a:t>kiện</a:t>
            </a:r>
            <a:endParaRPr lang="en-US" sz="2400" b="1" dirty="0">
              <a:solidFill>
                <a:schemeClr val="bg1"/>
              </a:solidFill>
            </a:endParaRPr>
          </a:p>
        </p:txBody>
      </p:sp>
      <p:sp>
        <p:nvSpPr>
          <p:cNvPr id="6" name="Rectangle: Rounded Corners 5">
            <a:extLst>
              <a:ext uri="{FF2B5EF4-FFF2-40B4-BE49-F238E27FC236}">
                <a16:creationId xmlns="" xmlns:a16="http://schemas.microsoft.com/office/drawing/2014/main" id="{EE74A890-E5BD-4B02-BC17-AA0EFC1BB2FD}"/>
              </a:ext>
            </a:extLst>
          </p:cNvPr>
          <p:cNvSpPr/>
          <p:nvPr/>
        </p:nvSpPr>
        <p:spPr>
          <a:xfrm>
            <a:off x="5863309" y="212189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tham</a:t>
            </a:r>
            <a:r>
              <a:rPr lang="en-US" sz="2400" b="1" dirty="0">
                <a:solidFill>
                  <a:schemeClr val="bg1"/>
                </a:solidFill>
              </a:rPr>
              <a:t> </a:t>
            </a:r>
            <a:r>
              <a:rPr lang="en-US" sz="2400" b="1" dirty="0" err="1">
                <a:solidFill>
                  <a:schemeClr val="bg1"/>
                </a:solidFill>
              </a:rPr>
              <a:t>số</a:t>
            </a:r>
            <a:endParaRPr lang="en-US" sz="2400" b="1" dirty="0">
              <a:solidFill>
                <a:schemeClr val="bg1"/>
              </a:solidFill>
            </a:endParaRPr>
          </a:p>
        </p:txBody>
      </p:sp>
      <p:sp>
        <p:nvSpPr>
          <p:cNvPr id="8" name="Rectangle: Rounded Corners 7">
            <a:extLst>
              <a:ext uri="{FF2B5EF4-FFF2-40B4-BE49-F238E27FC236}">
                <a16:creationId xmlns="" xmlns:a16="http://schemas.microsoft.com/office/drawing/2014/main" id="{EFF038FA-8561-41C1-A559-CCDF969DE3C4}"/>
              </a:ext>
            </a:extLst>
          </p:cNvPr>
          <p:cNvSpPr/>
          <p:nvPr/>
        </p:nvSpPr>
        <p:spPr>
          <a:xfrm>
            <a:off x="8479326" y="2121896"/>
            <a:ext cx="3331931"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Number Filters</a:t>
            </a:r>
          </a:p>
        </p:txBody>
      </p:sp>
      <p:pic>
        <p:nvPicPr>
          <p:cNvPr id="9" name="Picture 8"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 xmlns:a16="http://schemas.microsoft.com/office/drawing/2014/main" id="{63D9CA16-E6EA-461A-8E6F-6B8EDB6B64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38837" y="3095625"/>
            <a:ext cx="314325" cy="333375"/>
          </a:xfrm>
          <a:prstGeom prst="rect">
            <a:avLst/>
          </a:prstGeom>
          <a:noFill/>
          <a:ln>
            <a:noFill/>
          </a:ln>
        </p:spPr>
      </p:pic>
      <p:sp>
        <p:nvSpPr>
          <p:cNvPr id="10" name="Hộp Văn bản 3">
            <a:extLst>
              <a:ext uri="{FF2B5EF4-FFF2-40B4-BE49-F238E27FC236}">
                <a16:creationId xmlns="" xmlns:a16="http://schemas.microsoft.com/office/drawing/2014/main" id="{3B45E540-7AB9-4FFA-9E55-348F411297C9}"/>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3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3.33333E-6 L 0.12383 0.11643 " pathEditMode="relative" rAng="0" ptsTypes="AA">
                                      <p:cBhvr>
                                        <p:cTn id="6" dur="2000" fill="hold"/>
                                        <p:tgtEl>
                                          <p:spTgt spid="4"/>
                                        </p:tgtEl>
                                        <p:attrNameLst>
                                          <p:attrName>ppt_x</p:attrName>
                                          <p:attrName>ppt_y</p:attrName>
                                        </p:attrNameLst>
                                      </p:cBhvr>
                                      <p:rCtr x="6185" y="581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48776 0.20347 " pathEditMode="relative" rAng="0" ptsTypes="AA">
                                      <p:cBhvr>
                                        <p:cTn id="10" dur="2000" fill="hold"/>
                                        <p:tgtEl>
                                          <p:spTgt spid="8"/>
                                        </p:tgtEl>
                                        <p:attrNameLst>
                                          <p:attrName>ppt_x</p:attrName>
                                          <p:attrName>ppt_y</p:attrName>
                                        </p:attrNameLst>
                                      </p:cBhvr>
                                      <p:rCtr x="-24388" y="1016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3.33333E-6 L 0.04193 0.3831 " pathEditMode="relative" rAng="0" ptsTypes="AA">
                                      <p:cBhvr>
                                        <p:cTn id="14" dur="2000" fill="hold"/>
                                        <p:tgtEl>
                                          <p:spTgt spid="5"/>
                                        </p:tgtEl>
                                        <p:attrNameLst>
                                          <p:attrName>ppt_x</p:attrName>
                                          <p:attrName>ppt_y</p:attrName>
                                        </p:attrNameLst>
                                      </p:cBhvr>
                                      <p:rCtr x="2096" y="191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6 3.33333E-6 L -0.23476 0.57106 " pathEditMode="relative" rAng="0" ptsTypes="AA">
                                      <p:cBhvr>
                                        <p:cTn id="18" dur="2000" fill="hold"/>
                                        <p:tgtEl>
                                          <p:spTgt spid="6"/>
                                        </p:tgtEl>
                                        <p:attrNameLst>
                                          <p:attrName>ppt_x</p:attrName>
                                          <p:attrName>ppt_y</p:attrName>
                                        </p:attrNameLst>
                                      </p:cBhvr>
                                      <p:rCtr x="-11745" y="28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48EC0E6-A150-45D4-8166-EC48E979A40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8" name="Content Placeholder 2">
            <a:extLst>
              <a:ext uri="{FF2B5EF4-FFF2-40B4-BE49-F238E27FC236}">
                <a16:creationId xmlns="" xmlns:a16="http://schemas.microsoft.com/office/drawing/2014/main" id="{DF9146A5-4BB3-4D9B-8CE1-FA9CF8833AFD}"/>
              </a:ext>
            </a:extLst>
          </p:cNvPr>
          <p:cNvSpPr txBox="1">
            <a:spLocks/>
          </p:cNvSpPr>
          <p:nvPr/>
        </p:nvSpPr>
        <p:spPr>
          <a:xfrm>
            <a:off x="31863" y="1352080"/>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a:t>
            </a:r>
            <a:r>
              <a:rPr lang="en-US" sz="12800" b="1">
                <a:solidFill>
                  <a:srgbClr val="FF0000"/>
                </a:solidFill>
                <a:latin typeface="Times New Roman" panose="02020603050405020304" pitchFamily="18" charset="0"/>
                <a:cs typeface="Times New Roman" panose="02020603050405020304" pitchFamily="18" charset="0"/>
              </a:rPr>
              <a:t>. Thực hiện lọc dữ liệu:</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19" name="Hộp Văn bản 5">
            <a:extLst>
              <a:ext uri="{FF2B5EF4-FFF2-40B4-BE49-F238E27FC236}">
                <a16:creationId xmlns="" xmlns:a16="http://schemas.microsoft.com/office/drawing/2014/main" id="{CB346DAB-A1AA-4BAB-904B-0C50EED24D3C}"/>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20" name="Content Placeholder 2">
            <a:extLst>
              <a:ext uri="{FF2B5EF4-FFF2-40B4-BE49-F238E27FC236}">
                <a16:creationId xmlns="" xmlns:a16="http://schemas.microsoft.com/office/drawing/2014/main" id="{48F59828-21BB-4A8E-B279-07F767DD8B21}"/>
              </a:ext>
            </a:extLst>
          </p:cNvPr>
          <p:cNvSpPr txBox="1">
            <a:spLocks/>
          </p:cNvSpPr>
          <p:nvPr/>
        </p:nvSpPr>
        <p:spPr>
          <a:xfrm>
            <a:off x="31863" y="1851779"/>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3</a:t>
            </a:r>
            <a:r>
              <a:rPr lang="en-US" sz="12800" b="1">
                <a:solidFill>
                  <a:srgbClr val="FF0000"/>
                </a:solidFill>
                <a:latin typeface="Times New Roman" panose="02020603050405020304" pitchFamily="18" charset="0"/>
                <a:cs typeface="Times New Roman" panose="02020603050405020304" pitchFamily="18" charset="0"/>
              </a:rPr>
              <a:t>. Thực hành:</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grpSp>
        <p:nvGrpSpPr>
          <p:cNvPr id="21" name="Group 20">
            <a:extLst>
              <a:ext uri="{FF2B5EF4-FFF2-40B4-BE49-F238E27FC236}">
                <a16:creationId xmlns="" xmlns:a16="http://schemas.microsoft.com/office/drawing/2014/main" id="{9863B2F4-4D60-400B-A1B9-67BA6F2BEDF6}"/>
              </a:ext>
            </a:extLst>
          </p:cNvPr>
          <p:cNvGrpSpPr/>
          <p:nvPr/>
        </p:nvGrpSpPr>
        <p:grpSpPr>
          <a:xfrm>
            <a:off x="395253" y="2602371"/>
            <a:ext cx="1045619" cy="953016"/>
            <a:chOff x="3458134" y="1905002"/>
            <a:chExt cx="4577519" cy="4577519"/>
          </a:xfrm>
        </p:grpSpPr>
        <p:pic>
          <p:nvPicPr>
            <p:cNvPr id="22" name="Picture 21" descr="Background pattern&#10;&#10;Description automatically generated">
              <a:extLst>
                <a:ext uri="{FF2B5EF4-FFF2-40B4-BE49-F238E27FC236}">
                  <a16:creationId xmlns="" xmlns:a16="http://schemas.microsoft.com/office/drawing/2014/main" id="{72802D8D-CF5B-4462-93DD-F632C6DB5C0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3" name="Picture 22" descr="A picture containing toy, doll&#10;&#10;Description automatically generated">
              <a:extLst>
                <a:ext uri="{FF2B5EF4-FFF2-40B4-BE49-F238E27FC236}">
                  <a16:creationId xmlns="" xmlns:a16="http://schemas.microsoft.com/office/drawing/2014/main" id="{EE2518B3-E103-4123-9BA8-E40F19066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grpSp>
      <p:sp>
        <p:nvSpPr>
          <p:cNvPr id="24" name="Content Placeholder 2">
            <a:extLst>
              <a:ext uri="{FF2B5EF4-FFF2-40B4-BE49-F238E27FC236}">
                <a16:creationId xmlns="" xmlns:a16="http://schemas.microsoft.com/office/drawing/2014/main" id="{065AF771-438B-4D20-A882-2C177DA669F1}"/>
              </a:ext>
            </a:extLst>
          </p:cNvPr>
          <p:cNvSpPr txBox="1">
            <a:spLocks/>
          </p:cNvSpPr>
          <p:nvPr/>
        </p:nvSpPr>
        <p:spPr>
          <a:xfrm>
            <a:off x="1562057" y="2736789"/>
            <a:ext cx="10491398"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sz="2800">
                <a:solidFill>
                  <a:srgbClr val="FF0000"/>
                </a:solidFill>
                <a:latin typeface="Times New Roman" panose="02020603050405020304" pitchFamily="18" charset="0"/>
                <a:cs typeface="Times New Roman" panose="02020603050405020304" pitchFamily="18" charset="0"/>
              </a:rPr>
              <a:t>Nhiệm vụ: Sử dụng trang tính với bảng tính dữ liệu trong Hình 1, hãy lần lượt thực hiện các công việc sau:</a:t>
            </a: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r>
              <a:rPr lang="en-US" sz="2800" dirty="0">
                <a:solidFill>
                  <a:srgbClr val="0000FF"/>
                </a:solidFill>
              </a:rPr>
              <a:t> </a:t>
            </a:r>
          </a:p>
        </p:txBody>
      </p:sp>
      <p:sp>
        <p:nvSpPr>
          <p:cNvPr id="25" name="Content Placeholder 2">
            <a:extLst>
              <a:ext uri="{FF2B5EF4-FFF2-40B4-BE49-F238E27FC236}">
                <a16:creationId xmlns="" xmlns:a16="http://schemas.microsoft.com/office/drawing/2014/main" id="{1006B007-EDD7-4EC4-9EC8-4BD083634753}"/>
              </a:ext>
            </a:extLst>
          </p:cNvPr>
          <p:cNvSpPr txBox="1">
            <a:spLocks/>
          </p:cNvSpPr>
          <p:nvPr/>
        </p:nvSpPr>
        <p:spPr>
          <a:xfrm>
            <a:off x="239681" y="4227627"/>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Yêu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cầu</a:t>
            </a:r>
            <a:r>
              <a:rPr lang="en-US" sz="2800"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Thao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endParaRPr lang="en-US" sz="2800" dirty="0"/>
          </a:p>
          <a:p>
            <a:r>
              <a:rPr lang="en-US" sz="2800" dirty="0"/>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
        <p:nvSpPr>
          <p:cNvPr id="27" name="Content Placeholder 2">
            <a:extLst>
              <a:ext uri="{FF2B5EF4-FFF2-40B4-BE49-F238E27FC236}">
                <a16:creationId xmlns="" xmlns:a16="http://schemas.microsoft.com/office/drawing/2014/main" id="{C0FA2CF0-26F1-4EB9-9CC0-A5E74FC00E2D}"/>
              </a:ext>
            </a:extLst>
          </p:cNvPr>
          <p:cNvSpPr txBox="1">
            <a:spLocks/>
          </p:cNvSpPr>
          <p:nvPr/>
        </p:nvSpPr>
        <p:spPr>
          <a:xfrm>
            <a:off x="239681" y="4943543"/>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Yêu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cầu</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5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giỏi</a:t>
            </a:r>
            <a:r>
              <a:rPr lang="en-US"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Tree>
    <p:extLst>
      <p:ext uri="{BB962C8B-B14F-4D97-AF65-F5344CB8AC3E}">
        <p14:creationId xmlns:p14="http://schemas.microsoft.com/office/powerpoint/2010/main" val="10114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8" end="8"/>
                                            </p:txEl>
                                          </p:spTgt>
                                        </p:tgtEl>
                                        <p:attrNameLst>
                                          <p:attrName>style.visibility</p:attrName>
                                        </p:attrNameLst>
                                      </p:cBhvr>
                                      <p:to>
                                        <p:strVal val="visible"/>
                                      </p:to>
                                    </p:set>
                                    <p:animEffect transition="in" filter="fade">
                                      <p:cBhvr>
                                        <p:cTn id="26" dur="500"/>
                                        <p:tgtEl>
                                          <p:spTgt spid="25">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6324600" y="2541658"/>
            <a:ext cx="4495800"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MỞ ĐẦU</a:t>
            </a:r>
            <a:endParaRPr lang="en-US" sz="4800" dirty="0"/>
          </a:p>
        </p:txBody>
      </p:sp>
      <p:pic>
        <p:nvPicPr>
          <p:cNvPr id="6" name="Hình ảnh 5">
            <a:extLst>
              <a:ext uri="{FF2B5EF4-FFF2-40B4-BE49-F238E27FC236}">
                <a16:creationId xmlns=""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3141371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D290F4F6-FC9C-4CEF-AAEC-99DF894472BB}"/>
              </a:ext>
            </a:extLst>
          </p:cNvPr>
          <p:cNvSpPr txBox="1">
            <a:spLocks/>
          </p:cNvSpPr>
          <p:nvPr/>
        </p:nvSpPr>
        <p:spPr>
          <a:xfrm>
            <a:off x="211972" y="777845"/>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Yêu</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cầu</a:t>
            </a:r>
            <a:r>
              <a:rPr lang="en-US" sz="2800" b="1" u="sng"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Thao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r>
              <a:rPr lang="en-US" sz="2800">
                <a:solidFill>
                  <a:srgbClr val="0000FF"/>
                </a:solidFill>
                <a:sym typeface="Wingdings" panose="05000000000000000000" pitchFamily="2" charset="2"/>
              </a:rPr>
              <a:t> </a:t>
            </a:r>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
        <p:nvSpPr>
          <p:cNvPr id="3" name="Hộp Văn bản 3">
            <a:extLst>
              <a:ext uri="{FF2B5EF4-FFF2-40B4-BE49-F238E27FC236}">
                <a16:creationId xmlns="" xmlns:a16="http://schemas.microsoft.com/office/drawing/2014/main" id="{EAD58B56-594B-4D88-9CA5-BD0A3A68E2B9}"/>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60273303-3DE3-417E-8A1F-5D4385273601}"/>
              </a:ext>
            </a:extLst>
          </p:cNvPr>
          <p:cNvPicPr/>
          <p:nvPr/>
        </p:nvPicPr>
        <p:blipFill>
          <a:blip r:embed="rId2"/>
          <a:stretch>
            <a:fillRect/>
          </a:stretch>
        </p:blipFill>
        <p:spPr>
          <a:xfrm>
            <a:off x="6127863" y="1479723"/>
            <a:ext cx="5219010" cy="2662786"/>
          </a:xfrm>
          <a:prstGeom prst="rect">
            <a:avLst/>
          </a:prstGeom>
          <a:ln>
            <a:solidFill>
              <a:schemeClr val="accent1"/>
            </a:solidFill>
          </a:ln>
        </p:spPr>
      </p:pic>
      <p:pic>
        <p:nvPicPr>
          <p:cNvPr id="9" name="Picture 8">
            <a:extLst>
              <a:ext uri="{FF2B5EF4-FFF2-40B4-BE49-F238E27FC236}">
                <a16:creationId xmlns="" xmlns:a16="http://schemas.microsoft.com/office/drawing/2014/main" id="{32835AED-2643-4A75-9465-450C313FB7BD}"/>
              </a:ext>
            </a:extLst>
          </p:cNvPr>
          <p:cNvPicPr>
            <a:picLocks noChangeAspect="1"/>
          </p:cNvPicPr>
          <p:nvPr/>
        </p:nvPicPr>
        <p:blipFill>
          <a:blip r:embed="rId3"/>
          <a:stretch>
            <a:fillRect/>
          </a:stretch>
        </p:blipFill>
        <p:spPr>
          <a:xfrm>
            <a:off x="239681" y="1479723"/>
            <a:ext cx="5303025" cy="2662786"/>
          </a:xfrm>
          <a:prstGeom prst="rect">
            <a:avLst/>
          </a:prstGeom>
          <a:ln>
            <a:solidFill>
              <a:schemeClr val="accent1">
                <a:shade val="50000"/>
              </a:schemeClr>
            </a:solidFill>
          </a:ln>
        </p:spPr>
      </p:pic>
      <p:sp>
        <p:nvSpPr>
          <p:cNvPr id="7" name="Content Placeholder 2">
            <a:extLst>
              <a:ext uri="{FF2B5EF4-FFF2-40B4-BE49-F238E27FC236}">
                <a16:creationId xmlns="" xmlns:a16="http://schemas.microsoft.com/office/drawing/2014/main" id="{D86D0E6C-DC36-4A7D-ACB2-3416B8016E8C}"/>
              </a:ext>
            </a:extLst>
          </p:cNvPr>
          <p:cNvSpPr txBox="1">
            <a:spLocks/>
          </p:cNvSpPr>
          <p:nvPr/>
        </p:nvSpPr>
        <p:spPr>
          <a:xfrm>
            <a:off x="5542706" y="2593839"/>
            <a:ext cx="785555"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r>
              <a:rPr lang="en-US" sz="2800">
                <a:solidFill>
                  <a:srgbClr val="0000FF"/>
                </a:solidFill>
                <a:sym typeface="Wingdings" panose="05000000000000000000" pitchFamily="2" charset="2"/>
              </a:rPr>
              <a:t> </a:t>
            </a:r>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Tree>
    <p:extLst>
      <p:ext uri="{BB962C8B-B14F-4D97-AF65-F5344CB8AC3E}">
        <p14:creationId xmlns:p14="http://schemas.microsoft.com/office/powerpoint/2010/main" val="12388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 xmlns:a16="http://schemas.microsoft.com/office/drawing/2014/main" id="{EAD58B56-594B-4D88-9CA5-BD0A3A68E2B9}"/>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 xmlns:a16="http://schemas.microsoft.com/office/drawing/2014/main" id="{B60C8A05-3BE7-4FC8-8AEC-2A7AF3C90479}"/>
              </a:ext>
            </a:extLst>
          </p:cNvPr>
          <p:cNvSpPr txBox="1">
            <a:spLocks/>
          </p:cNvSpPr>
          <p:nvPr/>
        </p:nvSpPr>
        <p:spPr>
          <a:xfrm>
            <a:off x="283321" y="888931"/>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Yêu</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cầu</a:t>
            </a:r>
            <a:r>
              <a:rPr lang="en-US" sz="2800" b="1" u="sng"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5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giỏi</a:t>
            </a:r>
            <a:r>
              <a:rPr lang="en-US"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endParaRPr lang="en-US" sz="2800" dirty="0">
              <a:solidFill>
                <a:srgbClr val="0000FF"/>
              </a:solidFill>
            </a:endParaRPr>
          </a:p>
          <a:p>
            <a:pPr algn="just"/>
            <a:endParaRPr lang="en-US" sz="2800" dirty="0">
              <a:solidFill>
                <a:srgbClr val="0000FF"/>
              </a:solidFill>
            </a:endParaRPr>
          </a:p>
          <a:p>
            <a:pPr algn="just"/>
            <a:endParaRPr lang="en-US" sz="2800" b="1"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pic>
        <p:nvPicPr>
          <p:cNvPr id="8" name="Picture 7">
            <a:extLst>
              <a:ext uri="{FF2B5EF4-FFF2-40B4-BE49-F238E27FC236}">
                <a16:creationId xmlns="" xmlns:a16="http://schemas.microsoft.com/office/drawing/2014/main" id="{B2F2017D-0392-4BC5-BD3A-BFA90B72EE57}"/>
              </a:ext>
            </a:extLst>
          </p:cNvPr>
          <p:cNvPicPr/>
          <p:nvPr/>
        </p:nvPicPr>
        <p:blipFill>
          <a:blip r:embed="rId2"/>
          <a:stretch>
            <a:fillRect/>
          </a:stretch>
        </p:blipFill>
        <p:spPr>
          <a:xfrm>
            <a:off x="283321" y="1603872"/>
            <a:ext cx="5632570" cy="2801873"/>
          </a:xfrm>
          <a:prstGeom prst="rect">
            <a:avLst/>
          </a:prstGeom>
        </p:spPr>
      </p:pic>
      <p:pic>
        <p:nvPicPr>
          <p:cNvPr id="12" name="Picture 11">
            <a:extLst>
              <a:ext uri="{FF2B5EF4-FFF2-40B4-BE49-F238E27FC236}">
                <a16:creationId xmlns="" xmlns:a16="http://schemas.microsoft.com/office/drawing/2014/main" id="{A90E68C6-C8BD-47E1-9563-6A918A00936E}"/>
              </a:ext>
            </a:extLst>
          </p:cNvPr>
          <p:cNvPicPr/>
          <p:nvPr/>
        </p:nvPicPr>
        <p:blipFill>
          <a:blip r:embed="rId3"/>
          <a:stretch>
            <a:fillRect/>
          </a:stretch>
        </p:blipFill>
        <p:spPr>
          <a:xfrm>
            <a:off x="6725516" y="1603872"/>
            <a:ext cx="5009284" cy="2801873"/>
          </a:xfrm>
          <a:prstGeom prst="rect">
            <a:avLst/>
          </a:prstGeom>
          <a:ln>
            <a:solidFill>
              <a:schemeClr val="accent1"/>
            </a:solidFill>
          </a:ln>
        </p:spPr>
      </p:pic>
      <p:sp>
        <p:nvSpPr>
          <p:cNvPr id="6" name="Content Placeholder 2">
            <a:extLst>
              <a:ext uri="{FF2B5EF4-FFF2-40B4-BE49-F238E27FC236}">
                <a16:creationId xmlns="" xmlns:a16="http://schemas.microsoft.com/office/drawing/2014/main" id="{29C9294D-05C4-49EF-AA07-026D648F1670}"/>
              </a:ext>
            </a:extLst>
          </p:cNvPr>
          <p:cNvSpPr txBox="1">
            <a:spLocks/>
          </p:cNvSpPr>
          <p:nvPr/>
        </p:nvSpPr>
        <p:spPr>
          <a:xfrm>
            <a:off x="6082145" y="2570255"/>
            <a:ext cx="785555"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r>
              <a:rPr lang="en-US" sz="2800">
                <a:solidFill>
                  <a:srgbClr val="0000FF"/>
                </a:solidFill>
                <a:sym typeface="Wingdings" panose="05000000000000000000" pitchFamily="2" charset="2"/>
              </a:rPr>
              <a:t> </a:t>
            </a:r>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Tree>
    <p:extLst>
      <p:ext uri="{BB962C8B-B14F-4D97-AF65-F5344CB8AC3E}">
        <p14:creationId xmlns:p14="http://schemas.microsoft.com/office/powerpoint/2010/main" val="31214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a:extLst>
              <a:ext uri="{FF2B5EF4-FFF2-40B4-BE49-F238E27FC236}">
                <a16:creationId xmlns=""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3963323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4267200" y="704850"/>
            <a:ext cx="7677150" cy="5334000"/>
          </a:xfrm>
          <a:prstGeom prst="rect">
            <a:avLst/>
          </a:prstGeom>
          <a:blipFill>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 xmlns:a16="http://schemas.microsoft.com/office/drawing/2014/main" id="{3B1F4A6A-A051-4E78-A8DF-E0C191B84A03}"/>
              </a:ext>
            </a:extLst>
          </p:cNvPr>
          <p:cNvSpPr/>
          <p:nvPr/>
        </p:nvSpPr>
        <p:spPr>
          <a:xfrm>
            <a:off x="516834" y="2232767"/>
            <a:ext cx="8627165"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Mở</a:t>
            </a:r>
            <a:r>
              <a:rPr kumimoji="0" lang="en-US" sz="28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dải lệnh Data và chọn lệnh Filter.</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B36C60CC-E867-41E4-9DF1-553CECED04E6}"/>
              </a:ext>
            </a:extLst>
          </p:cNvPr>
          <p:cNvSpPr/>
          <p:nvPr/>
        </p:nvSpPr>
        <p:spPr>
          <a:xfrm>
            <a:off x="516835" y="332576"/>
            <a:ext cx="8627165"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lang="en-US" sz="2800" b="1" kern="0">
                <a:solidFill>
                  <a:srgbClr val="002060"/>
                </a:solidFill>
                <a:latin typeface="Times New Roman" panose="02020603050405020304" pitchFamily="18" charset="0"/>
                <a:cs typeface="Times New Roman" panose="02020603050405020304" pitchFamily="18" charset="0"/>
              </a:rPr>
              <a:t>Để lọc dữ liệu em thực hiện</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C8BA481A-CCA1-4A81-B401-2B1CCDCE413E}"/>
              </a:ext>
            </a:extLst>
          </p:cNvPr>
          <p:cNvSpPr/>
          <p:nvPr/>
        </p:nvSpPr>
        <p:spPr>
          <a:xfrm>
            <a:off x="516835" y="3433443"/>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Mở dải</a:t>
            </a:r>
            <a:r>
              <a:rPr kumimoji="0" lang="en-US" sz="28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lệnh Data và chọn lệnh AutoFilter.</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4EEF78EE-6808-4D57-AFFF-674F6370921F}"/>
              </a:ext>
            </a:extLst>
          </p:cNvPr>
          <p:cNvSpPr/>
          <p:nvPr/>
        </p:nvSpPr>
        <p:spPr>
          <a:xfrm>
            <a:off x="516834" y="4699538"/>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Mở dải</a:t>
            </a:r>
            <a:r>
              <a:rPr kumimoji="0" lang="en-US" sz="28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lệnh Data và chọn lệnh Sort.</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80A7E95D-848F-4713-AF5E-E627846EA49A}"/>
              </a:ext>
            </a:extLst>
          </p:cNvPr>
          <p:cNvSpPr/>
          <p:nvPr/>
        </p:nvSpPr>
        <p:spPr>
          <a:xfrm>
            <a:off x="516835" y="5836757"/>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 </a:t>
            </a:r>
            <a:r>
              <a:rPr kumimoji="0" lang="vi-VN"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Tất </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cả </a:t>
            </a:r>
            <a:r>
              <a:rPr lang="en-US" sz="2800" b="1" kern="0">
                <a:solidFill>
                  <a:prstClr val="white"/>
                </a:solidFill>
                <a:latin typeface="Times New Roman" panose="02020603050405020304" pitchFamily="18" charset="0"/>
                <a:cs typeface="Times New Roman" panose="02020603050405020304" pitchFamily="18" charset="0"/>
              </a:rPr>
              <a:t>đều sai.</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 xmlns:a16="http://schemas.microsoft.com/office/drawing/2014/main" id="{76175BD2-225B-42D3-9D1B-4696DAB1DDA0}"/>
              </a:ext>
            </a:extLst>
          </p:cNvPr>
          <p:cNvSpPr/>
          <p:nvPr/>
        </p:nvSpPr>
        <p:spPr>
          <a:xfrm>
            <a:off x="367310" y="1860554"/>
            <a:ext cx="9386290"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Để danh sách dữ liệu đẹp hơn.</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3F0E66B1-847C-49F6-A49D-C295011B465E}"/>
              </a:ext>
            </a:extLst>
          </p:cNvPr>
          <p:cNvSpPr/>
          <p:nvPr/>
        </p:nvSpPr>
        <p:spPr>
          <a:xfrm>
            <a:off x="258418" y="228600"/>
            <a:ext cx="11387242"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2: Lọc</a:t>
            </a:r>
            <a:r>
              <a:rPr kumimoji="0" lang="en-US" sz="2800" b="1" i="0" u="none" strike="noStrike" kern="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dữ liệu để làm gì?</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2A250DCD-6564-4769-9D60-98E24D5753D9}"/>
              </a:ext>
            </a:extLst>
          </p:cNvPr>
          <p:cNvSpPr/>
          <p:nvPr/>
        </p:nvSpPr>
        <p:spPr>
          <a:xfrm>
            <a:off x="367310" y="3234351"/>
            <a:ext cx="9386290"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Để danh sách dữ liệu có thứ tự</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5E042DE3-1A8C-48C0-B7EE-B87B2C553024}"/>
              </a:ext>
            </a:extLst>
          </p:cNvPr>
          <p:cNvSpPr/>
          <p:nvPr/>
        </p:nvSpPr>
        <p:spPr>
          <a:xfrm>
            <a:off x="367310" y="4381270"/>
            <a:ext cx="9386289" cy="912009"/>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Để chọn và chỉ hiển thị các hàng thỏa mãn các tiêu chuẩn nhất định nào đó</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8A2C53CF-0ED0-497A-9931-EF7382A7AD1E}"/>
              </a:ext>
            </a:extLst>
          </p:cNvPr>
          <p:cNvSpPr/>
          <p:nvPr/>
        </p:nvSpPr>
        <p:spPr>
          <a:xfrm>
            <a:off x="367310" y="5846457"/>
            <a:ext cx="9386290"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Không làm gì cả</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8"/>
                                        </p:tgtEl>
                                        <p:attrNameLst>
                                          <p:attrName>fillcolor</p:attrName>
                                        </p:attrNameLst>
                                      </p:cBhvr>
                                      <p:to>
                                        <a:srgbClr val="92D050"/>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92D05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 xmlns:a16="http://schemas.microsoft.com/office/drawing/2014/main" id="{677E59AF-0487-41DA-8E45-3A8359886F5F}"/>
              </a:ext>
            </a:extLst>
          </p:cNvPr>
          <p:cNvSpPr/>
          <p:nvPr/>
        </p:nvSpPr>
        <p:spPr>
          <a:xfrm>
            <a:off x="516834" y="1915575"/>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Show All</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B1BE0E2B-B6B6-4926-ACDE-33E54E6F8D4B}"/>
              </a:ext>
            </a:extLst>
          </p:cNvPr>
          <p:cNvSpPr/>
          <p:nvPr/>
        </p:nvSpPr>
        <p:spPr>
          <a:xfrm>
            <a:off x="258418" y="228600"/>
            <a:ext cx="11577024"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r>
              <a:rPr lang="en-US" sz="2800" b="1">
                <a:solidFill>
                  <a:srgbClr val="002060"/>
                </a:solidFill>
                <a:latin typeface="Times New Roman" panose="02020603050405020304" pitchFamily="18" charset="0"/>
                <a:cs typeface="Times New Roman" panose="02020603050405020304" pitchFamily="18" charset="0"/>
              </a:rPr>
              <a:t>Câu 3: Để hiển thị tất cả các dòng dữ liệu sau khi lọc, chọn lệnh gì?</a:t>
            </a:r>
            <a:endParaRPr lang="en-US" sz="2800">
              <a:solidFill>
                <a:srgbClr val="002060"/>
              </a:solidFill>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EC2AA0F7-1BEE-4860-AC52-55DFD1BB7D6D}"/>
              </a:ext>
            </a:extLst>
          </p:cNvPr>
          <p:cNvSpPr/>
          <p:nvPr/>
        </p:nvSpPr>
        <p:spPr>
          <a:xfrm>
            <a:off x="516834" y="3252115"/>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Advanced Filter.</a:t>
            </a:r>
          </a:p>
        </p:txBody>
      </p:sp>
      <p:sp>
        <p:nvSpPr>
          <p:cNvPr id="8" name="Rectangle: Diagonal Corners Snipped 7">
            <a:extLst>
              <a:ext uri="{FF2B5EF4-FFF2-40B4-BE49-F238E27FC236}">
                <a16:creationId xmlns="" xmlns:a16="http://schemas.microsoft.com/office/drawing/2014/main" id="{BC6854BC-7C30-4C70-9A6F-6A2A0EDD7E34}"/>
              </a:ext>
            </a:extLst>
          </p:cNvPr>
          <p:cNvSpPr/>
          <p:nvPr/>
        </p:nvSpPr>
        <p:spPr>
          <a:xfrm>
            <a:off x="516834" y="4585618"/>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AutoFilter</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B07E4406-630A-4F38-A16A-3CE08B2873EF}"/>
              </a:ext>
            </a:extLst>
          </p:cNvPr>
          <p:cNvSpPr/>
          <p:nvPr/>
        </p:nvSpPr>
        <p:spPr>
          <a:xfrm>
            <a:off x="516834" y="5777972"/>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Sellect All</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100" fill="hold"/>
                                        <p:tgtEl>
                                          <p:spTgt spid="9"/>
                                        </p:tgtEl>
                                        <p:attrNameLst>
                                          <p:attrName>fillcolor</p:attrName>
                                        </p:attrNameLst>
                                      </p:cBhvr>
                                      <p:to>
                                        <a:srgbClr val="92D050"/>
                                      </p:to>
                                    </p:animClr>
                                    <p:set>
                                      <p:cBhvr>
                                        <p:cTn id="33" dur="100" fill="hold"/>
                                        <p:tgtEl>
                                          <p:spTgt spid="9"/>
                                        </p:tgtEl>
                                        <p:attrNameLst>
                                          <p:attrName>fill.type</p:attrName>
                                        </p:attrNameLst>
                                      </p:cBhvr>
                                      <p:to>
                                        <p:strVal val="solid"/>
                                      </p:to>
                                    </p:set>
                                    <p:set>
                                      <p:cBhvr>
                                        <p:cTn id="34" dur="100" fill="hold"/>
                                        <p:tgtEl>
                                          <p:spTgt spid="9"/>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92D05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5340" y="5848026"/>
            <a:ext cx="1648559" cy="1008382"/>
          </a:xfrm>
          <a:prstGeom prst="rect">
            <a:avLst/>
          </a:prstGeom>
        </p:spPr>
      </p:pic>
      <p:sp>
        <p:nvSpPr>
          <p:cNvPr id="5" name="Rectangle: Diagonal Corners Snipped 4">
            <a:extLst>
              <a:ext uri="{FF2B5EF4-FFF2-40B4-BE49-F238E27FC236}">
                <a16:creationId xmlns="" xmlns:a16="http://schemas.microsoft.com/office/drawing/2014/main" id="{BBC68BCB-B22D-41B0-8E2C-CB07B9E1B54C}"/>
              </a:ext>
            </a:extLst>
          </p:cNvPr>
          <p:cNvSpPr/>
          <p:nvPr/>
        </p:nvSpPr>
        <p:spPr>
          <a:xfrm>
            <a:off x="516834" y="1439034"/>
            <a:ext cx="10628494" cy="1122775"/>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Lọc dữ liệu là chọn và chỉ hiển thị các hàng thỏa mãn các tiêu chuẩn nào đó</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14E92011-4481-4798-AD9C-18F4E253614A}"/>
              </a:ext>
            </a:extLst>
          </p:cNvPr>
          <p:cNvSpPr/>
          <p:nvPr/>
        </p:nvSpPr>
        <p:spPr>
          <a:xfrm>
            <a:off x="258418" y="228600"/>
            <a:ext cx="11162956" cy="1035527"/>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4: Phát</a:t>
            </a:r>
            <a:r>
              <a:rPr kumimoji="0" lang="en-US" sz="2800" b="1" i="0" u="none" strike="noStrike" kern="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biểu sai là:</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5ADC174A-534A-41B3-A0ED-02A1CD198830}"/>
              </a:ext>
            </a:extLst>
          </p:cNvPr>
          <p:cNvSpPr/>
          <p:nvPr/>
        </p:nvSpPr>
        <p:spPr>
          <a:xfrm>
            <a:off x="516833" y="2736716"/>
            <a:ext cx="10628493" cy="1078433"/>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Phần mềm bảng tính không thực hiện việc tính toán các dữ liệu được sao chép từ phần mềm văn bản</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0C1E5831-AE97-40B9-92A1-BFA00B766DCF}"/>
              </a:ext>
            </a:extLst>
          </p:cNvPr>
          <p:cNvSpPr/>
          <p:nvPr/>
        </p:nvSpPr>
        <p:spPr>
          <a:xfrm>
            <a:off x="516834" y="4034398"/>
            <a:ext cx="10628492" cy="1008382"/>
          </a:xfrm>
          <a:prstGeom prst="snip2DiagRect">
            <a:avLst/>
          </a:prstGeom>
          <a:solidFill>
            <a:srgbClr val="002060">
              <a:alpha val="75000"/>
            </a:srgbClr>
          </a:solidFill>
          <a:ln w="12700" cap="flat" cmpd="sng" algn="ctr">
            <a:noFill/>
            <a:prstDash val="solid"/>
            <a:miter lim="800000"/>
          </a:ln>
          <a:effectLst/>
        </p:spPr>
        <p:txBody>
          <a:bodyPr rtlCol="0" anchor="ctr"/>
          <a:lstStyle/>
          <a:p>
            <a:pPr lvl="0"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Chọn lệnh Filter để lọc dữ liệu.</a:t>
            </a:r>
            <a:endPar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2005A65-2123-4264-87A4-C140CA07E0BE}"/>
              </a:ext>
            </a:extLst>
          </p:cNvPr>
          <p:cNvSpPr/>
          <p:nvPr/>
        </p:nvSpPr>
        <p:spPr>
          <a:xfrm>
            <a:off x="525650" y="5262029"/>
            <a:ext cx="10628492" cy="1008382"/>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Kết quả lọc dữ liệu sắp xếp lại dữ liệu</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92D05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92D05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8324" y="5733633"/>
            <a:ext cx="1835575" cy="1122775"/>
          </a:xfrm>
          <a:prstGeom prst="rect">
            <a:avLst/>
          </a:prstGeom>
        </p:spPr>
      </p:pic>
      <p:sp>
        <p:nvSpPr>
          <p:cNvPr id="5" name="Rectangle: Diagonal Corners Snipped 4">
            <a:extLst>
              <a:ext uri="{FF2B5EF4-FFF2-40B4-BE49-F238E27FC236}">
                <a16:creationId xmlns="" xmlns:a16="http://schemas.microsoft.com/office/drawing/2014/main" id="{056C8F41-5301-407B-AEAD-32E7A7221DBD}"/>
              </a:ext>
            </a:extLst>
          </p:cNvPr>
          <p:cNvSpPr/>
          <p:nvPr/>
        </p:nvSpPr>
        <p:spPr>
          <a:xfrm>
            <a:off x="525650" y="1034584"/>
            <a:ext cx="10628494" cy="1122775"/>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Khi đang ở chế độ lọc dữ liệu, để hủy bỏ thao tác lọc, nháy chuột chọn lại biểu tượng Filter trên dải lệnh Data.</a:t>
            </a:r>
          </a:p>
        </p:txBody>
      </p:sp>
      <p:sp>
        <p:nvSpPr>
          <p:cNvPr id="6" name="Rectangle: Diagonal Corners Snipped 5">
            <a:extLst>
              <a:ext uri="{FF2B5EF4-FFF2-40B4-BE49-F238E27FC236}">
                <a16:creationId xmlns="" xmlns:a16="http://schemas.microsoft.com/office/drawing/2014/main" id="{7E6A6B1D-8C12-48C0-B5DA-D4A61DAFEEF6}"/>
              </a:ext>
            </a:extLst>
          </p:cNvPr>
          <p:cNvSpPr/>
          <p:nvPr/>
        </p:nvSpPr>
        <p:spPr>
          <a:xfrm>
            <a:off x="258418" y="228601"/>
            <a:ext cx="11162956" cy="805984"/>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800" b="1" kern="0">
                <a:solidFill>
                  <a:srgbClr val="002060"/>
                </a:solidFill>
                <a:latin typeface="Times New Roman" panose="02020603050405020304" pitchFamily="18" charset="0"/>
                <a:cs typeface="Times New Roman" panose="02020603050405020304" pitchFamily="18" charset="0"/>
              </a:rPr>
              <a:t>5</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Phát</a:t>
            </a:r>
            <a:r>
              <a:rPr kumimoji="0" lang="en-US" sz="2800" b="1" i="0" u="none" strike="noStrike" kern="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biểu sai là:</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DC61CE8F-1A95-4984-BC1C-5101850B7E57}"/>
              </a:ext>
            </a:extLst>
          </p:cNvPr>
          <p:cNvSpPr/>
          <p:nvPr/>
        </p:nvSpPr>
        <p:spPr>
          <a:xfrm>
            <a:off x="525649" y="2286261"/>
            <a:ext cx="10628493" cy="1078433"/>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Sắp xếp, lọc dữ liệu là thế mạnh của phần mềm soạn thảo văn bản, không phải là thế mạnh của phần mềm bảng tính.</a:t>
            </a:r>
          </a:p>
        </p:txBody>
      </p:sp>
      <p:sp>
        <p:nvSpPr>
          <p:cNvPr id="8" name="Rectangle: Diagonal Corners Snipped 7">
            <a:extLst>
              <a:ext uri="{FF2B5EF4-FFF2-40B4-BE49-F238E27FC236}">
                <a16:creationId xmlns="" xmlns:a16="http://schemas.microsoft.com/office/drawing/2014/main" id="{C1DAA95B-FCCA-4270-8A5D-23AA49D0FE2E}"/>
              </a:ext>
            </a:extLst>
          </p:cNvPr>
          <p:cNvSpPr/>
          <p:nvPr/>
        </p:nvSpPr>
        <p:spPr>
          <a:xfrm>
            <a:off x="525650" y="3520604"/>
            <a:ext cx="10628492" cy="1487053"/>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Khi sao chép bảng dữ liệu, cấu trúc bảng được giữ nguyên với ô phía trên bên trái của bảng dữ liệu trong tệp văn bản được sao chép đến ô tính được chọn</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5F4B2707-53A0-45B5-AB12-39222CF5ABB9}"/>
              </a:ext>
            </a:extLst>
          </p:cNvPr>
          <p:cNvSpPr/>
          <p:nvPr/>
        </p:nvSpPr>
        <p:spPr>
          <a:xfrm>
            <a:off x="525650" y="5143701"/>
            <a:ext cx="10628492" cy="1359430"/>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Trước khi lọc dữ liệu theo điều kiện mới, cần nháy chuột nút Clear trong nhóm lệnh Sort &amp; Filter của dải lệnh Data để xóa bỏ điều kiện lọc dữ liệu đã được thiết lập.</a:t>
            </a:r>
          </a:p>
        </p:txBody>
      </p:sp>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92D05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92D05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 xmlns:a16="http://schemas.microsoft.com/office/drawing/2014/main" id="{A1BA2F52-4B94-4F17-B49B-27549F82AA4A}"/>
              </a:ext>
            </a:extLst>
          </p:cNvPr>
          <p:cNvSpPr/>
          <p:nvPr/>
        </p:nvSpPr>
        <p:spPr>
          <a:xfrm>
            <a:off x="516834" y="2232767"/>
            <a:ext cx="8627165"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vi-VN"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Bắt đầu với…</a:t>
            </a:r>
          </a:p>
        </p:txBody>
      </p:sp>
      <p:sp>
        <p:nvSpPr>
          <p:cNvPr id="6" name="Rectangle: Diagonal Corners Snipped 5">
            <a:extLst>
              <a:ext uri="{FF2B5EF4-FFF2-40B4-BE49-F238E27FC236}">
                <a16:creationId xmlns="" xmlns:a16="http://schemas.microsoft.com/office/drawing/2014/main" id="{4AB4927A-6C1D-4348-B51D-C7D4B149D4D2}"/>
              </a:ext>
            </a:extLst>
          </p:cNvPr>
          <p:cNvSpPr/>
          <p:nvPr/>
        </p:nvSpPr>
        <p:spPr>
          <a:xfrm>
            <a:off x="516835" y="332576"/>
            <a:ext cx="11637065"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Câu 6 : </a:t>
            </a:r>
            <a:r>
              <a:rPr lang="en-US" sz="2800" b="1">
                <a:solidFill>
                  <a:srgbClr val="002060"/>
                </a:solidFill>
                <a:latin typeface="Times New Roman" panose="02020603050405020304" pitchFamily="18" charset="0"/>
                <a:cs typeface="Times New Roman" panose="02020603050405020304" pitchFamily="18" charset="0"/>
              </a:rPr>
              <a:t>Điều kiện Begin With…trong tùy chọn Text Filters có ý nghĩa gì?</a:t>
            </a:r>
            <a:endParaRPr lang="en-US" sz="2800">
              <a:solidFill>
                <a:srgbClr val="002060"/>
              </a:solidFill>
              <a:latin typeface="Times New Roman" panose="02020603050405020304" pitchFamily="18" charset="0"/>
              <a:cs typeface="Times New Roman" panose="02020603050405020304"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D1DAD867-E4C2-46A8-87F5-05E5F9324CD0}"/>
              </a:ext>
            </a:extLst>
          </p:cNvPr>
          <p:cNvSpPr/>
          <p:nvPr/>
        </p:nvSpPr>
        <p:spPr>
          <a:xfrm>
            <a:off x="516835" y="3433443"/>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t>
            </a:r>
            <a:r>
              <a:rPr kumimoji="0" lang="vi-VN"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Kết thúc với…</a:t>
            </a:r>
          </a:p>
        </p:txBody>
      </p:sp>
      <p:sp>
        <p:nvSpPr>
          <p:cNvPr id="8" name="Rectangle: Diagonal Corners Snipped 7">
            <a:extLst>
              <a:ext uri="{FF2B5EF4-FFF2-40B4-BE49-F238E27FC236}">
                <a16:creationId xmlns="" xmlns:a16="http://schemas.microsoft.com/office/drawing/2014/main" id="{5C909D78-7A87-48F9-A0C2-646FA6526DDE}"/>
              </a:ext>
            </a:extLst>
          </p:cNvPr>
          <p:cNvSpPr/>
          <p:nvPr/>
        </p:nvSpPr>
        <p:spPr>
          <a:xfrm>
            <a:off x="516834" y="4699538"/>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Cùng với…</a:t>
            </a:r>
          </a:p>
        </p:txBody>
      </p:sp>
      <p:sp>
        <p:nvSpPr>
          <p:cNvPr id="9" name="Rectangle: Diagonal Corners Snipped 8">
            <a:extLst>
              <a:ext uri="{FF2B5EF4-FFF2-40B4-BE49-F238E27FC236}">
                <a16:creationId xmlns="" xmlns:a16="http://schemas.microsoft.com/office/drawing/2014/main" id="{219EF057-ACFB-4F46-99D8-D36490A13625}"/>
              </a:ext>
            </a:extLst>
          </p:cNvPr>
          <p:cNvSpPr/>
          <p:nvPr/>
        </p:nvSpPr>
        <p:spPr>
          <a:xfrm>
            <a:off x="516835" y="5836757"/>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Đáp án khác.</a:t>
            </a:r>
          </a:p>
        </p:txBody>
      </p:sp>
    </p:spTree>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0D07B66-E3DA-4462-B35C-933D4D4EFA22}"/>
              </a:ext>
            </a:extLst>
          </p:cNvPr>
          <p:cNvPicPr/>
          <p:nvPr/>
        </p:nvPicPr>
        <p:blipFill>
          <a:blip r:embed="rId2"/>
          <a:stretch>
            <a:fillRect/>
          </a:stretch>
        </p:blipFill>
        <p:spPr>
          <a:xfrm>
            <a:off x="295636" y="1832407"/>
            <a:ext cx="5800364" cy="4632173"/>
          </a:xfrm>
          <a:prstGeom prst="rect">
            <a:avLst/>
          </a:prstGeom>
          <a:ln>
            <a:solidFill>
              <a:schemeClr val="accent1"/>
            </a:solidFill>
          </a:ln>
        </p:spPr>
      </p:pic>
      <p:sp>
        <p:nvSpPr>
          <p:cNvPr id="3" name="Rounded Rectangle">
            <a:extLst>
              <a:ext uri="{FF2B5EF4-FFF2-40B4-BE49-F238E27FC236}">
                <a16:creationId xmlns="" xmlns:a16="http://schemas.microsoft.com/office/drawing/2014/main" id="{B610F27F-CF44-48E4-9BBE-6630FDD8748F}"/>
              </a:ext>
            </a:extLst>
          </p:cNvPr>
          <p:cNvSpPr>
            <a:spLocks noChangeArrowheads="1"/>
          </p:cNvSpPr>
          <p:nvPr/>
        </p:nvSpPr>
        <p:spPr bwMode="auto">
          <a:xfrm>
            <a:off x="62057" y="122957"/>
            <a:ext cx="11797433" cy="1425281"/>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 xmlns:a16="http://schemas.microsoft.com/office/drawing/2014/main" id="{47433BE4-8775-4F76-8AE9-D5A7F27CB281}"/>
              </a:ext>
            </a:extLst>
          </p:cNvPr>
          <p:cNvSpPr/>
          <p:nvPr/>
        </p:nvSpPr>
        <p:spPr>
          <a:xfrm>
            <a:off x="239496" y="229835"/>
            <a:ext cx="1128712" cy="1174030"/>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eaLnBrk="0" fontAlgn="base" hangingPunct="0">
              <a:spcBef>
                <a:spcPct val="0"/>
              </a:spcBef>
              <a:spcAft>
                <a:spcPct val="0"/>
              </a:spcAft>
              <a:defRPr>
                <a:solidFill>
                  <a:srgbClr val="FFFFFF"/>
                </a:solidFill>
              </a:defRPr>
            </a:pPr>
            <a:endParaRPr>
              <a:solidFill>
                <a:srgbClr val="FFFFFF"/>
              </a:solidFill>
              <a:cs typeface="Times New Roman" panose="02020603050405020304" pitchFamily="18" charset="0"/>
            </a:endParaRPr>
          </a:p>
        </p:txBody>
      </p:sp>
      <p:sp>
        <p:nvSpPr>
          <p:cNvPr id="5" name="TextBox 52">
            <a:extLst>
              <a:ext uri="{FF2B5EF4-FFF2-40B4-BE49-F238E27FC236}">
                <a16:creationId xmlns="" xmlns:a16="http://schemas.microsoft.com/office/drawing/2014/main" id="{D2D50ADC-B25D-4B71-A16C-A414A61399D2}"/>
              </a:ext>
            </a:extLst>
          </p:cNvPr>
          <p:cNvSpPr txBox="1">
            <a:spLocks noChangeArrowheads="1"/>
          </p:cNvSpPr>
          <p:nvPr/>
        </p:nvSpPr>
        <p:spPr bwMode="auto">
          <a:xfrm>
            <a:off x="1325923" y="163249"/>
            <a:ext cx="10228767" cy="13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a:solidFill>
                  <a:srgbClr val="0000FF"/>
                </a:solidFill>
                <a:latin typeface="Times New Roman" panose="02020603050405020304" pitchFamily="18" charset="0"/>
                <a:cs typeface="Times New Roman" panose="02020603050405020304" pitchFamily="18" charset="0"/>
              </a:rPr>
              <a:t>Em có một bảng thống kê số lượng học sinh giỏi của các lớp trong trường. Nếu chỉ muốn hiển thị các lớp có tỉ lệ số học sinh giỏi </a:t>
            </a:r>
          </a:p>
          <a:p>
            <a:pPr algn="ctr" eaLnBrk="0" fontAlgn="base" hangingPunct="0">
              <a:spcBef>
                <a:spcPct val="0"/>
              </a:spcBef>
              <a:spcAft>
                <a:spcPct val="0"/>
              </a:spcAft>
              <a:buFontTx/>
              <a:buNone/>
            </a:pPr>
            <a:r>
              <a:rPr lang="en-US" altLang="en-US" sz="2800" b="1">
                <a:solidFill>
                  <a:srgbClr val="0000FF"/>
                </a:solidFill>
                <a:latin typeface="Times New Roman" panose="02020603050405020304" pitchFamily="18" charset="0"/>
                <a:cs typeface="Times New Roman" panose="02020603050405020304" pitchFamily="18" charset="0"/>
              </a:rPr>
              <a:t>lớn hơn 15% thì em phải làm thế nào?</a:t>
            </a:r>
          </a:p>
        </p:txBody>
      </p:sp>
      <p:pic>
        <p:nvPicPr>
          <p:cNvPr id="6" name="Picture 11">
            <a:extLst>
              <a:ext uri="{FF2B5EF4-FFF2-40B4-BE49-F238E27FC236}">
                <a16:creationId xmlns="" xmlns:a16="http://schemas.microsoft.com/office/drawing/2014/main" id="{BCBB524E-BA29-4222-B691-D336305029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636" y="268729"/>
            <a:ext cx="1030287" cy="10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430E78F4-0275-4386-AF4C-3A0D4FAD93E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40" b="96575" l="0" r="100000"/>
                    </a14:imgEffect>
                  </a14:imgLayer>
                </a14:imgProps>
              </a:ext>
            </a:extLst>
          </a:blip>
          <a:stretch>
            <a:fillRect/>
          </a:stretch>
        </p:blipFill>
        <p:spPr>
          <a:xfrm>
            <a:off x="6096000" y="5424941"/>
            <a:ext cx="1110512" cy="1323807"/>
          </a:xfrm>
          <a:prstGeom prst="rect">
            <a:avLst/>
          </a:prstGeom>
        </p:spPr>
      </p:pic>
      <p:pic>
        <p:nvPicPr>
          <p:cNvPr id="10" name="Picture 9">
            <a:extLst>
              <a:ext uri="{FF2B5EF4-FFF2-40B4-BE49-F238E27FC236}">
                <a16:creationId xmlns="" xmlns:a16="http://schemas.microsoft.com/office/drawing/2014/main" id="{0E0D0BCB-27EA-447F-9B75-6EBE7292AC0C}"/>
              </a:ext>
            </a:extLst>
          </p:cNvPr>
          <p:cNvPicPr>
            <a:picLocks noChangeAspect="1"/>
          </p:cNvPicPr>
          <p:nvPr/>
        </p:nvPicPr>
        <p:blipFill>
          <a:blip r:embed="rId6"/>
          <a:stretch>
            <a:fillRect/>
          </a:stretch>
        </p:blipFill>
        <p:spPr>
          <a:xfrm>
            <a:off x="6243280" y="4597847"/>
            <a:ext cx="650081" cy="542925"/>
          </a:xfrm>
          <a:prstGeom prst="rect">
            <a:avLst/>
          </a:prstGeom>
        </p:spPr>
      </p:pic>
      <p:pic>
        <p:nvPicPr>
          <p:cNvPr id="11" name="Picture 10">
            <a:extLst>
              <a:ext uri="{FF2B5EF4-FFF2-40B4-BE49-F238E27FC236}">
                <a16:creationId xmlns="" xmlns:a16="http://schemas.microsoft.com/office/drawing/2014/main" id="{0F0E8E51-9A93-427A-9D36-07FAD19D1699}"/>
              </a:ext>
            </a:extLst>
          </p:cNvPr>
          <p:cNvPicPr>
            <a:picLocks noChangeAspect="1"/>
          </p:cNvPicPr>
          <p:nvPr/>
        </p:nvPicPr>
        <p:blipFill>
          <a:blip r:embed="rId7"/>
          <a:stretch>
            <a:fillRect/>
          </a:stretch>
        </p:blipFill>
        <p:spPr>
          <a:xfrm>
            <a:off x="8137789" y="5969633"/>
            <a:ext cx="628650" cy="450056"/>
          </a:xfrm>
          <a:prstGeom prst="rect">
            <a:avLst/>
          </a:prstGeom>
        </p:spPr>
      </p:pic>
      <p:pic>
        <p:nvPicPr>
          <p:cNvPr id="12" name="Picture 11">
            <a:extLst>
              <a:ext uri="{FF2B5EF4-FFF2-40B4-BE49-F238E27FC236}">
                <a16:creationId xmlns="" xmlns:a16="http://schemas.microsoft.com/office/drawing/2014/main" id="{197D9772-7E05-4884-872C-028EDF39BB2E}"/>
              </a:ext>
            </a:extLst>
          </p:cNvPr>
          <p:cNvPicPr>
            <a:picLocks noChangeAspect="1"/>
          </p:cNvPicPr>
          <p:nvPr/>
        </p:nvPicPr>
        <p:blipFill>
          <a:blip r:embed="rId8"/>
          <a:stretch>
            <a:fillRect/>
          </a:stretch>
        </p:blipFill>
        <p:spPr>
          <a:xfrm>
            <a:off x="7377289" y="4948047"/>
            <a:ext cx="564356" cy="700088"/>
          </a:xfrm>
          <a:prstGeom prst="rect">
            <a:avLst/>
          </a:prstGeom>
        </p:spPr>
      </p:pic>
      <p:sp>
        <p:nvSpPr>
          <p:cNvPr id="13" name="Cloud 12">
            <a:extLst>
              <a:ext uri="{FF2B5EF4-FFF2-40B4-BE49-F238E27FC236}">
                <a16:creationId xmlns="" xmlns:a16="http://schemas.microsoft.com/office/drawing/2014/main" id="{F6384FEC-3E7E-449B-BCDD-95FB862DE0D6}"/>
              </a:ext>
            </a:extLst>
          </p:cNvPr>
          <p:cNvSpPr/>
          <p:nvPr/>
        </p:nvSpPr>
        <p:spPr>
          <a:xfrm>
            <a:off x="6573900" y="1555734"/>
            <a:ext cx="5556043" cy="3392313"/>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27000"/>
              </a:lnSpc>
              <a:spcBef>
                <a:spcPts val="300"/>
              </a:spcBef>
              <a:spcAft>
                <a:spcPts val="300"/>
              </a:spcAft>
              <a:tabLst>
                <a:tab pos="562610" algn="l"/>
              </a:tabLst>
            </a:pPr>
            <a:r>
              <a:rPr lang="en-US" sz="2800" b="1">
                <a:solidFill>
                  <a:srgbClr val="FF0000"/>
                </a:solidFill>
                <a:latin typeface="Times New Roman" panose="02020603050405020304" pitchFamily="18" charset="0"/>
                <a:ea typeface="Calibri" panose="020F0502020204030204" pitchFamily="34" charset="0"/>
              </a:rPr>
              <a:t>Em sẽ tiến hành lọc dữ liệu để tìm ra các lớp cho tỉ lệ số học sinh giỏi lớn hơn 15%.</a:t>
            </a:r>
            <a:endParaRPr lang="en-US" sz="1600" b="1">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85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box(out)">
                                      <p:cBhvr>
                                        <p:cTn id="7" dur="7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 presetClass="entr" presetSubtype="32" fill="hold" grpId="0" nodeType="afterEffect">
                                  <p:stCondLst>
                                    <p:cond delay="0"/>
                                  </p:stCondLst>
                                  <p:iterate>
                                    <p:tmAbs val="0"/>
                                  </p:iterate>
                                  <p:childTnLst>
                                    <p:set>
                                      <p:cBhvr>
                                        <p:cTn id="17" fill="hold"/>
                                        <p:tgtEl>
                                          <p:spTgt spid="3"/>
                                        </p:tgtEl>
                                        <p:attrNameLst>
                                          <p:attrName>style.visibility</p:attrName>
                                        </p:attrNameLst>
                                      </p:cBhvr>
                                      <p:to>
                                        <p:strVal val="visible"/>
                                      </p:to>
                                    </p:set>
                                    <p:animEffect transition="in" filter="box(out)">
                                      <p:cBhvr>
                                        <p:cTn id="18" dur="7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332377" y="1328783"/>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1813923" y="2462853"/>
            <a:ext cx="9675712"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rPr>
              <a:t>VẬN DỤNG </a:t>
            </a:r>
            <a:endParaRPr lang="en-US" sz="5400" dirty="0"/>
          </a:p>
        </p:txBody>
      </p:sp>
      <p:pic>
        <p:nvPicPr>
          <p:cNvPr id="4" name="Hình ảnh 3" descr="Ảnh có chứa văn bản, đồ chơi, đồ họa véc-tơ, danh thiếp&#10;&#10;Mô tả được tạo tự động">
            <a:extLst>
              <a:ext uri="{FF2B5EF4-FFF2-40B4-BE49-F238E27FC236}">
                <a16:creationId xmlns=""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999" y="3878037"/>
            <a:ext cx="3093627" cy="2979963"/>
          </a:xfrm>
          <a:prstGeom prst="rect">
            <a:avLst/>
          </a:prstGeom>
        </p:spPr>
      </p:pic>
    </p:spTree>
    <p:extLst>
      <p:ext uri="{BB962C8B-B14F-4D97-AF65-F5344CB8AC3E}">
        <p14:creationId xmlns:p14="http://schemas.microsoft.com/office/powerpoint/2010/main" val="28952674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descr="Câu nào dưới đây không có bộ phận trả lời cho câu hỏi Ở đâ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2" name="AutoShape 6" descr="Câu nào dưới đây không có bộ phận trả lời cho câu hỏi Ở đâu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4" name="AutoShape 8" descr="Câu nào dưới đây không có bộ phận trả lời cho câu hỏi Ở đâu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1" name="Content Placeholder 2">
            <a:extLst>
              <a:ext uri="{FF2B5EF4-FFF2-40B4-BE49-F238E27FC236}">
                <a16:creationId xmlns="" xmlns:a16="http://schemas.microsoft.com/office/drawing/2014/main" id="{E736D542-09DA-4A9F-9C8C-DA318D3AB632}"/>
              </a:ext>
            </a:extLst>
          </p:cNvPr>
          <p:cNvSpPr txBox="1">
            <a:spLocks/>
          </p:cNvSpPr>
          <p:nvPr/>
        </p:nvSpPr>
        <p:spPr>
          <a:xfrm>
            <a:off x="31863" y="712150"/>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800" b="1">
                <a:solidFill>
                  <a:srgbClr val="FF0000"/>
                </a:solidFill>
                <a:latin typeface="Times New Roman" panose="02020603050405020304" pitchFamily="18" charset="0"/>
                <a:cs typeface="Times New Roman" panose="02020603050405020304" pitchFamily="18" charset="0"/>
              </a:rPr>
              <a:t>Vận dụng</a:t>
            </a:r>
            <a:r>
              <a:rPr kumimoji="0" lang="en-US" sz="1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1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rPr>
              <a:t> </a:t>
            </a:r>
          </a:p>
        </p:txBody>
      </p:sp>
      <p:pic>
        <p:nvPicPr>
          <p:cNvPr id="24" name="Picture 23">
            <a:extLst>
              <a:ext uri="{FF2B5EF4-FFF2-40B4-BE49-F238E27FC236}">
                <a16:creationId xmlns=""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59" y="1106507"/>
            <a:ext cx="649296" cy="571130"/>
          </a:xfrm>
          <a:prstGeom prst="rect">
            <a:avLst/>
          </a:prstGeom>
        </p:spPr>
      </p:pic>
      <p:sp>
        <p:nvSpPr>
          <p:cNvPr id="25" name="Rectangle 24"/>
          <p:cNvSpPr/>
          <p:nvPr/>
        </p:nvSpPr>
        <p:spPr>
          <a:xfrm>
            <a:off x="967951" y="1033725"/>
            <a:ext cx="10769124" cy="1077218"/>
          </a:xfrm>
          <a:prstGeom prst="rect">
            <a:avLst/>
          </a:prstGeom>
          <a:noFill/>
        </p:spPr>
        <p:txBody>
          <a:bodyPr wrap="square">
            <a:spAutoFit/>
          </a:bodyPr>
          <a:lstStyle/>
          <a:p>
            <a:r>
              <a:rPr lang="en-US" sz="3200"/>
              <a:t>Sử dụng trang tính với bảng dữ liệu trong Hình 1, hãy thực hiện các công việc sau:</a:t>
            </a:r>
          </a:p>
        </p:txBody>
      </p:sp>
      <p:sp>
        <p:nvSpPr>
          <p:cNvPr id="26" name="Hộp Văn bản 3">
            <a:extLst>
              <a:ext uri="{FF2B5EF4-FFF2-40B4-BE49-F238E27FC236}">
                <a16:creationId xmlns="" xmlns:a16="http://schemas.microsoft.com/office/drawing/2014/main" id="{64BAA918-CA66-45B6-9B81-843EF942C9CB}"/>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F53E4588-2948-4D07-B2D7-8D05B1151C0C}"/>
              </a:ext>
            </a:extLst>
          </p:cNvPr>
          <p:cNvSpPr/>
          <p:nvPr/>
        </p:nvSpPr>
        <p:spPr>
          <a:xfrm>
            <a:off x="460375" y="2295006"/>
            <a:ext cx="10769124" cy="1077218"/>
          </a:xfrm>
          <a:prstGeom prst="rect">
            <a:avLst/>
          </a:prstGeom>
          <a:noFill/>
        </p:spPr>
        <p:txBody>
          <a:bodyPr wrap="square">
            <a:spAutoFit/>
          </a:bodyPr>
          <a:lstStyle/>
          <a:p>
            <a:r>
              <a:rPr lang="en-US" sz="3200">
                <a:solidFill>
                  <a:srgbClr val="0000FF"/>
                </a:solidFill>
              </a:rPr>
              <a:t>* Yêu cầu 1: Lọc theo điều kiện để hiển thị chỉ các lớp khối 7 và khối 8</a:t>
            </a:r>
          </a:p>
        </p:txBody>
      </p:sp>
      <p:sp>
        <p:nvSpPr>
          <p:cNvPr id="28" name="Rectangle 27">
            <a:extLst>
              <a:ext uri="{FF2B5EF4-FFF2-40B4-BE49-F238E27FC236}">
                <a16:creationId xmlns="" xmlns:a16="http://schemas.microsoft.com/office/drawing/2014/main" id="{6AA7F1F7-DDE8-4E94-BB3E-EDCB2EBBF134}"/>
              </a:ext>
            </a:extLst>
          </p:cNvPr>
          <p:cNvSpPr/>
          <p:nvPr/>
        </p:nvSpPr>
        <p:spPr>
          <a:xfrm>
            <a:off x="612775" y="3485777"/>
            <a:ext cx="10769124" cy="1077218"/>
          </a:xfrm>
          <a:prstGeom prst="rect">
            <a:avLst/>
          </a:prstGeom>
          <a:noFill/>
        </p:spPr>
        <p:txBody>
          <a:bodyPr wrap="square">
            <a:spAutoFit/>
          </a:bodyPr>
          <a:lstStyle/>
          <a:p>
            <a:r>
              <a:rPr lang="en-US" sz="3200">
                <a:solidFill>
                  <a:srgbClr val="0000FF"/>
                </a:solidFill>
              </a:rPr>
              <a:t>* Yêu cầu 2: Lọc theo điều kiện để hiển thị chỉ các có tỉ lệ số học sinh giỏi của lớp lớn hơn tỉ lệ học sinh giỏi của toàn trường.</a:t>
            </a:r>
          </a:p>
        </p:txBody>
      </p:sp>
    </p:spTree>
    <p:extLst>
      <p:ext uri="{BB962C8B-B14F-4D97-AF65-F5344CB8AC3E}">
        <p14:creationId xmlns:p14="http://schemas.microsoft.com/office/powerpoint/2010/main" val="38633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1511300"/>
            <a:ext cx="7950200" cy="3835400"/>
          </a:xfrm>
          <a:prstGeom prst="rect">
            <a:avLst/>
          </a:prstGeom>
        </p:spPr>
      </p:pic>
    </p:spTree>
    <p:extLst>
      <p:ext uri="{BB962C8B-B14F-4D97-AF65-F5344CB8AC3E}">
        <p14:creationId xmlns:p14="http://schemas.microsoft.com/office/powerpoint/2010/main" val="543009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914400" y="-25399"/>
            <a:ext cx="10642600" cy="685207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70125" y="4343400"/>
            <a:ext cx="2921876" cy="2514600"/>
          </a:xfrm>
          <a:prstGeom prst="rect">
            <a:avLst/>
          </a:prstGeom>
        </p:spPr>
      </p:pic>
      <p:sp>
        <p:nvSpPr>
          <p:cNvPr id="5" name="TextBox 5"/>
          <p:cNvSpPr txBox="1"/>
          <p:nvPr/>
        </p:nvSpPr>
        <p:spPr>
          <a:xfrm>
            <a:off x="3556000" y="745846"/>
            <a:ext cx="4867563" cy="748988"/>
          </a:xfrm>
          <a:prstGeom prst="rect">
            <a:avLst/>
          </a:prstGeom>
          <a:noFill/>
        </p:spPr>
        <p:txBody>
          <a:bodyPr wrap="square" rtlCol="0">
            <a:spAutoFit/>
          </a:bodyPr>
          <a:lstStyle/>
          <a:p>
            <a:pPr defTabSz="1219170"/>
            <a:r>
              <a:rPr lang="en-US" sz="4267" b="1" dirty="0" err="1">
                <a:solidFill>
                  <a:srgbClr val="FFFF00"/>
                </a:solidFill>
                <a:latin typeface="Times New Roman" panose="02020603050405020304" pitchFamily="18" charset="0"/>
                <a:cs typeface="Times New Roman" panose="02020603050405020304" pitchFamily="18" charset="0"/>
              </a:rPr>
              <a:t>Hướng</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err="1">
                <a:solidFill>
                  <a:srgbClr val="FFFF00"/>
                </a:solidFill>
                <a:latin typeface="Times New Roman" panose="02020603050405020304" pitchFamily="18" charset="0"/>
                <a:cs typeface="Times New Roman" panose="02020603050405020304" pitchFamily="18" charset="0"/>
              </a:rPr>
              <a:t>dẫn</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err="1">
                <a:solidFill>
                  <a:srgbClr val="FFFF00"/>
                </a:solidFill>
                <a:latin typeface="Times New Roman" panose="02020603050405020304" pitchFamily="18" charset="0"/>
                <a:cs typeface="Times New Roman" panose="02020603050405020304" pitchFamily="18" charset="0"/>
              </a:rPr>
              <a:t>về</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err="1">
                <a:solidFill>
                  <a:srgbClr val="FFFF00"/>
                </a:solidFill>
                <a:latin typeface="Times New Roman" panose="02020603050405020304" pitchFamily="18" charset="0"/>
                <a:cs typeface="Times New Roman" panose="02020603050405020304" pitchFamily="18" charset="0"/>
              </a:rPr>
              <a:t>nhà</a:t>
            </a:r>
            <a:endParaRPr lang="en-US" sz="4267" b="1" dirty="0">
              <a:solidFill>
                <a:srgbClr val="FFFF0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1512918" y="1674949"/>
            <a:ext cx="7644936" cy="2862322"/>
          </a:xfrm>
          <a:prstGeom prst="rect">
            <a:avLst/>
          </a:prstGeom>
          <a:noFill/>
        </p:spPr>
        <p:txBody>
          <a:bodyPr wrap="square" rtlCol="0">
            <a:spAutoFit/>
          </a:bodyPr>
          <a:lstStyle/>
          <a:p>
            <a:r>
              <a:rPr lang="en-GB" altLang="en-US" sz="3600" i="1"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itchFamily="18" charset="0"/>
                <a:cs typeface="Times New Roman" pitchFamily="18" charset="0"/>
              </a:rPr>
              <a:t>Hoàn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thành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hỏi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kiểm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tra</a:t>
            </a:r>
            <a:r>
              <a:rPr lang="en-US" sz="3600" dirty="0">
                <a:solidFill>
                  <a:schemeClr val="bg1"/>
                </a:solidFill>
                <a:latin typeface="Times New Roman" pitchFamily="18" charset="0"/>
                <a:cs typeface="Times New Roman" pitchFamily="18" charset="0"/>
              </a:rPr>
              <a:t> </a:t>
            </a:r>
            <a:r>
              <a:rPr lang="en-US" sz="3600" err="1">
                <a:solidFill>
                  <a:schemeClr val="bg1"/>
                </a:solidFill>
                <a:latin typeface="Times New Roman" pitchFamily="18" charset="0"/>
                <a:cs typeface="Times New Roman" pitchFamily="18" charset="0"/>
              </a:rPr>
              <a:t>trang</a:t>
            </a:r>
            <a:r>
              <a:rPr lang="en-US" sz="3600">
                <a:solidFill>
                  <a:schemeClr val="bg1"/>
                </a:solidFill>
                <a:latin typeface="Times New Roman" pitchFamily="18" charset="0"/>
                <a:cs typeface="Times New Roman" pitchFamily="18" charset="0"/>
              </a:rPr>
              <a:t> 25/</a:t>
            </a:r>
            <a:r>
              <a:rPr lang="en-US" sz="3600" dirty="0">
                <a:solidFill>
                  <a:schemeClr val="bg1"/>
                </a:solidFill>
                <a:latin typeface="Times New Roman" pitchFamily="18" charset="0"/>
                <a:cs typeface="Times New Roman" pitchFamily="18" charset="0"/>
              </a:rPr>
              <a:t>SGK </a:t>
            </a:r>
            <a:r>
              <a:rPr lang="en-US" sz="3600" dirty="0" err="1">
                <a:solidFill>
                  <a:schemeClr val="bg1"/>
                </a:solidFill>
                <a:latin typeface="Times New Roman" pitchFamily="18" charset="0"/>
                <a:cs typeface="Times New Roman" pitchFamily="18" charset="0"/>
              </a:rPr>
              <a:t>vào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vở</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bài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tập</a:t>
            </a:r>
            <a:endParaRPr lang="en-US" sz="3600" dirty="0">
              <a:solidFill>
                <a:schemeClr val="bg1"/>
              </a:solidFill>
              <a:latin typeface="Times New Roman" pitchFamily="18" charset="0"/>
              <a:cs typeface="Times New Roman" pitchFamily="18" charset="0"/>
            </a:endParaRPr>
          </a:p>
          <a:p>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Thực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hành</a:t>
            </a:r>
            <a:r>
              <a:rPr lang="en-US" sz="3600" dirty="0">
                <a:solidFill>
                  <a:schemeClr val="bg1"/>
                </a:solidFill>
                <a:latin typeface="Times New Roman" pitchFamily="18" charset="0"/>
                <a:cs typeface="Times New Roman" pitchFamily="18" charset="0"/>
              </a:rPr>
              <a:t> </a:t>
            </a:r>
            <a:r>
              <a:rPr lang="en-US" sz="3600" err="1">
                <a:solidFill>
                  <a:schemeClr val="bg1"/>
                </a:solidFill>
                <a:latin typeface="Times New Roman" pitchFamily="18" charset="0"/>
                <a:cs typeface="Times New Roman" pitchFamily="18" charset="0"/>
              </a:rPr>
              <a:t>lại</a:t>
            </a:r>
            <a:r>
              <a:rPr lang="en-US" sz="3600">
                <a:solidFill>
                  <a:schemeClr val="bg1"/>
                </a:solidFill>
                <a:latin typeface="Times New Roman" pitchFamily="18" charset="0"/>
                <a:cs typeface="Times New Roman" pitchFamily="18" charset="0"/>
              </a:rPr>
              <a:t> câu hỏi phần vận dụng</a:t>
            </a:r>
            <a:endParaRPr lang="en-US" sz="3600" dirty="0">
              <a:solidFill>
                <a:schemeClr val="bg1"/>
              </a:solidFill>
              <a:latin typeface="Times New Roman" pitchFamily="18" charset="0"/>
              <a:cs typeface="Times New Roman" pitchFamily="18" charset="0"/>
            </a:endParaRPr>
          </a:p>
          <a:p>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Chuẩn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bị</a:t>
            </a:r>
            <a:r>
              <a:rPr lang="en-US" sz="3600" dirty="0">
                <a:solidFill>
                  <a:schemeClr val="bg1"/>
                </a:solidFill>
                <a:latin typeface="Times New Roman" pitchFamily="18" charset="0"/>
                <a:cs typeface="Times New Roman" pitchFamily="18" charset="0"/>
              </a:rPr>
              <a:t> </a:t>
            </a:r>
            <a:r>
              <a:rPr lang="en-US" sz="3600" err="1">
                <a:solidFill>
                  <a:schemeClr val="bg1"/>
                </a:solidFill>
                <a:latin typeface="Times New Roman" pitchFamily="18" charset="0"/>
                <a:cs typeface="Times New Roman" pitchFamily="18" charset="0"/>
              </a:rPr>
              <a:t>bài</a:t>
            </a:r>
            <a:r>
              <a:rPr lang="en-US" sz="3600">
                <a:solidFill>
                  <a:schemeClr val="bg1"/>
                </a:solidFill>
                <a:latin typeface="Times New Roman" pitchFamily="18" charset="0"/>
                <a:cs typeface="Times New Roman" pitchFamily="18" charset="0"/>
              </a:rPr>
              <a:t> mới, Bài </a:t>
            </a:r>
            <a:r>
              <a:rPr lang="en-US" sz="3600" dirty="0">
                <a:solidFill>
                  <a:schemeClr val="bg1"/>
                </a:solidFill>
                <a:latin typeface="Times New Roman" pitchFamily="18" charset="0"/>
                <a:cs typeface="Times New Roman" pitchFamily="18" charset="0"/>
              </a:rPr>
              <a:t>2</a:t>
            </a:r>
            <a:r>
              <a:rPr lang="en-US" sz="3600">
                <a:solidFill>
                  <a:schemeClr val="bg1"/>
                </a:solidFill>
                <a:latin typeface="Times New Roman" pitchFamily="18" charset="0"/>
                <a:cs typeface="Times New Roman" pitchFamily="18" charset="0"/>
              </a:rPr>
              <a:t>: “Sắp xếp dữ liệu”</a:t>
            </a:r>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11899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11179"/>
            <a:ext cx="10752433" cy="4451421"/>
          </a:xfrm>
          <a:prstGeom prst="rect">
            <a:avLst/>
          </a:prstGeom>
        </p:spPr>
      </p:pic>
    </p:spTree>
    <p:extLst>
      <p:ext uri="{BB962C8B-B14F-4D97-AF65-F5344CB8AC3E}">
        <p14:creationId xmlns:p14="http://schemas.microsoft.com/office/powerpoint/2010/main" val="140360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B53D3657-7724-B4F9-7D0B-F20F69D42E92}"/>
              </a:ext>
            </a:extLst>
          </p:cNvPr>
          <p:cNvSpPr/>
          <p:nvPr/>
        </p:nvSpPr>
        <p:spPr>
          <a:xfrm>
            <a:off x="2958167" y="2717804"/>
            <a:ext cx="6363280" cy="1928861"/>
          </a:xfrm>
          <a:prstGeom prst="rect">
            <a:avLst/>
          </a:prstGeom>
          <a:noFill/>
          <a:ln cap="flat">
            <a:noFill/>
            <a:prstDash val="solid"/>
          </a:ln>
        </p:spPr>
        <p:txBody>
          <a:bodyPr vert="horz" wrap="none" lIns="121920" tIns="60960" rIns="121920" bIns="60960" anchor="t" anchorCtr="1" compatLnSpc="1">
            <a:spAutoFit/>
          </a:bodyPr>
          <a:lstStyle/>
          <a:p>
            <a:pPr algn="ctr" defTabSz="1219170">
              <a:defRPr sz="1800" b="0" i="0" u="none" strike="noStrike" kern="0" cap="none" spc="0" baseline="0">
                <a:solidFill>
                  <a:srgbClr val="000000"/>
                </a:solidFill>
                <a:uFillTx/>
              </a:defRPr>
            </a:pPr>
            <a:r>
              <a:rPr lang="en-US" sz="5867" b="1">
                <a:solidFill>
                  <a:srgbClr val="00B050"/>
                </a:solidFill>
                <a:effectLst>
                  <a:outerShdw dist="38097" dir="7020457">
                    <a:srgbClr val="000000"/>
                  </a:outerShdw>
                </a:effectLst>
                <a:latin typeface="Times New Roman" pitchFamily="18"/>
                <a:cs typeface="Times New Roman" pitchFamily="18"/>
              </a:rPr>
              <a:t>HÌNH THÀNH </a:t>
            </a:r>
            <a:br>
              <a:rPr lang="en-US" sz="5867" b="1">
                <a:solidFill>
                  <a:srgbClr val="00B050"/>
                </a:solidFill>
                <a:effectLst>
                  <a:outerShdw dist="38097" dir="7020457">
                    <a:srgbClr val="000000"/>
                  </a:outerShdw>
                </a:effectLst>
                <a:latin typeface="Times New Roman" pitchFamily="18"/>
                <a:cs typeface="Times New Roman" pitchFamily="18"/>
              </a:rPr>
            </a:br>
            <a:r>
              <a:rPr lang="en-US" sz="5867" b="1">
                <a:solidFill>
                  <a:srgbClr val="00B050"/>
                </a:solidFill>
                <a:effectLst>
                  <a:outerShdw dist="38097" dir="7020457">
                    <a:srgbClr val="000000"/>
                  </a:outerShdw>
                </a:effectLst>
                <a:latin typeface="Times New Roman" pitchFamily="18"/>
                <a:cs typeface="Times New Roman" pitchFamily="18"/>
              </a:rPr>
              <a:t>KIẾN THỨC MỚI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1507895" y="-196797"/>
            <a:ext cx="9270536" cy="5247769"/>
          </a:xfrm>
          <a:prstGeom prst="rect">
            <a:avLst/>
          </a:prstGeom>
        </p:spPr>
      </p:pic>
      <p:pic>
        <p:nvPicPr>
          <p:cNvPr id="5" name="Picture 4"/>
          <p:cNvPicPr>
            <a:picLocks noChangeAspect="1"/>
          </p:cNvPicPr>
          <p:nvPr/>
        </p:nvPicPr>
        <p:blipFill>
          <a:blip r:embed="rId4"/>
          <a:stretch>
            <a:fillRect/>
          </a:stretch>
        </p:blipFill>
        <p:spPr>
          <a:xfrm>
            <a:off x="3267635" y="5196762"/>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5"/>
            <a:ext cx="1574707" cy="1086379"/>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0" b="98246" l="11741" r="77328"/>
                    </a14:imgEffect>
                  </a14:imgLayer>
                </a14:imgProps>
              </a:ext>
            </a:extLst>
          </a:blip>
          <a:stretch>
            <a:fillRect/>
          </a:stretch>
        </p:blipFill>
        <p:spPr>
          <a:xfrm>
            <a:off x="-367672" y="3759202"/>
            <a:ext cx="2980245" cy="2583543"/>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ackgroundRemoval t="0" b="80952" l="6849" r="86301"/>
                    </a14:imgEffect>
                  </a14:imgLayer>
                </a14:imgProps>
              </a:ext>
            </a:extLst>
          </a:blip>
          <a:stretch>
            <a:fillRect/>
          </a:stretch>
        </p:blipFill>
        <p:spPr>
          <a:xfrm rot="597941">
            <a:off x="1477556" y="3957866"/>
            <a:ext cx="695325" cy="800100"/>
          </a:xfrm>
          <a:prstGeom prst="rect">
            <a:avLst/>
          </a:prstGeom>
        </p:spPr>
      </p:pic>
      <p:grpSp>
        <p:nvGrpSpPr>
          <p:cNvPr id="10" name="Group 9"/>
          <p:cNvGrpSpPr/>
          <p:nvPr/>
        </p:nvGrpSpPr>
        <p:grpSpPr>
          <a:xfrm>
            <a:off x="10232574" y="3054327"/>
            <a:ext cx="2070156" cy="1633788"/>
            <a:chOff x="10232573" y="3054326"/>
            <a:chExt cx="2070156" cy="1633788"/>
          </a:xfrm>
        </p:grpSpPr>
        <p:sp>
          <p:nvSpPr>
            <p:cNvPr id="2" name="Oval 1"/>
            <p:cNvSpPr/>
            <p:nvPr/>
          </p:nvSpPr>
          <p:spPr>
            <a:xfrm>
              <a:off x="11046757" y="3454361"/>
              <a:ext cx="766483" cy="833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9" name="Picture 8"/>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00000" l="9524" r="95918"/>
                      </a14:imgEffect>
                    </a14:imgLayer>
                  </a14:imgProps>
                </a:ext>
              </a:extLst>
            </a:blip>
            <a:srcRect b="3828"/>
            <a:stretch/>
          </p:blipFill>
          <p:spPr>
            <a:xfrm>
              <a:off x="10232573" y="3054326"/>
              <a:ext cx="2070156" cy="1633788"/>
            </a:xfrm>
            <a:prstGeom prst="rect">
              <a:avLst/>
            </a:prstGeom>
          </p:spPr>
        </p:pic>
      </p:grpSp>
      <p:sp>
        <p:nvSpPr>
          <p:cNvPr id="3" name="Rectangle 2"/>
          <p:cNvSpPr/>
          <p:nvPr/>
        </p:nvSpPr>
        <p:spPr>
          <a:xfrm>
            <a:off x="2331194" y="515256"/>
            <a:ext cx="7901380" cy="3626899"/>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lnSpc>
                <a:spcPct val="115000"/>
              </a:lnSpc>
              <a:spcBef>
                <a:spcPts val="600"/>
              </a:spcBef>
              <a:spcAft>
                <a:spcPts val="600"/>
              </a:spcAft>
            </a:pPr>
            <a:r>
              <a:rPr lang="en-US" sz="4800" b="1" ker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BÀI 1 – TIẾT ….:</a:t>
            </a:r>
          </a:p>
          <a:p>
            <a:pPr algn="ctr" defTabSz="914377">
              <a:lnSpc>
                <a:spcPct val="115000"/>
              </a:lnSpc>
              <a:spcBef>
                <a:spcPts val="600"/>
              </a:spcBef>
              <a:spcAft>
                <a:spcPts val="600"/>
              </a:spcAft>
            </a:pPr>
            <a:r>
              <a:rPr lang="en-US" sz="60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LỌC DỮ LIỆU</a:t>
            </a:r>
            <a:endParaRPr lang="en-US" sz="6000" b="1" ker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6136F97-F39E-4EC6-B0EF-F853432264E4}"/>
              </a:ext>
            </a:extLst>
          </p:cNvPr>
          <p:cNvGrpSpPr/>
          <p:nvPr/>
        </p:nvGrpSpPr>
        <p:grpSpPr>
          <a:xfrm>
            <a:off x="101647" y="2005426"/>
            <a:ext cx="1822403" cy="3930650"/>
            <a:chOff x="101647" y="2005426"/>
            <a:chExt cx="1822403" cy="3930650"/>
          </a:xfrm>
        </p:grpSpPr>
        <p:pic>
          <p:nvPicPr>
            <p:cNvPr id="10" name="Picture 38">
              <a:extLst>
                <a:ext uri="{FF2B5EF4-FFF2-40B4-BE49-F238E27FC236}">
                  <a16:creationId xmlns="" xmlns:a16="http://schemas.microsoft.com/office/drawing/2014/main" id="{7DECCA77-AA77-4D8D-AC3D-4346DA2C94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7" y="2005426"/>
              <a:ext cx="18018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a:extLst>
                <a:ext uri="{FF2B5EF4-FFF2-40B4-BE49-F238E27FC236}">
                  <a16:creationId xmlns="" xmlns:a16="http://schemas.microsoft.com/office/drawing/2014/main" id="{BC59DEA0-5A0B-4476-B169-A7AAC219A070}"/>
                </a:ext>
              </a:extLst>
            </p:cNvPr>
            <p:cNvSpPr txBox="1">
              <a:spLocks noChangeArrowheads="1"/>
            </p:cNvSpPr>
            <p:nvPr/>
          </p:nvSpPr>
          <p:spPr bwMode="auto">
            <a:xfrm>
              <a:off x="101647" y="2756380"/>
              <a:ext cx="15448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6600CC"/>
                  </a:solidFill>
                  <a:effectLst/>
                  <a:uLnTx/>
                  <a:uFillTx/>
                  <a:latin typeface="Times New Roman" panose="02020603050405020304" pitchFamily="18" charset="0"/>
                  <a:ea typeface="+mn-ea"/>
                  <a:cs typeface="Times New Roman" panose="02020603050405020304" pitchFamily="18" charset="0"/>
                </a:rPr>
                <a:t>NỘI DUNG CHỦ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6600CC"/>
                  </a:solidFill>
                  <a:effectLst/>
                  <a:uLnTx/>
                  <a:uFillTx/>
                  <a:latin typeface="Times New Roman" panose="02020603050405020304" pitchFamily="18" charset="0"/>
                  <a:ea typeface="+mn-ea"/>
                  <a:cs typeface="Times New Roman" panose="02020603050405020304" pitchFamily="18" charset="0"/>
                </a:rPr>
                <a:t>ĐỀ C</a:t>
              </a:r>
            </a:p>
          </p:txBody>
        </p:sp>
      </p:grpSp>
      <p:grpSp>
        <p:nvGrpSpPr>
          <p:cNvPr id="4" name="Group 3">
            <a:extLst>
              <a:ext uri="{FF2B5EF4-FFF2-40B4-BE49-F238E27FC236}">
                <a16:creationId xmlns="" xmlns:a16="http://schemas.microsoft.com/office/drawing/2014/main" id="{67F1D600-4C24-48EC-BED8-72EEBE0FA4DF}"/>
              </a:ext>
            </a:extLst>
          </p:cNvPr>
          <p:cNvGrpSpPr/>
          <p:nvPr/>
        </p:nvGrpSpPr>
        <p:grpSpPr>
          <a:xfrm>
            <a:off x="1831046" y="3490191"/>
            <a:ext cx="10040113" cy="822305"/>
            <a:chOff x="1831046" y="3490191"/>
            <a:chExt cx="10040113" cy="822305"/>
          </a:xfrm>
        </p:grpSpPr>
        <p:sp>
          <p:nvSpPr>
            <p:cNvPr id="13" name="AutoShape 5">
              <a:extLst>
                <a:ext uri="{FF2B5EF4-FFF2-40B4-BE49-F238E27FC236}">
                  <a16:creationId xmlns="" xmlns:a16="http://schemas.microsoft.com/office/drawing/2014/main" id="{D271605C-FB1E-4239-9E4F-8379567CE8B2}"/>
                </a:ext>
              </a:extLst>
            </p:cNvPr>
            <p:cNvSpPr>
              <a:spLocks noChangeArrowheads="1"/>
            </p:cNvSpPr>
            <p:nvPr/>
          </p:nvSpPr>
          <p:spPr bwMode="gray">
            <a:xfrm>
              <a:off x="2364446" y="3490191"/>
              <a:ext cx="9506713" cy="822305"/>
            </a:xfrm>
            <a:prstGeom prst="roundRect">
              <a:avLst>
                <a:gd name="adj" fmla="val 50000"/>
              </a:avLst>
            </a:prstGeom>
            <a:noFill/>
            <a:ln w="57150" algn="ctr">
              <a:solidFill>
                <a:srgbClr val="0070C0"/>
              </a:solidFill>
              <a:round/>
              <a:headEnd/>
              <a:tailEnd/>
            </a:ln>
            <a:effec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3200" b="1" i="0" u="none" strike="noStrike" kern="1200" cap="none" spc="0" normalizeH="0" baseline="0" noProof="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Thực hiện lọc dữ liệu.</a:t>
              </a:r>
            </a:p>
          </p:txBody>
        </p:sp>
        <p:sp>
          <p:nvSpPr>
            <p:cNvPr id="14" name="Oval 13">
              <a:extLst>
                <a:ext uri="{FF2B5EF4-FFF2-40B4-BE49-F238E27FC236}">
                  <a16:creationId xmlns="" xmlns:a16="http://schemas.microsoft.com/office/drawing/2014/main" id="{9406128D-080F-431D-8977-5FCB26B306E9}"/>
                </a:ext>
              </a:extLst>
            </p:cNvPr>
            <p:cNvSpPr/>
            <p:nvPr/>
          </p:nvSpPr>
          <p:spPr>
            <a:xfrm>
              <a:off x="1831046" y="3647850"/>
              <a:ext cx="522288" cy="506988"/>
            </a:xfrm>
            <a:prstGeom prst="ellipse">
              <a:avLst/>
            </a:prstGeom>
            <a:solidFill>
              <a:srgbClr val="0070C0">
                <a:alpha val="68000"/>
              </a:srgbClr>
            </a:solidFill>
            <a:ln>
              <a:solidFill>
                <a:srgbClr val="0070C0"/>
              </a:solidFill>
            </a:ln>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2</a:t>
              </a:r>
            </a:p>
          </p:txBody>
        </p:sp>
      </p:grpSp>
      <p:grpSp>
        <p:nvGrpSpPr>
          <p:cNvPr id="5" name="Group 4">
            <a:extLst>
              <a:ext uri="{FF2B5EF4-FFF2-40B4-BE49-F238E27FC236}">
                <a16:creationId xmlns="" xmlns:a16="http://schemas.microsoft.com/office/drawing/2014/main" id="{F3A9C1ED-A8C8-4816-A8AA-F049AA39EFA0}"/>
              </a:ext>
            </a:extLst>
          </p:cNvPr>
          <p:cNvGrpSpPr/>
          <p:nvPr/>
        </p:nvGrpSpPr>
        <p:grpSpPr>
          <a:xfrm>
            <a:off x="1450125" y="4824128"/>
            <a:ext cx="10228531" cy="822305"/>
            <a:chOff x="1450125" y="4824128"/>
            <a:chExt cx="10228531" cy="822305"/>
          </a:xfrm>
        </p:grpSpPr>
        <p:sp>
          <p:nvSpPr>
            <p:cNvPr id="15" name="AutoShape 21">
              <a:extLst>
                <a:ext uri="{FF2B5EF4-FFF2-40B4-BE49-F238E27FC236}">
                  <a16:creationId xmlns="" xmlns:a16="http://schemas.microsoft.com/office/drawing/2014/main" id="{BEE9C061-230C-466C-9970-B26CE5E187F5}"/>
                </a:ext>
              </a:extLst>
            </p:cNvPr>
            <p:cNvSpPr>
              <a:spLocks noChangeArrowheads="1"/>
            </p:cNvSpPr>
            <p:nvPr/>
          </p:nvSpPr>
          <p:spPr bwMode="gray">
            <a:xfrm>
              <a:off x="1972413" y="4824128"/>
              <a:ext cx="9706243" cy="822305"/>
            </a:xfrm>
            <a:prstGeom prst="roundRect">
              <a:avLst>
                <a:gd name="adj" fmla="val 50000"/>
              </a:avLst>
            </a:prstGeom>
            <a:noFill/>
            <a:ln w="57150"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Times New Roman" panose="02020603050405020304" pitchFamily="18" charset="0"/>
                  <a:ea typeface="Tahoma" panose="020B0604030504040204" pitchFamily="34" charset="0"/>
                  <a:cs typeface="Times New Roman" panose="02020603050405020304" pitchFamily="18" charset="0"/>
                </a:rPr>
                <a:t>Thực hành.</a:t>
              </a:r>
            </a:p>
          </p:txBody>
        </p:sp>
        <p:sp>
          <p:nvSpPr>
            <p:cNvPr id="16" name="Oval 15">
              <a:extLst>
                <a:ext uri="{FF2B5EF4-FFF2-40B4-BE49-F238E27FC236}">
                  <a16:creationId xmlns="" xmlns:a16="http://schemas.microsoft.com/office/drawing/2014/main" id="{0FB7C63B-20F2-42F3-83CC-C57264ABC381}"/>
                </a:ext>
              </a:extLst>
            </p:cNvPr>
            <p:cNvSpPr/>
            <p:nvPr/>
          </p:nvSpPr>
          <p:spPr>
            <a:xfrm>
              <a:off x="1450125" y="5015434"/>
              <a:ext cx="501698" cy="506988"/>
            </a:xfrm>
            <a:prstGeom prst="ellipse">
              <a:avLst/>
            </a:prstGeom>
            <a:solidFill>
              <a:srgbClr val="00B050">
                <a:alpha val="68000"/>
              </a:srgbClr>
            </a:solidFill>
            <a:ln>
              <a:solidFill>
                <a:srgbClr val="00B050"/>
              </a:solidFill>
            </a:ln>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3</a:t>
              </a:r>
            </a:p>
          </p:txBody>
        </p:sp>
      </p:grpSp>
      <p:grpSp>
        <p:nvGrpSpPr>
          <p:cNvPr id="3" name="Group 2">
            <a:extLst>
              <a:ext uri="{FF2B5EF4-FFF2-40B4-BE49-F238E27FC236}">
                <a16:creationId xmlns="" xmlns:a16="http://schemas.microsoft.com/office/drawing/2014/main" id="{8C3605BC-D0CD-442A-8487-6BF675B5EB8B}"/>
              </a:ext>
            </a:extLst>
          </p:cNvPr>
          <p:cNvGrpSpPr/>
          <p:nvPr/>
        </p:nvGrpSpPr>
        <p:grpSpPr>
          <a:xfrm>
            <a:off x="1355847" y="2098180"/>
            <a:ext cx="10173747" cy="822305"/>
            <a:chOff x="1355847" y="2098180"/>
            <a:chExt cx="10173747" cy="822305"/>
          </a:xfrm>
        </p:grpSpPr>
        <p:sp>
          <p:nvSpPr>
            <p:cNvPr id="9" name="AutoShape 21">
              <a:extLst>
                <a:ext uri="{FF2B5EF4-FFF2-40B4-BE49-F238E27FC236}">
                  <a16:creationId xmlns="" xmlns:a16="http://schemas.microsoft.com/office/drawing/2014/main" id="{1F7FA230-03A0-486A-AE54-6E61FEACE804}"/>
                </a:ext>
              </a:extLst>
            </p:cNvPr>
            <p:cNvSpPr>
              <a:spLocks noChangeArrowheads="1"/>
            </p:cNvSpPr>
            <p:nvPr/>
          </p:nvSpPr>
          <p:spPr bwMode="gray">
            <a:xfrm>
              <a:off x="1809284" y="2098180"/>
              <a:ext cx="9720310" cy="822305"/>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CC00FF"/>
                  </a:solidFill>
                  <a:effectLst/>
                  <a:uLnTx/>
                  <a:uFillTx/>
                  <a:latin typeface="Times New Roman" panose="02020603050405020304" pitchFamily="18" charset="0"/>
                  <a:ea typeface="Tahoma" panose="020B0604030504040204" pitchFamily="34" charset="0"/>
                  <a:cs typeface="Times New Roman" panose="02020603050405020304" pitchFamily="18" charset="0"/>
                </a:rPr>
                <a:t>Thiết lập tính năng sắp xếp và lọc dữ liệu.</a:t>
              </a:r>
            </a:p>
          </p:txBody>
        </p:sp>
        <p:sp>
          <p:nvSpPr>
            <p:cNvPr id="12" name="Oval 11">
              <a:extLst>
                <a:ext uri="{FF2B5EF4-FFF2-40B4-BE49-F238E27FC236}">
                  <a16:creationId xmlns="" xmlns:a16="http://schemas.microsoft.com/office/drawing/2014/main" id="{1652C0D0-821B-4C7B-9E2C-9E9EC74F342B}"/>
                </a:ext>
              </a:extLst>
            </p:cNvPr>
            <p:cNvSpPr/>
            <p:nvPr/>
          </p:nvSpPr>
          <p:spPr>
            <a:xfrm>
              <a:off x="1355847" y="2244906"/>
              <a:ext cx="501698" cy="506988"/>
            </a:xfrm>
            <a:prstGeom prst="ellipse">
              <a:avLst/>
            </a:prstGeom>
            <a:solidFill>
              <a:srgbClr val="FF33CC">
                <a:alpha val="67843"/>
              </a:srgbClr>
            </a:solidFill>
            <a:ln>
              <a:solidFill>
                <a:srgbClr val="FF00FF"/>
              </a:solidFill>
            </a:ln>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1</a:t>
              </a:r>
            </a:p>
          </p:txBody>
        </p:sp>
      </p:grpSp>
      <p:sp>
        <p:nvSpPr>
          <p:cNvPr id="17" name="Rectangle 5">
            <a:extLst>
              <a:ext uri="{FF2B5EF4-FFF2-40B4-BE49-F238E27FC236}">
                <a16:creationId xmlns="" xmlns:a16="http://schemas.microsoft.com/office/drawing/2014/main" id="{5798DA43-8B8F-4034-BE8F-2488FFF845FE}"/>
              </a:ext>
            </a:extLst>
          </p:cNvPr>
          <p:cNvSpPr/>
          <p:nvPr/>
        </p:nvSpPr>
        <p:spPr>
          <a:xfrm>
            <a:off x="1847759" y="416576"/>
            <a:ext cx="8496481"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BÀI: 01 – TIẾT: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LỌC DỮ LIỆU</a:t>
            </a:r>
            <a:endParaRPr kumimoji="0" lang="en-US" sz="4000" b="1" i="0" u="none" strike="noStrike" kern="1200" cap="none" spc="0" normalizeH="0" baseline="0" noProof="0" dirty="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Ảnh có chứa văn bản, bảng trắng&#10;&#10;Mô tả được tạo tự động">
            <a:extLst>
              <a:ext uri="{FF2B5EF4-FFF2-40B4-BE49-F238E27FC236}">
                <a16:creationId xmlns=""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a:extLst>
              <a:ext uri="{FF2B5EF4-FFF2-40B4-BE49-F238E27FC236}">
                <a16:creationId xmlns=""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33851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r>
              <a:rPr lang="en-US" b="1">
                <a:solidFill>
                  <a:srgbClr val="0000FF"/>
                </a:solidFill>
              </a:rPr>
              <a:t> </a:t>
            </a: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16336C16-5CCD-471A-A6C9-53B8EA177AE9}"/>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9D8555EF-72DB-4086-84A5-7DE7F36FB003}"/>
              </a:ext>
            </a:extLst>
          </p:cNvPr>
          <p:cNvPicPr/>
          <p:nvPr/>
        </p:nvPicPr>
        <p:blipFill>
          <a:blip r:embed="rId2"/>
          <a:stretch>
            <a:fillRect/>
          </a:stretch>
        </p:blipFill>
        <p:spPr>
          <a:xfrm>
            <a:off x="336360" y="1410419"/>
            <a:ext cx="3648191" cy="3531103"/>
          </a:xfrm>
          <a:prstGeom prst="rect">
            <a:avLst/>
          </a:prstGeom>
          <a:ln>
            <a:solidFill>
              <a:schemeClr val="accent1"/>
            </a:solidFill>
          </a:ln>
        </p:spPr>
      </p:pic>
      <p:pic>
        <p:nvPicPr>
          <p:cNvPr id="14" name="Picture 13">
            <a:extLst>
              <a:ext uri="{FF2B5EF4-FFF2-40B4-BE49-F238E27FC236}">
                <a16:creationId xmlns="" xmlns:a16="http://schemas.microsoft.com/office/drawing/2014/main" id="{21C28649-1FD2-4B87-849D-C31019563B3B}"/>
              </a:ext>
            </a:extLst>
          </p:cNvPr>
          <p:cNvPicPr>
            <a:picLocks noChangeAspect="1"/>
          </p:cNvPicPr>
          <p:nvPr/>
        </p:nvPicPr>
        <p:blipFill>
          <a:blip r:embed="rId3"/>
          <a:stretch>
            <a:fillRect/>
          </a:stretch>
        </p:blipFill>
        <p:spPr>
          <a:xfrm>
            <a:off x="88587" y="5260806"/>
            <a:ext cx="867682" cy="620519"/>
          </a:xfrm>
          <a:prstGeom prst="rect">
            <a:avLst/>
          </a:prstGeom>
        </p:spPr>
      </p:pic>
      <p:sp>
        <p:nvSpPr>
          <p:cNvPr id="15" name="Rectangle 14">
            <a:extLst>
              <a:ext uri="{FF2B5EF4-FFF2-40B4-BE49-F238E27FC236}">
                <a16:creationId xmlns="" xmlns:a16="http://schemas.microsoft.com/office/drawing/2014/main" id="{FD7C51E5-B2AC-4773-82C6-EC0C37573C4F}"/>
              </a:ext>
            </a:extLst>
          </p:cNvPr>
          <p:cNvSpPr/>
          <p:nvPr/>
        </p:nvSpPr>
        <p:spPr>
          <a:xfrm>
            <a:off x="938280" y="5230203"/>
            <a:ext cx="11165133" cy="954107"/>
          </a:xfrm>
          <a:prstGeom prst="rect">
            <a:avLst/>
          </a:prstGeom>
        </p:spPr>
        <p:txBody>
          <a:bodyPr wrap="squar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VNI-Times" pitchFamily="2" charset="0"/>
              </a:rPr>
              <a:t>Câu</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hỏi</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Quan</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sát</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hình</a:t>
            </a:r>
            <a:r>
              <a:rPr lang="en-US" sz="2800" b="1" dirty="0">
                <a:solidFill>
                  <a:srgbClr val="FF0000"/>
                </a:solidFill>
                <a:latin typeface="Times New Roman" panose="02020603050405020304" pitchFamily="18" charset="0"/>
                <a:ea typeface="VNI-Times" pitchFamily="2" charset="0"/>
              </a:rPr>
              <a:t> 1, 2, 3 - SGK/22, 23. </a:t>
            </a:r>
            <a:r>
              <a:rPr lang="en-US" sz="2800" b="1" dirty="0" err="1">
                <a:solidFill>
                  <a:srgbClr val="FF0000"/>
                </a:solidFill>
                <a:latin typeface="Times New Roman" panose="02020603050405020304" pitchFamily="18" charset="0"/>
                <a:ea typeface="VNI-Times" pitchFamily="2" charset="0"/>
              </a:rPr>
              <a:t>Hãy</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hoàn</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thành</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các</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bước</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thiết</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lập</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tính</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năng</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sắp</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xếp</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và</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lọc</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cho</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một</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bảng</a:t>
            </a:r>
            <a:r>
              <a:rPr lang="en-US" sz="2800" b="1" dirty="0">
                <a:solidFill>
                  <a:srgbClr val="FF0000"/>
                </a:solidFill>
                <a:latin typeface="Times New Roman" panose="02020603050405020304" pitchFamily="18" charset="0"/>
                <a:ea typeface="VNI-Times" pitchFamily="2" charset="0"/>
              </a:rPr>
              <a:t> </a:t>
            </a:r>
            <a:r>
              <a:rPr lang="en-US" sz="2800" b="1" err="1">
                <a:solidFill>
                  <a:srgbClr val="FF0000"/>
                </a:solidFill>
                <a:latin typeface="Times New Roman" panose="02020603050405020304" pitchFamily="18" charset="0"/>
                <a:ea typeface="VNI-Times" pitchFamily="2" charset="0"/>
              </a:rPr>
              <a:t>dữ</a:t>
            </a:r>
            <a:r>
              <a:rPr lang="en-US" sz="2800" b="1">
                <a:solidFill>
                  <a:srgbClr val="FF0000"/>
                </a:solidFill>
                <a:latin typeface="Times New Roman" panose="02020603050405020304" pitchFamily="18" charset="0"/>
                <a:ea typeface="VNI-Times" pitchFamily="2" charset="0"/>
              </a:rPr>
              <a:t> liệu?</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 xmlns:a16="http://schemas.microsoft.com/office/drawing/2014/main" id="{F8EDC959-B12E-4DC1-9FE7-0B4D1E429090}"/>
              </a:ext>
            </a:extLst>
          </p:cNvPr>
          <p:cNvPicPr/>
          <p:nvPr/>
        </p:nvPicPr>
        <p:blipFill>
          <a:blip r:embed="rId4"/>
          <a:stretch>
            <a:fillRect/>
          </a:stretch>
        </p:blipFill>
        <p:spPr>
          <a:xfrm>
            <a:off x="4127255" y="2122344"/>
            <a:ext cx="3806149" cy="2429468"/>
          </a:xfrm>
          <a:prstGeom prst="rect">
            <a:avLst/>
          </a:prstGeom>
          <a:ln>
            <a:solidFill>
              <a:schemeClr val="accent1"/>
            </a:solidFill>
          </a:ln>
        </p:spPr>
      </p:pic>
      <p:pic>
        <p:nvPicPr>
          <p:cNvPr id="17" name="Picture 16">
            <a:extLst>
              <a:ext uri="{FF2B5EF4-FFF2-40B4-BE49-F238E27FC236}">
                <a16:creationId xmlns="" xmlns:a16="http://schemas.microsoft.com/office/drawing/2014/main" id="{9CBBA205-9F61-4A20-84EE-3FF93B6668E7}"/>
              </a:ext>
            </a:extLst>
          </p:cNvPr>
          <p:cNvPicPr/>
          <p:nvPr/>
        </p:nvPicPr>
        <p:blipFill>
          <a:blip r:embed="rId5"/>
          <a:stretch>
            <a:fillRect/>
          </a:stretch>
        </p:blipFill>
        <p:spPr>
          <a:xfrm>
            <a:off x="8159627" y="2122343"/>
            <a:ext cx="3806149" cy="2429468"/>
          </a:xfrm>
          <a:prstGeom prst="rect">
            <a:avLst/>
          </a:prstGeom>
          <a:ln>
            <a:solidFill>
              <a:schemeClr val="accent1"/>
            </a:solidFill>
          </a:ln>
        </p:spPr>
      </p:pic>
      <p:sp>
        <p:nvSpPr>
          <p:cNvPr id="18" name="Hộp Văn bản 5">
            <a:extLst>
              <a:ext uri="{FF2B5EF4-FFF2-40B4-BE49-F238E27FC236}">
                <a16:creationId xmlns="" xmlns:a16="http://schemas.microsoft.com/office/drawing/2014/main" id="{4C04FFD1-CB07-482E-9A0E-AAFDE6700E9A}"/>
              </a:ext>
            </a:extLst>
          </p:cNvPr>
          <p:cNvSpPr txBox="1"/>
          <p:nvPr/>
        </p:nvSpPr>
        <p:spPr>
          <a:xfrm>
            <a:off x="4249501" y="4631287"/>
            <a:ext cx="3668274" cy="446276"/>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2.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lệnh</a:t>
            </a:r>
            <a:r>
              <a:rPr lang="en-US" sz="2000" i="1" dirty="0">
                <a:latin typeface="Times New Roman" panose="02020603050405020304" pitchFamily="18" charset="0"/>
                <a:ea typeface="Calibri" panose="020F0502020204030204" pitchFamily="34" charset="0"/>
                <a:cs typeface="Times New Roman" panose="02020603050405020304" pitchFamily="18" charset="0"/>
              </a:rPr>
              <a:t> Sort &amp; Filter</a:t>
            </a:r>
            <a:endParaRPr lang="vi-VN" sz="2000" i="1" dirty="0">
              <a:latin typeface="Times New Roman" panose="02020603050405020304" pitchFamily="18" charset="0"/>
              <a:cs typeface="Times New Roman" panose="02020603050405020304" pitchFamily="18" charset="0"/>
            </a:endParaRPr>
          </a:p>
        </p:txBody>
      </p:sp>
      <p:sp>
        <p:nvSpPr>
          <p:cNvPr id="19" name="Hộp Văn bản 5">
            <a:extLst>
              <a:ext uri="{FF2B5EF4-FFF2-40B4-BE49-F238E27FC236}">
                <a16:creationId xmlns="" xmlns:a16="http://schemas.microsoft.com/office/drawing/2014/main" id="{5977682B-6CEF-43B5-8218-52E792D47B52}"/>
              </a:ext>
            </a:extLst>
          </p:cNvPr>
          <p:cNvSpPr txBox="1"/>
          <p:nvPr/>
        </p:nvSpPr>
        <p:spPr>
          <a:xfrm>
            <a:off x="8375489" y="4631287"/>
            <a:ext cx="3538199" cy="446276"/>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3.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lọc</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r>
              <a:rPr lang="en-US" b="1">
                <a:solidFill>
                  <a:srgbClr val="0000FF"/>
                </a:solidFill>
              </a:rPr>
              <a:t> </a:t>
            </a:r>
          </a:p>
        </p:txBody>
      </p:sp>
      <p:sp>
        <p:nvSpPr>
          <p:cNvPr id="12" name="Hộp Văn bản 3">
            <a:extLst>
              <a:ext uri="{FF2B5EF4-FFF2-40B4-BE49-F238E27FC236}">
                <a16:creationId xmlns="" xmlns:a16="http://schemas.microsoft.com/office/drawing/2014/main" id="{BB7BEC06-E352-4CA2-BEF6-2767656AC05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 xmlns:a16="http://schemas.microsoft.com/office/drawing/2014/main" id="{1C67478C-29E6-4810-92FE-1AC098D1D06F}"/>
              </a:ext>
            </a:extLst>
          </p:cNvPr>
          <p:cNvSpPr>
            <a:spLocks noChangeArrowheads="1"/>
          </p:cNvSpPr>
          <p:nvPr/>
        </p:nvSpPr>
        <p:spPr bwMode="auto">
          <a:xfrm>
            <a:off x="174478" y="931708"/>
            <a:ext cx="11746057" cy="653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0788" algn="r"/>
              </a:tabLst>
              <a:defRPr>
                <a:solidFill>
                  <a:schemeClr val="tx1"/>
                </a:solidFill>
                <a:latin typeface="Arial" panose="020B0604020202020204" pitchFamily="34" charset="0"/>
              </a:defRPr>
            </a:lvl1pPr>
            <a:lvl2pPr eaLnBrk="0" fontAlgn="base" hangingPunct="0">
              <a:spcBef>
                <a:spcPct val="0"/>
              </a:spcBef>
              <a:spcAft>
                <a:spcPct val="0"/>
              </a:spcAft>
              <a:tabLst>
                <a:tab pos="6300788" algn="r"/>
              </a:tabLst>
              <a:defRPr>
                <a:solidFill>
                  <a:schemeClr val="tx1"/>
                </a:solidFill>
                <a:latin typeface="Arial" panose="020B0604020202020204" pitchFamily="34" charset="0"/>
              </a:defRPr>
            </a:lvl2pPr>
            <a:lvl3pPr eaLnBrk="0" fontAlgn="base" hangingPunct="0">
              <a:spcBef>
                <a:spcPct val="0"/>
              </a:spcBef>
              <a:spcAft>
                <a:spcPct val="0"/>
              </a:spcAft>
              <a:tabLst>
                <a:tab pos="6300788" algn="r"/>
              </a:tabLst>
              <a:defRPr>
                <a:solidFill>
                  <a:schemeClr val="tx1"/>
                </a:solidFill>
                <a:latin typeface="Arial" panose="020B0604020202020204" pitchFamily="34" charset="0"/>
              </a:defRPr>
            </a:lvl3pPr>
            <a:lvl4pPr eaLnBrk="0" fontAlgn="base" hangingPunct="0">
              <a:spcBef>
                <a:spcPct val="0"/>
              </a:spcBef>
              <a:spcAft>
                <a:spcPct val="0"/>
              </a:spcAft>
              <a:tabLst>
                <a:tab pos="6300788" algn="r"/>
              </a:tabLst>
              <a:defRPr>
                <a:solidFill>
                  <a:schemeClr val="tx1"/>
                </a:solidFill>
                <a:latin typeface="Arial" panose="020B0604020202020204" pitchFamily="34" charset="0"/>
              </a:defRPr>
            </a:lvl4pPr>
            <a:lvl5pPr eaLnBrk="0" fontAlgn="base" hangingPunct="0">
              <a:spcBef>
                <a:spcPct val="0"/>
              </a:spcBef>
              <a:spcAft>
                <a:spcPct val="0"/>
              </a:spcAft>
              <a:tabLst>
                <a:tab pos="6300788" algn="r"/>
              </a:tabLst>
              <a:defRPr>
                <a:solidFill>
                  <a:schemeClr val="tx1"/>
                </a:solidFill>
                <a:latin typeface="Arial" panose="020B0604020202020204" pitchFamily="34" charset="0"/>
              </a:defRPr>
            </a:lvl5pPr>
            <a:lvl6pPr eaLnBrk="0" fontAlgn="base" hangingPunct="0">
              <a:spcBef>
                <a:spcPct val="0"/>
              </a:spcBef>
              <a:spcAft>
                <a:spcPct val="0"/>
              </a:spcAft>
              <a:tabLst>
                <a:tab pos="6300788" algn="r"/>
              </a:tabLst>
              <a:defRPr>
                <a:solidFill>
                  <a:schemeClr val="tx1"/>
                </a:solidFill>
                <a:latin typeface="Arial" panose="020B0604020202020204" pitchFamily="34" charset="0"/>
              </a:defRPr>
            </a:lvl6pPr>
            <a:lvl7pPr eaLnBrk="0" fontAlgn="base" hangingPunct="0">
              <a:spcBef>
                <a:spcPct val="0"/>
              </a:spcBef>
              <a:spcAft>
                <a:spcPct val="0"/>
              </a:spcAft>
              <a:tabLst>
                <a:tab pos="6300788" algn="r"/>
              </a:tabLst>
              <a:defRPr>
                <a:solidFill>
                  <a:schemeClr val="tx1"/>
                </a:solidFill>
                <a:latin typeface="Arial" panose="020B0604020202020204" pitchFamily="34" charset="0"/>
              </a:defRPr>
            </a:lvl7pPr>
            <a:lvl8pPr eaLnBrk="0" fontAlgn="base" hangingPunct="0">
              <a:spcBef>
                <a:spcPct val="0"/>
              </a:spcBef>
              <a:spcAft>
                <a:spcPct val="0"/>
              </a:spcAft>
              <a:tabLst>
                <a:tab pos="6300788" algn="r"/>
              </a:tabLst>
              <a:defRPr>
                <a:solidFill>
                  <a:schemeClr val="tx1"/>
                </a:solidFill>
                <a:latin typeface="Arial" panose="020B0604020202020204" pitchFamily="34" charset="0"/>
              </a:defRPr>
            </a:lvl8pPr>
            <a:lvl9pPr eaLnBrk="0" fontAlgn="base" hangingPunct="0">
              <a:spcBef>
                <a:spcPct val="0"/>
              </a:spcBef>
              <a:spcAft>
                <a:spcPct val="0"/>
              </a:spcAft>
              <a:tabLst>
                <a:tab pos="6300788"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00788" algn="r"/>
              </a:tabLst>
            </a:pPr>
            <a:r>
              <a:rPr lang="en-US" altLang="en-US" sz="2800" b="1" dirty="0">
                <a:solidFill>
                  <a:srgbClr val="FF0000"/>
                </a:solidFill>
                <a:latin typeface="+mn-lt"/>
                <a:ea typeface="Times New Roman" panose="02020603050405020304" pitchFamily="18" charset="0"/>
              </a:rPr>
              <a:t>PHIẾU HỌC TẬP SỐ 1:</a:t>
            </a: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r>
              <a:rPr kumimoji="0" lang="en-US" altLang="en-US" sz="2800" b="0" i="0" u="none" strike="noStrike" cap="none" normalizeH="0" baseline="0" dirty="0" err="1">
                <a:ln>
                  <a:noFill/>
                </a:ln>
                <a:effectLst/>
                <a:latin typeface="+mn-lt"/>
                <a:ea typeface="Times New Roman" panose="02020603050405020304" pitchFamily="18" charset="0"/>
              </a:rPr>
              <a:t>Điền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từ</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còn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thiếu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thực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hiện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tính</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năng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sắp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xếp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và</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lọc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dữ</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liệu</a:t>
            </a:r>
            <a:r>
              <a:rPr kumimoji="0" lang="en-US" altLang="en-US" sz="2800" b="0" i="0" u="none" strike="noStrike" cap="none" normalizeH="0" baseline="0" dirty="0">
                <a:ln>
                  <a:noFill/>
                </a:ln>
                <a:effectLst/>
                <a:latin typeface="+mn-lt"/>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solidFill>
                <a:srgbClr val="0000FF"/>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effectLst/>
              <a:latin typeface="+mn-l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1: ……(1)…… </a:t>
            </a:r>
            <a:r>
              <a:rPr kumimoji="0" lang="en-US" altLang="en-US" sz="2800" b="0" i="0" u="none" strike="noStrike" cap="none" normalizeH="0" baseline="0" dirty="0" err="1">
                <a:ln>
                  <a:noFill/>
                </a:ln>
                <a:effectLst/>
                <a:latin typeface="+mn-lt"/>
                <a:ea typeface="Times New Roman" panose="02020603050405020304" pitchFamily="18" charset="0"/>
              </a:rPr>
              <a:t>vào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một</a:t>
            </a:r>
            <a:r>
              <a:rPr kumimoji="0" lang="en-US" altLang="en-US" sz="2800" b="0" i="0" u="none" strike="noStrike" cap="none" normalizeH="0" baseline="0" dirty="0">
                <a:ln>
                  <a:noFill/>
                </a:ln>
                <a:effectLst/>
                <a:latin typeface="+mn-lt"/>
                <a:ea typeface="Times New Roman" panose="02020603050405020304" pitchFamily="18" charset="0"/>
              </a:rPr>
              <a:t> ô </a:t>
            </a:r>
            <a:r>
              <a:rPr kumimoji="0" lang="en-US" altLang="en-US" sz="2800" b="0" i="0" u="none" strike="noStrike" cap="none" normalizeH="0" baseline="0" dirty="0" err="1">
                <a:ln>
                  <a:noFill/>
                </a:ln>
                <a:effectLst/>
                <a:latin typeface="+mn-lt"/>
                <a:ea typeface="Times New Roman" panose="02020603050405020304" pitchFamily="18" charset="0"/>
              </a:rPr>
              <a:t>tính</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bất</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kỳ</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bảng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dữ</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liệu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cần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sắp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xếp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hoặc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lọc</a:t>
            </a:r>
            <a:r>
              <a:rPr kumimoji="0" lang="en-US" altLang="en-US" sz="2800" b="0" i="0" u="none" strike="noStrike" cap="none" normalizeH="0" baseline="0" dirty="0">
                <a:ln>
                  <a:noFill/>
                </a:ln>
                <a:effectLst/>
                <a:latin typeface="+mn-lt"/>
                <a:ea typeface="Times New Roman" panose="02020603050405020304" pitchFamily="18" charset="0"/>
              </a:rPr>
              <a:t>. </a:t>
            </a: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dải</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lệnh</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trên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bảng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chức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năng</a:t>
            </a:r>
            <a:endParaRPr kumimoji="0" lang="en-US" altLang="en-US" sz="2800" b="0" i="0" u="none" strike="noStrike" cap="none" normalizeH="0" baseline="0" dirty="0">
              <a:ln>
                <a:noFill/>
              </a:ln>
              <a:effectLst/>
              <a:latin typeface="+mn-l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Nháy</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chuột</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vào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biểu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tượng</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nhóm</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lệnh</a:t>
            </a:r>
            <a:r>
              <a:rPr kumimoji="0" lang="en-US" altLang="en-US" sz="2800" b="0" i="0" u="none" strike="noStrike" cap="none" normalizeH="0" baseline="0" dirty="0">
                <a:ln>
                  <a:noFill/>
                </a:ln>
                <a:effectLst/>
                <a:latin typeface="+mn-lt"/>
                <a:ea typeface="Times New Roman" panose="02020603050405020304" pitchFamily="18" charset="0"/>
              </a:rPr>
              <a:t>…(4)……..</a:t>
            </a:r>
          </a:p>
          <a:p>
            <a:pPr algn="just"/>
            <a:r>
              <a:rPr kumimoji="0" lang="en-US" altLang="en-US" sz="2800" b="0" i="0" u="none" strike="noStrike" cap="none" normalizeH="0" baseline="0" dirty="0" err="1">
                <a:ln>
                  <a:noFill/>
                </a:ln>
                <a:effectLst/>
                <a:latin typeface="+mn-lt"/>
                <a:ea typeface="Times New Roman" panose="02020603050405020304" pitchFamily="18" charset="0"/>
              </a:rPr>
              <a:t>Sau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biểu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tượng</a:t>
            </a:r>
            <a:r>
              <a:rPr kumimoji="0" lang="en-US" altLang="en-US" sz="2800" b="0" i="0" u="none" strike="noStrike" cap="none" normalizeH="0" baseline="0" dirty="0">
                <a:ln>
                  <a:noFill/>
                </a:ln>
                <a:effectLst/>
                <a:latin typeface="+mn-lt"/>
                <a:ea typeface="Times New Roman" panose="02020603050405020304" pitchFamily="18" charset="0"/>
              </a:rPr>
              <a:t>        </a:t>
            </a:r>
            <a:r>
              <a:rPr lang="en-US" sz="2800" dirty="0" err="1">
                <a:latin typeface="+mn-lt"/>
              </a:rPr>
              <a:t>sẽ</a:t>
            </a:r>
            <a:r>
              <a:rPr lang="en-US" sz="2800" dirty="0">
                <a:latin typeface="+mn-lt"/>
              </a:rPr>
              <a:t> </a:t>
            </a:r>
            <a:r>
              <a:rPr lang="en-US" sz="2800" dirty="0" err="1">
                <a:latin typeface="+mn-lt"/>
              </a:rPr>
              <a:t>xuất</a:t>
            </a:r>
            <a:r>
              <a:rPr lang="en-US" sz="2800" dirty="0">
                <a:latin typeface="+mn-lt"/>
              </a:rPr>
              <a:t> </a:t>
            </a:r>
            <a:r>
              <a:rPr lang="en-US" sz="2800" dirty="0" err="1">
                <a:latin typeface="+mn-lt"/>
              </a:rPr>
              <a:t>hiện</a:t>
            </a:r>
            <a:r>
              <a:rPr lang="en-US" sz="2800" dirty="0">
                <a:latin typeface="+mn-lt"/>
              </a:rPr>
              <a:t> </a:t>
            </a:r>
            <a:r>
              <a:rPr lang="en-US" sz="2800" dirty="0" err="1">
                <a:latin typeface="+mn-lt"/>
              </a:rPr>
              <a:t>bên</a:t>
            </a:r>
            <a:r>
              <a:rPr lang="en-US" sz="2800" dirty="0">
                <a:latin typeface="+mn-lt"/>
              </a:rPr>
              <a:t> </a:t>
            </a:r>
            <a:r>
              <a:rPr lang="en-US" sz="2800" dirty="0" err="1">
                <a:latin typeface="+mn-lt"/>
              </a:rPr>
              <a:t>phải</a:t>
            </a:r>
            <a:r>
              <a:rPr lang="en-US" sz="2800" dirty="0">
                <a:latin typeface="+mn-lt"/>
              </a:rPr>
              <a:t> </a:t>
            </a:r>
            <a:r>
              <a:rPr lang="en-US" sz="2800" dirty="0" err="1">
                <a:latin typeface="+mn-lt"/>
              </a:rPr>
              <a:t>các</a:t>
            </a:r>
            <a:r>
              <a:rPr lang="en-US" sz="2800" dirty="0">
                <a:latin typeface="+mn-lt"/>
              </a:rPr>
              <a:t> ô </a:t>
            </a:r>
            <a:r>
              <a:rPr lang="en-US" sz="2800" dirty="0" err="1">
                <a:latin typeface="+mn-lt"/>
              </a:rPr>
              <a:t>tiêu</a:t>
            </a:r>
            <a:r>
              <a:rPr lang="en-US" sz="2800" dirty="0">
                <a:latin typeface="+mn-lt"/>
              </a:rPr>
              <a:t> </a:t>
            </a:r>
            <a:r>
              <a:rPr lang="en-US" sz="2800" dirty="0" err="1">
                <a:latin typeface="+mn-lt"/>
              </a:rPr>
              <a:t>đề</a:t>
            </a:r>
            <a:r>
              <a:rPr lang="en-US" sz="2800" dirty="0">
                <a:latin typeface="+mn-lt"/>
              </a:rPr>
              <a:t> </a:t>
            </a:r>
            <a:r>
              <a:rPr lang="en-US" sz="2800" dirty="0" err="1">
                <a:latin typeface="+mn-lt"/>
              </a:rPr>
              <a:t>của</a:t>
            </a:r>
            <a:r>
              <a:rPr lang="en-US" sz="2800" dirty="0">
                <a:latin typeface="+mn-lt"/>
              </a:rPr>
              <a:t> </a:t>
            </a:r>
            <a:r>
              <a:rPr lang="en-US" sz="2800" dirty="0" err="1">
                <a:latin typeface="+mn-lt"/>
              </a:rPr>
              <a:t>tất</a:t>
            </a:r>
            <a:r>
              <a:rPr lang="en-US" sz="2800" dirty="0">
                <a:latin typeface="+mn-lt"/>
              </a:rPr>
              <a:t> </a:t>
            </a:r>
            <a:r>
              <a:rPr lang="en-US" sz="2800" dirty="0" err="1">
                <a:latin typeface="+mn-lt"/>
              </a:rPr>
              <a:t>cả</a:t>
            </a:r>
            <a:r>
              <a:rPr lang="en-US" sz="2800" dirty="0">
                <a:latin typeface="+mn-lt"/>
              </a:rPr>
              <a:t> </a:t>
            </a:r>
            <a:r>
              <a:rPr lang="en-US" sz="2800" dirty="0" err="1">
                <a:latin typeface="+mn-lt"/>
              </a:rPr>
              <a:t>các</a:t>
            </a:r>
            <a:r>
              <a:rPr lang="en-US" sz="2800" dirty="0">
                <a:latin typeface="+mn-lt"/>
              </a:rPr>
              <a:t> </a:t>
            </a:r>
            <a:r>
              <a:rPr lang="en-US" sz="2800" dirty="0" err="1">
                <a:latin typeface="+mn-lt"/>
              </a:rPr>
              <a:t>cột</a:t>
            </a:r>
            <a:r>
              <a:rPr lang="en-US" sz="2800" dirty="0">
                <a:latin typeface="+mn-lt"/>
              </a:rPr>
              <a:t> </a:t>
            </a:r>
            <a:r>
              <a:rPr lang="en-US" sz="2800" dirty="0" err="1">
                <a:latin typeface="+mn-lt"/>
              </a:rPr>
              <a:t>trong</a:t>
            </a:r>
            <a:r>
              <a:rPr lang="en-US" sz="2800" dirty="0">
                <a:latin typeface="+mn-lt"/>
              </a:rPr>
              <a:t> </a:t>
            </a:r>
            <a:r>
              <a:rPr lang="en-US" sz="2800" dirty="0" err="1">
                <a:latin typeface="+mn-lt"/>
              </a:rPr>
              <a:t>vùng</a:t>
            </a:r>
            <a:r>
              <a:rPr lang="en-US" sz="2800" dirty="0">
                <a:latin typeface="+mn-lt"/>
              </a:rPr>
              <a:t> </a:t>
            </a:r>
            <a:r>
              <a:rPr lang="en-US" sz="2800" dirty="0" err="1">
                <a:latin typeface="+mn-lt"/>
              </a:rPr>
              <a:t>dữ</a:t>
            </a:r>
            <a:r>
              <a:rPr lang="en-US" sz="2800" dirty="0">
                <a:latin typeface="+mn-lt"/>
              </a:rPr>
              <a:t> </a:t>
            </a:r>
            <a:r>
              <a:rPr lang="en-US" sz="2800" dirty="0" err="1">
                <a:latin typeface="+mn-lt"/>
              </a:rPr>
              <a:t>liệu</a:t>
            </a:r>
            <a:r>
              <a:rPr lang="en-US" sz="2800" dirty="0">
                <a:latin typeface="+mn-lt"/>
              </a:rPr>
              <a:t>. </a:t>
            </a:r>
            <a:r>
              <a:rPr lang="en-US" sz="2800" dirty="0" err="1">
                <a:latin typeface="+mn-lt"/>
              </a:rPr>
              <a:t>Lúc</a:t>
            </a:r>
            <a:r>
              <a:rPr lang="en-US" sz="2800" dirty="0">
                <a:latin typeface="+mn-lt"/>
              </a:rPr>
              <a:t> </a:t>
            </a:r>
            <a:r>
              <a:rPr lang="en-US" sz="2800" dirty="0" err="1">
                <a:latin typeface="+mn-lt"/>
              </a:rPr>
              <a:t>này</a:t>
            </a:r>
            <a:r>
              <a:rPr lang="en-US" sz="2800" dirty="0">
                <a:latin typeface="+mn-lt"/>
              </a:rPr>
              <a:t>, </a:t>
            </a:r>
            <a:r>
              <a:rPr lang="en-US" sz="2800" dirty="0" err="1">
                <a:latin typeface="+mn-lt"/>
              </a:rPr>
              <a:t>bảng</a:t>
            </a:r>
            <a:r>
              <a:rPr lang="en-US" sz="2800" dirty="0">
                <a:latin typeface="+mn-lt"/>
              </a:rPr>
              <a:t> </a:t>
            </a:r>
            <a:r>
              <a:rPr lang="en-US" sz="2800" dirty="0" err="1">
                <a:latin typeface="+mn-lt"/>
              </a:rPr>
              <a:t>dữ</a:t>
            </a:r>
            <a:r>
              <a:rPr lang="en-US" sz="2800" dirty="0">
                <a:latin typeface="+mn-lt"/>
              </a:rPr>
              <a:t> </a:t>
            </a:r>
            <a:r>
              <a:rPr lang="en-US" sz="2800" dirty="0" err="1">
                <a:latin typeface="+mn-lt"/>
              </a:rPr>
              <a:t>liệu</a:t>
            </a:r>
            <a:r>
              <a:rPr lang="en-US" sz="2800" dirty="0">
                <a:latin typeface="+mn-lt"/>
              </a:rPr>
              <a:t> </a:t>
            </a:r>
            <a:r>
              <a:rPr lang="en-US" sz="2800" dirty="0" err="1">
                <a:latin typeface="+mn-lt"/>
              </a:rPr>
              <a:t>đã</a:t>
            </a:r>
            <a:r>
              <a:rPr lang="en-US" sz="2800" dirty="0">
                <a:latin typeface="+mn-lt"/>
              </a:rPr>
              <a:t> </a:t>
            </a:r>
            <a:r>
              <a:rPr lang="en-US" sz="2800" dirty="0" err="1">
                <a:latin typeface="+mn-lt"/>
              </a:rPr>
              <a:t>sẵn</a:t>
            </a:r>
            <a:r>
              <a:rPr lang="en-US" sz="2800" dirty="0">
                <a:latin typeface="+mn-lt"/>
              </a:rPr>
              <a:t> </a:t>
            </a:r>
            <a:r>
              <a:rPr lang="en-US" sz="2800" dirty="0" err="1">
                <a:latin typeface="+mn-lt"/>
              </a:rPr>
              <a:t>sàng</a:t>
            </a:r>
            <a:r>
              <a:rPr lang="en-US" sz="2800" dirty="0">
                <a:latin typeface="+mn-lt"/>
              </a:rPr>
              <a:t> </a:t>
            </a:r>
            <a:r>
              <a:rPr lang="en-US" sz="2800" dirty="0" err="1">
                <a:latin typeface="+mn-lt"/>
              </a:rPr>
              <a:t>cho</a:t>
            </a:r>
            <a:r>
              <a:rPr lang="en-US" sz="2800" dirty="0">
                <a:latin typeface="+mn-lt"/>
              </a:rPr>
              <a:t> </a:t>
            </a:r>
            <a:r>
              <a:rPr lang="en-US" sz="2800" dirty="0" err="1">
                <a:latin typeface="+mn-lt"/>
              </a:rPr>
              <a:t>các</a:t>
            </a:r>
            <a:r>
              <a:rPr lang="en-US" sz="2800" dirty="0">
                <a:latin typeface="+mn-lt"/>
              </a:rPr>
              <a:t> </a:t>
            </a:r>
            <a:r>
              <a:rPr lang="en-US" sz="2800" dirty="0" err="1">
                <a:latin typeface="+mn-lt"/>
              </a:rPr>
              <a:t>thao</a:t>
            </a:r>
            <a:r>
              <a:rPr lang="en-US" sz="2800" dirty="0">
                <a:latin typeface="+mn-lt"/>
              </a:rPr>
              <a:t> </a:t>
            </a:r>
            <a:r>
              <a:rPr lang="en-US" sz="2800" dirty="0" err="1">
                <a:latin typeface="+mn-lt"/>
              </a:rPr>
              <a:t>tác</a:t>
            </a:r>
            <a:r>
              <a:rPr lang="en-US" sz="2800" dirty="0">
                <a:latin typeface="+mn-lt"/>
              </a:rPr>
              <a:t> </a:t>
            </a:r>
            <a:r>
              <a:rPr lang="en-US" sz="2800" dirty="0" err="1">
                <a:latin typeface="+mn-lt"/>
              </a:rPr>
              <a:t>sắp</a:t>
            </a:r>
            <a:r>
              <a:rPr lang="en-US" sz="2800" dirty="0">
                <a:latin typeface="+mn-lt"/>
              </a:rPr>
              <a:t> </a:t>
            </a:r>
            <a:r>
              <a:rPr lang="en-US" sz="2800" dirty="0" err="1">
                <a:latin typeface="+mn-lt"/>
              </a:rPr>
              <a:t>xếp</a:t>
            </a:r>
            <a:r>
              <a:rPr lang="en-US" sz="2800" dirty="0">
                <a:latin typeface="+mn-lt"/>
              </a:rPr>
              <a:t> </a:t>
            </a:r>
            <a:r>
              <a:rPr lang="en-US" sz="2800" dirty="0" err="1">
                <a:latin typeface="+mn-lt"/>
              </a:rPr>
              <a:t>và</a:t>
            </a:r>
            <a:r>
              <a:rPr lang="en-US" sz="2800" dirty="0">
                <a:latin typeface="+mn-lt"/>
              </a:rPr>
              <a:t> </a:t>
            </a:r>
            <a:r>
              <a:rPr lang="en-US" sz="2800" dirty="0" err="1">
                <a:latin typeface="+mn-lt"/>
              </a:rPr>
              <a:t>lọc</a:t>
            </a:r>
            <a:r>
              <a:rPr lang="en-US" sz="2800" dirty="0">
                <a:latin typeface="+mn-lt"/>
              </a:rPr>
              <a:t> </a:t>
            </a:r>
            <a:r>
              <a:rPr lang="en-US" sz="2800" dirty="0" err="1">
                <a:latin typeface="+mn-lt"/>
              </a:rPr>
              <a:t>dữ</a:t>
            </a:r>
            <a:r>
              <a:rPr lang="en-US" sz="2800" dirty="0">
                <a:latin typeface="+mn-lt"/>
              </a:rPr>
              <a:t> </a:t>
            </a:r>
            <a:r>
              <a:rPr lang="en-US" sz="2800" dirty="0" err="1">
                <a:latin typeface="+mn-lt"/>
              </a:rPr>
              <a:t>liệu</a:t>
            </a:r>
            <a:r>
              <a:rPr lang="en-US" sz="2800" dirty="0">
                <a:latin typeface="+mn-lt"/>
              </a:rPr>
              <a:t>.</a:t>
            </a:r>
          </a:p>
          <a:p>
            <a:r>
              <a:rPr lang="en-US" dirty="0"/>
              <a:t> </a:t>
            </a: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endParaRPr kumimoji="0" lang="en-US" altLang="en-US" sz="2800" b="0" i="0" u="none" strike="noStrike" cap="none" normalizeH="0" baseline="0" dirty="0">
              <a:ln>
                <a:noFill/>
              </a:ln>
              <a:effectLst/>
              <a:latin typeface="+mn-lt"/>
            </a:endParaRPr>
          </a:p>
        </p:txBody>
      </p:sp>
      <p:pic>
        <p:nvPicPr>
          <p:cNvPr id="2049" name="Picture 5">
            <a:extLst>
              <a:ext uri="{FF2B5EF4-FFF2-40B4-BE49-F238E27FC236}">
                <a16:creationId xmlns="" xmlns:a16="http://schemas.microsoft.com/office/drawing/2014/main" id="{8950BAF7-5861-4634-84E4-01B228BD0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38125" cy="2000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 xmlns:a16="http://schemas.microsoft.com/office/drawing/2014/main" id="{23C98E33-6F7C-49CE-BA24-3875F3BF4D98}"/>
              </a:ext>
            </a:extLst>
          </p:cNvPr>
          <p:cNvSpPr>
            <a:spLocks noChangeArrowheads="1"/>
          </p:cNvSpPr>
          <p:nvPr/>
        </p:nvSpPr>
        <p:spPr bwMode="auto">
          <a:xfrm>
            <a:off x="0" y="65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0788" algn="r"/>
              </a:tabLst>
              <a:defRPr>
                <a:solidFill>
                  <a:schemeClr val="tx1"/>
                </a:solidFill>
                <a:latin typeface="Arial" panose="020B0604020202020204" pitchFamily="34" charset="0"/>
              </a:defRPr>
            </a:lvl1pPr>
            <a:lvl2pPr eaLnBrk="0" fontAlgn="base" hangingPunct="0">
              <a:spcBef>
                <a:spcPct val="0"/>
              </a:spcBef>
              <a:spcAft>
                <a:spcPct val="0"/>
              </a:spcAft>
              <a:tabLst>
                <a:tab pos="6300788" algn="r"/>
              </a:tabLst>
              <a:defRPr>
                <a:solidFill>
                  <a:schemeClr val="tx1"/>
                </a:solidFill>
                <a:latin typeface="Arial" panose="020B0604020202020204" pitchFamily="34" charset="0"/>
              </a:defRPr>
            </a:lvl2pPr>
            <a:lvl3pPr eaLnBrk="0" fontAlgn="base" hangingPunct="0">
              <a:spcBef>
                <a:spcPct val="0"/>
              </a:spcBef>
              <a:spcAft>
                <a:spcPct val="0"/>
              </a:spcAft>
              <a:tabLst>
                <a:tab pos="6300788" algn="r"/>
              </a:tabLst>
              <a:defRPr>
                <a:solidFill>
                  <a:schemeClr val="tx1"/>
                </a:solidFill>
                <a:latin typeface="Arial" panose="020B0604020202020204" pitchFamily="34" charset="0"/>
              </a:defRPr>
            </a:lvl3pPr>
            <a:lvl4pPr eaLnBrk="0" fontAlgn="base" hangingPunct="0">
              <a:spcBef>
                <a:spcPct val="0"/>
              </a:spcBef>
              <a:spcAft>
                <a:spcPct val="0"/>
              </a:spcAft>
              <a:tabLst>
                <a:tab pos="6300788" algn="r"/>
              </a:tabLst>
              <a:defRPr>
                <a:solidFill>
                  <a:schemeClr val="tx1"/>
                </a:solidFill>
                <a:latin typeface="Arial" panose="020B0604020202020204" pitchFamily="34" charset="0"/>
              </a:defRPr>
            </a:lvl4pPr>
            <a:lvl5pPr eaLnBrk="0" fontAlgn="base" hangingPunct="0">
              <a:spcBef>
                <a:spcPct val="0"/>
              </a:spcBef>
              <a:spcAft>
                <a:spcPct val="0"/>
              </a:spcAft>
              <a:tabLst>
                <a:tab pos="6300788" algn="r"/>
              </a:tabLst>
              <a:defRPr>
                <a:solidFill>
                  <a:schemeClr val="tx1"/>
                </a:solidFill>
                <a:latin typeface="Arial" panose="020B0604020202020204" pitchFamily="34" charset="0"/>
              </a:defRPr>
            </a:lvl5pPr>
            <a:lvl6pPr eaLnBrk="0" fontAlgn="base" hangingPunct="0">
              <a:spcBef>
                <a:spcPct val="0"/>
              </a:spcBef>
              <a:spcAft>
                <a:spcPct val="0"/>
              </a:spcAft>
              <a:tabLst>
                <a:tab pos="6300788" algn="r"/>
              </a:tabLst>
              <a:defRPr>
                <a:solidFill>
                  <a:schemeClr val="tx1"/>
                </a:solidFill>
                <a:latin typeface="Arial" panose="020B0604020202020204" pitchFamily="34" charset="0"/>
              </a:defRPr>
            </a:lvl6pPr>
            <a:lvl7pPr eaLnBrk="0" fontAlgn="base" hangingPunct="0">
              <a:spcBef>
                <a:spcPct val="0"/>
              </a:spcBef>
              <a:spcAft>
                <a:spcPct val="0"/>
              </a:spcAft>
              <a:tabLst>
                <a:tab pos="6300788" algn="r"/>
              </a:tabLst>
              <a:defRPr>
                <a:solidFill>
                  <a:schemeClr val="tx1"/>
                </a:solidFill>
                <a:latin typeface="Arial" panose="020B0604020202020204" pitchFamily="34" charset="0"/>
              </a:defRPr>
            </a:lvl7pPr>
            <a:lvl8pPr eaLnBrk="0" fontAlgn="base" hangingPunct="0">
              <a:spcBef>
                <a:spcPct val="0"/>
              </a:spcBef>
              <a:spcAft>
                <a:spcPct val="0"/>
              </a:spcAft>
              <a:tabLst>
                <a:tab pos="6300788" algn="r"/>
              </a:tabLst>
              <a:defRPr>
                <a:solidFill>
                  <a:schemeClr val="tx1"/>
                </a:solidFill>
                <a:latin typeface="Arial" panose="020B0604020202020204" pitchFamily="34" charset="0"/>
              </a:defRPr>
            </a:lvl8pPr>
            <a:lvl9pPr eaLnBrk="0" fontAlgn="base" hangingPunct="0">
              <a:spcBef>
                <a:spcPct val="0"/>
              </a:spcBef>
              <a:spcAft>
                <a:spcPct val="0"/>
              </a:spcAft>
              <a:tabLst>
                <a:tab pos="63007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0788" algn="r"/>
              </a:tabLst>
            </a:pPr>
            <a:r>
              <a:rPr kumimoji="0" lang="en-US" altLang="en-US" sz="13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 sẽ xuất hiện tại cạnh bên phải các ô tiêu đề của tất cả các cột trong vùng dữ liệu. Lúc này, bảng dữ liệu đã sẵn sàng cho các thao tác ……..(5)……..</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Rounded Corners 14">
            <a:extLst>
              <a:ext uri="{FF2B5EF4-FFF2-40B4-BE49-F238E27FC236}">
                <a16:creationId xmlns="" xmlns:a16="http://schemas.microsoft.com/office/drawing/2014/main" id="{A4EC09DA-C4F4-4CC1-95BC-D5FB693B23E3}"/>
              </a:ext>
            </a:extLst>
          </p:cNvPr>
          <p:cNvSpPr/>
          <p:nvPr/>
        </p:nvSpPr>
        <p:spPr>
          <a:xfrm>
            <a:off x="119062" y="189674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Nháy chuột</a:t>
            </a:r>
          </a:p>
        </p:txBody>
      </p:sp>
      <p:sp>
        <p:nvSpPr>
          <p:cNvPr id="19" name="Rectangle: Rounded Corners 18">
            <a:extLst>
              <a:ext uri="{FF2B5EF4-FFF2-40B4-BE49-F238E27FC236}">
                <a16:creationId xmlns="" xmlns:a16="http://schemas.microsoft.com/office/drawing/2014/main" id="{ECD72F7F-63FD-418B-A6C6-24C023BD7EAD}"/>
              </a:ext>
            </a:extLst>
          </p:cNvPr>
          <p:cNvSpPr/>
          <p:nvPr/>
        </p:nvSpPr>
        <p:spPr>
          <a:xfrm>
            <a:off x="2140266" y="1924041"/>
            <a:ext cx="1941197"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Sort &amp; Filter</a:t>
            </a:r>
          </a:p>
        </p:txBody>
      </p:sp>
      <p:sp>
        <p:nvSpPr>
          <p:cNvPr id="20" name="Rectangle: Rounded Corners 19">
            <a:extLst>
              <a:ext uri="{FF2B5EF4-FFF2-40B4-BE49-F238E27FC236}">
                <a16:creationId xmlns="" xmlns:a16="http://schemas.microsoft.com/office/drawing/2014/main" id="{14D8A849-2F13-4FA6-A118-E7FEEB3BDE79}"/>
              </a:ext>
            </a:extLst>
          </p:cNvPr>
          <p:cNvSpPr/>
          <p:nvPr/>
        </p:nvSpPr>
        <p:spPr>
          <a:xfrm>
            <a:off x="4324002" y="188247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Data</a:t>
            </a:r>
          </a:p>
        </p:txBody>
      </p:sp>
      <p:sp>
        <p:nvSpPr>
          <p:cNvPr id="21" name="Rectangle: Rounded Corners 20">
            <a:extLst>
              <a:ext uri="{FF2B5EF4-FFF2-40B4-BE49-F238E27FC236}">
                <a16:creationId xmlns="" xmlns:a16="http://schemas.microsoft.com/office/drawing/2014/main" id="{D0769168-549B-48D0-8453-881AE4DF56E9}"/>
              </a:ext>
            </a:extLst>
          </p:cNvPr>
          <p:cNvSpPr/>
          <p:nvPr/>
        </p:nvSpPr>
        <p:spPr>
          <a:xfrm>
            <a:off x="6352396" y="1908447"/>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Filter</a:t>
            </a:r>
          </a:p>
        </p:txBody>
      </p:sp>
      <p:sp>
        <p:nvSpPr>
          <p:cNvPr id="22" name="Rectangle: Rounded Corners 21">
            <a:extLst>
              <a:ext uri="{FF2B5EF4-FFF2-40B4-BE49-F238E27FC236}">
                <a16:creationId xmlns="" xmlns:a16="http://schemas.microsoft.com/office/drawing/2014/main" id="{46604CC6-967E-4321-A6AD-133F49CB14F4}"/>
              </a:ext>
            </a:extLst>
          </p:cNvPr>
          <p:cNvSpPr/>
          <p:nvPr/>
        </p:nvSpPr>
        <p:spPr>
          <a:xfrm>
            <a:off x="8375158" y="1908447"/>
            <a:ext cx="3331931"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Sắp xếp và lọc dữ liệu</a:t>
            </a:r>
          </a:p>
        </p:txBody>
      </p:sp>
      <p:pic>
        <p:nvPicPr>
          <p:cNvPr id="23" name="Picture 22"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 xmlns:a16="http://schemas.microsoft.com/office/drawing/2014/main" id="{27EBF2EC-B2FC-4658-8BE0-BF94C5457C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44637" y="5291197"/>
            <a:ext cx="479365" cy="279870"/>
          </a:xfrm>
          <a:prstGeom prst="rect">
            <a:avLst/>
          </a:prstGeom>
          <a:noFill/>
          <a:ln>
            <a:noFill/>
          </a:ln>
        </p:spPr>
      </p:pic>
    </p:spTree>
    <p:extLst>
      <p:ext uri="{BB962C8B-B14F-4D97-AF65-F5344CB8AC3E}">
        <p14:creationId xmlns:p14="http://schemas.microsoft.com/office/powerpoint/2010/main" val="364675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48148E-6 L 0.1306 0.13658 " pathEditMode="relative" rAng="0" ptsTypes="AA">
                                      <p:cBhvr>
                                        <p:cTn id="6" dur="2000" fill="hold"/>
                                        <p:tgtEl>
                                          <p:spTgt spid="15"/>
                                        </p:tgtEl>
                                        <p:attrNameLst>
                                          <p:attrName>ppt_x</p:attrName>
                                          <p:attrName>ppt_y</p:attrName>
                                        </p:attrNameLst>
                                      </p:cBhvr>
                                      <p:rCtr x="6523" y="682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4167E-6 -2.96296E-6 L -0.0461 0.31528 " pathEditMode="relative" rAng="0" ptsTypes="AA">
                                      <p:cBhvr>
                                        <p:cTn id="10" dur="2000" fill="hold"/>
                                        <p:tgtEl>
                                          <p:spTgt spid="20"/>
                                        </p:tgtEl>
                                        <p:attrNameLst>
                                          <p:attrName>ppt_x</p:attrName>
                                          <p:attrName>ppt_y</p:attrName>
                                        </p:attrNameLst>
                                      </p:cBhvr>
                                      <p:rCtr x="-2305" y="1576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0833E-6 3.33333E-6 L -0.06015 0.40416 " pathEditMode="relative" rAng="0" ptsTypes="AA">
                                      <p:cBhvr>
                                        <p:cTn id="14" dur="2000" fill="hold"/>
                                        <p:tgtEl>
                                          <p:spTgt spid="21"/>
                                        </p:tgtEl>
                                        <p:attrNameLst>
                                          <p:attrName>ppt_x</p:attrName>
                                          <p:attrName>ppt_y</p:attrName>
                                        </p:attrNameLst>
                                      </p:cBhvr>
                                      <p:rCtr x="-3008" y="2020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875E-6 -1.48148E-6 L 0.63698 0.40648 " pathEditMode="relative" rAng="0" ptsTypes="AA">
                                      <p:cBhvr>
                                        <p:cTn id="18" dur="2000" fill="hold"/>
                                        <p:tgtEl>
                                          <p:spTgt spid="19"/>
                                        </p:tgtEl>
                                        <p:attrNameLst>
                                          <p:attrName>ppt_x</p:attrName>
                                          <p:attrName>ppt_y</p:attrName>
                                        </p:attrNameLst>
                                      </p:cBhvr>
                                      <p:rCtr x="31849" y="2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theme/theme1.xml><?xml version="1.0" encoding="utf-8"?>
<a:theme xmlns:a="http://schemas.openxmlformats.org/drawingml/2006/main" name="8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ffice Theme">
  <a:themeElements>
    <a:clrScheme name="Office">
      <a:dk1>
        <a:sysClr val="windowText" lastClr="1F1F1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Chủ đề Offic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hiết kế Tùy chỉnh">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ID16 2022 TIN7 BỘ SÁCH CANH DIEU STT 07
</file>

<file path=docProps/app.xml><?xml version="1.0" encoding="utf-8"?>
<Properties xmlns="http://schemas.openxmlformats.org/officeDocument/2006/extended-properties" xmlns:vt="http://schemas.openxmlformats.org/officeDocument/2006/docPropsVTypes">
  <TotalTime>6014</TotalTime>
  <Words>2075</Words>
  <Application>Microsoft Office PowerPoint</Application>
  <PresentationFormat>Widescreen</PresentationFormat>
  <Paragraphs>836</Paragraphs>
  <Slides>34</Slides>
  <Notes>2</Notes>
  <HiddenSlides>0</HiddenSlides>
  <MMClips>1</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34</vt:i4>
      </vt:variant>
    </vt:vector>
  </HeadingPairs>
  <TitlesOfParts>
    <vt:vector size="58" baseType="lpstr">
      <vt:lpstr>Calibri Light</vt:lpstr>
      <vt:lpstr>Arial</vt:lpstr>
      <vt:lpstr>Wingdings</vt:lpstr>
      <vt:lpstr>VNI-Times</vt:lpstr>
      <vt:lpstr>Tahoma</vt:lpstr>
      <vt:lpstr>Calibri</vt:lpstr>
      <vt:lpstr>Chu Van An</vt:lpstr>
      <vt:lpstr>Times New Roman</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Admin</cp:lastModifiedBy>
  <cp:revision>381</cp:revision>
  <dcterms:created xsi:type="dcterms:W3CDTF">2021-06-22T15:39:08Z</dcterms:created>
  <dcterms:modified xsi:type="dcterms:W3CDTF">2023-07-05T23:12:45Z</dcterms:modified>
</cp:coreProperties>
</file>