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8"/>
  </p:notesMasterIdLst>
  <p:sldIdLst>
    <p:sldId id="337" r:id="rId2"/>
    <p:sldId id="336" r:id="rId3"/>
    <p:sldId id="338" r:id="rId4"/>
    <p:sldId id="340" r:id="rId5"/>
    <p:sldId id="258" r:id="rId6"/>
    <p:sldId id="259" r:id="rId7"/>
    <p:sldId id="257" r:id="rId8"/>
    <p:sldId id="341" r:id="rId9"/>
    <p:sldId id="342" r:id="rId10"/>
    <p:sldId id="261" r:id="rId11"/>
    <p:sldId id="265" r:id="rId12"/>
    <p:sldId id="330" r:id="rId13"/>
    <p:sldId id="331" r:id="rId14"/>
    <p:sldId id="332" r:id="rId15"/>
    <p:sldId id="333" r:id="rId16"/>
    <p:sldId id="334" r:id="rId17"/>
    <p:sldId id="323" r:id="rId18"/>
    <p:sldId id="344" r:id="rId19"/>
    <p:sldId id="345" r:id="rId20"/>
    <p:sldId id="299" r:id="rId21"/>
    <p:sldId id="382" r:id="rId22"/>
    <p:sldId id="347" r:id="rId23"/>
    <p:sldId id="348" r:id="rId24"/>
    <p:sldId id="349" r:id="rId25"/>
    <p:sldId id="350" r:id="rId26"/>
    <p:sldId id="358"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Amatic SC" panose="020B0604020202020204" charset="-79"/>
      <p:regular r:id="rId33"/>
      <p:bold r:id="rId34"/>
    </p:embeddedFont>
    <p:embeddedFont>
      <p:font typeface="Encode Sans Semi Condensed Light" panose="020B0604020202020204" charset="0"/>
      <p:regular r:id="rId35"/>
      <p:bold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212"/>
    <a:srgbClr val="34C04F"/>
    <a:srgbClr val="D61EAF"/>
    <a:srgbClr val="F9FC7C"/>
    <a:srgbClr val="E8EE06"/>
    <a:srgbClr val="FB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696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91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3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01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44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05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1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79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85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6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93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88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Ảnh động trang trí (5)">
            <a:extLst>
              <a:ext uri="{FF2B5EF4-FFF2-40B4-BE49-F238E27FC236}">
                <a16:creationId xmlns:a16="http://schemas.microsoft.com/office/drawing/2014/main" id="{2EB0E0CA-08F6-4F23-BFA7-B977C9EA830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060995">
            <a:off x="1111534" y="2477557"/>
            <a:ext cx="5305645" cy="1118782"/>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F4822A51-0C9A-4196-B9FC-1198C8CB26FE}"/>
              </a:ext>
            </a:extLst>
          </p:cNvPr>
          <p:cNvSpPr/>
          <p:nvPr/>
        </p:nvSpPr>
        <p:spPr>
          <a:xfrm>
            <a:off x="881173" y="510279"/>
            <a:ext cx="5305645" cy="2222703"/>
          </a:xfrm>
          <a:prstGeom prst="wave">
            <a:avLst>
              <a:gd name="adj1" fmla="val 12500"/>
              <a:gd name="adj2" fmla="val 31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CHÀO MỪNG QUÝ THẦY CÔ VỀ DỰ GIỜ THĂM LỚP </a:t>
            </a:r>
            <a:endParaRPr lang="en-US" sz="2400" b="1" dirty="0">
              <a:solidFill>
                <a:srgbClr val="FF0000"/>
              </a:solidFill>
            </a:endParaRPr>
          </a:p>
        </p:txBody>
      </p:sp>
      <p:pic>
        <p:nvPicPr>
          <p:cNvPr id="2056" name="Picture 8" descr="Ảnh động đẹp (262)">
            <a:extLst>
              <a:ext uri="{FF2B5EF4-FFF2-40B4-BE49-F238E27FC236}">
                <a16:creationId xmlns:a16="http://schemas.microsoft.com/office/drawing/2014/main" id="{8540DEE6-6659-4796-B787-17AB5870718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2427"/>
            <a:ext cx="742951" cy="2549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Ảnh động đẹp (262)">
            <a:extLst>
              <a:ext uri="{FF2B5EF4-FFF2-40B4-BE49-F238E27FC236}">
                <a16:creationId xmlns:a16="http://schemas.microsoft.com/office/drawing/2014/main" id="{174DF01D-CF2A-431A-A256-4DD0B6B4EA5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6818" y="22427"/>
            <a:ext cx="742951" cy="27868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52380" y="2417862"/>
            <a:ext cx="2839239" cy="307777"/>
          </a:xfrm>
          <a:prstGeom prst="rect">
            <a:avLst/>
          </a:prstGeom>
        </p:spPr>
        <p:txBody>
          <a:bodyPr wrap="none">
            <a:spAutoFit/>
          </a:bodyPr>
          <a:lstStyle/>
          <a:p>
            <a:r>
              <a:rPr lang="en-US" b="1">
                <a:solidFill>
                  <a:srgbClr val="FF0000"/>
                </a:solidFill>
                <a:latin typeface="Times New Roman" pitchFamily="18" charset="0"/>
                <a:cs typeface="Times New Roman" pitchFamily="18" charset="0"/>
              </a:rPr>
              <a:t>BÀI 7     OXYGEN- KHÔNG KHÍ</a:t>
            </a:r>
            <a:endParaRPr lang="en-US"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6170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6" name="Google Shape;1642;p22"/>
          <p:cNvSpPr txBox="1">
            <a:spLocks noGrp="1"/>
          </p:cNvSpPr>
          <p:nvPr>
            <p:ph type="body" idx="4294967295"/>
          </p:nvPr>
        </p:nvSpPr>
        <p:spPr>
          <a:xfrm>
            <a:off x="172394" y="1262743"/>
            <a:ext cx="6271949" cy="3494062"/>
          </a:xfrm>
          <a:prstGeom prst="rect">
            <a:avLst/>
          </a:prstGeom>
          <a:solidFill>
            <a:schemeClr val="accent1">
              <a:lumMod val="60000"/>
              <a:lumOff val="40000"/>
            </a:schemeClr>
          </a:solidFill>
        </p:spPr>
        <p:txBody>
          <a:bodyPr spcFirstLastPara="1" wrap="square" lIns="0" tIns="0" rIns="0" bIns="0" anchor="t" anchorCtr="0">
            <a:noAutofit/>
          </a:bodyPr>
          <a:lstStyle/>
          <a:p>
            <a:pPr marL="0" lvl="0" indent="0" algn="ctr">
              <a:lnSpc>
                <a:spcPct val="130000"/>
              </a:lnSpc>
              <a:spcBef>
                <a:spcPts val="600"/>
              </a:spcBef>
              <a:spcAft>
                <a:spcPts val="600"/>
              </a:spcAft>
              <a:buNone/>
            </a:pPr>
            <a:r>
              <a:rPr lang="en-GB" sz="3000" b="1" dirty="0" err="1">
                <a:solidFill>
                  <a:srgbClr val="FF0000"/>
                </a:solidFill>
                <a:latin typeface="Times New Roman" panose="02020603050405020304" pitchFamily="18" charset="0"/>
                <a:cs typeface="Times New Roman" panose="02020603050405020304" pitchFamily="18" charset="0"/>
              </a:rPr>
              <a:t>Lớp</a:t>
            </a:r>
            <a:r>
              <a:rPr lang="en-GB" sz="3000" b="1" dirty="0">
                <a:solidFill>
                  <a:srgbClr val="FF0000"/>
                </a:solidFill>
                <a:latin typeface="Times New Roman" panose="02020603050405020304" pitchFamily="18" charset="0"/>
                <a:cs typeface="Times New Roman" panose="02020603050405020304" pitchFamily="18" charset="0"/>
              </a:rPr>
              <a:t> chia </a:t>
            </a:r>
            <a:r>
              <a:rPr lang="en-GB" sz="3000" b="1" dirty="0" err="1">
                <a:solidFill>
                  <a:srgbClr val="FF0000"/>
                </a:solidFill>
                <a:latin typeface="Times New Roman" panose="02020603050405020304" pitchFamily="18" charset="0"/>
                <a:cs typeface="Times New Roman" panose="02020603050405020304" pitchFamily="18" charset="0"/>
              </a:rPr>
              <a:t>thành</a:t>
            </a:r>
            <a:r>
              <a:rPr lang="en-GB" sz="3000" b="1" dirty="0">
                <a:solidFill>
                  <a:srgbClr val="FF0000"/>
                </a:solidFill>
                <a:latin typeface="Times New Roman" panose="02020603050405020304" pitchFamily="18" charset="0"/>
                <a:cs typeface="Times New Roman" panose="02020603050405020304" pitchFamily="18" charset="0"/>
              </a:rPr>
              <a:t> 3 </a:t>
            </a:r>
            <a:r>
              <a:rPr lang="en-GB" sz="3000" b="1" dirty="0" err="1">
                <a:solidFill>
                  <a:srgbClr val="FF0000"/>
                </a:solidFill>
                <a:latin typeface="Times New Roman" panose="02020603050405020304" pitchFamily="18" charset="0"/>
                <a:cs typeface="Times New Roman" panose="02020603050405020304" pitchFamily="18" charset="0"/>
              </a:rPr>
              <a:t>nhóm</a:t>
            </a:r>
            <a:r>
              <a:rPr lang="en-GB" sz="3000" b="1" dirty="0">
                <a:solidFill>
                  <a:srgbClr val="FF0000"/>
                </a:solidFill>
                <a:latin typeface="Times New Roman" panose="02020603050405020304" pitchFamily="18" charset="0"/>
                <a:cs typeface="Times New Roman" panose="02020603050405020304" pitchFamily="18" charset="0"/>
              </a:rPr>
              <a:t>:</a:t>
            </a:r>
          </a:p>
          <a:p>
            <a:pPr marL="0" lvl="0" indent="0" algn="just">
              <a:lnSpc>
                <a:spcPct val="130000"/>
              </a:lnSpc>
              <a:spcBef>
                <a:spcPts val="600"/>
              </a:spcBef>
              <a:spcAft>
                <a:spcPts val="600"/>
              </a:spcAft>
              <a:buNone/>
            </a:pPr>
            <a:r>
              <a:rPr lang="en-GB" sz="3000" b="1" dirty="0" err="1">
                <a:solidFill>
                  <a:srgbClr val="FF0000"/>
                </a:solidFill>
                <a:latin typeface="Times New Roman" panose="02020603050405020304" pitchFamily="18" charset="0"/>
                <a:cs typeface="Times New Roman" panose="02020603050405020304" pitchFamily="18" charset="0"/>
              </a:rPr>
              <a:t>Nhóm</a:t>
            </a:r>
            <a:r>
              <a:rPr lang="en-GB" sz="3000" b="1" dirty="0">
                <a:solidFill>
                  <a:srgbClr val="FF0000"/>
                </a:solidFill>
                <a:latin typeface="Times New Roman" panose="02020603050405020304" pitchFamily="18" charset="0"/>
                <a:cs typeface="Times New Roman" panose="02020603050405020304" pitchFamily="18" charset="0"/>
              </a:rPr>
              <a:t> 1: </a:t>
            </a:r>
            <a:r>
              <a:rPr lang="en-GB" sz="3000" dirty="0" err="1">
                <a:solidFill>
                  <a:srgbClr val="FF0000"/>
                </a:solidFill>
                <a:latin typeface="Times New Roman" panose="02020603050405020304" pitchFamily="18" charset="0"/>
                <a:cs typeface="Times New Roman" panose="02020603050405020304" pitchFamily="18" charset="0"/>
              </a:rPr>
              <a:t>Tìm</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hiểu</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về</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nhựa</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kim</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loại</a:t>
            </a:r>
            <a:endParaRPr lang="en-GB" sz="30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30000"/>
              </a:lnSpc>
              <a:spcBef>
                <a:spcPts val="600"/>
              </a:spcBef>
              <a:spcAft>
                <a:spcPts val="600"/>
              </a:spcAft>
              <a:buNone/>
            </a:pPr>
            <a:r>
              <a:rPr lang="en-GB" sz="3000" b="1" dirty="0" err="1">
                <a:solidFill>
                  <a:srgbClr val="FF0000"/>
                </a:solidFill>
                <a:latin typeface="Times New Roman" panose="02020603050405020304" pitchFamily="18" charset="0"/>
                <a:cs typeface="Times New Roman" panose="02020603050405020304" pitchFamily="18" charset="0"/>
              </a:rPr>
              <a:t>Nhóm</a:t>
            </a:r>
            <a:r>
              <a:rPr lang="en-GB" sz="3000" b="1" dirty="0">
                <a:solidFill>
                  <a:srgbClr val="FF0000"/>
                </a:solidFill>
                <a:latin typeface="Times New Roman" panose="02020603050405020304" pitchFamily="18" charset="0"/>
                <a:cs typeface="Times New Roman" panose="02020603050405020304" pitchFamily="18" charset="0"/>
              </a:rPr>
              <a:t> 2: </a:t>
            </a:r>
            <a:r>
              <a:rPr lang="en-GB" sz="3000" dirty="0" err="1">
                <a:solidFill>
                  <a:srgbClr val="FF0000"/>
                </a:solidFill>
                <a:latin typeface="Times New Roman" panose="02020603050405020304" pitchFamily="18" charset="0"/>
                <a:cs typeface="Times New Roman" panose="02020603050405020304" pitchFamily="18" charset="0"/>
              </a:rPr>
              <a:t>Tìm</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hiểu</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về</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cao</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su</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thủy</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tinh</a:t>
            </a:r>
            <a:endParaRPr lang="en-GB" sz="30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30000"/>
              </a:lnSpc>
              <a:spcBef>
                <a:spcPts val="600"/>
              </a:spcBef>
              <a:spcAft>
                <a:spcPts val="600"/>
              </a:spcAft>
              <a:buNone/>
            </a:pPr>
            <a:r>
              <a:rPr lang="en-GB" sz="3000" b="1" dirty="0" err="1">
                <a:solidFill>
                  <a:srgbClr val="FF0000"/>
                </a:solidFill>
                <a:latin typeface="Times New Roman" panose="02020603050405020304" pitchFamily="18" charset="0"/>
                <a:cs typeface="Times New Roman" panose="02020603050405020304" pitchFamily="18" charset="0"/>
              </a:rPr>
              <a:t>Nhóm</a:t>
            </a:r>
            <a:r>
              <a:rPr lang="en-GB" sz="3000" b="1" dirty="0">
                <a:solidFill>
                  <a:srgbClr val="FF0000"/>
                </a:solidFill>
                <a:latin typeface="Times New Roman" panose="02020603050405020304" pitchFamily="18" charset="0"/>
                <a:cs typeface="Times New Roman" panose="02020603050405020304" pitchFamily="18" charset="0"/>
              </a:rPr>
              <a:t> 3: </a:t>
            </a:r>
            <a:r>
              <a:rPr lang="en-GB" sz="3000" dirty="0" err="1">
                <a:solidFill>
                  <a:srgbClr val="FF0000"/>
                </a:solidFill>
                <a:latin typeface="Times New Roman" panose="02020603050405020304" pitchFamily="18" charset="0"/>
                <a:cs typeface="Times New Roman" panose="02020603050405020304" pitchFamily="18" charset="0"/>
              </a:rPr>
              <a:t>Tìm</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hiểu</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về</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gốm</a:t>
            </a:r>
            <a:r>
              <a:rPr lang="en-GB" sz="3000" dirty="0">
                <a:solidFill>
                  <a:srgbClr val="FF0000"/>
                </a:solidFill>
                <a:latin typeface="Times New Roman" panose="02020603050405020304" pitchFamily="18" charset="0"/>
                <a:cs typeface="Times New Roman" panose="02020603050405020304" pitchFamily="18" charset="0"/>
              </a:rPr>
              <a:t>, </a:t>
            </a:r>
            <a:r>
              <a:rPr lang="en-GB" sz="3000" dirty="0" err="1">
                <a:solidFill>
                  <a:srgbClr val="FF0000"/>
                </a:solidFill>
                <a:latin typeface="Times New Roman" panose="02020603050405020304" pitchFamily="18" charset="0"/>
                <a:cs typeface="Times New Roman" panose="02020603050405020304" pitchFamily="18" charset="0"/>
              </a:rPr>
              <a:t>gỗ</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471057" y="185442"/>
            <a:ext cx="3973286" cy="674031"/>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 </a:t>
            </a:r>
            <a:r>
              <a:rPr lang="nl-NL"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37475994"/>
              </p:ext>
            </p:extLst>
          </p:nvPr>
        </p:nvGraphicFramePr>
        <p:xfrm>
          <a:off x="191279" y="769570"/>
          <a:ext cx="8838124" cy="42976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r>
                        <a:rPr lang="en-GB" sz="2000"/>
                        <a:t>Dễ</a:t>
                      </a:r>
                      <a:r>
                        <a:rPr lang="en-GB" sz="2000" baseline="0"/>
                        <a:t> tạo hình, nhẹ, dẫn nhiệt kém, không dẫn điện, bền với môi trường</a:t>
                      </a:r>
                      <a:endParaRPr lang="en-US" sz="2000"/>
                    </a:p>
                  </a:txBody>
                  <a:tcPr anchor="ctr"/>
                </a:tc>
                <a:tc>
                  <a:txBody>
                    <a:bodyPr/>
                    <a:lstStyle/>
                    <a:p>
                      <a:pPr algn="just"/>
                      <a:r>
                        <a:rPr lang="en-GB" sz="2000"/>
                        <a:t>Chế</a:t>
                      </a:r>
                      <a:r>
                        <a:rPr lang="en-GB" sz="2000" baseline="0"/>
                        <a:t> tạo các vật dụng: bàn, ghế, chai, chậu,…..</a:t>
                      </a:r>
                      <a:endParaRPr lang="en-US" sz="2000"/>
                    </a:p>
                  </a:txBody>
                  <a:tcPr anchor="ctr"/>
                </a:tc>
                <a:tc>
                  <a:txBody>
                    <a:bodyPr/>
                    <a:lstStyle/>
                    <a:p>
                      <a:pPr algn="just"/>
                      <a:r>
                        <a:rPr lang="en-GB" sz="2000"/>
                        <a:t>Tránh</a:t>
                      </a:r>
                      <a:r>
                        <a:rPr lang="en-GB" sz="2000" baseline="0"/>
                        <a:t> đặt gần nơi có nhiệt độ cao.</a:t>
                      </a:r>
                      <a:endParaRPr lang="en-US" sz="2000" baseline="0"/>
                    </a:p>
                    <a:p>
                      <a:pPr algn="just"/>
                      <a:r>
                        <a:rPr lang="en-GB" sz="2000" baseline="0"/>
                        <a:t>Tùy mục đich sử dụng mà lựa chọn loại nhựa cho phù hợp.</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4917206"/>
              </p:ext>
            </p:extLst>
          </p:nvPr>
        </p:nvGraphicFramePr>
        <p:xfrm>
          <a:off x="191279" y="769570"/>
          <a:ext cx="8838124" cy="49072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dẻo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có</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ánh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kim</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dễ</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dát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mỏng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và</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kéo</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thành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sợi</a:t>
                      </a:r>
                      <a:endParaRPr lang="en-US" sz="2000" b="0" i="0" u="none" strike="noStrike" cap="none" dirty="0">
                        <a:solidFill>
                          <a:schemeClr val="dk1"/>
                        </a:solidFill>
                        <a:effectLst/>
                        <a:latin typeface="+mn-lt"/>
                        <a:ea typeface="+mn-ea"/>
                        <a:cs typeface="+mn-cs"/>
                        <a:sym typeface="Aria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máy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móc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phương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cuộc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sống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hằng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ngày</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liệu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chú</a:t>
                      </a:r>
                      <a:r>
                        <a:rPr lang="en-US" sz="2000" b="0" i="0" u="none" strike="noStrike" cap="none" dirty="0">
                          <a:solidFill>
                            <a:schemeClr val="dk1"/>
                          </a:solidFill>
                          <a:effectLst/>
                          <a:latin typeface="+mn-lt"/>
                          <a:ea typeface="+mn-ea"/>
                          <a:cs typeface="+mn-cs"/>
                          <a:sym typeface="Arial"/>
                        </a:rPr>
                        <a:t> ý </a:t>
                      </a:r>
                      <a:r>
                        <a:rPr lang="en-US" sz="2000" b="0" i="0" u="none" strike="noStrike" cap="none" dirty="0" err="1">
                          <a:solidFill>
                            <a:schemeClr val="dk1"/>
                          </a:solidFill>
                          <a:effectLst/>
                          <a:latin typeface="+mn-lt"/>
                          <a:ea typeface="+mn-ea"/>
                          <a:cs typeface="+mn-cs"/>
                          <a:sym typeface="Arial"/>
                        </a:rPr>
                        <a:t>về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và</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của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mặt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bị</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gỉ</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custDataLst>
      <p:tags r:id="rId1"/>
    </p:custDataLst>
    <p:extLst>
      <p:ext uri="{BB962C8B-B14F-4D97-AF65-F5344CB8AC3E}">
        <p14:creationId xmlns:p14="http://schemas.microsoft.com/office/powerpoint/2010/main" val="330605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20974741"/>
              </p:ext>
            </p:extLst>
          </p:nvPr>
        </p:nvGraphicFramePr>
        <p:xfrm>
          <a:off x="191279" y="769570"/>
          <a:ext cx="8838124" cy="606552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khả</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chịu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mài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mòn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điện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nhiệt</a:t>
                      </a:r>
                      <a:r>
                        <a:rPr lang="en-US" sz="2400" b="0" i="0" u="none" strike="noStrike" cap="none" baseline="0" dirty="0">
                          <a:solidFill>
                            <a:schemeClr val="dk1"/>
                          </a:solidFill>
                          <a:effectLst/>
                          <a:latin typeface="+mn-lt"/>
                          <a:ea typeface="+mn-ea"/>
                          <a:cs typeface="+mn-cs"/>
                          <a:sym typeface="Arial"/>
                        </a:rPr>
                        <a: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nước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tính</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đàn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hồi</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dễ</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cháy</a:t>
                      </a:r>
                      <a:endParaRPr lang="en-US" sz="2400" b="0" i="0" u="none" strike="noStrike" cap="none" dirty="0">
                        <a:solidFill>
                          <a:schemeClr val="dk1"/>
                        </a:solidFill>
                        <a:effectLst/>
                        <a:latin typeface="+mn-lt"/>
                        <a:ea typeface="+mn-ea"/>
                        <a:cs typeface="+mn-cs"/>
                        <a:sym typeface="Arial"/>
                      </a:endParaRP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Sản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xuất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lốp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xe</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dây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găng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tay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nệm</a:t>
                      </a:r>
                      <a:r>
                        <a:rPr lang="en-US" sz="2400" b="0" i="0" u="none" strike="noStrike" cap="none" dirty="0">
                          <a:solidFill>
                            <a:schemeClr val="dk1"/>
                          </a:solidFill>
                          <a:effectLst/>
                          <a:latin typeface="+mn-lt"/>
                          <a:ea typeface="+mn-ea"/>
                          <a:cs typeface="+mn-cs"/>
                          <a:sym typeface="Arial"/>
                        </a:rPr>
                        <a:t>…</a:t>
                      </a: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sử</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dụng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để</a:t>
                      </a:r>
                      <a:r>
                        <a:rPr lang="en-US" sz="2400" b="0" i="0" u="none" strike="noStrike" cap="none" dirty="0">
                          <a:solidFill>
                            <a:schemeClr val="dk1"/>
                          </a:solidFill>
                          <a:effectLst/>
                          <a:latin typeface="+mn-lt"/>
                          <a:ea typeface="+mn-ea"/>
                          <a:cs typeface="+mn-cs"/>
                          <a:sym typeface="Arial"/>
                        </a:rPr>
                        <a:t> ở </a:t>
                      </a:r>
                      <a:r>
                        <a:rPr lang="en-US" sz="2400" b="0" i="0" u="none" strike="noStrike" cap="none" dirty="0" err="1">
                          <a:solidFill>
                            <a:schemeClr val="dk1"/>
                          </a:solidFill>
                          <a:effectLst/>
                          <a:latin typeface="+mn-lt"/>
                          <a:ea typeface="+mn-ea"/>
                          <a:cs typeface="+mn-cs"/>
                          <a:sym typeface="Arial"/>
                        </a:rPr>
                        <a:t>nhiệt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hoặc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xúc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với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hóa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đồ</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sắc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nhọn</a:t>
                      </a:r>
                      <a:r>
                        <a:rPr lang="en-US" sz="2400" b="0" i="0" u="none" strike="noStrike" cap="none" dirty="0">
                          <a:solidFill>
                            <a:schemeClr val="dk1"/>
                          </a:solidFill>
                          <a:effectLst/>
                          <a:latin typeface="+mn-lt"/>
                          <a:ea typeface="+mn-ea"/>
                          <a:cs typeface="+mn-cs"/>
                          <a:sym typeface="Arial"/>
                        </a:rPr>
                        <a:t>.</a:t>
                      </a:r>
                    </a:p>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custDataLst>
      <p:tags r:id="rId1"/>
    </p:custDataLst>
    <p:extLst>
      <p:ext uri="{BB962C8B-B14F-4D97-AF65-F5344CB8AC3E}">
        <p14:creationId xmlns:p14="http://schemas.microsoft.com/office/powerpoint/2010/main" val="187638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0755325"/>
              </p:ext>
            </p:extLst>
          </p:nvPr>
        </p:nvGraphicFramePr>
        <p:xfrm>
          <a:off x="139325" y="499407"/>
          <a:ext cx="8838124" cy="49682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suốt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tác</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dụng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với</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nhiều</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hoá</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chất</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chén</a:t>
                      </a:r>
                      <a:r>
                        <a:rPr lang="en-US" sz="2000" b="0" i="0" u="none" strike="noStrike" cap="none" dirty="0">
                          <a:solidFill>
                            <a:schemeClr val="dk1"/>
                          </a:solidFill>
                          <a:effectLst/>
                          <a:latin typeface="+mn-lt"/>
                          <a:ea typeface="+mn-ea"/>
                          <a:cs typeface="+mn-cs"/>
                          <a:sym typeface="Arial"/>
                        </a:rPr>
                        <a:t>, chai, </a:t>
                      </a:r>
                      <a:r>
                        <a:rPr lang="en-US" sz="2000" b="0" i="0" u="none" strike="noStrike" cap="none" dirty="0" err="1">
                          <a:solidFill>
                            <a:schemeClr val="dk1"/>
                          </a:solidFill>
                          <a:effectLst/>
                          <a:latin typeface="+mn-lt"/>
                          <a:ea typeface="+mn-ea"/>
                          <a:cs typeface="+mn-cs"/>
                          <a:sym typeface="Arial"/>
                        </a:rPr>
                        <a:t>lọ</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cụ</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phòng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nghiệm</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custDataLst>
      <p:tags r:id="rId1"/>
    </p:custDataLst>
    <p:extLst>
      <p:ext uri="{BB962C8B-B14F-4D97-AF65-F5344CB8AC3E}">
        <p14:creationId xmlns:p14="http://schemas.microsoft.com/office/powerpoint/2010/main" val="317995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38636944"/>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chịu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độ</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cao</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bát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đĩa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bình</a:t>
                      </a:r>
                      <a:r>
                        <a:rPr lang="en-US" sz="2000" b="0" i="0" u="none" strike="noStrike" cap="none" dirty="0">
                          <a:solidFill>
                            <a:schemeClr val="dk1"/>
                          </a:solidFill>
                          <a:effectLst/>
                          <a:latin typeface="+mn-lt"/>
                          <a:ea typeface="+mn-ea"/>
                          <a:cs typeface="+mn-cs"/>
                          <a:sym typeface="Arial"/>
                        </a:rPr>
                        <a:t> , </a:t>
                      </a:r>
                      <a:r>
                        <a:rPr lang="en-US" sz="2000" b="0" i="0" u="none" strike="noStrike" cap="none" dirty="0" err="1">
                          <a:solidFill>
                            <a:schemeClr val="dk1"/>
                          </a:solidFill>
                          <a:effectLst/>
                          <a:latin typeface="+mn-lt"/>
                          <a:ea typeface="+mn-ea"/>
                          <a:cs typeface="+mn-cs"/>
                          <a:sym typeface="Arial"/>
                        </a:rPr>
                        <a:t>ngói</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custDataLst>
      <p:tags r:id="rId1"/>
    </p:custDataLst>
    <p:extLst>
      <p:ext uri="{BB962C8B-B14F-4D97-AF65-F5344CB8AC3E}">
        <p14:creationId xmlns:p14="http://schemas.microsoft.com/office/powerpoint/2010/main" val="120686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78052041"/>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r>
                        <a:rPr lang="en-US" sz="2000" b="0" i="0" u="none" strike="noStrike" cap="none" dirty="0">
                          <a:solidFill>
                            <a:schemeClr val="dk1"/>
                          </a:solidFill>
                          <a:effectLst/>
                          <a:latin typeface="+mn-lt"/>
                          <a:ea typeface="+mn-ea"/>
                          <a:cs typeface="+mn-cs"/>
                          <a:sym typeface="Arial"/>
                        </a:rPr>
                        <a:t>+</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chắc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dễ</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tạo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hình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nội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giường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tủ</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cửa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nhà</a:t>
                      </a:r>
                      <a:r>
                        <a:rPr lang="en-US" sz="2000" b="0" i="0" u="none" strike="noStrike" cap="none" dirty="0">
                          <a:solidFill>
                            <a:schemeClr val="dk1"/>
                          </a:solidFill>
                          <a:effectLst/>
                          <a:latin typeface="+mn-lt"/>
                          <a:ea typeface="+mn-ea"/>
                          <a:cs typeface="+mn-cs"/>
                          <a:sym typeface="Arial"/>
                        </a:rPr>
                        <a: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Phải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gỗ</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sấy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tẩm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hoá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lữa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ngâm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a:t>
                      </a:r>
                      <a:endParaRPr lang="en-US" sz="2000" dirty="0"/>
                    </a:p>
                  </a:txBody>
                  <a:tcPr anchor="ctr"/>
                </a:tc>
                <a:extLst>
                  <a:ext uri="{0D108BD9-81ED-4DB2-BD59-A6C34878D82A}">
                    <a16:rowId xmlns:a16="http://schemas.microsoft.com/office/drawing/2014/main" val="3630981978"/>
                  </a:ext>
                </a:extLst>
              </a:tr>
            </a:tbl>
          </a:graphicData>
        </a:graphic>
      </p:graphicFrame>
    </p:spTree>
    <p:custDataLst>
      <p:tags r:id="rId1"/>
    </p:custDataLst>
    <p:extLst>
      <p:ext uri="{BB962C8B-B14F-4D97-AF65-F5344CB8AC3E}">
        <p14:creationId xmlns:p14="http://schemas.microsoft.com/office/powerpoint/2010/main" val="238340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
        <p:nvSpPr>
          <p:cNvPr id="3" name="Rectangle 2"/>
          <p:cNvSpPr/>
          <p:nvPr/>
        </p:nvSpPr>
        <p:spPr>
          <a:xfrm>
            <a:off x="284316" y="1425438"/>
            <a:ext cx="2481530" cy="2786532"/>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2</a:t>
            </a:r>
            <a:r>
              <a:rPr lang="nl-NL"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một tính chất cơ bản của vật liệu và đề xuất cách kiểm tra tính chất đó theo bảng 8.1</a:t>
            </a:r>
            <a:endPar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66682993"/>
              </p:ext>
            </p:extLst>
          </p:nvPr>
        </p:nvGraphicFramePr>
        <p:xfrm>
          <a:off x="3062177" y="493906"/>
          <a:ext cx="6081823" cy="4649596"/>
        </p:xfrm>
        <a:graphic>
          <a:graphicData uri="http://schemas.openxmlformats.org/drawingml/2006/table">
            <a:tbl>
              <a:tblPr firstRow="1" bandRow="1">
                <a:tableStyleId>{F5AB1C69-6EDB-4FF4-983F-18BD219EF322}</a:tableStyleId>
              </a:tblPr>
              <a:tblGrid>
                <a:gridCol w="1506608">
                  <a:extLst>
                    <a:ext uri="{9D8B030D-6E8A-4147-A177-3AD203B41FA5}">
                      <a16:colId xmlns:a16="http://schemas.microsoft.com/office/drawing/2014/main" val="3276168191"/>
                    </a:ext>
                  </a:extLst>
                </a:gridCol>
                <a:gridCol w="1473375">
                  <a:extLst>
                    <a:ext uri="{9D8B030D-6E8A-4147-A177-3AD203B41FA5}">
                      <a16:colId xmlns:a16="http://schemas.microsoft.com/office/drawing/2014/main" val="2002786913"/>
                    </a:ext>
                  </a:extLst>
                </a:gridCol>
                <a:gridCol w="1581383">
                  <a:extLst>
                    <a:ext uri="{9D8B030D-6E8A-4147-A177-3AD203B41FA5}">
                      <a16:colId xmlns:a16="http://schemas.microsoft.com/office/drawing/2014/main" val="3580285541"/>
                    </a:ext>
                  </a:extLst>
                </a:gridCol>
                <a:gridCol w="1520457">
                  <a:extLst>
                    <a:ext uri="{9D8B030D-6E8A-4147-A177-3AD203B41FA5}">
                      <a16:colId xmlns:a16="http://schemas.microsoft.com/office/drawing/2014/main" val="3582692209"/>
                    </a:ext>
                  </a:extLst>
                </a:gridCol>
              </a:tblGrid>
              <a:tr h="1816248">
                <a:tc>
                  <a:txBody>
                    <a:bodyPr/>
                    <a:lstStyle/>
                    <a:p>
                      <a:pPr algn="ctr"/>
                      <a:r>
                        <a:rPr lang="en-GB" sz="2200" dirty="0" err="1"/>
                        <a:t>Tên</a:t>
                      </a:r>
                      <a:r>
                        <a:rPr lang="en-GB" sz="2200" baseline="0" dirty="0"/>
                        <a:t> </a:t>
                      </a:r>
                      <a:r>
                        <a:rPr lang="en-GB" sz="2200" baseline="0" dirty="0" err="1"/>
                        <a:t>vật</a:t>
                      </a:r>
                      <a:r>
                        <a:rPr lang="en-GB" sz="2200" baseline="0" dirty="0"/>
                        <a:t> </a:t>
                      </a:r>
                      <a:r>
                        <a:rPr lang="en-GB" sz="2200" baseline="0" dirty="0" err="1"/>
                        <a:t>liệu</a:t>
                      </a:r>
                      <a:endParaRPr lang="en-US" sz="2200" dirty="0"/>
                    </a:p>
                  </a:txBody>
                  <a:tcPr anchor="ctr"/>
                </a:tc>
                <a:tc>
                  <a:txBody>
                    <a:bodyPr/>
                    <a:lstStyle/>
                    <a:p>
                      <a:pPr algn="ctr"/>
                      <a:r>
                        <a:rPr lang="en-GB" sz="2200" dirty="0" err="1"/>
                        <a:t>Tính</a:t>
                      </a:r>
                      <a:r>
                        <a:rPr lang="en-GB" sz="2200" baseline="0" dirty="0"/>
                        <a:t> </a:t>
                      </a:r>
                      <a:r>
                        <a:rPr lang="en-GB" sz="2200" baseline="0" dirty="0" err="1"/>
                        <a:t>chất</a:t>
                      </a:r>
                      <a:r>
                        <a:rPr lang="en-GB" sz="2200" baseline="0" dirty="0"/>
                        <a:t> </a:t>
                      </a:r>
                      <a:r>
                        <a:rPr lang="en-GB" sz="2200" baseline="0" dirty="0" err="1"/>
                        <a:t>cơ</a:t>
                      </a:r>
                      <a:r>
                        <a:rPr lang="en-GB" sz="2200" baseline="0" dirty="0"/>
                        <a:t> </a:t>
                      </a:r>
                      <a:r>
                        <a:rPr lang="en-GB" sz="2200" baseline="0" dirty="0" err="1"/>
                        <a:t>bản</a:t>
                      </a:r>
                      <a:endParaRPr lang="en-US" sz="2200" dirty="0"/>
                    </a:p>
                  </a:txBody>
                  <a:tcPr anchor="ctr"/>
                </a:tc>
                <a:tc>
                  <a:txBody>
                    <a:bodyPr/>
                    <a:lstStyle/>
                    <a:p>
                      <a:pPr algn="ctr"/>
                      <a:r>
                        <a:rPr lang="en-GB" sz="2200" dirty="0" err="1"/>
                        <a:t>Đề</a:t>
                      </a:r>
                      <a:r>
                        <a:rPr lang="en-GB" sz="2200" baseline="0" dirty="0"/>
                        <a:t> </a:t>
                      </a:r>
                      <a:r>
                        <a:rPr lang="en-GB" sz="2200" baseline="0" dirty="0" err="1"/>
                        <a:t>xuất</a:t>
                      </a:r>
                      <a:r>
                        <a:rPr lang="en-GB" sz="2200" baseline="0" dirty="0"/>
                        <a:t> </a:t>
                      </a:r>
                      <a:r>
                        <a:rPr lang="en-GB" sz="2200" baseline="0" dirty="0" err="1"/>
                        <a:t>cách</a:t>
                      </a:r>
                      <a:r>
                        <a:rPr lang="en-GB" sz="2200" baseline="0" dirty="0"/>
                        <a:t> </a:t>
                      </a:r>
                      <a:r>
                        <a:rPr lang="en-GB" sz="2200" baseline="0" dirty="0" err="1"/>
                        <a:t>kiểm</a:t>
                      </a:r>
                      <a:r>
                        <a:rPr lang="en-GB" sz="2200" baseline="0" dirty="0"/>
                        <a:t> </a:t>
                      </a:r>
                      <a:r>
                        <a:rPr lang="en-GB" sz="2200" baseline="0" dirty="0" err="1"/>
                        <a:t>tra</a:t>
                      </a:r>
                      <a:endParaRPr lang="en-US" sz="2200" dirty="0"/>
                    </a:p>
                  </a:txBody>
                  <a:tcPr anchor="ctr"/>
                </a:tc>
                <a:tc>
                  <a:txBody>
                    <a:bodyPr/>
                    <a:lstStyle/>
                    <a:p>
                      <a:pPr algn="ctr"/>
                      <a:r>
                        <a:rPr lang="en-GB" sz="2200" dirty="0" err="1"/>
                        <a:t>Dấu</a:t>
                      </a:r>
                      <a:r>
                        <a:rPr lang="en-GB" sz="2200" baseline="0" dirty="0"/>
                        <a:t> </a:t>
                      </a:r>
                      <a:r>
                        <a:rPr lang="en-GB" sz="2200" baseline="0" dirty="0" err="1"/>
                        <a:t>hiệu</a:t>
                      </a:r>
                      <a:endParaRPr lang="en-US" sz="2200" dirty="0"/>
                    </a:p>
                  </a:txBody>
                  <a:tcPr anchor="ctr"/>
                </a:tc>
                <a:extLst>
                  <a:ext uri="{0D108BD9-81ED-4DB2-BD59-A6C34878D82A}">
                    <a16:rowId xmlns:a16="http://schemas.microsoft.com/office/drawing/2014/main" val="1628185879"/>
                  </a:ext>
                </a:extLst>
              </a:tr>
              <a:tr h="1816248">
                <a:tc>
                  <a:txBody>
                    <a:bodyPr/>
                    <a:lstStyle/>
                    <a:p>
                      <a:pPr algn="just"/>
                      <a:r>
                        <a:rPr lang="en-GB" sz="2200"/>
                        <a:t>Nhựa</a:t>
                      </a:r>
                      <a:endParaRPr lang="en-US" sz="2200"/>
                    </a:p>
                  </a:txBody>
                  <a:tcPr anchor="ctr"/>
                </a:tc>
                <a:tc>
                  <a:txBody>
                    <a:bodyPr/>
                    <a:lstStyle/>
                    <a:p>
                      <a:pPr algn="just"/>
                      <a:r>
                        <a:rPr lang="en-GB" sz="2200"/>
                        <a:t>Nhẹ</a:t>
                      </a:r>
                      <a:endParaRPr lang="en-US" sz="2200"/>
                    </a:p>
                  </a:txBody>
                  <a:tcPr anchor="ctr"/>
                </a:tc>
                <a:tc>
                  <a:txBody>
                    <a:bodyPr/>
                    <a:lstStyle/>
                    <a:p>
                      <a:pPr algn="just"/>
                      <a:r>
                        <a:rPr lang="en-GB" sz="2200" dirty="0" err="1"/>
                        <a:t>Lấy</a:t>
                      </a:r>
                      <a:r>
                        <a:rPr lang="en-GB" sz="2200" baseline="0" dirty="0"/>
                        <a:t> </a:t>
                      </a:r>
                      <a:r>
                        <a:rPr lang="en-GB" sz="2200" baseline="0" dirty="0" err="1"/>
                        <a:t>mẩu</a:t>
                      </a:r>
                      <a:r>
                        <a:rPr lang="en-GB" sz="2200" baseline="0" dirty="0"/>
                        <a:t> </a:t>
                      </a:r>
                      <a:r>
                        <a:rPr lang="en-GB" sz="2200" baseline="0" dirty="0" err="1"/>
                        <a:t>nhựa</a:t>
                      </a:r>
                      <a:r>
                        <a:rPr lang="en-GB" sz="2200" baseline="0" dirty="0"/>
                        <a:t> </a:t>
                      </a:r>
                      <a:r>
                        <a:rPr lang="en-GB" sz="2200" baseline="0" dirty="0" err="1"/>
                        <a:t>đặt</a:t>
                      </a:r>
                      <a:r>
                        <a:rPr lang="en-GB" sz="2200" baseline="0" dirty="0"/>
                        <a:t> </a:t>
                      </a:r>
                      <a:r>
                        <a:rPr lang="en-GB" sz="2200" baseline="0" dirty="0" err="1"/>
                        <a:t>vào</a:t>
                      </a:r>
                      <a:r>
                        <a:rPr lang="en-GB" sz="2200" baseline="0" dirty="0"/>
                        <a:t> </a:t>
                      </a:r>
                      <a:r>
                        <a:rPr lang="en-GB" sz="2200" baseline="0" dirty="0" err="1"/>
                        <a:t>chậu</a:t>
                      </a:r>
                      <a:r>
                        <a:rPr lang="en-GB" sz="2200" baseline="0" dirty="0"/>
                        <a:t> </a:t>
                      </a:r>
                      <a:r>
                        <a:rPr lang="en-GB" sz="2200" baseline="0" dirty="0" err="1"/>
                        <a:t>nước</a:t>
                      </a:r>
                      <a:endParaRPr lang="en-US" sz="2200" dirty="0"/>
                    </a:p>
                  </a:txBody>
                  <a:tcPr anchor="ctr"/>
                </a:tc>
                <a:tc>
                  <a:txBody>
                    <a:bodyPr/>
                    <a:lstStyle/>
                    <a:p>
                      <a:pPr algn="just"/>
                      <a:r>
                        <a:rPr lang="en-GB" sz="2200" dirty="0" err="1"/>
                        <a:t>Mẩu</a:t>
                      </a:r>
                      <a:r>
                        <a:rPr lang="en-GB" sz="2200" baseline="0" dirty="0"/>
                        <a:t> </a:t>
                      </a:r>
                      <a:r>
                        <a:rPr lang="en-GB" sz="2200" baseline="0" dirty="0" err="1"/>
                        <a:t>nhựa</a:t>
                      </a:r>
                      <a:r>
                        <a:rPr lang="en-GB" sz="2200" baseline="0" dirty="0"/>
                        <a:t> </a:t>
                      </a:r>
                      <a:r>
                        <a:rPr lang="en-GB" sz="2200" baseline="0" dirty="0" err="1"/>
                        <a:t>nổi</a:t>
                      </a:r>
                      <a:r>
                        <a:rPr lang="en-GB" sz="2200" baseline="0" dirty="0"/>
                        <a:t> </a:t>
                      </a:r>
                      <a:r>
                        <a:rPr lang="en-GB" sz="2200" baseline="0" dirty="0" err="1"/>
                        <a:t>trên</a:t>
                      </a:r>
                      <a:r>
                        <a:rPr lang="en-GB" sz="2200" baseline="0" dirty="0"/>
                        <a:t> </a:t>
                      </a:r>
                      <a:r>
                        <a:rPr lang="en-GB" sz="2200" baseline="0" dirty="0" err="1"/>
                        <a:t>mặt</a:t>
                      </a:r>
                      <a:r>
                        <a:rPr lang="en-GB" sz="2200" baseline="0" dirty="0"/>
                        <a:t> </a:t>
                      </a:r>
                      <a:r>
                        <a:rPr lang="en-GB" sz="2200" baseline="0" dirty="0" err="1"/>
                        <a:t>nước</a:t>
                      </a:r>
                      <a:endParaRPr lang="en-US" sz="2200" dirty="0"/>
                    </a:p>
                  </a:txBody>
                  <a:tcPr anchor="ctr"/>
                </a:tc>
                <a:extLst>
                  <a:ext uri="{0D108BD9-81ED-4DB2-BD59-A6C34878D82A}">
                    <a16:rowId xmlns:a16="http://schemas.microsoft.com/office/drawing/2014/main" val="741837178"/>
                  </a:ext>
                </a:extLst>
              </a:tr>
              <a:tr h="1017100">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dirty="0"/>
                        <a:t>?</a:t>
                      </a:r>
                      <a:endParaRPr lang="en-US" sz="2200" dirty="0"/>
                    </a:p>
                  </a:txBody>
                  <a:tcPr anchor="ctr"/>
                </a:tc>
                <a:extLst>
                  <a:ext uri="{0D108BD9-81ED-4DB2-BD59-A6C34878D82A}">
                    <a16:rowId xmlns:a16="http://schemas.microsoft.com/office/drawing/2014/main" val="2389855945"/>
                  </a:ext>
                </a:extLst>
              </a:tr>
            </a:tbl>
          </a:graphicData>
        </a:graphic>
      </p:graphicFrame>
      <p:sp>
        <p:nvSpPr>
          <p:cNvPr id="5" name="Rectangle 4"/>
          <p:cNvSpPr/>
          <p:nvPr/>
        </p:nvSpPr>
        <p:spPr>
          <a:xfrm>
            <a:off x="5115642" y="0"/>
            <a:ext cx="1572237" cy="499304"/>
          </a:xfrm>
          <a:prstGeom prst="rect">
            <a:avLst/>
          </a:prstGeom>
          <a:solidFill>
            <a:schemeClr val="accent3">
              <a:lumMod val="40000"/>
              <a:lumOff val="60000"/>
            </a:schemeClr>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Bảng 8.1</a:t>
            </a:r>
            <a:endPar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060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C31E3-96A7-4FD3-B727-E63B292AA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85000"/>
                    <a:lumOff val="15000"/>
                  </a:schemeClr>
                </a:solidFill>
              </a:rPr>
              <a:pPr marL="0" lvl="0" indent="0" algn="r" rtl="0">
                <a:spcBef>
                  <a:spcPts val="0"/>
                </a:spcBef>
                <a:spcAft>
                  <a:spcPts val="0"/>
                </a:spcAft>
                <a:buNone/>
              </a:pPr>
              <a:t>18</a:t>
            </a:fld>
            <a:endParaRPr lang="en">
              <a:solidFill>
                <a:schemeClr val="tx1">
                  <a:lumMod val="85000"/>
                  <a:lumOff val="15000"/>
                </a:schemeClr>
              </a:solidFill>
            </a:endParaRPr>
          </a:p>
        </p:txBody>
      </p:sp>
      <p:graphicFrame>
        <p:nvGraphicFramePr>
          <p:cNvPr id="4" name="Table 4">
            <a:extLst>
              <a:ext uri="{FF2B5EF4-FFF2-40B4-BE49-F238E27FC236}">
                <a16:creationId xmlns:a16="http://schemas.microsoft.com/office/drawing/2014/main" id="{C2E3D7A5-A602-4241-B9FF-1531E44EB884}"/>
              </a:ext>
            </a:extLst>
          </p:cNvPr>
          <p:cNvGraphicFramePr>
            <a:graphicFrameLocks noGrp="1"/>
          </p:cNvGraphicFramePr>
          <p:nvPr>
            <p:extLst>
              <p:ext uri="{D42A27DB-BD31-4B8C-83A1-F6EECF244321}">
                <p14:modId xmlns:p14="http://schemas.microsoft.com/office/powerpoint/2010/main" val="1792483745"/>
              </p:ext>
            </p:extLst>
          </p:nvPr>
        </p:nvGraphicFramePr>
        <p:xfrm>
          <a:off x="-10633" y="41820"/>
          <a:ext cx="9144000" cy="5117901"/>
        </p:xfrm>
        <a:graphic>
          <a:graphicData uri="http://schemas.openxmlformats.org/drawingml/2006/table">
            <a:tbl>
              <a:tblPr firstRow="1" bandRow="1">
                <a:tableStyleId>{35758FB7-9AC5-4552-8A53-C91805E547FA}</a:tableStyleId>
              </a:tblPr>
              <a:tblGrid>
                <a:gridCol w="1446028">
                  <a:extLst>
                    <a:ext uri="{9D8B030D-6E8A-4147-A177-3AD203B41FA5}">
                      <a16:colId xmlns:a16="http://schemas.microsoft.com/office/drawing/2014/main" val="1178532558"/>
                    </a:ext>
                  </a:extLst>
                </a:gridCol>
                <a:gridCol w="2062716">
                  <a:extLst>
                    <a:ext uri="{9D8B030D-6E8A-4147-A177-3AD203B41FA5}">
                      <a16:colId xmlns:a16="http://schemas.microsoft.com/office/drawing/2014/main" val="2758221869"/>
                    </a:ext>
                  </a:extLst>
                </a:gridCol>
                <a:gridCol w="2743200">
                  <a:extLst>
                    <a:ext uri="{9D8B030D-6E8A-4147-A177-3AD203B41FA5}">
                      <a16:colId xmlns:a16="http://schemas.microsoft.com/office/drawing/2014/main" val="3484420043"/>
                    </a:ext>
                  </a:extLst>
                </a:gridCol>
                <a:gridCol w="2892056">
                  <a:extLst>
                    <a:ext uri="{9D8B030D-6E8A-4147-A177-3AD203B41FA5}">
                      <a16:colId xmlns:a16="http://schemas.microsoft.com/office/drawing/2014/main" val="2564979095"/>
                    </a:ext>
                  </a:extLst>
                </a:gridCol>
              </a:tblGrid>
              <a:tr h="777043">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Tên</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vật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liệu</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Tính</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chất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cơ</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bản</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Đề</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xuất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cách</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kiểm</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tra</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Dấu</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hiệu</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6747655"/>
                  </a:ext>
                </a:extLst>
              </a:tr>
              <a:tr h="798031">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Nhựa</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Nhẹ</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Lấy</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mẩu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nhựa</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đặt</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vào</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chậu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nước</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Mẩu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nhựa</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nổi</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trên</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mặt</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nước</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81255784"/>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84743715"/>
                  </a:ext>
                </a:extLst>
              </a:tr>
              <a:tr h="710875">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57305185"/>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577426"/>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3120024"/>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76560216"/>
                  </a:ext>
                </a:extLst>
              </a:tr>
            </a:tbl>
          </a:graphicData>
        </a:graphic>
      </p:graphicFrame>
      <p:sp>
        <p:nvSpPr>
          <p:cNvPr id="5" name="Rectangle: Rounded Corners 4">
            <a:extLst>
              <a:ext uri="{FF2B5EF4-FFF2-40B4-BE49-F238E27FC236}">
                <a16:creationId xmlns:a16="http://schemas.microsoft.com/office/drawing/2014/main" id="{5FFC2B49-80BA-4307-9711-E027AEAC545D}"/>
              </a:ext>
            </a:extLst>
          </p:cNvPr>
          <p:cNvSpPr/>
          <p:nvPr/>
        </p:nvSpPr>
        <p:spPr>
          <a:xfrm>
            <a:off x="93475" y="1716114"/>
            <a:ext cx="797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Cao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80FE68-6DAC-4E39-A2D2-972538C85368}"/>
              </a:ext>
            </a:extLst>
          </p:cNvPr>
          <p:cNvSpPr/>
          <p:nvPr/>
        </p:nvSpPr>
        <p:spPr>
          <a:xfrm>
            <a:off x="4034176" y="1704393"/>
            <a:ext cx="1828800" cy="506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dây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kéo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mạnh</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2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AECBF7-E916-411F-9A51-2D9786535CCB}"/>
              </a:ext>
            </a:extLst>
          </p:cNvPr>
          <p:cNvSpPr/>
          <p:nvPr/>
        </p:nvSpPr>
        <p:spPr>
          <a:xfrm>
            <a:off x="1719081" y="1716219"/>
            <a:ext cx="1470837"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đàn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hồi</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CBAF1254-E002-4110-A914-C189180F7E38}"/>
              </a:ext>
            </a:extLst>
          </p:cNvPr>
          <p:cNvSpPr/>
          <p:nvPr/>
        </p:nvSpPr>
        <p:spPr>
          <a:xfrm>
            <a:off x="6441558" y="1678795"/>
            <a:ext cx="2702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bỏ</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tay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thì</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trở</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về</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dạng</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ban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5A3317B-F66B-41BC-8D50-721105949387}"/>
              </a:ext>
            </a:extLst>
          </p:cNvPr>
          <p:cNvSpPr/>
          <p:nvPr/>
        </p:nvSpPr>
        <p:spPr>
          <a:xfrm>
            <a:off x="108100" y="2415249"/>
            <a:ext cx="797442"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Kim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loại</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C16899-9389-4159-9093-28AA06F23BED}"/>
              </a:ext>
            </a:extLst>
          </p:cNvPr>
          <p:cNvSpPr/>
          <p:nvPr/>
        </p:nvSpPr>
        <p:spPr>
          <a:xfrm>
            <a:off x="124347" y="3098102"/>
            <a:ext cx="98853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397F639-B171-4F81-85AF-32728DAAA14F}"/>
              </a:ext>
            </a:extLst>
          </p:cNvPr>
          <p:cNvSpPr/>
          <p:nvPr/>
        </p:nvSpPr>
        <p:spPr>
          <a:xfrm>
            <a:off x="3972146" y="3832935"/>
            <a:ext cx="1471723"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nên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bếp</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đun</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EC8ABC-012A-42A8-8F8D-DDEB877485D0}"/>
              </a:ext>
            </a:extLst>
          </p:cNvPr>
          <p:cNvSpPr/>
          <p:nvPr/>
        </p:nvSpPr>
        <p:spPr>
          <a:xfrm>
            <a:off x="3596761" y="2403563"/>
            <a:ext cx="2573078"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kim</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loại</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D622CE1-7B0F-4536-92C7-39D21CD5EAFA}"/>
              </a:ext>
            </a:extLst>
          </p:cNvPr>
          <p:cNvSpPr/>
          <p:nvPr/>
        </p:nvSpPr>
        <p:spPr>
          <a:xfrm>
            <a:off x="6358272" y="2415249"/>
            <a:ext cx="2765940"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a:solidFill>
                  <a:schemeClr val="tx1">
                    <a:lumMod val="85000"/>
                    <a:lumOff val="15000"/>
                  </a:schemeClr>
                </a:solidFill>
                <a:latin typeface="Times New Roman" panose="02020603050405020304" pitchFamily="18" charset="0"/>
                <a:cs typeface="Times New Roman" panose="02020603050405020304" pitchFamily="18" charset="0"/>
              </a:rPr>
              <a:t>kim loại </a:t>
            </a:r>
            <a:r>
              <a:rPr lang="en-GB" sz="1400" baseline="0">
                <a:solidFill>
                  <a:schemeClr val="tx1">
                    <a:lumMod val="85000"/>
                    <a:lumOff val="15000"/>
                  </a:schemeClr>
                </a:solidFill>
                <a:latin typeface="Times New Roman" panose="02020603050405020304" pitchFamily="18" charset="0"/>
                <a:cs typeface="Times New Roman" panose="02020603050405020304" pitchFamily="18" charset="0"/>
              </a:rPr>
              <a:t>nổi ( nhẹ) trên mặt nước hoặc chìm(nặng) xuống</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C214F-F978-4669-89C5-F0D0BAA59D6F}"/>
              </a:ext>
            </a:extLst>
          </p:cNvPr>
          <p:cNvSpPr/>
          <p:nvPr/>
        </p:nvSpPr>
        <p:spPr>
          <a:xfrm>
            <a:off x="1630477" y="3853400"/>
            <a:ext cx="164804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Chịu</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nhiệt</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cao</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780830A-1574-4104-9DF7-BE99406B24F0}"/>
              </a:ext>
            </a:extLst>
          </p:cNvPr>
          <p:cNvSpPr/>
          <p:nvPr/>
        </p:nvSpPr>
        <p:spPr>
          <a:xfrm>
            <a:off x="199591" y="4496863"/>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Gỗ</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5A0D031-93AC-4178-A1D0-D3DC21A7E236}"/>
              </a:ext>
            </a:extLst>
          </p:cNvPr>
          <p:cNvSpPr/>
          <p:nvPr/>
        </p:nvSpPr>
        <p:spPr>
          <a:xfrm>
            <a:off x="3693632" y="3133156"/>
            <a:ext cx="237490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cốc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7ACF579-A6AC-411D-91F4-A97F0D2A213A}"/>
              </a:ext>
            </a:extLst>
          </p:cNvPr>
          <p:cNvSpPr/>
          <p:nvPr/>
        </p:nvSpPr>
        <p:spPr>
          <a:xfrm>
            <a:off x="6406116" y="3118249"/>
            <a:ext cx="262328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chảy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ra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ngoài</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10D5A22-640A-47AE-853D-BEDC6CAD8738}"/>
              </a:ext>
            </a:extLst>
          </p:cNvPr>
          <p:cNvSpPr/>
          <p:nvPr/>
        </p:nvSpPr>
        <p:spPr>
          <a:xfrm>
            <a:off x="124347" y="3817068"/>
            <a:ext cx="797442"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Gốm</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5065811-68B9-4217-8F11-2A8C2348B8EE}"/>
              </a:ext>
            </a:extLst>
          </p:cNvPr>
          <p:cNvSpPr/>
          <p:nvPr/>
        </p:nvSpPr>
        <p:spPr>
          <a:xfrm>
            <a:off x="1643172" y="3133156"/>
            <a:ext cx="164804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thấm</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8F2D18D-5783-471C-83D5-0A8E797F5E72}"/>
              </a:ext>
            </a:extLst>
          </p:cNvPr>
          <p:cNvSpPr/>
          <p:nvPr/>
        </p:nvSpPr>
        <p:spPr>
          <a:xfrm>
            <a:off x="2081402" y="4496862"/>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Nhẹ</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65B6C70-D9ED-4BA5-98B4-3FE0AE69DD2C}"/>
              </a:ext>
            </a:extLst>
          </p:cNvPr>
          <p:cNvSpPr/>
          <p:nvPr/>
        </p:nvSpPr>
        <p:spPr>
          <a:xfrm>
            <a:off x="6511547" y="4535623"/>
            <a:ext cx="237727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nổi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trên</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2A4AB13-590C-4637-B54C-E75618D6EE10}"/>
              </a:ext>
            </a:extLst>
          </p:cNvPr>
          <p:cNvSpPr/>
          <p:nvPr/>
        </p:nvSpPr>
        <p:spPr>
          <a:xfrm>
            <a:off x="3719255" y="4518106"/>
            <a:ext cx="1977504"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88BD0D2-0743-475D-9995-9548DF8C62ED}"/>
              </a:ext>
            </a:extLst>
          </p:cNvPr>
          <p:cNvSpPr/>
          <p:nvPr/>
        </p:nvSpPr>
        <p:spPr>
          <a:xfrm>
            <a:off x="1871333" y="2382824"/>
            <a:ext cx="1276203"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Nặng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nhẹ</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680EFE5D-241A-4501-9F68-150AF89B2151}"/>
              </a:ext>
            </a:extLst>
          </p:cNvPr>
          <p:cNvSpPr/>
          <p:nvPr/>
        </p:nvSpPr>
        <p:spPr>
          <a:xfrm>
            <a:off x="6441558" y="3832935"/>
            <a:ext cx="246483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biểu</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hiện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nứt</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vỡ</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68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arn(inVertical)">
                                      <p:cBhvr>
                                        <p:cTn id="99" dur="500"/>
                                        <p:tgtEl>
                                          <p:spTgt spid="2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8862C3-4734-41A1-9019-6A1CC6F06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4" name="Thought Bubble: Cloud 3">
            <a:extLst>
              <a:ext uri="{FF2B5EF4-FFF2-40B4-BE49-F238E27FC236}">
                <a16:creationId xmlns:a16="http://schemas.microsoft.com/office/drawing/2014/main" id="{6EBA6D08-849A-4ADE-B80C-5A87F1C00595}"/>
              </a:ext>
            </a:extLst>
          </p:cNvPr>
          <p:cNvSpPr/>
          <p:nvPr/>
        </p:nvSpPr>
        <p:spPr>
          <a:xfrm>
            <a:off x="1045029" y="340495"/>
            <a:ext cx="4963885" cy="3654561"/>
          </a:xfrm>
          <a:prstGeom prst="cloudCallout">
            <a:avLst>
              <a:gd name="adj1" fmla="val -47904"/>
              <a:gd name="adj2" fmla="val 481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530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08916" y="1619096"/>
            <a:ext cx="7918988" cy="24348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endParaRPr lang="en-GB" sz="2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8C2F51-6906-4732-AED5-6AEB00A15916}"/>
              </a:ext>
            </a:extLst>
          </p:cNvPr>
          <p:cNvSpPr/>
          <p:nvPr/>
        </p:nvSpPr>
        <p:spPr>
          <a:xfrm>
            <a:off x="627961" y="1883869"/>
            <a:ext cx="7799943" cy="1351909"/>
          </a:xfrm>
          <a:prstGeom prst="rect">
            <a:avLst/>
          </a:prstGeom>
          <a:noFill/>
        </p:spPr>
        <p:txBody>
          <a:bodyPr wrap="square" lIns="91440" tIns="45720" rIns="91440" bIns="45720">
            <a:spAutoFit/>
          </a:bodyPr>
          <a:lstStyle/>
          <a:p>
            <a:pPr algn="ctr">
              <a:lnSpc>
                <a:spcPct val="135000"/>
              </a:lnSpc>
              <a:spcBef>
                <a:spcPts val="600"/>
              </a:spcBef>
              <a:spcAft>
                <a:spcPts val="600"/>
              </a:spcAft>
            </a:pP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a:t>
            </a:r>
            <a:r>
              <a:rPr lang="en-GB" sz="3200" b="1"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THÔNG </a:t>
            </a:r>
            <a:r>
              <a:rPr lang="en-GB" sz="3200" b="1" cap="none" spc="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endPar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2915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
        <p:nvSpPr>
          <p:cNvPr id="21" name="Freeform 20"/>
          <p:cNvSpPr/>
          <p:nvPr/>
        </p:nvSpPr>
        <p:spPr>
          <a:xfrm>
            <a:off x="2896896" y="1758747"/>
            <a:ext cx="393339" cy="3258855"/>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800" kern="1200"/>
          </a:p>
        </p:txBody>
      </p:sp>
      <p:sp>
        <p:nvSpPr>
          <p:cNvPr id="22" name="Freeform 21"/>
          <p:cNvSpPr/>
          <p:nvPr/>
        </p:nvSpPr>
        <p:spPr>
          <a:xfrm>
            <a:off x="2905539" y="3162033"/>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2914996" y="2327678"/>
            <a:ext cx="371773" cy="547956"/>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flipV="1">
            <a:off x="2965636" y="3132331"/>
            <a:ext cx="302709" cy="82243"/>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2961446" y="2029750"/>
            <a:ext cx="371773" cy="378406"/>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2951578" y="911182"/>
            <a:ext cx="393339" cy="1517187"/>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800" kern="1200"/>
          </a:p>
        </p:txBody>
      </p:sp>
      <p:sp>
        <p:nvSpPr>
          <p:cNvPr id="27" name="Freeform 26"/>
          <p:cNvSpPr/>
          <p:nvPr/>
        </p:nvSpPr>
        <p:spPr>
          <a:xfrm>
            <a:off x="0" y="1687286"/>
            <a:ext cx="2945901" cy="1993549"/>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3200" kern="1200" dirty="0" err="1">
                <a:latin typeface="Arial" panose="020B0604020202020204" pitchFamily="34" charset="0"/>
                <a:cs typeface="Arial" panose="020B0604020202020204" pitchFamily="34" charset="0"/>
              </a:rPr>
              <a:t>Một</a:t>
            </a:r>
            <a:r>
              <a:rPr lang="en-GB" sz="3200" kern="1200" dirty="0">
                <a:latin typeface="Arial" panose="020B0604020202020204" pitchFamily="34" charset="0"/>
                <a:cs typeface="Arial" panose="020B0604020202020204" pitchFamily="34" charset="0"/>
              </a:rPr>
              <a:t> </a:t>
            </a:r>
            <a:r>
              <a:rPr lang="en-GB" sz="3200" kern="1200" dirty="0" err="1">
                <a:latin typeface="Arial" panose="020B0604020202020204" pitchFamily="34" charset="0"/>
                <a:cs typeface="Arial" panose="020B0604020202020204" pitchFamily="34" charset="0"/>
              </a:rPr>
              <a:t>số</a:t>
            </a:r>
            <a:r>
              <a:rPr lang="en-GB" sz="3200" kern="1200" dirty="0">
                <a:latin typeface="Arial" panose="020B0604020202020204" pitchFamily="34" charset="0"/>
                <a:cs typeface="Arial" panose="020B0604020202020204" pitchFamily="34" charset="0"/>
              </a:rPr>
              <a:t> </a:t>
            </a:r>
            <a:r>
              <a:rPr lang="en-GB" sz="3200" kern="1200" dirty="0" err="1">
                <a:latin typeface="Arial" panose="020B0604020202020204" pitchFamily="34" charset="0"/>
                <a:cs typeface="Arial" panose="020B0604020202020204" pitchFamily="34" charset="0"/>
              </a:rPr>
              <a:t>tính</a:t>
            </a:r>
            <a:r>
              <a:rPr lang="en-GB" sz="3200" kern="1200" dirty="0">
                <a:latin typeface="Arial" panose="020B0604020202020204" pitchFamily="34" charset="0"/>
                <a:cs typeface="Arial" panose="020B0604020202020204" pitchFamily="34" charset="0"/>
              </a:rPr>
              <a:t> </a:t>
            </a:r>
            <a:r>
              <a:rPr lang="en-GB" sz="3200" kern="1200" dirty="0" err="1">
                <a:latin typeface="Arial" panose="020B0604020202020204" pitchFamily="34" charset="0"/>
                <a:cs typeface="Arial" panose="020B0604020202020204" pitchFamily="34" charset="0"/>
              </a:rPr>
              <a:t>chất</a:t>
            </a:r>
            <a:r>
              <a:rPr lang="en-GB" sz="3200" kern="1200" dirty="0">
                <a:latin typeface="Arial" panose="020B0604020202020204" pitchFamily="34" charset="0"/>
                <a:cs typeface="Arial" panose="020B0604020202020204" pitchFamily="34" charset="0"/>
              </a:rPr>
              <a:t> </a:t>
            </a:r>
            <a:r>
              <a:rPr lang="en-GB" sz="3200" kern="1200" dirty="0" err="1">
                <a:latin typeface="Arial" panose="020B0604020202020204" pitchFamily="34" charset="0"/>
                <a:cs typeface="Arial" panose="020B0604020202020204" pitchFamily="34" charset="0"/>
              </a:rPr>
              <a:t>của</a:t>
            </a:r>
            <a:r>
              <a:rPr lang="en-GB" sz="3200" kern="1200" dirty="0">
                <a:latin typeface="Arial" panose="020B0604020202020204" pitchFamily="34" charset="0"/>
                <a:cs typeface="Arial" panose="020B0604020202020204" pitchFamily="34" charset="0"/>
              </a:rPr>
              <a:t> </a:t>
            </a:r>
            <a:r>
              <a:rPr lang="en-GB" sz="3200" kern="1200" dirty="0" err="1">
                <a:latin typeface="Arial" panose="020B0604020202020204" pitchFamily="34" charset="0"/>
                <a:cs typeface="Arial" panose="020B0604020202020204" pitchFamily="34" charset="0"/>
              </a:rPr>
              <a:t>vật</a:t>
            </a:r>
            <a:r>
              <a:rPr lang="en-GB" sz="3200" kern="1200" dirty="0">
                <a:latin typeface="Arial" panose="020B0604020202020204" pitchFamily="34" charset="0"/>
                <a:cs typeface="Arial" panose="020B0604020202020204" pitchFamily="34" charset="0"/>
              </a:rPr>
              <a:t> </a:t>
            </a:r>
            <a:r>
              <a:rPr lang="en-GB" sz="3200" kern="1200" dirty="0" err="1">
                <a:latin typeface="Arial" panose="020B0604020202020204" pitchFamily="34" charset="0"/>
                <a:cs typeface="Arial" panose="020B0604020202020204" pitchFamily="34" charset="0"/>
              </a:rPr>
              <a:t>liệu</a:t>
            </a:r>
            <a:endParaRPr lang="en-US" sz="3200" kern="1200" dirty="0">
              <a:latin typeface="Arial" panose="020B0604020202020204" pitchFamily="34" charset="0"/>
              <a:cs typeface="Arial" panose="020B0604020202020204" pitchFamily="34" charset="0"/>
            </a:endParaRPr>
          </a:p>
        </p:txBody>
      </p:sp>
      <p:sp>
        <p:nvSpPr>
          <p:cNvPr id="28" name="Freeform 27"/>
          <p:cNvSpPr/>
          <p:nvPr/>
        </p:nvSpPr>
        <p:spPr>
          <a:xfrm>
            <a:off x="3277312" y="589489"/>
            <a:ext cx="3983459" cy="84756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800" kern="1200" dirty="0" err="1">
                <a:latin typeface="Arial" panose="020B0604020202020204" pitchFamily="34" charset="0"/>
                <a:cs typeface="Arial" panose="020B0604020202020204" pitchFamily="34" charset="0"/>
              </a:rPr>
              <a:t>Tính</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dẫn</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điện</a:t>
            </a:r>
            <a:endParaRPr lang="en-US" sz="2800" kern="1200" dirty="0">
              <a:latin typeface="Arial" panose="020B0604020202020204" pitchFamily="34" charset="0"/>
              <a:cs typeface="Arial" panose="020B0604020202020204" pitchFamily="34" charset="0"/>
            </a:endParaRPr>
          </a:p>
        </p:txBody>
      </p:sp>
      <p:sp>
        <p:nvSpPr>
          <p:cNvPr id="29" name="Freeform 28"/>
          <p:cNvSpPr/>
          <p:nvPr/>
        </p:nvSpPr>
        <p:spPr>
          <a:xfrm>
            <a:off x="3297047" y="1388123"/>
            <a:ext cx="3983459" cy="84756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800" kern="1200" dirty="0" err="1">
                <a:latin typeface="Arial" panose="020B0604020202020204" pitchFamily="34" charset="0"/>
                <a:cs typeface="Arial" panose="020B0604020202020204" pitchFamily="34" charset="0"/>
              </a:rPr>
              <a:t>Tính</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dẫn</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nhiệt</a:t>
            </a:r>
            <a:endParaRPr lang="en-US" sz="2800" kern="1200" dirty="0">
              <a:latin typeface="Arial" panose="020B0604020202020204" pitchFamily="34" charset="0"/>
              <a:cs typeface="Arial" panose="020B0604020202020204" pitchFamily="34" charset="0"/>
            </a:endParaRPr>
          </a:p>
        </p:txBody>
      </p:sp>
      <p:sp>
        <p:nvSpPr>
          <p:cNvPr id="30" name="Freeform 29"/>
          <p:cNvSpPr/>
          <p:nvPr/>
        </p:nvSpPr>
        <p:spPr>
          <a:xfrm>
            <a:off x="3291908" y="2213577"/>
            <a:ext cx="3983459" cy="731930"/>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800" kern="1200">
                <a:latin typeface="Arial" panose="020B0604020202020204" pitchFamily="34" charset="0"/>
                <a:cs typeface="Arial" panose="020B0604020202020204" pitchFamily="34" charset="0"/>
              </a:rPr>
              <a:t>Tính dẻo</a:t>
            </a:r>
          </a:p>
        </p:txBody>
      </p:sp>
      <p:sp>
        <p:nvSpPr>
          <p:cNvPr id="31" name="Freeform 30"/>
          <p:cNvSpPr/>
          <p:nvPr/>
        </p:nvSpPr>
        <p:spPr>
          <a:xfrm>
            <a:off x="3291908" y="2937093"/>
            <a:ext cx="3983459" cy="700032"/>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800" kern="1200">
                <a:latin typeface="Arial" panose="020B0604020202020204" pitchFamily="34" charset="0"/>
                <a:cs typeface="Arial" panose="020B0604020202020204" pitchFamily="34" charset="0"/>
              </a:rPr>
              <a:t>Tính cứng</a:t>
            </a:r>
          </a:p>
        </p:txBody>
      </p:sp>
      <p:sp>
        <p:nvSpPr>
          <p:cNvPr id="32" name="Freeform 31"/>
          <p:cNvSpPr/>
          <p:nvPr/>
        </p:nvSpPr>
        <p:spPr>
          <a:xfrm>
            <a:off x="3333219" y="3637125"/>
            <a:ext cx="3983459" cy="769584"/>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800" kern="1200">
                <a:latin typeface="Arial" panose="020B0604020202020204" pitchFamily="34" charset="0"/>
                <a:cs typeface="Arial" panose="020B0604020202020204" pitchFamily="34" charset="0"/>
              </a:rPr>
              <a:t>Tính bền</a:t>
            </a:r>
          </a:p>
        </p:txBody>
      </p:sp>
      <p:sp>
        <p:nvSpPr>
          <p:cNvPr id="33" name="Freeform 32"/>
          <p:cNvSpPr/>
          <p:nvPr/>
        </p:nvSpPr>
        <p:spPr>
          <a:xfrm>
            <a:off x="3304841" y="4382179"/>
            <a:ext cx="3983459" cy="761321"/>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800" kern="1200" dirty="0" err="1">
                <a:latin typeface="Arial" panose="020B0604020202020204" pitchFamily="34" charset="0"/>
                <a:cs typeface="Arial" panose="020B0604020202020204" pitchFamily="34" charset="0"/>
              </a:rPr>
              <a:t>Khả</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năng</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chịu</a:t>
            </a:r>
            <a:r>
              <a:rPr lang="en-GB" sz="2800" kern="1200" dirty="0">
                <a:latin typeface="Arial" panose="020B0604020202020204" pitchFamily="34" charset="0"/>
                <a:cs typeface="Arial" panose="020B0604020202020204" pitchFamily="34" charset="0"/>
              </a:rPr>
              <a:t> </a:t>
            </a:r>
            <a:r>
              <a:rPr lang="en-GB" sz="2800" kern="1200" dirty="0" err="1">
                <a:latin typeface="Arial" panose="020B0604020202020204" pitchFamily="34" charset="0"/>
                <a:cs typeface="Arial" panose="020B0604020202020204" pitchFamily="34" charset="0"/>
              </a:rPr>
              <a:t>nhiệt</a:t>
            </a:r>
            <a:r>
              <a:rPr lang="en-GB" sz="2800" kern="1200" dirty="0">
                <a:latin typeface="Arial" panose="020B0604020202020204" pitchFamily="34" charset="0"/>
                <a:cs typeface="Arial" panose="020B0604020202020204" pitchFamily="34" charset="0"/>
              </a:rPr>
              <a:t>,….</a:t>
            </a:r>
          </a:p>
        </p:txBody>
      </p:sp>
      <p:pic>
        <p:nvPicPr>
          <p:cNvPr id="1026" name="Picture 2" descr="C Cách luyện viết chữ đẹp &amp; Kỹ năng rèn viết chữ nhanh ...">
            <a:extLst>
              <a:ext uri="{FF2B5EF4-FFF2-40B4-BE49-F238E27FC236}">
                <a16:creationId xmlns:a16="http://schemas.microsoft.com/office/drawing/2014/main" id="{8552C344-8A4E-410F-9890-E4AA1E55E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78" y="1349580"/>
            <a:ext cx="1158948" cy="710238"/>
          </a:xfrm>
          <a:prstGeom prst="rect">
            <a:avLst/>
          </a:prstGeom>
          <a:solidFill>
            <a:srgbClr val="FF0000"/>
          </a:solidFill>
          <a:ln>
            <a:solidFill>
              <a:srgbClr val="FF0000"/>
            </a:solidFill>
          </a:ln>
        </p:spPr>
      </p:pic>
    </p:spTree>
    <p:custDataLst>
      <p:tags r:id="rId1"/>
    </p:custDataLst>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3" name="Rectangle 2"/>
          <p:cNvSpPr/>
          <p:nvPr/>
        </p:nvSpPr>
        <p:spPr>
          <a:xfrm>
            <a:off x="239486" y="1300648"/>
            <a:ext cx="8789917" cy="2858475"/>
          </a:xfrm>
          <a:prstGeom prst="rect">
            <a:avLst/>
          </a:prstGeom>
        </p:spPr>
        <p:txBody>
          <a:bodyPr wrap="square">
            <a:spAutoFit/>
          </a:bodyPr>
          <a:lstStyle/>
          <a:p>
            <a:pPr>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Trình </a:t>
            </a:r>
            <a:r>
              <a:rPr lang="en-US" sz="2800" i="1">
                <a:latin typeface="Times New Roman" panose="02020603050405020304" pitchFamily="18" charset="0"/>
                <a:ea typeface="Calibri" panose="020F0502020204030204" pitchFamily="34" charset="0"/>
                <a:cs typeface="Times New Roman" panose="02020603050405020304" pitchFamily="18" charset="0"/>
              </a:rPr>
              <a:t>bày cách sử dụng các vật liệu bảo đảm sự phát triển bền vững.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i="1">
                <a:latin typeface="Times New Roman" panose="02020603050405020304" pitchFamily="18" charset="0"/>
                <a:ea typeface="Calibri" panose="020F0502020204030204" pitchFamily="34" charset="0"/>
                <a:cs typeface="Times New Roman" panose="02020603050405020304" pitchFamily="18" charset="0"/>
              </a:rPr>
              <a:t>+ Tìm một số dẫn chứng để chỉ ra rằng việc sử dụng nhựa không hợp lí, không hiệu quả có thể tác động tiêu cực đến sức khoẻ và môi trường. </a:t>
            </a:r>
            <a:r>
              <a:rPr lang="en-US" sz="28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 ta cần làm gì để làm giảm thiểu rác thải nhựa?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3766457" y="3690256"/>
            <a:ext cx="5096446" cy="1180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Một số sản phẩm tái chế của HS </a:t>
            </a:r>
            <a:endParaRPr lang="en-US"/>
          </a:p>
        </p:txBody>
      </p:sp>
      <p:sp>
        <p:nvSpPr>
          <p:cNvPr id="9" name="TextBox 8"/>
          <p:cNvSpPr txBox="1"/>
          <p:nvPr/>
        </p:nvSpPr>
        <p:spPr>
          <a:xfrm>
            <a:off x="140470" y="109013"/>
            <a:ext cx="9003529" cy="9848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400" u="sng" smtClean="0">
                <a:solidFill>
                  <a:schemeClr val="tx1"/>
                </a:solidFill>
                <a:latin typeface="Times New Roman" panose="02020603050405020304" pitchFamily="18" charset="0"/>
                <a:cs typeface="Times New Roman" panose="02020603050405020304" pitchFamily="18" charset="0"/>
              </a:rPr>
              <a:t>1. Tính </a:t>
            </a:r>
            <a:r>
              <a:rPr lang="en-US" sz="2400" u="sng">
                <a:solidFill>
                  <a:schemeClr val="tx1"/>
                </a:solidFill>
                <a:latin typeface="Times New Roman" panose="02020603050405020304" pitchFamily="18" charset="0"/>
                <a:cs typeface="Times New Roman" panose="02020603050405020304" pitchFamily="18" charset="0"/>
              </a:rPr>
              <a:t>chất và ứng </a:t>
            </a:r>
            <a:r>
              <a:rPr lang="en-US" sz="2400">
                <a:solidFill>
                  <a:schemeClr val="tx1"/>
                </a:solidFill>
                <a:latin typeface="Times New Roman" panose="02020603050405020304" pitchFamily="18" charset="0"/>
                <a:cs typeface="Times New Roman" panose="02020603050405020304" pitchFamily="18" charset="0"/>
              </a:rPr>
              <a:t>dụng</a:t>
            </a:r>
            <a:r>
              <a:rPr lang="en-US" sz="2400" u="sng">
                <a:solidFill>
                  <a:schemeClr val="tx1"/>
                </a:solidFill>
                <a:latin typeface="Times New Roman" panose="02020603050405020304" pitchFamily="18" charset="0"/>
                <a:cs typeface="Times New Roman" panose="02020603050405020304" pitchFamily="18" charset="0"/>
              </a:rPr>
              <a:t> của một số vật liệu thông dụng</a:t>
            </a:r>
          </a:p>
          <a:p>
            <a:pPr algn="just">
              <a:spcBef>
                <a:spcPts val="600"/>
              </a:spcBef>
              <a:spcAft>
                <a:spcPts val="600"/>
              </a:spcAft>
            </a:pPr>
            <a:r>
              <a:rPr lang="en-US" sz="2400"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Sử dụng các vật liệu bảo đảm sự phát triển bền vững</a:t>
            </a:r>
            <a:endParaRPr lang="en-US" sz="2400"/>
          </a:p>
        </p:txBody>
      </p:sp>
    </p:spTree>
    <p:custDataLst>
      <p:tags r:id="rId1"/>
    </p:custDataLst>
    <p:extLst>
      <p:ext uri="{BB962C8B-B14F-4D97-AF65-F5344CB8AC3E}">
        <p14:creationId xmlns:p14="http://schemas.microsoft.com/office/powerpoint/2010/main" val="274701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3" name="Rectangle: Rounded Corners 2">
            <a:extLst>
              <a:ext uri="{FF2B5EF4-FFF2-40B4-BE49-F238E27FC236}">
                <a16:creationId xmlns:a16="http://schemas.microsoft.com/office/drawing/2014/main" id="{F3DA55AC-EDAA-4394-8681-0474E443751F}"/>
              </a:ext>
            </a:extLst>
          </p:cNvPr>
          <p:cNvSpPr/>
          <p:nvPr/>
        </p:nvSpPr>
        <p:spPr>
          <a:xfrm>
            <a:off x="2913320" y="117501"/>
            <a:ext cx="2158410" cy="6653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Luyện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9CDC25D-0CC1-4343-AB00-880548DB6A77}"/>
              </a:ext>
            </a:extLst>
          </p:cNvPr>
          <p:cNvSpPr txBox="1"/>
          <p:nvPr/>
        </p:nvSpPr>
        <p:spPr>
          <a:xfrm>
            <a:off x="324292" y="870489"/>
            <a:ext cx="6496493" cy="2554545"/>
          </a:xfrm>
          <a:prstGeom prst="rect">
            <a:avLst/>
          </a:prstGeom>
          <a:solidFill>
            <a:schemeClr val="accent1">
              <a:lumMod val="60000"/>
              <a:lumOff val="40000"/>
            </a:schemeClr>
          </a:solidFill>
        </p:spPr>
        <p:txBody>
          <a:bodyPr wrap="square">
            <a:spAutoFit/>
          </a:bodyPr>
          <a:lstStyle/>
          <a:p>
            <a:pPr marL="342900" indent="-342900" algn="ctr">
              <a:buAutoNum type="arabicPeriod"/>
            </a:pPr>
            <a:r>
              <a:rPr lang="vi-VN" sz="1600" b="0" i="0" dirty="0">
                <a:solidFill>
                  <a:srgbClr val="333333"/>
                </a:solidFill>
                <a:effectLst/>
                <a:latin typeface="Times New Roman" panose="02020603050405020304" pitchFamily="18" charset="0"/>
                <a:cs typeface="Times New Roman" panose="02020603050405020304" pitchFamily="18" charset="0"/>
              </a:rPr>
              <a:t>Tính chất nào dưới đây </a:t>
            </a:r>
            <a:r>
              <a:rPr lang="vi-VN" sz="1600" b="1" i="0" dirty="0">
                <a:solidFill>
                  <a:srgbClr val="333333"/>
                </a:solidFill>
                <a:effectLst/>
                <a:latin typeface="Times New Roman" panose="02020603050405020304" pitchFamily="18" charset="0"/>
                <a:cs typeface="Times New Roman" panose="02020603050405020304" pitchFamily="18" charset="0"/>
              </a:rPr>
              <a:t>không phải</a:t>
            </a:r>
            <a:r>
              <a:rPr lang="vi-VN" sz="1600" b="0" i="0" dirty="0">
                <a:solidFill>
                  <a:srgbClr val="333333"/>
                </a:solidFill>
                <a:effectLst/>
                <a:latin typeface="Times New Roman" panose="02020603050405020304" pitchFamily="18" charset="0"/>
                <a:cs typeface="Times New Roman" panose="02020603050405020304" pitchFamily="18" charset="0"/>
              </a:rPr>
              <a:t> là tính chất chung của kim loại?</a:t>
            </a:r>
          </a:p>
          <a:p>
            <a:pPr marL="342900" indent="-342900" algn="ctr">
              <a:buAutoNum type="arabi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marL="342900" indent="-342900" algn="ctr">
              <a:buAutoNum type="alphaUcPeriod"/>
            </a:pPr>
            <a:r>
              <a:rPr lang="vi-VN" sz="1600" b="0" i="0" dirty="0">
                <a:solidFill>
                  <a:srgbClr val="333333"/>
                </a:solidFill>
                <a:effectLst/>
                <a:latin typeface="Times New Roman" panose="02020603050405020304" pitchFamily="18" charset="0"/>
                <a:cs typeface="Times New Roman" panose="02020603050405020304" pitchFamily="18" charset="0"/>
              </a:rPr>
              <a:t>  Tính dẻo</a:t>
            </a:r>
          </a:p>
          <a:p>
            <a:pPr marL="342900" indent="-342900" algn="ctr">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   B. Tính dẫn điện</a:t>
            </a:r>
          </a:p>
          <a:p>
            <a:pPr algn="ct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      C. Tính dẫn nhiệt</a:t>
            </a:r>
          </a:p>
          <a:p>
            <a:pPr algn="ctr"/>
            <a:endParaRPr lang="vi-VN" sz="1600" dirty="0">
              <a:solidFill>
                <a:srgbClr val="333333"/>
              </a:solidFill>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D. Tính cứng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8E90641-3651-4EE7-B04E-11AA054646FC}"/>
              </a:ext>
            </a:extLst>
          </p:cNvPr>
          <p:cNvSpPr/>
          <p:nvPr/>
        </p:nvSpPr>
        <p:spPr>
          <a:xfrm>
            <a:off x="2913320" y="2817306"/>
            <a:ext cx="318977"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D</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48938C8-BCCD-4D10-83B4-3D58415A55B0}"/>
              </a:ext>
            </a:extLst>
          </p:cNvPr>
          <p:cNvSpPr txBox="1"/>
          <p:nvPr/>
        </p:nvSpPr>
        <p:spPr>
          <a:xfrm>
            <a:off x="324292" y="958149"/>
            <a:ext cx="6820785" cy="3785652"/>
          </a:xfrm>
          <a:prstGeom prst="rect">
            <a:avLst/>
          </a:prstGeom>
          <a:solidFill>
            <a:schemeClr val="accent1">
              <a:lumMod val="60000"/>
              <a:lumOff val="40000"/>
            </a:schemeClr>
          </a:solid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2. </a:t>
            </a:r>
            <a:r>
              <a:rPr lang="en-US" sz="2400" b="0" i="0" dirty="0" err="1">
                <a:solidFill>
                  <a:srgbClr val="333333"/>
                </a:solidFill>
                <a:effectLst/>
                <a:latin typeface="Times New Roman" panose="02020603050405020304" pitchFamily="18" charset="0"/>
                <a:cs typeface="Times New Roman" panose="02020603050405020304" pitchFamily="18" charset="0"/>
              </a:rPr>
              <a:t>Vật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liệu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có</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tính</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chất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trong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suốt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là</a:t>
            </a:r>
            <a:endParaRPr lang="vi-VN" sz="2400" b="0" i="0" dirty="0">
              <a:solidFill>
                <a:srgbClr val="333333"/>
              </a:solidFill>
              <a:effectLst/>
              <a:latin typeface="Times New Roman" panose="02020603050405020304" pitchFamily="18" charset="0"/>
              <a:cs typeface="Times New Roman" panose="02020603050405020304" pitchFamily="18" charset="0"/>
            </a:endParaRPr>
          </a:p>
          <a:p>
            <a:endParaRPr lang="en-US" sz="2400" b="0" i="0" dirty="0">
              <a:solidFill>
                <a:srgbClr val="333333"/>
              </a:solidFill>
              <a:effectLst/>
              <a:latin typeface="Times New Roman" panose="02020603050405020304" pitchFamily="18" charset="0"/>
              <a:cs typeface="Times New Roman" panose="02020603050405020304" pitchFamily="18" charset="0"/>
            </a:endParaRPr>
          </a:p>
          <a:p>
            <a:r>
              <a:rPr lang="vi-VN" sz="2400" dirty="0">
                <a:solidFill>
                  <a:srgbClr val="333333"/>
                </a:solidFill>
                <a:latin typeface="Times New Roman" panose="02020603050405020304" pitchFamily="18" charset="0"/>
                <a:cs typeface="Times New Roman" panose="02020603050405020304" pitchFamily="18" charset="0"/>
              </a:rPr>
              <a:t>A. K</a:t>
            </a:r>
            <a:r>
              <a:rPr lang="en-US" sz="2400" b="0" i="0" dirty="0" err="1">
                <a:solidFill>
                  <a:srgbClr val="333333"/>
                </a:solidFill>
                <a:effectLst/>
                <a:latin typeface="Times New Roman" panose="02020603050405020304" pitchFamily="18" charset="0"/>
                <a:cs typeface="Times New Roman" panose="02020603050405020304" pitchFamily="18" charset="0"/>
              </a:rPr>
              <a:t>im</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loại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đồng</a:t>
            </a:r>
            <a:endParaRPr lang="vi-VN" sz="2400" b="0" i="0" dirty="0">
              <a:solidFill>
                <a:srgbClr val="333333"/>
              </a:solidFill>
              <a:effectLst/>
              <a:latin typeface="Times New Roman" panose="02020603050405020304" pitchFamily="18" charset="0"/>
              <a:cs typeface="Times New Roman" panose="02020603050405020304" pitchFamily="18" charset="0"/>
            </a:endParaRPr>
          </a:p>
          <a:p>
            <a:endParaRPr lang="vi-VN" sz="2400" dirty="0">
              <a:solidFill>
                <a:srgbClr val="333333"/>
              </a:solidFill>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B. </a:t>
            </a:r>
            <a:r>
              <a:rPr lang="vi-VN" sz="2400" dirty="0">
                <a:solidFill>
                  <a:srgbClr val="333333"/>
                </a:solidFill>
                <a:latin typeface="Times New Roman" panose="02020603050405020304" pitchFamily="18" charset="0"/>
                <a:cs typeface="Times New Roman" panose="02020603050405020304" pitchFamily="18" charset="0"/>
              </a:rPr>
              <a:t>T</a:t>
            </a:r>
            <a:r>
              <a:rPr lang="en-US" sz="2400" b="0" i="0" dirty="0" err="1">
                <a:solidFill>
                  <a:srgbClr val="333333"/>
                </a:solidFill>
                <a:effectLst/>
                <a:latin typeface="Times New Roman" panose="02020603050405020304" pitchFamily="18" charset="0"/>
                <a:cs typeface="Times New Roman" panose="02020603050405020304" pitchFamily="18" charset="0"/>
              </a:rPr>
              <a:t>hủy</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tinh</a:t>
            </a:r>
            <a:endParaRPr lang="vi-VN" sz="2400" b="0" i="0" dirty="0">
              <a:solidFill>
                <a:srgbClr val="333333"/>
              </a:solidFill>
              <a:effectLst/>
              <a:latin typeface="Times New Roman" panose="02020603050405020304" pitchFamily="18" charset="0"/>
              <a:cs typeface="Times New Roman" panose="02020603050405020304" pitchFamily="18" charset="0"/>
            </a:endParaRPr>
          </a:p>
          <a:p>
            <a:endParaRPr lang="en-US" sz="2400" b="0" i="0" dirty="0">
              <a:solidFill>
                <a:srgbClr val="333333"/>
              </a:solidFill>
              <a:effectLst/>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C. </a:t>
            </a:r>
            <a:r>
              <a:rPr lang="vi-VN" sz="2400" dirty="0">
                <a:solidFill>
                  <a:srgbClr val="333333"/>
                </a:solidFill>
                <a:latin typeface="Times New Roman" panose="02020603050405020304" pitchFamily="18" charset="0"/>
                <a:cs typeface="Times New Roman" panose="02020603050405020304" pitchFamily="18" charset="0"/>
              </a:rPr>
              <a:t>G</a:t>
            </a:r>
            <a:r>
              <a:rPr lang="en-US" sz="2400" b="0" i="0" dirty="0">
                <a:solidFill>
                  <a:srgbClr val="333333"/>
                </a:solidFill>
                <a:effectLst/>
                <a:latin typeface="Times New Roman" panose="02020603050405020304" pitchFamily="18" charset="0"/>
                <a:cs typeface="Times New Roman" panose="02020603050405020304" pitchFamily="18" charset="0"/>
              </a:rPr>
              <a:t>ỗ</a:t>
            </a:r>
            <a:endParaRPr lang="vi-VN" sz="2400" b="0" i="0" dirty="0">
              <a:solidFill>
                <a:srgbClr val="333333"/>
              </a:solidFill>
              <a:effectLst/>
              <a:latin typeface="Times New Roman" panose="02020603050405020304" pitchFamily="18" charset="0"/>
              <a:cs typeface="Times New Roman" panose="02020603050405020304" pitchFamily="18" charset="0"/>
            </a:endParaRPr>
          </a:p>
          <a:p>
            <a:endParaRPr lang="en-US" sz="2400" b="0" i="0" dirty="0">
              <a:solidFill>
                <a:srgbClr val="333333"/>
              </a:solidFill>
              <a:effectLst/>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D. </a:t>
            </a:r>
            <a:r>
              <a:rPr lang="vi-VN" sz="2400" dirty="0">
                <a:solidFill>
                  <a:srgbClr val="333333"/>
                </a:solidFill>
                <a:latin typeface="Times New Roman" panose="02020603050405020304" pitchFamily="18" charset="0"/>
                <a:cs typeface="Times New Roman" panose="02020603050405020304" pitchFamily="18" charset="0"/>
              </a:rPr>
              <a:t>T</a:t>
            </a:r>
            <a:r>
              <a:rPr lang="en-US" sz="2400" b="0" i="0" dirty="0" err="1">
                <a:solidFill>
                  <a:srgbClr val="333333"/>
                </a:solidFill>
                <a:effectLst/>
                <a:latin typeface="Times New Roman" panose="02020603050405020304" pitchFamily="18" charset="0"/>
                <a:cs typeface="Times New Roman" panose="02020603050405020304" pitchFamily="18" charset="0"/>
              </a:rPr>
              <a:t>hép</a:t>
            </a:r>
            <a:endParaRPr lang="vi-VN" sz="2400" b="0" i="0" dirty="0">
              <a:solidFill>
                <a:srgbClr val="333333"/>
              </a:solidFill>
              <a:effectLst/>
              <a:latin typeface="Times New Roman" panose="02020603050405020304" pitchFamily="18" charset="0"/>
              <a:cs typeface="Times New Roman" panose="02020603050405020304" pitchFamily="18" charset="0"/>
            </a:endParaRPr>
          </a:p>
          <a:p>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CB5B81F5-D6EE-43E9-8849-046A0806BE08}"/>
              </a:ext>
            </a:extLst>
          </p:cNvPr>
          <p:cNvSpPr/>
          <p:nvPr/>
        </p:nvSpPr>
        <p:spPr>
          <a:xfrm>
            <a:off x="238219" y="2298458"/>
            <a:ext cx="512896" cy="78219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88229" y="642257"/>
            <a:ext cx="184731" cy="307777"/>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2372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4" name="TextBox 3">
            <a:extLst>
              <a:ext uri="{FF2B5EF4-FFF2-40B4-BE49-F238E27FC236}">
                <a16:creationId xmlns:a16="http://schemas.microsoft.com/office/drawing/2014/main" id="{34022E2C-9462-403C-B1CA-F676FE498DAA}"/>
              </a:ext>
            </a:extLst>
          </p:cNvPr>
          <p:cNvSpPr txBox="1"/>
          <p:nvPr/>
        </p:nvSpPr>
        <p:spPr>
          <a:xfrm>
            <a:off x="308345" y="190005"/>
            <a:ext cx="6188148" cy="2554545"/>
          </a:xfrm>
          <a:prstGeom prst="rect">
            <a:avLst/>
          </a:prstGeom>
          <a:solidFill>
            <a:schemeClr val="accent1">
              <a:lumMod val="60000"/>
              <a:lumOff val="40000"/>
            </a:schemeClr>
          </a:solidFill>
        </p:spPr>
        <p:txBody>
          <a:bodyPr wrap="square">
            <a:spAutoFit/>
          </a:bodyPr>
          <a:lstStyle/>
          <a:p>
            <a:pPr algn="just"/>
            <a:r>
              <a:rPr lang="en-US" sz="1600" b="1" i="0" dirty="0">
                <a:solidFill>
                  <a:srgbClr val="333333"/>
                </a:solidFill>
                <a:effectLst/>
                <a:latin typeface="Times New Roman" panose="02020603050405020304" pitchFamily="18" charset="0"/>
                <a:cs typeface="Times New Roman" panose="02020603050405020304" pitchFamily="18" charset="0"/>
              </a:rPr>
              <a:t>3. </a:t>
            </a:r>
            <a:r>
              <a:rPr lang="vi-VN" sz="1600" b="1" i="0" dirty="0">
                <a:solidFill>
                  <a:srgbClr val="333333"/>
                </a:solidFill>
                <a:effectLst/>
                <a:latin typeface="Times New Roman" panose="02020603050405020304" pitchFamily="18" charset="0"/>
                <a:cs typeface="Times New Roman" panose="02020603050405020304" pitchFamily="18" charset="0"/>
              </a:rPr>
              <a:t>Việc làm nào nên thực hiện khi sử dụng các đồ vật bằng gỗ?</a:t>
            </a:r>
          </a:p>
          <a:p>
            <a:pPr algn="just"/>
            <a:endParaRPr lang="vi-VN" sz="1600" b="1" i="0" dirty="0">
              <a:solidFill>
                <a:srgbClr val="333333"/>
              </a:solidFill>
              <a:effectLst/>
              <a:latin typeface="Times New Roman" panose="02020603050405020304" pitchFamily="18" charset="0"/>
              <a:cs typeface="Times New Roman" panose="02020603050405020304" pitchFamily="18" charset="0"/>
            </a:endParaRPr>
          </a:p>
          <a:p>
            <a:pPr marL="342900" indent="-342900" algn="just">
              <a:buAutoNum type="alphaUcPeriod"/>
            </a:pPr>
            <a:r>
              <a:rPr lang="vi-VN" sz="1600" b="0" i="0" dirty="0">
                <a:solidFill>
                  <a:srgbClr val="333333"/>
                </a:solidFill>
                <a:effectLst/>
                <a:latin typeface="Times New Roman" panose="02020603050405020304" pitchFamily="18" charset="0"/>
                <a:cs typeface="Times New Roman" panose="02020603050405020304" pitchFamily="18" charset="0"/>
              </a:rPr>
              <a:t>Đặt các vật sắc nhọn trên bề mặt</a:t>
            </a:r>
          </a:p>
          <a:p>
            <a:pPr marL="342900" indent="-342900" algn="just">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B. Cho tiếp xúc nhiều với nước</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C. Để trong môi trường khô thoáng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D. Dùng các chất tẩy rửa mạnh để lau bề mặt</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FA33C59E-4ABE-4344-9381-F5EAEF059380}"/>
              </a:ext>
            </a:extLst>
          </p:cNvPr>
          <p:cNvSpPr/>
          <p:nvPr/>
        </p:nvSpPr>
        <p:spPr>
          <a:xfrm>
            <a:off x="308345" y="1711842"/>
            <a:ext cx="255181" cy="3544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30F6B3-FF84-430B-ABC5-9D29FB71EBF0}"/>
              </a:ext>
            </a:extLst>
          </p:cNvPr>
          <p:cNvSpPr txBox="1"/>
          <p:nvPr/>
        </p:nvSpPr>
        <p:spPr>
          <a:xfrm>
            <a:off x="202019" y="190004"/>
            <a:ext cx="6602818" cy="4832092"/>
          </a:xfrm>
          <a:prstGeom prst="rect">
            <a:avLst/>
          </a:prstGeom>
          <a:solidFill>
            <a:schemeClr val="accent1">
              <a:lumMod val="60000"/>
              <a:lumOff val="40000"/>
            </a:schemeClr>
          </a:solidFill>
        </p:spPr>
        <p:txBody>
          <a:bodyPr wrap="square">
            <a:spAutoFit/>
          </a:bodyPr>
          <a:lstStyle/>
          <a:p>
            <a:pPr algn="just"/>
            <a:r>
              <a:rPr lang="en-US" sz="2800" b="1" i="0" dirty="0">
                <a:solidFill>
                  <a:srgbClr val="333333"/>
                </a:solidFill>
                <a:effectLst/>
                <a:latin typeface="Times New Roman" panose="02020603050405020304" pitchFamily="18" charset="0"/>
                <a:cs typeface="Times New Roman" panose="02020603050405020304" pitchFamily="18" charset="0"/>
              </a:rPr>
              <a:t>4. </a:t>
            </a:r>
            <a:r>
              <a:rPr lang="vi-VN" sz="2800" b="1" i="0" dirty="0">
                <a:solidFill>
                  <a:srgbClr val="333333"/>
                </a:solidFill>
                <a:effectLst/>
                <a:latin typeface="Times New Roman" panose="02020603050405020304" pitchFamily="18" charset="0"/>
                <a:cs typeface="Times New Roman" panose="02020603050405020304" pitchFamily="18" charset="0"/>
              </a:rPr>
              <a:t>Con dao làm bằng thép sẽ không bị gỉ nếu</a:t>
            </a:r>
          </a:p>
          <a:p>
            <a:pPr algn="just"/>
            <a:endParaRPr lang="vi-VN" sz="2800" b="1" i="0" dirty="0">
              <a:solidFill>
                <a:srgbClr val="333333"/>
              </a:solidFill>
              <a:effectLst/>
              <a:latin typeface="Times New Roman" panose="02020603050405020304" pitchFamily="18" charset="0"/>
              <a:cs typeface="Times New Roman" panose="02020603050405020304" pitchFamily="18" charset="0"/>
            </a:endParaRPr>
          </a:p>
          <a:p>
            <a:pPr algn="just"/>
            <a:r>
              <a:rPr lang="vi-VN" sz="2800" dirty="0">
                <a:solidFill>
                  <a:srgbClr val="333333"/>
                </a:solidFill>
                <a:latin typeface="Times New Roman" panose="02020603050405020304" pitchFamily="18" charset="0"/>
                <a:cs typeface="Times New Roman" panose="02020603050405020304" pitchFamily="18" charset="0"/>
              </a:rPr>
              <a:t>A. C</a:t>
            </a:r>
            <a:r>
              <a:rPr lang="vi-VN" sz="2800" b="0" i="0" dirty="0">
                <a:solidFill>
                  <a:srgbClr val="333333"/>
                </a:solidFill>
                <a:effectLst/>
                <a:latin typeface="Times New Roman" panose="02020603050405020304" pitchFamily="18" charset="0"/>
                <a:cs typeface="Times New Roman" panose="02020603050405020304" pitchFamily="18" charset="0"/>
              </a:rPr>
              <a:t>ắt chanh rồi không rửa</a:t>
            </a:r>
          </a:p>
          <a:p>
            <a:pPr marL="342900" indent="-342900" algn="just">
              <a:buAutoNum type="alphaUcPeriod"/>
            </a:pPr>
            <a:endParaRPr lang="vi-VN" sz="2800" b="0" i="0" dirty="0">
              <a:solidFill>
                <a:srgbClr val="333333"/>
              </a:solidFill>
              <a:effectLst/>
              <a:latin typeface="Times New Roman" panose="02020603050405020304" pitchFamily="18" charset="0"/>
              <a:cs typeface="Times New Roman" panose="02020603050405020304" pitchFamily="18" charset="0"/>
            </a:endParaRPr>
          </a:p>
          <a:p>
            <a:pPr algn="just"/>
            <a:r>
              <a:rPr lang="vi-VN" sz="2800" b="0" i="0" dirty="0">
                <a:solidFill>
                  <a:srgbClr val="333333"/>
                </a:solidFill>
                <a:effectLst/>
                <a:latin typeface="Times New Roman" panose="02020603050405020304" pitchFamily="18" charset="0"/>
                <a:cs typeface="Times New Roman" panose="02020603050405020304" pitchFamily="18" charset="0"/>
              </a:rPr>
              <a:t>B. Sau khi dùng rửa sạch, lau khô</a:t>
            </a:r>
          </a:p>
          <a:p>
            <a:pPr algn="just"/>
            <a:endParaRPr lang="vi-VN" sz="2800" b="0" i="0" dirty="0">
              <a:solidFill>
                <a:srgbClr val="333333"/>
              </a:solidFill>
              <a:effectLst/>
              <a:latin typeface="Times New Roman" panose="02020603050405020304" pitchFamily="18" charset="0"/>
              <a:cs typeface="Times New Roman" panose="02020603050405020304" pitchFamily="18" charset="0"/>
            </a:endParaRPr>
          </a:p>
          <a:p>
            <a:pPr algn="just"/>
            <a:r>
              <a:rPr lang="vi-VN" sz="2800" b="0" i="0" dirty="0">
                <a:solidFill>
                  <a:srgbClr val="333333"/>
                </a:solidFill>
                <a:effectLst/>
                <a:latin typeface="Times New Roman" panose="02020603050405020304" pitchFamily="18" charset="0"/>
                <a:cs typeface="Times New Roman" panose="02020603050405020304" pitchFamily="18" charset="0"/>
              </a:rPr>
              <a:t>C. Dùng xong, cất đi ngay</a:t>
            </a:r>
          </a:p>
          <a:p>
            <a:pPr algn="just"/>
            <a:endParaRPr lang="vi-VN" sz="2800" b="0" i="0" dirty="0">
              <a:solidFill>
                <a:srgbClr val="333333"/>
              </a:solidFill>
              <a:effectLst/>
              <a:latin typeface="Times New Roman" panose="02020603050405020304" pitchFamily="18" charset="0"/>
              <a:cs typeface="Times New Roman" panose="02020603050405020304" pitchFamily="18" charset="0"/>
            </a:endParaRPr>
          </a:p>
          <a:p>
            <a:pPr algn="just"/>
            <a:r>
              <a:rPr lang="vi-VN" sz="2800" b="0" i="0" dirty="0">
                <a:solidFill>
                  <a:srgbClr val="333333"/>
                </a:solidFill>
                <a:effectLst/>
                <a:latin typeface="Times New Roman" panose="02020603050405020304" pitchFamily="18" charset="0"/>
                <a:cs typeface="Times New Roman" panose="02020603050405020304" pitchFamily="18" charset="0"/>
              </a:rPr>
              <a:t>D. Ngâm trong nước lâu ngày</a:t>
            </a:r>
          </a:p>
          <a:p>
            <a:pPr algn="just"/>
            <a:endParaRPr lang="vi-VN" sz="28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581FF07-EA01-4EBC-996F-27EB55287675}"/>
              </a:ext>
            </a:extLst>
          </p:cNvPr>
          <p:cNvSpPr/>
          <p:nvPr/>
        </p:nvSpPr>
        <p:spPr>
          <a:xfrm>
            <a:off x="127464" y="2218435"/>
            <a:ext cx="616941" cy="77523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8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8AA20-9694-4F8D-8880-C873EBDACC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4" name="TextBox 3">
            <a:extLst>
              <a:ext uri="{FF2B5EF4-FFF2-40B4-BE49-F238E27FC236}">
                <a16:creationId xmlns:a16="http://schemas.microsoft.com/office/drawing/2014/main" id="{115859D0-0DC0-48EE-992D-40E48B3CD976}"/>
              </a:ext>
            </a:extLst>
          </p:cNvPr>
          <p:cNvSpPr txBox="1"/>
          <p:nvPr/>
        </p:nvSpPr>
        <p:spPr>
          <a:xfrm>
            <a:off x="74428" y="76248"/>
            <a:ext cx="6911164" cy="646331"/>
          </a:xfrm>
          <a:prstGeom prst="rect">
            <a:avLst/>
          </a:prstGeom>
          <a:solidFill>
            <a:srgbClr val="FFFF00"/>
          </a:solidFill>
        </p:spPr>
        <p:txBody>
          <a:bodyPr wrap="square">
            <a:spAutoFit/>
          </a:bodyPr>
          <a:lstStyle/>
          <a:p>
            <a:r>
              <a:rPr lang="en-US" sz="1800" b="1" i="0" dirty="0">
                <a:solidFill>
                  <a:srgbClr val="FF0000"/>
                </a:solidFill>
                <a:effectLst/>
                <a:latin typeface="Times New Roman" panose="02020603050405020304" pitchFamily="18" charset="0"/>
                <a:cs typeface="Times New Roman" panose="02020603050405020304" pitchFamily="18" charset="0"/>
              </a:rPr>
              <a:t>5. </a:t>
            </a:r>
            <a:r>
              <a:rPr lang="vi-VN" sz="1800" b="1" i="0" dirty="0">
                <a:solidFill>
                  <a:srgbClr val="FF0000"/>
                </a:solidFill>
                <a:effectLst/>
                <a:latin typeface="Times New Roman" panose="02020603050405020304" pitchFamily="18" charset="0"/>
                <a:cs typeface="Times New Roman" panose="02020603050405020304" pitchFamily="18" charset="0"/>
              </a:rPr>
              <a:t>Các vật liệu được ứng dụng để tạo nên nhiều vật thể khác nhau. Em hãy lập bảng thu thập thông tin về một số vật liệu theo mẫu sau.</a:t>
            </a:r>
            <a:endParaRPr lang="en-US" sz="1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0D2B566B-A2BC-4071-9712-A49419BF04E8}"/>
              </a:ext>
            </a:extLst>
          </p:cNvPr>
          <p:cNvGraphicFramePr>
            <a:graphicFrameLocks noGrp="1"/>
          </p:cNvGraphicFramePr>
          <p:nvPr>
            <p:extLst>
              <p:ext uri="{D42A27DB-BD31-4B8C-83A1-F6EECF244321}">
                <p14:modId xmlns:p14="http://schemas.microsoft.com/office/powerpoint/2010/main" val="1127965949"/>
              </p:ext>
            </p:extLst>
          </p:nvPr>
        </p:nvGraphicFramePr>
        <p:xfrm>
          <a:off x="114597" y="889731"/>
          <a:ext cx="6496490" cy="4177519"/>
        </p:xfrm>
        <a:graphic>
          <a:graphicData uri="http://schemas.openxmlformats.org/drawingml/2006/table">
            <a:tbl>
              <a:tblPr firstRow="1" bandRow="1">
                <a:tableStyleId>{3C2FFA5D-87B4-456A-9821-1D502468CF0F}</a:tableStyleId>
              </a:tblPr>
              <a:tblGrid>
                <a:gridCol w="1299298">
                  <a:extLst>
                    <a:ext uri="{9D8B030D-6E8A-4147-A177-3AD203B41FA5}">
                      <a16:colId xmlns:a16="http://schemas.microsoft.com/office/drawing/2014/main" val="2572314350"/>
                    </a:ext>
                  </a:extLst>
                </a:gridCol>
                <a:gridCol w="1299298">
                  <a:extLst>
                    <a:ext uri="{9D8B030D-6E8A-4147-A177-3AD203B41FA5}">
                      <a16:colId xmlns:a16="http://schemas.microsoft.com/office/drawing/2014/main" val="105368027"/>
                    </a:ext>
                  </a:extLst>
                </a:gridCol>
                <a:gridCol w="1299298">
                  <a:extLst>
                    <a:ext uri="{9D8B030D-6E8A-4147-A177-3AD203B41FA5}">
                      <a16:colId xmlns:a16="http://schemas.microsoft.com/office/drawing/2014/main" val="1117689115"/>
                    </a:ext>
                  </a:extLst>
                </a:gridCol>
                <a:gridCol w="1299298">
                  <a:extLst>
                    <a:ext uri="{9D8B030D-6E8A-4147-A177-3AD203B41FA5}">
                      <a16:colId xmlns:a16="http://schemas.microsoft.com/office/drawing/2014/main" val="2931646940"/>
                    </a:ext>
                  </a:extLst>
                </a:gridCol>
                <a:gridCol w="1299298">
                  <a:extLst>
                    <a:ext uri="{9D8B030D-6E8A-4147-A177-3AD203B41FA5}">
                      <a16:colId xmlns:a16="http://schemas.microsoft.com/office/drawing/2014/main" val="1103521254"/>
                    </a:ext>
                  </a:extLst>
                </a:gridCol>
              </a:tblGrid>
              <a:tr h="778739">
                <a:tc>
                  <a:txBody>
                    <a:bodyPr/>
                    <a:lstStyle/>
                    <a:p>
                      <a:pPr algn="ctr" fontAlgn="t"/>
                      <a:r>
                        <a:rPr lang="en-US" b="1">
                          <a:effectLst/>
                        </a:rPr>
                        <a:t>STT</a:t>
                      </a:r>
                      <a:endParaRPr lang="en-US">
                        <a:effectLst/>
                      </a:endParaRPr>
                    </a:p>
                  </a:txBody>
                  <a:tcPr marL="0" marR="0" marT="0" marB="0"/>
                </a:tc>
                <a:tc>
                  <a:txBody>
                    <a:bodyPr/>
                    <a:lstStyle/>
                    <a:p>
                      <a:pPr algn="ctr" fontAlgn="t"/>
                      <a:r>
                        <a:rPr lang="en-US" b="1" dirty="0" err="1">
                          <a:solidFill>
                            <a:srgbClr val="000000"/>
                          </a:solidFill>
                          <a:effectLst/>
                        </a:rPr>
                        <a:t>Vật</a:t>
                      </a:r>
                      <a:r>
                        <a:rPr lang="en-US" b="1" dirty="0">
                          <a:solidFill>
                            <a:srgbClr val="000000"/>
                          </a:solidFill>
                          <a:effectLst/>
                        </a:rPr>
                        <a:t> </a:t>
                      </a:r>
                      <a:r>
                        <a:rPr lang="en-US" b="1" dirty="0" err="1">
                          <a:solidFill>
                            <a:srgbClr val="000000"/>
                          </a:solidFill>
                          <a:effectLst/>
                        </a:rPr>
                        <a:t>liệu</a:t>
                      </a:r>
                      <a:endParaRPr lang="en-US" dirty="0">
                        <a:effectLst/>
                      </a:endParaRPr>
                    </a:p>
                  </a:txBody>
                  <a:tcPr marL="68580" marR="68580" marT="0" marB="0"/>
                </a:tc>
                <a:tc>
                  <a:txBody>
                    <a:bodyPr/>
                    <a:lstStyle/>
                    <a:p>
                      <a:pPr algn="ctr" fontAlgn="t"/>
                      <a:r>
                        <a:rPr lang="en-US" b="1">
                          <a:solidFill>
                            <a:srgbClr val="000000"/>
                          </a:solidFill>
                          <a:effectLst/>
                        </a:rPr>
                        <a:t>Tính chất</a:t>
                      </a:r>
                      <a:endParaRPr lang="en-US">
                        <a:effectLst/>
                      </a:endParaRPr>
                    </a:p>
                  </a:txBody>
                  <a:tcPr marL="68580" marR="68580" marT="0" marB="0"/>
                </a:tc>
                <a:tc>
                  <a:txBody>
                    <a:bodyPr/>
                    <a:lstStyle/>
                    <a:p>
                      <a:pPr algn="ctr" fontAlgn="t"/>
                      <a:r>
                        <a:rPr lang="en-US" b="1">
                          <a:solidFill>
                            <a:srgbClr val="000000"/>
                          </a:solidFill>
                          <a:effectLst/>
                        </a:rPr>
                        <a:t>Ứng dụng</a:t>
                      </a:r>
                      <a:endParaRPr lang="en-US">
                        <a:effectLst/>
                      </a:endParaRPr>
                    </a:p>
                  </a:txBody>
                  <a:tcPr marL="68580" marR="68580" marT="0" marB="0"/>
                </a:tc>
                <a:tc>
                  <a:txBody>
                    <a:bodyPr/>
                    <a:lstStyle/>
                    <a:p>
                      <a:pPr algn="ctr" fontAlgn="t"/>
                      <a:r>
                        <a:rPr lang="vi-VN" b="1">
                          <a:solidFill>
                            <a:srgbClr val="000000"/>
                          </a:solidFill>
                          <a:effectLst/>
                        </a:rPr>
                        <a:t>Lưu ý sử dụng an toàn và bảo quản</a:t>
                      </a:r>
                      <a:endParaRPr lang="vi-VN">
                        <a:effectLst/>
                      </a:endParaRPr>
                    </a:p>
                  </a:txBody>
                  <a:tcPr marL="68580" marR="68580" marT="0" marB="0"/>
                </a:tc>
                <a:extLst>
                  <a:ext uri="{0D108BD9-81ED-4DB2-BD59-A6C34878D82A}">
                    <a16:rowId xmlns:a16="http://schemas.microsoft.com/office/drawing/2014/main" val="3290399759"/>
                  </a:ext>
                </a:extLst>
              </a:tr>
              <a:tr h="1335816">
                <a:tc>
                  <a:txBody>
                    <a:bodyPr/>
                    <a:lstStyle/>
                    <a:p>
                      <a:pPr algn="just" fontAlgn="t"/>
                      <a:r>
                        <a:rPr lang="en-US">
                          <a:effectLst/>
                        </a:rPr>
                        <a:t>1</a:t>
                      </a:r>
                    </a:p>
                  </a:txBody>
                  <a:tcPr marL="68580" marR="68580" marT="0" marB="0"/>
                </a:tc>
                <a:tc>
                  <a:txBody>
                    <a:bodyPr/>
                    <a:lstStyle/>
                    <a:p>
                      <a:pPr algn="just" fontAlgn="t"/>
                      <a:r>
                        <a:rPr lang="en-US" dirty="0" err="1">
                          <a:effectLst/>
                        </a:rPr>
                        <a:t>Nhựa</a:t>
                      </a:r>
                      <a:endParaRPr lang="en-US" dirty="0">
                        <a:effectLst/>
                      </a:endParaRPr>
                    </a:p>
                  </a:txBody>
                  <a:tcPr marL="68580" marR="68580" marT="0" marB="0"/>
                </a:tc>
                <a:tc>
                  <a:txBody>
                    <a:bodyPr/>
                    <a:lstStyle/>
                    <a:p>
                      <a:pPr algn="just" fontAlgn="t"/>
                      <a:r>
                        <a:rPr lang="vi-VN" dirty="0">
                          <a:effectLst/>
                        </a:rPr>
                        <a:t>Dễ tạo hình, bền với môi trường</a:t>
                      </a:r>
                    </a:p>
                  </a:txBody>
                  <a:tcPr marL="68580" marR="68580" marT="0" marB="0"/>
                </a:tc>
                <a:tc>
                  <a:txBody>
                    <a:bodyPr/>
                    <a:lstStyle/>
                    <a:p>
                      <a:pPr algn="just" fontAlgn="t"/>
                      <a:r>
                        <a:rPr lang="vi-VN">
                          <a:effectLst/>
                        </a:rPr>
                        <a:t>Làm chai đựng nước, hộp đựng thức ăn</a:t>
                      </a:r>
                    </a:p>
                  </a:txBody>
                  <a:tcPr marL="68580" marR="68580" marT="0" marB="0"/>
                </a:tc>
                <a:tc>
                  <a:txBody>
                    <a:bodyPr/>
                    <a:lstStyle/>
                    <a:p>
                      <a:pPr algn="just" fontAlgn="t"/>
                      <a:r>
                        <a:rPr lang="en-US">
                          <a:effectLst/>
                        </a:rPr>
                        <a:t>- Tránh đặt các loại nhựa này ở nhiệt độ cao.</a:t>
                      </a:r>
                    </a:p>
                    <a:p>
                      <a:pPr algn="just" fontAlgn="t"/>
                      <a:r>
                        <a:rPr lang="en-US">
                          <a:effectLst/>
                        </a:rPr>
                        <a:t>- Lựa chọn loại nhựa phù hợp để đặt thực phẩm.</a:t>
                      </a:r>
                    </a:p>
                  </a:txBody>
                  <a:tcPr marL="68580" marR="68580" marT="0" marB="0"/>
                </a:tc>
                <a:extLst>
                  <a:ext uri="{0D108BD9-81ED-4DB2-BD59-A6C34878D82A}">
                    <a16:rowId xmlns:a16="http://schemas.microsoft.com/office/drawing/2014/main" val="1828806864"/>
                  </a:ext>
                </a:extLst>
              </a:tr>
              <a:tr h="338380">
                <a:tc>
                  <a:txBody>
                    <a:bodyPr/>
                    <a:lstStyle/>
                    <a:p>
                      <a:pPr algn="just" fontAlgn="t"/>
                      <a:r>
                        <a:rPr lang="en-US">
                          <a:effectLst/>
                        </a:rPr>
                        <a:t>2</a:t>
                      </a:r>
                    </a:p>
                  </a:txBody>
                  <a:tcPr marL="68580" marR="68580" marT="0" marB="0"/>
                </a:tc>
                <a:tc>
                  <a:txBody>
                    <a:bodyPr/>
                    <a:lstStyle/>
                    <a:p>
                      <a:pPr algn="just" fontAlgn="t"/>
                      <a:r>
                        <a:rPr lang="en-US">
                          <a:effectLst/>
                        </a:rPr>
                        <a:t>Kim loại</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extLst>
                  <a:ext uri="{0D108BD9-81ED-4DB2-BD59-A6C34878D82A}">
                    <a16:rowId xmlns:a16="http://schemas.microsoft.com/office/drawing/2014/main" val="2812990370"/>
                  </a:ext>
                </a:extLst>
              </a:tr>
              <a:tr h="338380">
                <a:tc>
                  <a:txBody>
                    <a:bodyPr/>
                    <a:lstStyle/>
                    <a:p>
                      <a:pPr algn="just" fontAlgn="t"/>
                      <a:r>
                        <a:rPr lang="en-US">
                          <a:effectLst/>
                        </a:rPr>
                        <a:t>3</a:t>
                      </a:r>
                    </a:p>
                  </a:txBody>
                  <a:tcPr marL="68580" marR="68580" marT="0" marB="0"/>
                </a:tc>
                <a:tc>
                  <a:txBody>
                    <a:bodyPr/>
                    <a:lstStyle/>
                    <a:p>
                      <a:pPr algn="just" fontAlgn="t"/>
                      <a:r>
                        <a:rPr lang="en-US">
                          <a:effectLst/>
                        </a:rPr>
                        <a:t>Cao su</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extLst>
                  <a:ext uri="{0D108BD9-81ED-4DB2-BD59-A6C34878D82A}">
                    <a16:rowId xmlns:a16="http://schemas.microsoft.com/office/drawing/2014/main" val="223951272"/>
                  </a:ext>
                </a:extLst>
              </a:tr>
              <a:tr h="338380">
                <a:tc>
                  <a:txBody>
                    <a:bodyPr/>
                    <a:lstStyle/>
                    <a:p>
                      <a:pPr algn="just" fontAlgn="t"/>
                      <a:r>
                        <a:rPr lang="en-US">
                          <a:effectLst/>
                        </a:rPr>
                        <a:t>4</a:t>
                      </a:r>
                    </a:p>
                  </a:txBody>
                  <a:tcPr marL="68580" marR="68580" marT="0" marB="0"/>
                </a:tc>
                <a:tc>
                  <a:txBody>
                    <a:bodyPr/>
                    <a:lstStyle/>
                    <a:p>
                      <a:pPr algn="just" fontAlgn="t"/>
                      <a:r>
                        <a:rPr lang="en-US">
                          <a:effectLst/>
                        </a:rPr>
                        <a:t>Gốm</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extLst>
                  <a:ext uri="{0D108BD9-81ED-4DB2-BD59-A6C34878D82A}">
                    <a16:rowId xmlns:a16="http://schemas.microsoft.com/office/drawing/2014/main" val="3831087562"/>
                  </a:ext>
                </a:extLst>
              </a:tr>
              <a:tr h="338380">
                <a:tc>
                  <a:txBody>
                    <a:bodyPr/>
                    <a:lstStyle/>
                    <a:p>
                      <a:pPr algn="just" fontAlgn="t"/>
                      <a:r>
                        <a:rPr lang="en-US">
                          <a:effectLst/>
                        </a:rPr>
                        <a:t>5</a:t>
                      </a:r>
                    </a:p>
                  </a:txBody>
                  <a:tcPr marL="68580" marR="68580" marT="0" marB="0"/>
                </a:tc>
                <a:tc>
                  <a:txBody>
                    <a:bodyPr/>
                    <a:lstStyle/>
                    <a:p>
                      <a:pPr algn="just" fontAlgn="t"/>
                      <a:r>
                        <a:rPr lang="en-US">
                          <a:effectLst/>
                        </a:rPr>
                        <a:t>Thủy tinh</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extLst>
                  <a:ext uri="{0D108BD9-81ED-4DB2-BD59-A6C34878D82A}">
                    <a16:rowId xmlns:a16="http://schemas.microsoft.com/office/drawing/2014/main" val="3946075721"/>
                  </a:ext>
                </a:extLst>
              </a:tr>
              <a:tr h="338380">
                <a:tc>
                  <a:txBody>
                    <a:bodyPr/>
                    <a:lstStyle/>
                    <a:p>
                      <a:pPr algn="just" fontAlgn="t"/>
                      <a:r>
                        <a:rPr lang="en-US">
                          <a:effectLst/>
                        </a:rPr>
                        <a:t>6</a:t>
                      </a:r>
                    </a:p>
                  </a:txBody>
                  <a:tcPr marL="68580" marR="68580" marT="0" marB="0"/>
                </a:tc>
                <a:tc>
                  <a:txBody>
                    <a:bodyPr/>
                    <a:lstStyle/>
                    <a:p>
                      <a:pPr algn="just" fontAlgn="t"/>
                      <a:r>
                        <a:rPr lang="en-US">
                          <a:effectLst/>
                        </a:rPr>
                        <a:t>Gỗ</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a:effectLst/>
                        </a:rPr>
                        <a:t>?</a:t>
                      </a:r>
                    </a:p>
                  </a:txBody>
                  <a:tcPr marL="68580" marR="68580" marT="0" marB="0"/>
                </a:tc>
                <a:tc>
                  <a:txBody>
                    <a:bodyPr/>
                    <a:lstStyle/>
                    <a:p>
                      <a:pPr algn="ctr" fontAlgn="t"/>
                      <a:r>
                        <a:rPr lang="en-US" dirty="0">
                          <a:effectLst/>
                        </a:rPr>
                        <a:t>?</a:t>
                      </a:r>
                    </a:p>
                  </a:txBody>
                  <a:tcPr marL="68580" marR="68580" marT="0" marB="0"/>
                </a:tc>
                <a:extLst>
                  <a:ext uri="{0D108BD9-81ED-4DB2-BD59-A6C34878D82A}">
                    <a16:rowId xmlns:a16="http://schemas.microsoft.com/office/drawing/2014/main" val="2045044783"/>
                  </a:ext>
                </a:extLst>
              </a:tr>
            </a:tbl>
          </a:graphicData>
        </a:graphic>
      </p:graphicFrame>
    </p:spTree>
    <p:custDataLst>
      <p:tags r:id="rId1"/>
    </p:custDataLst>
    <p:extLst>
      <p:ext uri="{BB962C8B-B14F-4D97-AF65-F5344CB8AC3E}">
        <p14:creationId xmlns:p14="http://schemas.microsoft.com/office/powerpoint/2010/main" val="417477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14BC-747C-4D95-BF4E-5293B0588C65}"/>
              </a:ext>
            </a:extLst>
          </p:cNvPr>
          <p:cNvSpPr>
            <a:spLocks noGrp="1"/>
          </p:cNvSpPr>
          <p:nvPr>
            <p:ph type="sldNum" idx="12"/>
          </p:nvPr>
        </p:nvSpPr>
        <p:spPr>
          <a:xfrm>
            <a:off x="8598207" y="5010693"/>
            <a:ext cx="324869" cy="407432"/>
          </a:xfrm>
        </p:spPr>
        <p:txBody>
          <a:bodyPr/>
          <a:lstStyle/>
          <a:p>
            <a:pPr marL="0" lvl="0" indent="0" algn="r" rtl="0">
              <a:spcBef>
                <a:spcPts val="0"/>
              </a:spcBef>
              <a:spcAft>
                <a:spcPts val="0"/>
              </a:spcAft>
              <a:buNone/>
            </a:pPr>
            <a:fld id="{00000000-1234-1234-1234-123412341234}" type="slidenum">
              <a:rPr lang="en" sz="1400" smtClean="0">
                <a:latin typeface="Times New Roman" panose="02020603050405020304" pitchFamily="18" charset="0"/>
                <a:cs typeface="Times New Roman" panose="02020603050405020304" pitchFamily="18" charset="0"/>
              </a:rPr>
              <a:pPr marL="0" lvl="0" indent="0" algn="r" rtl="0">
                <a:spcBef>
                  <a:spcPts val="0"/>
                </a:spcBef>
                <a:spcAft>
                  <a:spcPts val="0"/>
                </a:spcAft>
                <a:buNone/>
              </a:pPr>
              <a:t>25</a:t>
            </a:fld>
            <a:endParaRPr lang="en" sz="140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BFF7006-3AF5-4EC3-AD60-963A03123F5F}"/>
              </a:ext>
            </a:extLst>
          </p:cNvPr>
          <p:cNvGraphicFramePr>
            <a:graphicFrameLocks noGrp="1"/>
          </p:cNvGraphicFramePr>
          <p:nvPr>
            <p:extLst>
              <p:ext uri="{D42A27DB-BD31-4B8C-83A1-F6EECF244321}">
                <p14:modId xmlns:p14="http://schemas.microsoft.com/office/powerpoint/2010/main" val="21758909"/>
              </p:ext>
            </p:extLst>
          </p:nvPr>
        </p:nvGraphicFramePr>
        <p:xfrm>
          <a:off x="74428" y="95692"/>
          <a:ext cx="8984511" cy="4915003"/>
        </p:xfrm>
        <a:graphic>
          <a:graphicData uri="http://schemas.openxmlformats.org/drawingml/2006/table">
            <a:tbl>
              <a:tblPr firstRow="1" bandRow="1">
                <a:tableStyleId>{3C2FFA5D-87B4-456A-9821-1D502468CF0F}</a:tableStyleId>
              </a:tblPr>
              <a:tblGrid>
                <a:gridCol w="376095">
                  <a:extLst>
                    <a:ext uri="{9D8B030D-6E8A-4147-A177-3AD203B41FA5}">
                      <a16:colId xmlns:a16="http://schemas.microsoft.com/office/drawing/2014/main" val="2260320239"/>
                    </a:ext>
                  </a:extLst>
                </a:gridCol>
                <a:gridCol w="522356">
                  <a:extLst>
                    <a:ext uri="{9D8B030D-6E8A-4147-A177-3AD203B41FA5}">
                      <a16:colId xmlns:a16="http://schemas.microsoft.com/office/drawing/2014/main" val="3100331065"/>
                    </a:ext>
                  </a:extLst>
                </a:gridCol>
                <a:gridCol w="2392695">
                  <a:extLst>
                    <a:ext uri="{9D8B030D-6E8A-4147-A177-3AD203B41FA5}">
                      <a16:colId xmlns:a16="http://schemas.microsoft.com/office/drawing/2014/main" val="476765490"/>
                    </a:ext>
                  </a:extLst>
                </a:gridCol>
                <a:gridCol w="1942854">
                  <a:extLst>
                    <a:ext uri="{9D8B030D-6E8A-4147-A177-3AD203B41FA5}">
                      <a16:colId xmlns:a16="http://schemas.microsoft.com/office/drawing/2014/main" val="1362034293"/>
                    </a:ext>
                  </a:extLst>
                </a:gridCol>
                <a:gridCol w="3750511">
                  <a:extLst>
                    <a:ext uri="{9D8B030D-6E8A-4147-A177-3AD203B41FA5}">
                      <a16:colId xmlns:a16="http://schemas.microsoft.com/office/drawing/2014/main" val="3008422487"/>
                    </a:ext>
                  </a:extLst>
                </a:gridCol>
              </a:tblGrid>
              <a:tr h="417703">
                <a:tc>
                  <a:txBody>
                    <a:bodyPr/>
                    <a:lstStyle/>
                    <a:p>
                      <a:pPr algn="ctr" fontAlgn="t"/>
                      <a:r>
                        <a:rPr lang="en-US" sz="1200" b="1" dirty="0">
                          <a:effectLst/>
                          <a:latin typeface="Times New Roman" panose="02020603050405020304" pitchFamily="18" charset="0"/>
                          <a:cs typeface="Times New Roman" panose="02020603050405020304" pitchFamily="18" charset="0"/>
                        </a:rPr>
                        <a:t>TT</a:t>
                      </a:r>
                      <a:endParaRPr lang="en-US" sz="1200"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Vật liệu</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Tính chất</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Ứng dụng</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vi-VN" sz="1200" b="1">
                          <a:solidFill>
                            <a:srgbClr val="000000"/>
                          </a:solidFill>
                          <a:effectLst/>
                          <a:latin typeface="Times New Roman" panose="02020603050405020304" pitchFamily="18" charset="0"/>
                          <a:cs typeface="Times New Roman" panose="02020603050405020304" pitchFamily="18" charset="0"/>
                        </a:rPr>
                        <a:t>Lưu ý sử dụng an toàn và bảo quản</a:t>
                      </a:r>
                      <a:endParaRPr lang="vi-VN"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663859"/>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Nhựa</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Dễ tạo hình, bền với môi trường</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Làm chai đựng nước, hộp đựng thức ăn</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đặt các loại nhựa này ở nhiệt độ cao.</a:t>
                      </a:r>
                    </a:p>
                    <a:p>
                      <a:pPr algn="just" fontAlgn="t"/>
                      <a:r>
                        <a:rPr lang="en-US" sz="1200">
                          <a:effectLst/>
                          <a:latin typeface="Times New Roman" panose="02020603050405020304" pitchFamily="18" charset="0"/>
                          <a:cs typeface="Times New Roman" panose="02020603050405020304" pitchFamily="18" charset="0"/>
                        </a:rPr>
                        <a:t>- Lựa chọn loại nhựa phù hợp để đặt thực phẩm.</a:t>
                      </a:r>
                    </a:p>
                  </a:txBody>
                  <a:tcPr marL="68580" marR="68580" marT="0" marB="0"/>
                </a:tc>
                <a:extLst>
                  <a:ext uri="{0D108BD9-81ED-4DB2-BD59-A6C34878D82A}">
                    <a16:rowId xmlns:a16="http://schemas.microsoft.com/office/drawing/2014/main" val="182310374"/>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Kim loại</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Tính dẻo, tính dẫn điện, dẫn nhiệt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Làm xoong, nồi, dây dẫn điện, vỏ máy bay</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Không tiếp xúc trực tiếp với phần dây dẫn điện bị mất lớp nhựa bảo vệ.</a:t>
                      </a:r>
                    </a:p>
                    <a:p>
                      <a:pPr algn="just" fontAlgn="t"/>
                      <a:r>
                        <a:rPr lang="vi-VN" sz="1200">
                          <a:effectLst/>
                          <a:latin typeface="Times New Roman" panose="02020603050405020304" pitchFamily="18" charset="0"/>
                          <a:cs typeface="Times New Roman" panose="02020603050405020304" pitchFamily="18" charset="0"/>
                        </a:rPr>
                        <a:t>- Dùng một số phương pháp để bảo vệ kim loại tránh bị gỉ trong môi trường xung quanh như: sơn, mạ lên bề mặt kim loại, bôi dầu mỡ...</a:t>
                      </a:r>
                    </a:p>
                  </a:txBody>
                  <a:tcPr marL="68580" marR="68580" marT="0" marB="0"/>
                </a:tc>
                <a:extLst>
                  <a:ext uri="{0D108BD9-81ED-4DB2-BD59-A6C34878D82A}">
                    <a16:rowId xmlns:a16="http://schemas.microsoft.com/office/drawing/2014/main" val="4171263779"/>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Cao su</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Tính đàn hồi (bị biến dạng khi chịu tác dụng nén hoặc kéo giãn và trở lại dạng ban đầu khi thôi tác dụng), chịu mài mòn, cách điện, không thấm nước</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Lốp xe, găng tay cách điện</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Không nên để ở nơi có nhiệt độ quá cao hoặc quá thấp.</a:t>
                      </a:r>
                    </a:p>
                    <a:p>
                      <a:pPr algn="just" fontAlgn="t"/>
                      <a:r>
                        <a:rPr lang="vi-VN" sz="1200" dirty="0">
                          <a:effectLst/>
                          <a:latin typeface="Times New Roman" panose="02020603050405020304" pitchFamily="18" charset="0"/>
                          <a:cs typeface="Times New Roman" panose="02020603050405020304" pitchFamily="18" charset="0"/>
                        </a:rPr>
                        <a:t>- Tránh tiếp xúc với hóa chất trong thời gian dài.</a:t>
                      </a:r>
                    </a:p>
                    <a:p>
                      <a:pPr algn="just" fontAlgn="t"/>
                      <a:r>
                        <a:rPr lang="vi-VN" sz="1200" dirty="0">
                          <a:effectLst/>
                          <a:latin typeface="Times New Roman" panose="02020603050405020304" pitchFamily="18" charset="0"/>
                          <a:cs typeface="Times New Roman" panose="02020603050405020304" pitchFamily="18" charset="0"/>
                        </a:rPr>
                        <a:t>- Tránh tiếp xúc với các vật sắc nhọn</a:t>
                      </a:r>
                    </a:p>
                  </a:txBody>
                  <a:tcPr marL="68580" marR="68580" marT="0" marB="0"/>
                </a:tc>
                <a:extLst>
                  <a:ext uri="{0D108BD9-81ED-4DB2-BD59-A6C34878D82A}">
                    <a16:rowId xmlns:a16="http://schemas.microsoft.com/office/drawing/2014/main" val="2762116340"/>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Gốm</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Cứng, bền với điều kiện môi trường, nhiều loại cách điện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Ngói, bát (chén), cốc, đĩa</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va đập mạnh</a:t>
                      </a:r>
                    </a:p>
                  </a:txBody>
                  <a:tcPr marL="68580" marR="68580" marT="0" marB="0"/>
                </a:tc>
                <a:extLst>
                  <a:ext uri="{0D108BD9-81ED-4DB2-BD59-A6C34878D82A}">
                    <a16:rowId xmlns:a16="http://schemas.microsoft.com/office/drawing/2014/main" val="579438569"/>
                  </a:ext>
                </a:extLst>
              </a:tr>
              <a:tr h="835406">
                <a:tc>
                  <a:txBody>
                    <a:bodyPr/>
                    <a:lstStyle/>
                    <a:p>
                      <a:pPr algn="just" fontAlgn="t"/>
                      <a:r>
                        <a:rPr lang="en-US" sz="120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Thủy tinh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Bền với điều kiện môi trường, không thấm nước, không tác dụng với nhiều hóa chất, trong suốt</a:t>
                      </a:r>
                    </a:p>
                  </a:txBody>
                  <a:tcPr marL="68580" marR="68580" marT="0" marB="0"/>
                </a:tc>
                <a:tc>
                  <a:txBody>
                    <a:bodyPr/>
                    <a:lstStyle/>
                    <a:p>
                      <a:pPr algn="just" fontAlgn="t"/>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cốc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lọ</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phòng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nghiệm</a:t>
                      </a:r>
                      <a:endParaRPr lang="en-US"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Khi vỡ dễ gây thương tích nên cần cẩn thận khi sử dụng.</a:t>
                      </a:r>
                    </a:p>
                    <a:p>
                      <a:pPr algn="just" fontAlgn="t"/>
                      <a:r>
                        <a:rPr lang="vi-VN" sz="1200">
                          <a:effectLst/>
                          <a:latin typeface="Times New Roman" panose="02020603050405020304" pitchFamily="18" charset="0"/>
                          <a:cs typeface="Times New Roman" panose="02020603050405020304" pitchFamily="18" charset="0"/>
                        </a:rPr>
                        <a:t>- Dùng vải mềm để lau chùi.</a:t>
                      </a:r>
                    </a:p>
                    <a:p>
                      <a:pPr algn="just" fontAlgn="t"/>
                      <a:r>
                        <a:rPr lang="vi-VN" sz="1200">
                          <a:effectLst/>
                          <a:latin typeface="Times New Roman" panose="02020603050405020304" pitchFamily="18" charset="0"/>
                          <a:cs typeface="Times New Roman" panose="02020603050405020304" pitchFamily="18" charset="0"/>
                        </a:rPr>
                        <a:t>- Tránh đặt những vật cứng, nặng đè lên</a:t>
                      </a:r>
                    </a:p>
                  </a:txBody>
                  <a:tcPr marL="68580" marR="68580" marT="0" marB="0"/>
                </a:tc>
                <a:extLst>
                  <a:ext uri="{0D108BD9-81ED-4DB2-BD59-A6C34878D82A}">
                    <a16:rowId xmlns:a16="http://schemas.microsoft.com/office/drawing/2014/main" val="390973289"/>
                  </a:ext>
                </a:extLst>
              </a:tr>
              <a:tr h="737974">
                <a:tc>
                  <a:txBody>
                    <a:bodyPr/>
                    <a:lstStyle/>
                    <a:p>
                      <a:pPr algn="just" fontAlgn="t"/>
                      <a:r>
                        <a:rPr lang="en-US" sz="120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Gỗ</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Bền, chắc, dễ tạo hình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Cửa gỗ, sàn gỗ, đồ dùng nội thất (giường, tủ, bản, ghế,...)</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Xử lí gỗ trước khi gia công để tránh mối mọt.</a:t>
                      </a:r>
                    </a:p>
                    <a:p>
                      <a:pPr algn="just" fontAlgn="t"/>
                      <a:r>
                        <a:rPr lang="vi-VN" sz="1200" dirty="0">
                          <a:effectLst/>
                          <a:latin typeface="Times New Roman" panose="02020603050405020304" pitchFamily="18" charset="0"/>
                          <a:cs typeface="Times New Roman" panose="02020603050405020304" pitchFamily="18" charset="0"/>
                        </a:rPr>
                        <a:t>- Để trong môi trường khô thoáng</a:t>
                      </a:r>
                    </a:p>
                  </a:txBody>
                  <a:tcPr marL="68580" marR="68580" marT="0" marB="0"/>
                </a:tc>
                <a:extLst>
                  <a:ext uri="{0D108BD9-81ED-4DB2-BD59-A6C34878D82A}">
                    <a16:rowId xmlns:a16="http://schemas.microsoft.com/office/drawing/2014/main" val="960170414"/>
                  </a:ext>
                </a:extLst>
              </a:tr>
            </a:tbl>
          </a:graphicData>
        </a:graphic>
      </p:graphicFrame>
    </p:spTree>
    <p:custDataLst>
      <p:tags r:id="rId1"/>
    </p:custDataLst>
    <p:extLst>
      <p:ext uri="{BB962C8B-B14F-4D97-AF65-F5344CB8AC3E}">
        <p14:creationId xmlns:p14="http://schemas.microsoft.com/office/powerpoint/2010/main" val="290764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
        <p:nvSpPr>
          <p:cNvPr id="3" name="Scroll: Horizontal 2">
            <a:extLst>
              <a:ext uri="{FF2B5EF4-FFF2-40B4-BE49-F238E27FC236}">
                <a16:creationId xmlns:a16="http://schemas.microsoft.com/office/drawing/2014/main" id="{F8DBFD5F-B5FD-40B6-AF48-ADAF68A40B45}"/>
              </a:ext>
            </a:extLst>
          </p:cNvPr>
          <p:cNvSpPr/>
          <p:nvPr/>
        </p:nvSpPr>
        <p:spPr>
          <a:xfrm>
            <a:off x="3203058" y="0"/>
            <a:ext cx="1549696" cy="78680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KTBC</a:t>
            </a:r>
          </a:p>
        </p:txBody>
      </p:sp>
      <p:sp>
        <p:nvSpPr>
          <p:cNvPr id="4" name="Rectangle: Rounded Corners 3">
            <a:extLst>
              <a:ext uri="{FF2B5EF4-FFF2-40B4-BE49-F238E27FC236}">
                <a16:creationId xmlns:a16="http://schemas.microsoft.com/office/drawing/2014/main" id="{AFE936CE-310D-4E6F-8B8F-B121D869E55E}"/>
              </a:ext>
            </a:extLst>
          </p:cNvPr>
          <p:cNvSpPr/>
          <p:nvPr/>
        </p:nvSpPr>
        <p:spPr>
          <a:xfrm>
            <a:off x="1063255" y="959485"/>
            <a:ext cx="5560829" cy="7868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nêu</a:t>
            </a:r>
            <a:r>
              <a:rPr lang="en-US" sz="2000" dirty="0">
                <a:solidFill>
                  <a:srgbClr val="FF0000"/>
                </a:solidFill>
                <a:latin typeface="Times New Roman" panose="02020603050405020304" pitchFamily="18" charset="0"/>
                <a:cs typeface="Times New Roman" panose="02020603050405020304" pitchFamily="18" charset="0"/>
              </a:rPr>
              <a:t> 1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extLst>
              <p:ext uri="{D42A27DB-BD31-4B8C-83A1-F6EECF244321}">
                <p14:modId xmlns:p14="http://schemas.microsoft.com/office/powerpoint/2010/main" val="2002026100"/>
              </p:ext>
            </p:extLst>
          </p:nvPr>
        </p:nvGraphicFramePr>
        <p:xfrm>
          <a:off x="1063255" y="1918970"/>
          <a:ext cx="6096000" cy="3098800"/>
        </p:xfrm>
        <a:graphic>
          <a:graphicData uri="http://schemas.openxmlformats.org/drawingml/2006/table">
            <a:tbl>
              <a:tblPr firstRow="1" bandRow="1">
                <a:tableStyleId>{3C2FFA5D-87B4-456A-9821-1D502468CF0F}</a:tableStyleId>
              </a:tblPr>
              <a:tblGrid>
                <a:gridCol w="3048000">
                  <a:extLst>
                    <a:ext uri="{9D8B030D-6E8A-4147-A177-3AD203B41FA5}">
                      <a16:colId xmlns:a16="http://schemas.microsoft.com/office/drawing/2014/main" val="542929311"/>
                    </a:ext>
                  </a:extLst>
                </a:gridCol>
                <a:gridCol w="3048000">
                  <a:extLst>
                    <a:ext uri="{9D8B030D-6E8A-4147-A177-3AD203B41FA5}">
                      <a16:colId xmlns:a16="http://schemas.microsoft.com/office/drawing/2014/main" val="3602321789"/>
                    </a:ext>
                  </a:extLst>
                </a:gridCol>
              </a:tblGrid>
              <a:tr h="370840">
                <a:tc>
                  <a:txBody>
                    <a:bodyPr/>
                    <a:lstStyle/>
                    <a:p>
                      <a:pPr algn="ctr"/>
                      <a:r>
                        <a:rPr lang="en-US" sz="1600" b="1" dirty="0" err="1">
                          <a:solidFill>
                            <a:schemeClr val="bg1"/>
                          </a:solidFill>
                          <a:latin typeface="Times New Roman" panose="02020603050405020304" pitchFamily="18" charset="0"/>
                          <a:cs typeface="Times New Roman" panose="02020603050405020304" pitchFamily="18" charset="0"/>
                        </a:rPr>
                        <a:t>Một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số</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tính</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chất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quan</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trọng</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của</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vật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liệu</a:t>
                      </a:r>
                      <a:endParaRPr lang="en-US" sz="16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b="1" dirty="0" err="1">
                          <a:solidFill>
                            <a:schemeClr val="bg1"/>
                          </a:solidFill>
                          <a:latin typeface="Times New Roman" panose="02020603050405020304" pitchFamily="18" charset="0"/>
                          <a:cs typeface="Times New Roman" panose="02020603050405020304" pitchFamily="18" charset="0"/>
                        </a:rPr>
                        <a:t>Ứng</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dụng</a:t>
                      </a:r>
                      <a:endParaRPr lang="en-US" sz="16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5536455"/>
                  </a:ext>
                </a:extLst>
              </a:tr>
              <a:tr h="370840">
                <a:tc>
                  <a:txBody>
                    <a:bodyPr/>
                    <a:lstStyle/>
                    <a:p>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Kim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nồi</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129011"/>
                  </a:ext>
                </a:extLst>
              </a:tr>
              <a:tr h="370840">
                <a:tc>
                  <a:txBody>
                    <a:bodyPr/>
                    <a:lstStyle/>
                    <a:p>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Kim </a:t>
                      </a:r>
                      <a:r>
                        <a:rPr lang="en-US" dirty="0" err="1">
                          <a:latin typeface="Times New Roman" panose="02020603050405020304" pitchFamily="18" charset="0"/>
                          <a:cs typeface="Times New Roman" panose="02020603050405020304" pitchFamily="18" charset="0"/>
                        </a:rPr>
                        <a:t>loại:Làm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1477536"/>
                  </a:ext>
                </a:extLst>
              </a:tr>
              <a:tr h="370840">
                <a:tc>
                  <a:txBody>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dẻo</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Nhựa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9053313"/>
                  </a:ext>
                </a:extLst>
              </a:tr>
              <a:tr h="370840">
                <a:tc>
                  <a:txBody>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666803701"/>
                  </a:ext>
                </a:extLst>
              </a:tr>
              <a:tr h="370840">
                <a:tc>
                  <a:txBody>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4130127"/>
                  </a:ext>
                </a:extLst>
              </a:tr>
              <a:tr h="370840">
                <a:tc>
                  <a:txBody>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Tree>
    <p:custDataLst>
      <p:tags r:id="rId1"/>
    </p:custDataLst>
    <p:extLst>
      <p:ext uri="{BB962C8B-B14F-4D97-AF65-F5344CB8AC3E}">
        <p14:creationId xmlns:p14="http://schemas.microsoft.com/office/powerpoint/2010/main" val="39212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BC128-907F-4F16-94AC-C03AB262E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3" name="Rectangle: Rounded Corners 2">
            <a:extLst>
              <a:ext uri="{FF2B5EF4-FFF2-40B4-BE49-F238E27FC236}">
                <a16:creationId xmlns:a16="http://schemas.microsoft.com/office/drawing/2014/main" id="{C32690BD-8662-490C-A0E3-071BA53495EB}"/>
              </a:ext>
            </a:extLst>
          </p:cNvPr>
          <p:cNvSpPr/>
          <p:nvPr/>
        </p:nvSpPr>
        <p:spPr>
          <a:xfrm>
            <a:off x="0" y="-76250"/>
            <a:ext cx="9144000" cy="12473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35000"/>
              </a:lnSpc>
              <a:spcBef>
                <a:spcPts val="600"/>
              </a:spcBef>
              <a:spcAft>
                <a:spcPts val="600"/>
              </a:spcAft>
            </a:pPr>
            <a:r>
              <a:rPr lang="vi-VN" sz="2400" b="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a:t>
            </a:r>
            <a:r>
              <a:rPr lang="vi-VN" sz="2400" b="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2400" b="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r>
              <a:rPr lang="vi-VN" sz="2400" b="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THÔNG DỤNG</a:t>
            </a:r>
            <a:endPar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2" descr="VinFast bất ngờ mở bán mẫu ô tô điện đầu tiên giá 690 triệu đồng | VOV.VN">
            <a:extLst>
              <a:ext uri="{FF2B5EF4-FFF2-40B4-BE49-F238E27FC236}">
                <a16:creationId xmlns:a16="http://schemas.microsoft.com/office/drawing/2014/main" id="{DD096559-3867-4A03-9FB1-92FFD8230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763" y="2115878"/>
            <a:ext cx="5318640" cy="302762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96B978BA-FB45-4754-9717-293FB1A62FBE}"/>
              </a:ext>
            </a:extLst>
          </p:cNvPr>
          <p:cNvSpPr/>
          <p:nvPr/>
        </p:nvSpPr>
        <p:spPr>
          <a:xfrm>
            <a:off x="114596" y="1171118"/>
            <a:ext cx="4011089" cy="3770996"/>
          </a:xfrm>
          <a:prstGeom prst="cloudCallout">
            <a:avLst>
              <a:gd name="adj1" fmla="val 66398"/>
              <a:gd name="adj2" fmla="val 27331"/>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b="1" dirty="0">
              <a:solidFill>
                <a:srgbClr val="FF0000"/>
              </a:solidFill>
              <a:latin typeface="Times New Roman" panose="02020603050405020304" pitchFamily="18" charset="0"/>
              <a:cs typeface="Times New Roman" panose="02020603050405020304" pitchFamily="18" charset="0"/>
            </a:endParaRPr>
          </a:p>
          <a:p>
            <a:pPr algn="ctr"/>
            <a:r>
              <a:rPr lang="en-US" sz="2400" dirty="0">
                <a:solidFill>
                  <a:srgbClr val="FF0000"/>
                </a:solidFill>
                <a:latin typeface="Times New Roman" panose="02020603050405020304" pitchFamily="18" charset="0"/>
                <a:cs typeface="Times New Roman" panose="02020603050405020304" pitchFamily="18" charset="0"/>
              </a:rPr>
              <a:t>Quan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chiếc</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tô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tô</a:t>
            </a:r>
            <a:r>
              <a:rPr lang="en-US" sz="2400" dirty="0">
                <a:solidFill>
                  <a:srgbClr val="FF0000"/>
                </a:solidFill>
                <a:latin typeface="Times New Roman" panose="02020603050405020304" pitchFamily="18" charset="0"/>
                <a:cs typeface="Times New Roman" panose="02020603050405020304" pitchFamily="18" charset="0"/>
              </a:rPr>
              <a:t>. Cho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tạo nên vật liệu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p>
          <a:p>
            <a:pPr algn="ctr"/>
            <a:endParaRPr lang="en-US" sz="1800" dirty="0"/>
          </a:p>
        </p:txBody>
      </p:sp>
    </p:spTree>
    <p:custDataLst>
      <p:tags r:id="rId1"/>
    </p:custDataLst>
    <p:extLst>
      <p:ext uri="{BB962C8B-B14F-4D97-AF65-F5344CB8AC3E}">
        <p14:creationId xmlns:p14="http://schemas.microsoft.com/office/powerpoint/2010/main" val="40866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B1D3-290B-42BD-AC75-B55DC69243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sp>
        <p:nvSpPr>
          <p:cNvPr id="3" name="Google Shape;1641;p22">
            <a:extLst>
              <a:ext uri="{FF2B5EF4-FFF2-40B4-BE49-F238E27FC236}">
                <a16:creationId xmlns:a16="http://schemas.microsoft.com/office/drawing/2014/main" id="{508C3DD5-316C-49BB-9F8C-79128FFC16AB}"/>
              </a:ext>
            </a:extLst>
          </p:cNvPr>
          <p:cNvSpPr txBox="1">
            <a:spLocks/>
          </p:cNvSpPr>
          <p:nvPr/>
        </p:nvSpPr>
        <p:spPr>
          <a:xfrm>
            <a:off x="3010272" y="0"/>
            <a:ext cx="3336108" cy="393405"/>
          </a:xfrm>
          <a:prstGeom prst="rect">
            <a:avLst/>
          </a:prstGeom>
          <a:solidFill>
            <a:srgbClr val="FFFF00"/>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cặp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đôi</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028" y="1616149"/>
            <a:ext cx="3145971" cy="30575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97C3E218-6924-4B7C-96CA-C61372A703ED}"/>
              </a:ext>
            </a:extLst>
          </p:cNvPr>
          <p:cNvGraphicFramePr>
            <a:graphicFrameLocks noGrp="1"/>
          </p:cNvGraphicFramePr>
          <p:nvPr>
            <p:extLst>
              <p:ext uri="{D42A27DB-BD31-4B8C-83A1-F6EECF244321}">
                <p14:modId xmlns:p14="http://schemas.microsoft.com/office/powerpoint/2010/main" val="563886978"/>
              </p:ext>
            </p:extLst>
          </p:nvPr>
        </p:nvGraphicFramePr>
        <p:xfrm>
          <a:off x="152400" y="469607"/>
          <a:ext cx="5998029" cy="4771745"/>
        </p:xfrm>
        <a:graphic>
          <a:graphicData uri="http://schemas.openxmlformats.org/drawingml/2006/table">
            <a:tbl>
              <a:tblPr firstRow="1" bandRow="1">
                <a:tableStyleId>{3C2FFA5D-87B4-456A-9821-1D502468CF0F}</a:tableStyleId>
              </a:tblPr>
              <a:tblGrid>
                <a:gridCol w="1999343">
                  <a:extLst>
                    <a:ext uri="{9D8B030D-6E8A-4147-A177-3AD203B41FA5}">
                      <a16:colId xmlns:a16="http://schemas.microsoft.com/office/drawing/2014/main" val="797370118"/>
                    </a:ext>
                  </a:extLst>
                </a:gridCol>
                <a:gridCol w="1999343">
                  <a:extLst>
                    <a:ext uri="{9D8B030D-6E8A-4147-A177-3AD203B41FA5}">
                      <a16:colId xmlns:a16="http://schemas.microsoft.com/office/drawing/2014/main" val="254685748"/>
                    </a:ext>
                  </a:extLst>
                </a:gridCol>
                <a:gridCol w="1999343">
                  <a:extLst>
                    <a:ext uri="{9D8B030D-6E8A-4147-A177-3AD203B41FA5}">
                      <a16:colId xmlns:a16="http://schemas.microsoft.com/office/drawing/2014/main" val="3331136475"/>
                    </a:ext>
                  </a:extLst>
                </a:gridCol>
              </a:tblGrid>
              <a:tr h="1021736">
                <a:tc>
                  <a:txBody>
                    <a:bodyPr/>
                    <a:lstStyle/>
                    <a:p>
                      <a:pPr marL="180340">
                        <a:lnSpc>
                          <a:spcPct val="150000"/>
                        </a:lnSpc>
                        <a:spcAft>
                          <a:spcPts val="10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bộ một số bộ phận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tạo nên vật liệu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627145">
                <a:tc>
                  <a:txBody>
                    <a:bodyPr/>
                    <a:lstStyle/>
                    <a:p>
                      <a:pPr marL="180340">
                        <a:lnSpc>
                          <a:spcPct val="150000"/>
                        </a:lnSpc>
                        <a:spcAft>
                          <a:spcPts val="1000"/>
                        </a:spcAft>
                      </a:pPr>
                      <a:r>
                        <a:rPr lang="nl-NL"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770189819"/>
                  </a:ext>
                </a:extLst>
              </a:tr>
              <a:tr h="627145">
                <a:tc>
                  <a:txBody>
                    <a:bodyPr/>
                    <a:lstStyle/>
                    <a:p>
                      <a:pPr marL="180340">
                        <a:lnSpc>
                          <a:spcPct val="150000"/>
                        </a:lnSpc>
                        <a:spcAft>
                          <a:spcPts val="10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770474366"/>
                  </a:ext>
                </a:extLst>
              </a:tr>
              <a:tr h="627145">
                <a:tc>
                  <a:txBody>
                    <a:bodyPr/>
                    <a:lstStyle/>
                    <a:p>
                      <a:pPr marL="180340">
                        <a:lnSpc>
                          <a:spcPct val="150000"/>
                        </a:lnSpc>
                        <a:spcAft>
                          <a:spcPts val="10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313806856"/>
                  </a:ext>
                </a:extLst>
              </a:tr>
              <a:tr h="627145">
                <a:tc>
                  <a:txBody>
                    <a:bodyPr/>
                    <a:lstStyle/>
                    <a:p>
                      <a:pPr marL="180340">
                        <a:lnSpc>
                          <a:spcPct val="150000"/>
                        </a:lnSpc>
                        <a:spcAft>
                          <a:spcPts val="1000"/>
                        </a:spcAft>
                      </a:pP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757403157"/>
                  </a:ext>
                </a:extLst>
              </a:tr>
              <a:tr h="614284">
                <a:tc>
                  <a:txBody>
                    <a:bodyPr/>
                    <a:lstStyle/>
                    <a:p>
                      <a:pPr marL="180340">
                        <a:lnSpc>
                          <a:spcPct val="150000"/>
                        </a:lnSpc>
                        <a:spcAft>
                          <a:spcPts val="100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điều khiển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032471826"/>
                  </a:ext>
                </a:extLst>
              </a:tr>
              <a:tr h="627145">
                <a:tc>
                  <a:txBody>
                    <a:bodyPr/>
                    <a:lstStyle/>
                    <a:p>
                      <a:r>
                        <a:rPr lang="vi-VN" sz="1800" dirty="0"/>
                        <a:t>........</a:t>
                      </a:r>
                      <a:endParaRPr lang="en-US" sz="1800" dirty="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723593413"/>
                  </a:ext>
                </a:extLst>
              </a:tr>
            </a:tbl>
          </a:graphicData>
        </a:graphic>
      </p:graphicFrame>
    </p:spTree>
    <p:custDataLst>
      <p:tags r:id="rId1"/>
    </p:custDataLst>
    <p:extLst>
      <p:ext uri="{BB962C8B-B14F-4D97-AF65-F5344CB8AC3E}">
        <p14:creationId xmlns:p14="http://schemas.microsoft.com/office/powerpoint/2010/main" val="2538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5</a:t>
            </a:fld>
            <a:endParaRPr dirty="0">
              <a:solidFill>
                <a:schemeClr val="lt1"/>
              </a:solidFill>
            </a:endParaRPr>
          </a:p>
        </p:txBody>
      </p:sp>
      <p:pic>
        <p:nvPicPr>
          <p:cNvPr id="2" name="Picture 2" descr="VinFast bất ngờ mở bán mẫu ô tô điện đầu tiên giá 690 triệu đồng | VO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672" y="1789526"/>
            <a:ext cx="4607037" cy="2806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F5670D0-DFE3-4930-BE14-0A1FE513E782}"/>
              </a:ext>
            </a:extLst>
          </p:cNvPr>
          <p:cNvGraphicFramePr>
            <a:graphicFrameLocks noGrp="1"/>
          </p:cNvGraphicFramePr>
          <p:nvPr>
            <p:extLst>
              <p:ext uri="{D42A27DB-BD31-4B8C-83A1-F6EECF244321}">
                <p14:modId xmlns:p14="http://schemas.microsoft.com/office/powerpoint/2010/main" val="1784978424"/>
              </p:ext>
            </p:extLst>
          </p:nvPr>
        </p:nvGraphicFramePr>
        <p:xfrm>
          <a:off x="0" y="-1330"/>
          <a:ext cx="5344326" cy="5143498"/>
        </p:xfrm>
        <a:graphic>
          <a:graphicData uri="http://schemas.openxmlformats.org/drawingml/2006/table">
            <a:tbl>
              <a:tblPr firstRow="1" bandRow="1">
                <a:tableStyleId>{3C2FFA5D-87B4-456A-9821-1D502468CF0F}</a:tableStyleId>
              </a:tblPr>
              <a:tblGrid>
                <a:gridCol w="1387995">
                  <a:extLst>
                    <a:ext uri="{9D8B030D-6E8A-4147-A177-3AD203B41FA5}">
                      <a16:colId xmlns:a16="http://schemas.microsoft.com/office/drawing/2014/main" val="797370118"/>
                    </a:ext>
                  </a:extLst>
                </a:gridCol>
                <a:gridCol w="1573789">
                  <a:extLst>
                    <a:ext uri="{9D8B030D-6E8A-4147-A177-3AD203B41FA5}">
                      <a16:colId xmlns:a16="http://schemas.microsoft.com/office/drawing/2014/main" val="254685748"/>
                    </a:ext>
                  </a:extLst>
                </a:gridCol>
                <a:gridCol w="2382542">
                  <a:extLst>
                    <a:ext uri="{9D8B030D-6E8A-4147-A177-3AD203B41FA5}">
                      <a16:colId xmlns:a16="http://schemas.microsoft.com/office/drawing/2014/main" val="3331136475"/>
                    </a:ext>
                  </a:extLst>
                </a:gridCol>
              </a:tblGrid>
              <a:tr h="856924">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bộ một số bộ phận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tạo nên vật liệu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70189819"/>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474366"/>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13806856"/>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7403157"/>
                  </a:ext>
                </a:extLst>
              </a:tr>
              <a:tr h="1139986">
                <a:tc>
                  <a:txBody>
                    <a:bodyPr/>
                    <a:lstStyle/>
                    <a:p>
                      <a:pPr marL="180340">
                        <a:lnSpc>
                          <a:spcPct val="150000"/>
                        </a:lnSpc>
                        <a:spcAft>
                          <a:spcPts val="100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điều khiển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2471826"/>
                  </a:ext>
                </a:extLst>
              </a:tr>
            </a:tbl>
          </a:graphicData>
        </a:graphic>
      </p:graphicFrame>
      <p:sp>
        <p:nvSpPr>
          <p:cNvPr id="6" name="Rectangle: Rounded Corners 5">
            <a:extLst>
              <a:ext uri="{FF2B5EF4-FFF2-40B4-BE49-F238E27FC236}">
                <a16:creationId xmlns:a16="http://schemas.microsoft.com/office/drawing/2014/main" id="{67AB8EF9-200C-423E-B5AB-62407ADBAE8C}"/>
              </a:ext>
            </a:extLst>
          </p:cNvPr>
          <p:cNvSpPr/>
          <p:nvPr/>
        </p:nvSpPr>
        <p:spPr>
          <a:xfrm>
            <a:off x="1685258" y="989384"/>
            <a:ext cx="903767"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Cao su</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D6D309B-7DE0-469C-9B66-3B49DF1458A6}"/>
              </a:ext>
            </a:extLst>
          </p:cNvPr>
          <p:cNvSpPr/>
          <p:nvPr/>
        </p:nvSpPr>
        <p:spPr>
          <a:xfrm>
            <a:off x="3579184" y="989384"/>
            <a:ext cx="903767"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Cao su</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741E19F-39B6-43C3-99C2-3DC55E3CEA7F}"/>
              </a:ext>
            </a:extLst>
          </p:cNvPr>
          <p:cNvSpPr/>
          <p:nvPr/>
        </p:nvSpPr>
        <p:spPr>
          <a:xfrm>
            <a:off x="1525768" y="1789526"/>
            <a:ext cx="1222745"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Thủy tinh</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E4071F4-A5AE-4318-893D-75DB61BF2C25}"/>
              </a:ext>
            </a:extLst>
          </p:cNvPr>
          <p:cNvSpPr/>
          <p:nvPr/>
        </p:nvSpPr>
        <p:spPr>
          <a:xfrm>
            <a:off x="3419696" y="1839430"/>
            <a:ext cx="1222745"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Thủy tinh</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573ACD23-EEAE-46E6-9671-84653A141BB8}"/>
              </a:ext>
            </a:extLst>
          </p:cNvPr>
          <p:cNvSpPr/>
          <p:nvPr/>
        </p:nvSpPr>
        <p:spPr>
          <a:xfrm>
            <a:off x="1415422" y="2580086"/>
            <a:ext cx="1521611" cy="425302"/>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FF0000"/>
                </a:solidFill>
                <a:latin typeface="Times New Roman" panose="02020603050405020304" pitchFamily="18" charset="0"/>
                <a:cs typeface="Times New Roman" panose="02020603050405020304" pitchFamily="18" charset="0"/>
              </a:rPr>
              <a:t>Kim loại(Thép)</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A67AF31-A183-470D-A881-D15677678E60}"/>
              </a:ext>
            </a:extLst>
          </p:cNvPr>
          <p:cNvSpPr/>
          <p:nvPr/>
        </p:nvSpPr>
        <p:spPr>
          <a:xfrm>
            <a:off x="3084771" y="2580086"/>
            <a:ext cx="2111817" cy="425302"/>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Sắt(TP chính của thép)</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B9F904A-8A09-4DA0-9C35-4D1D03BBD9A1}"/>
              </a:ext>
            </a:extLst>
          </p:cNvPr>
          <p:cNvSpPr/>
          <p:nvPr/>
        </p:nvSpPr>
        <p:spPr>
          <a:xfrm>
            <a:off x="1685258" y="3382481"/>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B10723E-7F0E-4D37-9D3A-9E7B032712CE}"/>
              </a:ext>
            </a:extLst>
          </p:cNvPr>
          <p:cNvSpPr/>
          <p:nvPr/>
        </p:nvSpPr>
        <p:spPr>
          <a:xfrm>
            <a:off x="3472262" y="3398436"/>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ADA54A5-0C1D-4793-A197-34E7476BA9F6}"/>
              </a:ext>
            </a:extLst>
          </p:cNvPr>
          <p:cNvSpPr/>
          <p:nvPr/>
        </p:nvSpPr>
        <p:spPr>
          <a:xfrm>
            <a:off x="1685259" y="4255354"/>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A11D978-6D61-42CD-B865-06BD3E726776}"/>
              </a:ext>
            </a:extLst>
          </p:cNvPr>
          <p:cNvSpPr/>
          <p:nvPr/>
        </p:nvSpPr>
        <p:spPr>
          <a:xfrm>
            <a:off x="3528080" y="4270302"/>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9488" y="182833"/>
            <a:ext cx="6166882" cy="5918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b" anchorCtr="0">
            <a:noAutofit/>
          </a:bodyPr>
          <a:lstStyle/>
          <a:p>
            <a:pPr marL="0" lvl="0" indent="0" rtl="0">
              <a:lnSpc>
                <a:spcPct val="135000"/>
              </a:lnSpc>
              <a:spcBef>
                <a:spcPts val="600"/>
              </a:spcBef>
              <a:spcAft>
                <a:spcPts val="600"/>
              </a:spcAft>
              <a:buNone/>
            </a:pPr>
            <a:r>
              <a:rPr lang="vi-VN" sz="2400" u="sng" dirty="0">
                <a:solidFill>
                  <a:srgbClr val="FF0000"/>
                </a:solidFill>
                <a:latin typeface="Times New Roman" panose="02020603050405020304" pitchFamily="18" charset="0"/>
                <a:cs typeface="Times New Roman" panose="02020603050405020304" pitchFamily="18" charset="0"/>
              </a:rPr>
              <a:t>I. </a:t>
            </a:r>
            <a:r>
              <a:rPr lang="en-US" sz="2400" u="sng" dirty="0" err="1">
                <a:solidFill>
                  <a:srgbClr val="FF0000"/>
                </a:solidFill>
                <a:latin typeface="Times New Roman" panose="02020603050405020304" pitchFamily="18" charset="0"/>
                <a:cs typeface="Times New Roman" panose="02020603050405020304" pitchFamily="18" charset="0"/>
              </a:rPr>
              <a:t>Một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số</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thông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endParaRPr lang="en-US" sz="2400" u="sng" dirty="0">
              <a:solidFill>
                <a:srgbClr val="FF0000"/>
              </a:solidFill>
              <a:latin typeface="Times New Roman" panose="02020603050405020304" pitchFamily="18"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C5E88CF6-6B3E-4A3A-A21E-DB58C037848F}"/>
              </a:ext>
            </a:extLst>
          </p:cNvPr>
          <p:cNvSpPr txBox="1">
            <a:spLocks/>
          </p:cNvSpPr>
          <p:nvPr/>
        </p:nvSpPr>
        <p:spPr>
          <a:xfrm>
            <a:off x="159488" y="817242"/>
            <a:ext cx="6475228" cy="59187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1pPr>
            <a:lvl2pPr marR="0" lvl="1"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2pPr>
            <a:lvl3pPr marR="0" lvl="2"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3pPr>
            <a:lvl4pPr marR="0" lvl="3"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4pPr>
            <a:lvl5pPr marR="0" lvl="4"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5pPr>
            <a:lvl6pPr marR="0" lvl="5"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6pPr>
            <a:lvl7pPr marR="0" lvl="6"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7pPr>
            <a:lvl8pPr marR="0" lvl="7"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8pPr>
            <a:lvl9pPr marR="0" lvl="8"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9pPr>
          </a:lstStyle>
          <a:p>
            <a:pPr algn="just">
              <a:lnSpc>
                <a:spcPct val="135000"/>
              </a:lnSpc>
              <a:spcBef>
                <a:spcPts val="600"/>
              </a:spcBef>
              <a:spcAft>
                <a:spcPts val="600"/>
              </a:spcAft>
            </a:pPr>
            <a:r>
              <a:rPr lang="en-US" sz="2000" u="sng" dirty="0">
                <a:solidFill>
                  <a:srgbClr val="FF0000"/>
                </a:solidFill>
                <a:latin typeface="Times New Roman" panose="02020603050405020304" pitchFamily="18" charset="0"/>
                <a:cs typeface="Times New Roman" panose="02020603050405020304" pitchFamily="18" charset="0"/>
              </a:rPr>
              <a:t>1</a:t>
            </a:r>
            <a:r>
              <a:rPr lang="vi-VN"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Tính</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chất</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và</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ứng</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dụng</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của</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một</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số</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vật</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liệu</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thông</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dụng</a:t>
            </a:r>
            <a:endParaRPr lang="en-US" sz="2000" u="sng"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barn(inVertical)">
                                      <p:cBhvr>
                                        <p:cTn id="7" dur="500"/>
                                        <p:tgtEl>
                                          <p:spTgt spid="15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3" name="Thought Bubble: Cloud 2">
            <a:extLst>
              <a:ext uri="{FF2B5EF4-FFF2-40B4-BE49-F238E27FC236}">
                <a16:creationId xmlns:a16="http://schemas.microsoft.com/office/drawing/2014/main" id="{FB1D9232-4400-439A-AC3A-6317421D553F}"/>
              </a:ext>
            </a:extLst>
          </p:cNvPr>
          <p:cNvSpPr/>
          <p:nvPr/>
        </p:nvSpPr>
        <p:spPr>
          <a:xfrm>
            <a:off x="707572" y="191386"/>
            <a:ext cx="4844142" cy="3346471"/>
          </a:xfrm>
          <a:prstGeom prst="cloudCallout">
            <a:avLst>
              <a:gd name="adj1" fmla="val 18796"/>
              <a:gd name="adj2" fmla="val 38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a:solidFill>
                <a:srgbClr val="FF0000"/>
              </a:solidFill>
              <a:latin typeface="Times New Roman" panose="02020603050405020304" pitchFamily="18" charset="0"/>
              <a:cs typeface="Times New Roman" panose="02020603050405020304" pitchFamily="18" charset="0"/>
            </a:endParaRPr>
          </a:p>
          <a:p>
            <a:pPr algn="ctr"/>
            <a:r>
              <a:rPr lang="en-US" sz="3600" dirty="0" err="1">
                <a:solidFill>
                  <a:srgbClr val="FF0000"/>
                </a:solidFill>
                <a:latin typeface="Times New Roman" panose="02020603050405020304" pitchFamily="18" charset="0"/>
                <a:cs typeface="Times New Roman" panose="02020603050405020304" pitchFamily="18" charset="0"/>
              </a:rPr>
              <a:t>Kể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liệu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24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pic>
        <p:nvPicPr>
          <p:cNvPr id="4" name="Picture 3">
            <a:extLst>
              <a:ext uri="{FF2B5EF4-FFF2-40B4-BE49-F238E27FC236}">
                <a16:creationId xmlns:a16="http://schemas.microsoft.com/office/drawing/2014/main" id="{CE8A3952-659B-499C-A711-58835C530F17}"/>
              </a:ext>
            </a:extLst>
          </p:cNvPr>
          <p:cNvPicPr>
            <a:picLocks noChangeAspect="1"/>
          </p:cNvPicPr>
          <p:nvPr/>
        </p:nvPicPr>
        <p:blipFill>
          <a:blip r:embed="rId4"/>
          <a:stretch>
            <a:fillRect/>
          </a:stretch>
        </p:blipFill>
        <p:spPr>
          <a:xfrm>
            <a:off x="0" y="206829"/>
            <a:ext cx="2966484" cy="4860421"/>
          </a:xfrm>
          <a:prstGeom prst="rect">
            <a:avLst/>
          </a:prstGeom>
          <a:ln>
            <a:solidFill>
              <a:srgbClr val="FF0000"/>
            </a:solidFill>
          </a:ln>
        </p:spPr>
      </p:pic>
      <p:sp>
        <p:nvSpPr>
          <p:cNvPr id="5" name="Rectangle 4">
            <a:extLst>
              <a:ext uri="{FF2B5EF4-FFF2-40B4-BE49-F238E27FC236}">
                <a16:creationId xmlns:a16="http://schemas.microsoft.com/office/drawing/2014/main" id="{78BFF5D7-7CF0-4FB2-88BD-F26EBA36C0C3}"/>
              </a:ext>
            </a:extLst>
          </p:cNvPr>
          <p:cNvSpPr/>
          <p:nvPr/>
        </p:nvSpPr>
        <p:spPr>
          <a:xfrm>
            <a:off x="686591" y="4482474"/>
            <a:ext cx="1731929" cy="523220"/>
          </a:xfrm>
          <a:prstGeom prst="rect">
            <a:avLst/>
          </a:prstGeom>
          <a:solidFill>
            <a:srgbClr val="FFFF00"/>
          </a:solidFill>
          <a:ln>
            <a:solidFill>
              <a:srgbClr val="FF0000"/>
            </a:solidFill>
          </a:ln>
        </p:spPr>
        <p:txBody>
          <a:bodyPr wrap="square">
            <a:spAutoFit/>
          </a:bodyPr>
          <a:lstStyle/>
          <a:p>
            <a:pPr algn="ctr"/>
            <a:r>
              <a:rPr lang="en-GB" sz="2800" b="1" dirty="0" err="1">
                <a:solidFill>
                  <a:srgbClr val="FF0000"/>
                </a:solidFill>
                <a:latin typeface="Times New Roman" panose="02020603050405020304" pitchFamily="18" charset="0"/>
                <a:cs typeface="Times New Roman" panose="02020603050405020304" pitchFamily="18" charset="0"/>
              </a:rPr>
              <a:t>Nhựa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5FA25C7-D397-4C88-BE17-869F52C21A2E}"/>
              </a:ext>
            </a:extLst>
          </p:cNvPr>
          <p:cNvPicPr>
            <a:picLocks noChangeAspect="1"/>
          </p:cNvPicPr>
          <p:nvPr/>
        </p:nvPicPr>
        <p:blipFill>
          <a:blip r:embed="rId5"/>
          <a:stretch>
            <a:fillRect/>
          </a:stretch>
        </p:blipFill>
        <p:spPr>
          <a:xfrm>
            <a:off x="6051683" y="206829"/>
            <a:ext cx="2966484" cy="4860422"/>
          </a:xfrm>
          <a:prstGeom prst="rect">
            <a:avLst/>
          </a:prstGeom>
          <a:ln>
            <a:solidFill>
              <a:srgbClr val="FF0000"/>
            </a:solidFill>
          </a:ln>
        </p:spPr>
      </p:pic>
      <p:sp>
        <p:nvSpPr>
          <p:cNvPr id="7" name="Rectangle 6">
            <a:extLst>
              <a:ext uri="{FF2B5EF4-FFF2-40B4-BE49-F238E27FC236}">
                <a16:creationId xmlns:a16="http://schemas.microsoft.com/office/drawing/2014/main" id="{E1F57C2C-07E2-4F27-92AD-88B8CD4D070F}"/>
              </a:ext>
            </a:extLst>
          </p:cNvPr>
          <p:cNvSpPr/>
          <p:nvPr/>
        </p:nvSpPr>
        <p:spPr>
          <a:xfrm>
            <a:off x="6722713" y="4590195"/>
            <a:ext cx="1624423" cy="461665"/>
          </a:xfrm>
          <a:prstGeom prst="rect">
            <a:avLst/>
          </a:prstGeom>
          <a:solidFill>
            <a:srgbClr val="FFFF00"/>
          </a:solidFill>
        </p:spPr>
        <p:txBody>
          <a:bodyPr wrap="square">
            <a:spAutoFit/>
          </a:bodyPr>
          <a:lstStyle/>
          <a:p>
            <a:pPr algn="ctr"/>
            <a:r>
              <a:rPr lang="en-GB" sz="2400" b="1" dirty="0">
                <a:solidFill>
                  <a:srgbClr val="FF0000"/>
                </a:solidFill>
                <a:latin typeface="Times New Roman" panose="02020603050405020304" pitchFamily="18" charset="0"/>
                <a:cs typeface="Times New Roman" panose="02020603050405020304" pitchFamily="18" charset="0"/>
              </a:rPr>
              <a:t>Kim </a:t>
            </a:r>
            <a:r>
              <a:rPr lang="en-GB" sz="2400" b="1" dirty="0" err="1">
                <a:solidFill>
                  <a:srgbClr val="FF0000"/>
                </a:solidFill>
                <a:latin typeface="Times New Roman" panose="02020603050405020304" pitchFamily="18" charset="0"/>
                <a:cs typeface="Times New Roman" panose="02020603050405020304" pitchFamily="18" charset="0"/>
              </a:rPr>
              <a:t>loại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C61B4F4-5A1A-4427-968C-64216D2CFC59}"/>
              </a:ext>
            </a:extLst>
          </p:cNvPr>
          <p:cNvPicPr>
            <a:picLocks noChangeAspect="1"/>
          </p:cNvPicPr>
          <p:nvPr/>
        </p:nvPicPr>
        <p:blipFill>
          <a:blip r:embed="rId6"/>
          <a:stretch>
            <a:fillRect/>
          </a:stretch>
        </p:blipFill>
        <p:spPr>
          <a:xfrm>
            <a:off x="3085800" y="206829"/>
            <a:ext cx="2788087" cy="4860421"/>
          </a:xfrm>
          <a:prstGeom prst="rect">
            <a:avLst/>
          </a:prstGeom>
          <a:ln>
            <a:solidFill>
              <a:srgbClr val="FF0000"/>
            </a:solidFill>
          </a:ln>
        </p:spPr>
      </p:pic>
      <p:sp>
        <p:nvSpPr>
          <p:cNvPr id="9" name="Rectangle 8">
            <a:extLst>
              <a:ext uri="{FF2B5EF4-FFF2-40B4-BE49-F238E27FC236}">
                <a16:creationId xmlns:a16="http://schemas.microsoft.com/office/drawing/2014/main" id="{4CE0C137-2D0B-4D2F-A513-180F8F4DEFF7}"/>
              </a:ext>
            </a:extLst>
          </p:cNvPr>
          <p:cNvSpPr/>
          <p:nvPr/>
        </p:nvSpPr>
        <p:spPr>
          <a:xfrm>
            <a:off x="3745896" y="4436307"/>
            <a:ext cx="1477926" cy="523220"/>
          </a:xfrm>
          <a:prstGeom prst="rect">
            <a:avLst/>
          </a:prstGeom>
          <a:solidFill>
            <a:srgbClr val="FFFF00"/>
          </a:solidFill>
        </p:spPr>
        <p:txBody>
          <a:bodyPr wrap="square">
            <a:spAutoFit/>
          </a:bodyPr>
          <a:lstStyle/>
          <a:p>
            <a:pPr algn="ctr"/>
            <a:r>
              <a:rPr lang="en-GB" sz="2800" b="1" dirty="0">
                <a:solidFill>
                  <a:srgbClr val="FF0000"/>
                </a:solidFill>
                <a:latin typeface="Times New Roman" panose="02020603050405020304" pitchFamily="18" charset="0"/>
                <a:cs typeface="Times New Roman" panose="02020603050405020304" pitchFamily="18" charset="0"/>
              </a:rPr>
              <a:t>Cao </a:t>
            </a:r>
            <a:r>
              <a:rPr lang="en-GB" sz="2800" b="1" dirty="0" err="1">
                <a:solidFill>
                  <a:srgbClr val="FF0000"/>
                </a:solidFill>
                <a:latin typeface="Times New Roman" panose="02020603050405020304" pitchFamily="18" charset="0"/>
                <a:cs typeface="Times New Roman" panose="02020603050405020304" pitchFamily="18" charset="0"/>
              </a:rPr>
              <a:t>su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44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B7574-940B-4415-A1B5-001FFD0BB1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3" name="Picture 2">
            <a:extLst>
              <a:ext uri="{FF2B5EF4-FFF2-40B4-BE49-F238E27FC236}">
                <a16:creationId xmlns:a16="http://schemas.microsoft.com/office/drawing/2014/main" id="{82139C28-9A3D-4E13-BF01-CDDE31A7369A}"/>
              </a:ext>
            </a:extLst>
          </p:cNvPr>
          <p:cNvPicPr>
            <a:picLocks noChangeAspect="1"/>
          </p:cNvPicPr>
          <p:nvPr/>
        </p:nvPicPr>
        <p:blipFill>
          <a:blip r:embed="rId3"/>
          <a:stretch>
            <a:fillRect/>
          </a:stretch>
        </p:blipFill>
        <p:spPr>
          <a:xfrm>
            <a:off x="-9820" y="1914413"/>
            <a:ext cx="2860158" cy="3257131"/>
          </a:xfrm>
          <a:prstGeom prst="rect">
            <a:avLst/>
          </a:prstGeom>
          <a:ln>
            <a:solidFill>
              <a:srgbClr val="FF0000"/>
            </a:solidFill>
          </a:ln>
        </p:spPr>
      </p:pic>
      <p:sp>
        <p:nvSpPr>
          <p:cNvPr id="4" name="Rectangle 3">
            <a:extLst>
              <a:ext uri="{FF2B5EF4-FFF2-40B4-BE49-F238E27FC236}">
                <a16:creationId xmlns:a16="http://schemas.microsoft.com/office/drawing/2014/main" id="{259643FC-3727-4591-BE26-22F168FC46D7}"/>
              </a:ext>
            </a:extLst>
          </p:cNvPr>
          <p:cNvSpPr/>
          <p:nvPr/>
        </p:nvSpPr>
        <p:spPr>
          <a:xfrm>
            <a:off x="836213" y="1388987"/>
            <a:ext cx="1494320" cy="461665"/>
          </a:xfrm>
          <a:prstGeom prst="rect">
            <a:avLst/>
          </a:prstGeom>
          <a:solidFill>
            <a:srgbClr val="FFFF00"/>
          </a:solidFill>
        </p:spPr>
        <p:txBody>
          <a:bodyPr wrap="non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Thủy</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tinh</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4448AE-865C-4F92-A707-2BF5BABA884F}"/>
              </a:ext>
            </a:extLst>
          </p:cNvPr>
          <p:cNvPicPr>
            <a:picLocks noChangeAspect="1"/>
          </p:cNvPicPr>
          <p:nvPr/>
        </p:nvPicPr>
        <p:blipFill>
          <a:blip r:embed="rId4"/>
          <a:stretch>
            <a:fillRect/>
          </a:stretch>
        </p:blipFill>
        <p:spPr>
          <a:xfrm>
            <a:off x="3065767" y="1924493"/>
            <a:ext cx="2679406" cy="3257130"/>
          </a:xfrm>
          <a:prstGeom prst="rect">
            <a:avLst/>
          </a:prstGeom>
          <a:ln>
            <a:solidFill>
              <a:srgbClr val="FF0000"/>
            </a:solidFill>
          </a:ln>
        </p:spPr>
      </p:pic>
      <p:sp>
        <p:nvSpPr>
          <p:cNvPr id="6" name="Rectangle 5">
            <a:extLst>
              <a:ext uri="{FF2B5EF4-FFF2-40B4-BE49-F238E27FC236}">
                <a16:creationId xmlns:a16="http://schemas.microsoft.com/office/drawing/2014/main" id="{DAFE4E26-57B5-4275-B561-6E762BB00F57}"/>
              </a:ext>
            </a:extLst>
          </p:cNvPr>
          <p:cNvSpPr/>
          <p:nvPr/>
        </p:nvSpPr>
        <p:spPr>
          <a:xfrm>
            <a:off x="3640695" y="1387227"/>
            <a:ext cx="995269" cy="461665"/>
          </a:xfrm>
          <a:prstGeom prst="rect">
            <a:avLst/>
          </a:prstGeom>
          <a:solidFill>
            <a:srgbClr val="FFFF00"/>
          </a:solidFill>
        </p:spPr>
        <p:txBody>
          <a:bodyPr wrap="squar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Gốm</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BABD012-B4BA-4012-9316-1168CBB6368C}"/>
              </a:ext>
            </a:extLst>
          </p:cNvPr>
          <p:cNvGrpSpPr/>
          <p:nvPr/>
        </p:nvGrpSpPr>
        <p:grpSpPr>
          <a:xfrm>
            <a:off x="5828482" y="1810121"/>
            <a:ext cx="3260523" cy="3257130"/>
            <a:chOff x="510138" y="977850"/>
            <a:chExt cx="7281057" cy="4030841"/>
          </a:xfrm>
        </p:grpSpPr>
        <p:pic>
          <p:nvPicPr>
            <p:cNvPr id="8" name="Picture 2" descr="Kinh nghiệm chọn mua bộ bàn ghế gỗ phòng khách - Nội Thất Hòa Phát">
              <a:extLst>
                <a:ext uri="{FF2B5EF4-FFF2-40B4-BE49-F238E27FC236}">
                  <a16:creationId xmlns:a16="http://schemas.microsoft.com/office/drawing/2014/main" id="{E36C5D19-C1C7-45C1-86EF-EC4F11634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38" y="1028009"/>
              <a:ext cx="3671315" cy="312614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5E6EC0-1BB0-46F6-A85C-8446A129E2EB}"/>
                </a:ext>
              </a:extLst>
            </p:cNvPr>
            <p:cNvPicPr>
              <a:picLocks noChangeAspect="1"/>
            </p:cNvPicPr>
            <p:nvPr/>
          </p:nvPicPr>
          <p:blipFill>
            <a:blip r:embed="rId6"/>
            <a:stretch>
              <a:fillRect/>
            </a:stretch>
          </p:blipFill>
          <p:spPr>
            <a:xfrm>
              <a:off x="4361083" y="977850"/>
              <a:ext cx="3430112" cy="3212117"/>
            </a:xfrm>
            <a:prstGeom prst="rect">
              <a:avLst/>
            </a:prstGeom>
            <a:ln>
              <a:solidFill>
                <a:srgbClr val="FF0000"/>
              </a:solidFill>
            </a:ln>
          </p:spPr>
        </p:pic>
        <p:sp>
          <p:nvSpPr>
            <p:cNvPr id="10" name="Rectangle 9">
              <a:extLst>
                <a:ext uri="{FF2B5EF4-FFF2-40B4-BE49-F238E27FC236}">
                  <a16:creationId xmlns:a16="http://schemas.microsoft.com/office/drawing/2014/main" id="{1E1F2C25-BAB9-4843-8612-A0ACD518BA33}"/>
                </a:ext>
              </a:extLst>
            </p:cNvPr>
            <p:cNvSpPr/>
            <p:nvPr/>
          </p:nvSpPr>
          <p:spPr>
            <a:xfrm>
              <a:off x="1237618" y="4231249"/>
              <a:ext cx="2544716" cy="344519"/>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dirty="0">
                  <a:latin typeface="Times New Roman" panose="02020603050405020304" pitchFamily="18" charset="0"/>
                  <a:cs typeface="Times New Roman" panose="02020603050405020304" pitchFamily="18" charset="0"/>
                </a:rPr>
                <a:t>a) </a:t>
              </a:r>
              <a:r>
                <a:rPr lang="en-GB" dirty="0" err="1">
                  <a:latin typeface="Times New Roman" panose="02020603050405020304" pitchFamily="18" charset="0"/>
                  <a:cs typeface="Times New Roman" panose="02020603050405020304" pitchFamily="18" charset="0"/>
                </a:rPr>
                <a:t>Bàn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ghế</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C1E98CC-8A49-47FA-897D-D7EBB6FBDDA7}"/>
                </a:ext>
              </a:extLst>
            </p:cNvPr>
            <p:cNvSpPr/>
            <p:nvPr/>
          </p:nvSpPr>
          <p:spPr>
            <a:xfrm>
              <a:off x="4695847" y="4259529"/>
              <a:ext cx="2760590" cy="308418"/>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sz="1200" dirty="0">
                  <a:latin typeface="Times New Roman" panose="02020603050405020304" pitchFamily="18" charset="0"/>
                  <a:cs typeface="Times New Roman" panose="02020603050405020304" pitchFamily="18" charset="0"/>
                </a:rPr>
                <a:t>b) </a:t>
              </a:r>
              <a:r>
                <a:rPr lang="en-GB" sz="1200" dirty="0" err="1">
                  <a:latin typeface="Times New Roman" panose="02020603050405020304" pitchFamily="18" charset="0"/>
                  <a:cs typeface="Times New Roman" panose="02020603050405020304" pitchFamily="18" charset="0"/>
                </a:rPr>
                <a:t>Tủ</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quần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áo</a:t>
              </a:r>
              <a:endParaRPr lang="en-US" sz="1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CEE9A3B-214C-4396-B154-CC9BE426D574}"/>
                </a:ext>
              </a:extLst>
            </p:cNvPr>
            <p:cNvSpPr/>
            <p:nvPr/>
          </p:nvSpPr>
          <p:spPr>
            <a:xfrm>
              <a:off x="1764445" y="4618518"/>
              <a:ext cx="5257703" cy="390173"/>
            </a:xfrm>
            <a:prstGeom prst="rect">
              <a:avLst/>
            </a:prstGeom>
            <a:ln>
              <a:solidFill>
                <a:srgbClr val="FF0000"/>
              </a:solidFill>
            </a:ln>
          </p:spPr>
          <p:txBody>
            <a:bodyPr wrap="square">
              <a:spAutoFit/>
            </a:bodyPr>
            <a:lstStyle/>
            <a:p>
              <a:pPr marL="0" lvl="0" indent="0" algn="just">
                <a:lnSpc>
                  <a:spcPct val="130000"/>
                </a:lnSpc>
                <a:spcBef>
                  <a:spcPts val="600"/>
                </a:spcBef>
                <a:spcAft>
                  <a:spcPts val="600"/>
                </a:spcAft>
                <a:buNone/>
              </a:pP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làm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bằng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gỗ</a:t>
              </a:r>
              <a:endParaRPr lang="en-US"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B37D8ED7-481F-4AC5-8024-BF871DAA6205}"/>
              </a:ext>
            </a:extLst>
          </p:cNvPr>
          <p:cNvSpPr/>
          <p:nvPr/>
        </p:nvSpPr>
        <p:spPr>
          <a:xfrm>
            <a:off x="6778732" y="1316936"/>
            <a:ext cx="788663" cy="430887"/>
          </a:xfrm>
          <a:prstGeom prst="rect">
            <a:avLst/>
          </a:prstGeom>
          <a:solidFill>
            <a:srgbClr val="FFFF00"/>
          </a:solidFill>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Gỗ</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38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452C8D1-C72D-49D1-AEE1-F7AA489BEB7D}"/>
  <p:tag name="ISPRING_RESOURCE_FOLDER" val="C:\Users\VANANH_STD\Desktop\KHTN 6 abc\ppt KHTN 6\BAI 8 VAT LIEU NHIEN LIEU Tiet 25\"/>
  <p:tag name="ISPRING_PRESENTATION_PATH" val="C:\Users\VANANH_STD\Desktop\KHTN 6 abc\ppt KHTN 6\BAI 8 VAT LIEU NHIEN LIEU Tiet 25.pptx"/>
  <p:tag name="ISPRING_PROJECT_VERSION" val="9.32"/>
  <p:tag name="ISPRING_PROJECT_FOLDER_UPDATED" val="1"/>
  <p:tag name="ISPRING_LMS_API_VERSION" val="SCORM 2004 (4th edition)"/>
  <p:tag name="ISPRING_ULTRA_SCORM_COURCE_TITLE" val="BAI 8 VAT LIEU NHIEN LIEU Tiet elearning"/>
  <p:tag name="ISPRING_ULTRA_SCORM_COURSE_ID" val="F17788C6-0DB3-405A-9EF6-F194788753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9\uFFFD\u0013\uFFFD{4FCDB806-9DF1-4714-BFBB-C57C9A534402}&quot;,&quot;C:\\Users\\VANANH_STD\\Desktop\\KHTN 6 abc\\ppt KHTN 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8 VAT LIEU NHIEN LIEU Tiet elearning"/>
</p:tagLst>
</file>

<file path=ppt/tags/tag10.xml><?xml version="1.0" encoding="utf-8"?>
<p:tagLst xmlns:a="http://schemas.openxmlformats.org/drawingml/2006/main" xmlns:r="http://schemas.openxmlformats.org/officeDocument/2006/relationships" xmlns:p="http://schemas.openxmlformats.org/presentationml/2006/main">
  <p:tag name="GENSWF_SLIDE_UID" val="{B28199ED-F161-4693-9609-0DF0231D2298}:342"/>
</p:tagLst>
</file>

<file path=ppt/tags/tag11.xml><?xml version="1.0" encoding="utf-8"?>
<p:tagLst xmlns:a="http://schemas.openxmlformats.org/drawingml/2006/main" xmlns:r="http://schemas.openxmlformats.org/officeDocument/2006/relationships" xmlns:p="http://schemas.openxmlformats.org/presentationml/2006/main">
  <p:tag name="GENSWF_SLIDE_UID" val="{3CB55ACF-E68E-48A9-900D-174F21291487}:261"/>
</p:tagLst>
</file>

<file path=ppt/tags/tag12.xml><?xml version="1.0" encoding="utf-8"?>
<p:tagLst xmlns:a="http://schemas.openxmlformats.org/drawingml/2006/main" xmlns:r="http://schemas.openxmlformats.org/officeDocument/2006/relationships" xmlns:p="http://schemas.openxmlformats.org/presentationml/2006/main">
  <p:tag name="GENSWF_SLIDE_UID" val="{C7E4969E-0C2B-487D-83FD-299DBAB3CAA9}: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3A6FF4E3-798E-410E-A8A3-B4A326475D40}:330"/>
</p:tagLst>
</file>

<file path=ppt/tags/tag14.xml><?xml version="1.0" encoding="utf-8"?>
<p:tagLst xmlns:a="http://schemas.openxmlformats.org/drawingml/2006/main" xmlns:r="http://schemas.openxmlformats.org/officeDocument/2006/relationships" xmlns:p="http://schemas.openxmlformats.org/presentationml/2006/main">
  <p:tag name="GENSWF_SLIDE_UID" val="{77C2CA09-8171-40BC-97AD-DD01DAC9C97E}:331"/>
</p:tagLst>
</file>

<file path=ppt/tags/tag15.xml><?xml version="1.0" encoding="utf-8"?>
<p:tagLst xmlns:a="http://schemas.openxmlformats.org/drawingml/2006/main" xmlns:r="http://schemas.openxmlformats.org/officeDocument/2006/relationships" xmlns:p="http://schemas.openxmlformats.org/presentationml/2006/main">
  <p:tag name="GENSWF_SLIDE_UID" val="{6E586242-DA8A-46B1-9F3B-BC85416F259C}:332"/>
</p:tagLst>
</file>

<file path=ppt/tags/tag16.xml><?xml version="1.0" encoding="utf-8"?>
<p:tagLst xmlns:a="http://schemas.openxmlformats.org/drawingml/2006/main" xmlns:r="http://schemas.openxmlformats.org/officeDocument/2006/relationships" xmlns:p="http://schemas.openxmlformats.org/presentationml/2006/main">
  <p:tag name="GENSWF_SLIDE_UID" val="{B32B3B78-5A63-4337-8933-E81FA045C0F7}:333"/>
</p:tagLst>
</file>

<file path=ppt/tags/tag17.xml><?xml version="1.0" encoding="utf-8"?>
<p:tagLst xmlns:a="http://schemas.openxmlformats.org/drawingml/2006/main" xmlns:r="http://schemas.openxmlformats.org/officeDocument/2006/relationships" xmlns:p="http://schemas.openxmlformats.org/presentationml/2006/main">
  <p:tag name="GENSWF_SLIDE_UID" val="{28F6A145-57C2-406B-942D-199C6593DA3C}:334"/>
</p:tagLst>
</file>

<file path=ppt/tags/tag18.xml><?xml version="1.0" encoding="utf-8"?>
<p:tagLst xmlns:a="http://schemas.openxmlformats.org/drawingml/2006/main" xmlns:r="http://schemas.openxmlformats.org/officeDocument/2006/relationships" xmlns:p="http://schemas.openxmlformats.org/presentationml/2006/main">
  <p:tag name="GENSWF_SLIDE_UID" val="{86187A31-F84F-4017-B04B-5314FD5460F5}:323"/>
</p:tagLst>
</file>

<file path=ppt/tags/tag19.xml><?xml version="1.0" encoding="utf-8"?>
<p:tagLst xmlns:a="http://schemas.openxmlformats.org/drawingml/2006/main" xmlns:r="http://schemas.openxmlformats.org/officeDocument/2006/relationships" xmlns:p="http://schemas.openxmlformats.org/presentationml/2006/main">
  <p:tag name="GENSWF_SLIDE_UID" val="{12499306-DC74-4FBC-BF56-F2CFFC9BC30B}:344"/>
</p:tagLst>
</file>

<file path=ppt/tags/tag2.xml><?xml version="1.0" encoding="utf-8"?>
<p:tagLst xmlns:a="http://schemas.openxmlformats.org/drawingml/2006/main" xmlns:r="http://schemas.openxmlformats.org/officeDocument/2006/relationships" xmlns:p="http://schemas.openxmlformats.org/presentationml/2006/main">
  <p:tag name="GENSWF_SLIDE_UID" val="{122F3736-920B-4B8C-B553-E5947A3D11D8}:337"/>
</p:tagLst>
</file>

<file path=ppt/tags/tag20.xml><?xml version="1.0" encoding="utf-8"?>
<p:tagLst xmlns:a="http://schemas.openxmlformats.org/drawingml/2006/main" xmlns:r="http://schemas.openxmlformats.org/officeDocument/2006/relationships" xmlns:p="http://schemas.openxmlformats.org/presentationml/2006/main">
  <p:tag name="GENSWF_SLIDE_UID" val="{5FC3F450-A4B0-4D63-8193-27521FAB49C0}:345"/>
</p:tagLst>
</file>

<file path=ppt/tags/tag21.xml><?xml version="1.0" encoding="utf-8"?>
<p:tagLst xmlns:a="http://schemas.openxmlformats.org/drawingml/2006/main" xmlns:r="http://schemas.openxmlformats.org/officeDocument/2006/relationships" xmlns:p="http://schemas.openxmlformats.org/presentationml/2006/main">
  <p:tag name="GENSWF_SLIDE_UID" val="{138E76A2-8F19-48B8-9807-D2038FE0D3F8}:299"/>
</p:tagLst>
</file>

<file path=ppt/tags/tag22.xml><?xml version="1.0" encoding="utf-8"?>
<p:tagLst xmlns:a="http://schemas.openxmlformats.org/drawingml/2006/main" xmlns:r="http://schemas.openxmlformats.org/officeDocument/2006/relationships" xmlns:p="http://schemas.openxmlformats.org/presentationml/2006/main">
  <p:tag name="GENSWF_SLIDE_UID" val="{10904C39-AB49-4180-95FD-8A5A00AC9254}:382"/>
</p:tagLst>
</file>

<file path=ppt/tags/tag23.xml><?xml version="1.0" encoding="utf-8"?>
<p:tagLst xmlns:a="http://schemas.openxmlformats.org/drawingml/2006/main" xmlns:r="http://schemas.openxmlformats.org/officeDocument/2006/relationships" xmlns:p="http://schemas.openxmlformats.org/presentationml/2006/main">
  <p:tag name="GENSWF_SLIDE_UID" val="{FF852FE6-CB99-4659-BFDA-EF4D569E2029}:347"/>
</p:tagLst>
</file>

<file path=ppt/tags/tag24.xml><?xml version="1.0" encoding="utf-8"?>
<p:tagLst xmlns:a="http://schemas.openxmlformats.org/drawingml/2006/main" xmlns:r="http://schemas.openxmlformats.org/officeDocument/2006/relationships" xmlns:p="http://schemas.openxmlformats.org/presentationml/2006/main">
  <p:tag name="GENSWF_SLIDE_UID" val="{2A4AB60F-E360-4C91-9D92-0968C1B3183F}:348"/>
</p:tagLst>
</file>

<file path=ppt/tags/tag25.xml><?xml version="1.0" encoding="utf-8"?>
<p:tagLst xmlns:a="http://schemas.openxmlformats.org/drawingml/2006/main" xmlns:r="http://schemas.openxmlformats.org/officeDocument/2006/relationships" xmlns:p="http://schemas.openxmlformats.org/presentationml/2006/main">
  <p:tag name="GENSWF_SLIDE_UID" val="{58E022A2-876A-4DCA-BA13-4334035D8BA4}:349"/>
</p:tagLst>
</file>

<file path=ppt/tags/tag26.xml><?xml version="1.0" encoding="utf-8"?>
<p:tagLst xmlns:a="http://schemas.openxmlformats.org/drawingml/2006/main" xmlns:r="http://schemas.openxmlformats.org/officeDocument/2006/relationships" xmlns:p="http://schemas.openxmlformats.org/presentationml/2006/main">
  <p:tag name="GENSWF_SLIDE_UID" val="{2F3B5998-7778-490B-B338-E2E49F169043}:350"/>
</p:tagLst>
</file>

<file path=ppt/tags/tag27.xml><?xml version="1.0" encoding="utf-8"?>
<p:tagLst xmlns:a="http://schemas.openxmlformats.org/drawingml/2006/main" xmlns:r="http://schemas.openxmlformats.org/officeDocument/2006/relationships" xmlns:p="http://schemas.openxmlformats.org/presentationml/2006/main">
  <p:tag name="GENSWF_SLIDE_UID" val="{4A5E8CBE-1F2C-4DE9-A5AC-4B0998728893}:358"/>
</p:tagLst>
</file>

<file path=ppt/tags/tag3.xml><?xml version="1.0" encoding="utf-8"?>
<p:tagLst xmlns:a="http://schemas.openxmlformats.org/drawingml/2006/main" xmlns:r="http://schemas.openxmlformats.org/officeDocument/2006/relationships" xmlns:p="http://schemas.openxmlformats.org/presentationml/2006/main">
  <p:tag name="GENSWF_SLIDE_UID" val="{9285D884-17F7-4BCE-918A-110E3F171E34}:336"/>
</p:tagLst>
</file>

<file path=ppt/tags/tag4.xml><?xml version="1.0" encoding="utf-8"?>
<p:tagLst xmlns:a="http://schemas.openxmlformats.org/drawingml/2006/main" xmlns:r="http://schemas.openxmlformats.org/officeDocument/2006/relationships" xmlns:p="http://schemas.openxmlformats.org/presentationml/2006/main">
  <p:tag name="GENSWF_SLIDE_UID" val="{6C8AD4E7-0853-4B28-88FB-08CD32CDA827}:338"/>
</p:tagLst>
</file>

<file path=ppt/tags/tag5.xml><?xml version="1.0" encoding="utf-8"?>
<p:tagLst xmlns:a="http://schemas.openxmlformats.org/drawingml/2006/main" xmlns:r="http://schemas.openxmlformats.org/officeDocument/2006/relationships" xmlns:p="http://schemas.openxmlformats.org/presentationml/2006/main">
  <p:tag name="GENSWF_SLIDE_UID" val="{02CCCB09-2030-46E9-B69F-3DB5BEC3C346}:340"/>
</p:tagLst>
</file>

<file path=ppt/tags/tag6.xml><?xml version="1.0" encoding="utf-8"?>
<p:tagLst xmlns:a="http://schemas.openxmlformats.org/drawingml/2006/main" xmlns:r="http://schemas.openxmlformats.org/officeDocument/2006/relationships" xmlns:p="http://schemas.openxmlformats.org/presentationml/2006/main">
  <p:tag name="GENSWF_SLIDE_UID" val="{987B3BF4-6D28-4620-8E31-AC37F71A5628}:258"/>
</p:tagLst>
</file>

<file path=ppt/tags/tag7.xml><?xml version="1.0" encoding="utf-8"?>
<p:tagLst xmlns:a="http://schemas.openxmlformats.org/drawingml/2006/main" xmlns:r="http://schemas.openxmlformats.org/officeDocument/2006/relationships" xmlns:p="http://schemas.openxmlformats.org/presentationml/2006/main">
  <p:tag name="GENSWF_SLIDE_UID" val="{8DB37DCF-133F-4413-803B-FDCABA891597}:259"/>
</p:tagLst>
</file>

<file path=ppt/tags/tag8.xml><?xml version="1.0" encoding="utf-8"?>
<p:tagLst xmlns:a="http://schemas.openxmlformats.org/drawingml/2006/main" xmlns:r="http://schemas.openxmlformats.org/officeDocument/2006/relationships" xmlns:p="http://schemas.openxmlformats.org/presentationml/2006/main">
  <p:tag name="GENSWF_SLIDE_UID" val="{5B686E86-2889-444C-834D-2365E8562A8B}:257"/>
</p:tagLst>
</file>

<file path=ppt/tags/tag9.xml><?xml version="1.0" encoding="utf-8"?>
<p:tagLst xmlns:a="http://schemas.openxmlformats.org/drawingml/2006/main" xmlns:r="http://schemas.openxmlformats.org/officeDocument/2006/relationships" xmlns:p="http://schemas.openxmlformats.org/presentationml/2006/main">
  <p:tag name="GENSWF_SLIDE_UID" val="{2AA12542-7F8D-4E04-9DC0-11D2268595DB}:341"/>
</p:tagLst>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1921</Words>
  <Application>Microsoft Office PowerPoint</Application>
  <PresentationFormat>On-screen Show (16:9)</PresentationFormat>
  <Paragraphs>352</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Amatic SC</vt:lpstr>
      <vt:lpstr>Encode Sans Semi Condensed Light</vt:lpstr>
      <vt:lpstr>Times New Roman</vt:lpstr>
      <vt:lpstr>Arial</vt:lpstr>
      <vt:lpstr>Ephesus template</vt:lpstr>
      <vt:lpstr>PowerPoint Presentation</vt:lpstr>
      <vt:lpstr>PowerPoint Presentation</vt:lpstr>
      <vt:lpstr>PowerPoint Presentation</vt:lpstr>
      <vt:lpstr>PowerPoint Presentation</vt:lpstr>
      <vt:lpstr>PowerPoint Presentation</vt:lpstr>
      <vt:lpstr>I. 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8 VAT LIEU NHIEN LIEU Tiet elearning</dc:title>
  <dc:creator>Admin</dc:creator>
  <cp:lastModifiedBy>Administrator</cp:lastModifiedBy>
  <cp:revision>129</cp:revision>
  <dcterms:modified xsi:type="dcterms:W3CDTF">2024-10-31T02:37:44Z</dcterms:modified>
</cp:coreProperties>
</file>