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6" r:id="rId3"/>
    <p:sldId id="260" r:id="rId4"/>
    <p:sldId id="266" r:id="rId5"/>
    <p:sldId id="267" r:id="rId6"/>
    <p:sldId id="268" r:id="rId7"/>
    <p:sldId id="284" r:id="rId8"/>
    <p:sldId id="286" r:id="rId9"/>
    <p:sldId id="261" r:id="rId10"/>
    <p:sldId id="290" r:id="rId11"/>
    <p:sldId id="297" r:id="rId12"/>
    <p:sldId id="296" r:id="rId13"/>
    <p:sldId id="298" r:id="rId14"/>
    <p:sldId id="306" r:id="rId15"/>
    <p:sldId id="262" r:id="rId16"/>
    <p:sldId id="305" r:id="rId17"/>
    <p:sldId id="307" r:id="rId18"/>
    <p:sldId id="264" r:id="rId19"/>
    <p:sldId id="309" r:id="rId20"/>
    <p:sldId id="311" r:id="rId21"/>
    <p:sldId id="314" r:id="rId22"/>
    <p:sldId id="315" r:id="rId23"/>
    <p:sldId id="318" r:id="rId24"/>
    <p:sldId id="347" r:id="rId25"/>
    <p:sldId id="348" r:id="rId26"/>
    <p:sldId id="34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BC" initials="T" lastIdx="1" clrIdx="0">
    <p:extLst>
      <p:ext uri="{19B8F6BF-5375-455C-9EA6-DF929625EA0E}">
        <p15:presenceInfo xmlns:p15="http://schemas.microsoft.com/office/powerpoint/2012/main" userId="TB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3D6"/>
    <a:srgbClr val="0201DF"/>
    <a:srgbClr val="4179DA"/>
    <a:srgbClr val="73C2CC"/>
    <a:srgbClr val="456FE7"/>
    <a:srgbClr val="8BB5EF"/>
    <a:srgbClr val="A3C8FB"/>
    <a:srgbClr val="27E1C2"/>
    <a:srgbClr val="EE4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1E28-A945-4664-9133-8CABE55D6DFF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5F38E-905A-48E5-A590-1898B55C8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vi-VN" smtClean="0"/>
              <a:pPr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0323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0305EF-F818-0D18-BD5E-9CA894276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67B18B1-3AD6-6808-7960-260B9C3B3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CC1915-4E29-AD38-4F9F-AD53690EE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276523-1D1D-B4BF-F532-9D4CB286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2268FD-50CE-3C71-CAEE-F8106633A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9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D534B9-86CC-FCD6-24DD-7032015E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3B298B5-A670-DF98-7140-42F191215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66AC04-F5EC-0819-1C90-63E78AFF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943210-D968-E8A1-4CA3-0790521E4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F707C26-10BC-148D-A61E-88981FB5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B55D0A57-01A6-DDBE-DA6F-4779A22D21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FBA86B9-2BB5-DF71-DAC1-8B6025262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501851-414F-0FEF-E762-357AED2C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1C97228-66EB-1818-99D9-15FEB309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04E113E-7ED3-8235-B870-004B0826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FDD65CB-9A93-3DEF-FC60-9A8A3950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D43A97-0450-2FCD-E3A3-2BEA7E570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12322A3-2DBB-7743-C9C7-194424ED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FEB58A-DAB4-B0F4-EB6D-2D7D661A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6E697BC-8A10-B196-FE93-C30FB5E14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1777A0D-7DE2-C57F-898C-669BE994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BE7540D-2586-9C0B-1DD1-70198D1D6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27F8DBB-EF47-D984-9C82-593557B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C620485-538A-7032-3DD4-0C9A22F6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F37110F-5580-E61B-DB84-9E0BECF10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08986FD-0142-937F-3CAA-C7D6C336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2B53A7-5929-9528-BCC4-5B230E435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B7FDCD8-EC86-B9B4-BB63-2C507465BB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0781434-4F56-755A-EEF0-8DA3242B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8C50E99-3DF0-577B-6B1D-7DC403FD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A215A78-F8CA-BBAE-066F-72DA1FDA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375E18-7E48-5136-CDDE-C501F3B12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42F856D-FAEF-86C7-595A-20609C302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E2BB8F7-1374-9C92-61AE-E29027CCC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7356079-C2A6-C493-49B1-D89C09BBF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B039FFC-1ECD-E4C1-5FC2-B46F6BD21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E6F219D-A7EA-7B80-AE99-07E5A19F7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FE4B2F3-5CAB-3948-6BFF-8461B5D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BA40E86-6F35-EA1F-4D1D-ACA96A144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1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49B729-A4BE-9D96-C1DC-D3DA24CE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AFE9B78-25F7-4657-34B6-20A67AF0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5453BED5-6835-B288-34BE-8C0830BA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6C1E6DF-6909-6DEA-A15D-AD977501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A6B00C8-9E82-3BA8-5216-3EB185F9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54884DD-2FE0-6640-EF21-628932A2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C1AF45F-1B2C-10EA-5386-58EA73B6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2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BB72F8-64E8-DB1A-31FC-54425261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C92356F-6792-40D9-14DD-64551830D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98FF75B5-F7F0-3F87-4DD3-86212247B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4647064-D1B6-44E1-FC38-984394C1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405785D-36A7-6C73-652A-8131AABCB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5DE73FF-E494-63E1-059D-141B4918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5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C8B41EC-F376-9F53-345E-23F550520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601FF52-1473-6C98-7DFB-C6ED8A84A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8288DB2-1AC5-A0D6-5460-4F6974332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239F7FD-8FAE-9A98-7EAD-B424AE45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F8F8F41-7BC5-0388-E5A0-C7B2EA85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18B3FA0-5037-53FB-71BE-F2D6A287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F7DE63A-B055-EF30-A814-922E81FCD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B3B4A06-E45C-A670-B5BD-AF237122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68F7E8-1B3A-288B-6712-A5173AC94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25C10-9911-4741-ACA8-2A3A815D0BF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FDCD7B-E718-8ACB-361C-2669B3EE0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28B1A4-8095-F595-B352-8E09BDDFD9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06F4A-27BC-4B0E-95D5-2421C8F70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3AFA5A0-92C7-0652-109C-95431F0AF3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êu đề 4">
            <a:extLst>
              <a:ext uri="{FF2B5EF4-FFF2-40B4-BE49-F238E27FC236}">
                <a16:creationId xmlns:a16="http://schemas.microsoft.com/office/drawing/2014/main" id="{86A83E21-840F-ED08-48EB-62813659E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792" y="250723"/>
            <a:ext cx="7926389" cy="2085376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/>
                <a:latin typeface="Viner Hand ITC" panose="03070502030502020203" pitchFamily="66" charset="0"/>
                <a:ea typeface="Times New Roman" panose="02020603050405020304" pitchFamily="18" charset="0"/>
              </a:rPr>
              <a:t>BUỔI HỌC CUỐI CÙNG</a:t>
            </a:r>
            <a:endParaRPr lang="en-US" sz="6000" dirty="0">
              <a:solidFill>
                <a:srgbClr val="FF0000"/>
              </a:solidFill>
              <a:latin typeface="Viner Hand ITC" panose="03070502030502020203" pitchFamily="66" charset="0"/>
            </a:endParaRPr>
          </a:p>
        </p:txBody>
      </p:sp>
      <p:sp>
        <p:nvSpPr>
          <p:cNvPr id="9" name="Phụ đề 2">
            <a:extLst>
              <a:ext uri="{FF2B5EF4-FFF2-40B4-BE49-F238E27FC236}">
                <a16:creationId xmlns:a16="http://schemas.microsoft.com/office/drawing/2014/main" id="{4DE6E59D-66DE-0329-0592-E5751F38C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4016" y="2586822"/>
            <a:ext cx="9578670" cy="2062051"/>
          </a:xfrm>
        </p:spPr>
        <p:txBody>
          <a:bodyPr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An-</a:t>
            </a:r>
            <a:r>
              <a:rPr lang="en-US" sz="32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phông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Đô-đê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C25224-D81C-4F1E-B5F9-F939D1A77C24}"/>
              </a:ext>
            </a:extLst>
          </p:cNvPr>
          <p:cNvSpPr txBox="1"/>
          <p:nvPr/>
        </p:nvSpPr>
        <p:spPr>
          <a:xfrm>
            <a:off x="807512" y="780410"/>
            <a:ext cx="863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"</a:t>
            </a:r>
            <a:r>
              <a:rPr lang="de-DE" sz="3200" b="1" i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 học cuối cùng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Đọc, tìm hiểu từ khó</a:t>
            </a:r>
            <a:endParaRPr lang="en-US" sz="28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B07900-E858-420B-8A5C-E6C96AD80DE4}"/>
              </a:ext>
            </a:extLst>
          </p:cNvPr>
          <p:cNvSpPr txBox="1"/>
          <p:nvPr/>
        </p:nvSpPr>
        <p:spPr>
          <a:xfrm>
            <a:off x="807512" y="117078"/>
            <a:ext cx="4380308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0B2EF199-D64D-4BD9-8648-17582CF88B7E}"/>
              </a:ext>
            </a:extLst>
          </p:cNvPr>
          <p:cNvSpPr/>
          <p:nvPr/>
        </p:nvSpPr>
        <p:spPr>
          <a:xfrm>
            <a:off x="1087538" y="1954694"/>
            <a:ext cx="1763486" cy="1474306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de-DE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2E8B62C3-9E60-4170-878B-74FB98F947F3}"/>
              </a:ext>
            </a:extLst>
          </p:cNvPr>
          <p:cNvSpPr/>
          <p:nvPr/>
        </p:nvSpPr>
        <p:spPr>
          <a:xfrm>
            <a:off x="9304694" y="1882430"/>
            <a:ext cx="1836366" cy="1546570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latin typeface="+mj-lt"/>
              </a:rPr>
              <a:t>Nhan </a:t>
            </a:r>
            <a:r>
              <a:rPr lang="vi-VN" sz="2600" b="1" dirty="0" err="1">
                <a:latin typeface="+mj-lt"/>
              </a:rPr>
              <a:t>đề</a:t>
            </a:r>
            <a:endParaRPr lang="en-US" sz="26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A32B3AF0-539E-A8E8-EEBD-C7829A1704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25" name="Pentagon 15">
            <a:extLst>
              <a:ext uri="{FF2B5EF4-FFF2-40B4-BE49-F238E27FC236}">
                <a16:creationId xmlns:a16="http://schemas.microsoft.com/office/drawing/2014/main" id="{9C87F158-775A-54B4-7061-9797B1BD7E8C}"/>
              </a:ext>
            </a:extLst>
          </p:cNvPr>
          <p:cNvSpPr/>
          <p:nvPr/>
        </p:nvSpPr>
        <p:spPr>
          <a:xfrm>
            <a:off x="9443512" y="4117841"/>
            <a:ext cx="1836366" cy="1526010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entagon 15">
            <a:extLst>
              <a:ext uri="{FF2B5EF4-FFF2-40B4-BE49-F238E27FC236}">
                <a16:creationId xmlns:a16="http://schemas.microsoft.com/office/drawing/2014/main" id="{3604312B-3A02-946B-22C0-A537706B0C21}"/>
              </a:ext>
            </a:extLst>
          </p:cNvPr>
          <p:cNvSpPr/>
          <p:nvPr/>
        </p:nvSpPr>
        <p:spPr>
          <a:xfrm>
            <a:off x="1034718" y="4198775"/>
            <a:ext cx="1856215" cy="1474306"/>
          </a:xfrm>
          <a:prstGeom prst="pentagon">
            <a:avLst/>
          </a:prstGeom>
          <a:solidFill>
            <a:srgbClr val="73C2CC"/>
          </a:solidFill>
          <a:ln w="38100"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 err="1">
                <a:latin typeface="+mj-lt"/>
              </a:rPr>
              <a:t>Chú</a:t>
            </a:r>
            <a:r>
              <a:rPr lang="vi-VN" sz="2600" b="1" dirty="0">
                <a:latin typeface="+mj-lt"/>
              </a:rPr>
              <a:t> ý </a:t>
            </a:r>
            <a:r>
              <a:rPr lang="vi-VN" sz="2600" b="1" dirty="0" err="1">
                <a:latin typeface="+mj-lt"/>
              </a:rPr>
              <a:t>từ</a:t>
            </a:r>
            <a:r>
              <a:rPr lang="vi-VN" sz="2600" b="1" dirty="0">
                <a:latin typeface="+mj-lt"/>
              </a:rPr>
              <a:t> </a:t>
            </a:r>
            <a:r>
              <a:rPr lang="vi-VN" sz="2600" b="1" dirty="0" err="1">
                <a:latin typeface="+mj-lt"/>
              </a:rPr>
              <a:t>khó</a:t>
            </a:r>
            <a:endParaRPr lang="en-US" sz="2600" dirty="0">
              <a:solidFill>
                <a:schemeClr val="bg1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8194" name="Picture 2" descr="Buổi học cuối cùng - An-phông-xơ Đô-đê">
            <a:extLst>
              <a:ext uri="{FF2B5EF4-FFF2-40B4-BE49-F238E27FC236}">
                <a16:creationId xmlns:a16="http://schemas.microsoft.com/office/drawing/2014/main" id="{BCFC10E3-9295-5F43-4F78-F561A7BA6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07" y="2214396"/>
            <a:ext cx="5549455" cy="38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A712C3-8891-49BB-99E3-1AAA7087F585}"/>
              </a:ext>
            </a:extLst>
          </p:cNvPr>
          <p:cNvSpPr txBox="1"/>
          <p:nvPr/>
        </p:nvSpPr>
        <p:spPr>
          <a:xfrm>
            <a:off x="3024478" y="3646710"/>
            <a:ext cx="3973222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Ngôi kể 1 theo lời Phrăng.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5A6D-CB0E-478E-A8B3-53DA0493B010}"/>
              </a:ext>
            </a:extLst>
          </p:cNvPr>
          <p:cNvSpPr txBox="1"/>
          <p:nvPr/>
        </p:nvSpPr>
        <p:spPr>
          <a:xfrm>
            <a:off x="2996266" y="2557919"/>
            <a:ext cx="8664406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 cảnh riêng: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 bằng tiếng Pháp ở một trường làng vùng An dát.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D585E-EF91-4FC9-8461-710A34E86662}"/>
              </a:ext>
            </a:extLst>
          </p:cNvPr>
          <p:cNvSpPr txBox="1"/>
          <p:nvPr/>
        </p:nvSpPr>
        <p:spPr>
          <a:xfrm>
            <a:off x="3148073" y="5702116"/>
            <a:ext cx="5105278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Cậu bé Phrăng và thầy Ha-men.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ctagon 18">
            <a:extLst>
              <a:ext uri="{FF2B5EF4-FFF2-40B4-BE49-F238E27FC236}">
                <a16:creationId xmlns:a16="http://schemas.microsoft.com/office/drawing/2014/main" id="{A6E06084-28B3-43ED-ABC2-85A970583174}"/>
              </a:ext>
            </a:extLst>
          </p:cNvPr>
          <p:cNvSpPr/>
          <p:nvPr/>
        </p:nvSpPr>
        <p:spPr>
          <a:xfrm>
            <a:off x="332791" y="3510297"/>
            <a:ext cx="2233541" cy="1569579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kể, người kể chuyện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ctagon 19">
            <a:extLst>
              <a:ext uri="{FF2B5EF4-FFF2-40B4-BE49-F238E27FC236}">
                <a16:creationId xmlns:a16="http://schemas.microsoft.com/office/drawing/2014/main" id="{D0E50B52-7847-4ED2-ABD5-32C0F58A8849}"/>
              </a:ext>
            </a:extLst>
          </p:cNvPr>
          <p:cNvSpPr/>
          <p:nvPr/>
        </p:nvSpPr>
        <p:spPr>
          <a:xfrm>
            <a:off x="339835" y="5246820"/>
            <a:ext cx="2247627" cy="1443586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vật chính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64339E-4F4F-44BB-A6E4-A5A5C4B52422}"/>
              </a:ext>
            </a:extLst>
          </p:cNvPr>
          <p:cNvSpPr txBox="1"/>
          <p:nvPr/>
        </p:nvSpPr>
        <p:spPr>
          <a:xfrm>
            <a:off x="2960837" y="1844520"/>
            <a:ext cx="8664406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 cảnh chung: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cuộc chiến tranh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Pháp-Phổ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(1870-1871) 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ctagon 22">
            <a:extLst>
              <a:ext uri="{FF2B5EF4-FFF2-40B4-BE49-F238E27FC236}">
                <a16:creationId xmlns:a16="http://schemas.microsoft.com/office/drawing/2014/main" id="{CEE056C6-D2DA-4382-BAAE-2861A5D42158}"/>
              </a:ext>
            </a:extLst>
          </p:cNvPr>
          <p:cNvSpPr/>
          <p:nvPr/>
        </p:nvSpPr>
        <p:spPr>
          <a:xfrm>
            <a:off x="396395" y="1855183"/>
            <a:ext cx="2134508" cy="1439264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B9600F0D-8E8C-5625-137C-299A8A5F0D41}"/>
              </a:ext>
            </a:extLst>
          </p:cNvPr>
          <p:cNvSpPr txBox="1"/>
          <p:nvPr/>
        </p:nvSpPr>
        <p:spPr>
          <a:xfrm>
            <a:off x="901700" y="128821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Tìm hiểu chung</a:t>
            </a:r>
            <a:r>
              <a:rPr lang="de-DE" sz="28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bản</a:t>
            </a:r>
            <a:endParaRPr lang="en-US" sz="28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DDF74515-96B2-B7CE-8FF2-1C62BB8B47E8}"/>
              </a:ext>
            </a:extLst>
          </p:cNvPr>
          <p:cNvSpPr txBox="1"/>
          <p:nvPr/>
        </p:nvSpPr>
        <p:spPr>
          <a:xfrm>
            <a:off x="901700" y="133561"/>
            <a:ext cx="4277671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FA2C9ACF-1F3D-8BFF-E212-98C1D1D12127}"/>
              </a:ext>
            </a:extLst>
          </p:cNvPr>
          <p:cNvCxnSpPr>
            <a:cxnSpLocks/>
            <a:stCxn id="19" idx="0"/>
            <a:endCxn id="5" idx="1"/>
          </p:cNvCxnSpPr>
          <p:nvPr/>
        </p:nvCxnSpPr>
        <p:spPr>
          <a:xfrm flipV="1">
            <a:off x="2566332" y="3892932"/>
            <a:ext cx="458146" cy="77079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9A0A7F92-58A7-2334-07CD-4B94EFE667EB}"/>
              </a:ext>
            </a:extLst>
          </p:cNvPr>
          <p:cNvCxnSpPr>
            <a:cxnSpLocks/>
            <a:stCxn id="23" idx="0"/>
            <a:endCxn id="22" idx="1"/>
          </p:cNvCxnSpPr>
          <p:nvPr/>
        </p:nvCxnSpPr>
        <p:spPr>
          <a:xfrm flipV="1">
            <a:off x="2530903" y="2090742"/>
            <a:ext cx="429934" cy="185987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kết nối Mũi tên Thẳng 23">
            <a:extLst>
              <a:ext uri="{FF2B5EF4-FFF2-40B4-BE49-F238E27FC236}">
                <a16:creationId xmlns:a16="http://schemas.microsoft.com/office/drawing/2014/main" id="{D9F8B595-AFB6-C06E-91D1-43AC074DCD99}"/>
              </a:ext>
            </a:extLst>
          </p:cNvPr>
          <p:cNvCxnSpPr>
            <a:cxnSpLocks/>
            <a:stCxn id="23" idx="1"/>
            <a:endCxn id="8" idx="1"/>
          </p:cNvCxnSpPr>
          <p:nvPr/>
        </p:nvCxnSpPr>
        <p:spPr>
          <a:xfrm>
            <a:off x="2530903" y="2872901"/>
            <a:ext cx="465363" cy="131294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56AE6746-B57B-9E68-E5AB-8FCEAB89D7CC}"/>
              </a:ext>
            </a:extLst>
          </p:cNvPr>
          <p:cNvCxnSpPr>
            <a:cxnSpLocks/>
          </p:cNvCxnSpPr>
          <p:nvPr/>
        </p:nvCxnSpPr>
        <p:spPr>
          <a:xfrm>
            <a:off x="2587462" y="5974608"/>
            <a:ext cx="492397" cy="0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7">
            <a:extLst>
              <a:ext uri="{FF2B5EF4-FFF2-40B4-BE49-F238E27FC236}">
                <a16:creationId xmlns:a16="http://schemas.microsoft.com/office/drawing/2014/main" id="{4C42103A-361A-8DE1-D5A8-E8D12CBD3CBA}"/>
              </a:ext>
            </a:extLst>
          </p:cNvPr>
          <p:cNvSpPr txBox="1"/>
          <p:nvPr/>
        </p:nvSpPr>
        <p:spPr>
          <a:xfrm>
            <a:off x="795746" y="823402"/>
            <a:ext cx="8605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0099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"</a:t>
            </a:r>
            <a:r>
              <a:rPr lang="de-DE" sz="3200" b="1" i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 học cuối cùng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4">
            <a:extLst>
              <a:ext uri="{FF2B5EF4-FFF2-40B4-BE49-F238E27FC236}">
                <a16:creationId xmlns:a16="http://schemas.microsoft.com/office/drawing/2014/main" id="{939F5477-8A5B-6A71-A6C2-E4BF33E255C0}"/>
              </a:ext>
            </a:extLst>
          </p:cNvPr>
          <p:cNvSpPr txBox="1"/>
          <p:nvPr/>
        </p:nvSpPr>
        <p:spPr>
          <a:xfrm>
            <a:off x="2929773" y="4640690"/>
            <a:ext cx="6332453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diễn tả tâm lí chân thực, sinh động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4DD1FED1-DD82-51B1-7385-9E13CA652964}"/>
              </a:ext>
            </a:extLst>
          </p:cNvPr>
          <p:cNvCxnSpPr>
            <a:cxnSpLocks/>
            <a:stCxn id="19" idx="1"/>
            <a:endCxn id="26" idx="1"/>
          </p:cNvCxnSpPr>
          <p:nvPr/>
        </p:nvCxnSpPr>
        <p:spPr>
          <a:xfrm>
            <a:off x="2566332" y="4620162"/>
            <a:ext cx="363441" cy="266750"/>
          </a:xfrm>
          <a:prstGeom prst="straightConnector1">
            <a:avLst/>
          </a:prstGeom>
          <a:ln w="57150">
            <a:solidFill>
              <a:srgbClr val="4179D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9" grpId="0" animBg="1"/>
      <p:bldP spid="20" grpId="0" animBg="1"/>
      <p:bldP spid="22" grpId="0" animBg="1"/>
      <p:bldP spid="23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B30A7B-9972-48BB-B3AF-B4C96364C730}"/>
              </a:ext>
            </a:extLst>
          </p:cNvPr>
          <p:cNvSpPr txBox="1"/>
          <p:nvPr/>
        </p:nvSpPr>
        <p:spPr>
          <a:xfrm>
            <a:off x="2397760" y="4968571"/>
            <a:ext cx="9225280" cy="492443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(Còn lại): Cảnh kết thúc buổi học cuối cùng.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ctagon 7">
            <a:extLst>
              <a:ext uri="{FF2B5EF4-FFF2-40B4-BE49-F238E27FC236}">
                <a16:creationId xmlns:a16="http://schemas.microsoft.com/office/drawing/2014/main" id="{9D05414B-DF21-4D26-B6BB-A210B7BDA459}"/>
              </a:ext>
            </a:extLst>
          </p:cNvPr>
          <p:cNvSpPr/>
          <p:nvPr/>
        </p:nvSpPr>
        <p:spPr>
          <a:xfrm>
            <a:off x="172720" y="3232351"/>
            <a:ext cx="1661160" cy="1528264"/>
          </a:xfrm>
          <a:prstGeom prst="octagon">
            <a:avLst/>
          </a:prstGeom>
          <a:solidFill>
            <a:srgbClr val="0099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 cục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43D81-647D-4D34-B8CA-02C2C0F5F900}"/>
              </a:ext>
            </a:extLst>
          </p:cNvPr>
          <p:cNvSpPr txBox="1"/>
          <p:nvPr/>
        </p:nvSpPr>
        <p:spPr>
          <a:xfrm>
            <a:off x="2397760" y="2388419"/>
            <a:ext cx="9225280" cy="892552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 đầu đến "</a:t>
            </a:r>
            <a:r>
              <a:rPr 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vắng mặt con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"): Quang cảnh trên đường đến trường và cảnh ở trường qua sự quan sát của Phrăng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E4E5EF-2541-4E43-A927-777FF1C065AB}"/>
              </a:ext>
            </a:extLst>
          </p:cNvPr>
          <p:cNvSpPr txBox="1"/>
          <p:nvPr/>
        </p:nvSpPr>
        <p:spPr>
          <a:xfrm>
            <a:off x="2427722" y="3815384"/>
            <a:ext cx="9225280" cy="892552"/>
          </a:xfrm>
          <a:prstGeom prst="rect">
            <a:avLst/>
          </a:prstGeom>
          <a:noFill/>
          <a:ln w="38100">
            <a:solidFill>
              <a:srgbClr val="73C2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de-DE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iếp tới "</a:t>
            </a:r>
            <a:r>
              <a:rPr lang="de-D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 này</a:t>
            </a:r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"): Diễn biến của buổi học cuối cùng.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593A0E7-D714-3C66-378A-3584930F225A}"/>
              </a:ext>
            </a:extLst>
          </p:cNvPr>
          <p:cNvSpPr txBox="1"/>
          <p:nvPr/>
        </p:nvSpPr>
        <p:spPr>
          <a:xfrm>
            <a:off x="751529" y="14249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Tìm hiểu chung</a:t>
            </a:r>
            <a:r>
              <a:rPr lang="de-DE" sz="28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văn bản</a:t>
            </a:r>
            <a:endParaRPr lang="en-US" sz="2800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0F2E2DFF-1D4F-0972-3CB6-839E890AEB3E}"/>
              </a:ext>
            </a:extLst>
          </p:cNvPr>
          <p:cNvSpPr txBox="1"/>
          <p:nvPr/>
        </p:nvSpPr>
        <p:spPr>
          <a:xfrm>
            <a:off x="726440" y="891576"/>
            <a:ext cx="8605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Văn bản "</a:t>
            </a:r>
            <a:r>
              <a:rPr lang="de-DE" sz="3200" b="1" i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Buổi học cuối cùng</a:t>
            </a: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7AB7FF35-BDC4-8383-2BB0-976250AAC455}"/>
              </a:ext>
            </a:extLst>
          </p:cNvPr>
          <p:cNvSpPr txBox="1"/>
          <p:nvPr/>
        </p:nvSpPr>
        <p:spPr>
          <a:xfrm>
            <a:off x="751529" y="161339"/>
            <a:ext cx="4277671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Đường kết nối Mũi tên Thẳng 13">
            <a:extLst>
              <a:ext uri="{FF2B5EF4-FFF2-40B4-BE49-F238E27FC236}">
                <a16:creationId xmlns:a16="http://schemas.microsoft.com/office/drawing/2014/main" id="{5090001F-9822-7AB5-C624-F182B8DAFDE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1833880" y="2834695"/>
            <a:ext cx="563880" cy="1216595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4CA6ED75-79B3-043B-E040-F5413A2E1B36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1833880" y="4041730"/>
            <a:ext cx="593842" cy="219930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A48BF7A8-CB0A-B2CB-DA30-5556315DDB8A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848861" y="4076994"/>
            <a:ext cx="548899" cy="1137799"/>
          </a:xfrm>
          <a:prstGeom prst="straightConnector1">
            <a:avLst/>
          </a:prstGeom>
          <a:ln w="57150">
            <a:solidFill>
              <a:srgbClr val="73C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7F3A5336-8CE5-010A-E71F-7DB717AC5A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1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B04A1A-9525-4A45-B17D-F39B6330BE12}"/>
              </a:ext>
            </a:extLst>
          </p:cNvPr>
          <p:cNvSpPr txBox="1"/>
          <p:nvPr/>
        </p:nvSpPr>
        <p:spPr>
          <a:xfrm>
            <a:off x="1247176" y="1158404"/>
            <a:ext cx="7654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99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của buổi học cuối  cùng</a:t>
            </a:r>
            <a:endParaRPr lang="en-US" sz="3200" b="1" dirty="0">
              <a:solidFill>
                <a:srgbClr val="0099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C03FAAF-6E1B-8F11-C344-C5CAE9CE6B88}"/>
              </a:ext>
            </a:extLst>
          </p:cNvPr>
          <p:cNvSpPr txBox="1"/>
          <p:nvPr/>
        </p:nvSpPr>
        <p:spPr>
          <a:xfrm>
            <a:off x="1464560" y="409859"/>
            <a:ext cx="5617375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7FE4D1F4-BBD5-BFA9-177E-3387F9402257}"/>
              </a:ext>
            </a:extLst>
          </p:cNvPr>
          <p:cNvGrpSpPr/>
          <p:nvPr/>
        </p:nvGrpSpPr>
        <p:grpSpPr>
          <a:xfrm>
            <a:off x="1227791" y="1743179"/>
            <a:ext cx="3007583" cy="2820472"/>
            <a:chOff x="7828758" y="862311"/>
            <a:chExt cx="2983268" cy="3027572"/>
          </a:xfrm>
        </p:grpSpPr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83D58C9-62FE-6564-C880-CC373AF95815}"/>
                </a:ext>
              </a:extLst>
            </p:cNvPr>
            <p:cNvSpPr/>
            <p:nvPr/>
          </p:nvSpPr>
          <p:spPr>
            <a:xfrm>
              <a:off x="7828758" y="862311"/>
              <a:ext cx="2983268" cy="3027572"/>
            </a:xfrm>
            <a:custGeom>
              <a:avLst/>
              <a:gdLst>
                <a:gd name="connsiteX0" fmla="*/ 2350125 w 4503390"/>
                <a:gd name="connsiteY0" fmla="*/ 713491 h 4503390"/>
                <a:gd name="connsiteX1" fmla="*/ 979434 w 4503390"/>
                <a:gd name="connsiteY1" fmla="*/ 2084182 h 4503390"/>
                <a:gd name="connsiteX2" fmla="*/ 2350125 w 4503390"/>
                <a:gd name="connsiteY2" fmla="*/ 3454873 h 4503390"/>
                <a:gd name="connsiteX3" fmla="*/ 3720816 w 4503390"/>
                <a:gd name="connsiteY3" fmla="*/ 2084182 h 4503390"/>
                <a:gd name="connsiteX4" fmla="*/ 2350125 w 4503390"/>
                <a:gd name="connsiteY4" fmla="*/ 713491 h 4503390"/>
                <a:gd name="connsiteX5" fmla="*/ 2251695 w 4503390"/>
                <a:gd name="connsiteY5" fmla="*/ 0 h 4503390"/>
                <a:gd name="connsiteX6" fmla="*/ 2581157 w 4503390"/>
                <a:gd name="connsiteY6" fmla="*/ 595365 h 4503390"/>
                <a:gd name="connsiteX7" fmla="*/ 3113374 w 4503390"/>
                <a:gd name="connsiteY7" fmla="*/ 171399 h 4503390"/>
                <a:gd name="connsiteX8" fmla="*/ 3189926 w 4503390"/>
                <a:gd name="connsiteY8" fmla="*/ 847532 h 4503390"/>
                <a:gd name="connsiteX9" fmla="*/ 3843891 w 4503390"/>
                <a:gd name="connsiteY9" fmla="*/ 659499 h 4503390"/>
                <a:gd name="connsiteX10" fmla="*/ 3655858 w 4503390"/>
                <a:gd name="connsiteY10" fmla="*/ 1313464 h 4503390"/>
                <a:gd name="connsiteX11" fmla="*/ 4331991 w 4503390"/>
                <a:gd name="connsiteY11" fmla="*/ 1390016 h 4503390"/>
                <a:gd name="connsiteX12" fmla="*/ 3908025 w 4503390"/>
                <a:gd name="connsiteY12" fmla="*/ 1922233 h 4503390"/>
                <a:gd name="connsiteX13" fmla="*/ 4503390 w 4503390"/>
                <a:gd name="connsiteY13" fmla="*/ 2251695 h 4503390"/>
                <a:gd name="connsiteX14" fmla="*/ 3908025 w 4503390"/>
                <a:gd name="connsiteY14" fmla="*/ 2581157 h 4503390"/>
                <a:gd name="connsiteX15" fmla="*/ 4331991 w 4503390"/>
                <a:gd name="connsiteY15" fmla="*/ 3113374 h 4503390"/>
                <a:gd name="connsiteX16" fmla="*/ 3655858 w 4503390"/>
                <a:gd name="connsiteY16" fmla="*/ 3189926 h 4503390"/>
                <a:gd name="connsiteX17" fmla="*/ 3843891 w 4503390"/>
                <a:gd name="connsiteY17" fmla="*/ 3843891 h 4503390"/>
                <a:gd name="connsiteX18" fmla="*/ 3189926 w 4503390"/>
                <a:gd name="connsiteY18" fmla="*/ 3655858 h 4503390"/>
                <a:gd name="connsiteX19" fmla="*/ 3113374 w 4503390"/>
                <a:gd name="connsiteY19" fmla="*/ 4331991 h 4503390"/>
                <a:gd name="connsiteX20" fmla="*/ 2581157 w 4503390"/>
                <a:gd name="connsiteY20" fmla="*/ 3908025 h 4503390"/>
                <a:gd name="connsiteX21" fmla="*/ 2251695 w 4503390"/>
                <a:gd name="connsiteY21" fmla="*/ 4503390 h 4503390"/>
                <a:gd name="connsiteX22" fmla="*/ 1922233 w 4503390"/>
                <a:gd name="connsiteY22" fmla="*/ 3908025 h 4503390"/>
                <a:gd name="connsiteX23" fmla="*/ 1390016 w 4503390"/>
                <a:gd name="connsiteY23" fmla="*/ 4331991 h 4503390"/>
                <a:gd name="connsiteX24" fmla="*/ 1313464 w 4503390"/>
                <a:gd name="connsiteY24" fmla="*/ 3655858 h 4503390"/>
                <a:gd name="connsiteX25" fmla="*/ 659499 w 4503390"/>
                <a:gd name="connsiteY25" fmla="*/ 3843891 h 4503390"/>
                <a:gd name="connsiteX26" fmla="*/ 847532 w 4503390"/>
                <a:gd name="connsiteY26" fmla="*/ 3189926 h 4503390"/>
                <a:gd name="connsiteX27" fmla="*/ 171399 w 4503390"/>
                <a:gd name="connsiteY27" fmla="*/ 3113374 h 4503390"/>
                <a:gd name="connsiteX28" fmla="*/ 595365 w 4503390"/>
                <a:gd name="connsiteY28" fmla="*/ 2581157 h 4503390"/>
                <a:gd name="connsiteX29" fmla="*/ 0 w 4503390"/>
                <a:gd name="connsiteY29" fmla="*/ 2251695 h 4503390"/>
                <a:gd name="connsiteX30" fmla="*/ 595365 w 4503390"/>
                <a:gd name="connsiteY30" fmla="*/ 1922233 h 4503390"/>
                <a:gd name="connsiteX31" fmla="*/ 171399 w 4503390"/>
                <a:gd name="connsiteY31" fmla="*/ 1390016 h 4503390"/>
                <a:gd name="connsiteX32" fmla="*/ 847532 w 4503390"/>
                <a:gd name="connsiteY32" fmla="*/ 1313464 h 4503390"/>
                <a:gd name="connsiteX33" fmla="*/ 659499 w 4503390"/>
                <a:gd name="connsiteY33" fmla="*/ 659499 h 4503390"/>
                <a:gd name="connsiteX34" fmla="*/ 1313464 w 4503390"/>
                <a:gd name="connsiteY34" fmla="*/ 847532 h 4503390"/>
                <a:gd name="connsiteX35" fmla="*/ 1390016 w 4503390"/>
                <a:gd name="connsiteY35" fmla="*/ 171399 h 4503390"/>
                <a:gd name="connsiteX36" fmla="*/ 1922233 w 4503390"/>
                <a:gd name="connsiteY36" fmla="*/ 595365 h 4503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503390" h="4503390">
                  <a:moveTo>
                    <a:pt x="2350125" y="713491"/>
                  </a:moveTo>
                  <a:cubicBezTo>
                    <a:pt x="1593113" y="713491"/>
                    <a:pt x="979434" y="1327170"/>
                    <a:pt x="979434" y="2084182"/>
                  </a:cubicBezTo>
                  <a:cubicBezTo>
                    <a:pt x="979434" y="2841194"/>
                    <a:pt x="1593113" y="3454873"/>
                    <a:pt x="2350125" y="3454873"/>
                  </a:cubicBezTo>
                  <a:cubicBezTo>
                    <a:pt x="3107137" y="3454873"/>
                    <a:pt x="3720816" y="2841194"/>
                    <a:pt x="3720816" y="2084182"/>
                  </a:cubicBezTo>
                  <a:cubicBezTo>
                    <a:pt x="3720816" y="1327170"/>
                    <a:pt x="3107137" y="713491"/>
                    <a:pt x="2350125" y="713491"/>
                  </a:cubicBezTo>
                  <a:close/>
                  <a:moveTo>
                    <a:pt x="2251695" y="0"/>
                  </a:moveTo>
                  <a:lnTo>
                    <a:pt x="2581157" y="595365"/>
                  </a:lnTo>
                  <a:lnTo>
                    <a:pt x="3113374" y="171399"/>
                  </a:lnTo>
                  <a:lnTo>
                    <a:pt x="3189926" y="847532"/>
                  </a:lnTo>
                  <a:lnTo>
                    <a:pt x="3843891" y="659499"/>
                  </a:lnTo>
                  <a:lnTo>
                    <a:pt x="3655858" y="1313464"/>
                  </a:lnTo>
                  <a:lnTo>
                    <a:pt x="4331991" y="1390016"/>
                  </a:lnTo>
                  <a:lnTo>
                    <a:pt x="3908025" y="1922233"/>
                  </a:lnTo>
                  <a:lnTo>
                    <a:pt x="4503390" y="2251695"/>
                  </a:lnTo>
                  <a:lnTo>
                    <a:pt x="3908025" y="2581157"/>
                  </a:lnTo>
                  <a:lnTo>
                    <a:pt x="4331991" y="3113374"/>
                  </a:lnTo>
                  <a:lnTo>
                    <a:pt x="3655858" y="3189926"/>
                  </a:lnTo>
                  <a:lnTo>
                    <a:pt x="3843891" y="3843891"/>
                  </a:lnTo>
                  <a:lnTo>
                    <a:pt x="3189926" y="3655858"/>
                  </a:lnTo>
                  <a:lnTo>
                    <a:pt x="3113374" y="4331991"/>
                  </a:lnTo>
                  <a:lnTo>
                    <a:pt x="2581157" y="3908025"/>
                  </a:lnTo>
                  <a:lnTo>
                    <a:pt x="2251695" y="4503390"/>
                  </a:lnTo>
                  <a:lnTo>
                    <a:pt x="1922233" y="3908025"/>
                  </a:lnTo>
                  <a:lnTo>
                    <a:pt x="1390016" y="4331991"/>
                  </a:lnTo>
                  <a:lnTo>
                    <a:pt x="1313464" y="3655858"/>
                  </a:lnTo>
                  <a:lnTo>
                    <a:pt x="659499" y="3843891"/>
                  </a:lnTo>
                  <a:lnTo>
                    <a:pt x="847532" y="3189926"/>
                  </a:lnTo>
                  <a:lnTo>
                    <a:pt x="171399" y="3113374"/>
                  </a:lnTo>
                  <a:lnTo>
                    <a:pt x="595365" y="2581157"/>
                  </a:lnTo>
                  <a:lnTo>
                    <a:pt x="0" y="2251695"/>
                  </a:lnTo>
                  <a:lnTo>
                    <a:pt x="595365" y="1922233"/>
                  </a:lnTo>
                  <a:lnTo>
                    <a:pt x="171399" y="1390016"/>
                  </a:lnTo>
                  <a:lnTo>
                    <a:pt x="847532" y="1313464"/>
                  </a:lnTo>
                  <a:lnTo>
                    <a:pt x="659499" y="659499"/>
                  </a:lnTo>
                  <a:lnTo>
                    <a:pt x="1313464" y="847532"/>
                  </a:lnTo>
                  <a:lnTo>
                    <a:pt x="1390016" y="171399"/>
                  </a:lnTo>
                  <a:lnTo>
                    <a:pt x="1922233" y="595365"/>
                  </a:lnTo>
                  <a:close/>
                </a:path>
              </a:pathLst>
            </a:custGeom>
            <a:solidFill>
              <a:srgbClr val="00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C57BB291-9F26-EDD3-44F7-2A47F2E49A7B}"/>
                </a:ext>
              </a:extLst>
            </p:cNvPr>
            <p:cNvSpPr txBox="1"/>
            <p:nvPr/>
          </p:nvSpPr>
          <p:spPr>
            <a:xfrm>
              <a:off x="8692397" y="1769858"/>
              <a:ext cx="1489668" cy="1195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</a:t>
              </a:r>
              <a:r>
                <a:rPr lang="en-US" sz="3200" b="1" dirty="0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endParaRPr lang="en-US" sz="3200" dirty="0">
                <a:solidFill>
                  <a:srgbClr val="4179DA"/>
                </a:solidFill>
              </a:endParaRPr>
            </a:p>
          </p:txBody>
        </p:sp>
      </p:grpSp>
      <p:sp>
        <p:nvSpPr>
          <p:cNvPr id="20" name="Lưu đồ: Điểm Kết Thúc 19">
            <a:extLst>
              <a:ext uri="{FF2B5EF4-FFF2-40B4-BE49-F238E27FC236}">
                <a16:creationId xmlns:a16="http://schemas.microsoft.com/office/drawing/2014/main" id="{617DDBED-3A92-E4B3-36FB-D8F4D6477825}"/>
              </a:ext>
            </a:extLst>
          </p:cNvPr>
          <p:cNvSpPr/>
          <p:nvPr/>
        </p:nvSpPr>
        <p:spPr>
          <a:xfrm>
            <a:off x="1889590" y="4563651"/>
            <a:ext cx="1735840" cy="726833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de-D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453CAC6E-0F57-9D10-C3DF-A4802F792AA8}"/>
              </a:ext>
            </a:extLst>
          </p:cNvPr>
          <p:cNvGrpSpPr/>
          <p:nvPr/>
        </p:nvGrpSpPr>
        <p:grpSpPr>
          <a:xfrm>
            <a:off x="7607206" y="1670180"/>
            <a:ext cx="2934346" cy="2991074"/>
            <a:chOff x="5207053" y="2165150"/>
            <a:chExt cx="2983268" cy="3027572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69AC3A96-683F-5540-557B-B35C124C6863}"/>
                </a:ext>
              </a:extLst>
            </p:cNvPr>
            <p:cNvGrpSpPr/>
            <p:nvPr/>
          </p:nvGrpSpPr>
          <p:grpSpPr>
            <a:xfrm>
              <a:off x="5207053" y="2165150"/>
              <a:ext cx="2983268" cy="3027572"/>
              <a:chOff x="7828758" y="862311"/>
              <a:chExt cx="2983268" cy="3027572"/>
            </a:xfrm>
          </p:grpSpPr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2A31F89E-9C23-4C67-534D-063F90B8C01A}"/>
                  </a:ext>
                </a:extLst>
              </p:cNvPr>
              <p:cNvSpPr/>
              <p:nvPr/>
            </p:nvSpPr>
            <p:spPr>
              <a:xfrm>
                <a:off x="7828758" y="862311"/>
                <a:ext cx="2983268" cy="3027572"/>
              </a:xfrm>
              <a:custGeom>
                <a:avLst/>
                <a:gdLst>
                  <a:gd name="connsiteX0" fmla="*/ 2350125 w 4503390"/>
                  <a:gd name="connsiteY0" fmla="*/ 713491 h 4503390"/>
                  <a:gd name="connsiteX1" fmla="*/ 979434 w 4503390"/>
                  <a:gd name="connsiteY1" fmla="*/ 2084182 h 4503390"/>
                  <a:gd name="connsiteX2" fmla="*/ 2350125 w 4503390"/>
                  <a:gd name="connsiteY2" fmla="*/ 3454873 h 4503390"/>
                  <a:gd name="connsiteX3" fmla="*/ 3720816 w 4503390"/>
                  <a:gd name="connsiteY3" fmla="*/ 2084182 h 4503390"/>
                  <a:gd name="connsiteX4" fmla="*/ 2350125 w 4503390"/>
                  <a:gd name="connsiteY4" fmla="*/ 713491 h 4503390"/>
                  <a:gd name="connsiteX5" fmla="*/ 2251695 w 4503390"/>
                  <a:gd name="connsiteY5" fmla="*/ 0 h 4503390"/>
                  <a:gd name="connsiteX6" fmla="*/ 2581157 w 4503390"/>
                  <a:gd name="connsiteY6" fmla="*/ 595365 h 4503390"/>
                  <a:gd name="connsiteX7" fmla="*/ 3113374 w 4503390"/>
                  <a:gd name="connsiteY7" fmla="*/ 171399 h 4503390"/>
                  <a:gd name="connsiteX8" fmla="*/ 3189926 w 4503390"/>
                  <a:gd name="connsiteY8" fmla="*/ 847532 h 4503390"/>
                  <a:gd name="connsiteX9" fmla="*/ 3843891 w 4503390"/>
                  <a:gd name="connsiteY9" fmla="*/ 659499 h 4503390"/>
                  <a:gd name="connsiteX10" fmla="*/ 3655858 w 4503390"/>
                  <a:gd name="connsiteY10" fmla="*/ 1313464 h 4503390"/>
                  <a:gd name="connsiteX11" fmla="*/ 4331991 w 4503390"/>
                  <a:gd name="connsiteY11" fmla="*/ 1390016 h 4503390"/>
                  <a:gd name="connsiteX12" fmla="*/ 3908025 w 4503390"/>
                  <a:gd name="connsiteY12" fmla="*/ 1922233 h 4503390"/>
                  <a:gd name="connsiteX13" fmla="*/ 4503390 w 4503390"/>
                  <a:gd name="connsiteY13" fmla="*/ 2251695 h 4503390"/>
                  <a:gd name="connsiteX14" fmla="*/ 3908025 w 4503390"/>
                  <a:gd name="connsiteY14" fmla="*/ 2581157 h 4503390"/>
                  <a:gd name="connsiteX15" fmla="*/ 4331991 w 4503390"/>
                  <a:gd name="connsiteY15" fmla="*/ 3113374 h 4503390"/>
                  <a:gd name="connsiteX16" fmla="*/ 3655858 w 4503390"/>
                  <a:gd name="connsiteY16" fmla="*/ 3189926 h 4503390"/>
                  <a:gd name="connsiteX17" fmla="*/ 3843891 w 4503390"/>
                  <a:gd name="connsiteY17" fmla="*/ 3843891 h 4503390"/>
                  <a:gd name="connsiteX18" fmla="*/ 3189926 w 4503390"/>
                  <a:gd name="connsiteY18" fmla="*/ 3655858 h 4503390"/>
                  <a:gd name="connsiteX19" fmla="*/ 3113374 w 4503390"/>
                  <a:gd name="connsiteY19" fmla="*/ 4331991 h 4503390"/>
                  <a:gd name="connsiteX20" fmla="*/ 2581157 w 4503390"/>
                  <a:gd name="connsiteY20" fmla="*/ 3908025 h 4503390"/>
                  <a:gd name="connsiteX21" fmla="*/ 2251695 w 4503390"/>
                  <a:gd name="connsiteY21" fmla="*/ 4503390 h 4503390"/>
                  <a:gd name="connsiteX22" fmla="*/ 1922233 w 4503390"/>
                  <a:gd name="connsiteY22" fmla="*/ 3908025 h 4503390"/>
                  <a:gd name="connsiteX23" fmla="*/ 1390016 w 4503390"/>
                  <a:gd name="connsiteY23" fmla="*/ 4331991 h 4503390"/>
                  <a:gd name="connsiteX24" fmla="*/ 1313464 w 4503390"/>
                  <a:gd name="connsiteY24" fmla="*/ 3655858 h 4503390"/>
                  <a:gd name="connsiteX25" fmla="*/ 659499 w 4503390"/>
                  <a:gd name="connsiteY25" fmla="*/ 3843891 h 4503390"/>
                  <a:gd name="connsiteX26" fmla="*/ 847532 w 4503390"/>
                  <a:gd name="connsiteY26" fmla="*/ 3189926 h 4503390"/>
                  <a:gd name="connsiteX27" fmla="*/ 171399 w 4503390"/>
                  <a:gd name="connsiteY27" fmla="*/ 3113374 h 4503390"/>
                  <a:gd name="connsiteX28" fmla="*/ 595365 w 4503390"/>
                  <a:gd name="connsiteY28" fmla="*/ 2581157 h 4503390"/>
                  <a:gd name="connsiteX29" fmla="*/ 0 w 4503390"/>
                  <a:gd name="connsiteY29" fmla="*/ 2251695 h 4503390"/>
                  <a:gd name="connsiteX30" fmla="*/ 595365 w 4503390"/>
                  <a:gd name="connsiteY30" fmla="*/ 1922233 h 4503390"/>
                  <a:gd name="connsiteX31" fmla="*/ 171399 w 4503390"/>
                  <a:gd name="connsiteY31" fmla="*/ 1390016 h 4503390"/>
                  <a:gd name="connsiteX32" fmla="*/ 847532 w 4503390"/>
                  <a:gd name="connsiteY32" fmla="*/ 1313464 h 4503390"/>
                  <a:gd name="connsiteX33" fmla="*/ 659499 w 4503390"/>
                  <a:gd name="connsiteY33" fmla="*/ 659499 h 4503390"/>
                  <a:gd name="connsiteX34" fmla="*/ 1313464 w 4503390"/>
                  <a:gd name="connsiteY34" fmla="*/ 847532 h 4503390"/>
                  <a:gd name="connsiteX35" fmla="*/ 1390016 w 4503390"/>
                  <a:gd name="connsiteY35" fmla="*/ 171399 h 4503390"/>
                  <a:gd name="connsiteX36" fmla="*/ 1922233 w 4503390"/>
                  <a:gd name="connsiteY36" fmla="*/ 595365 h 4503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4503390" h="4503390">
                    <a:moveTo>
                      <a:pt x="2350125" y="713491"/>
                    </a:moveTo>
                    <a:cubicBezTo>
                      <a:pt x="1593113" y="713491"/>
                      <a:pt x="979434" y="1327170"/>
                      <a:pt x="979434" y="2084182"/>
                    </a:cubicBezTo>
                    <a:cubicBezTo>
                      <a:pt x="979434" y="2841194"/>
                      <a:pt x="1593113" y="3454873"/>
                      <a:pt x="2350125" y="3454873"/>
                    </a:cubicBezTo>
                    <a:cubicBezTo>
                      <a:pt x="3107137" y="3454873"/>
                      <a:pt x="3720816" y="2841194"/>
                      <a:pt x="3720816" y="2084182"/>
                    </a:cubicBezTo>
                    <a:cubicBezTo>
                      <a:pt x="3720816" y="1327170"/>
                      <a:pt x="3107137" y="713491"/>
                      <a:pt x="2350125" y="713491"/>
                    </a:cubicBezTo>
                    <a:close/>
                    <a:moveTo>
                      <a:pt x="2251695" y="0"/>
                    </a:moveTo>
                    <a:lnTo>
                      <a:pt x="2581157" y="595365"/>
                    </a:lnTo>
                    <a:lnTo>
                      <a:pt x="3113374" y="171399"/>
                    </a:lnTo>
                    <a:lnTo>
                      <a:pt x="3189926" y="847532"/>
                    </a:lnTo>
                    <a:lnTo>
                      <a:pt x="3843891" y="659499"/>
                    </a:lnTo>
                    <a:lnTo>
                      <a:pt x="3655858" y="1313464"/>
                    </a:lnTo>
                    <a:lnTo>
                      <a:pt x="4331991" y="1390016"/>
                    </a:lnTo>
                    <a:lnTo>
                      <a:pt x="3908025" y="1922233"/>
                    </a:lnTo>
                    <a:lnTo>
                      <a:pt x="4503390" y="2251695"/>
                    </a:lnTo>
                    <a:lnTo>
                      <a:pt x="3908025" y="2581157"/>
                    </a:lnTo>
                    <a:lnTo>
                      <a:pt x="4331991" y="3113374"/>
                    </a:lnTo>
                    <a:lnTo>
                      <a:pt x="3655858" y="3189926"/>
                    </a:lnTo>
                    <a:lnTo>
                      <a:pt x="3843891" y="3843891"/>
                    </a:lnTo>
                    <a:lnTo>
                      <a:pt x="3189926" y="3655858"/>
                    </a:lnTo>
                    <a:lnTo>
                      <a:pt x="3113374" y="4331991"/>
                    </a:lnTo>
                    <a:lnTo>
                      <a:pt x="2581157" y="3908025"/>
                    </a:lnTo>
                    <a:lnTo>
                      <a:pt x="2251695" y="4503390"/>
                    </a:lnTo>
                    <a:lnTo>
                      <a:pt x="1922233" y="3908025"/>
                    </a:lnTo>
                    <a:lnTo>
                      <a:pt x="1390016" y="4331991"/>
                    </a:lnTo>
                    <a:lnTo>
                      <a:pt x="1313464" y="3655858"/>
                    </a:lnTo>
                    <a:lnTo>
                      <a:pt x="659499" y="3843891"/>
                    </a:lnTo>
                    <a:lnTo>
                      <a:pt x="847532" y="3189926"/>
                    </a:lnTo>
                    <a:lnTo>
                      <a:pt x="171399" y="3113374"/>
                    </a:lnTo>
                    <a:lnTo>
                      <a:pt x="595365" y="2581157"/>
                    </a:lnTo>
                    <a:lnTo>
                      <a:pt x="0" y="2251695"/>
                    </a:lnTo>
                    <a:lnTo>
                      <a:pt x="595365" y="1922233"/>
                    </a:lnTo>
                    <a:lnTo>
                      <a:pt x="171399" y="1390016"/>
                    </a:lnTo>
                    <a:lnTo>
                      <a:pt x="847532" y="1313464"/>
                    </a:lnTo>
                    <a:lnTo>
                      <a:pt x="659499" y="659499"/>
                    </a:lnTo>
                    <a:lnTo>
                      <a:pt x="1313464" y="847532"/>
                    </a:lnTo>
                    <a:lnTo>
                      <a:pt x="1390016" y="171399"/>
                    </a:lnTo>
                    <a:lnTo>
                      <a:pt x="1922233" y="595365"/>
                    </a:lnTo>
                    <a:close/>
                  </a:path>
                </a:pathLst>
              </a:custGeom>
              <a:solidFill>
                <a:srgbClr val="00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2A1C3645-6ECE-75EC-BB78-26717230B7C7}"/>
                  </a:ext>
                </a:extLst>
              </p:cNvPr>
              <p:cNvSpPr txBox="1"/>
              <p:nvPr/>
            </p:nvSpPr>
            <p:spPr>
              <a:xfrm>
                <a:off x="8881487" y="1819829"/>
                <a:ext cx="1489668" cy="591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en-US" sz="32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C4B3450E-491E-610B-07CE-1BAC70D1A0E0}"/>
                </a:ext>
              </a:extLst>
            </p:cNvPr>
            <p:cNvSpPr txBox="1"/>
            <p:nvPr/>
          </p:nvSpPr>
          <p:spPr>
            <a:xfrm>
              <a:off x="6098680" y="3122668"/>
              <a:ext cx="1413588" cy="10903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3200" b="1" dirty="0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4179DA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gian</a:t>
              </a:r>
              <a:endParaRPr lang="en-US" sz="3200" dirty="0">
                <a:solidFill>
                  <a:srgbClr val="4179DA"/>
                </a:solidFill>
              </a:endParaRPr>
            </a:p>
          </p:txBody>
        </p:sp>
      </p:grpSp>
      <p:sp>
        <p:nvSpPr>
          <p:cNvPr id="16" name="Lưu đồ: Điểm Kết Thúc 15">
            <a:extLst>
              <a:ext uri="{FF2B5EF4-FFF2-40B4-BE49-F238E27FC236}">
                <a16:creationId xmlns:a16="http://schemas.microsoft.com/office/drawing/2014/main" id="{B7193E1D-18F3-24C0-FA84-719816104780}"/>
              </a:ext>
            </a:extLst>
          </p:cNvPr>
          <p:cNvSpPr/>
          <p:nvPr/>
        </p:nvSpPr>
        <p:spPr>
          <a:xfrm>
            <a:off x="5959886" y="4563651"/>
            <a:ext cx="2184653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 đến trường</a:t>
            </a: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3EBC0C8-C70A-7F08-490A-B4E4E6025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19" name="Lưu đồ: Điểm Kết Thúc 18">
            <a:extLst>
              <a:ext uri="{FF2B5EF4-FFF2-40B4-BE49-F238E27FC236}">
                <a16:creationId xmlns:a16="http://schemas.microsoft.com/office/drawing/2014/main" id="{DC9A88FF-6610-D1C0-0BD5-7FEB8E8C40D6}"/>
              </a:ext>
            </a:extLst>
          </p:cNvPr>
          <p:cNvSpPr/>
          <p:nvPr/>
        </p:nvSpPr>
        <p:spPr>
          <a:xfrm>
            <a:off x="8020691" y="5534230"/>
            <a:ext cx="1974980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ưu đồ: Điểm Kết Thúc 20">
            <a:extLst>
              <a:ext uri="{FF2B5EF4-FFF2-40B4-BE49-F238E27FC236}">
                <a16:creationId xmlns:a16="http://schemas.microsoft.com/office/drawing/2014/main" id="{952D1459-3F72-0F38-DA8B-CB8D0E5B8117}"/>
              </a:ext>
            </a:extLst>
          </p:cNvPr>
          <p:cNvSpPr/>
          <p:nvPr/>
        </p:nvSpPr>
        <p:spPr>
          <a:xfrm>
            <a:off x="9941662" y="4506766"/>
            <a:ext cx="1974980" cy="801419"/>
          </a:xfrm>
          <a:prstGeom prst="flowChartTerminator">
            <a:avLst/>
          </a:prstGeom>
          <a:solidFill>
            <a:srgbClr val="456F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626324" y="121478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Ha-men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626324" y="345389"/>
            <a:ext cx="5167986" cy="707886"/>
          </a:xfrm>
          <a:prstGeom prst="rect">
            <a:avLst/>
          </a:prstGeom>
          <a:solidFill>
            <a:srgbClr val="456FE7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8902234-E9A8-732B-6A69-A607A9D71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66" y="1799562"/>
            <a:ext cx="4225409" cy="49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6EDA0827-1D52-97A1-6C14-388F1AD42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979083"/>
              </p:ext>
            </p:extLst>
          </p:nvPr>
        </p:nvGraphicFramePr>
        <p:xfrm>
          <a:off x="415045" y="1927385"/>
          <a:ext cx="11361906" cy="44095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5805">
                  <a:extLst>
                    <a:ext uri="{9D8B030D-6E8A-4147-A177-3AD203B41FA5}">
                      <a16:colId xmlns:a16="http://schemas.microsoft.com/office/drawing/2014/main" val="2176687111"/>
                    </a:ext>
                  </a:extLst>
                </a:gridCol>
                <a:gridCol w="1806101">
                  <a:extLst>
                    <a:ext uri="{9D8B030D-6E8A-4147-A177-3AD203B41FA5}">
                      <a16:colId xmlns:a16="http://schemas.microsoft.com/office/drawing/2014/main" val="1498847887"/>
                    </a:ext>
                  </a:extLst>
                </a:gridCol>
              </a:tblGrid>
              <a:tr h="5690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20279"/>
                  </a:ext>
                </a:extLst>
              </a:tr>
              <a:tr h="46008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Đặc điểm tính cách của thầy Ha-men được nhà văn khắc họa từ những phương diện nào?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2313746"/>
                  </a:ext>
                </a:extLst>
              </a:tr>
              <a:tr h="6495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Hãy nêu một số biểu hiện cụ thể trong văn bản thể hiện đặc điểm tính cách của thầy Ha-men theo các phương diện thể hiện.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4565943"/>
                  </a:ext>
                </a:extLst>
              </a:tr>
              <a:tr h="6495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Phân tích một số chi tiết cụ thể thể hiện suy nghĩ, cách nhìn nhận về thầy Ha-men và thái độ với việc học tiếng Pháp.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628417"/>
                  </a:ext>
                </a:extLst>
              </a:tr>
              <a:tr h="8660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Phần 5 - phần cuối văn bản có nhiều chi tiết miêu tả đặc sắc thầy Ha-men, các chi tiết ấy khắc họa được tâm trạng nào của thầy Ha-men?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2129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D349D4F-3B27-5ED8-D083-0AC4DB7A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83" y="521086"/>
            <a:ext cx="10995831" cy="738664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2: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kumimoji="0" lang="en-US" altLang="en-US" sz="4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Ha-men</a:t>
            </a:r>
            <a:endParaRPr kumimoji="0" lang="en-US" altLang="en-US" sz="4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719630" y="8945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Ha-men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719630" y="136168"/>
            <a:ext cx="5167986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Chuẩn bị 15">
            <a:extLst>
              <a:ext uri="{FF2B5EF4-FFF2-40B4-BE49-F238E27FC236}">
                <a16:creationId xmlns:a16="http://schemas.microsoft.com/office/drawing/2014/main" id="{8BFAB668-0EAE-C0A4-B41F-8CCE439B5112}"/>
              </a:ext>
            </a:extLst>
          </p:cNvPr>
          <p:cNvSpPr/>
          <p:nvPr/>
        </p:nvSpPr>
        <p:spPr>
          <a:xfrm>
            <a:off x="3879499" y="1665391"/>
            <a:ext cx="3417040" cy="584776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ưu đồ: Chuẩn bị 24">
            <a:extLst>
              <a:ext uri="{FF2B5EF4-FFF2-40B4-BE49-F238E27FC236}">
                <a16:creationId xmlns:a16="http://schemas.microsoft.com/office/drawing/2014/main" id="{2F3A5F1B-C059-B8DC-70FB-CAB03E91800A}"/>
              </a:ext>
            </a:extLst>
          </p:cNvPr>
          <p:cNvSpPr/>
          <p:nvPr/>
        </p:nvSpPr>
        <p:spPr>
          <a:xfrm>
            <a:off x="3928955" y="3553558"/>
            <a:ext cx="3612405" cy="1175657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Lưu đồ: Chuẩn bị 28">
            <a:extLst>
              <a:ext uri="{FF2B5EF4-FFF2-40B4-BE49-F238E27FC236}">
                <a16:creationId xmlns:a16="http://schemas.microsoft.com/office/drawing/2014/main" id="{03D42441-3C19-55BA-726B-ACFC1D7EE63D}"/>
              </a:ext>
            </a:extLst>
          </p:cNvPr>
          <p:cNvSpPr/>
          <p:nvPr/>
        </p:nvSpPr>
        <p:spPr>
          <a:xfrm>
            <a:off x="4094584" y="2482353"/>
            <a:ext cx="3281148" cy="751345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ưu đồ: Chuẩn bị 34">
            <a:extLst>
              <a:ext uri="{FF2B5EF4-FFF2-40B4-BE49-F238E27FC236}">
                <a16:creationId xmlns:a16="http://schemas.microsoft.com/office/drawing/2014/main" id="{D7B8BCC7-3FD1-0552-469F-D7FAC1D7B5C5}"/>
              </a:ext>
            </a:extLst>
          </p:cNvPr>
          <p:cNvSpPr/>
          <p:nvPr/>
        </p:nvSpPr>
        <p:spPr>
          <a:xfrm>
            <a:off x="3985667" y="4936917"/>
            <a:ext cx="3498980" cy="1641810"/>
          </a:xfrm>
          <a:prstGeom prst="flowChartPreparation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 động cử chỉ lúc kết thúc buổi học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3E08A10-4BD9-75DE-0290-1C76E7C79F3B}"/>
              </a:ext>
            </a:extLst>
          </p:cNvPr>
          <p:cNvCxnSpPr>
            <a:cxnSpLocks/>
            <a:stCxn id="16" idx="3"/>
            <a:endCxn id="20" idx="1"/>
          </p:cNvCxnSpPr>
          <p:nvPr/>
        </p:nvCxnSpPr>
        <p:spPr>
          <a:xfrm flipV="1">
            <a:off x="7296539" y="1934696"/>
            <a:ext cx="950166" cy="23083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3">
            <a:extLst>
              <a:ext uri="{FF2B5EF4-FFF2-40B4-BE49-F238E27FC236}">
                <a16:creationId xmlns:a16="http://schemas.microsoft.com/office/drawing/2014/main" id="{F3FEB9BD-B2C7-3AEE-E48D-7B7A6ED1DDE3}"/>
              </a:ext>
            </a:extLst>
          </p:cNvPr>
          <p:cNvSpPr txBox="1"/>
          <p:nvPr/>
        </p:nvSpPr>
        <p:spPr>
          <a:xfrm>
            <a:off x="8246705" y="1688474"/>
            <a:ext cx="3192625" cy="492443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196862A-EC08-7F4A-2702-FB9FE6D5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1" y="1957779"/>
            <a:ext cx="3711318" cy="4337904"/>
          </a:xfrm>
          <a:prstGeom prst="rect">
            <a:avLst/>
          </a:prstGeom>
        </p:spPr>
      </p:pic>
      <p:cxnSp>
        <p:nvCxnSpPr>
          <p:cNvPr id="31" name="Đường kết nối Mũi tên Thẳng 30">
            <a:extLst>
              <a:ext uri="{FF2B5EF4-FFF2-40B4-BE49-F238E27FC236}">
                <a16:creationId xmlns:a16="http://schemas.microsoft.com/office/drawing/2014/main" id="{39897E0A-C657-14D3-5FFD-9DCE0B987EDB}"/>
              </a:ext>
            </a:extLst>
          </p:cNvPr>
          <p:cNvCxnSpPr>
            <a:cxnSpLocks/>
            <a:stCxn id="29" idx="3"/>
            <a:endCxn id="32" idx="1"/>
          </p:cNvCxnSpPr>
          <p:nvPr/>
        </p:nvCxnSpPr>
        <p:spPr>
          <a:xfrm flipV="1">
            <a:off x="7375732" y="2858025"/>
            <a:ext cx="870973" cy="1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">
            <a:extLst>
              <a:ext uri="{FF2B5EF4-FFF2-40B4-BE49-F238E27FC236}">
                <a16:creationId xmlns:a16="http://schemas.microsoft.com/office/drawing/2014/main" id="{22757560-D342-9CE8-E0ED-6C50F40BF483}"/>
              </a:ext>
            </a:extLst>
          </p:cNvPr>
          <p:cNvSpPr txBox="1"/>
          <p:nvPr/>
        </p:nvSpPr>
        <p:spPr>
          <a:xfrm>
            <a:off x="8246705" y="2411749"/>
            <a:ext cx="3197408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9" name="Đường kết nối Mũi tên Thẳng 38">
            <a:extLst>
              <a:ext uri="{FF2B5EF4-FFF2-40B4-BE49-F238E27FC236}">
                <a16:creationId xmlns:a16="http://schemas.microsoft.com/office/drawing/2014/main" id="{699E7E53-15FB-7FE4-63ED-12F66E2C3B44}"/>
              </a:ext>
            </a:extLst>
          </p:cNvPr>
          <p:cNvCxnSpPr>
            <a:cxnSpLocks/>
          </p:cNvCxnSpPr>
          <p:nvPr/>
        </p:nvCxnSpPr>
        <p:spPr>
          <a:xfrm flipV="1">
            <a:off x="7502481" y="4143985"/>
            <a:ext cx="870973" cy="1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">
            <a:extLst>
              <a:ext uri="{FF2B5EF4-FFF2-40B4-BE49-F238E27FC236}">
                <a16:creationId xmlns:a16="http://schemas.microsoft.com/office/drawing/2014/main" id="{CD9A15EF-9091-C2D7-7617-234D88C639FA}"/>
              </a:ext>
            </a:extLst>
          </p:cNvPr>
          <p:cNvSpPr txBox="1"/>
          <p:nvPr/>
        </p:nvSpPr>
        <p:spPr>
          <a:xfrm>
            <a:off x="8355620" y="3880509"/>
            <a:ext cx="3197408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mến, tin tưởng, tự hào.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Đường kết nối Mũi tên Thẳng 42">
            <a:extLst>
              <a:ext uri="{FF2B5EF4-FFF2-40B4-BE49-F238E27FC236}">
                <a16:creationId xmlns:a16="http://schemas.microsoft.com/office/drawing/2014/main" id="{10EA2211-4435-F5B7-200A-98F15A2F09FD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>
            <a:off x="7484647" y="5757822"/>
            <a:ext cx="684958" cy="13764"/>
          </a:xfrm>
          <a:prstGeom prst="straightConnector1">
            <a:avLst/>
          </a:prstGeom>
          <a:ln w="57150">
            <a:solidFill>
              <a:srgbClr val="456FE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3">
            <a:extLst>
              <a:ext uri="{FF2B5EF4-FFF2-40B4-BE49-F238E27FC236}">
                <a16:creationId xmlns:a16="http://schemas.microsoft.com/office/drawing/2014/main" id="{2495E27B-9CDA-208A-9899-B897F34DC255}"/>
              </a:ext>
            </a:extLst>
          </p:cNvPr>
          <p:cNvSpPr txBox="1"/>
          <p:nvPr/>
        </p:nvSpPr>
        <p:spPr>
          <a:xfrm>
            <a:off x="8169605" y="5325310"/>
            <a:ext cx="3854214" cy="892552"/>
          </a:xfrm>
          <a:prstGeom prst="rect">
            <a:avLst/>
          </a:prstGeom>
          <a:noFill/>
          <a:ln w="38100">
            <a:solidFill>
              <a:srgbClr val="4179DA"/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nỗi đau đớn, thất vọng.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1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9" grpId="0" animBg="1"/>
      <p:bldP spid="35" grpId="0" animBg="1"/>
      <p:bldP spid="20" grpId="0" animBg="1"/>
      <p:bldP spid="32" grpId="0" animBg="1"/>
      <p:bldP spid="40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id="{FF36077D-BF6D-C35C-29E5-C55A1E723EC0}"/>
              </a:ext>
            </a:extLst>
          </p:cNvPr>
          <p:cNvSpPr txBox="1"/>
          <p:nvPr/>
        </p:nvSpPr>
        <p:spPr>
          <a:xfrm>
            <a:off x="719630" y="89459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Phrăng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E5637E2-34E4-348D-26FA-FDC7800CBDC9}"/>
              </a:ext>
            </a:extLst>
          </p:cNvPr>
          <p:cNvSpPr txBox="1"/>
          <p:nvPr/>
        </p:nvSpPr>
        <p:spPr>
          <a:xfrm>
            <a:off x="719630" y="136168"/>
            <a:ext cx="5167986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196862A-EC08-7F4A-2702-FB9FE6D59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243" y="1602330"/>
            <a:ext cx="4275663" cy="49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3B047C33-7D71-88EE-B336-D448D9960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329912"/>
              </p:ext>
            </p:extLst>
          </p:nvPr>
        </p:nvGraphicFramePr>
        <p:xfrm>
          <a:off x="522514" y="1312830"/>
          <a:ext cx="11281609" cy="49297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91909">
                  <a:extLst>
                    <a:ext uri="{9D8B030D-6E8A-4147-A177-3AD203B41FA5}">
                      <a16:colId xmlns:a16="http://schemas.microsoft.com/office/drawing/2014/main" val="1329223177"/>
                    </a:ext>
                  </a:extLst>
                </a:gridCol>
                <a:gridCol w="3337578">
                  <a:extLst>
                    <a:ext uri="{9D8B030D-6E8A-4147-A177-3AD203B41FA5}">
                      <a16:colId xmlns:a16="http://schemas.microsoft.com/office/drawing/2014/main" val="2706704433"/>
                    </a:ext>
                  </a:extLst>
                </a:gridCol>
                <a:gridCol w="877078">
                  <a:extLst>
                    <a:ext uri="{9D8B030D-6E8A-4147-A177-3AD203B41FA5}">
                      <a16:colId xmlns:a16="http://schemas.microsoft.com/office/drawing/2014/main" val="515863499"/>
                    </a:ext>
                  </a:extLst>
                </a:gridCol>
                <a:gridCol w="3275044">
                  <a:extLst>
                    <a:ext uri="{9D8B030D-6E8A-4147-A177-3AD203B41FA5}">
                      <a16:colId xmlns:a16="http://schemas.microsoft.com/office/drawing/2014/main" val="3302902316"/>
                    </a:ext>
                  </a:extLst>
                </a:gridCol>
              </a:tblGrid>
              <a:tr h="150857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độ, tâm trạng của Phrăng 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 biểu hiện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tâm trạng, thái độ nhân vật và cách nhà văn thể hiện nhân vật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84731"/>
                  </a:ext>
                </a:extLst>
              </a:tr>
              <a:tr h="377143">
                <a:tc row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 việc học tiếng Pháp.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Trước buổi học.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819363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học Pháp văn.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235101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học đọc.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1025403"/>
                  </a:ext>
                </a:extLst>
              </a:tr>
              <a:tr h="3771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Khi nghe thầy giảng.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369347"/>
                  </a:ext>
                </a:extLst>
              </a:tr>
              <a:tr h="3691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 độ với thầy</a:t>
                      </a:r>
                      <a:r>
                        <a:rPr lang="de-DE" sz="2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Ha-men.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308823"/>
                  </a:ext>
                </a:extLst>
              </a:tr>
              <a:tr h="37714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 thể</a:t>
                      </a:r>
                      <a:r>
                        <a:rPr lang="de-DE" sz="2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743615"/>
                  </a:ext>
                </a:extLst>
              </a:tr>
              <a:tr h="9673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nhận chung về nhân vật.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</a:t>
                      </a:r>
                    </a:p>
                  </a:txBody>
                  <a:tcPr marL="60811" marR="6081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912541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B34CF22-133B-9609-D608-1B23C6C7523D}"/>
              </a:ext>
            </a:extLst>
          </p:cNvPr>
          <p:cNvSpPr txBox="1"/>
          <p:nvPr/>
        </p:nvSpPr>
        <p:spPr>
          <a:xfrm>
            <a:off x="872313" y="261437"/>
            <a:ext cx="105836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sz="40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3: Tìm hiểu nhân vật Phrăng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30454A81-E0E7-DFA5-ADD1-E822A3756561}"/>
              </a:ext>
            </a:extLst>
          </p:cNvPr>
          <p:cNvSpPr txBox="1"/>
          <p:nvPr/>
        </p:nvSpPr>
        <p:spPr>
          <a:xfrm>
            <a:off x="3728551" y="376260"/>
            <a:ext cx="4582497" cy="584775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CA40DB0-3F11-7761-5D11-3A683F6199BE}"/>
              </a:ext>
            </a:extLst>
          </p:cNvPr>
          <p:cNvSpPr txBox="1"/>
          <p:nvPr/>
        </p:nvSpPr>
        <p:spPr>
          <a:xfrm>
            <a:off x="3275045" y="2355361"/>
            <a:ext cx="7385178" cy="892552"/>
          </a:xfrm>
          <a:prstGeom prst="rect">
            <a:avLst/>
          </a:prstGeom>
          <a:noFill/>
          <a:ln w="38100">
            <a:solidFill>
              <a:srgbClr val="0003D6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thái độ của Phrăng với việc học tiếng Pháp và nghệ thuật thể hiện nhân vật và cảm nhận chung.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id="{A9F0DB76-6483-610D-AE8A-00DEDEE92BA0}"/>
              </a:ext>
            </a:extLst>
          </p:cNvPr>
          <p:cNvSpPr/>
          <p:nvPr/>
        </p:nvSpPr>
        <p:spPr>
          <a:xfrm>
            <a:off x="702905" y="1898990"/>
            <a:ext cx="2572140" cy="1805293"/>
          </a:xfrm>
          <a:prstGeom prst="homePlate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 chẵn (Bàn 2,4,6)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id="{241DDF96-44DF-21D1-CCD8-950D5D11BB3E}"/>
              </a:ext>
            </a:extLst>
          </p:cNvPr>
          <p:cNvSpPr/>
          <p:nvPr/>
        </p:nvSpPr>
        <p:spPr>
          <a:xfrm>
            <a:off x="702905" y="4422218"/>
            <a:ext cx="2572140" cy="1603307"/>
          </a:xfrm>
          <a:prstGeom prst="homePlate">
            <a:avLst/>
          </a:prstGeom>
          <a:solidFill>
            <a:srgbClr val="0099FF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 lẻ</a:t>
            </a:r>
          </a:p>
          <a:p>
            <a:pPr algn="ctr"/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(Bàn 1,3,5)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81FE57A-4722-9778-162C-C6415F82B68D}"/>
              </a:ext>
            </a:extLst>
          </p:cNvPr>
          <p:cNvSpPr txBox="1"/>
          <p:nvPr/>
        </p:nvSpPr>
        <p:spPr>
          <a:xfrm>
            <a:off x="3275045" y="4577541"/>
            <a:ext cx="7385178" cy="1292662"/>
          </a:xfrm>
          <a:prstGeom prst="rect">
            <a:avLst/>
          </a:prstGeom>
          <a:noFill/>
          <a:ln w="38100">
            <a:solidFill>
              <a:srgbClr val="0003D6"/>
            </a:solidFill>
          </a:ln>
        </p:spPr>
        <p:txBody>
          <a:bodyPr wrap="square">
            <a:spAutoFit/>
          </a:bodyPr>
          <a:lstStyle/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Suy nghĩ, cách nhìn nhận về thầy Ha-men.</a:t>
            </a:r>
          </a:p>
          <a:p>
            <a:r>
              <a:rPr lang="de-D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Nhận xét tâm trạng nhân vật tôi, nghệ thuật thể hiện nhân vật và cảm nhận.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9F37E1B-6122-04C4-225D-A9F819FA3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40" y="302725"/>
            <a:ext cx="3486694" cy="18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Flowchart: Connector 8">
            <a:extLst>
              <a:ext uri="{FF2B5EF4-FFF2-40B4-BE49-F238E27FC236}">
                <a16:creationId xmlns:a16="http://schemas.microsoft.com/office/drawing/2014/main" id="{0CA09D0B-219E-9CC7-DC2F-4E2104599BE8}"/>
              </a:ext>
            </a:extLst>
          </p:cNvPr>
          <p:cNvSpPr/>
          <p:nvPr/>
        </p:nvSpPr>
        <p:spPr>
          <a:xfrm>
            <a:off x="4308704" y="2756190"/>
            <a:ext cx="3522496" cy="3400222"/>
          </a:xfrm>
          <a:prstGeom prst="flowChartConnector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bUỔI </a:t>
            </a:r>
          </a:p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HỌC </a:t>
            </a:r>
          </a:p>
          <a:p>
            <a:pPr algn="ctr"/>
            <a:r>
              <a:rPr lang="de-DE" sz="48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CUỐI CÙNG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86" name="Hình tự do: Hình 285">
            <a:extLst>
              <a:ext uri="{FF2B5EF4-FFF2-40B4-BE49-F238E27FC236}">
                <a16:creationId xmlns:a16="http://schemas.microsoft.com/office/drawing/2014/main" id="{585AAE04-FE21-E497-2C4A-FC78E319C313}"/>
              </a:ext>
            </a:extLst>
          </p:cNvPr>
          <p:cNvSpPr/>
          <p:nvPr/>
        </p:nvSpPr>
        <p:spPr>
          <a:xfrm>
            <a:off x="4130786" y="2070035"/>
            <a:ext cx="1862775" cy="1126668"/>
          </a:xfrm>
          <a:custGeom>
            <a:avLst/>
            <a:gdLst>
              <a:gd name="connsiteX0" fmla="*/ 1862271 w 1862775"/>
              <a:gd name="connsiteY0" fmla="*/ 0 h 1126668"/>
              <a:gd name="connsiteX1" fmla="*/ 1862775 w 1862775"/>
              <a:gd name="connsiteY1" fmla="*/ 335620 h 1126668"/>
              <a:gd name="connsiteX2" fmla="*/ 1749433 w 1862775"/>
              <a:gd name="connsiteY2" fmla="*/ 341221 h 1126668"/>
              <a:gd name="connsiteX3" fmla="*/ 1548961 w 1862775"/>
              <a:gd name="connsiteY3" fmla="*/ 371163 h 1126668"/>
              <a:gd name="connsiteX4" fmla="*/ 1413809 w 1862775"/>
              <a:gd name="connsiteY4" fmla="*/ 405172 h 1126668"/>
              <a:gd name="connsiteX5" fmla="*/ 1342971 w 1862775"/>
              <a:gd name="connsiteY5" fmla="*/ 422010 h 1126668"/>
              <a:gd name="connsiteX6" fmla="*/ 1257358 w 1862775"/>
              <a:gd name="connsiteY6" fmla="*/ 449932 h 1126668"/>
              <a:gd name="connsiteX7" fmla="*/ 1235839 w 1862775"/>
              <a:gd name="connsiteY7" fmla="*/ 919051 h 1126668"/>
              <a:gd name="connsiteX8" fmla="*/ 888500 w 1862775"/>
              <a:gd name="connsiteY8" fmla="*/ 611226 h 1126668"/>
              <a:gd name="connsiteX9" fmla="*/ 788083 w 1862775"/>
              <a:gd name="connsiteY9" fmla="*/ 669416 h 1126668"/>
              <a:gd name="connsiteX10" fmla="*/ 337771 w 1862775"/>
              <a:gd name="connsiteY10" fmla="*/ 1049745 h 1126668"/>
              <a:gd name="connsiteX11" fmla="*/ 275959 w 1862775"/>
              <a:gd name="connsiteY11" fmla="*/ 1126668 h 1126668"/>
              <a:gd name="connsiteX12" fmla="*/ 0 w 1862775"/>
              <a:gd name="connsiteY12" fmla="*/ 960020 h 1126668"/>
              <a:gd name="connsiteX13" fmla="*/ 72276 w 1862775"/>
              <a:gd name="connsiteY13" fmla="*/ 866404 h 1126668"/>
              <a:gd name="connsiteX14" fmla="*/ 1728824 w 1862775"/>
              <a:gd name="connsiteY14" fmla="*/ 6527 h 112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775" h="1126668">
                <a:moveTo>
                  <a:pt x="1862271" y="0"/>
                </a:moveTo>
                <a:lnTo>
                  <a:pt x="1862775" y="335620"/>
                </a:lnTo>
                <a:lnTo>
                  <a:pt x="1749433" y="341221"/>
                </a:lnTo>
                <a:cubicBezTo>
                  <a:pt x="1681559" y="347967"/>
                  <a:pt x="1614679" y="358003"/>
                  <a:pt x="1548961" y="371163"/>
                </a:cubicBezTo>
                <a:lnTo>
                  <a:pt x="1413809" y="405172"/>
                </a:lnTo>
                <a:lnTo>
                  <a:pt x="1342971" y="422010"/>
                </a:lnTo>
                <a:lnTo>
                  <a:pt x="1257358" y="449932"/>
                </a:lnTo>
                <a:lnTo>
                  <a:pt x="1235839" y="919051"/>
                </a:lnTo>
                <a:lnTo>
                  <a:pt x="888500" y="611226"/>
                </a:lnTo>
                <a:lnTo>
                  <a:pt x="788083" y="669416"/>
                </a:lnTo>
                <a:cubicBezTo>
                  <a:pt x="618953" y="775524"/>
                  <a:pt x="467251" y="903785"/>
                  <a:pt x="337771" y="1049745"/>
                </a:cubicBezTo>
                <a:lnTo>
                  <a:pt x="275959" y="1126668"/>
                </a:lnTo>
                <a:lnTo>
                  <a:pt x="0" y="960020"/>
                </a:lnTo>
                <a:lnTo>
                  <a:pt x="72276" y="866404"/>
                </a:lnTo>
                <a:cubicBezTo>
                  <a:pt x="475733" y="392887"/>
                  <a:pt x="1063298" y="71991"/>
                  <a:pt x="1728824" y="65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4" name="Hình tự do: Hình 283">
            <a:extLst>
              <a:ext uri="{FF2B5EF4-FFF2-40B4-BE49-F238E27FC236}">
                <a16:creationId xmlns:a16="http://schemas.microsoft.com/office/drawing/2014/main" id="{D7751AA9-449C-BAA4-DE74-6C30F8C5719F}"/>
              </a:ext>
            </a:extLst>
          </p:cNvPr>
          <p:cNvSpPr/>
          <p:nvPr/>
        </p:nvSpPr>
        <p:spPr>
          <a:xfrm>
            <a:off x="3637969" y="3187552"/>
            <a:ext cx="787102" cy="2354350"/>
          </a:xfrm>
          <a:custGeom>
            <a:avLst/>
            <a:gdLst>
              <a:gd name="connsiteX0" fmla="*/ 380866 w 787102"/>
              <a:gd name="connsiteY0" fmla="*/ 0 h 2354350"/>
              <a:gd name="connsiteX1" fmla="*/ 650501 w 787102"/>
              <a:gd name="connsiteY1" fmla="*/ 162829 h 2354350"/>
              <a:gd name="connsiteX2" fmla="*/ 595978 w 787102"/>
              <a:gd name="connsiteY2" fmla="*/ 246403 h 2354350"/>
              <a:gd name="connsiteX3" fmla="*/ 358013 w 787102"/>
              <a:gd name="connsiteY3" fmla="*/ 935158 h 2354350"/>
              <a:gd name="connsiteX4" fmla="*/ 356367 w 787102"/>
              <a:gd name="connsiteY4" fmla="*/ 951496 h 2354350"/>
              <a:gd name="connsiteX5" fmla="*/ 787102 w 787102"/>
              <a:gd name="connsiteY5" fmla="*/ 1192139 h 2354350"/>
              <a:gd name="connsiteX6" fmla="*/ 351449 w 787102"/>
              <a:gd name="connsiteY6" fmla="*/ 1367152 h 2354350"/>
              <a:gd name="connsiteX7" fmla="*/ 358768 w 787102"/>
              <a:gd name="connsiteY7" fmla="*/ 1437699 h 2354350"/>
              <a:gd name="connsiteX8" fmla="*/ 598802 w 787102"/>
              <a:gd name="connsiteY8" fmla="*/ 2127170 h 2354350"/>
              <a:gd name="connsiteX9" fmla="*/ 616855 w 787102"/>
              <a:gd name="connsiteY9" fmla="*/ 2154769 h 2354350"/>
              <a:gd name="connsiteX10" fmla="*/ 267992 w 787102"/>
              <a:gd name="connsiteY10" fmla="*/ 2354350 h 2354350"/>
              <a:gd name="connsiteX11" fmla="*/ 194471 w 787102"/>
              <a:gd name="connsiteY11" fmla="*/ 2206526 h 2354350"/>
              <a:gd name="connsiteX12" fmla="*/ 0 w 787102"/>
              <a:gd name="connsiteY12" fmla="*/ 1273542 h 2354350"/>
              <a:gd name="connsiteX13" fmla="*/ 298678 w 787102"/>
              <a:gd name="connsiteY13" fmla="*/ 131034 h 235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102" h="2354350">
                <a:moveTo>
                  <a:pt x="380866" y="0"/>
                </a:moveTo>
                <a:lnTo>
                  <a:pt x="650501" y="162829"/>
                </a:lnTo>
                <a:lnTo>
                  <a:pt x="595978" y="246403"/>
                </a:lnTo>
                <a:cubicBezTo>
                  <a:pt x="473824" y="455876"/>
                  <a:pt x="391383" y="688362"/>
                  <a:pt x="358013" y="935158"/>
                </a:cubicBezTo>
                <a:lnTo>
                  <a:pt x="356367" y="951496"/>
                </a:lnTo>
                <a:lnTo>
                  <a:pt x="787102" y="1192139"/>
                </a:lnTo>
                <a:lnTo>
                  <a:pt x="351449" y="1367152"/>
                </a:lnTo>
                <a:lnTo>
                  <a:pt x="358768" y="1437699"/>
                </a:lnTo>
                <a:cubicBezTo>
                  <a:pt x="392880" y="1684597"/>
                  <a:pt x="476019" y="1917332"/>
                  <a:pt x="598802" y="2127170"/>
                </a:cubicBezTo>
                <a:lnTo>
                  <a:pt x="616855" y="2154769"/>
                </a:lnTo>
                <a:lnTo>
                  <a:pt x="267992" y="2354350"/>
                </a:lnTo>
                <a:lnTo>
                  <a:pt x="194471" y="2206526"/>
                </a:lnTo>
                <a:cubicBezTo>
                  <a:pt x="69247" y="1919764"/>
                  <a:pt x="0" y="1604486"/>
                  <a:pt x="0" y="1273542"/>
                </a:cubicBezTo>
                <a:cubicBezTo>
                  <a:pt x="0" y="859862"/>
                  <a:pt x="108198" y="470660"/>
                  <a:pt x="298678" y="13103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2" name="Hình tự do: Hình 271">
            <a:extLst>
              <a:ext uri="{FF2B5EF4-FFF2-40B4-BE49-F238E27FC236}">
                <a16:creationId xmlns:a16="http://schemas.microsoft.com/office/drawing/2014/main" id="{60EB7542-E208-C67B-5F8B-D4ABEAA66409}"/>
              </a:ext>
            </a:extLst>
          </p:cNvPr>
          <p:cNvSpPr/>
          <p:nvPr/>
        </p:nvSpPr>
        <p:spPr>
          <a:xfrm>
            <a:off x="6156478" y="73533"/>
            <a:ext cx="3823919" cy="3026845"/>
          </a:xfrm>
          <a:custGeom>
            <a:avLst/>
            <a:gdLst>
              <a:gd name="connsiteX0" fmla="*/ 24481 w 3823919"/>
              <a:gd name="connsiteY0" fmla="*/ 0 h 3026845"/>
              <a:gd name="connsiteX1" fmla="*/ 3788715 w 3823919"/>
              <a:gd name="connsiteY1" fmla="*/ 1923498 h 3026845"/>
              <a:gd name="connsiteX2" fmla="*/ 3823919 w 3823919"/>
              <a:gd name="connsiteY2" fmla="*/ 1978988 h 3026845"/>
              <a:gd name="connsiteX3" fmla="*/ 1992288 w 3823919"/>
              <a:gd name="connsiteY3" fmla="*/ 3026845 h 3026845"/>
              <a:gd name="connsiteX4" fmla="*/ 1865720 w 3823919"/>
              <a:gd name="connsiteY4" fmla="*/ 2862906 h 3026845"/>
              <a:gd name="connsiteX5" fmla="*/ 209172 w 3823919"/>
              <a:gd name="connsiteY5" fmla="*/ 2003029 h 3026845"/>
              <a:gd name="connsiteX6" fmla="*/ 2992 w 3823919"/>
              <a:gd name="connsiteY6" fmla="*/ 1992945 h 3026845"/>
              <a:gd name="connsiteX7" fmla="*/ 0 w 3823919"/>
              <a:gd name="connsiteY7" fmla="*/ 556 h 3026845"/>
              <a:gd name="connsiteX8" fmla="*/ 24481 w 3823919"/>
              <a:gd name="connsiteY8" fmla="*/ 0 h 302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919" h="3026845">
                <a:moveTo>
                  <a:pt x="24481" y="0"/>
                </a:moveTo>
                <a:cubicBezTo>
                  <a:pt x="1590222" y="2348"/>
                  <a:pt x="2971818" y="765177"/>
                  <a:pt x="3788715" y="1923498"/>
                </a:cubicBezTo>
                <a:lnTo>
                  <a:pt x="3823919" y="1978988"/>
                </a:lnTo>
                <a:lnTo>
                  <a:pt x="1992288" y="3026845"/>
                </a:lnTo>
                <a:lnTo>
                  <a:pt x="1865720" y="2862906"/>
                </a:lnTo>
                <a:cubicBezTo>
                  <a:pt x="1462263" y="2389389"/>
                  <a:pt x="874698" y="2068493"/>
                  <a:pt x="209172" y="2003029"/>
                </a:cubicBezTo>
                <a:lnTo>
                  <a:pt x="2992" y="1992945"/>
                </a:lnTo>
                <a:lnTo>
                  <a:pt x="0" y="556"/>
                </a:lnTo>
                <a:lnTo>
                  <a:pt x="24481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1" name="Hình tự do: Hình 270">
            <a:extLst>
              <a:ext uri="{FF2B5EF4-FFF2-40B4-BE49-F238E27FC236}">
                <a16:creationId xmlns:a16="http://schemas.microsoft.com/office/drawing/2014/main" id="{AC55CCDC-8D27-7BE9-0758-FA5AA74252FF}"/>
              </a:ext>
            </a:extLst>
          </p:cNvPr>
          <p:cNvSpPr/>
          <p:nvPr/>
        </p:nvSpPr>
        <p:spPr>
          <a:xfrm>
            <a:off x="2435730" y="83184"/>
            <a:ext cx="3557326" cy="2946871"/>
          </a:xfrm>
          <a:custGeom>
            <a:avLst/>
            <a:gdLst>
              <a:gd name="connsiteX0" fmla="*/ 3554341 w 3557326"/>
              <a:gd name="connsiteY0" fmla="*/ 0 h 2946871"/>
              <a:gd name="connsiteX1" fmla="*/ 3557326 w 3557326"/>
              <a:gd name="connsiteY1" fmla="*/ 1986851 h 2946871"/>
              <a:gd name="connsiteX2" fmla="*/ 3423879 w 3557326"/>
              <a:gd name="connsiteY2" fmla="*/ 1993378 h 2946871"/>
              <a:gd name="connsiteX3" fmla="*/ 1767331 w 3557326"/>
              <a:gd name="connsiteY3" fmla="*/ 2853255 h 2946871"/>
              <a:gd name="connsiteX4" fmla="*/ 1695055 w 3557326"/>
              <a:gd name="connsiteY4" fmla="*/ 2946871 h 2946871"/>
              <a:gd name="connsiteX5" fmla="*/ 0 w 3557326"/>
              <a:gd name="connsiteY5" fmla="*/ 1923250 h 2946871"/>
              <a:gd name="connsiteX6" fmla="*/ 10061 w 3557326"/>
              <a:gd name="connsiteY6" fmla="*/ 1907344 h 2946871"/>
              <a:gd name="connsiteX7" fmla="*/ 3535119 w 3557326"/>
              <a:gd name="connsiteY7" fmla="*/ 437 h 2946871"/>
              <a:gd name="connsiteX8" fmla="*/ 3554341 w 3557326"/>
              <a:gd name="connsiteY8" fmla="*/ 0 h 294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7326" h="2946871">
                <a:moveTo>
                  <a:pt x="3554341" y="0"/>
                </a:moveTo>
                <a:lnTo>
                  <a:pt x="3557326" y="1986851"/>
                </a:lnTo>
                <a:lnTo>
                  <a:pt x="3423879" y="1993378"/>
                </a:lnTo>
                <a:cubicBezTo>
                  <a:pt x="2758353" y="2058842"/>
                  <a:pt x="2170788" y="2379738"/>
                  <a:pt x="1767331" y="2853255"/>
                </a:cubicBezTo>
                <a:lnTo>
                  <a:pt x="1695055" y="2946871"/>
                </a:lnTo>
                <a:lnTo>
                  <a:pt x="0" y="1923250"/>
                </a:lnTo>
                <a:lnTo>
                  <a:pt x="10061" y="1907344"/>
                </a:lnTo>
                <a:cubicBezTo>
                  <a:pt x="782811" y="809263"/>
                  <a:pt x="2066279" y="69641"/>
                  <a:pt x="3535119" y="437"/>
                </a:cubicBezTo>
                <a:lnTo>
                  <a:pt x="3554341" y="0"/>
                </a:lnTo>
                <a:close/>
              </a:path>
            </a:pathLst>
          </a:custGeom>
          <a:solidFill>
            <a:srgbClr val="2ADE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9" name="Hình tự do: Hình 268">
            <a:extLst>
              <a:ext uri="{FF2B5EF4-FFF2-40B4-BE49-F238E27FC236}">
                <a16:creationId xmlns:a16="http://schemas.microsoft.com/office/drawing/2014/main" id="{7DB1E33D-7269-060F-8887-7B1FB623DDCA}"/>
              </a:ext>
            </a:extLst>
          </p:cNvPr>
          <p:cNvSpPr/>
          <p:nvPr/>
        </p:nvSpPr>
        <p:spPr>
          <a:xfrm>
            <a:off x="1681661" y="2147467"/>
            <a:ext cx="2350777" cy="4337758"/>
          </a:xfrm>
          <a:custGeom>
            <a:avLst/>
            <a:gdLst>
              <a:gd name="connsiteX0" fmla="*/ 659777 w 2350777"/>
              <a:gd name="connsiteY0" fmla="*/ 0 h 4337758"/>
              <a:gd name="connsiteX1" fmla="*/ 2350777 w 2350777"/>
              <a:gd name="connsiteY1" fmla="*/ 1021171 h 4337758"/>
              <a:gd name="connsiteX2" fmla="*/ 2268589 w 2350777"/>
              <a:gd name="connsiteY2" fmla="*/ 1152205 h 4337758"/>
              <a:gd name="connsiteX3" fmla="*/ 1969911 w 2350777"/>
              <a:gd name="connsiteY3" fmla="*/ 2294713 h 4337758"/>
              <a:gd name="connsiteX4" fmla="*/ 2164382 w 2350777"/>
              <a:gd name="connsiteY4" fmla="*/ 3227697 h 4337758"/>
              <a:gd name="connsiteX5" fmla="*/ 2237903 w 2350777"/>
              <a:gd name="connsiteY5" fmla="*/ 3375521 h 4337758"/>
              <a:gd name="connsiteX6" fmla="*/ 555934 w 2350777"/>
              <a:gd name="connsiteY6" fmla="*/ 4337758 h 4337758"/>
              <a:gd name="connsiteX7" fmla="*/ 550594 w 2350777"/>
              <a:gd name="connsiteY7" fmla="*/ 4329343 h 4337758"/>
              <a:gd name="connsiteX8" fmla="*/ 4 w 2350777"/>
              <a:gd name="connsiteY8" fmla="*/ 2255069 h 4337758"/>
              <a:gd name="connsiteX9" fmla="*/ 544365 w 2350777"/>
              <a:gd name="connsiteY9" fmla="*/ 182439 h 4337758"/>
              <a:gd name="connsiteX10" fmla="*/ 659777 w 2350777"/>
              <a:gd name="connsiteY10" fmla="*/ 0 h 433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0777" h="4337758">
                <a:moveTo>
                  <a:pt x="659777" y="0"/>
                </a:moveTo>
                <a:lnTo>
                  <a:pt x="2350777" y="1021171"/>
                </a:lnTo>
                <a:lnTo>
                  <a:pt x="2268589" y="1152205"/>
                </a:lnTo>
                <a:cubicBezTo>
                  <a:pt x="2078109" y="1491831"/>
                  <a:pt x="1969911" y="1881033"/>
                  <a:pt x="1969911" y="2294713"/>
                </a:cubicBezTo>
                <a:cubicBezTo>
                  <a:pt x="1969911" y="2625657"/>
                  <a:pt x="2039158" y="2940935"/>
                  <a:pt x="2164382" y="3227697"/>
                </a:cubicBezTo>
                <a:lnTo>
                  <a:pt x="2237903" y="3375521"/>
                </a:lnTo>
                <a:lnTo>
                  <a:pt x="555934" y="4337758"/>
                </a:lnTo>
                <a:lnTo>
                  <a:pt x="550594" y="4329343"/>
                </a:lnTo>
                <a:cubicBezTo>
                  <a:pt x="200519" y="3712458"/>
                  <a:pt x="1132" y="3005825"/>
                  <a:pt x="4" y="2255069"/>
                </a:cubicBezTo>
                <a:cubicBezTo>
                  <a:pt x="-1123" y="1504314"/>
                  <a:pt x="196141" y="798277"/>
                  <a:pt x="544365" y="182439"/>
                </a:cubicBezTo>
                <a:lnTo>
                  <a:pt x="659777" y="0"/>
                </a:lnTo>
                <a:close/>
              </a:path>
            </a:pathLst>
          </a:cu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8" name="Hình tự do: Hình 267">
            <a:extLst>
              <a:ext uri="{FF2B5EF4-FFF2-40B4-BE49-F238E27FC236}">
                <a16:creationId xmlns:a16="http://schemas.microsoft.com/office/drawing/2014/main" id="{A015F276-9567-6227-1B80-1529E3CD1747}"/>
              </a:ext>
            </a:extLst>
          </p:cNvPr>
          <p:cNvSpPr/>
          <p:nvPr/>
        </p:nvSpPr>
        <p:spPr>
          <a:xfrm>
            <a:off x="8255767" y="2207884"/>
            <a:ext cx="2491338" cy="4426749"/>
          </a:xfrm>
          <a:custGeom>
            <a:avLst/>
            <a:gdLst>
              <a:gd name="connsiteX0" fmla="*/ 1849949 w 2491338"/>
              <a:gd name="connsiteY0" fmla="*/ 0 h 4426749"/>
              <a:gd name="connsiteX1" fmla="*/ 1940745 w 2491338"/>
              <a:gd name="connsiteY1" fmla="*/ 143119 h 4426749"/>
              <a:gd name="connsiteX2" fmla="*/ 2491334 w 2491338"/>
              <a:gd name="connsiteY2" fmla="*/ 2217391 h 4426749"/>
              <a:gd name="connsiteX3" fmla="*/ 1946973 w 2491338"/>
              <a:gd name="connsiteY3" fmla="*/ 4290021 h 4426749"/>
              <a:gd name="connsiteX4" fmla="*/ 1860479 w 2491338"/>
              <a:gd name="connsiteY4" fmla="*/ 4426749 h 4426749"/>
              <a:gd name="connsiteX5" fmla="*/ 60632 w 2491338"/>
              <a:gd name="connsiteY5" fmla="*/ 3339845 h 4426749"/>
              <a:gd name="connsiteX6" fmla="*/ 137051 w 2491338"/>
              <a:gd name="connsiteY6" fmla="*/ 3186194 h 4426749"/>
              <a:gd name="connsiteX7" fmla="*/ 331522 w 2491338"/>
              <a:gd name="connsiteY7" fmla="*/ 2253210 h 4426749"/>
              <a:gd name="connsiteX8" fmla="*/ 32844 w 2491338"/>
              <a:gd name="connsiteY8" fmla="*/ 1110702 h 4426749"/>
              <a:gd name="connsiteX9" fmla="*/ 0 w 2491338"/>
              <a:gd name="connsiteY9" fmla="*/ 1058337 h 4426749"/>
              <a:gd name="connsiteX10" fmla="*/ 1849949 w 2491338"/>
              <a:gd name="connsiteY10" fmla="*/ 0 h 44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1338" h="4426749">
                <a:moveTo>
                  <a:pt x="1849949" y="0"/>
                </a:moveTo>
                <a:lnTo>
                  <a:pt x="1940745" y="143119"/>
                </a:lnTo>
                <a:cubicBezTo>
                  <a:pt x="2290819" y="760003"/>
                  <a:pt x="2490206" y="1466635"/>
                  <a:pt x="2491334" y="2217391"/>
                </a:cubicBezTo>
                <a:cubicBezTo>
                  <a:pt x="2492462" y="2968147"/>
                  <a:pt x="2295197" y="3674184"/>
                  <a:pt x="1946973" y="4290021"/>
                </a:cubicBezTo>
                <a:lnTo>
                  <a:pt x="1860479" y="4426749"/>
                </a:lnTo>
                <a:lnTo>
                  <a:pt x="60632" y="3339845"/>
                </a:lnTo>
                <a:lnTo>
                  <a:pt x="137051" y="3186194"/>
                </a:lnTo>
                <a:cubicBezTo>
                  <a:pt x="262276" y="2899432"/>
                  <a:pt x="331522" y="2584154"/>
                  <a:pt x="331522" y="2253210"/>
                </a:cubicBezTo>
                <a:cubicBezTo>
                  <a:pt x="331522" y="1839530"/>
                  <a:pt x="223324" y="1450328"/>
                  <a:pt x="32844" y="1110702"/>
                </a:cubicBezTo>
                <a:lnTo>
                  <a:pt x="0" y="1058337"/>
                </a:lnTo>
                <a:lnTo>
                  <a:pt x="1849949" y="0"/>
                </a:lnTo>
                <a:close/>
              </a:path>
            </a:pathLst>
          </a:custGeom>
          <a:solidFill>
            <a:srgbClr val="EE4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8" name="Hình tự do: Hình 287">
            <a:extLst>
              <a:ext uri="{FF2B5EF4-FFF2-40B4-BE49-F238E27FC236}">
                <a16:creationId xmlns:a16="http://schemas.microsoft.com/office/drawing/2014/main" id="{4A1F11B2-2BFA-0110-8FC4-4A3AC1AED679}"/>
              </a:ext>
            </a:extLst>
          </p:cNvPr>
          <p:cNvSpPr/>
          <p:nvPr/>
        </p:nvSpPr>
        <p:spPr>
          <a:xfrm rot="16045343">
            <a:off x="7046320" y="4011664"/>
            <a:ext cx="2281926" cy="799520"/>
          </a:xfrm>
          <a:custGeom>
            <a:avLst/>
            <a:gdLst>
              <a:gd name="connsiteX0" fmla="*/ 2281926 w 2281926"/>
              <a:gd name="connsiteY0" fmla="*/ 519678 h 799520"/>
              <a:gd name="connsiteX1" fmla="*/ 2228137 w 2281926"/>
              <a:gd name="connsiteY1" fmla="*/ 550134 h 799520"/>
              <a:gd name="connsiteX2" fmla="*/ 1073353 w 2281926"/>
              <a:gd name="connsiteY2" fmla="*/ 797128 h 799520"/>
              <a:gd name="connsiteX3" fmla="*/ 150059 w 2281926"/>
              <a:gd name="connsiteY3" fmla="*/ 560895 h 799520"/>
              <a:gd name="connsiteX4" fmla="*/ 0 w 2281926"/>
              <a:gd name="connsiteY4" fmla="*/ 477643 h 799520"/>
              <a:gd name="connsiteX5" fmla="*/ 230967 w 2281926"/>
              <a:gd name="connsiteY5" fmla="*/ 131387 h 799520"/>
              <a:gd name="connsiteX6" fmla="*/ 252330 w 2281926"/>
              <a:gd name="connsiteY6" fmla="*/ 146737 h 799520"/>
              <a:gd name="connsiteX7" fmla="*/ 929685 w 2281926"/>
              <a:gd name="connsiteY7" fmla="*/ 415435 h 799520"/>
              <a:gd name="connsiteX8" fmla="*/ 992250 w 2281926"/>
              <a:gd name="connsiteY8" fmla="*/ 424599 h 799520"/>
              <a:gd name="connsiteX9" fmla="*/ 1195128 w 2281926"/>
              <a:gd name="connsiteY9" fmla="*/ 0 h 799520"/>
              <a:gd name="connsiteX10" fmla="*/ 1404818 w 2281926"/>
              <a:gd name="connsiteY10" fmla="*/ 438857 h 799520"/>
              <a:gd name="connsiteX11" fmla="*/ 1431752 w 2281926"/>
              <a:gd name="connsiteY11" fmla="*/ 437282 h 799520"/>
              <a:gd name="connsiteX12" fmla="*/ 2131320 w 2281926"/>
              <a:gd name="connsiteY12" fmla="*/ 228497 h 799520"/>
              <a:gd name="connsiteX13" fmla="*/ 2132077 w 2281926"/>
              <a:gd name="connsiteY13" fmla="*/ 228050 h 79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1926" h="799520">
                <a:moveTo>
                  <a:pt x="2281926" y="519678"/>
                </a:moveTo>
                <a:lnTo>
                  <a:pt x="2228137" y="550134"/>
                </a:lnTo>
                <a:cubicBezTo>
                  <a:pt x="1880288" y="725147"/>
                  <a:pt x="1486614" y="815732"/>
                  <a:pt x="1073353" y="797128"/>
                </a:cubicBezTo>
                <a:cubicBezTo>
                  <a:pt x="742744" y="782244"/>
                  <a:pt x="430899" y="698890"/>
                  <a:pt x="150059" y="560895"/>
                </a:cubicBezTo>
                <a:lnTo>
                  <a:pt x="0" y="477643"/>
                </a:lnTo>
                <a:lnTo>
                  <a:pt x="230967" y="131387"/>
                </a:lnTo>
                <a:lnTo>
                  <a:pt x="252330" y="146737"/>
                </a:lnTo>
                <a:cubicBezTo>
                  <a:pt x="456097" y="278187"/>
                  <a:pt x="684639" y="371000"/>
                  <a:pt x="929685" y="415435"/>
                </a:cubicBezTo>
                <a:lnTo>
                  <a:pt x="992250" y="424599"/>
                </a:lnTo>
                <a:lnTo>
                  <a:pt x="1195128" y="0"/>
                </a:lnTo>
                <a:lnTo>
                  <a:pt x="1404818" y="438857"/>
                </a:lnTo>
                <a:lnTo>
                  <a:pt x="1431752" y="437282"/>
                </a:lnTo>
                <a:cubicBezTo>
                  <a:pt x="1679934" y="414309"/>
                  <a:pt x="1916171" y="341719"/>
                  <a:pt x="2131320" y="228497"/>
                </a:cubicBezTo>
                <a:lnTo>
                  <a:pt x="2132077" y="2280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Hình tự do: Hình 286">
            <a:extLst>
              <a:ext uri="{FF2B5EF4-FFF2-40B4-BE49-F238E27FC236}">
                <a16:creationId xmlns:a16="http://schemas.microsoft.com/office/drawing/2014/main" id="{69C23B41-E1FD-3A56-13B6-AE2A62FA9430}"/>
              </a:ext>
            </a:extLst>
          </p:cNvPr>
          <p:cNvSpPr/>
          <p:nvPr/>
        </p:nvSpPr>
        <p:spPr>
          <a:xfrm rot="1970947" flipV="1">
            <a:off x="5976436" y="2287314"/>
            <a:ext cx="2232028" cy="783242"/>
          </a:xfrm>
          <a:custGeom>
            <a:avLst/>
            <a:gdLst>
              <a:gd name="connsiteX0" fmla="*/ 0 w 2232028"/>
              <a:gd name="connsiteY0" fmla="*/ 400071 h 783242"/>
              <a:gd name="connsiteX1" fmla="*/ 178682 w 2232028"/>
              <a:gd name="connsiteY1" fmla="*/ 503437 h 783242"/>
              <a:gd name="connsiteX2" fmla="*/ 2036773 w 2232028"/>
              <a:gd name="connsiteY2" fmla="*/ 679612 h 783242"/>
              <a:gd name="connsiteX3" fmla="*/ 2232028 w 2232028"/>
              <a:gd name="connsiteY3" fmla="*/ 610541 h 783242"/>
              <a:gd name="connsiteX4" fmla="*/ 2070331 w 2232028"/>
              <a:gd name="connsiteY4" fmla="*/ 298295 h 783242"/>
              <a:gd name="connsiteX5" fmla="*/ 2067037 w 2232028"/>
              <a:gd name="connsiteY5" fmla="*/ 299758 h 783242"/>
              <a:gd name="connsiteX6" fmla="*/ 1420183 w 2232028"/>
              <a:gd name="connsiteY6" fmla="*/ 434739 h 783242"/>
              <a:gd name="connsiteX7" fmla="*/ 1405103 w 2232028"/>
              <a:gd name="connsiteY7" fmla="*/ 434649 h 783242"/>
              <a:gd name="connsiteX8" fmla="*/ 1197424 w 2232028"/>
              <a:gd name="connsiteY8" fmla="*/ 0 h 783242"/>
              <a:gd name="connsiteX9" fmla="*/ 1000660 w 2232028"/>
              <a:gd name="connsiteY9" fmla="*/ 411802 h 783242"/>
              <a:gd name="connsiteX10" fmla="*/ 968900 w 2232028"/>
              <a:gd name="connsiteY10" fmla="*/ 408276 h 783242"/>
              <a:gd name="connsiteX11" fmla="*/ 302796 w 2232028"/>
              <a:gd name="connsiteY11" fmla="*/ 186640 h 783242"/>
              <a:gd name="connsiteX12" fmla="*/ 183146 w 2232028"/>
              <a:gd name="connsiteY12" fmla="*/ 117350 h 78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2028" h="783242">
                <a:moveTo>
                  <a:pt x="0" y="400071"/>
                </a:moveTo>
                <a:lnTo>
                  <a:pt x="178682" y="503437"/>
                </a:lnTo>
                <a:cubicBezTo>
                  <a:pt x="773301" y="809441"/>
                  <a:pt x="1440979" y="858568"/>
                  <a:pt x="2036773" y="679612"/>
                </a:cubicBezTo>
                <a:lnTo>
                  <a:pt x="2232028" y="610541"/>
                </a:lnTo>
                <a:lnTo>
                  <a:pt x="2070331" y="298295"/>
                </a:lnTo>
                <a:lnTo>
                  <a:pt x="2067037" y="299758"/>
                </a:lnTo>
                <a:cubicBezTo>
                  <a:pt x="1862544" y="378778"/>
                  <a:pt x="1643859" y="424317"/>
                  <a:pt x="1420183" y="434739"/>
                </a:cubicBezTo>
                <a:lnTo>
                  <a:pt x="1405103" y="434649"/>
                </a:lnTo>
                <a:lnTo>
                  <a:pt x="1197424" y="0"/>
                </a:lnTo>
                <a:lnTo>
                  <a:pt x="1000660" y="411802"/>
                </a:lnTo>
                <a:lnTo>
                  <a:pt x="968900" y="408276"/>
                </a:lnTo>
                <a:cubicBezTo>
                  <a:pt x="742658" y="371149"/>
                  <a:pt x="517556" y="297816"/>
                  <a:pt x="302796" y="186640"/>
                </a:cubicBezTo>
                <a:lnTo>
                  <a:pt x="183146" y="117350"/>
                </a:lnTo>
                <a:close/>
              </a:path>
            </a:pathLst>
          </a:custGeom>
          <a:solidFill>
            <a:srgbClr val="27E1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3" name="Nhóm 292">
            <a:extLst>
              <a:ext uri="{FF2B5EF4-FFF2-40B4-BE49-F238E27FC236}">
                <a16:creationId xmlns:a16="http://schemas.microsoft.com/office/drawing/2014/main" id="{2F64548C-4089-6157-536A-FEF0996CDED3}"/>
              </a:ext>
            </a:extLst>
          </p:cNvPr>
          <p:cNvGrpSpPr/>
          <p:nvPr/>
        </p:nvGrpSpPr>
        <p:grpSpPr>
          <a:xfrm>
            <a:off x="3065800" y="217702"/>
            <a:ext cx="3305864" cy="2048412"/>
            <a:chOff x="804895" y="2678935"/>
            <a:chExt cx="3305864" cy="2048412"/>
          </a:xfrm>
        </p:grpSpPr>
        <p:sp>
          <p:nvSpPr>
            <p:cNvPr id="289" name="Hộp Văn bản 288">
              <a:extLst>
                <a:ext uri="{FF2B5EF4-FFF2-40B4-BE49-F238E27FC236}">
                  <a16:creationId xmlns:a16="http://schemas.microsoft.com/office/drawing/2014/main" id="{74642F4C-F327-2F81-6DC9-598246B6AFF3}"/>
                </a:ext>
              </a:extLst>
            </p:cNvPr>
            <p:cNvSpPr txBox="1"/>
            <p:nvPr/>
          </p:nvSpPr>
          <p:spPr>
            <a:xfrm>
              <a:off x="2318625" y="2678935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02</a:t>
              </a:r>
            </a:p>
          </p:txBody>
        </p:sp>
        <p:sp>
          <p:nvSpPr>
            <p:cNvPr id="290" name="Hộp Văn bản 289">
              <a:extLst>
                <a:ext uri="{FF2B5EF4-FFF2-40B4-BE49-F238E27FC236}">
                  <a16:creationId xmlns:a16="http://schemas.microsoft.com/office/drawing/2014/main" id="{BDFB4DEE-73D8-E687-EBEC-09B6F2B8C1C3}"/>
                </a:ext>
              </a:extLst>
            </p:cNvPr>
            <p:cNvSpPr txBox="1"/>
            <p:nvPr/>
          </p:nvSpPr>
          <p:spPr>
            <a:xfrm>
              <a:off x="804895" y="3527018"/>
              <a:ext cx="33058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HÌNH THÀNH KIẾN THỨC</a:t>
              </a:r>
            </a:p>
          </p:txBody>
        </p:sp>
        <p:cxnSp>
          <p:nvCxnSpPr>
            <p:cNvPr id="292" name="Đường nối Thẳng 291">
              <a:extLst>
                <a:ext uri="{FF2B5EF4-FFF2-40B4-BE49-F238E27FC236}">
                  <a16:creationId xmlns:a16="http://schemas.microsoft.com/office/drawing/2014/main" id="{31412BA9-08DB-2931-476B-2C2B8EC46E40}"/>
                </a:ext>
              </a:extLst>
            </p:cNvPr>
            <p:cNvCxnSpPr/>
            <p:nvPr/>
          </p:nvCxnSpPr>
          <p:spPr>
            <a:xfrm>
              <a:off x="2047799" y="3477387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Nhóm 293">
            <a:extLst>
              <a:ext uri="{FF2B5EF4-FFF2-40B4-BE49-F238E27FC236}">
                <a16:creationId xmlns:a16="http://schemas.microsoft.com/office/drawing/2014/main" id="{C48BFBD6-3991-E0E7-FDC0-69B53DC3ED65}"/>
              </a:ext>
            </a:extLst>
          </p:cNvPr>
          <p:cNvGrpSpPr/>
          <p:nvPr/>
        </p:nvGrpSpPr>
        <p:grpSpPr>
          <a:xfrm>
            <a:off x="2127426" y="2831335"/>
            <a:ext cx="1552690" cy="2449537"/>
            <a:chOff x="1975026" y="2678935"/>
            <a:chExt cx="1552690" cy="2449537"/>
          </a:xfrm>
        </p:grpSpPr>
        <p:sp>
          <p:nvSpPr>
            <p:cNvPr id="295" name="Hộp Văn bản 294">
              <a:extLst>
                <a:ext uri="{FF2B5EF4-FFF2-40B4-BE49-F238E27FC236}">
                  <a16:creationId xmlns:a16="http://schemas.microsoft.com/office/drawing/2014/main" id="{04B7F7C3-2762-1C69-9613-F365444A5944}"/>
                </a:ext>
              </a:extLst>
            </p:cNvPr>
            <p:cNvSpPr txBox="1"/>
            <p:nvPr/>
          </p:nvSpPr>
          <p:spPr>
            <a:xfrm>
              <a:off x="2318625" y="2678935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01</a:t>
              </a:r>
            </a:p>
          </p:txBody>
        </p:sp>
        <p:sp>
          <p:nvSpPr>
            <p:cNvPr id="296" name="Hộp Văn bản 295">
              <a:extLst>
                <a:ext uri="{FF2B5EF4-FFF2-40B4-BE49-F238E27FC236}">
                  <a16:creationId xmlns:a16="http://schemas.microsoft.com/office/drawing/2014/main" id="{5F934EF0-B3C0-A19C-4DB7-6B1E5E38CDF8}"/>
                </a:ext>
              </a:extLst>
            </p:cNvPr>
            <p:cNvSpPr txBox="1"/>
            <p:nvPr/>
          </p:nvSpPr>
          <p:spPr>
            <a:xfrm>
              <a:off x="1975026" y="3805033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KHỞI ĐỘNG</a:t>
              </a:r>
            </a:p>
          </p:txBody>
        </p:sp>
        <p:cxnSp>
          <p:nvCxnSpPr>
            <p:cNvPr id="297" name="Đường nối Thẳng 296">
              <a:extLst>
                <a:ext uri="{FF2B5EF4-FFF2-40B4-BE49-F238E27FC236}">
                  <a16:creationId xmlns:a16="http://schemas.microsoft.com/office/drawing/2014/main" id="{2F238AC6-C8D2-97FB-1B6D-C34D30E6F3F2}"/>
                </a:ext>
              </a:extLst>
            </p:cNvPr>
            <p:cNvCxnSpPr/>
            <p:nvPr/>
          </p:nvCxnSpPr>
          <p:spPr>
            <a:xfrm>
              <a:off x="2047799" y="3477387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Nhóm 297">
            <a:extLst>
              <a:ext uri="{FF2B5EF4-FFF2-40B4-BE49-F238E27FC236}">
                <a16:creationId xmlns:a16="http://schemas.microsoft.com/office/drawing/2014/main" id="{1D388E0D-C99A-14DD-B281-D75CC654B995}"/>
              </a:ext>
            </a:extLst>
          </p:cNvPr>
          <p:cNvGrpSpPr/>
          <p:nvPr/>
        </p:nvGrpSpPr>
        <p:grpSpPr>
          <a:xfrm>
            <a:off x="6295943" y="230993"/>
            <a:ext cx="2534247" cy="2058850"/>
            <a:chOff x="1233128" y="2638376"/>
            <a:chExt cx="2534247" cy="2058850"/>
          </a:xfrm>
        </p:grpSpPr>
        <p:sp>
          <p:nvSpPr>
            <p:cNvPr id="299" name="Hộp Văn bản 298">
              <a:extLst>
                <a:ext uri="{FF2B5EF4-FFF2-40B4-BE49-F238E27FC236}">
                  <a16:creationId xmlns:a16="http://schemas.microsoft.com/office/drawing/2014/main" id="{7F4D8AAD-FBFF-9C31-B7A3-4F85C85A472D}"/>
                </a:ext>
              </a:extLst>
            </p:cNvPr>
            <p:cNvSpPr txBox="1"/>
            <p:nvPr/>
          </p:nvSpPr>
          <p:spPr>
            <a:xfrm>
              <a:off x="1396179" y="2638376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03</a:t>
              </a:r>
            </a:p>
          </p:txBody>
        </p:sp>
        <p:sp>
          <p:nvSpPr>
            <p:cNvPr id="300" name="Hộp Văn bản 299">
              <a:extLst>
                <a:ext uri="{FF2B5EF4-FFF2-40B4-BE49-F238E27FC236}">
                  <a16:creationId xmlns:a16="http://schemas.microsoft.com/office/drawing/2014/main" id="{ADFA3111-6439-1124-28B8-8AC22631D163}"/>
                </a:ext>
              </a:extLst>
            </p:cNvPr>
            <p:cNvSpPr txBox="1"/>
            <p:nvPr/>
          </p:nvSpPr>
          <p:spPr>
            <a:xfrm>
              <a:off x="2214685" y="3373787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LUYỆN TẬP</a:t>
              </a:r>
            </a:p>
          </p:txBody>
        </p:sp>
        <p:cxnSp>
          <p:nvCxnSpPr>
            <p:cNvPr id="301" name="Đường nối Thẳng 300">
              <a:extLst>
                <a:ext uri="{FF2B5EF4-FFF2-40B4-BE49-F238E27FC236}">
                  <a16:creationId xmlns:a16="http://schemas.microsoft.com/office/drawing/2014/main" id="{BB93104C-B38A-C4D3-A899-6746368487EF}"/>
                </a:ext>
              </a:extLst>
            </p:cNvPr>
            <p:cNvCxnSpPr/>
            <p:nvPr/>
          </p:nvCxnSpPr>
          <p:spPr>
            <a:xfrm>
              <a:off x="1233128" y="3421285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Nhóm 301">
            <a:extLst>
              <a:ext uri="{FF2B5EF4-FFF2-40B4-BE49-F238E27FC236}">
                <a16:creationId xmlns:a16="http://schemas.microsoft.com/office/drawing/2014/main" id="{21879157-E87A-DD39-2661-42B5A07E27B0}"/>
              </a:ext>
            </a:extLst>
          </p:cNvPr>
          <p:cNvGrpSpPr/>
          <p:nvPr/>
        </p:nvGrpSpPr>
        <p:grpSpPr>
          <a:xfrm>
            <a:off x="8757417" y="2744719"/>
            <a:ext cx="1644017" cy="2537441"/>
            <a:chOff x="1975026" y="2591031"/>
            <a:chExt cx="1644017" cy="2537441"/>
          </a:xfrm>
        </p:grpSpPr>
        <p:sp>
          <p:nvSpPr>
            <p:cNvPr id="303" name="Hộp Văn bản 302">
              <a:extLst>
                <a:ext uri="{FF2B5EF4-FFF2-40B4-BE49-F238E27FC236}">
                  <a16:creationId xmlns:a16="http://schemas.microsoft.com/office/drawing/2014/main" id="{9280D764-6975-28A8-F62E-F0797A1B4BDE}"/>
                </a:ext>
              </a:extLst>
            </p:cNvPr>
            <p:cNvSpPr txBox="1"/>
            <p:nvPr/>
          </p:nvSpPr>
          <p:spPr>
            <a:xfrm>
              <a:off x="2383052" y="2591031"/>
              <a:ext cx="11206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>
                  <a:solidFill>
                    <a:schemeClr val="bg1"/>
                  </a:solidFill>
                  <a:latin typeface="Broadway" panose="04040905080B02020502" pitchFamily="82" charset="0"/>
                </a:rPr>
                <a:t>04</a:t>
              </a:r>
            </a:p>
          </p:txBody>
        </p:sp>
        <p:sp>
          <p:nvSpPr>
            <p:cNvPr id="304" name="Hộp Văn bản 303">
              <a:extLst>
                <a:ext uri="{FF2B5EF4-FFF2-40B4-BE49-F238E27FC236}">
                  <a16:creationId xmlns:a16="http://schemas.microsoft.com/office/drawing/2014/main" id="{B39AE5BC-06B3-264D-240B-F9F3901BAA52}"/>
                </a:ext>
              </a:extLst>
            </p:cNvPr>
            <p:cNvSpPr txBox="1"/>
            <p:nvPr/>
          </p:nvSpPr>
          <p:spPr>
            <a:xfrm>
              <a:off x="1975026" y="3805033"/>
              <a:ext cx="15526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Bauhaus 93" panose="04030905020B02020C02" pitchFamily="82" charset="0"/>
                </a:rPr>
                <a:t>VẬN DỤNG</a:t>
              </a:r>
            </a:p>
          </p:txBody>
        </p:sp>
        <p:cxnSp>
          <p:nvCxnSpPr>
            <p:cNvPr id="305" name="Đường nối Thẳng 304">
              <a:extLst>
                <a:ext uri="{FF2B5EF4-FFF2-40B4-BE49-F238E27FC236}">
                  <a16:creationId xmlns:a16="http://schemas.microsoft.com/office/drawing/2014/main" id="{CF42AB18-9B6A-B459-5D24-771B20121A84}"/>
                </a:ext>
              </a:extLst>
            </p:cNvPr>
            <p:cNvCxnSpPr/>
            <p:nvPr/>
          </p:nvCxnSpPr>
          <p:spPr>
            <a:xfrm>
              <a:off x="2139126" y="3449574"/>
              <a:ext cx="1479917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51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B3B782C5-C585-E282-D21F-4F579B2807F8}"/>
              </a:ext>
            </a:extLst>
          </p:cNvPr>
          <p:cNvSpPr txBox="1"/>
          <p:nvPr/>
        </p:nvSpPr>
        <p:spPr>
          <a:xfrm>
            <a:off x="492196" y="9996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kumimoji="0" lang="de-DE" altLang="en-US" sz="3200" b="1" i="0" u="none" strike="noStrike" cap="none" normalizeH="0" baseline="0" dirty="0">
                <a:ln>
                  <a:noFill/>
                </a:ln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Phrăng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B8848D3-B536-8B67-9632-DB0759BDCE2E}"/>
              </a:ext>
            </a:extLst>
          </p:cNvPr>
          <p:cNvSpPr txBox="1"/>
          <p:nvPr/>
        </p:nvSpPr>
        <p:spPr>
          <a:xfrm>
            <a:off x="616141" y="238227"/>
            <a:ext cx="5257479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ộn: Ngang 6">
            <a:extLst>
              <a:ext uri="{FF2B5EF4-FFF2-40B4-BE49-F238E27FC236}">
                <a16:creationId xmlns:a16="http://schemas.microsoft.com/office/drawing/2014/main" id="{1AD86D57-9C50-15AB-076F-616CCDA0557D}"/>
              </a:ext>
            </a:extLst>
          </p:cNvPr>
          <p:cNvSpPr/>
          <p:nvPr/>
        </p:nvSpPr>
        <p:spPr>
          <a:xfrm>
            <a:off x="835162" y="978713"/>
            <a:ext cx="10182024" cy="5827910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202C4AD-2CB4-08ED-E2B4-BB24EEF6A340}"/>
              </a:ext>
            </a:extLst>
          </p:cNvPr>
          <p:cNvSpPr txBox="1"/>
          <p:nvPr/>
        </p:nvSpPr>
        <p:spPr>
          <a:xfrm>
            <a:off x="1985344" y="2418370"/>
            <a:ext cx="8660883" cy="3293209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algn="just"/>
            <a:r>
              <a:rPr lang="de-DE" sz="2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 lại: </a:t>
            </a:r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hoàn cảnh đặc biệt, cậu bé nhận ra sự thiêng liêng của tiếng nói dân tộc, cùng với đó là lòng yêu nước; yêu mến, kính trọng thầy Ha-men. Nhân vật Phrăng không chỉ giữ chức năng là người kể chuyện mà còn có vai trò quan trọng (cùng với nhân vật thầy Ha-men) trong việc thể hiện chủ đề và tư tưởng tác phẩm. Tư tưởng ấy thể hiện trực tiếp qua lời thầy Ha-men nhưng trở nên thấm thía, gần gũi qua diễn biến nhận thức và tâm trạng của Phrăng.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E8C96CE-827A-3E61-3433-723A4F077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0457" y="1407740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66243" y="114353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93052" y="435647"/>
            <a:ext cx="3189903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146506" y="247088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theo ngôi thứ nhất.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2146506" y="3287582"/>
            <a:ext cx="8474528" cy="89255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nhân vật: Miêu tả nhân vật qua ý nghĩ, tâm trạng; qua ngoại hình, cử chỉ, lời nói, hành động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2124979" y="451176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 tự nhiên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051901" y="1347516"/>
            <a:ext cx="9881118" cy="5385908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659AC17-80BE-2ED0-40F7-555C6BF6CA31}"/>
              </a:ext>
            </a:extLst>
          </p:cNvPr>
          <p:cNvSpPr txBox="1"/>
          <p:nvPr/>
        </p:nvSpPr>
        <p:spPr>
          <a:xfrm>
            <a:off x="2146506" y="5264262"/>
            <a:ext cx="8474528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kể chân thành, xúc động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AD7CE00-784B-41AD-C306-85E19CF6F0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9956" y="1508614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 – Ý nghĩa</a:t>
            </a:r>
            <a:endParaRPr lang="en-US" sz="3200" b="1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171242" cy="707886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1858736" y="2295898"/>
            <a:ext cx="9442581" cy="129266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algn="just" fontAlgn="base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qua câu chuyện kể của Phrăng về buổi học tiếng Pháp cuối cùng ở vùng An-dát bị chiếm đóng, tác giả đã ca ngợi tình yêu tiếng Pháp, tình yêu nước Pháp của những người Pháp.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1858735" y="3938965"/>
            <a:ext cx="9036791" cy="492443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 phần xây dựng, bồi dưỡng lòng yêu nước cho người đọc.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1858736" y="4749711"/>
            <a:ext cx="9565043" cy="1292662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algn="just"/>
            <a:r>
              <a:rPr lang="nl-NL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ra thái độ đúng đắn đối với ngôn ngữ, thứ của cải quý báu của mỗi dân tộc: </a:t>
            </a:r>
            <a:r>
              <a:rPr lang="de-DE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quý, giữ gìn, trân trọng tiếng nói của dân tộc mình</a:t>
            </a:r>
            <a:r>
              <a:rPr lang="de-DE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890682" y="1184987"/>
            <a:ext cx="10822345" cy="5507954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D36A4676-7113-7CEB-4161-65900A18A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7225" y="1430510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4179DA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Hình ảnh 5">
            <a:extLst>
              <a:ext uri="{FF2B5EF4-FFF2-40B4-BE49-F238E27FC236}">
                <a16:creationId xmlns:a16="http://schemas.microsoft.com/office/drawing/2014/main" id="{845D8CB5-3AD1-6C16-A673-477345781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459" y="1955010"/>
            <a:ext cx="3053002" cy="222843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8C72BCC5-1388-0EC9-CFEB-4DEA56A04B24}"/>
              </a:ext>
            </a:extLst>
          </p:cNvPr>
          <p:cNvSpPr txBox="1"/>
          <p:nvPr/>
        </p:nvSpPr>
        <p:spPr>
          <a:xfrm>
            <a:off x="4190510" y="2038175"/>
            <a:ext cx="693469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”?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6-8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Bong bóng Lời nói: Hình bầu dục 13">
            <a:extLst>
              <a:ext uri="{FF2B5EF4-FFF2-40B4-BE49-F238E27FC236}">
                <a16:creationId xmlns:a16="http://schemas.microsoft.com/office/drawing/2014/main" id="{E4863AA9-19E4-D433-67B2-7AC01387A472}"/>
              </a:ext>
            </a:extLst>
          </p:cNvPr>
          <p:cNvSpPr/>
          <p:nvPr/>
        </p:nvSpPr>
        <p:spPr>
          <a:xfrm>
            <a:off x="3320143" y="1502229"/>
            <a:ext cx="8414657" cy="2917371"/>
          </a:xfrm>
          <a:prstGeom prst="wedgeEllipseCallout">
            <a:avLst>
              <a:gd name="adj1" fmla="val -49423"/>
              <a:gd name="adj2" fmla="val 56157"/>
            </a:avLst>
          </a:prstGeom>
          <a:noFill/>
          <a:ln w="571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6032004" y="172341"/>
            <a:ext cx="3150633" cy="707886"/>
          </a:xfrm>
          <a:prstGeom prst="rect">
            <a:avLst/>
          </a:prstGeom>
          <a:solidFill>
            <a:srgbClr val="0201DF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898750" y="1907245"/>
            <a:ext cx="7786201" cy="3873723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675431" y="2937665"/>
            <a:ext cx="689013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nl-NL" sz="2600" b="1" dirty="0">
                <a:solidFill>
                  <a:srgbClr val="0003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0003D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văn bản, em rút ra được bài học gì khi tóm tắt và tìm hiểu nhân vật trong truyện ngắn?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D908D9-BC58-B69D-F5A7-A89BF41D8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903" y="1635482"/>
            <a:ext cx="3906624" cy="2228135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96C2D671-218C-C3CC-DB62-29244E14A0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8648" y="1860634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003D6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898750" y="1905943"/>
            <a:ext cx="7786201" cy="3873723"/>
          </a:xfrm>
          <a:prstGeom prst="horizontalScroll">
            <a:avLst/>
          </a:prstGeom>
          <a:noFill/>
          <a:ln w="7620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601445" y="2796365"/>
            <a:ext cx="689013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r>
              <a:rPr lang="nl-NL" sz="2600" b="1" dirty="0">
                <a:solidFill>
                  <a:srgbClr val="0003D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600" b="1" dirty="0">
                <a:solidFill>
                  <a:srgbClr val="0003D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600" dirty="0">
              <a:solidFill>
                <a:srgbClr val="0003D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đọc hiểu một tác phẩm 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 quan tâm đến các yếu tố nào?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 dụng để đọc hiểu một truyện ngắn khác có độ dài tương đương với văn bản "</a:t>
            </a:r>
            <a:r>
              <a:rPr lang="vi-VN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học cuối cùng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FD908D9-BC58-B69D-F5A7-A89BF41D8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903" y="1635482"/>
            <a:ext cx="3906624" cy="2228135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0437FD8-8F60-44F2-3BB9-B0C049DB2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24664" y="1979241"/>
            <a:ext cx="2021260" cy="202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E887C3D6-C37D-7639-128B-98F5A3C676F5}"/>
              </a:ext>
            </a:extLst>
          </p:cNvPr>
          <p:cNvSpPr txBox="1"/>
          <p:nvPr/>
        </p:nvSpPr>
        <p:spPr>
          <a:xfrm>
            <a:off x="4379167" y="22254"/>
            <a:ext cx="3433665" cy="584775"/>
          </a:xfrm>
          <a:prstGeom prst="rect">
            <a:avLst/>
          </a:prstGeom>
          <a:solidFill>
            <a:srgbClr val="0201DF"/>
          </a:solidFill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5715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4DFBFD-3BBF-4F21-2D45-7DD5DDB9F81E}"/>
              </a:ext>
            </a:extLst>
          </p:cNvPr>
          <p:cNvSpPr txBox="1"/>
          <p:nvPr/>
        </p:nvSpPr>
        <p:spPr>
          <a:xfrm>
            <a:off x="483636" y="581475"/>
            <a:ext cx="114424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03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văn bản thuộc thể loại truyện ngắn mở rộng và hoàn thiện nội dung phiếu học tập.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b="1" dirty="0">
                <a:solidFill>
                  <a:srgbClr val="0003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VĂN BẢN........................... TÁC GIẢ....................................</a:t>
            </a:r>
            <a:endParaRPr lang="en-US" sz="2800" dirty="0">
              <a:solidFill>
                <a:srgbClr val="0003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8241AA14-84D0-F88C-EA8F-0FEBF2519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924592"/>
              </p:ext>
            </p:extLst>
          </p:nvPr>
        </p:nvGraphicFramePr>
        <p:xfrm>
          <a:off x="137808" y="1888648"/>
          <a:ext cx="11916383" cy="48689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48338">
                  <a:extLst>
                    <a:ext uri="{9D8B030D-6E8A-4147-A177-3AD203B41FA5}">
                      <a16:colId xmlns:a16="http://schemas.microsoft.com/office/drawing/2014/main" val="977818452"/>
                    </a:ext>
                  </a:extLst>
                </a:gridCol>
                <a:gridCol w="2868045">
                  <a:extLst>
                    <a:ext uri="{9D8B030D-6E8A-4147-A177-3AD203B41FA5}">
                      <a16:colId xmlns:a16="http://schemas.microsoft.com/office/drawing/2014/main" val="66722376"/>
                    </a:ext>
                  </a:extLst>
                </a:gridCol>
              </a:tblGrid>
              <a:tr h="492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Nội dung đọc hiểu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trả lời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08810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Ấn tượng chung  về văn  bản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098057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Xuất xứ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21181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Tóm tắt văn bản 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840735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Nhân vật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29224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Nêu sự kiện chính và bối cảnh.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270681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Ngôi kể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20752"/>
                  </a:ext>
                </a:extLst>
              </a:tr>
              <a:tr h="39442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Bố cục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168883"/>
                  </a:ext>
                </a:extLst>
              </a:tr>
              <a:tr h="81010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Phương diện nhà văn thể hiện nhân vật. Tìm chi tiết thể hiện.</a:t>
                      </a:r>
                      <a:r>
                        <a:rPr lang="de-DE" sz="2600" baseline="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tính cách nhân vật qua chi tiết thể hiện.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539121"/>
                  </a:ext>
                </a:extLst>
              </a:tr>
              <a:tr h="7888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rgbClr val="0003D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Qua văn bản, tác giả muốn nhắn gửi đến bạn đọc bài học ý nghĩa gì?</a:t>
                      </a:r>
                      <a:endParaRPr lang="en-US" sz="2600" dirty="0">
                        <a:solidFill>
                          <a:srgbClr val="0003D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10109" y="172340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B0F0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4AAF404-EF78-8675-799E-8D6C000D0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259" y="770356"/>
            <a:ext cx="3925469" cy="392546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280E3F0-5C84-97D8-BF0C-63DDC008B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42" y="3329468"/>
            <a:ext cx="4229100" cy="4229100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4722263" y="1686595"/>
            <a:ext cx="5447233" cy="2486997"/>
          </a:xfrm>
          <a:prstGeom prst="wedgeEllipseCallou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6B2E15-5091-47D9-8C18-799761E1B75F}"/>
              </a:ext>
            </a:extLst>
          </p:cNvPr>
          <p:cNvSpPr txBox="1"/>
          <p:nvPr/>
        </p:nvSpPr>
        <p:spPr>
          <a:xfrm>
            <a:off x="4216627" y="1144911"/>
            <a:ext cx="64585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- 0359724661.-THCS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Trấn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Quỳnh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Quỳnh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F5EB50F-BA64-8D0C-4071-4B57A2071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42596"/>
            <a:ext cx="11560629" cy="6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1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Nd9GcSB2hMlcBWt5podB8KKgZJTMEQL-fqbp1n6k1nBulYdx7B9s3L1Fw">
            <a:extLst>
              <a:ext uri="{FF2B5EF4-FFF2-40B4-BE49-F238E27FC236}">
                <a16:creationId xmlns:a16="http://schemas.microsoft.com/office/drawing/2014/main" id="{600FCF69-9732-0933-BE35-F55EDFF5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3" y="210620"/>
            <a:ext cx="3558109" cy="251392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10 lâu đài đẹp nhất nước Pháp  ảnh 1">
            <a:extLst>
              <a:ext uri="{FF2B5EF4-FFF2-40B4-BE49-F238E27FC236}">
                <a16:creationId xmlns:a16="http://schemas.microsoft.com/office/drawing/2014/main" id="{FEAFCA52-1E27-24B2-A810-53594937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277" y="210619"/>
            <a:ext cx="3017704" cy="25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DEFD143C-9A52-9C17-E853-8CC6459BE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86" y="210619"/>
            <a:ext cx="3627453" cy="251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Nd9GcRWzdQEJChU5X9rHR3eABgAlAR1d7inX0faaGjqnr9INJn-kz7M">
            <a:extLst>
              <a:ext uri="{FF2B5EF4-FFF2-40B4-BE49-F238E27FC236}">
                <a16:creationId xmlns:a16="http://schemas.microsoft.com/office/drawing/2014/main" id="{1646F765-13ED-1A02-AB86-C177F2990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3" y="3529519"/>
            <a:ext cx="3558109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ANd9GcT4ZYBoNCZ0zP4qwRr8QeKSMvZOfzyLskqNgDINti9BIL8-bILgvA">
            <a:extLst>
              <a:ext uri="{FF2B5EF4-FFF2-40B4-BE49-F238E27FC236}">
                <a16:creationId xmlns:a16="http://schemas.microsoft.com/office/drawing/2014/main" id="{111E624C-41DD-01EB-71EF-E4145E5E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38" y="3529519"/>
            <a:ext cx="3123320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phap6">
            <a:extLst>
              <a:ext uri="{FF2B5EF4-FFF2-40B4-BE49-F238E27FC236}">
                <a16:creationId xmlns:a16="http://schemas.microsoft.com/office/drawing/2014/main" id="{8FA1AD40-3796-42F6-A4E8-0A0027F3A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887" y="3529518"/>
            <a:ext cx="3711428" cy="263801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4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3C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4081613" y="181734"/>
            <a:ext cx="7786201" cy="707886"/>
          </a:xfrm>
          <a:prstGeom prst="rect">
            <a:avLst/>
          </a:prstGeom>
          <a:solidFill>
            <a:srgbClr val="4179DA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E3C224-3A1E-4BFF-A3FA-67137A99220E}"/>
              </a:ext>
            </a:extLst>
          </p:cNvPr>
          <p:cNvSpPr/>
          <p:nvPr/>
        </p:nvSpPr>
        <p:spPr>
          <a:xfrm>
            <a:off x="5384800" y="1925082"/>
            <a:ext cx="3169298" cy="2917506"/>
          </a:xfrm>
          <a:prstGeom prst="ellipse">
            <a:avLst/>
          </a:prstGeom>
          <a:solidFill>
            <a:srgbClr val="0099FF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cá nhân</a:t>
            </a:r>
            <a:endParaRPr lang="en-US" sz="32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E69D012-F883-01C9-12FC-4D01A6F7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17" y="1300572"/>
            <a:ext cx="2505075" cy="2505075"/>
          </a:xfrm>
          <a:prstGeom prst="rect">
            <a:avLst/>
          </a:prstGeom>
        </p:spPr>
      </p:pic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Hình ảnh 9">
            <a:extLst>
              <a:ext uri="{FF2B5EF4-FFF2-40B4-BE49-F238E27FC236}">
                <a16:creationId xmlns:a16="http://schemas.microsoft.com/office/drawing/2014/main" id="{3F25F632-5AA6-5AD8-FD9D-FC936EF5F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70" y="4842588"/>
            <a:ext cx="3427634" cy="18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845120" y="937307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4179D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4179D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4179DA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ibbon: Tilted Up 18">
            <a:extLst>
              <a:ext uri="{FF2B5EF4-FFF2-40B4-BE49-F238E27FC236}">
                <a16:creationId xmlns:a16="http://schemas.microsoft.com/office/drawing/2014/main" id="{0DB2DE20-B8F9-4590-9D56-853E6AC7DAB8}"/>
              </a:ext>
            </a:extLst>
          </p:cNvPr>
          <p:cNvSpPr/>
          <p:nvPr/>
        </p:nvSpPr>
        <p:spPr>
          <a:xfrm>
            <a:off x="3939062" y="694270"/>
            <a:ext cx="7957469" cy="1181183"/>
          </a:xfrm>
          <a:prstGeom prst="ribbon2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5D504-EC71-4B4C-89C9-1F9D2FDD5722}"/>
              </a:ext>
            </a:extLst>
          </p:cNvPr>
          <p:cNvSpPr txBox="1"/>
          <p:nvPr/>
        </p:nvSpPr>
        <p:spPr>
          <a:xfrm>
            <a:off x="5957107" y="879254"/>
            <a:ext cx="500742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An-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phông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xơ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Đô-đê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1C289154-5D47-4EA9-915E-15E56B3A5E20}"/>
              </a:ext>
            </a:extLst>
          </p:cNvPr>
          <p:cNvSpPr/>
          <p:nvPr/>
        </p:nvSpPr>
        <p:spPr>
          <a:xfrm>
            <a:off x="4559029" y="2066595"/>
            <a:ext cx="2205664" cy="6247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1840- 1897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2345BAF2-96F5-4721-BFE6-B7B0788DB1BD}"/>
              </a:ext>
            </a:extLst>
          </p:cNvPr>
          <p:cNvSpPr/>
          <p:nvPr/>
        </p:nvSpPr>
        <p:spPr>
          <a:xfrm>
            <a:off x="7520271" y="2105073"/>
            <a:ext cx="3835083" cy="643237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0F02B22-DA7A-41ED-AED8-0196DD131F29}"/>
              </a:ext>
            </a:extLst>
          </p:cNvPr>
          <p:cNvSpPr/>
          <p:nvPr/>
        </p:nvSpPr>
        <p:spPr>
          <a:xfrm>
            <a:off x="4056070" y="5190132"/>
            <a:ext cx="7957469" cy="1350627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đẫm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E6DD2DDB-2F30-4B09-B29D-572A1033B1CC}"/>
              </a:ext>
            </a:extLst>
          </p:cNvPr>
          <p:cNvSpPr/>
          <p:nvPr/>
        </p:nvSpPr>
        <p:spPr>
          <a:xfrm>
            <a:off x="4237896" y="3024972"/>
            <a:ext cx="7359800" cy="8758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19.</a:t>
            </a:r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BE755CF9-A0D0-4162-9DF3-7415F3BAAFF4}"/>
              </a:ext>
            </a:extLst>
          </p:cNvPr>
          <p:cNvSpPr/>
          <p:nvPr/>
        </p:nvSpPr>
        <p:spPr>
          <a:xfrm>
            <a:off x="4354905" y="4073659"/>
            <a:ext cx="7359801" cy="875842"/>
          </a:xfrm>
          <a:prstGeom prst="flowChartTerminator">
            <a:avLst/>
          </a:prstGeom>
          <a:solidFill>
            <a:srgbClr val="73C2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Đô-đê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E7295353-214E-8021-8261-8C99284B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1" y="1511986"/>
            <a:ext cx="3953183" cy="53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  <p:bldP spid="27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7E7C3-DA56-BBBF-517A-9ED6F464F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3" y="3743771"/>
            <a:ext cx="4391608" cy="295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613979E-FF0A-D220-D032-56C2C4586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t="2469" r="9177" b="2716"/>
          <a:stretch>
            <a:fillRect/>
          </a:stretch>
        </p:blipFill>
        <p:spPr bwMode="auto">
          <a:xfrm>
            <a:off x="1100818" y="3743770"/>
            <a:ext cx="4310936" cy="289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71D992-B5DC-D17A-AAC1-1DC6C4C0B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3" y="468693"/>
            <a:ext cx="4391608" cy="26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646014-BAD1-3F7E-169D-0432AE6B05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17" y="468693"/>
            <a:ext cx="4476321" cy="264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EF500693-9747-413B-FB6D-A273D4635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190502"/>
              </p:ext>
            </p:extLst>
          </p:nvPr>
        </p:nvGraphicFramePr>
        <p:xfrm>
          <a:off x="1002761" y="2279253"/>
          <a:ext cx="9746304" cy="3714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77089">
                  <a:extLst>
                    <a:ext uri="{9D8B030D-6E8A-4147-A177-3AD203B41FA5}">
                      <a16:colId xmlns:a16="http://schemas.microsoft.com/office/drawing/2014/main" val="1664652421"/>
                    </a:ext>
                  </a:extLst>
                </a:gridCol>
                <a:gridCol w="2069215">
                  <a:extLst>
                    <a:ext uri="{9D8B030D-6E8A-4147-A177-3AD203B41FA5}">
                      <a16:colId xmlns:a16="http://schemas.microsoft.com/office/drawing/2014/main" val="4271513078"/>
                    </a:ext>
                  </a:extLst>
                </a:gridCol>
              </a:tblGrid>
              <a:tr h="4834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fr-FR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79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24511"/>
                  </a:ext>
                </a:extLst>
              </a:tr>
              <a:tr h="46151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…..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8939065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Cho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fr-FR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749943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có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623837"/>
                  </a:ext>
                </a:extLst>
              </a:tr>
              <a:tr h="9230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Xác định bố cục của văn bản và nội dung chính theo bố cục.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57150" algn="l"/>
                          <a:tab pos="609600" algn="l"/>
                        </a:tabLst>
                      </a:pPr>
                      <a:r>
                        <a:rPr lang="de-DE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86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A144F60-A9B2-219A-01DE-DA8B7F375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00" y="927032"/>
            <a:ext cx="113017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57150" algn="l"/>
                <a:tab pos="609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en-US" altLang="en-US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Đọc văn bản và trả lời các câu hỏi bằng cách điền vào phiếu học tập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r>
              <a:rPr kumimoji="0" lang="vi-VN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vi-VN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B51569E-718B-3CA1-D361-6C9E0FC7769D}"/>
              </a:ext>
            </a:extLst>
          </p:cNvPr>
          <p:cNvSpPr txBox="1"/>
          <p:nvPr/>
        </p:nvSpPr>
        <p:spPr>
          <a:xfrm>
            <a:off x="3733394" y="298086"/>
            <a:ext cx="4725211" cy="707886"/>
          </a:xfrm>
          <a:prstGeom prst="rect">
            <a:avLst/>
          </a:prstGeom>
          <a:solidFill>
            <a:srgbClr val="0099FF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57150" algn="l"/>
                <a:tab pos="609600" algn="l"/>
              </a:tabLst>
            </a:pPr>
            <a:r>
              <a:rPr kumimoji="0" lang="vi-VN" altLang="en-US" sz="4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PHIẾU HỌC TẬP 1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44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1455</Words>
  <Application>Microsoft Office PowerPoint</Application>
  <PresentationFormat>Widescreen</PresentationFormat>
  <Paragraphs>179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Algerian</vt:lpstr>
      <vt:lpstr>Arial</vt:lpstr>
      <vt:lpstr>Bauhaus 93</vt:lpstr>
      <vt:lpstr>Broadway</vt:lpstr>
      <vt:lpstr>Calibri</vt:lpstr>
      <vt:lpstr>Calibri Light</vt:lpstr>
      <vt:lpstr>Times New Roman</vt:lpstr>
      <vt:lpstr>Viner Hand ITC</vt:lpstr>
      <vt:lpstr>Chủ đề Office</vt:lpstr>
      <vt:lpstr>Equation</vt:lpstr>
      <vt:lpstr>BUỔI HỌC CUỐI CÙNG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116</cp:revision>
  <dcterms:created xsi:type="dcterms:W3CDTF">2022-05-07T01:12:35Z</dcterms:created>
  <dcterms:modified xsi:type="dcterms:W3CDTF">2023-01-18T14:05:00Z</dcterms:modified>
</cp:coreProperties>
</file>