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8" r:id="rId3"/>
    <p:sldId id="259" r:id="rId4"/>
    <p:sldId id="261" r:id="rId5"/>
    <p:sldId id="296" r:id="rId6"/>
    <p:sldId id="297" r:id="rId7"/>
    <p:sldId id="298" r:id="rId8"/>
    <p:sldId id="263" r:id="rId9"/>
    <p:sldId id="299" r:id="rId10"/>
    <p:sldId id="304" r:id="rId11"/>
    <p:sldId id="305" r:id="rId12"/>
    <p:sldId id="302" r:id="rId13"/>
    <p:sldId id="306" r:id="rId14"/>
    <p:sldId id="307" r:id="rId15"/>
    <p:sldId id="272" r:id="rId16"/>
    <p:sldId id="278" r:id="rId17"/>
  </p:sldIdLst>
  <p:sldSz cx="9144000" cy="5143500" type="screen16x9"/>
  <p:notesSz cx="6858000" cy="9144000"/>
  <p:embeddedFontLst>
    <p:embeddedFont>
      <p:font typeface="Roboto Condensed" pitchFamily="2" charset="0"/>
      <p:regular r:id="rId19"/>
    </p:embeddedFont>
    <p:embeddedFont>
      <p:font typeface="Lexend Deca" charset="-78"/>
      <p:regular r:id="rId20"/>
    </p:embeddedFont>
    <p:embeddedFont>
      <p:font typeface="Lato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1A138BE6-E374-4A1A-BE6D-9E52B14417BE}">
  <a:tblStyle styleId="{1A138BE6-E374-4A1A-BE6D-9E52B14417B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0286F9A-8295-4760-8310-7838FB866F3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6939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5"/>
            <a:ext cx="914395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85800" y="1991825"/>
            <a:ext cx="45390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/>
          <p:nvPr/>
        </p:nvSpPr>
        <p:spPr>
          <a:xfrm>
            <a:off x="42525" y="42525"/>
            <a:ext cx="2000100" cy="2000100"/>
          </a:xfrm>
          <a:prstGeom prst="ellipse">
            <a:avLst/>
          </a:prstGeom>
          <a:gradFill>
            <a:gsLst>
              <a:gs pos="0">
                <a:srgbClr val="00FFFF">
                  <a:alpha val="54117"/>
                </a:srgbClr>
              </a:gs>
              <a:gs pos="73000">
                <a:srgbClr val="00FFFF">
                  <a:alpha val="0"/>
                </a:srgbClr>
              </a:gs>
              <a:gs pos="100000">
                <a:srgbClr val="00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343850" y="866400"/>
            <a:ext cx="4185600" cy="36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Font typeface="Lexend Deca"/>
              <a:buChar char="⬡"/>
              <a:defRPr sz="3000"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lvl="1" indent="-419100" rtl="0"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∙"/>
              <a:defRPr sz="3000"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lvl="2" indent="-419100" rtl="0"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∙"/>
              <a:defRPr sz="3000"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lvl="3" indent="-419100" rtl="0"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●"/>
              <a:defRPr sz="3000"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lvl="4" indent="-419100" rtl="0"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○"/>
              <a:defRPr sz="3000"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lvl="5" indent="-419100" rtl="0"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■"/>
              <a:defRPr sz="3000"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lvl="6" indent="-419100" rtl="0"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●"/>
              <a:defRPr sz="3000"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lvl="7" indent="-419100" rtl="0"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○"/>
              <a:defRPr sz="3000"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lvl="8" indent="-419100"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■"/>
              <a:defRPr sz="3000"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/>
          <p:nvPr/>
        </p:nvSpPr>
        <p:spPr>
          <a:xfrm>
            <a:off x="826414" y="656117"/>
            <a:ext cx="6138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“</a:t>
            </a:r>
            <a:endParaRPr sz="72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580550" y="1352550"/>
            <a:ext cx="6014400" cy="31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⬡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∙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∙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580550" y="1352550"/>
            <a:ext cx="2841000" cy="315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⬡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2"/>
          </p:nvPr>
        </p:nvSpPr>
        <p:spPr>
          <a:xfrm>
            <a:off x="3753943" y="1352550"/>
            <a:ext cx="2841000" cy="315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⬡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· Small circuit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· Big circuit">
  <p:cSld name="BLANK_1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 flip="none" rotWithShape="1">
          <a:gsLst>
            <a:gs pos="0">
              <a:srgbClr val="03D4A8"/>
            </a:gs>
            <a:gs pos="12000">
              <a:srgbClr val="21D6E0"/>
            </a:gs>
            <a:gs pos="36000">
              <a:srgbClr val="0087E6"/>
            </a:gs>
            <a:gs pos="81000">
              <a:srgbClr val="005CBF"/>
            </a:gs>
          </a:gsLst>
          <a:lin ang="8100019" scaled="0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80550" y="1352550"/>
            <a:ext cx="6014400" cy="3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Muli"/>
              <a:buChar char="⬡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uli"/>
              <a:buChar char="∙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uli"/>
              <a:buChar char="∙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●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○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■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●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○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■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4" r:id="rId5"/>
    <p:sldLayoutId id="2147483656" r:id="rId6"/>
    <p:sldLayoutId id="2147483657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gmail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gmail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ctrTitle"/>
          </p:nvPr>
        </p:nvSpPr>
        <p:spPr>
          <a:xfrm>
            <a:off x="1096547" y="971550"/>
            <a:ext cx="45390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TIN HỌC 6</a:t>
            </a:r>
            <a:endParaRPr sz="4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1692" y="590550"/>
            <a:ext cx="2545524" cy="2574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0814" y="378324"/>
            <a:ext cx="662500" cy="72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93770" y="884611"/>
            <a:ext cx="482075" cy="52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21692" y="4034576"/>
            <a:ext cx="586165" cy="68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04399" y="3624439"/>
            <a:ext cx="321850" cy="44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64593" y="3757882"/>
            <a:ext cx="321850" cy="448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Arrow Connector 2"/>
          <p:cNvCxnSpPr/>
          <p:nvPr/>
        </p:nvCxnSpPr>
        <p:spPr>
          <a:xfrm>
            <a:off x="1600200" y="1962150"/>
            <a:ext cx="2667000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33400" y="2210869"/>
            <a:ext cx="501291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smtClean="0">
                <a:solidFill>
                  <a:schemeClr val="bg1"/>
                </a:solidFill>
              </a:rPr>
              <a:t>Chào mừng các em đến với </a:t>
            </a:r>
          </a:p>
          <a:p>
            <a:pPr algn="ctr">
              <a:lnSpc>
                <a:spcPct val="150000"/>
              </a:lnSpc>
            </a:pPr>
            <a:r>
              <a:rPr lang="en-US" sz="2800" b="1" smtClean="0">
                <a:solidFill>
                  <a:schemeClr val="bg1"/>
                </a:solidFill>
              </a:rPr>
              <a:t>tiết học hôm nay!</a:t>
            </a:r>
            <a:endParaRPr lang="en-US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602192" y="133350"/>
            <a:ext cx="8244416" cy="533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en-US" sz="2400" u="sng" smtClean="0">
                <a:solidFill>
                  <a:schemeClr val="bg1"/>
                </a:solidFill>
                <a:latin typeface="+mj-lt"/>
              </a:rPr>
              <a:t>Bước 2</a:t>
            </a:r>
            <a:r>
              <a:rPr lang="en-US" sz="240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2400" b="0" smtClean="0">
                <a:solidFill>
                  <a:schemeClr val="bg1"/>
                </a:solidFill>
                <a:latin typeface="+mj-lt"/>
              </a:rPr>
              <a:t>Soạn và gửi thư</a:t>
            </a:r>
            <a:endParaRPr lang="en-US" sz="2400" b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074" y="742950"/>
            <a:ext cx="6639852" cy="396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8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>
            <a:spLocks noGrp="1"/>
          </p:cNvSpPr>
          <p:nvPr>
            <p:ph type="title"/>
          </p:nvPr>
        </p:nvSpPr>
        <p:spPr>
          <a:xfrm>
            <a:off x="381000" y="209550"/>
            <a:ext cx="7086600" cy="705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smtClean="0">
                <a:latin typeface="+mj-lt"/>
              </a:rPr>
              <a:t>3. Đọc, trả lời và chuyển tiếp thư điện tử</a:t>
            </a:r>
            <a:endParaRPr sz="2800">
              <a:latin typeface="+mj-lt"/>
            </a:endParaRPr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457200" y="1152495"/>
            <a:ext cx="6327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chemeClr val="bg1"/>
                </a:solidFill>
              </a:rPr>
              <a:t>Bài 3: </a:t>
            </a:r>
            <a:r>
              <a:rPr lang="en-US" sz="2400" smtClean="0">
                <a:solidFill>
                  <a:schemeClr val="bg1"/>
                </a:solidFill>
              </a:rPr>
              <a:t>Nhận và trả lời thư điện tử trong gmail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0664" y="1657350"/>
            <a:ext cx="565571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smtClean="0">
                <a:solidFill>
                  <a:schemeClr val="bg1"/>
                </a:solidFill>
              </a:rPr>
              <a:t>Em hãy đọc và trả lời email của giáo viên môn </a:t>
            </a:r>
          </a:p>
          <a:p>
            <a:pPr>
              <a:lnSpc>
                <a:spcPct val="150000"/>
              </a:lnSpc>
            </a:pPr>
            <a:r>
              <a:rPr lang="en-US" sz="2000" smtClean="0">
                <a:solidFill>
                  <a:schemeClr val="bg1"/>
                </a:solidFill>
              </a:rPr>
              <a:t>Tin học, sau đó chuyển tiếp email của giáo viên </a:t>
            </a:r>
          </a:p>
          <a:p>
            <a:pPr>
              <a:lnSpc>
                <a:spcPct val="150000"/>
              </a:lnSpc>
            </a:pPr>
            <a:r>
              <a:rPr lang="en-US" sz="2000" smtClean="0">
                <a:solidFill>
                  <a:schemeClr val="bg1"/>
                </a:solidFill>
              </a:rPr>
              <a:t>cho các bạn trong nhóm.</a:t>
            </a:r>
          </a:p>
          <a:p>
            <a:pPr>
              <a:lnSpc>
                <a:spcPct val="150000"/>
              </a:lnSpc>
            </a:pP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10" name="Google Shape;153;p22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895247"/>
            <a:ext cx="3124200" cy="2505303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noFill/>
          </a:ln>
          <a:effectLst>
            <a:outerShdw blurRad="257175" dist="57150" dir="5400000" algn="bl" rotWithShape="0">
              <a:schemeClr val="dk1">
                <a:alpha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570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228600" y="666750"/>
            <a:ext cx="8244416" cy="3810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i="1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2000" i="1" smtClean="0">
                <a:solidFill>
                  <a:schemeClr val="bg1"/>
                </a:solidFill>
                <a:latin typeface="+mj-lt"/>
              </a:rPr>
            </a:br>
            <a:r>
              <a:rPr lang="en-US" sz="2000" i="1">
                <a:solidFill>
                  <a:schemeClr val="bg1"/>
                </a:solidFill>
                <a:latin typeface="+mj-lt"/>
              </a:rPr>
              <a:t/>
            </a:r>
            <a:br>
              <a:rPr lang="en-US" sz="2000" i="1">
                <a:solidFill>
                  <a:schemeClr val="bg1"/>
                </a:solidFill>
                <a:latin typeface="+mj-lt"/>
              </a:rPr>
            </a:br>
            <a:r>
              <a:rPr lang="en-US" sz="2400" i="1" smtClean="0">
                <a:solidFill>
                  <a:schemeClr val="bg1"/>
                </a:solidFill>
                <a:latin typeface="+mj-lt"/>
              </a:rPr>
              <a:t>a) Đọc và trả lời email</a:t>
            </a:r>
            <a:r>
              <a:rPr lang="en-US" sz="2400" u="sng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2400" u="sng" smtClean="0">
                <a:solidFill>
                  <a:schemeClr val="bg1"/>
                </a:solidFill>
                <a:latin typeface="+mj-lt"/>
              </a:rPr>
            </a:br>
            <a:r>
              <a:rPr lang="en-US" sz="2000" smtClean="0">
                <a:solidFill>
                  <a:schemeClr val="bg1"/>
                </a:solidFill>
                <a:latin typeface="+mj-lt"/>
              </a:rPr>
              <a:t>* B1: </a:t>
            </a:r>
            <a:r>
              <a:rPr lang="en-US" sz="2000" b="0" smtClean="0">
                <a:solidFill>
                  <a:schemeClr val="bg1"/>
                </a:solidFill>
                <a:latin typeface="+mj-lt"/>
              </a:rPr>
              <a:t>Chọn Hộp thư đến và mở thư cần đọc</a:t>
            </a:r>
            <a:br>
              <a:rPr lang="en-US" sz="2000" b="0" smtClean="0">
                <a:solidFill>
                  <a:schemeClr val="bg1"/>
                </a:solidFill>
                <a:latin typeface="+mj-lt"/>
              </a:rPr>
            </a:br>
            <a:r>
              <a:rPr lang="en-US" sz="2000" b="0" smtClean="0">
                <a:solidFill>
                  <a:schemeClr val="bg1"/>
                </a:solidFill>
                <a:latin typeface="+mj-lt"/>
              </a:rPr>
              <a:t>* </a:t>
            </a:r>
            <a:r>
              <a:rPr lang="en-US" sz="2000" smtClean="0">
                <a:solidFill>
                  <a:schemeClr val="bg1"/>
                </a:solidFill>
                <a:latin typeface="+mj-lt"/>
              </a:rPr>
              <a:t>B2</a:t>
            </a:r>
            <a:r>
              <a:rPr lang="en-US" sz="2000" b="0" smtClean="0">
                <a:solidFill>
                  <a:schemeClr val="bg1"/>
                </a:solidFill>
                <a:latin typeface="+mj-lt"/>
              </a:rPr>
              <a:t>: Chọn mục Trả lời, soạn nội dung trong</a:t>
            </a:r>
            <a:br>
              <a:rPr lang="en-US" sz="2000" b="0" smtClean="0">
                <a:solidFill>
                  <a:schemeClr val="bg1"/>
                </a:solidFill>
                <a:latin typeface="+mj-lt"/>
              </a:rPr>
            </a:br>
            <a:r>
              <a:rPr lang="en-US" sz="2000" b="0" smtClean="0">
                <a:solidFill>
                  <a:schemeClr val="bg1"/>
                </a:solidFill>
                <a:latin typeface="+mj-lt"/>
              </a:rPr>
              <a:t>cửa sổ trả lời thư và chọn Gửi.</a:t>
            </a:r>
            <a:r>
              <a:rPr lang="en-US" sz="2400" b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2400" b="0" smtClean="0">
                <a:solidFill>
                  <a:schemeClr val="bg1"/>
                </a:solidFill>
                <a:latin typeface="+mj-lt"/>
              </a:rPr>
            </a:br>
            <a:r>
              <a:rPr lang="en-US" sz="2400" i="1" smtClean="0">
                <a:solidFill>
                  <a:schemeClr val="bg1"/>
                </a:solidFill>
                <a:latin typeface="+mj-lt"/>
              </a:rPr>
              <a:t>b) Chuyển tiếp email</a:t>
            </a:r>
            <a:r>
              <a:rPr lang="en-US" sz="2400" b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2400" b="0" smtClean="0">
                <a:solidFill>
                  <a:schemeClr val="bg1"/>
                </a:solidFill>
                <a:latin typeface="+mj-lt"/>
              </a:rPr>
            </a:br>
            <a:r>
              <a:rPr lang="en-US" sz="2400" b="0" smtClean="0">
                <a:solidFill>
                  <a:schemeClr val="bg1"/>
                </a:solidFill>
                <a:latin typeface="+mj-lt"/>
              </a:rPr>
              <a:t>* </a:t>
            </a:r>
            <a:r>
              <a:rPr lang="en-US" sz="2000" smtClean="0">
                <a:solidFill>
                  <a:schemeClr val="bg1"/>
                </a:solidFill>
                <a:latin typeface="+mj-lt"/>
              </a:rPr>
              <a:t>B1</a:t>
            </a:r>
            <a:r>
              <a:rPr lang="en-US" sz="2000" b="0" smtClean="0">
                <a:solidFill>
                  <a:schemeClr val="bg1"/>
                </a:solidFill>
                <a:latin typeface="+mj-lt"/>
              </a:rPr>
              <a:t>: Mở thư cần đọc</a:t>
            </a:r>
            <a:br>
              <a:rPr lang="en-US" sz="2000" b="0" smtClean="0">
                <a:solidFill>
                  <a:schemeClr val="bg1"/>
                </a:solidFill>
                <a:latin typeface="+mj-lt"/>
              </a:rPr>
            </a:br>
            <a:r>
              <a:rPr lang="en-US" sz="2000" b="0" smtClean="0">
                <a:solidFill>
                  <a:schemeClr val="bg1"/>
                </a:solidFill>
                <a:latin typeface="+mj-lt"/>
              </a:rPr>
              <a:t>* </a:t>
            </a:r>
            <a:r>
              <a:rPr lang="en-US" sz="2000" smtClean="0">
                <a:solidFill>
                  <a:schemeClr val="bg1"/>
                </a:solidFill>
                <a:latin typeface="+mj-lt"/>
              </a:rPr>
              <a:t>B2</a:t>
            </a:r>
            <a:r>
              <a:rPr lang="en-US" sz="2000" b="0" smtClean="0">
                <a:solidFill>
                  <a:schemeClr val="bg1"/>
                </a:solidFill>
                <a:latin typeface="+mj-lt"/>
              </a:rPr>
              <a:t>: Chọn mục “chuyển tiếp”, nhập địa chỉ </a:t>
            </a:r>
            <a:br>
              <a:rPr lang="en-US" sz="2000" b="0" smtClean="0">
                <a:solidFill>
                  <a:schemeClr val="bg1"/>
                </a:solidFill>
                <a:latin typeface="+mj-lt"/>
              </a:rPr>
            </a:br>
            <a:r>
              <a:rPr lang="en-US" sz="2000" b="0" smtClean="0">
                <a:solidFill>
                  <a:schemeClr val="bg1"/>
                </a:solidFill>
                <a:latin typeface="+mj-lt"/>
              </a:rPr>
              <a:t>email soạn nội dung thư và “gửi”.</a:t>
            </a:r>
            <a:endParaRPr lang="en-US" sz="2000" b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799" y="782782"/>
            <a:ext cx="3886201" cy="377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5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>
            <a:spLocks noGrp="1"/>
          </p:cNvSpPr>
          <p:nvPr>
            <p:ph type="title"/>
          </p:nvPr>
        </p:nvSpPr>
        <p:spPr>
          <a:xfrm>
            <a:off x="381000" y="209550"/>
            <a:ext cx="7086600" cy="705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smtClean="0">
                <a:latin typeface="+mj-lt"/>
              </a:rPr>
              <a:t>4. Đăng xuất hộp thư</a:t>
            </a:r>
            <a:endParaRPr sz="2400">
              <a:latin typeface="+mj-lt"/>
            </a:endParaRPr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304800" y="1063336"/>
            <a:ext cx="5338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chemeClr val="bg1"/>
                </a:solidFill>
              </a:rPr>
              <a:t>Bài 4: </a:t>
            </a:r>
            <a:r>
              <a:rPr lang="en-US" sz="2000" smtClean="0">
                <a:solidFill>
                  <a:schemeClr val="bg1"/>
                </a:solidFill>
              </a:rPr>
              <a:t>Đăng xuất hộp thư điện tử trong Gmail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525001"/>
            <a:ext cx="3345788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smtClean="0">
                <a:solidFill>
                  <a:schemeClr val="bg1"/>
                </a:solidFill>
              </a:rPr>
              <a:t>Tại cửa sổ hộp thư gmail, </a:t>
            </a:r>
          </a:p>
          <a:p>
            <a:pPr>
              <a:lnSpc>
                <a:spcPct val="150000"/>
              </a:lnSpc>
            </a:pPr>
            <a:r>
              <a:rPr lang="en-US" sz="2000" smtClean="0">
                <a:solidFill>
                  <a:schemeClr val="bg1"/>
                </a:solidFill>
              </a:rPr>
              <a:t>nháy chuột vào  ảnh ở góc </a:t>
            </a:r>
          </a:p>
          <a:p>
            <a:pPr>
              <a:lnSpc>
                <a:spcPct val="150000"/>
              </a:lnSpc>
            </a:pPr>
            <a:r>
              <a:rPr lang="en-US" sz="2000" smtClean="0">
                <a:solidFill>
                  <a:schemeClr val="bg1"/>
                </a:solidFill>
              </a:rPr>
              <a:t>trên bên phải để xuất hiện </a:t>
            </a:r>
          </a:p>
          <a:p>
            <a:pPr>
              <a:lnSpc>
                <a:spcPct val="150000"/>
              </a:lnSpc>
            </a:pPr>
            <a:r>
              <a:rPr lang="en-US" sz="2000" smtClean="0">
                <a:solidFill>
                  <a:schemeClr val="bg1"/>
                </a:solidFill>
              </a:rPr>
              <a:t>cửa sổ đăng xuất tài khoản </a:t>
            </a:r>
          </a:p>
          <a:p>
            <a:pPr>
              <a:lnSpc>
                <a:spcPct val="150000"/>
              </a:lnSpc>
            </a:pPr>
            <a:r>
              <a:rPr lang="en-US" sz="2000" smtClean="0">
                <a:solidFill>
                  <a:schemeClr val="bg1"/>
                </a:solidFill>
              </a:rPr>
              <a:t>thư, chọn nút Đăng Xuất.</a:t>
            </a:r>
          </a:p>
          <a:p>
            <a:pPr>
              <a:lnSpc>
                <a:spcPct val="150000"/>
              </a:lnSpc>
            </a:pPr>
            <a:endParaRPr lang="en-US" sz="240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560270"/>
            <a:ext cx="5334000" cy="331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0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>
            <a:spLocks noGrp="1"/>
          </p:cNvSpPr>
          <p:nvPr>
            <p:ph type="title"/>
          </p:nvPr>
        </p:nvSpPr>
        <p:spPr>
          <a:xfrm>
            <a:off x="3124200" y="209550"/>
            <a:ext cx="4294909" cy="552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smtClean="0">
                <a:latin typeface="+mj-lt"/>
              </a:rPr>
              <a:t>BÀI TẬP VẬN DỤNG</a:t>
            </a:r>
            <a:endParaRPr sz="2400">
              <a:latin typeface="+mj-lt"/>
            </a:endParaRPr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381000" y="819150"/>
            <a:ext cx="8085868" cy="958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smtClean="0">
                <a:solidFill>
                  <a:schemeClr val="bg1"/>
                </a:solidFill>
              </a:rPr>
              <a:t>Em nhìn một bưu thiếp chúc mừng ngày Nhà giáo Việt Nam trên</a:t>
            </a:r>
          </a:p>
          <a:p>
            <a:pPr>
              <a:lnSpc>
                <a:spcPct val="150000"/>
              </a:lnSpc>
            </a:pPr>
            <a:r>
              <a:rPr lang="en-US" sz="2000" smtClean="0">
                <a:solidFill>
                  <a:schemeClr val="bg1"/>
                </a:solidFill>
              </a:rPr>
              <a:t>Internet và gửi tặng thầy cô giáo dạy môn Tin học qua hộp thư Gmail.</a:t>
            </a: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929" y="1885950"/>
            <a:ext cx="5792009" cy="3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87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9"/>
          <p:cNvSpPr txBox="1">
            <a:spLocks noGrp="1"/>
          </p:cNvSpPr>
          <p:nvPr>
            <p:ph type="title"/>
          </p:nvPr>
        </p:nvSpPr>
        <p:spPr>
          <a:xfrm>
            <a:off x="480524" y="285750"/>
            <a:ext cx="6014400" cy="46077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smtClean="0">
                <a:latin typeface="+mj-lt"/>
              </a:rPr>
              <a:t>Củng cố, dặn dò về nhà</a:t>
            </a:r>
            <a:endParaRPr sz="2400">
              <a:latin typeface="+mj-lt"/>
            </a:endParaRPr>
          </a:p>
        </p:txBody>
      </p:sp>
      <p:sp>
        <p:nvSpPr>
          <p:cNvPr id="266" name="Google Shape;266;p2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grpSp>
        <p:nvGrpSpPr>
          <p:cNvPr id="282" name="Google Shape;282;p29"/>
          <p:cNvGrpSpPr/>
          <p:nvPr/>
        </p:nvGrpSpPr>
        <p:grpSpPr>
          <a:xfrm>
            <a:off x="2509794" y="1479150"/>
            <a:ext cx="3514811" cy="3252003"/>
            <a:chOff x="2991269" y="1153325"/>
            <a:chExt cx="3514811" cy="3252003"/>
          </a:xfrm>
        </p:grpSpPr>
        <p:sp>
          <p:nvSpPr>
            <p:cNvPr id="283" name="Google Shape;283;p29"/>
            <p:cNvSpPr/>
            <p:nvPr/>
          </p:nvSpPr>
          <p:spPr>
            <a:xfrm>
              <a:off x="3477586" y="2585458"/>
              <a:ext cx="2541910" cy="950456"/>
            </a:xfrm>
            <a:custGeom>
              <a:avLst/>
              <a:gdLst/>
              <a:ahLst/>
              <a:cxnLst/>
              <a:rect l="l" t="t" r="r" b="b"/>
              <a:pathLst>
                <a:path w="126826" h="43529" extrusionOk="0">
                  <a:moveTo>
                    <a:pt x="0" y="20002"/>
                  </a:moveTo>
                  <a:lnTo>
                    <a:pt x="63389" y="43529"/>
                  </a:lnTo>
                  <a:lnTo>
                    <a:pt x="126826" y="19907"/>
                  </a:lnTo>
                  <a:lnTo>
                    <a:pt x="635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284" name="Google Shape;284;p29"/>
            <p:cNvSpPr/>
            <p:nvPr/>
          </p:nvSpPr>
          <p:spPr>
            <a:xfrm>
              <a:off x="2991269" y="3020977"/>
              <a:ext cx="1758228" cy="1384350"/>
            </a:xfrm>
            <a:custGeom>
              <a:avLst/>
              <a:gdLst/>
              <a:ahLst/>
              <a:cxnLst/>
              <a:rect l="l" t="t" r="r" b="b"/>
              <a:pathLst>
                <a:path w="87725" h="63817" extrusionOk="0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85" name="Google Shape;285;p29"/>
            <p:cNvSpPr/>
            <p:nvPr/>
          </p:nvSpPr>
          <p:spPr>
            <a:xfrm flipH="1">
              <a:off x="4747852" y="3020977"/>
              <a:ext cx="1758228" cy="1384350"/>
            </a:xfrm>
            <a:custGeom>
              <a:avLst/>
              <a:gdLst/>
              <a:ahLst/>
              <a:cxnLst/>
              <a:rect l="l" t="t" r="r" b="b"/>
              <a:pathLst>
                <a:path w="87725" h="63817" extrusionOk="0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86" name="Google Shape;286;p29"/>
            <p:cNvSpPr/>
            <p:nvPr/>
          </p:nvSpPr>
          <p:spPr>
            <a:xfrm>
              <a:off x="3969199" y="2001324"/>
              <a:ext cx="1565850" cy="585863"/>
            </a:xfrm>
            <a:custGeom>
              <a:avLst/>
              <a:gdLst/>
              <a:ahLst/>
              <a:cxnLst/>
              <a:rect l="l" t="t" r="r" b="b"/>
              <a:pathLst>
                <a:path w="24053" h="8150" extrusionOk="0">
                  <a:moveTo>
                    <a:pt x="0" y="3827"/>
                  </a:moveTo>
                  <a:lnTo>
                    <a:pt x="11976" y="8150"/>
                  </a:lnTo>
                  <a:lnTo>
                    <a:pt x="24053" y="3827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287" name="Google Shape;287;p29"/>
            <p:cNvSpPr/>
            <p:nvPr/>
          </p:nvSpPr>
          <p:spPr>
            <a:xfrm>
              <a:off x="3563255" y="2275837"/>
              <a:ext cx="1189300" cy="1015326"/>
            </a:xfrm>
            <a:custGeom>
              <a:avLst/>
              <a:gdLst/>
              <a:ahLst/>
              <a:cxnLst/>
              <a:rect l="l" t="t" r="r" b="b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88" name="Google Shape;288;p29"/>
            <p:cNvSpPr/>
            <p:nvPr/>
          </p:nvSpPr>
          <p:spPr>
            <a:xfrm flipH="1">
              <a:off x="4749365" y="2275837"/>
              <a:ext cx="1189300" cy="1015326"/>
            </a:xfrm>
            <a:custGeom>
              <a:avLst/>
              <a:gdLst/>
              <a:ahLst/>
              <a:cxnLst/>
              <a:rect l="l" t="t" r="r" b="b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89" name="Google Shape;289;p29"/>
            <p:cNvSpPr/>
            <p:nvPr/>
          </p:nvSpPr>
          <p:spPr>
            <a:xfrm>
              <a:off x="4059061" y="1153325"/>
              <a:ext cx="693508" cy="1201140"/>
            </a:xfrm>
            <a:custGeom>
              <a:avLst/>
              <a:gdLst/>
              <a:ahLst/>
              <a:cxnLst/>
              <a:rect l="l" t="t" r="r" b="b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90" name="Google Shape;290;p29"/>
            <p:cNvSpPr/>
            <p:nvPr/>
          </p:nvSpPr>
          <p:spPr>
            <a:xfrm flipH="1">
              <a:off x="4749350" y="1153325"/>
              <a:ext cx="693508" cy="1201140"/>
            </a:xfrm>
            <a:custGeom>
              <a:avLst/>
              <a:gdLst/>
              <a:ahLst/>
              <a:cxnLst/>
              <a:rect l="l" t="t" r="r" b="b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</p:grpSp>
      <p:grpSp>
        <p:nvGrpSpPr>
          <p:cNvPr id="5" name="Group 4"/>
          <p:cNvGrpSpPr/>
          <p:nvPr/>
        </p:nvGrpSpPr>
        <p:grpSpPr>
          <a:xfrm>
            <a:off x="4603300" y="1489424"/>
            <a:ext cx="3804690" cy="1231106"/>
            <a:chOff x="4603300" y="1489424"/>
            <a:chExt cx="3804690" cy="1231106"/>
          </a:xfrm>
        </p:grpSpPr>
        <p:grpSp>
          <p:nvGrpSpPr>
            <p:cNvPr id="277" name="Google Shape;277;p29"/>
            <p:cNvGrpSpPr/>
            <p:nvPr/>
          </p:nvGrpSpPr>
          <p:grpSpPr>
            <a:xfrm>
              <a:off x="4603300" y="1817785"/>
              <a:ext cx="1742220" cy="312900"/>
              <a:chOff x="4908100" y="1436790"/>
              <a:chExt cx="1742220" cy="312900"/>
            </a:xfrm>
          </p:grpSpPr>
          <p:cxnSp>
            <p:nvCxnSpPr>
              <p:cNvPr id="278" name="Google Shape;278;p29"/>
              <p:cNvCxnSpPr/>
              <p:nvPr/>
            </p:nvCxnSpPr>
            <p:spPr>
              <a:xfrm>
                <a:off x="4908100" y="1593250"/>
                <a:ext cx="17151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280" name="Google Shape;280;p29"/>
              <p:cNvSpPr/>
              <p:nvPr/>
            </p:nvSpPr>
            <p:spPr>
              <a:xfrm>
                <a:off x="6427830" y="1493307"/>
                <a:ext cx="198600" cy="1983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29"/>
              <p:cNvSpPr txBox="1"/>
              <p:nvPr/>
            </p:nvSpPr>
            <p:spPr>
              <a:xfrm>
                <a:off x="6402820" y="1436790"/>
                <a:ext cx="247500" cy="312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800">
                    <a:solidFill>
                      <a:schemeClr val="dk1"/>
                    </a:solidFill>
                    <a:latin typeface="Lexend Deca"/>
                    <a:ea typeface="Lexend Deca"/>
                    <a:cs typeface="Lexend Deca"/>
                    <a:sym typeface="Lexend Deca"/>
                  </a:rPr>
                  <a:t>1</a:t>
                </a:r>
                <a:endParaRPr sz="800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endParaRP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6217967" y="1489424"/>
              <a:ext cx="2190023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sz="20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 </a:t>
              </a:r>
              <a:r>
                <a:rPr lang="en-GB" sz="2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 kiến thức </a:t>
              </a:r>
              <a:endParaRPr lang="en-GB" sz="2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GB" sz="20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đã </a:t>
              </a:r>
              <a:r>
                <a:rPr lang="en-GB" sz="2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 chủ đề C</a:t>
              </a:r>
            </a:p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64584" y="2493772"/>
            <a:ext cx="3161666" cy="1231106"/>
            <a:chOff x="164584" y="2493772"/>
            <a:chExt cx="3161666" cy="1231106"/>
          </a:xfrm>
        </p:grpSpPr>
        <p:grpSp>
          <p:nvGrpSpPr>
            <p:cNvPr id="272" name="Google Shape;272;p29"/>
            <p:cNvGrpSpPr/>
            <p:nvPr/>
          </p:nvGrpSpPr>
          <p:grpSpPr>
            <a:xfrm>
              <a:off x="2193691" y="2701789"/>
              <a:ext cx="1132559" cy="312900"/>
              <a:chOff x="2498491" y="2373759"/>
              <a:chExt cx="1132559" cy="312900"/>
            </a:xfrm>
          </p:grpSpPr>
          <p:cxnSp>
            <p:nvCxnSpPr>
              <p:cNvPr id="274" name="Google Shape;274;p29"/>
              <p:cNvCxnSpPr/>
              <p:nvPr/>
            </p:nvCxnSpPr>
            <p:spPr>
              <a:xfrm rot="10800000">
                <a:off x="2587350" y="2536350"/>
                <a:ext cx="10437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275" name="Google Shape;275;p29"/>
              <p:cNvSpPr/>
              <p:nvPr/>
            </p:nvSpPr>
            <p:spPr>
              <a:xfrm>
                <a:off x="2523501" y="2431050"/>
                <a:ext cx="198600" cy="1983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29"/>
              <p:cNvSpPr txBox="1"/>
              <p:nvPr/>
            </p:nvSpPr>
            <p:spPr>
              <a:xfrm>
                <a:off x="2498491" y="2373759"/>
                <a:ext cx="247500" cy="312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800">
                    <a:solidFill>
                      <a:schemeClr val="dk1"/>
                    </a:solidFill>
                    <a:latin typeface="Lexend Deca"/>
                    <a:ea typeface="Lexend Deca"/>
                    <a:cs typeface="Lexend Deca"/>
                    <a:sym typeface="Lexend Deca"/>
                  </a:rPr>
                  <a:t>2</a:t>
                </a:r>
                <a:endParaRPr sz="800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endParaRP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164584" y="2493772"/>
              <a:ext cx="2677464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en-US" sz="2000" b="1" smtClean="0">
                  <a:solidFill>
                    <a:schemeClr val="bg1"/>
                  </a:solidFill>
                  <a:ea typeface="Roboto Condensed"/>
                  <a:cs typeface="Roboto Condensed"/>
                  <a:sym typeface="Roboto Condensed"/>
                </a:rPr>
                <a:t>Luyện </a:t>
              </a:r>
              <a:r>
                <a:rPr lang="en-US" sz="2000" b="1">
                  <a:solidFill>
                    <a:schemeClr val="bg1"/>
                  </a:solidFill>
                  <a:ea typeface="Roboto Condensed"/>
                  <a:cs typeface="Roboto Condensed"/>
                  <a:sym typeface="Roboto Condensed"/>
                </a:rPr>
                <a:t>tập </a:t>
              </a:r>
              <a:r>
                <a:rPr lang="en-US" sz="2000" b="1" smtClean="0">
                  <a:solidFill>
                    <a:schemeClr val="bg1"/>
                  </a:solidFill>
                  <a:ea typeface="Roboto Condensed"/>
                  <a:cs typeface="Roboto Condensed"/>
                  <a:sym typeface="Roboto Condensed"/>
                </a:rPr>
                <a:t>lại </a:t>
              </a:r>
            </a:p>
            <a:p>
              <a:pPr lvl="0" algn="ctr">
                <a:lnSpc>
                  <a:spcPct val="150000"/>
                </a:lnSpc>
              </a:pPr>
              <a:r>
                <a:rPr lang="en-US" sz="2000" b="1" smtClean="0">
                  <a:solidFill>
                    <a:schemeClr val="bg1"/>
                  </a:solidFill>
                  <a:ea typeface="Roboto Condensed"/>
                  <a:cs typeface="Roboto Condensed"/>
                  <a:sym typeface="Roboto Condensed"/>
                </a:rPr>
                <a:t>kiến thức </a:t>
              </a:r>
              <a:r>
                <a:rPr lang="en-US" sz="2000" b="1">
                  <a:solidFill>
                    <a:schemeClr val="bg1"/>
                  </a:solidFill>
                  <a:ea typeface="Roboto Condensed"/>
                  <a:cs typeface="Roboto Condensed"/>
                  <a:sym typeface="Roboto Condensed"/>
                </a:rPr>
                <a:t>thực hành</a:t>
              </a:r>
            </a:p>
            <a:p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733225" y="3140582"/>
            <a:ext cx="3299410" cy="1231106"/>
            <a:chOff x="5733225" y="3140582"/>
            <a:chExt cx="3299410" cy="1231106"/>
          </a:xfrm>
        </p:grpSpPr>
        <p:grpSp>
          <p:nvGrpSpPr>
            <p:cNvPr id="267" name="Google Shape;267;p29"/>
            <p:cNvGrpSpPr/>
            <p:nvPr/>
          </p:nvGrpSpPr>
          <p:grpSpPr>
            <a:xfrm>
              <a:off x="5733225" y="3501794"/>
              <a:ext cx="608492" cy="312900"/>
              <a:chOff x="6038025" y="3156109"/>
              <a:chExt cx="608492" cy="312900"/>
            </a:xfrm>
          </p:grpSpPr>
          <p:cxnSp>
            <p:nvCxnSpPr>
              <p:cNvPr id="268" name="Google Shape;268;p29"/>
              <p:cNvCxnSpPr/>
              <p:nvPr/>
            </p:nvCxnSpPr>
            <p:spPr>
              <a:xfrm>
                <a:off x="6038025" y="3312550"/>
                <a:ext cx="582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270" name="Google Shape;270;p29"/>
              <p:cNvSpPr/>
              <p:nvPr/>
            </p:nvSpPr>
            <p:spPr>
              <a:xfrm>
                <a:off x="6424027" y="3212150"/>
                <a:ext cx="198600" cy="1983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29"/>
              <p:cNvSpPr txBox="1"/>
              <p:nvPr/>
            </p:nvSpPr>
            <p:spPr>
              <a:xfrm>
                <a:off x="6399017" y="3156109"/>
                <a:ext cx="247500" cy="312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800">
                    <a:solidFill>
                      <a:schemeClr val="dk1"/>
                    </a:solidFill>
                    <a:latin typeface="Lexend Deca"/>
                    <a:ea typeface="Lexend Deca"/>
                    <a:cs typeface="Lexend Deca"/>
                    <a:sym typeface="Lexend Deca"/>
                  </a:rPr>
                  <a:t>3</a:t>
                </a:r>
                <a:endParaRPr sz="800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6315224" y="3140582"/>
              <a:ext cx="2717411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vi-VN" sz="2000" b="1">
                  <a:solidFill>
                    <a:schemeClr val="bg1"/>
                  </a:solidFill>
                  <a:ea typeface="Roboto Condensed"/>
                  <a:cs typeface="Roboto Condensed"/>
                  <a:sym typeface="Roboto Condensed"/>
                </a:rPr>
                <a:t>Xem trước nội dung </a:t>
              </a:r>
              <a:endParaRPr lang="en-US" sz="2000" b="1" smtClean="0">
                <a:solidFill>
                  <a:schemeClr val="bg1"/>
                </a:solidFill>
                <a:ea typeface="Roboto Condensed"/>
                <a:cs typeface="Roboto Condensed"/>
                <a:sym typeface="Roboto Condensed"/>
              </a:endParaRPr>
            </a:p>
            <a:p>
              <a:pPr lvl="0">
                <a:lnSpc>
                  <a:spcPct val="150000"/>
                </a:lnSpc>
              </a:pPr>
              <a:r>
                <a:rPr lang="vi-VN" sz="2000" b="1" smtClean="0">
                  <a:solidFill>
                    <a:schemeClr val="bg1"/>
                  </a:solidFill>
                  <a:ea typeface="Roboto Condensed"/>
                  <a:cs typeface="Roboto Condensed"/>
                  <a:sym typeface="Roboto Condensed"/>
                </a:rPr>
                <a:t>bài </a:t>
              </a:r>
              <a:r>
                <a:rPr lang="vi-VN" sz="2000" b="1">
                  <a:solidFill>
                    <a:schemeClr val="bg1"/>
                  </a:solidFill>
                  <a:ea typeface="Roboto Condensed"/>
                  <a:cs typeface="Roboto Condensed"/>
                  <a:sym typeface="Roboto Condensed"/>
                </a:rPr>
                <a:t>1 chủ đề </a:t>
              </a:r>
              <a:r>
                <a:rPr lang="en-US" sz="2000" b="1">
                  <a:solidFill>
                    <a:schemeClr val="bg1"/>
                  </a:solidFill>
                  <a:ea typeface="Roboto Condensed"/>
                  <a:cs typeface="Roboto Condensed"/>
                  <a:sym typeface="Roboto Condensed"/>
                </a:rPr>
                <a:t>D</a:t>
              </a:r>
              <a:endParaRPr lang="vi-VN" sz="2000" b="1">
                <a:solidFill>
                  <a:schemeClr val="bg1"/>
                </a:solidFill>
                <a:ea typeface="Roboto Condensed"/>
                <a:cs typeface="Roboto Condensed"/>
                <a:sym typeface="Roboto Condensed"/>
              </a:endParaRPr>
            </a:p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368" name="Google Shape;368;p35"/>
          <p:cNvSpPr txBox="1">
            <a:spLocks noGrp="1"/>
          </p:cNvSpPr>
          <p:nvPr>
            <p:ph type="ctrTitle" idx="4294967295"/>
          </p:nvPr>
        </p:nvSpPr>
        <p:spPr>
          <a:xfrm>
            <a:off x="1173578" y="1375375"/>
            <a:ext cx="6220576" cy="73963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smtClean="0">
                <a:latin typeface="+mj-lt"/>
              </a:rPr>
              <a:t>Thank you!</a:t>
            </a:r>
            <a:endParaRPr sz="4000">
              <a:latin typeface="+mj-lt"/>
            </a:endParaRPr>
          </a:p>
        </p:txBody>
      </p:sp>
      <p:pic>
        <p:nvPicPr>
          <p:cNvPr id="370" name="Google Shape;37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4900" y="2583117"/>
            <a:ext cx="3390300" cy="1987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0014" y="1657350"/>
            <a:ext cx="935986" cy="1855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46907" y="361950"/>
            <a:ext cx="1530091" cy="14982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roup 7"/>
          <p:cNvGrpSpPr/>
          <p:nvPr/>
        </p:nvGrpSpPr>
        <p:grpSpPr>
          <a:xfrm rot="10800000">
            <a:off x="381000" y="1472670"/>
            <a:ext cx="4191000" cy="1371600"/>
            <a:chOff x="3101024" y="2622594"/>
            <a:chExt cx="4507468" cy="1371600"/>
          </a:xfrm>
          <a:solidFill>
            <a:schemeClr val="bg1"/>
          </a:solidFill>
        </p:grpSpPr>
        <p:grpSp>
          <p:nvGrpSpPr>
            <p:cNvPr id="9" name="Group 8"/>
            <p:cNvGrpSpPr/>
            <p:nvPr/>
          </p:nvGrpSpPr>
          <p:grpSpPr>
            <a:xfrm>
              <a:off x="6543090" y="2622594"/>
              <a:ext cx="1065402" cy="1371600"/>
              <a:chOff x="6543090" y="2622594"/>
              <a:chExt cx="1065402" cy="1371600"/>
            </a:xfrm>
            <a:grpFill/>
          </p:grpSpPr>
          <p:sp>
            <p:nvSpPr>
              <p:cNvPr id="11" name="Google Shape;639;p45"/>
              <p:cNvSpPr/>
              <p:nvPr/>
            </p:nvSpPr>
            <p:spPr>
              <a:xfrm>
                <a:off x="7072661" y="2622594"/>
                <a:ext cx="535831" cy="522307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2" name="Google Shape;642;p45"/>
              <p:cNvSpPr/>
              <p:nvPr/>
            </p:nvSpPr>
            <p:spPr>
              <a:xfrm>
                <a:off x="6870906" y="3449150"/>
                <a:ext cx="551624" cy="54504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3" name="Google Shape;643;p45"/>
              <p:cNvSpPr/>
              <p:nvPr/>
            </p:nvSpPr>
            <p:spPr>
              <a:xfrm>
                <a:off x="6543090" y="2706900"/>
                <a:ext cx="425948" cy="438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cxnSp>
          <p:nvCxnSpPr>
            <p:cNvPr id="10" name="Google Shape;633;p45"/>
            <p:cNvCxnSpPr/>
            <p:nvPr/>
          </p:nvCxnSpPr>
          <p:spPr>
            <a:xfrm>
              <a:off x="3101024" y="3315622"/>
              <a:ext cx="4214176" cy="0"/>
            </a:xfrm>
            <a:prstGeom prst="straightConnector1">
              <a:avLst/>
            </a:prstGeom>
            <a:grpFill/>
            <a:ln w="19050" cap="flat" cmpd="sng">
              <a:solidFill>
                <a:schemeClr val="bg1"/>
              </a:solidFill>
              <a:prstDash val="solid"/>
              <a:round/>
              <a:headEnd type="triangle" w="sm" len="sm"/>
              <a:tailEnd type="triangle" w="sm" len="sm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ctrTitle" idx="4294967295"/>
          </p:nvPr>
        </p:nvSpPr>
        <p:spPr>
          <a:xfrm>
            <a:off x="914400" y="599071"/>
            <a:ext cx="3617400" cy="928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smtClean="0">
                <a:latin typeface="+mj-lt"/>
              </a:rPr>
              <a:t>BÀI 6</a:t>
            </a:r>
            <a:endParaRPr sz="3600">
              <a:latin typeface="+mj-lt"/>
            </a:endParaRPr>
          </a:p>
        </p:txBody>
      </p:sp>
      <p:sp>
        <p:nvSpPr>
          <p:cNvPr id="81" name="Google Shape;81;p15"/>
          <p:cNvSpPr txBox="1">
            <a:spLocks noGrp="1"/>
          </p:cNvSpPr>
          <p:nvPr>
            <p:ph type="subTitle" idx="4294967295"/>
          </p:nvPr>
        </p:nvSpPr>
        <p:spPr>
          <a:xfrm>
            <a:off x="730827" y="1581150"/>
            <a:ext cx="4038600" cy="149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600" b="1" smtClean="0">
                <a:latin typeface="+mj-lt"/>
              </a:rPr>
              <a:t>Thực hành sử dụng thư điện tử</a:t>
            </a:r>
            <a:endParaRPr sz="3600" b="1">
              <a:latin typeface="+mj-lt"/>
            </a:endParaRPr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566166"/>
            <a:ext cx="4190999" cy="37338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noFill/>
          </a:ln>
          <a:effectLst>
            <a:outerShdw blurRad="257175" dist="57150" dir="5400000" algn="bl" rotWithShape="0">
              <a:schemeClr val="dk1">
                <a:alpha val="50000"/>
              </a:schemeClr>
            </a:outerShdw>
          </a:effectLst>
        </p:spPr>
      </p:pic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8" name="Google Shape;406;p37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5337"/>
            <a:ext cx="1752600" cy="1528163"/>
          </a:xfrm>
          <a:prstGeom prst="parallelogram">
            <a:avLst>
              <a:gd name="adj" fmla="val 55926"/>
            </a:avLst>
          </a:prstGeom>
          <a:noFill/>
          <a:ln>
            <a:noFill/>
          </a:ln>
        </p:spPr>
      </p:pic>
      <p:pic>
        <p:nvPicPr>
          <p:cNvPr id="10" name="Google Shape;406;p37"/>
          <p:cNvPicPr preferRelativeResize="0"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615337"/>
            <a:ext cx="1752600" cy="1528163"/>
          </a:xfrm>
          <a:prstGeom prst="parallelogram">
            <a:avLst>
              <a:gd name="adj" fmla="val 55926"/>
            </a:avLst>
          </a:prstGeom>
          <a:noFill/>
          <a:ln>
            <a:noFill/>
          </a:ln>
        </p:spPr>
      </p:pic>
      <p:pic>
        <p:nvPicPr>
          <p:cNvPr id="11" name="Google Shape;406;p37"/>
          <p:cNvPicPr preferRelativeResize="0"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681289"/>
            <a:ext cx="1752600" cy="1462209"/>
          </a:xfrm>
          <a:prstGeom prst="parallelogram">
            <a:avLst>
              <a:gd name="adj" fmla="val 55926"/>
            </a:avLst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body" idx="1"/>
          </p:nvPr>
        </p:nvSpPr>
        <p:spPr>
          <a:xfrm>
            <a:off x="1219200" y="666750"/>
            <a:ext cx="5105400" cy="76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1. Tạo tài khoản thư điện tử</a:t>
            </a:r>
            <a:endParaRPr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9" name="Google Shape;89;p1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533400" y="1276350"/>
            <a:ext cx="793999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800" b="1" u="sng" smtClean="0">
                <a:solidFill>
                  <a:schemeClr val="bg1"/>
                </a:solidFill>
              </a:rPr>
              <a:t>Bài 1</a:t>
            </a:r>
            <a:r>
              <a:rPr lang="en-US" sz="1800" b="1" smtClean="0">
                <a:solidFill>
                  <a:schemeClr val="bg1"/>
                </a:solidFill>
              </a:rPr>
              <a:t>: Tạo tài khoản thư điện tử trong gmail</a:t>
            </a:r>
          </a:p>
          <a:p>
            <a:pPr>
              <a:lnSpc>
                <a:spcPct val="200000"/>
              </a:lnSpc>
            </a:pPr>
            <a:r>
              <a:rPr lang="en-US" sz="1800" b="1" i="1" smtClean="0">
                <a:solidFill>
                  <a:schemeClr val="bg1"/>
                </a:solidFill>
              </a:rPr>
              <a:t>Các bước thực hiện:</a:t>
            </a:r>
          </a:p>
          <a:p>
            <a:pPr>
              <a:lnSpc>
                <a:spcPct val="200000"/>
              </a:lnSpc>
            </a:pPr>
            <a:r>
              <a:rPr lang="en-US" sz="1800" b="1" u="sng" smtClean="0">
                <a:solidFill>
                  <a:schemeClr val="bg1"/>
                </a:solidFill>
              </a:rPr>
              <a:t>Bước 1</a:t>
            </a:r>
            <a:r>
              <a:rPr lang="en-US" sz="1800" smtClean="0">
                <a:solidFill>
                  <a:schemeClr val="bg1"/>
                </a:solidFill>
              </a:rPr>
              <a:t>: Truy cập website: </a:t>
            </a:r>
            <a:r>
              <a:rPr lang="en-US" sz="1800" smtClean="0">
                <a:solidFill>
                  <a:schemeClr val="bg1"/>
                </a:solidFill>
                <a:hlinkClick r:id="rId3"/>
              </a:rPr>
              <a:t>http://gmail.com</a:t>
            </a:r>
            <a:r>
              <a:rPr lang="en-US" sz="1800" smtClean="0">
                <a:solidFill>
                  <a:schemeClr val="bg1"/>
                </a:solidFill>
              </a:rPr>
              <a:t> của dịch vụ gmail</a:t>
            </a:r>
          </a:p>
          <a:p>
            <a:pPr>
              <a:lnSpc>
                <a:spcPct val="200000"/>
              </a:lnSpc>
            </a:pPr>
            <a:r>
              <a:rPr lang="en-US" sz="1800" b="1" u="sng" smtClean="0">
                <a:solidFill>
                  <a:schemeClr val="bg1"/>
                </a:solidFill>
              </a:rPr>
              <a:t>Bước 2</a:t>
            </a:r>
            <a:r>
              <a:rPr lang="en-US" sz="1800" smtClean="0">
                <a:solidFill>
                  <a:schemeClr val="bg1"/>
                </a:solidFill>
              </a:rPr>
              <a:t>: Chọn mục “Tạo tài khoản”, điền đầy đủ thông tin và chọn tiếp theo</a:t>
            </a:r>
          </a:p>
          <a:p>
            <a:pPr>
              <a:lnSpc>
                <a:spcPct val="200000"/>
              </a:lnSpc>
            </a:pPr>
            <a:r>
              <a:rPr lang="en-US" sz="1800" b="1" u="sng" smtClean="0">
                <a:solidFill>
                  <a:schemeClr val="bg1"/>
                </a:solidFill>
              </a:rPr>
              <a:t>Bước 3</a:t>
            </a:r>
            <a:r>
              <a:rPr lang="en-US" sz="1800" smtClean="0">
                <a:solidFill>
                  <a:schemeClr val="bg1"/>
                </a:solidFill>
              </a:rPr>
              <a:t>: Tiếp tục điền đầy đủ thông tin trong các cửa sổ và chọn “Tiếp theo”</a:t>
            </a:r>
          </a:p>
          <a:p>
            <a:pPr>
              <a:lnSpc>
                <a:spcPct val="200000"/>
              </a:lnSpc>
            </a:pPr>
            <a:r>
              <a:rPr lang="en-US" sz="1800" b="1" u="sng" smtClean="0">
                <a:solidFill>
                  <a:schemeClr val="bg1"/>
                </a:solidFill>
              </a:rPr>
              <a:t>Bước 4</a:t>
            </a:r>
            <a:r>
              <a:rPr lang="en-US" sz="1800" smtClean="0">
                <a:solidFill>
                  <a:schemeClr val="bg1"/>
                </a:solidFill>
              </a:rPr>
              <a:t>: Kéo xuống và chọn “Đồng ý” trong mục điều khoản của gmail.</a:t>
            </a:r>
            <a:endParaRPr lang="en-US" sz="1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609600" y="361950"/>
            <a:ext cx="8258650" cy="61317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000" u="sng" smtClean="0">
                <a:solidFill>
                  <a:schemeClr val="bg1"/>
                </a:solidFill>
                <a:latin typeface="+mj-lt"/>
              </a:rPr>
              <a:t>Bước 1</a:t>
            </a:r>
            <a:r>
              <a:rPr lang="en-US" sz="2000" b="0">
                <a:solidFill>
                  <a:schemeClr val="bg1"/>
                </a:solidFill>
                <a:latin typeface="+mj-lt"/>
              </a:rPr>
              <a:t>: Truy cập website: </a:t>
            </a:r>
            <a:r>
              <a:rPr lang="en-US" sz="2000" b="0">
                <a:solidFill>
                  <a:schemeClr val="bg1"/>
                </a:solidFill>
                <a:latin typeface="+mj-lt"/>
                <a:hlinkClick r:id="rId3"/>
              </a:rPr>
              <a:t>http://gmail.com</a:t>
            </a:r>
            <a:r>
              <a:rPr lang="en-US" sz="2000" b="0">
                <a:solidFill>
                  <a:schemeClr val="bg1"/>
                </a:solidFill>
                <a:latin typeface="+mj-lt"/>
              </a:rPr>
              <a:t> của dịch vụ </a:t>
            </a:r>
            <a:r>
              <a:rPr lang="en-US" sz="2000" b="0" smtClean="0">
                <a:solidFill>
                  <a:schemeClr val="bg1"/>
                </a:solidFill>
                <a:latin typeface="+mj-lt"/>
              </a:rPr>
              <a:t>gmail </a:t>
            </a:r>
            <a:br>
              <a:rPr lang="en-US" sz="2000" b="0" smtClean="0">
                <a:solidFill>
                  <a:schemeClr val="bg1"/>
                </a:solidFill>
                <a:latin typeface="+mj-lt"/>
              </a:rPr>
            </a:br>
            <a:r>
              <a:rPr lang="en-US" sz="2000" b="0" smtClean="0">
                <a:solidFill>
                  <a:schemeClr val="bg1"/>
                </a:solidFill>
                <a:latin typeface="+mj-lt"/>
              </a:rPr>
              <a:t>và chọn “tạo tài khoản.</a:t>
            </a:r>
            <a:endParaRPr lang="en-US" sz="2000" b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71551"/>
            <a:ext cx="7315200" cy="418753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7391400" y="2038350"/>
            <a:ext cx="304800" cy="102696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1676400" y="209551"/>
            <a:ext cx="7039450" cy="533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en-US" sz="2000" u="sng" smtClean="0">
                <a:solidFill>
                  <a:schemeClr val="bg1"/>
                </a:solidFill>
                <a:latin typeface="+mj-lt"/>
              </a:rPr>
              <a:t>Bước 2</a:t>
            </a:r>
            <a:r>
              <a:rPr lang="en-US" sz="2000" b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2000" b="0">
                <a:solidFill>
                  <a:schemeClr val="bg1"/>
                </a:solidFill>
                <a:latin typeface="+mj-lt"/>
              </a:rPr>
              <a:t>Đ</a:t>
            </a:r>
            <a:r>
              <a:rPr lang="en-US" sz="2000" b="0" smtClean="0">
                <a:solidFill>
                  <a:schemeClr val="bg1"/>
                </a:solidFill>
                <a:latin typeface="+mj-lt"/>
              </a:rPr>
              <a:t>iền </a:t>
            </a:r>
            <a:r>
              <a:rPr lang="en-US" sz="2000" b="0">
                <a:solidFill>
                  <a:schemeClr val="bg1"/>
                </a:solidFill>
                <a:latin typeface="+mj-lt"/>
              </a:rPr>
              <a:t>đầy đủ thông tin và chọn tiếp theo</a:t>
            </a:r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01" y="742950"/>
            <a:ext cx="6696999" cy="4158009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590800" y="4572000"/>
            <a:ext cx="1066800" cy="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ght Brace 8"/>
          <p:cNvSpPr/>
          <p:nvPr/>
        </p:nvSpPr>
        <p:spPr>
          <a:xfrm>
            <a:off x="4800600" y="2038350"/>
            <a:ext cx="228600" cy="1447800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105400" y="2762249"/>
            <a:ext cx="495300" cy="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084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1280875" y="209550"/>
            <a:ext cx="7039450" cy="533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en-US" sz="2000" u="sng" smtClean="0">
                <a:solidFill>
                  <a:schemeClr val="bg1"/>
                </a:solidFill>
                <a:latin typeface="+mj-lt"/>
              </a:rPr>
              <a:t>Bước 3</a:t>
            </a:r>
            <a:r>
              <a:rPr lang="en-US" sz="2000" b="0" smtClean="0">
                <a:solidFill>
                  <a:schemeClr val="bg1"/>
                </a:solidFill>
                <a:latin typeface="+mj-lt"/>
              </a:rPr>
              <a:t>: Tiếp tục điền </a:t>
            </a:r>
            <a:r>
              <a:rPr lang="en-US" sz="2000" b="0">
                <a:solidFill>
                  <a:schemeClr val="bg1"/>
                </a:solidFill>
                <a:latin typeface="+mj-lt"/>
              </a:rPr>
              <a:t>đầy đủ thông tin và chọn tiếp theo</a:t>
            </a:r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838200"/>
            <a:ext cx="6233294" cy="401955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4724400" y="4629150"/>
            <a:ext cx="495300" cy="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Brace 10"/>
          <p:cNvSpPr/>
          <p:nvPr/>
        </p:nvSpPr>
        <p:spPr>
          <a:xfrm>
            <a:off x="4857750" y="3028950"/>
            <a:ext cx="228600" cy="990600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171209" y="3536373"/>
            <a:ext cx="495300" cy="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980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602192" y="133350"/>
            <a:ext cx="8244416" cy="533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en-US" sz="2000" u="sng" smtClean="0">
                <a:solidFill>
                  <a:schemeClr val="bg1"/>
                </a:solidFill>
                <a:latin typeface="+mj-lt"/>
              </a:rPr>
              <a:t>Bước 4</a:t>
            </a:r>
            <a:r>
              <a:rPr lang="en-US" sz="200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2000" b="0">
                <a:solidFill>
                  <a:schemeClr val="bg1"/>
                </a:solidFill>
                <a:latin typeface="+mj-lt"/>
              </a:rPr>
              <a:t>Kéo xuống và chọn “Đồng ý” trong mục điều khoản của gmail</a:t>
            </a:r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691" y="742950"/>
            <a:ext cx="5630061" cy="4029638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5486400" y="4019551"/>
            <a:ext cx="495300" cy="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07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>
            <a:spLocks noGrp="1"/>
          </p:cNvSpPr>
          <p:nvPr>
            <p:ph type="title"/>
          </p:nvPr>
        </p:nvSpPr>
        <p:spPr>
          <a:xfrm>
            <a:off x="381000" y="209550"/>
            <a:ext cx="6098400" cy="705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smtClean="0">
                <a:latin typeface="+mj-lt"/>
              </a:rPr>
              <a:t>2. Đăng nhập, soạn và gửi thư</a:t>
            </a:r>
            <a:endParaRPr sz="2800">
              <a:latin typeface="+mj-lt"/>
            </a:endParaRPr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457200" y="1152495"/>
            <a:ext cx="5973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chemeClr val="bg1"/>
                </a:solidFill>
              </a:rPr>
              <a:t>Bài 2: </a:t>
            </a:r>
            <a:r>
              <a:rPr lang="en-US" sz="2400" smtClean="0">
                <a:solidFill>
                  <a:schemeClr val="bg1"/>
                </a:solidFill>
              </a:rPr>
              <a:t>Soạn và gửi thư điện tử trong gmail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0664" y="1657350"/>
            <a:ext cx="7189789" cy="958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smtClean="0">
                <a:solidFill>
                  <a:schemeClr val="bg1"/>
                </a:solidFill>
              </a:rPr>
              <a:t>Em hãy dùng tài khoản email của mình, soạn thư chúc mừng </a:t>
            </a:r>
          </a:p>
          <a:p>
            <a:pPr>
              <a:lnSpc>
                <a:spcPct val="150000"/>
              </a:lnSpc>
            </a:pPr>
            <a:r>
              <a:rPr lang="en-US" sz="2000" smtClean="0">
                <a:solidFill>
                  <a:schemeClr val="bg1"/>
                </a:solidFill>
              </a:rPr>
              <a:t>sinh nhật và gửi cho giáo viên.</a:t>
            </a: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10" name="Google Shape;153;p22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580680"/>
            <a:ext cx="3124200" cy="2362199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noFill/>
          </a:ln>
          <a:effectLst>
            <a:outerShdw blurRad="257175" dist="57150" dir="5400000" algn="bl" rotWithShape="0">
              <a:schemeClr val="dk1">
                <a:alpha val="5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602192" y="133350"/>
            <a:ext cx="8244416" cy="533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en-US" sz="2400" u="sng" smtClean="0">
                <a:solidFill>
                  <a:schemeClr val="bg1"/>
                </a:solidFill>
                <a:latin typeface="+mj-lt"/>
              </a:rPr>
              <a:t>Bước 1</a:t>
            </a:r>
            <a:r>
              <a:rPr lang="en-US" sz="240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2400" b="0" smtClean="0">
                <a:solidFill>
                  <a:schemeClr val="bg1"/>
                </a:solidFill>
                <a:latin typeface="+mj-lt"/>
              </a:rPr>
              <a:t>Đăng nhập địa chỉ gmail và mật khẩu</a:t>
            </a:r>
            <a:endParaRPr lang="en-US" sz="2400" b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696191"/>
            <a:ext cx="4724400" cy="416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03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</p:bldLst>
  </p:timing>
</p:sld>
</file>

<file path=ppt/theme/theme1.xml><?xml version="1.0" encoding="utf-8"?>
<a:theme xmlns:a="http://schemas.openxmlformats.org/drawingml/2006/main" name="Aliena template">
  <a:themeElements>
    <a:clrScheme name="Custom 347">
      <a:dk1>
        <a:srgbClr val="050060"/>
      </a:dk1>
      <a:lt1>
        <a:srgbClr val="FFFFFF"/>
      </a:lt1>
      <a:dk2>
        <a:srgbClr val="585963"/>
      </a:dk2>
      <a:lt2>
        <a:srgbClr val="F3F3F3"/>
      </a:lt2>
      <a:accent1>
        <a:srgbClr val="0A2F9E"/>
      </a:accent1>
      <a:accent2>
        <a:srgbClr val="3544FF"/>
      </a:accent2>
      <a:accent3>
        <a:srgbClr val="24D6FF"/>
      </a:accent3>
      <a:accent4>
        <a:srgbClr val="00FFFF"/>
      </a:accent4>
      <a:accent5>
        <a:srgbClr val="A458FF"/>
      </a:accent5>
      <a:accent6>
        <a:srgbClr val="D392FF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422</Words>
  <Application>Microsoft Office PowerPoint</Application>
  <PresentationFormat>On-screen Show (16:9)</PresentationFormat>
  <Paragraphs>64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Roboto Condensed</vt:lpstr>
      <vt:lpstr>Lexend Deca</vt:lpstr>
      <vt:lpstr>Muli</vt:lpstr>
      <vt:lpstr>Lato</vt:lpstr>
      <vt:lpstr>Aliena template</vt:lpstr>
      <vt:lpstr>   TIN HỌC 6</vt:lpstr>
      <vt:lpstr>BÀI 6</vt:lpstr>
      <vt:lpstr>PowerPoint Presentation</vt:lpstr>
      <vt:lpstr>Bước 1: Truy cập website: http://gmail.com của dịch vụ gmail  và chọn “tạo tài khoản.</vt:lpstr>
      <vt:lpstr>Bước 2: Điền đầy đủ thông tin và chọn tiếp theo</vt:lpstr>
      <vt:lpstr>Bước 3: Tiếp tục điền đầy đủ thông tin và chọn tiếp theo</vt:lpstr>
      <vt:lpstr>Bước 4: Kéo xuống và chọn “Đồng ý” trong mục điều khoản của gmail</vt:lpstr>
      <vt:lpstr>2. Đăng nhập, soạn và gửi thư</vt:lpstr>
      <vt:lpstr>Bước 1: Đăng nhập địa chỉ gmail và mật khẩu</vt:lpstr>
      <vt:lpstr>Bước 2: Soạn và gửi thư</vt:lpstr>
      <vt:lpstr>3. Đọc, trả lời và chuyển tiếp thư điện tử</vt:lpstr>
      <vt:lpstr>  a) Đọc và trả lời email * B1: Chọn Hộp thư đến và mở thư cần đọc * B2: Chọn mục Trả lời, soạn nội dung trong cửa sổ trả lời thư và chọn Gửi. b) Chuyển tiếp email * B1: Mở thư cần đọc * B2: Chọn mục “chuyển tiếp”, nhập địa chỉ  email soạn nội dung thư và “gửi”.</vt:lpstr>
      <vt:lpstr>4. Đăng xuất hộp thư</vt:lpstr>
      <vt:lpstr>BÀI TẬP VẬN DỤNG</vt:lpstr>
      <vt:lpstr>Củng cố, dặn dò về nhà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TIN HỌC 6</dc:title>
  <dc:creator>Hoai Ham Hap</dc:creator>
  <cp:lastModifiedBy>HDLAPTOP</cp:lastModifiedBy>
  <cp:revision>12</cp:revision>
  <dcterms:modified xsi:type="dcterms:W3CDTF">2021-10-05T16:09:53Z</dcterms:modified>
</cp:coreProperties>
</file>