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79" r:id="rId2"/>
    <p:sldId id="306" r:id="rId3"/>
    <p:sldId id="329" r:id="rId4"/>
    <p:sldId id="330" r:id="rId5"/>
    <p:sldId id="321" r:id="rId6"/>
    <p:sldId id="301" r:id="rId7"/>
    <p:sldId id="322" r:id="rId8"/>
    <p:sldId id="323" r:id="rId9"/>
    <p:sldId id="331" r:id="rId10"/>
    <p:sldId id="332" r:id="rId11"/>
    <p:sldId id="324" r:id="rId12"/>
    <p:sldId id="280" r:id="rId13"/>
    <p:sldId id="307" r:id="rId14"/>
    <p:sldId id="333" r:id="rId15"/>
    <p:sldId id="308" r:id="rId16"/>
    <p:sldId id="309" r:id="rId17"/>
    <p:sldId id="334" r:id="rId18"/>
    <p:sldId id="335" r:id="rId19"/>
    <p:sldId id="336" r:id="rId20"/>
    <p:sldId id="337" r:id="rId21"/>
    <p:sldId id="338" r:id="rId22"/>
    <p:sldId id="339" r:id="rId23"/>
    <p:sldId id="310" r:id="rId24"/>
    <p:sldId id="325" r:id="rId25"/>
    <p:sldId id="340" r:id="rId26"/>
    <p:sldId id="341" r:id="rId27"/>
    <p:sldId id="326" r:id="rId28"/>
    <p:sldId id="297" r:id="rId29"/>
    <p:sldId id="327" r:id="rId30"/>
    <p:sldId id="344" r:id="rId31"/>
    <p:sldId id="328" r:id="rId32"/>
    <p:sldId id="285" r:id="rId33"/>
    <p:sldId id="342" r:id="rId34"/>
    <p:sldId id="265" r:id="rId35"/>
    <p:sldId id="256"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3333CC"/>
    <a:srgbClr val="CC0066"/>
    <a:srgbClr val="CC00CC"/>
    <a:srgbClr val="FF00FF"/>
    <a:srgbClr val="FFCCFF"/>
    <a:srgbClr val="9900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80240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631064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9399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010976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74831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958411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A2CF3-161D-4290-9691-8A065EC2791C}" type="datetimeFigureOut">
              <a:rPr lang="en-US" smtClean="0"/>
              <a:t>8/4/2022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18683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A2CF3-161D-4290-9691-8A065EC2791C}" type="datetimeFigureOut">
              <a:rPr lang="en-US" smtClean="0"/>
              <a:t>8/4/2022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658981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A2CF3-161D-4290-9691-8A065EC2791C}" type="datetimeFigureOut">
              <a:rPr lang="en-US" smtClean="0"/>
              <a:t>8/4/2022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1926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16585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50373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A2CF3-161D-4290-9691-8A065EC2791C}" type="datetimeFigureOut">
              <a:rPr lang="en-US" smtClean="0"/>
              <a:t>8/4/2022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0DA1D9-76DF-4E13-9ADB-F9C797BBD937}" type="slidenum">
              <a:rPr lang="en-US" smtClean="0"/>
              <a:t>‹#›</a:t>
            </a:fld>
            <a:endParaRPr lang="en-US"/>
          </a:p>
        </p:txBody>
      </p:sp>
    </p:spTree>
    <p:extLst>
      <p:ext uri="{BB962C8B-B14F-4D97-AF65-F5344CB8AC3E}">
        <p14:creationId xmlns:p14="http://schemas.microsoft.com/office/powerpoint/2010/main" val="3716558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1928882" y="1554327"/>
            <a:ext cx="8334233" cy="2582245"/>
          </a:xfrm>
          <a:prstGeom prst="rect">
            <a:avLst/>
          </a:prstGeom>
        </p:spPr>
        <p:txBody>
          <a:bodyPr wrap="square">
            <a:spAutoFit/>
          </a:bodyPr>
          <a:lstStyle/>
          <a:p>
            <a:pPr algn="ctr">
              <a:lnSpc>
                <a:spcPct val="115000"/>
              </a:lnSpc>
              <a:spcBef>
                <a:spcPts val="600"/>
              </a:spcBef>
              <a:spcAft>
                <a:spcPts val="600"/>
              </a:spcAft>
            </a:pPr>
            <a:r>
              <a:rPr lang="en-US" sz="4400" b="1">
                <a:solidFill>
                  <a:srgbClr val="C00000"/>
                </a:solidFill>
                <a:latin typeface="Times New Roman" panose="02020603050405020304" pitchFamily="18" charset="0"/>
                <a:ea typeface="Times New Roman" panose="02020603050405020304" pitchFamily="18" charset="0"/>
              </a:rPr>
              <a:t>BÀI 3 </a:t>
            </a:r>
            <a:endParaRPr lang="en-US" sz="44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400" b="1">
                <a:solidFill>
                  <a:srgbClr val="C00000"/>
                </a:solidFill>
                <a:latin typeface="Times New Roman" panose="02020603050405020304" pitchFamily="18" charset="0"/>
                <a:ea typeface="Times New Roman" panose="02020603050405020304" pitchFamily="18" charset="0"/>
              </a:rPr>
              <a:t>LÀM QUEN VỚI TRANG TÍNH (TIẾP THEO)</a:t>
            </a:r>
            <a:endParaRPr lang="en-US" sz="4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9400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688609" y="1555842"/>
            <a:ext cx="7642746" cy="4549535"/>
          </a:xfrm>
          <a:prstGeom prst="rect">
            <a:avLst/>
          </a:prstGeom>
        </p:spPr>
      </p:pic>
      <p:sp>
        <p:nvSpPr>
          <p:cNvPr id="5" name="Oval 4"/>
          <p:cNvSpPr/>
          <p:nvPr/>
        </p:nvSpPr>
        <p:spPr>
          <a:xfrm>
            <a:off x="1055197" y="1457324"/>
            <a:ext cx="1384064" cy="1493133"/>
          </a:xfrm>
          <a:prstGeom prst="ellipse">
            <a:avLst/>
          </a:prstGeom>
        </p:spPr>
        <p:style>
          <a:lnRef idx="1">
            <a:schemeClr val="accent4"/>
          </a:lnRef>
          <a:fillRef idx="2">
            <a:schemeClr val="accent4"/>
          </a:fillRef>
          <a:effectRef idx="1">
            <a:schemeClr val="accent4"/>
          </a:effectRef>
          <a:fontRef idx="minor">
            <a:schemeClr val="dk1"/>
          </a:fontRef>
        </p:style>
        <p:txBody>
          <a:bodyPr wrap="square" lIns="0" tIns="0" rIns="0" bIns="0" anchor="ctr" anchorCtr="0">
            <a:spAutoFit/>
          </a:bodyPr>
          <a:lstStyle/>
          <a:p>
            <a:pPr algn="ctr">
              <a:lnSpc>
                <a:spcPct val="115000"/>
              </a:lnSpc>
              <a:spcBef>
                <a:spcPts val="600"/>
              </a:spcBef>
              <a:spcAft>
                <a:spcPts val="600"/>
              </a:spcAft>
            </a:pPr>
            <a:r>
              <a:rPr lang="en-US" sz="2000" smtClean="0">
                <a:solidFill>
                  <a:schemeClr val="tx1"/>
                </a:solidFill>
                <a:latin typeface="Times New Roman" panose="02020603050405020304" pitchFamily="18" charset="0"/>
                <a:ea typeface="Times New Roman" panose="02020603050405020304" pitchFamily="18" charset="0"/>
              </a:rPr>
              <a:t>Thanh công thức</a:t>
            </a:r>
            <a:endParaRPr lang="en-US" sz="2000">
              <a:solidFill>
                <a:schemeClr val="tx1"/>
              </a:solidFill>
              <a:latin typeface="Times New Roman" panose="02020603050405020304" pitchFamily="18" charset="0"/>
              <a:ea typeface="Times New Roman" panose="02020603050405020304" pitchFamily="18" charset="0"/>
            </a:endParaRPr>
          </a:p>
        </p:txBody>
      </p:sp>
      <p:cxnSp>
        <p:nvCxnSpPr>
          <p:cNvPr id="6" name="Elbow Connector 5"/>
          <p:cNvCxnSpPr>
            <a:stCxn id="5" idx="0"/>
          </p:cNvCxnSpPr>
          <p:nvPr/>
        </p:nvCxnSpPr>
        <p:spPr>
          <a:xfrm rot="16200000" flipH="1">
            <a:off x="3396957" y="-192405"/>
            <a:ext cx="98519" cy="3397977"/>
          </a:xfrm>
          <a:prstGeom prst="bentConnector4">
            <a:avLst>
              <a:gd name="adj1" fmla="val -232036"/>
              <a:gd name="adj2" fmla="val 99946"/>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688609" y="1555843"/>
            <a:ext cx="7642746" cy="46402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021542" y="861943"/>
            <a:ext cx="2641072" cy="497711"/>
          </a:xfrm>
          <a:prstGeom prst="ellipse">
            <a:avLst/>
          </a:prstGeom>
        </p:spPr>
        <p:style>
          <a:lnRef idx="1">
            <a:schemeClr val="accent4"/>
          </a:lnRef>
          <a:fillRef idx="2">
            <a:schemeClr val="accent4"/>
          </a:fillRef>
          <a:effectRef idx="1">
            <a:schemeClr val="accent4"/>
          </a:effectRef>
          <a:fontRef idx="minor">
            <a:schemeClr val="dk1"/>
          </a:fontRef>
        </p:style>
        <p:txBody>
          <a:bodyPr wrap="square" lIns="0" tIns="0" rIns="0" bIns="0" anchor="ctr" anchorCtr="0">
            <a:spAutoFit/>
          </a:bodyPr>
          <a:lstStyle/>
          <a:p>
            <a:pPr algn="ctr">
              <a:lnSpc>
                <a:spcPct val="115000"/>
              </a:lnSpc>
              <a:spcBef>
                <a:spcPts val="600"/>
              </a:spcBef>
              <a:spcAft>
                <a:spcPts val="600"/>
              </a:spcAft>
            </a:pPr>
            <a:r>
              <a:rPr lang="en-US" sz="2000" smtClean="0">
                <a:solidFill>
                  <a:schemeClr val="tx1"/>
                </a:solidFill>
                <a:latin typeface="Times New Roman" panose="02020603050405020304" pitchFamily="18" charset="0"/>
                <a:ea typeface="Times New Roman" panose="02020603050405020304" pitchFamily="18" charset="0"/>
              </a:rPr>
              <a:t>Dữ liệu trực tiếp</a:t>
            </a:r>
            <a:endParaRPr lang="en-US" sz="2000">
              <a:solidFill>
                <a:schemeClr val="tx1"/>
              </a:solidFill>
              <a:latin typeface="Times New Roman" panose="02020603050405020304" pitchFamily="18" charset="0"/>
              <a:ea typeface="Times New Roman" panose="02020603050405020304" pitchFamily="18" charset="0"/>
            </a:endParaRPr>
          </a:p>
        </p:txBody>
      </p:sp>
      <p:cxnSp>
        <p:nvCxnSpPr>
          <p:cNvPr id="14" name="Elbow Connector 13"/>
          <p:cNvCxnSpPr>
            <a:stCxn id="13" idx="0"/>
          </p:cNvCxnSpPr>
          <p:nvPr/>
        </p:nvCxnSpPr>
        <p:spPr>
          <a:xfrm rot="16200000" flipH="1" flipV="1">
            <a:off x="6432654" y="-176159"/>
            <a:ext cx="871323" cy="2947525"/>
          </a:xfrm>
          <a:prstGeom prst="bentConnector4">
            <a:avLst>
              <a:gd name="adj1" fmla="val -26236"/>
              <a:gd name="adj2" fmla="val 100182"/>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782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par>
                                <p:cTn id="16" presetID="16" presetClass="entr" presetSubtype="21"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arn(inVertical)">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a:off x="2966114" y="2264009"/>
            <a:ext cx="6096000" cy="2342945"/>
          </a:xfrm>
          <a:prstGeom prst="cloud">
            <a:avLst/>
          </a:prstGeom>
        </p:spPr>
        <p:style>
          <a:lnRef idx="2">
            <a:schemeClr val="accent1"/>
          </a:lnRef>
          <a:fillRef idx="1">
            <a:schemeClr val="lt1"/>
          </a:fillRef>
          <a:effectRef idx="0">
            <a:schemeClr val="accent1"/>
          </a:effectRef>
          <a:fontRef idx="minor">
            <a:schemeClr val="dk1"/>
          </a:fontRef>
        </p:style>
        <p:txBody>
          <a:bodyPr>
            <a:spAutoFit/>
          </a:bodyPr>
          <a:lstStyle/>
          <a:p>
            <a:pPr indent="457200" algn="ctr">
              <a:lnSpc>
                <a:spcPct val="115000"/>
              </a:lnSpc>
              <a:spcBef>
                <a:spcPts val="600"/>
              </a:spcBef>
              <a:spcAft>
                <a:spcPts val="600"/>
              </a:spcAft>
            </a:pPr>
            <a:r>
              <a:rPr lang="en-US" sz="2800" smtClean="0">
                <a:solidFill>
                  <a:schemeClr val="dk1"/>
                </a:solidFill>
                <a:latin typeface="Times New Roman" panose="02020603050405020304" pitchFamily="18" charset="0"/>
                <a:ea typeface="Times New Roman" panose="02020603050405020304" pitchFamily="18" charset="0"/>
              </a:rPr>
              <a:t>Thế </a:t>
            </a:r>
            <a:r>
              <a:rPr lang="en-US" sz="2800">
                <a:solidFill>
                  <a:schemeClr val="dk1"/>
                </a:solidFill>
                <a:latin typeface="Times New Roman" panose="02020603050405020304" pitchFamily="18" charset="0"/>
                <a:ea typeface="Times New Roman" panose="02020603050405020304" pitchFamily="18" charset="0"/>
              </a:rPr>
              <a:t>nào là một khối ô? Các thao tác với khối ô là gì?</a:t>
            </a:r>
          </a:p>
        </p:txBody>
      </p:sp>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20094" y="832512"/>
            <a:ext cx="912464" cy="1290281"/>
          </a:xfrm>
          <a:prstGeom prst="rect">
            <a:avLst/>
          </a:prstGeom>
        </p:spPr>
      </p:pic>
    </p:spTree>
    <p:extLst>
      <p:ext uri="{BB962C8B-B14F-4D97-AF65-F5344CB8AC3E}">
        <p14:creationId xmlns:p14="http://schemas.microsoft.com/office/powerpoint/2010/main" val="185794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679923" y="1227389"/>
            <a:ext cx="1768612" cy="584775"/>
            <a:chOff x="689904" y="1377037"/>
            <a:chExt cx="1768612" cy="584775"/>
          </a:xfrm>
        </p:grpSpPr>
        <p:grpSp>
          <p:nvGrpSpPr>
            <p:cNvPr id="7" name="Group 6"/>
            <p:cNvGrpSpPr/>
            <p:nvPr/>
          </p:nvGrpSpPr>
          <p:grpSpPr>
            <a:xfrm>
              <a:off x="689904" y="1379897"/>
              <a:ext cx="429926" cy="553998"/>
              <a:chOff x="1082666" y="1379837"/>
              <a:chExt cx="429926" cy="553998"/>
            </a:xfrm>
          </p:grpSpPr>
          <p:sp>
            <p:nvSpPr>
              <p:cNvPr id="9" name="Rectangle 8"/>
              <p:cNvSpPr/>
              <p:nvPr/>
            </p:nvSpPr>
            <p:spPr>
              <a:xfrm>
                <a:off x="1089340" y="147021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082666" y="1379837"/>
                <a:ext cx="429926" cy="553998"/>
              </a:xfrm>
              <a:prstGeom prst="rect">
                <a:avLst/>
              </a:prstGeom>
              <a:noFill/>
            </p:spPr>
            <p:txBody>
              <a:bodyPr wrap="none" rtlCol="0">
                <a:spAutoFit/>
              </a:bodyPr>
              <a:lstStyle/>
              <a:p>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2</a:t>
                </a:r>
              </a:p>
            </p:txBody>
          </p:sp>
        </p:grpSp>
        <p:sp>
          <p:nvSpPr>
            <p:cNvPr id="8" name="TextBox 7"/>
            <p:cNvSpPr txBox="1"/>
            <p:nvPr/>
          </p:nvSpPr>
          <p:spPr>
            <a:xfrm>
              <a:off x="1100452" y="1377037"/>
              <a:ext cx="1358064" cy="584775"/>
            </a:xfrm>
            <a:prstGeom prst="rect">
              <a:avLst/>
            </a:prstGeom>
            <a:noFill/>
          </p:spPr>
          <p:txBody>
            <a:bodyPr wrap="none" rtlCol="0">
              <a:spAutoFit/>
            </a:bodyPr>
            <a:lstStyle/>
            <a:p>
              <a:r>
                <a:rPr lang="en-US" sz="3200" b="1">
                  <a:latin typeface="Times New Roman" panose="02020603050405020304" pitchFamily="18" charset="0"/>
                  <a:cs typeface="Times New Roman" panose="02020603050405020304" pitchFamily="18" charset="0"/>
                </a:rPr>
                <a:t>Khối ô</a:t>
              </a:r>
              <a:endParaRPr lang="en-US" sz="3200" b="1" dirty="0">
                <a:solidFill>
                  <a:srgbClr val="3333CC"/>
                </a:solidFill>
                <a:latin typeface="Times New Roman" panose="02020603050405020304" pitchFamily="18" charset="0"/>
                <a:cs typeface="Times New Roman" panose="02020603050405020304" pitchFamily="18" charset="0"/>
              </a:endParaRPr>
            </a:p>
          </p:txBody>
        </p:sp>
      </p:grpSp>
      <p:grpSp>
        <p:nvGrpSpPr>
          <p:cNvPr id="11" name="Group 10"/>
          <p:cNvGrpSpPr/>
          <p:nvPr/>
        </p:nvGrpSpPr>
        <p:grpSpPr>
          <a:xfrm>
            <a:off x="4057737" y="320545"/>
            <a:ext cx="4353220" cy="701545"/>
            <a:chOff x="4168573" y="1295284"/>
            <a:chExt cx="4353220" cy="701545"/>
          </a:xfrm>
        </p:grpSpPr>
        <p:sp>
          <p:nvSpPr>
            <p:cNvPr id="12" name="Rounded Rectangle 11"/>
            <p:cNvSpPr/>
            <p:nvPr/>
          </p:nvSpPr>
          <p:spPr>
            <a:xfrm>
              <a:off x="4168573" y="1295284"/>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C0066"/>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CC0066"/>
                </a:solidFill>
                <a:latin typeface="Tahoma" panose="020B0604030504040204" pitchFamily="34" charset="0"/>
                <a:ea typeface="Tahoma" panose="020B0604030504040204" pitchFamily="34" charset="0"/>
                <a:cs typeface="Tahoma" panose="020B0604030504040204" pitchFamily="34" charset="0"/>
              </a:endParaRPr>
            </a:p>
          </p:txBody>
        </p:sp>
        <p:pic>
          <p:nvPicPr>
            <p:cNvPr id="13" name="Picture 12"/>
            <p:cNvPicPr>
              <a:picLocks noChangeAspect="1"/>
            </p:cNvPicPr>
            <p:nvPr/>
          </p:nvPicPr>
          <p:blipFill>
            <a:blip r:embed="rId2"/>
            <a:stretch>
              <a:fillRect/>
            </a:stretch>
          </p:blipFill>
          <p:spPr>
            <a:xfrm>
              <a:off x="4764400" y="1309140"/>
              <a:ext cx="722412" cy="665379"/>
            </a:xfrm>
            <a:prstGeom prst="rect">
              <a:avLst/>
            </a:prstGeom>
          </p:spPr>
        </p:pic>
      </p:grpSp>
      <p:sp>
        <p:nvSpPr>
          <p:cNvPr id="2" name="Rectangle 1"/>
          <p:cNvSpPr/>
          <p:nvPr/>
        </p:nvSpPr>
        <p:spPr>
          <a:xfrm>
            <a:off x="1679923" y="2273007"/>
            <a:ext cx="9108848" cy="3373231"/>
          </a:xfrm>
          <a:prstGeom prst="rect">
            <a:avLst/>
          </a:prstGeom>
        </p:spPr>
        <p:txBody>
          <a:bodyPr wrap="square">
            <a:spAutoFit/>
          </a:bodyPr>
          <a:lstStyle/>
          <a:p>
            <a:pPr marL="457200" indent="-457200" algn="just">
              <a:lnSpc>
                <a:spcPct val="115000"/>
              </a:lnSpc>
              <a:spcBef>
                <a:spcPts val="600"/>
              </a:spcBef>
              <a:spcAft>
                <a:spcPts val="600"/>
              </a:spcAft>
              <a:buFontTx/>
              <a:buChar char="-"/>
            </a:pPr>
            <a:r>
              <a:rPr lang="en-US" sz="2800" smtClean="0">
                <a:latin typeface="Times New Roman" panose="02020603050405020304" pitchFamily="18" charset="0"/>
                <a:ea typeface="Times New Roman" panose="02020603050405020304" pitchFamily="18" charset="0"/>
              </a:rPr>
              <a:t>Khối </a:t>
            </a:r>
            <a:r>
              <a:rPr lang="en-US" sz="2800">
                <a:latin typeface="Times New Roman" panose="02020603050405020304" pitchFamily="18" charset="0"/>
                <a:ea typeface="Times New Roman" panose="02020603050405020304" pitchFamily="18" charset="0"/>
              </a:rPr>
              <a:t>ô là một nhóm ô liền kề nhau tạo thành hình chữ nhật</a:t>
            </a:r>
            <a:r>
              <a:rPr lang="en-US" sz="2800" smtClean="0">
                <a:latin typeface="Times New Roman" panose="02020603050405020304" pitchFamily="18" charset="0"/>
                <a:ea typeface="Times New Roman" panose="02020603050405020304" pitchFamily="18" charset="0"/>
              </a:rPr>
              <a:t>.</a:t>
            </a:r>
          </a:p>
          <a:p>
            <a:pPr marL="457200" indent="-457200" algn="just">
              <a:lnSpc>
                <a:spcPct val="115000"/>
              </a:lnSpc>
              <a:spcBef>
                <a:spcPts val="600"/>
              </a:spcBef>
              <a:spcAft>
                <a:spcPts val="600"/>
              </a:spcAft>
              <a:buFontTx/>
              <a:buChar char="-"/>
            </a:pPr>
            <a:r>
              <a:rPr lang="en-US" sz="2800" smtClean="0">
                <a:latin typeface="Times New Roman" panose="02020603050405020304" pitchFamily="18" charset="0"/>
                <a:ea typeface="Times New Roman" panose="02020603050405020304" pitchFamily="18" charset="0"/>
              </a:rPr>
              <a:t>Tên </a:t>
            </a:r>
            <a:r>
              <a:rPr lang="en-US" sz="2800">
                <a:latin typeface="Times New Roman" panose="02020603050405020304" pitchFamily="18" charset="0"/>
                <a:ea typeface="Times New Roman" panose="02020603050405020304" pitchFamily="18" charset="0"/>
              </a:rPr>
              <a:t>khối hay địa chỉ của khối là cặp địa chỉ của ô góc trên bên trái và ô góc dưới bên phải, được phân cách nhau bởi dấu “:”. </a:t>
            </a:r>
            <a:endParaRPr lang="en-US" sz="2800" smtClean="0">
              <a:latin typeface="Times New Roman" panose="02020603050405020304" pitchFamily="18" charset="0"/>
              <a:ea typeface="Times New Roman" panose="02020603050405020304" pitchFamily="18" charset="0"/>
            </a:endParaRPr>
          </a:p>
          <a:p>
            <a:pPr marL="457200" indent="-457200" algn="just">
              <a:lnSpc>
                <a:spcPct val="115000"/>
              </a:lnSpc>
              <a:spcBef>
                <a:spcPts val="600"/>
              </a:spcBef>
              <a:spcAft>
                <a:spcPts val="600"/>
              </a:spcAft>
              <a:buFontTx/>
              <a:buChar char="-"/>
            </a:pPr>
            <a:r>
              <a:rPr lang="en-US" sz="2800" smtClean="0">
                <a:latin typeface="Times New Roman" panose="02020603050405020304" pitchFamily="18" charset="0"/>
                <a:ea typeface="Times New Roman" panose="02020603050405020304" pitchFamily="18" charset="0"/>
              </a:rPr>
              <a:t>Ví </a:t>
            </a:r>
            <a:r>
              <a:rPr lang="en-US" sz="2800">
                <a:latin typeface="Times New Roman" panose="02020603050405020304" pitchFamily="18" charset="0"/>
                <a:ea typeface="Times New Roman" panose="02020603050405020304" pitchFamily="18" charset="0"/>
              </a:rPr>
              <a:t>dụ: B7:Z7, G7:G20</a:t>
            </a:r>
          </a:p>
        </p:txBody>
      </p:sp>
    </p:spTree>
    <p:extLst>
      <p:ext uri="{BB962C8B-B14F-4D97-AF65-F5344CB8AC3E}">
        <p14:creationId xmlns:p14="http://schemas.microsoft.com/office/powerpoint/2010/main" val="130506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4057737" y="320545"/>
            <a:ext cx="4353220" cy="701545"/>
            <a:chOff x="4168573" y="1295284"/>
            <a:chExt cx="4353220" cy="701545"/>
          </a:xfrm>
        </p:grpSpPr>
        <p:sp>
          <p:nvSpPr>
            <p:cNvPr id="12" name="Rounded Rectangle 11"/>
            <p:cNvSpPr/>
            <p:nvPr/>
          </p:nvSpPr>
          <p:spPr>
            <a:xfrm>
              <a:off x="4168573" y="1295284"/>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C0066"/>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CC0066"/>
                </a:solidFill>
                <a:latin typeface="Tahoma" panose="020B0604030504040204" pitchFamily="34" charset="0"/>
                <a:ea typeface="Tahoma" panose="020B0604030504040204" pitchFamily="34" charset="0"/>
                <a:cs typeface="Tahoma" panose="020B0604030504040204" pitchFamily="34" charset="0"/>
              </a:endParaRPr>
            </a:p>
          </p:txBody>
        </p:sp>
        <p:pic>
          <p:nvPicPr>
            <p:cNvPr id="13" name="Picture 12"/>
            <p:cNvPicPr>
              <a:picLocks noChangeAspect="1"/>
            </p:cNvPicPr>
            <p:nvPr/>
          </p:nvPicPr>
          <p:blipFill>
            <a:blip r:embed="rId2"/>
            <a:stretch>
              <a:fillRect/>
            </a:stretch>
          </p:blipFill>
          <p:spPr>
            <a:xfrm>
              <a:off x="4764400" y="1309140"/>
              <a:ext cx="722412" cy="665379"/>
            </a:xfrm>
            <a:prstGeom prst="rect">
              <a:avLst/>
            </a:prstGeom>
          </p:spPr>
        </p:pic>
      </p:grpSp>
      <p:sp>
        <p:nvSpPr>
          <p:cNvPr id="4" name="Rectangle 3"/>
          <p:cNvSpPr/>
          <p:nvPr/>
        </p:nvSpPr>
        <p:spPr>
          <a:xfrm>
            <a:off x="1296538" y="1419168"/>
            <a:ext cx="9689910" cy="4330416"/>
          </a:xfrm>
          <a:prstGeom prst="rect">
            <a:avLst/>
          </a:prstGeom>
        </p:spPr>
        <p:txBody>
          <a:bodyPr wrap="square">
            <a:spAutoFit/>
          </a:bodyPr>
          <a:lstStyle/>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Chọn một khối ô:</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Kéo thả chuột giống như “bôi đen”</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Trỏ chuột vào đường viền biên khối ô, chuột sẽ có hình mũi tên 4 hướng, cho phép kéo thả khối ô tùy ý sang vị trí mới.</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Count:</a:t>
            </a:r>
            <a:r>
              <a:rPr lang="en-US" sz="2800">
                <a:latin typeface="Times New Roman" panose="02020603050405020304" pitchFamily="18" charset="0"/>
                <a:ea typeface="Times New Roman" panose="02020603050405020304" pitchFamily="18" charset="0"/>
              </a:rPr>
              <a:t> số lượng ô có dữ liệu trong khối</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Sum: </a:t>
            </a:r>
            <a:r>
              <a:rPr lang="en-US" sz="2800">
                <a:latin typeface="Times New Roman" panose="02020603050405020304" pitchFamily="18" charset="0"/>
                <a:ea typeface="Times New Roman" panose="02020603050405020304" pitchFamily="18" charset="0"/>
              </a:rPr>
              <a:t>tổng số của các số liệu trong khối</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Average: </a:t>
            </a:r>
            <a:r>
              <a:rPr lang="en-US" sz="2800">
                <a:latin typeface="Times New Roman" panose="02020603050405020304" pitchFamily="18" charset="0"/>
                <a:ea typeface="Times New Roman" panose="02020603050405020304" pitchFamily="18" charset="0"/>
              </a:rPr>
              <a:t>trung bình cộng của các số liệu trong khối (Hình 2)</a:t>
            </a:r>
          </a:p>
        </p:txBody>
      </p:sp>
    </p:spTree>
    <p:extLst>
      <p:ext uri="{BB962C8B-B14F-4D97-AF65-F5344CB8AC3E}">
        <p14:creationId xmlns:p14="http://schemas.microsoft.com/office/powerpoint/2010/main" val="157385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138290" y="815926"/>
            <a:ext cx="8581682" cy="3587262"/>
          </a:xfrm>
          <a:prstGeom prst="rect">
            <a:avLst/>
          </a:prstGeom>
        </p:spPr>
      </p:pic>
      <p:sp>
        <p:nvSpPr>
          <p:cNvPr id="5" name="Rectangle 4"/>
          <p:cNvSpPr/>
          <p:nvPr/>
        </p:nvSpPr>
        <p:spPr>
          <a:xfrm>
            <a:off x="3406062" y="4059892"/>
            <a:ext cx="3149482" cy="46402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019962" y="4898477"/>
            <a:ext cx="4351507" cy="1194506"/>
          </a:xfrm>
          <a:prstGeom prst="ellipse">
            <a:avLst/>
          </a:prstGeom>
        </p:spPr>
        <p:style>
          <a:lnRef idx="1">
            <a:schemeClr val="accent4"/>
          </a:lnRef>
          <a:fillRef idx="2">
            <a:schemeClr val="accent4"/>
          </a:fillRef>
          <a:effectRef idx="1">
            <a:schemeClr val="accent4"/>
          </a:effectRef>
          <a:fontRef idx="minor">
            <a:schemeClr val="dk1"/>
          </a:fontRef>
        </p:style>
        <p:txBody>
          <a:bodyPr wrap="square" lIns="0" tIns="0" rIns="0" bIns="0" anchor="ctr" anchorCtr="0">
            <a:spAutoFit/>
          </a:bodyPr>
          <a:lstStyle/>
          <a:p>
            <a:pPr algn="ctr">
              <a:lnSpc>
                <a:spcPct val="115000"/>
              </a:lnSpc>
              <a:spcBef>
                <a:spcPts val="600"/>
              </a:spcBef>
              <a:spcAft>
                <a:spcPts val="600"/>
              </a:spcAft>
            </a:pPr>
            <a:r>
              <a:rPr lang="en-US" sz="2400" smtClean="0">
                <a:solidFill>
                  <a:schemeClr val="tx1"/>
                </a:solidFill>
                <a:latin typeface="Times New Roman" panose="02020603050405020304" pitchFamily="18" charset="0"/>
                <a:ea typeface="Times New Roman" panose="02020603050405020304" pitchFamily="18" charset="0"/>
              </a:rPr>
              <a:t>Thông tin khối ô được đánh dấu chọn</a:t>
            </a:r>
            <a:endParaRPr lang="en-US" sz="2400">
              <a:solidFill>
                <a:schemeClr val="tx1"/>
              </a:solidFill>
              <a:latin typeface="Times New Roman" panose="02020603050405020304" pitchFamily="18" charset="0"/>
              <a:ea typeface="Times New Roman" panose="02020603050405020304" pitchFamily="18" charset="0"/>
            </a:endParaRPr>
          </a:p>
        </p:txBody>
      </p:sp>
      <p:cxnSp>
        <p:nvCxnSpPr>
          <p:cNvPr id="8" name="Straight Arrow Connector 7"/>
          <p:cNvCxnSpPr>
            <a:stCxn id="6" idx="0"/>
          </p:cNvCxnSpPr>
          <p:nvPr/>
        </p:nvCxnSpPr>
        <p:spPr>
          <a:xfrm flipV="1">
            <a:off x="5195716" y="4523919"/>
            <a:ext cx="9330" cy="37455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358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4057737" y="320545"/>
            <a:ext cx="4353220" cy="701545"/>
            <a:chOff x="4168573" y="1295284"/>
            <a:chExt cx="4353220" cy="701545"/>
          </a:xfrm>
        </p:grpSpPr>
        <p:sp>
          <p:nvSpPr>
            <p:cNvPr id="12" name="Rounded Rectangle 11"/>
            <p:cNvSpPr/>
            <p:nvPr/>
          </p:nvSpPr>
          <p:spPr>
            <a:xfrm>
              <a:off x="4168573" y="1295284"/>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C0066"/>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CC0066"/>
                </a:solidFill>
                <a:latin typeface="Tahoma" panose="020B0604030504040204" pitchFamily="34" charset="0"/>
                <a:ea typeface="Tahoma" panose="020B0604030504040204" pitchFamily="34" charset="0"/>
                <a:cs typeface="Tahoma" panose="020B0604030504040204" pitchFamily="34" charset="0"/>
              </a:endParaRPr>
            </a:p>
          </p:txBody>
        </p:sp>
        <p:pic>
          <p:nvPicPr>
            <p:cNvPr id="13" name="Picture 12"/>
            <p:cNvPicPr>
              <a:picLocks noChangeAspect="1"/>
            </p:cNvPicPr>
            <p:nvPr/>
          </p:nvPicPr>
          <p:blipFill>
            <a:blip r:embed="rId2"/>
            <a:stretch>
              <a:fillRect/>
            </a:stretch>
          </p:blipFill>
          <p:spPr>
            <a:xfrm>
              <a:off x="4764400" y="1309140"/>
              <a:ext cx="722412" cy="665379"/>
            </a:xfrm>
            <a:prstGeom prst="rect">
              <a:avLst/>
            </a:prstGeom>
          </p:spPr>
        </p:pic>
      </p:grpSp>
      <p:sp>
        <p:nvSpPr>
          <p:cNvPr id="2" name="Rectangle 1"/>
          <p:cNvSpPr/>
          <p:nvPr/>
        </p:nvSpPr>
        <p:spPr>
          <a:xfrm>
            <a:off x="1713552" y="2366460"/>
            <a:ext cx="8837218" cy="1732782"/>
          </a:xfrm>
          <a:prstGeom prst="rect">
            <a:avLst/>
          </a:prstGeom>
        </p:spPr>
        <p:txBody>
          <a:bodyPr wrap="square">
            <a:spAutoFit/>
          </a:bodyPr>
          <a:lstStyle/>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Bỏ đánh dấu chọn: </a:t>
            </a:r>
            <a:r>
              <a:rPr lang="en-US" sz="2800">
                <a:latin typeface="Times New Roman" panose="02020603050405020304" pitchFamily="18" charset="0"/>
                <a:ea typeface="Times New Roman" panose="02020603050405020304" pitchFamily="18" charset="0"/>
              </a:rPr>
              <a:t>nháy chuột ở bên ngoài khối ô</a:t>
            </a:r>
          </a:p>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Xóa dữ liệu trong khối ô: </a:t>
            </a:r>
            <a:r>
              <a:rPr lang="en-US" sz="2800">
                <a:latin typeface="Times New Roman" panose="02020603050405020304" pitchFamily="18" charset="0"/>
                <a:ea typeface="Times New Roman" panose="02020603050405020304" pitchFamily="18" charset="0"/>
              </a:rPr>
              <a:t>chọn khối ô sau đó nhấn phím Delete</a:t>
            </a:r>
          </a:p>
        </p:txBody>
      </p:sp>
    </p:spTree>
    <p:extLst>
      <p:ext uri="{BB962C8B-B14F-4D97-AF65-F5344CB8AC3E}">
        <p14:creationId xmlns:p14="http://schemas.microsoft.com/office/powerpoint/2010/main" val="426765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1246003" y="1638689"/>
            <a:ext cx="10107827" cy="4447371"/>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just">
              <a:spcBef>
                <a:spcPts val="600"/>
              </a:spcBef>
              <a:spcAft>
                <a:spcPts val="600"/>
              </a:spcAft>
            </a:pPr>
            <a:r>
              <a:rPr lang="en-US" sz="2700" smtClean="0">
                <a:latin typeface="Times New Roman" panose="02020603050405020304" pitchFamily="18" charset="0"/>
                <a:ea typeface="Times New Roman" panose="02020603050405020304" pitchFamily="18" charset="0"/>
              </a:rPr>
              <a:t>1) Mở </a:t>
            </a:r>
            <a:r>
              <a:rPr lang="en-US" sz="2700">
                <a:latin typeface="Times New Roman" panose="02020603050405020304" pitchFamily="18" charset="0"/>
                <a:ea typeface="Times New Roman" panose="02020603050405020304" pitchFamily="18" charset="0"/>
              </a:rPr>
              <a:t>tệp “ThucHanh.xlsx” trong bảng chỉ số BMI của một nhóm, hãy cho biết ô nào chứa dữ liệu trực tiếp.</a:t>
            </a:r>
          </a:p>
          <a:p>
            <a:pPr algn="just">
              <a:spcBef>
                <a:spcPts val="600"/>
              </a:spcBef>
              <a:spcAft>
                <a:spcPts val="600"/>
              </a:spcAft>
            </a:pPr>
            <a:r>
              <a:rPr lang="en-US" sz="2700" smtClean="0">
                <a:latin typeface="Times New Roman" panose="02020603050405020304" pitchFamily="18" charset="0"/>
                <a:ea typeface="Times New Roman" panose="02020603050405020304" pitchFamily="18" charset="0"/>
              </a:rPr>
              <a:t>2) Chọn </a:t>
            </a:r>
            <a:r>
              <a:rPr lang="en-US" sz="2700">
                <a:latin typeface="Times New Roman" panose="02020603050405020304" pitchFamily="18" charset="0"/>
                <a:ea typeface="Times New Roman" panose="02020603050405020304" pitchFamily="18" charset="0"/>
              </a:rPr>
              <a:t>một khối ô </a:t>
            </a:r>
            <a:r>
              <a:rPr lang="en-US" sz="2700" smtClean="0">
                <a:latin typeface="Times New Roman" panose="02020603050405020304" pitchFamily="18" charset="0"/>
                <a:ea typeface="Times New Roman" panose="02020603050405020304" pitchFamily="18" charset="0"/>
              </a:rPr>
              <a:t>và </a:t>
            </a:r>
            <a:r>
              <a:rPr lang="en-US" sz="2700">
                <a:latin typeface="Times New Roman" panose="02020603050405020304" pitchFamily="18" charset="0"/>
                <a:ea typeface="Times New Roman" panose="02020603050405020304" pitchFamily="18" charset="0"/>
              </a:rPr>
              <a:t>cho biết các thông tin hiển thị trên thanh trạng thái</a:t>
            </a:r>
          </a:p>
          <a:p>
            <a:pPr algn="just">
              <a:spcBef>
                <a:spcPts val="600"/>
              </a:spcBef>
              <a:spcAft>
                <a:spcPts val="600"/>
              </a:spcAft>
            </a:pPr>
            <a:r>
              <a:rPr lang="en-US" sz="2700" smtClean="0">
                <a:latin typeface="Times New Roman" panose="02020603050405020304" pitchFamily="18" charset="0"/>
                <a:ea typeface="Times New Roman" panose="02020603050405020304" pitchFamily="18" charset="0"/>
              </a:rPr>
              <a:t>a) Chọn </a:t>
            </a:r>
            <a:r>
              <a:rPr lang="en-US" sz="2700">
                <a:latin typeface="Times New Roman" panose="02020603050405020304" pitchFamily="18" charset="0"/>
                <a:ea typeface="Times New Roman" panose="02020603050405020304" pitchFamily="18" charset="0"/>
              </a:rPr>
              <a:t>khối ô chứa các ô số liệu trong một cột của bảng chỉ số BMI của một nhóm</a:t>
            </a:r>
          </a:p>
          <a:p>
            <a:pPr algn="just">
              <a:spcBef>
                <a:spcPts val="600"/>
              </a:spcBef>
              <a:spcAft>
                <a:spcPts val="600"/>
              </a:spcAft>
            </a:pPr>
            <a:r>
              <a:rPr lang="en-US" sz="2700" smtClean="0">
                <a:latin typeface="Times New Roman" panose="02020603050405020304" pitchFamily="18" charset="0"/>
                <a:ea typeface="Times New Roman" panose="02020603050405020304" pitchFamily="18" charset="0"/>
              </a:rPr>
              <a:t>b) Chọn </a:t>
            </a:r>
            <a:r>
              <a:rPr lang="en-US" sz="2700">
                <a:latin typeface="Times New Roman" panose="02020603050405020304" pitchFamily="18" charset="0"/>
                <a:ea typeface="Times New Roman" panose="02020603050405020304" pitchFamily="18" charset="0"/>
              </a:rPr>
              <a:t>khối ô chứa các ô số liệu trong bảng chỉ số BMI của một nhóm</a:t>
            </a:r>
          </a:p>
          <a:p>
            <a:pPr algn="just">
              <a:spcBef>
                <a:spcPts val="600"/>
              </a:spcBef>
              <a:spcAft>
                <a:spcPts val="600"/>
              </a:spcAft>
            </a:pPr>
            <a:r>
              <a:rPr lang="en-US" sz="2700" smtClean="0">
                <a:latin typeface="Times New Roman" panose="02020603050405020304" pitchFamily="18" charset="0"/>
                <a:ea typeface="Times New Roman" panose="02020603050405020304" pitchFamily="18" charset="0"/>
              </a:rPr>
              <a:t>c) Chọn </a:t>
            </a:r>
            <a:r>
              <a:rPr lang="en-US" sz="2700">
                <a:latin typeface="Times New Roman" panose="02020603050405020304" pitchFamily="18" charset="0"/>
                <a:ea typeface="Times New Roman" panose="02020603050405020304" pitchFamily="18" charset="0"/>
              </a:rPr>
              <a:t>toàn bộ một cột, một hàng (của trang tính) có chứa dữ liệu, cho biết kết quả hiển thị trên thanh trạng thái</a:t>
            </a:r>
          </a:p>
        </p:txBody>
      </p:sp>
      <p:pic>
        <p:nvPicPr>
          <p:cNvPr id="21" name="Picture 2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693431" y="709684"/>
            <a:ext cx="2101678" cy="929005"/>
          </a:xfrm>
          <a:prstGeom prst="rect">
            <a:avLst/>
          </a:prstGeom>
        </p:spPr>
      </p:pic>
    </p:spTree>
    <p:extLst>
      <p:ext uri="{BB962C8B-B14F-4D97-AF65-F5344CB8AC3E}">
        <p14:creationId xmlns:p14="http://schemas.microsoft.com/office/powerpoint/2010/main" val="1420322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4984" y="1496915"/>
            <a:ext cx="9357815" cy="4031873"/>
          </a:xfrm>
          <a:prstGeom prst="rect">
            <a:avLst/>
          </a:prstGeom>
        </p:spPr>
        <p:txBody>
          <a:bodyPr wrap="square">
            <a:spAutoFit/>
          </a:bodyPr>
          <a:lstStyle/>
          <a:p>
            <a:pPr algn="just">
              <a:spcBef>
                <a:spcPts val="1200"/>
              </a:spcBef>
              <a:spcAft>
                <a:spcPts val="1200"/>
              </a:spcAft>
            </a:pPr>
            <a:r>
              <a:rPr lang="en-US" sz="2800" b="1" i="1" u="sng">
                <a:latin typeface="Times New Roman" panose="02020603050405020304" pitchFamily="18" charset="0"/>
                <a:cs typeface="Times New Roman" panose="02020603050405020304" pitchFamily="18" charset="0"/>
              </a:rPr>
              <a:t>Câu trả lời:</a:t>
            </a:r>
            <a:endParaRPr lang="en-US" sz="2800">
              <a:latin typeface="Times New Roman" panose="02020603050405020304" pitchFamily="18" charset="0"/>
              <a:cs typeface="Times New Roman" panose="02020603050405020304" pitchFamily="18" charset="0"/>
            </a:endParaRPr>
          </a:p>
          <a:p>
            <a:pPr algn="just">
              <a:spcBef>
                <a:spcPts val="1200"/>
              </a:spcBef>
              <a:spcAft>
                <a:spcPts val="1200"/>
              </a:spcAft>
            </a:pPr>
            <a:r>
              <a:rPr lang="en-US" sz="2800">
                <a:latin typeface="Times New Roman" panose="02020603050405020304" pitchFamily="18" charset="0"/>
                <a:cs typeface="Times New Roman" panose="02020603050405020304" pitchFamily="18" charset="0"/>
              </a:rPr>
              <a:t>1) Ô chứa dữ liệu trực tiếp là ô Họ và tên, ô Chiều cao và ô Cân nặng.</a:t>
            </a:r>
          </a:p>
          <a:p>
            <a:pPr algn="just">
              <a:spcBef>
                <a:spcPts val="1200"/>
              </a:spcBef>
              <a:spcAft>
                <a:spcPts val="1200"/>
              </a:spcAft>
            </a:pPr>
            <a:r>
              <a:rPr lang="en-US" sz="2800">
                <a:latin typeface="Times New Roman" panose="02020603050405020304" pitchFamily="18" charset="0"/>
                <a:cs typeface="Times New Roman" panose="02020603050405020304" pitchFamily="18" charset="0"/>
              </a:rPr>
              <a:t>2) </a:t>
            </a:r>
          </a:p>
          <a:p>
            <a:pPr algn="just">
              <a:spcBef>
                <a:spcPts val="1200"/>
              </a:spcBef>
              <a:spcAft>
                <a:spcPts val="1200"/>
              </a:spcAft>
            </a:pPr>
            <a:r>
              <a:rPr lang="en-US" sz="2800">
                <a:latin typeface="Times New Roman" panose="02020603050405020304" pitchFamily="18" charset="0"/>
                <a:cs typeface="Times New Roman" panose="02020603050405020304" pitchFamily="18" charset="0"/>
              </a:rPr>
              <a:t>a. Chọn khối ô chứa các số liệu trong một cột của "Bảng chỉ số BMI của một nhóm": Trên thanh trạng thái xuất hiện các thông tin về khối ô đó: Count: 6; Average: 1.53, Sum: 7.65.</a:t>
            </a:r>
            <a:endParaRPr lang="en-US" sz="2800" b="0" i="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18121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838247" y="637666"/>
            <a:ext cx="9121421" cy="4739552"/>
          </a:xfrm>
          <a:prstGeom prst="rect">
            <a:avLst/>
          </a:prstGeom>
        </p:spPr>
      </p:pic>
      <p:sp>
        <p:nvSpPr>
          <p:cNvPr id="3" name="Rectangle 2"/>
          <p:cNvSpPr/>
          <p:nvPr/>
        </p:nvSpPr>
        <p:spPr>
          <a:xfrm>
            <a:off x="4170340" y="4960653"/>
            <a:ext cx="3149482" cy="46402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2596883" y="5779519"/>
            <a:ext cx="6601706" cy="597253"/>
          </a:xfrm>
          <a:prstGeom prst="ellipse">
            <a:avLst/>
          </a:prstGeom>
        </p:spPr>
        <p:style>
          <a:lnRef idx="1">
            <a:schemeClr val="accent4"/>
          </a:lnRef>
          <a:fillRef idx="2">
            <a:schemeClr val="accent4"/>
          </a:fillRef>
          <a:effectRef idx="1">
            <a:schemeClr val="accent4"/>
          </a:effectRef>
          <a:fontRef idx="minor">
            <a:schemeClr val="dk1"/>
          </a:fontRef>
        </p:style>
        <p:txBody>
          <a:bodyPr wrap="square" lIns="0" tIns="0" rIns="0" bIns="0" anchor="ctr" anchorCtr="0">
            <a:spAutoFit/>
          </a:bodyPr>
          <a:lstStyle/>
          <a:p>
            <a:pPr algn="ctr">
              <a:lnSpc>
                <a:spcPct val="115000"/>
              </a:lnSpc>
              <a:spcBef>
                <a:spcPts val="600"/>
              </a:spcBef>
              <a:spcAft>
                <a:spcPts val="600"/>
              </a:spcAft>
            </a:pPr>
            <a:r>
              <a:rPr lang="en-US" sz="2400" smtClean="0">
                <a:solidFill>
                  <a:schemeClr val="tx1"/>
                </a:solidFill>
                <a:latin typeface="Times New Roman" panose="02020603050405020304" pitchFamily="18" charset="0"/>
                <a:ea typeface="Times New Roman" panose="02020603050405020304" pitchFamily="18" charset="0"/>
              </a:rPr>
              <a:t>Thông tin khối ô được đánh dấu chọn</a:t>
            </a:r>
            <a:endParaRPr lang="en-US" sz="2400">
              <a:solidFill>
                <a:schemeClr val="tx1"/>
              </a:solidFill>
              <a:latin typeface="Times New Roman" panose="02020603050405020304" pitchFamily="18" charset="0"/>
              <a:ea typeface="Times New Roman" panose="02020603050405020304" pitchFamily="18" charset="0"/>
            </a:endParaRPr>
          </a:p>
        </p:txBody>
      </p:sp>
      <p:cxnSp>
        <p:nvCxnSpPr>
          <p:cNvPr id="5" name="Straight Arrow Connector 4"/>
          <p:cNvCxnSpPr/>
          <p:nvPr/>
        </p:nvCxnSpPr>
        <p:spPr>
          <a:xfrm flipH="1" flipV="1">
            <a:off x="5860143" y="5424679"/>
            <a:ext cx="22042" cy="32102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5390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3348" y="2421425"/>
            <a:ext cx="8675427" cy="1384995"/>
          </a:xfrm>
          <a:prstGeom prst="rect">
            <a:avLst/>
          </a:prstGeom>
        </p:spPr>
        <p:txBody>
          <a:bodyPr wrap="square">
            <a:spAutoFit/>
          </a:bodyPr>
          <a:lstStyle/>
          <a:p>
            <a:pPr algn="just">
              <a:spcBef>
                <a:spcPts val="1200"/>
              </a:spcBef>
              <a:spcAft>
                <a:spcPts val="1200"/>
              </a:spcAft>
            </a:pPr>
            <a:r>
              <a:rPr lang="en-US" sz="2800">
                <a:latin typeface="Times New Roman" panose="02020603050405020304" pitchFamily="18" charset="0"/>
                <a:cs typeface="Times New Roman" panose="02020603050405020304" pitchFamily="18" charset="0"/>
              </a:rPr>
              <a:t>b. Chọn khối ô chứa các ô số liệu trong "Bảng chỉ số BMI của một nhóm": Trên thanh trạng thái xuất hiện các thông tin về khối ô đó: Count: 15; Average: 24.22, Sum: 363.31.</a:t>
            </a:r>
          </a:p>
        </p:txBody>
      </p:sp>
    </p:spTree>
    <p:extLst>
      <p:ext uri="{BB962C8B-B14F-4D97-AF65-F5344CB8AC3E}">
        <p14:creationId xmlns:p14="http://schemas.microsoft.com/office/powerpoint/2010/main" val="1343797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3865174" y="249383"/>
            <a:ext cx="4353220" cy="626201"/>
            <a:chOff x="3865174" y="249383"/>
            <a:chExt cx="4353220" cy="626201"/>
          </a:xfrm>
        </p:grpSpPr>
        <p:sp>
          <p:nvSpPr>
            <p:cNvPr id="7" name="Rounded Rectangle 6"/>
            <p:cNvSpPr/>
            <p:nvPr/>
          </p:nvSpPr>
          <p:spPr>
            <a:xfrm>
              <a:off x="3865174" y="249383"/>
              <a:ext cx="4353220" cy="626201"/>
            </a:xfrm>
            <a:prstGeom prst="roundRect">
              <a:avLst/>
            </a:prstGeom>
            <a:solidFill>
              <a:srgbClr val="FFFF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MỞ ĐẦU</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17" name="Picture 16"/>
            <p:cNvPicPr>
              <a:picLocks noChangeAspect="1"/>
            </p:cNvPicPr>
            <p:nvPr/>
          </p:nvPicPr>
          <p:blipFill>
            <a:blip r:embed="rId2"/>
            <a:stretch>
              <a:fillRect/>
            </a:stretch>
          </p:blipFill>
          <p:spPr>
            <a:xfrm>
              <a:off x="4728621" y="249783"/>
              <a:ext cx="633088" cy="600897"/>
            </a:xfrm>
            <a:prstGeom prst="rect">
              <a:avLst/>
            </a:prstGeom>
          </p:spPr>
        </p:pic>
      </p:grpSp>
      <p:sp>
        <p:nvSpPr>
          <p:cNvPr id="3" name="Cloud 2"/>
          <p:cNvSpPr/>
          <p:nvPr/>
        </p:nvSpPr>
        <p:spPr>
          <a:xfrm>
            <a:off x="2993784" y="1481145"/>
            <a:ext cx="6096000" cy="3157764"/>
          </a:xfrm>
          <a:prstGeom prst="cloud">
            <a:avLst/>
          </a:prstGeom>
        </p:spPr>
        <p:style>
          <a:lnRef idx="2">
            <a:schemeClr val="accent2"/>
          </a:lnRef>
          <a:fillRef idx="1">
            <a:schemeClr val="lt1"/>
          </a:fillRef>
          <a:effectRef idx="0">
            <a:schemeClr val="accent2"/>
          </a:effectRef>
          <a:fontRef idx="minor">
            <a:schemeClr val="dk1"/>
          </a:fontRef>
        </p:style>
        <p:txBody>
          <a:bodyPr>
            <a:spAutoFit/>
          </a:bodyPr>
          <a:lstStyle/>
          <a:p>
            <a:pPr indent="457200"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Em có biết làm thế nào để chọn ô ABC123 trong bảng tính một cách nhanh nhất không?</a:t>
            </a:r>
          </a:p>
        </p:txBody>
      </p:sp>
    </p:spTree>
    <p:extLst>
      <p:ext uri="{BB962C8B-B14F-4D97-AF65-F5344CB8AC3E}">
        <p14:creationId xmlns:p14="http://schemas.microsoft.com/office/powerpoint/2010/main" val="40140316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583139" y="832513"/>
            <a:ext cx="9509304" cy="4135272"/>
          </a:xfrm>
          <a:prstGeom prst="rect">
            <a:avLst/>
          </a:prstGeom>
        </p:spPr>
      </p:pic>
      <p:sp>
        <p:nvSpPr>
          <p:cNvPr id="3" name="Rectangle 2"/>
          <p:cNvSpPr/>
          <p:nvPr/>
        </p:nvSpPr>
        <p:spPr>
          <a:xfrm>
            <a:off x="4115749" y="4619459"/>
            <a:ext cx="3149482" cy="46402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2542292" y="5438325"/>
            <a:ext cx="6601706" cy="597253"/>
          </a:xfrm>
          <a:prstGeom prst="ellipse">
            <a:avLst/>
          </a:prstGeom>
        </p:spPr>
        <p:style>
          <a:lnRef idx="1">
            <a:schemeClr val="accent4"/>
          </a:lnRef>
          <a:fillRef idx="2">
            <a:schemeClr val="accent4"/>
          </a:fillRef>
          <a:effectRef idx="1">
            <a:schemeClr val="accent4"/>
          </a:effectRef>
          <a:fontRef idx="minor">
            <a:schemeClr val="dk1"/>
          </a:fontRef>
        </p:style>
        <p:txBody>
          <a:bodyPr wrap="square" lIns="0" tIns="0" rIns="0" bIns="0" anchor="ctr" anchorCtr="0">
            <a:spAutoFit/>
          </a:bodyPr>
          <a:lstStyle/>
          <a:p>
            <a:pPr algn="ctr">
              <a:lnSpc>
                <a:spcPct val="115000"/>
              </a:lnSpc>
              <a:spcBef>
                <a:spcPts val="600"/>
              </a:spcBef>
              <a:spcAft>
                <a:spcPts val="600"/>
              </a:spcAft>
            </a:pPr>
            <a:r>
              <a:rPr lang="en-US" sz="2400" smtClean="0">
                <a:solidFill>
                  <a:schemeClr val="tx1"/>
                </a:solidFill>
                <a:latin typeface="Times New Roman" panose="02020603050405020304" pitchFamily="18" charset="0"/>
                <a:ea typeface="Times New Roman" panose="02020603050405020304" pitchFamily="18" charset="0"/>
              </a:rPr>
              <a:t>Thông tin khối ô được đánh dấu chọn</a:t>
            </a:r>
            <a:endParaRPr lang="en-US" sz="2400">
              <a:solidFill>
                <a:schemeClr val="tx1"/>
              </a:solidFill>
              <a:latin typeface="Times New Roman" panose="02020603050405020304" pitchFamily="18" charset="0"/>
              <a:ea typeface="Times New Roman" panose="02020603050405020304" pitchFamily="18" charset="0"/>
            </a:endParaRPr>
          </a:p>
        </p:txBody>
      </p:sp>
      <p:cxnSp>
        <p:nvCxnSpPr>
          <p:cNvPr id="5" name="Straight Arrow Connector 4"/>
          <p:cNvCxnSpPr/>
          <p:nvPr/>
        </p:nvCxnSpPr>
        <p:spPr>
          <a:xfrm flipH="1" flipV="1">
            <a:off x="5805552" y="5083485"/>
            <a:ext cx="22042" cy="32102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5945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6871" y="2294552"/>
            <a:ext cx="9125803" cy="1384995"/>
          </a:xfrm>
          <a:prstGeom prst="rect">
            <a:avLst/>
          </a:prstGeom>
        </p:spPr>
        <p:txBody>
          <a:bodyPr wrap="square">
            <a:spAutoFit/>
          </a:bodyPr>
          <a:lstStyle/>
          <a:p>
            <a:pPr algn="just">
              <a:spcBef>
                <a:spcPts val="1200"/>
              </a:spcBef>
              <a:spcAft>
                <a:spcPts val="1200"/>
              </a:spcAft>
            </a:pPr>
            <a:r>
              <a:rPr lang="vi-VN" sz="2800">
                <a:latin typeface="Times New Roman" panose="02020603050405020304" pitchFamily="18" charset="0"/>
                <a:cs typeface="Times New Roman" panose="02020603050405020304" pitchFamily="18" charset="0"/>
              </a:rPr>
              <a:t>c. Chọn toàn bộ một cột, một hàng (của trang tính) có chứa dữ liệu; kết quả hiển thị trên thanh trạng thái chỉ có số lượng ô có dữ liệu trong khối: Count: 5.</a:t>
            </a:r>
          </a:p>
        </p:txBody>
      </p:sp>
    </p:spTree>
    <p:extLst>
      <p:ext uri="{BB962C8B-B14F-4D97-AF65-F5344CB8AC3E}">
        <p14:creationId xmlns:p14="http://schemas.microsoft.com/office/powerpoint/2010/main" val="26403901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487605" y="941694"/>
            <a:ext cx="9512490" cy="4154881"/>
          </a:xfrm>
          <a:prstGeom prst="rect">
            <a:avLst/>
          </a:prstGeom>
        </p:spPr>
      </p:pic>
      <p:sp>
        <p:nvSpPr>
          <p:cNvPr id="3" name="Rectangle 2"/>
          <p:cNvSpPr/>
          <p:nvPr/>
        </p:nvSpPr>
        <p:spPr>
          <a:xfrm>
            <a:off x="5213445" y="4763069"/>
            <a:ext cx="1928956" cy="33350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2818379" y="5451414"/>
            <a:ext cx="6789642" cy="597253"/>
          </a:xfrm>
          <a:prstGeom prst="ellipse">
            <a:avLst/>
          </a:prstGeom>
        </p:spPr>
        <p:style>
          <a:lnRef idx="1">
            <a:schemeClr val="accent4"/>
          </a:lnRef>
          <a:fillRef idx="2">
            <a:schemeClr val="accent4"/>
          </a:fillRef>
          <a:effectRef idx="1">
            <a:schemeClr val="accent4"/>
          </a:effectRef>
          <a:fontRef idx="minor">
            <a:schemeClr val="dk1"/>
          </a:fontRef>
        </p:style>
        <p:txBody>
          <a:bodyPr wrap="square" lIns="0" tIns="0" rIns="0" bIns="0" anchor="ctr" anchorCtr="0">
            <a:spAutoFit/>
          </a:bodyPr>
          <a:lstStyle/>
          <a:p>
            <a:pPr algn="ctr">
              <a:lnSpc>
                <a:spcPct val="115000"/>
              </a:lnSpc>
              <a:spcBef>
                <a:spcPts val="600"/>
              </a:spcBef>
              <a:spcAft>
                <a:spcPts val="600"/>
              </a:spcAft>
            </a:pPr>
            <a:r>
              <a:rPr lang="en-US" sz="2400" smtClean="0">
                <a:solidFill>
                  <a:schemeClr val="tx1"/>
                </a:solidFill>
                <a:latin typeface="Times New Roman" panose="02020603050405020304" pitchFamily="18" charset="0"/>
                <a:ea typeface="Times New Roman" panose="02020603050405020304" pitchFamily="18" charset="0"/>
              </a:rPr>
              <a:t>Thông tin khối ô được đánh dấu chọn</a:t>
            </a:r>
            <a:endParaRPr lang="en-US" sz="2400">
              <a:solidFill>
                <a:schemeClr val="tx1"/>
              </a:solidFill>
              <a:latin typeface="Times New Roman" panose="02020603050405020304" pitchFamily="18" charset="0"/>
              <a:ea typeface="Times New Roman" panose="02020603050405020304" pitchFamily="18" charset="0"/>
            </a:endParaRPr>
          </a:p>
        </p:txBody>
      </p:sp>
      <p:cxnSp>
        <p:nvCxnSpPr>
          <p:cNvPr id="5" name="Straight Arrow Connector 4"/>
          <p:cNvCxnSpPr>
            <a:stCxn id="4" idx="0"/>
            <a:endCxn id="3" idx="2"/>
          </p:cNvCxnSpPr>
          <p:nvPr/>
        </p:nvCxnSpPr>
        <p:spPr>
          <a:xfrm flipH="1" flipV="1">
            <a:off x="6177923" y="5096575"/>
            <a:ext cx="35277" cy="35483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762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292713" y="1144880"/>
            <a:ext cx="5449107" cy="597802"/>
            <a:chOff x="689904" y="1336093"/>
            <a:chExt cx="5449107" cy="597802"/>
          </a:xfrm>
        </p:grpSpPr>
        <p:grpSp>
          <p:nvGrpSpPr>
            <p:cNvPr id="6" name="Group 5"/>
            <p:cNvGrpSpPr/>
            <p:nvPr/>
          </p:nvGrpSpPr>
          <p:grpSpPr>
            <a:xfrm>
              <a:off x="689904" y="1379897"/>
              <a:ext cx="429926" cy="553998"/>
              <a:chOff x="1082666" y="1379837"/>
              <a:chExt cx="429926" cy="553998"/>
            </a:xfrm>
          </p:grpSpPr>
          <p:sp>
            <p:nvSpPr>
              <p:cNvPr id="8" name="Rectangle 7"/>
              <p:cNvSpPr/>
              <p:nvPr/>
            </p:nvSpPr>
            <p:spPr>
              <a:xfrm>
                <a:off x="1089340" y="147021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082666" y="1379837"/>
                <a:ext cx="429926" cy="553998"/>
              </a:xfrm>
              <a:prstGeom prst="rect">
                <a:avLst/>
              </a:prstGeom>
              <a:noFill/>
            </p:spPr>
            <p:txBody>
              <a:bodyPr wrap="none" rtlCol="0">
                <a:spAutoFit/>
              </a:bodyPr>
              <a:lstStyle/>
              <a:p>
                <a:r>
                  <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3</a:t>
                </a:r>
              </a:p>
            </p:txBody>
          </p:sp>
        </p:grpSp>
        <p:sp>
          <p:nvSpPr>
            <p:cNvPr id="7" name="TextBox 6"/>
            <p:cNvSpPr txBox="1"/>
            <p:nvPr/>
          </p:nvSpPr>
          <p:spPr>
            <a:xfrm>
              <a:off x="1100452" y="1336093"/>
              <a:ext cx="5038559" cy="584775"/>
            </a:xfrm>
            <a:prstGeom prst="rect">
              <a:avLst/>
            </a:prstGeom>
            <a:noFill/>
          </p:spPr>
          <p:txBody>
            <a:bodyPr wrap="none" rtlCol="0">
              <a:spAutoFit/>
            </a:bodyPr>
            <a:lstStyle>
              <a:defPPr>
                <a:defRPr lang="en-US"/>
              </a:defPPr>
              <a:lvl1pPr>
                <a:defRPr sz="3200" b="1">
                  <a:latin typeface="Times New Roman" panose="02020603050405020304" pitchFamily="18" charset="0"/>
                  <a:cs typeface="Times New Roman" panose="02020603050405020304" pitchFamily="18" charset="0"/>
                </a:defRPr>
              </a:lvl1pPr>
            </a:lstStyle>
            <a:p>
              <a:r>
                <a:rPr lang="en-US"/>
                <a:t>Sao chép, di chuyển khối ô  </a:t>
              </a:r>
            </a:p>
          </p:txBody>
        </p:sp>
      </p:grpSp>
      <p:grpSp>
        <p:nvGrpSpPr>
          <p:cNvPr id="10" name="Group 9"/>
          <p:cNvGrpSpPr/>
          <p:nvPr/>
        </p:nvGrpSpPr>
        <p:grpSpPr>
          <a:xfrm>
            <a:off x="4057737" y="320545"/>
            <a:ext cx="4353220" cy="701545"/>
            <a:chOff x="4168573" y="1295284"/>
            <a:chExt cx="4353220" cy="701545"/>
          </a:xfrm>
        </p:grpSpPr>
        <p:sp>
          <p:nvSpPr>
            <p:cNvPr id="11" name="Rounded Rectangle 10"/>
            <p:cNvSpPr/>
            <p:nvPr/>
          </p:nvSpPr>
          <p:spPr>
            <a:xfrm>
              <a:off x="4168573" y="1295284"/>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C0066"/>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CC0066"/>
                </a:solidFill>
                <a:latin typeface="Tahoma" panose="020B0604030504040204" pitchFamily="34" charset="0"/>
                <a:ea typeface="Tahoma" panose="020B0604030504040204" pitchFamily="34" charset="0"/>
                <a:cs typeface="Tahoma" panose="020B0604030504040204" pitchFamily="34" charset="0"/>
              </a:endParaRPr>
            </a:p>
          </p:txBody>
        </p:sp>
        <p:pic>
          <p:nvPicPr>
            <p:cNvPr id="12" name="Picture 11"/>
            <p:cNvPicPr>
              <a:picLocks noChangeAspect="1"/>
            </p:cNvPicPr>
            <p:nvPr/>
          </p:nvPicPr>
          <p:blipFill>
            <a:blip r:embed="rId2"/>
            <a:stretch>
              <a:fillRect/>
            </a:stretch>
          </p:blipFill>
          <p:spPr>
            <a:xfrm>
              <a:off x="4764400" y="1309140"/>
              <a:ext cx="722412" cy="665379"/>
            </a:xfrm>
            <a:prstGeom prst="rect">
              <a:avLst/>
            </a:prstGeom>
          </p:spPr>
        </p:pic>
      </p:grpSp>
      <p:sp>
        <p:nvSpPr>
          <p:cNvPr id="2" name="Rectangle 1"/>
          <p:cNvSpPr/>
          <p:nvPr/>
        </p:nvSpPr>
        <p:spPr>
          <a:xfrm>
            <a:off x="1292713" y="2210446"/>
            <a:ext cx="9444251" cy="3185487"/>
          </a:xfrm>
          <a:prstGeom prst="rect">
            <a:avLst/>
          </a:prstGeom>
        </p:spPr>
        <p:txBody>
          <a:bodyPr wrap="square">
            <a:spAutoFit/>
          </a:bodyPr>
          <a:lstStyle/>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Sao chép khối ô sang chỗ khác</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Bước 1: Chọn khối ô</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Bước 2: Ấn Ctrl + C</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Bước 3: Nháy chuột chọn ô là góc trên bên trái của đích đến</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Bước 4: Nhấn Ctrl+V</a:t>
            </a:r>
          </a:p>
        </p:txBody>
      </p:sp>
    </p:spTree>
    <p:extLst>
      <p:ext uri="{BB962C8B-B14F-4D97-AF65-F5344CB8AC3E}">
        <p14:creationId xmlns:p14="http://schemas.microsoft.com/office/powerpoint/2010/main" val="2790183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3957" y="1010260"/>
            <a:ext cx="9430603" cy="1237262"/>
          </a:xfrm>
          <a:prstGeom prst="rect">
            <a:avLst/>
          </a:prstGeom>
        </p:spPr>
        <p:txBody>
          <a:bodyPr wrap="square">
            <a:spAutoFit/>
          </a:bodyPr>
          <a:lstStyle/>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Di chuyển khối ô</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Trỏ chuột vào biên khối ô để di chuyển</a:t>
            </a:r>
          </a:p>
        </p:txBody>
      </p:sp>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456595" y="2470245"/>
            <a:ext cx="7055893" cy="3366638"/>
          </a:xfrm>
          <a:prstGeom prst="rect">
            <a:avLst/>
          </a:prstGeom>
        </p:spPr>
      </p:pic>
      <p:sp>
        <p:nvSpPr>
          <p:cNvPr id="7" name="Rectangle 6"/>
          <p:cNvSpPr/>
          <p:nvPr/>
        </p:nvSpPr>
        <p:spPr>
          <a:xfrm>
            <a:off x="4490112" y="3575713"/>
            <a:ext cx="368491" cy="179381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9967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49664" y="2178360"/>
            <a:ext cx="8986407" cy="2228302"/>
          </a:xfrm>
          <a:prstGeom prst="rect">
            <a:avLst/>
          </a:prstGeom>
        </p:spPr>
        <p:txBody>
          <a:bodyPr wrap="square">
            <a:spAutoFit/>
          </a:bodyPr>
          <a:lstStyle/>
          <a:p>
            <a:pPr algn="just">
              <a:lnSpc>
                <a:spcPct val="115000"/>
              </a:lnSpc>
              <a:spcBef>
                <a:spcPts val="600"/>
              </a:spcBef>
              <a:spcAft>
                <a:spcPts val="600"/>
              </a:spcAft>
            </a:pPr>
            <a:r>
              <a:rPr lang="en-US" sz="2800" b="1" i="1" smtClean="0">
                <a:solidFill>
                  <a:srgbClr val="3333FF"/>
                </a:solidFill>
                <a:latin typeface="Times New Roman" panose="02020603050405020304" pitchFamily="18" charset="0"/>
                <a:ea typeface="Times New Roman" panose="02020603050405020304" pitchFamily="18" charset="0"/>
              </a:rPr>
              <a:t>Chú ý</a:t>
            </a:r>
          </a:p>
          <a:p>
            <a:pPr indent="457200"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Nếu </a:t>
            </a:r>
            <a:r>
              <a:rPr lang="en-US" sz="2800">
                <a:latin typeface="Times New Roman" panose="02020603050405020304" pitchFamily="18" charset="0"/>
                <a:ea typeface="Times New Roman" panose="02020603050405020304" pitchFamily="18" charset="0"/>
              </a:rPr>
              <a:t>đích đến của khối ô không phải là vùng trống mà có dữ liệu thì Excel sẽ hỏi, nhắc kiểm tra để không vô tình đè lên dữ liệu có ở đó từ trước.</a:t>
            </a:r>
          </a:p>
        </p:txBody>
      </p:sp>
    </p:spTree>
    <p:extLst>
      <p:ext uri="{BB962C8B-B14F-4D97-AF65-F5344CB8AC3E}">
        <p14:creationId xmlns:p14="http://schemas.microsoft.com/office/powerpoint/2010/main" val="41250974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269242" y="740089"/>
            <a:ext cx="9712423" cy="5387755"/>
          </a:xfrm>
          <a:prstGeom prst="rect">
            <a:avLst/>
          </a:prstGeom>
        </p:spPr>
      </p:pic>
    </p:spTree>
    <p:extLst>
      <p:ext uri="{BB962C8B-B14F-4D97-AF65-F5344CB8AC3E}">
        <p14:creationId xmlns:p14="http://schemas.microsoft.com/office/powerpoint/2010/main" val="5758196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8756" y="1882484"/>
            <a:ext cx="9125803" cy="2228302"/>
          </a:xfrm>
          <a:prstGeom prst="rect">
            <a:avLst/>
          </a:prstGeom>
        </p:spPr>
        <p:txBody>
          <a:bodyPr wrap="square">
            <a:spAutoFit/>
          </a:bodyPr>
          <a:lstStyle/>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Chèn khối ô</a:t>
            </a:r>
          </a:p>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Giữ </a:t>
            </a:r>
            <a:r>
              <a:rPr lang="en-US" sz="2800">
                <a:latin typeface="Times New Roman" panose="02020603050405020304" pitchFamily="18" charset="0"/>
                <a:ea typeface="Times New Roman" panose="02020603050405020304" pitchFamily="18" charset="0"/>
              </a:rPr>
              <a:t>phím </a:t>
            </a:r>
            <a:r>
              <a:rPr lang="en-US" sz="2800" b="1">
                <a:latin typeface="Times New Roman" panose="02020603050405020304" pitchFamily="18" charset="0"/>
                <a:ea typeface="Times New Roman" panose="02020603050405020304" pitchFamily="18" charset="0"/>
              </a:rPr>
              <a:t>Shift </a:t>
            </a:r>
            <a:r>
              <a:rPr lang="en-US" sz="2800">
                <a:latin typeface="Times New Roman" panose="02020603050405020304" pitchFamily="18" charset="0"/>
                <a:ea typeface="Times New Roman" panose="02020603050405020304" pitchFamily="18" charset="0"/>
              </a:rPr>
              <a:t>trong khi thao tác kéo thả khối ô đến vị trí mới thì các ô đã có dữ liệu sẽ không bị viết đè lên mà bị đẩy dịch sang vị trí khác</a:t>
            </a:r>
          </a:p>
        </p:txBody>
      </p:sp>
    </p:spTree>
    <p:extLst>
      <p:ext uri="{BB962C8B-B14F-4D97-AF65-F5344CB8AC3E}">
        <p14:creationId xmlns:p14="http://schemas.microsoft.com/office/powerpoint/2010/main" val="3417487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413736" y="1312565"/>
            <a:ext cx="4351050" cy="584775"/>
            <a:chOff x="689904" y="1350557"/>
            <a:chExt cx="4351050" cy="584775"/>
          </a:xfrm>
        </p:grpSpPr>
        <p:grpSp>
          <p:nvGrpSpPr>
            <p:cNvPr id="10" name="Group 9"/>
            <p:cNvGrpSpPr/>
            <p:nvPr/>
          </p:nvGrpSpPr>
          <p:grpSpPr>
            <a:xfrm>
              <a:off x="689904" y="1379897"/>
              <a:ext cx="429926" cy="553998"/>
              <a:chOff x="1082666" y="1379837"/>
              <a:chExt cx="429926" cy="553998"/>
            </a:xfrm>
          </p:grpSpPr>
          <p:sp>
            <p:nvSpPr>
              <p:cNvPr id="14" name="Rectangle 13"/>
              <p:cNvSpPr/>
              <p:nvPr/>
            </p:nvSpPr>
            <p:spPr>
              <a:xfrm>
                <a:off x="1089340" y="147021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082666" y="1379837"/>
                <a:ext cx="429926" cy="553998"/>
              </a:xfrm>
              <a:prstGeom prst="rect">
                <a:avLst/>
              </a:prstGeom>
              <a:noFill/>
            </p:spPr>
            <p:txBody>
              <a:bodyPr wrap="none" rtlCol="0">
                <a:spAutoFit/>
              </a:bodyPr>
              <a:lstStyle/>
              <a:p>
                <a:r>
                  <a:rPr lang="en-US" sz="3000" b="1" smtClean="0">
                    <a:solidFill>
                      <a:schemeClr val="bg1"/>
                    </a:solidFill>
                    <a:latin typeface="Tahoma" panose="020B0604030504040204" pitchFamily="34" charset="0"/>
                    <a:ea typeface="Tahoma" panose="020B0604030504040204" pitchFamily="34" charset="0"/>
                    <a:cs typeface="Tahoma" panose="020B0604030504040204" pitchFamily="34" charset="0"/>
                  </a:rPr>
                  <a:t>4</a:t>
                </a:r>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pSp>
        <p:sp>
          <p:nvSpPr>
            <p:cNvPr id="11" name="TextBox 10"/>
            <p:cNvSpPr txBox="1"/>
            <p:nvPr/>
          </p:nvSpPr>
          <p:spPr>
            <a:xfrm>
              <a:off x="1100452" y="1350557"/>
              <a:ext cx="3940502" cy="584775"/>
            </a:xfrm>
            <a:prstGeom prst="rect">
              <a:avLst/>
            </a:prstGeom>
            <a:noFill/>
          </p:spPr>
          <p:txBody>
            <a:bodyPr wrap="none" rtlCol="0">
              <a:spAutoFit/>
            </a:bodyPr>
            <a:lstStyle>
              <a:defPPr>
                <a:defRPr lang="en-US"/>
              </a:defPPr>
              <a:lvl1pPr>
                <a:defRPr sz="3200" b="1">
                  <a:latin typeface="Times New Roman" panose="02020603050405020304" pitchFamily="18" charset="0"/>
                  <a:cs typeface="Times New Roman" panose="02020603050405020304" pitchFamily="18" charset="0"/>
                </a:defRPr>
              </a:lvl1pPr>
            </a:lstStyle>
            <a:p>
              <a:r>
                <a:rPr lang="en-US"/>
                <a:t>Thực hành với khối ô</a:t>
              </a:r>
              <a:endParaRPr lang="en-US" dirty="0"/>
            </a:p>
          </p:txBody>
        </p:sp>
      </p:grpSp>
      <p:grpSp>
        <p:nvGrpSpPr>
          <p:cNvPr id="4" name="Group 3"/>
          <p:cNvGrpSpPr/>
          <p:nvPr/>
        </p:nvGrpSpPr>
        <p:grpSpPr>
          <a:xfrm>
            <a:off x="4057737" y="320545"/>
            <a:ext cx="4353220" cy="701545"/>
            <a:chOff x="4168573" y="1295284"/>
            <a:chExt cx="4353220" cy="701545"/>
          </a:xfrm>
        </p:grpSpPr>
        <p:sp>
          <p:nvSpPr>
            <p:cNvPr id="13" name="Rounded Rectangle 12"/>
            <p:cNvSpPr/>
            <p:nvPr/>
          </p:nvSpPr>
          <p:spPr>
            <a:xfrm>
              <a:off x="4168573" y="1295284"/>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C0066"/>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CC0066"/>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2"/>
            <a:stretch>
              <a:fillRect/>
            </a:stretch>
          </p:blipFill>
          <p:spPr>
            <a:xfrm>
              <a:off x="4764400" y="1309140"/>
              <a:ext cx="722412" cy="665379"/>
            </a:xfrm>
            <a:prstGeom prst="rect">
              <a:avLst/>
            </a:prstGeom>
          </p:spPr>
        </p:pic>
      </p:grpSp>
      <p:sp>
        <p:nvSpPr>
          <p:cNvPr id="6" name="Rectangle 5"/>
          <p:cNvSpPr/>
          <p:nvPr/>
        </p:nvSpPr>
        <p:spPr>
          <a:xfrm>
            <a:off x="1420410" y="2037081"/>
            <a:ext cx="9579686" cy="4022640"/>
          </a:xfrm>
          <a:prstGeom prst="rect">
            <a:avLst/>
          </a:prstGeom>
        </p:spPr>
        <p:txBody>
          <a:bodyPr wrap="square">
            <a:spAutoFit/>
          </a:bodyPr>
          <a:lstStyle/>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Bài 1. </a:t>
            </a:r>
          </a:p>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1) Chọn </a:t>
            </a:r>
            <a:r>
              <a:rPr lang="en-US" sz="2800">
                <a:latin typeface="Times New Roman" panose="02020603050405020304" pitchFamily="18" charset="0"/>
                <a:ea typeface="Times New Roman" panose="02020603050405020304" pitchFamily="18" charset="0"/>
              </a:rPr>
              <a:t>khối ô vừa đủ chứa trọn Bảng chỉ số BMI của một nhóm và cho biết địa chỉ khối ô là gì?</a:t>
            </a:r>
          </a:p>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2) Kéo </a:t>
            </a:r>
            <a:r>
              <a:rPr lang="en-US" sz="2800">
                <a:latin typeface="Times New Roman" panose="02020603050405020304" pitchFamily="18" charset="0"/>
                <a:ea typeface="Times New Roman" panose="02020603050405020304" pitchFamily="18" charset="0"/>
              </a:rPr>
              <a:t>thả di chuyển khối ô sang vị trí mới, cho biết địa chỉ mới của khối ô</a:t>
            </a:r>
          </a:p>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3) Cắt </a:t>
            </a:r>
            <a:r>
              <a:rPr lang="en-US" sz="2800">
                <a:latin typeface="Times New Roman" panose="02020603050405020304" pitchFamily="18" charset="0"/>
                <a:ea typeface="Times New Roman" panose="02020603050405020304" pitchFamily="18" charset="0"/>
              </a:rPr>
              <a:t>dán để di chuyển khối ô sang vị trí mới; sao chép khối ô sang vị trí mới</a:t>
            </a:r>
          </a:p>
        </p:txBody>
      </p:sp>
    </p:spTree>
    <p:extLst>
      <p:ext uri="{BB962C8B-B14F-4D97-AF65-F5344CB8AC3E}">
        <p14:creationId xmlns:p14="http://schemas.microsoft.com/office/powerpoint/2010/main" val="1869937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69575" y="1877536"/>
            <a:ext cx="9248633" cy="1083374"/>
          </a:xfrm>
          <a:prstGeom prst="rect">
            <a:avLst/>
          </a:prstGeom>
        </p:spPr>
        <p:txBody>
          <a:bodyPr wrap="square">
            <a:spAutoFit/>
          </a:bodyPr>
          <a:lstStyle/>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Bài 2. </a:t>
            </a:r>
            <a:r>
              <a:rPr lang="en-US" sz="2800">
                <a:latin typeface="Times New Roman" panose="02020603050405020304" pitchFamily="18" charset="0"/>
                <a:ea typeface="Times New Roman" panose="02020603050405020304" pitchFamily="18" charset="0"/>
              </a:rPr>
              <a:t>Chuyển vị trí cột Điện thoại trong Bảng chỉ số BMI của một nhóm để trở thành cột liền kề bên phải cột Họ tên</a:t>
            </a:r>
          </a:p>
        </p:txBody>
      </p:sp>
    </p:spTree>
    <p:extLst>
      <p:ext uri="{BB962C8B-B14F-4D97-AF65-F5344CB8AC3E}">
        <p14:creationId xmlns:p14="http://schemas.microsoft.com/office/powerpoint/2010/main" val="3928237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5677" y="988410"/>
            <a:ext cx="9794543" cy="1384995"/>
          </a:xfrm>
          <a:prstGeom prst="rect">
            <a:avLst/>
          </a:prstGeom>
        </p:spPr>
        <p:txBody>
          <a:bodyPr wrap="square">
            <a:spAutoFit/>
          </a:bodyPr>
          <a:lstStyle/>
          <a:p>
            <a:pPr algn="just"/>
            <a:r>
              <a:rPr lang="en-US" sz="2800" b="1" i="1" u="sng">
                <a:solidFill>
                  <a:srgbClr val="333333"/>
                </a:solidFill>
                <a:latin typeface="Times New Roman" panose="02020603050405020304" pitchFamily="18" charset="0"/>
                <a:cs typeface="Times New Roman" panose="02020603050405020304" pitchFamily="18" charset="0"/>
              </a:rPr>
              <a:t>Câu trả lời:</a:t>
            </a:r>
            <a:endParaRPr lang="en-US" sz="2800">
              <a:solidFill>
                <a:srgbClr val="333333"/>
              </a:solidFill>
              <a:latin typeface="Times New Roman" panose="02020603050405020304" pitchFamily="18" charset="0"/>
              <a:cs typeface="Times New Roman" panose="02020603050405020304" pitchFamily="18" charset="0"/>
            </a:endParaRPr>
          </a:p>
          <a:p>
            <a:pPr algn="just"/>
            <a:r>
              <a:rPr lang="en-US" sz="2800">
                <a:solidFill>
                  <a:srgbClr val="333333"/>
                </a:solidFill>
                <a:latin typeface="Times New Roman" panose="02020603050405020304" pitchFamily="18" charset="0"/>
                <a:cs typeface="Times New Roman" panose="02020603050405020304" pitchFamily="18" charset="0"/>
              </a:rPr>
              <a:t>Để chọn ô ABC123 trong bảng tính một cách nhanh nhất, ta gõ "ABC123" vào hộp tên hiển thị địa chỉ.</a:t>
            </a:r>
            <a:endParaRPr lang="en-US" sz="2800" b="0" i="0">
              <a:solidFill>
                <a:srgbClr val="333333"/>
              </a:solidFill>
              <a:effectLst/>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043451" y="2756847"/>
            <a:ext cx="6946710" cy="3016155"/>
          </a:xfrm>
          <a:prstGeom prst="rect">
            <a:avLst/>
          </a:prstGeom>
        </p:spPr>
      </p:pic>
      <p:sp>
        <p:nvSpPr>
          <p:cNvPr id="6" name="Oval 5"/>
          <p:cNvSpPr/>
          <p:nvPr/>
        </p:nvSpPr>
        <p:spPr>
          <a:xfrm>
            <a:off x="2643943" y="2373405"/>
            <a:ext cx="1607127" cy="128289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1818253" y="2567885"/>
            <a:ext cx="787848" cy="8939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b="1"/>
          </a:p>
        </p:txBody>
      </p:sp>
    </p:spTree>
    <p:extLst>
      <p:ext uri="{BB962C8B-B14F-4D97-AF65-F5344CB8AC3E}">
        <p14:creationId xmlns:p14="http://schemas.microsoft.com/office/powerpoint/2010/main" val="1882155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18"/>
            <a:ext cx="10515600" cy="700088"/>
          </a:xfrm>
        </p:spPr>
        <p:txBody>
          <a:bodyPr>
            <a:normAutofit/>
          </a:bodyPr>
          <a:lstStyle/>
          <a:p>
            <a:pPr algn="ctr"/>
            <a:r>
              <a:rPr lang="en-US" sz="4000" b="1" smtClean="0">
                <a:solidFill>
                  <a:srgbClr val="0070C0"/>
                </a:solidFill>
                <a:latin typeface="Times New Roman" panose="02020603050405020304" pitchFamily="18" charset="0"/>
                <a:cs typeface="Times New Roman" panose="02020603050405020304" pitchFamily="18" charset="0"/>
              </a:rPr>
              <a:t>HOẠT ĐỘNG</a:t>
            </a:r>
            <a:endParaRPr lang="en-US" sz="4000" b="1">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55392" y="4029346"/>
            <a:ext cx="5031474" cy="2166737"/>
          </a:xfrm>
          <a:prstGeom prst="roundRect">
            <a:avLst/>
          </a:prstGeom>
          <a:ln/>
        </p:spPr>
        <p:style>
          <a:lnRef idx="1">
            <a:schemeClr val="accent2"/>
          </a:lnRef>
          <a:fillRef idx="2">
            <a:schemeClr val="accent2"/>
          </a:fillRef>
          <a:effectRef idx="1">
            <a:schemeClr val="accent2"/>
          </a:effectRef>
          <a:fontRef idx="minor">
            <a:schemeClr val="dk1"/>
          </a:fontRef>
        </p:style>
        <p:txBody>
          <a:bodyPr>
            <a:noAutofit/>
          </a:bodyPr>
          <a:lstStyle/>
          <a:p>
            <a:pPr algn="just">
              <a:lnSpc>
                <a:spcPct val="115000"/>
              </a:lnSpc>
              <a:spcBef>
                <a:spcPts val="600"/>
              </a:spcBef>
              <a:spcAft>
                <a:spcPts val="600"/>
              </a:spcAft>
            </a:pPr>
            <a:r>
              <a:rPr lang="en-US" sz="2700" b="1" smtClean="0">
                <a:solidFill>
                  <a:schemeClr val="tx1"/>
                </a:solidFill>
                <a:latin typeface="Times New Roman" panose="02020603050405020304" pitchFamily="18" charset="0"/>
                <a:cs typeface="Times New Roman" panose="02020603050405020304" pitchFamily="18" charset="0"/>
              </a:rPr>
              <a:t>Nhóm 4</a:t>
            </a:r>
            <a:r>
              <a:rPr lang="en-US" sz="2700" b="1">
                <a:solidFill>
                  <a:schemeClr val="tx1"/>
                </a:solidFill>
                <a:latin typeface="Times New Roman" panose="02020603050405020304" pitchFamily="18" charset="0"/>
                <a:cs typeface="Times New Roman" panose="02020603050405020304" pitchFamily="18" charset="0"/>
              </a:rPr>
              <a:t>.</a:t>
            </a:r>
            <a:r>
              <a:rPr lang="en-US" sz="2700">
                <a:solidFill>
                  <a:schemeClr val="tx1"/>
                </a:solidFill>
                <a:latin typeface="Times New Roman" panose="02020603050405020304" pitchFamily="18" charset="0"/>
                <a:cs typeface="Times New Roman" panose="02020603050405020304" pitchFamily="18" charset="0"/>
              </a:rPr>
              <a:t> </a:t>
            </a:r>
            <a:r>
              <a:rPr lang="en-US" sz="2700">
                <a:latin typeface="Times New Roman" panose="02020603050405020304" pitchFamily="18" charset="0"/>
                <a:ea typeface="Times New Roman" panose="02020603050405020304" pitchFamily="18" charset="0"/>
              </a:rPr>
              <a:t>Chuyển vị trí cột Điện thoại trong Bảng chỉ số BMI của một nhóm để trở thành cột liền kề bên phải cột Họ tên</a:t>
            </a:r>
          </a:p>
        </p:txBody>
      </p:sp>
      <p:sp>
        <p:nvSpPr>
          <p:cNvPr id="5" name="Slide Number Placeholder 4"/>
          <p:cNvSpPr>
            <a:spLocks noGrp="1"/>
          </p:cNvSpPr>
          <p:nvPr>
            <p:ph type="sldNum" sz="quarter" idx="12"/>
          </p:nvPr>
        </p:nvSpPr>
        <p:spPr/>
        <p:txBody>
          <a:bodyPr/>
          <a:lstStyle/>
          <a:p>
            <a:pPr>
              <a:defRPr/>
            </a:pPr>
            <a:fld id="{73A23075-486E-4589-8B87-5588153A125F}" type="slidenum">
              <a:rPr lang="en-US" altLang="en-US" smtClean="0"/>
              <a:pPr>
                <a:defRPr/>
              </a:pPr>
              <a:t>30</a:t>
            </a:fld>
            <a:endParaRPr lang="en-US" altLang="en-US"/>
          </a:p>
        </p:txBody>
      </p:sp>
      <p:sp>
        <p:nvSpPr>
          <p:cNvPr id="4" name="TextBox 3"/>
          <p:cNvSpPr txBox="1"/>
          <p:nvPr/>
        </p:nvSpPr>
        <p:spPr>
          <a:xfrm>
            <a:off x="838200" y="802929"/>
            <a:ext cx="10393907" cy="954107"/>
          </a:xfrm>
          <a:prstGeom prst="rect">
            <a:avLst/>
          </a:prstGeom>
          <a:noFill/>
        </p:spPr>
        <p:txBody>
          <a:bodyPr wrap="square" rtlCol="0">
            <a:spAutoFit/>
          </a:bodyPr>
          <a:lstStyle/>
          <a:p>
            <a:pPr algn="just"/>
            <a:r>
              <a:rPr lang="en-US" sz="2800" smtClean="0">
                <a:latin typeface="Times New Roman" panose="02020603050405020304" pitchFamily="18" charset="0"/>
                <a:cs typeface="Times New Roman" panose="02020603050405020304" pitchFamily="18" charset="0"/>
              </a:rPr>
              <a:t>Thảo luận nhóm: </a:t>
            </a:r>
            <a:r>
              <a:rPr lang="en-US" sz="2800" b="0" smtClean="0">
                <a:latin typeface="Times New Roman" panose="02020603050405020304" pitchFamily="18" charset="0"/>
                <a:cs typeface="Times New Roman" panose="02020603050405020304" pitchFamily="18" charset="0"/>
              </a:rPr>
              <a:t>Chia lớp thành 4 nhóm, mỗi nhóm thực hiện một nhiệm vụ:</a:t>
            </a:r>
            <a:endParaRPr lang="en-US" sz="2800" b="0">
              <a:latin typeface="Times New Roman" panose="02020603050405020304" pitchFamily="18" charset="0"/>
              <a:cs typeface="Times New Roman" panose="02020603050405020304" pitchFamily="18" charset="0"/>
            </a:endParaRPr>
          </a:p>
        </p:txBody>
      </p:sp>
      <p:sp>
        <p:nvSpPr>
          <p:cNvPr id="7" name="Rounded Rectangle 6"/>
          <p:cNvSpPr/>
          <p:nvPr/>
        </p:nvSpPr>
        <p:spPr>
          <a:xfrm>
            <a:off x="1066800" y="1894078"/>
            <a:ext cx="5016690" cy="2216777"/>
          </a:xfrm>
          <a:prstGeom prst="round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15000"/>
              </a:lnSpc>
              <a:spcBef>
                <a:spcPts val="600"/>
              </a:spcBef>
              <a:spcAft>
                <a:spcPts val="600"/>
              </a:spcAft>
            </a:pPr>
            <a:r>
              <a:rPr lang="en-US" sz="2700" b="1">
                <a:latin typeface="Times New Roman" panose="02020603050405020304" pitchFamily="18" charset="0"/>
                <a:cs typeface="Times New Roman" panose="02020603050405020304" pitchFamily="18" charset="0"/>
              </a:rPr>
              <a:t>Nhóm 1. </a:t>
            </a:r>
            <a:r>
              <a:rPr lang="en-US" sz="2700">
                <a:latin typeface="Times New Roman" panose="02020603050405020304" pitchFamily="18" charset="0"/>
                <a:ea typeface="Times New Roman" panose="02020603050405020304" pitchFamily="18" charset="0"/>
              </a:rPr>
              <a:t>Chọn khối ô vừa đủ chứa trọn Bảng chỉ số BMI của một nhóm và cho biết địa chỉ khối ô là gì?</a:t>
            </a:r>
          </a:p>
        </p:txBody>
      </p:sp>
      <p:sp>
        <p:nvSpPr>
          <p:cNvPr id="8" name="Rounded Rectangle 7"/>
          <p:cNvSpPr/>
          <p:nvPr/>
        </p:nvSpPr>
        <p:spPr>
          <a:xfrm>
            <a:off x="6455391" y="1855839"/>
            <a:ext cx="5031474" cy="1746861"/>
          </a:xfrm>
          <a:prstGeom prst="round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just">
              <a:lnSpc>
                <a:spcPct val="115000"/>
              </a:lnSpc>
              <a:spcBef>
                <a:spcPts val="600"/>
              </a:spcBef>
              <a:spcAft>
                <a:spcPts val="600"/>
              </a:spcAft>
            </a:pPr>
            <a:r>
              <a:rPr lang="en-US" sz="2800" b="1">
                <a:solidFill>
                  <a:schemeClr val="bg1"/>
                </a:solidFill>
                <a:latin typeface="Times New Roman" panose="02020603050405020304" pitchFamily="18" charset="0"/>
                <a:cs typeface="Times New Roman" panose="02020603050405020304" pitchFamily="18" charset="0"/>
              </a:rPr>
              <a:t>Nhóm 2. </a:t>
            </a:r>
            <a:r>
              <a:rPr lang="en-US" sz="2800">
                <a:latin typeface="Times New Roman" panose="02020603050405020304" pitchFamily="18" charset="0"/>
                <a:ea typeface="Times New Roman" panose="02020603050405020304" pitchFamily="18" charset="0"/>
              </a:rPr>
              <a:t>Kéo thả di chuyển khối ô sang vị trí mới, cho biết địa chỉ mới của khối ô</a:t>
            </a:r>
          </a:p>
        </p:txBody>
      </p:sp>
      <p:sp>
        <p:nvSpPr>
          <p:cNvPr id="9" name="Rounded Rectangle 8"/>
          <p:cNvSpPr/>
          <p:nvPr/>
        </p:nvSpPr>
        <p:spPr>
          <a:xfrm>
            <a:off x="1066800" y="4449222"/>
            <a:ext cx="4752265" cy="1746861"/>
          </a:xfrm>
          <a:prstGeom prst="round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cs typeface="Times New Roman" panose="02020603050405020304" pitchFamily="18" charset="0"/>
              </a:rPr>
              <a:t>Nhóm 3. </a:t>
            </a:r>
            <a:r>
              <a:rPr lang="en-US" sz="2800">
                <a:latin typeface="Times New Roman" panose="02020603050405020304" pitchFamily="18" charset="0"/>
                <a:ea typeface="Times New Roman" panose="02020603050405020304" pitchFamily="18" charset="0"/>
              </a:rPr>
              <a:t>Cắt dán để di chuyển khối ô sang vị trí mới; sao chép khối ô sang vị trí mới</a:t>
            </a:r>
          </a:p>
        </p:txBody>
      </p:sp>
    </p:spTree>
    <p:extLst>
      <p:ext uri="{BB962C8B-B14F-4D97-AF65-F5344CB8AC3E}">
        <p14:creationId xmlns:p14="http://schemas.microsoft.com/office/powerpoint/2010/main" val="18201794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28A0092B-C50C-407E-A947-70E740481C1C}">
                <a14:useLocalDpi xmlns:a14="http://schemas.microsoft.com/office/drawing/2010/main"/>
              </a:ext>
            </a:extLst>
          </a:blip>
          <a:srcRect/>
          <a:stretch/>
        </p:blipFill>
        <p:spPr bwMode="auto">
          <a:xfrm>
            <a:off x="1514903" y="1887201"/>
            <a:ext cx="9353772" cy="303964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464940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89429" y="1363973"/>
            <a:ext cx="5477626" cy="1092607"/>
          </a:xfrm>
          <a:prstGeom prst="rect">
            <a:avLst/>
          </a:prstGeom>
        </p:spPr>
        <p:txBody>
          <a:bodyPr wrap="square">
            <a:spAutoFit/>
          </a:bodyPr>
          <a:lstStyle/>
          <a:p>
            <a:pPr marL="342900" indent="-342900" algn="just">
              <a:lnSpc>
                <a:spcPct val="120000"/>
              </a:lnSpc>
              <a:buFont typeface="Wingdings" panose="05000000000000000000" pitchFamily="2" charset="2"/>
              <a:buChar char="v"/>
            </a:pPr>
            <a:endParaRPr lang="en-US" sz="2600" b="1" dirty="0" smtClean="0">
              <a:solidFill>
                <a:srgbClr val="FF0000"/>
              </a:solidFill>
              <a:latin typeface="Arial" panose="020B0604020202020204" pitchFamily="34" charset="0"/>
              <a:cs typeface="Arial" panose="020B0604020202020204" pitchFamily="34" charset="0"/>
            </a:endParaRPr>
          </a:p>
        </p:txBody>
      </p:sp>
      <p:sp>
        <p:nvSpPr>
          <p:cNvPr id="8" name="Rounded Rectangle 7"/>
          <p:cNvSpPr/>
          <p:nvPr/>
        </p:nvSpPr>
        <p:spPr>
          <a:xfrm>
            <a:off x="4057737" y="320545"/>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LUYỆN TẬP</a:t>
            </a:r>
            <a:endParaRPr lang="en-US" sz="3200" b="1" dirty="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2"/>
          <a:stretch>
            <a:fillRect/>
          </a:stretch>
        </p:blipFill>
        <p:spPr>
          <a:xfrm>
            <a:off x="4672572" y="347467"/>
            <a:ext cx="695325" cy="647700"/>
          </a:xfrm>
          <a:prstGeom prst="rect">
            <a:avLst/>
          </a:prstGeom>
        </p:spPr>
      </p:pic>
      <p:sp>
        <p:nvSpPr>
          <p:cNvPr id="3" name="Rectangle 2"/>
          <p:cNvSpPr/>
          <p:nvPr/>
        </p:nvSpPr>
        <p:spPr>
          <a:xfrm>
            <a:off x="1648699" y="2456580"/>
            <a:ext cx="9171296" cy="1578894"/>
          </a:xfrm>
          <a:prstGeom prst="rect">
            <a:avLst/>
          </a:prstGeom>
        </p:spPr>
        <p:txBody>
          <a:bodyPr wrap="square">
            <a:spAutoFit/>
          </a:bodyPr>
          <a:lstStyle/>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Bài 1. </a:t>
            </a:r>
            <a:r>
              <a:rPr lang="en-US" sz="2800">
                <a:latin typeface="Times New Roman" panose="02020603050405020304" pitchFamily="18" charset="0"/>
                <a:ea typeface="Times New Roman" panose="02020603050405020304" pitchFamily="18" charset="0"/>
              </a:rPr>
              <a:t>Theo em, trong Bảng chỉ số BMI của một nhóm, em có thể sử dụng hàm SUM hay hàm AVERAGE để đưa ra thông tin gì hữu ích?</a:t>
            </a:r>
          </a:p>
        </p:txBody>
      </p:sp>
    </p:spTree>
    <p:extLst>
      <p:ext uri="{BB962C8B-B14F-4D97-AF65-F5344CB8AC3E}">
        <p14:creationId xmlns:p14="http://schemas.microsoft.com/office/powerpoint/2010/main" val="9856161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65110" y="1773915"/>
            <a:ext cx="8730018" cy="2985433"/>
          </a:xfrm>
          <a:prstGeom prst="rect">
            <a:avLst/>
          </a:prstGeom>
        </p:spPr>
        <p:txBody>
          <a:bodyPr wrap="square">
            <a:spAutoFit/>
          </a:bodyPr>
          <a:lstStyle/>
          <a:p>
            <a:pPr algn="just">
              <a:spcBef>
                <a:spcPts val="1200"/>
              </a:spcBef>
              <a:spcAft>
                <a:spcPts val="1200"/>
              </a:spcAft>
            </a:pPr>
            <a:r>
              <a:rPr lang="vi-VN" sz="2800" b="1" i="1" u="sng">
                <a:latin typeface="+mj-lt"/>
              </a:rPr>
              <a:t>Câu trả lời:</a:t>
            </a:r>
            <a:endParaRPr lang="vi-VN" sz="2800">
              <a:latin typeface="+mj-lt"/>
            </a:endParaRPr>
          </a:p>
          <a:p>
            <a:pPr algn="just">
              <a:spcBef>
                <a:spcPts val="1200"/>
              </a:spcBef>
              <a:spcAft>
                <a:spcPts val="1200"/>
              </a:spcAft>
            </a:pPr>
            <a:r>
              <a:rPr lang="vi-VN" sz="2800">
                <a:latin typeface="+mj-lt"/>
              </a:rPr>
              <a:t>Theo em, trong Bảng chỉ số BMI của một nhóm, em có thể sử dụng hàm SUM để đưa ra thông tin về tổng chiều cao, cân nặng, chỉ số BMI hoặc sử dụng hàm AVERAGE để đưa ra thông tin về trung bình chiều cao, cân nặng, chỉ số BMI của tất cả các bạn trong một nhóm.</a:t>
            </a:r>
            <a:endParaRPr lang="vi-VN" sz="2800" b="0" i="0">
              <a:effectLst/>
              <a:latin typeface="+mj-lt"/>
            </a:endParaRPr>
          </a:p>
        </p:txBody>
      </p:sp>
    </p:spTree>
    <p:extLst>
      <p:ext uri="{BB962C8B-B14F-4D97-AF65-F5344CB8AC3E}">
        <p14:creationId xmlns:p14="http://schemas.microsoft.com/office/powerpoint/2010/main" val="38021207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4057737" y="320545"/>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VẬN DỤNG</a:t>
            </a:r>
            <a:endParaRPr lang="en-US" sz="32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pic>
        <p:nvPicPr>
          <p:cNvPr id="8" name="Picture 7"/>
          <p:cNvPicPr>
            <a:picLocks noChangeAspect="1"/>
          </p:cNvPicPr>
          <p:nvPr/>
        </p:nvPicPr>
        <p:blipFill>
          <a:blip r:embed="rId2"/>
          <a:stretch>
            <a:fillRect/>
          </a:stretch>
        </p:blipFill>
        <p:spPr>
          <a:xfrm>
            <a:off x="4694959" y="326765"/>
            <a:ext cx="723900" cy="695325"/>
          </a:xfrm>
          <a:prstGeom prst="rect">
            <a:avLst/>
          </a:prstGeom>
        </p:spPr>
      </p:pic>
      <p:sp>
        <p:nvSpPr>
          <p:cNvPr id="2" name="Rectangle 1"/>
          <p:cNvSpPr/>
          <p:nvPr/>
        </p:nvSpPr>
        <p:spPr>
          <a:xfrm>
            <a:off x="1473958" y="2345896"/>
            <a:ext cx="9225886" cy="1237262"/>
          </a:xfrm>
          <a:prstGeom prst="rect">
            <a:avLst/>
          </a:prstGeom>
        </p:spPr>
        <p:txBody>
          <a:bodyPr wrap="square">
            <a:spAutoFit/>
          </a:bodyPr>
          <a:lstStyle/>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Câu 1. </a:t>
            </a:r>
            <a:r>
              <a:rPr lang="en-US" sz="2800">
                <a:latin typeface="Times New Roman" panose="02020603050405020304" pitchFamily="18" charset="0"/>
                <a:ea typeface="Times New Roman" panose="02020603050405020304" pitchFamily="18" charset="0"/>
              </a:rPr>
              <a:t>Hộp tên dùng để làm gì</a:t>
            </a:r>
          </a:p>
          <a:p>
            <a:pPr algn="just">
              <a:lnSpc>
                <a:spcPct val="115000"/>
              </a:lnSpc>
              <a:spcBef>
                <a:spcPts val="600"/>
              </a:spcBef>
              <a:spcAft>
                <a:spcPts val="600"/>
              </a:spcAft>
            </a:pPr>
            <a:r>
              <a:rPr lang="en-US" sz="2800" b="1" i="1">
                <a:solidFill>
                  <a:srgbClr val="0070C0"/>
                </a:solidFill>
                <a:latin typeface="Times New Roman" panose="02020603050405020304" pitchFamily="18" charset="0"/>
                <a:ea typeface="Times New Roman" panose="02020603050405020304" pitchFamily="18" charset="0"/>
              </a:rPr>
              <a:t>Câu 2.</a:t>
            </a:r>
            <a:r>
              <a:rPr lang="en-US" sz="2800">
                <a:latin typeface="Times New Roman" panose="02020603050405020304" pitchFamily="18" charset="0"/>
                <a:ea typeface="Times New Roman" panose="02020603050405020304" pitchFamily="18" charset="0"/>
              </a:rPr>
              <a:t> Khối ô được xác định như thế nào? Địa chỉ khối ô là gì?</a:t>
            </a:r>
          </a:p>
        </p:txBody>
      </p:sp>
    </p:spTree>
    <p:extLst>
      <p:ext uri="{BB962C8B-B14F-4D97-AF65-F5344CB8AC3E}">
        <p14:creationId xmlns:p14="http://schemas.microsoft.com/office/powerpoint/2010/main" val="3231437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04813" y="-223838"/>
            <a:ext cx="13001625" cy="7305675"/>
          </a:xfrm>
          <a:prstGeom prst="rect">
            <a:avLst/>
          </a:prstGeom>
        </p:spPr>
      </p:pic>
    </p:spTree>
    <p:extLst>
      <p:ext uri="{BB962C8B-B14F-4D97-AF65-F5344CB8AC3E}">
        <p14:creationId xmlns:p14="http://schemas.microsoft.com/office/powerpoint/2010/main" val="1477281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528548" y="982640"/>
            <a:ext cx="9969835" cy="4940488"/>
          </a:xfrm>
          <a:prstGeom prst="rect">
            <a:avLst/>
          </a:prstGeom>
        </p:spPr>
      </p:pic>
      <p:sp>
        <p:nvSpPr>
          <p:cNvPr id="3" name="Down Arrow 2"/>
          <p:cNvSpPr/>
          <p:nvPr/>
        </p:nvSpPr>
        <p:spPr>
          <a:xfrm>
            <a:off x="10003809" y="518615"/>
            <a:ext cx="286602" cy="8461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1050878" y="4763069"/>
            <a:ext cx="477670" cy="3275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265528" y="4926842"/>
            <a:ext cx="7738281"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0147110" y="1719618"/>
            <a:ext cx="0" cy="32072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6868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a:off x="2764597" y="2878159"/>
            <a:ext cx="6096000" cy="1649159"/>
          </a:xfrm>
          <a:prstGeom prst="cloud">
            <a:avLst/>
          </a:prstGeom>
        </p:spPr>
        <p:style>
          <a:lnRef idx="2">
            <a:schemeClr val="accent1"/>
          </a:lnRef>
          <a:fillRef idx="1">
            <a:schemeClr val="lt1"/>
          </a:fillRef>
          <a:effectRef idx="0">
            <a:schemeClr val="accent1"/>
          </a:effectRef>
          <a:fontRef idx="minor">
            <a:schemeClr val="dk1"/>
          </a:fontRef>
        </p:style>
        <p:txBody>
          <a:bodyPr>
            <a:spAutoFit/>
          </a:bodyPr>
          <a:lstStyle/>
          <a:p>
            <a:pPr indent="457200"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Em </a:t>
            </a:r>
            <a:r>
              <a:rPr lang="en-US" sz="2800">
                <a:latin typeface="Times New Roman" panose="02020603050405020304" pitchFamily="18" charset="0"/>
                <a:ea typeface="Times New Roman" panose="02020603050405020304" pitchFamily="18" charset="0"/>
              </a:rPr>
              <a:t>hãy chỉ rõ đâu là hộp tên, thanh công thức?</a:t>
            </a:r>
          </a:p>
        </p:txBody>
      </p:sp>
      <p:pic>
        <p:nvPicPr>
          <p:cNvPr id="2" name="Picture 1"/>
          <p:cNvPicPr>
            <a:picLocks noChangeAspect="1"/>
          </p:cNvPicPr>
          <p:nvPr/>
        </p:nvPicPr>
        <p:blipFill>
          <a:blip r:embed="rId2" cstate="email">
            <a:extLst>
              <a:ext uri="{BEBA8EAE-BF5A-486C-A8C5-ECC9F3942E4B}">
                <a14:imgProps xmlns:a14="http://schemas.microsoft.com/office/drawing/2010/main">
                  <a14:imgLayer r:embed="rId3">
                    <a14:imgEffect>
                      <a14:backgroundRemoval t="0" b="98889" l="0" r="99222"/>
                    </a14:imgEffect>
                  </a14:imgLayer>
                </a14:imgProps>
              </a:ext>
              <a:ext uri="{28A0092B-C50C-407E-A947-70E740481C1C}">
                <a14:useLocalDpi xmlns:a14="http://schemas.microsoft.com/office/drawing/2010/main"/>
              </a:ext>
            </a:extLst>
          </a:blip>
          <a:stretch>
            <a:fillRect/>
          </a:stretch>
        </p:blipFill>
        <p:spPr>
          <a:xfrm>
            <a:off x="4832304" y="735461"/>
            <a:ext cx="1960586" cy="1960586"/>
          </a:xfrm>
          <a:prstGeom prst="rect">
            <a:avLst/>
          </a:prstGeom>
        </p:spPr>
      </p:pic>
    </p:spTree>
    <p:extLst>
      <p:ext uri="{BB962C8B-B14F-4D97-AF65-F5344CB8AC3E}">
        <p14:creationId xmlns:p14="http://schemas.microsoft.com/office/powerpoint/2010/main" val="3251273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292713" y="1241037"/>
            <a:ext cx="8235703" cy="584775"/>
            <a:chOff x="689904" y="1349741"/>
            <a:chExt cx="8235703" cy="584775"/>
          </a:xfrm>
        </p:grpSpPr>
        <p:grpSp>
          <p:nvGrpSpPr>
            <p:cNvPr id="10" name="Group 9"/>
            <p:cNvGrpSpPr/>
            <p:nvPr/>
          </p:nvGrpSpPr>
          <p:grpSpPr>
            <a:xfrm>
              <a:off x="689904" y="1379897"/>
              <a:ext cx="429926" cy="553998"/>
              <a:chOff x="1082666" y="1379837"/>
              <a:chExt cx="429926" cy="553998"/>
            </a:xfrm>
          </p:grpSpPr>
          <p:sp>
            <p:nvSpPr>
              <p:cNvPr id="14" name="Rectangle 13"/>
              <p:cNvSpPr/>
              <p:nvPr/>
            </p:nvSpPr>
            <p:spPr>
              <a:xfrm>
                <a:off x="1089340" y="1470217"/>
                <a:ext cx="400792" cy="3983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082666" y="1379837"/>
                <a:ext cx="429926" cy="553998"/>
              </a:xfrm>
              <a:prstGeom prst="rect">
                <a:avLst/>
              </a:prstGeom>
              <a:noFill/>
            </p:spPr>
            <p:txBody>
              <a:bodyPr wrap="none" rtlCol="0">
                <a:spAutoFit/>
              </a:bodyPr>
              <a:lstStyle/>
              <a:p>
                <a:r>
                  <a:rPr lang="en-US" sz="3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1</a:t>
                </a:r>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pSp>
        <p:sp>
          <p:nvSpPr>
            <p:cNvPr id="11" name="TextBox 10"/>
            <p:cNvSpPr txBox="1"/>
            <p:nvPr/>
          </p:nvSpPr>
          <p:spPr>
            <a:xfrm>
              <a:off x="1100452" y="1349741"/>
              <a:ext cx="7825155" cy="584775"/>
            </a:xfrm>
            <a:prstGeom prst="rect">
              <a:avLst/>
            </a:prstGeom>
            <a:noFill/>
          </p:spPr>
          <p:txBody>
            <a:bodyPr wrap="none" rtlCol="0">
              <a:spAutoFit/>
            </a:bodyPr>
            <a:lstStyle>
              <a:defPPr>
                <a:defRPr lang="en-US"/>
              </a:defPPr>
              <a:lvl1pPr>
                <a:defRPr sz="3200" b="1">
                  <a:latin typeface="Times New Roman" panose="02020603050405020304" pitchFamily="18" charset="0"/>
                  <a:cs typeface="Times New Roman" panose="02020603050405020304" pitchFamily="18" charset="0"/>
                </a:defRPr>
              </a:lvl1pPr>
            </a:lstStyle>
            <a:p>
              <a:r>
                <a:rPr lang="en-US"/>
                <a:t>Hộp tên, thanh công thức và dữ liệu trong ô</a:t>
              </a:r>
            </a:p>
          </p:txBody>
        </p:sp>
      </p:grpSp>
      <p:grpSp>
        <p:nvGrpSpPr>
          <p:cNvPr id="4" name="Group 3"/>
          <p:cNvGrpSpPr/>
          <p:nvPr/>
        </p:nvGrpSpPr>
        <p:grpSpPr>
          <a:xfrm>
            <a:off x="4057737" y="320545"/>
            <a:ext cx="4353220" cy="701545"/>
            <a:chOff x="4168573" y="1295284"/>
            <a:chExt cx="4353220" cy="701545"/>
          </a:xfrm>
        </p:grpSpPr>
        <p:sp>
          <p:nvSpPr>
            <p:cNvPr id="13" name="Rounded Rectangle 12"/>
            <p:cNvSpPr/>
            <p:nvPr/>
          </p:nvSpPr>
          <p:spPr>
            <a:xfrm>
              <a:off x="4168573" y="1295284"/>
              <a:ext cx="4353220" cy="70154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C0066"/>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CC0066"/>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2"/>
            <a:stretch>
              <a:fillRect/>
            </a:stretch>
          </p:blipFill>
          <p:spPr>
            <a:xfrm>
              <a:off x="4764400" y="1309140"/>
              <a:ext cx="722412" cy="665379"/>
            </a:xfrm>
            <a:prstGeom prst="rect">
              <a:avLst/>
            </a:prstGeom>
          </p:spPr>
        </p:pic>
      </p:grpSp>
      <p:sp>
        <p:nvSpPr>
          <p:cNvPr id="8" name="Rectangle 7"/>
          <p:cNvSpPr/>
          <p:nvPr/>
        </p:nvSpPr>
        <p:spPr>
          <a:xfrm>
            <a:off x="1507676" y="2301038"/>
            <a:ext cx="9177087" cy="3031599"/>
          </a:xfrm>
          <a:prstGeom prst="rect">
            <a:avLst/>
          </a:prstGeom>
        </p:spPr>
        <p:txBody>
          <a:bodyPr wrap="square">
            <a:spAutoFit/>
          </a:bodyPr>
          <a:lstStyle/>
          <a:p>
            <a:pPr indent="457200"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Thanh ngay bên dưới vùng nút lệnh và ở bên trên các tên cột, gồm có:</a:t>
            </a:r>
          </a:p>
          <a:p>
            <a:pPr marL="457200" indent="-457200" algn="just">
              <a:lnSpc>
                <a:spcPct val="115000"/>
              </a:lnSpc>
              <a:spcBef>
                <a:spcPts val="600"/>
              </a:spcBef>
              <a:spcAft>
                <a:spcPts val="600"/>
              </a:spcAft>
              <a:buFont typeface="Arial" panose="020B0604020202020204" pitchFamily="34" charset="0"/>
              <a:buChar char="•"/>
            </a:pPr>
            <a:r>
              <a:rPr lang="en-US" sz="2800">
                <a:latin typeface="Times New Roman" panose="02020603050405020304" pitchFamily="18" charset="0"/>
                <a:ea typeface="Times New Roman" panose="02020603050405020304" pitchFamily="18" charset="0"/>
              </a:rPr>
              <a:t>Hộp tên</a:t>
            </a:r>
          </a:p>
          <a:p>
            <a:pPr marL="457200" indent="-457200" algn="just">
              <a:lnSpc>
                <a:spcPct val="115000"/>
              </a:lnSpc>
              <a:spcBef>
                <a:spcPts val="600"/>
              </a:spcBef>
              <a:spcAft>
                <a:spcPts val="600"/>
              </a:spcAft>
              <a:buFont typeface="Arial" panose="020B0604020202020204" pitchFamily="34" charset="0"/>
              <a:buChar char="•"/>
            </a:pPr>
            <a:r>
              <a:rPr lang="en-US" sz="2800">
                <a:latin typeface="Times New Roman" panose="02020603050405020304" pitchFamily="18" charset="0"/>
                <a:ea typeface="Times New Roman" panose="02020603050405020304" pitchFamily="18" charset="0"/>
              </a:rPr>
              <a:t>Các nút lệnh</a:t>
            </a:r>
          </a:p>
          <a:p>
            <a:pPr marL="457200" indent="-457200" algn="just">
              <a:lnSpc>
                <a:spcPct val="115000"/>
              </a:lnSpc>
              <a:spcBef>
                <a:spcPts val="600"/>
              </a:spcBef>
              <a:spcAft>
                <a:spcPts val="600"/>
              </a:spcAft>
              <a:buFont typeface="Arial" panose="020B0604020202020204" pitchFamily="34" charset="0"/>
              <a:buChar char="•"/>
            </a:pPr>
            <a:r>
              <a:rPr lang="en-US" sz="2800">
                <a:latin typeface="Times New Roman" panose="02020603050405020304" pitchFamily="18" charset="0"/>
                <a:ea typeface="Times New Roman" panose="02020603050405020304" pitchFamily="18" charset="0"/>
              </a:rPr>
              <a:t>Vùng nhập dữ liệu </a:t>
            </a:r>
          </a:p>
        </p:txBody>
      </p:sp>
    </p:spTree>
    <p:extLst>
      <p:ext uri="{BB962C8B-B14F-4D97-AF65-F5344CB8AC3E}">
        <p14:creationId xmlns:p14="http://schemas.microsoft.com/office/powerpoint/2010/main" val="392414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email">
            <a:extLst>
              <a:ext uri="{28A0092B-C50C-407E-A947-70E740481C1C}">
                <a14:useLocalDpi xmlns:a14="http://schemas.microsoft.com/office/drawing/2010/main"/>
              </a:ext>
            </a:extLst>
          </a:blip>
          <a:srcRect/>
          <a:stretch/>
        </p:blipFill>
        <p:spPr bwMode="auto">
          <a:xfrm>
            <a:off x="1746914" y="1422777"/>
            <a:ext cx="8639032" cy="409091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81446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23832" y="932061"/>
            <a:ext cx="9812740" cy="1732782"/>
          </a:xfrm>
          <a:prstGeom prst="rect">
            <a:avLst/>
          </a:prstGeom>
        </p:spPr>
        <p:txBody>
          <a:bodyPr wrap="square">
            <a:spAutoFit/>
          </a:bodyPr>
          <a:lstStyle/>
          <a:p>
            <a:pPr marL="457200" indent="-457200" algn="just">
              <a:lnSpc>
                <a:spcPct val="115000"/>
              </a:lnSpc>
              <a:spcBef>
                <a:spcPts val="600"/>
              </a:spcBef>
              <a:spcAft>
                <a:spcPts val="600"/>
              </a:spcAft>
              <a:buFont typeface="Wingdings" panose="05000000000000000000" pitchFamily="2" charset="2"/>
              <a:buChar char="v"/>
            </a:pPr>
            <a:r>
              <a:rPr lang="en-US" sz="2800">
                <a:latin typeface="Times New Roman" panose="02020603050405020304" pitchFamily="18" charset="0"/>
                <a:ea typeface="Times New Roman" panose="02020603050405020304" pitchFamily="18" charset="0"/>
              </a:rPr>
              <a:t>Nháy chuột chọn một ô, địa chỉ ô xuất hiện trong </a:t>
            </a:r>
            <a:r>
              <a:rPr lang="en-US" sz="2800" i="1">
                <a:solidFill>
                  <a:srgbClr val="0070C0"/>
                </a:solidFill>
                <a:latin typeface="Times New Roman" panose="02020603050405020304" pitchFamily="18" charset="0"/>
                <a:ea typeface="Times New Roman" panose="02020603050405020304" pitchFamily="18" charset="0"/>
              </a:rPr>
              <a:t>hộp tên</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    Khi </a:t>
            </a:r>
            <a:r>
              <a:rPr lang="en-US" sz="2800">
                <a:latin typeface="Times New Roman" panose="02020603050405020304" pitchFamily="18" charset="0"/>
                <a:ea typeface="Times New Roman" panose="02020603050405020304" pitchFamily="18" charset="0"/>
              </a:rPr>
              <a:t>biết chính xác địa chỉ ta chỉ việc gõ địa chỉ vào hộp tên để chọn ô </a:t>
            </a:r>
            <a:r>
              <a:rPr lang="en-US" sz="2800" smtClean="0">
                <a:latin typeface="Times New Roman" panose="02020603050405020304" pitchFamily="18" charset="0"/>
                <a:ea typeface="Times New Roman" panose="02020603050405020304" pitchFamily="18" charset="0"/>
              </a:rPr>
              <a:t>đó, ví dụ: ABC123</a:t>
            </a:r>
            <a:endParaRPr lang="en-US" sz="2800">
              <a:latin typeface="Times New Roman" panose="02020603050405020304" pitchFamily="18" charset="0"/>
              <a:ea typeface="Times New Roman" panose="02020603050405020304" pitchFamily="18" charset="0"/>
            </a:endParaRPr>
          </a:p>
        </p:txBody>
      </p:sp>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621000" y="2664843"/>
            <a:ext cx="7669412" cy="3716602"/>
          </a:xfrm>
          <a:prstGeom prst="rect">
            <a:avLst/>
          </a:prstGeom>
        </p:spPr>
      </p:pic>
      <p:sp>
        <p:nvSpPr>
          <p:cNvPr id="5" name="Oval 4"/>
          <p:cNvSpPr/>
          <p:nvPr/>
        </p:nvSpPr>
        <p:spPr>
          <a:xfrm>
            <a:off x="1068845" y="3844748"/>
            <a:ext cx="1384064" cy="457769"/>
          </a:xfrm>
          <a:prstGeom prst="ellipse">
            <a:avLst/>
          </a:prstGeom>
        </p:spPr>
        <p:style>
          <a:lnRef idx="1">
            <a:schemeClr val="accent4"/>
          </a:lnRef>
          <a:fillRef idx="2">
            <a:schemeClr val="accent4"/>
          </a:fillRef>
          <a:effectRef idx="1">
            <a:schemeClr val="accent4"/>
          </a:effectRef>
          <a:fontRef idx="minor">
            <a:schemeClr val="dk1"/>
          </a:fontRef>
        </p:style>
        <p:txBody>
          <a:bodyPr wrap="square" lIns="0" tIns="0" rIns="0" bIns="0" anchor="ctr" anchorCtr="0">
            <a:spAutoFit/>
          </a:bodyPr>
          <a:lstStyle/>
          <a:p>
            <a:pPr algn="ctr">
              <a:lnSpc>
                <a:spcPct val="115000"/>
              </a:lnSpc>
              <a:spcBef>
                <a:spcPts val="600"/>
              </a:spcBef>
              <a:spcAft>
                <a:spcPts val="600"/>
              </a:spcAft>
            </a:pPr>
            <a:r>
              <a:rPr lang="en-US" sz="2000" smtClean="0">
                <a:solidFill>
                  <a:schemeClr val="tx1"/>
                </a:solidFill>
                <a:latin typeface="Times New Roman" panose="02020603050405020304" pitchFamily="18" charset="0"/>
                <a:ea typeface="Times New Roman" panose="02020603050405020304" pitchFamily="18" charset="0"/>
              </a:rPr>
              <a:t>Hộp tên</a:t>
            </a:r>
            <a:endParaRPr lang="en-US" sz="2000">
              <a:solidFill>
                <a:schemeClr val="tx1"/>
              </a:solidFill>
              <a:latin typeface="Times New Roman" panose="02020603050405020304" pitchFamily="18" charset="0"/>
              <a:ea typeface="Times New Roman" panose="02020603050405020304" pitchFamily="18" charset="0"/>
            </a:endParaRPr>
          </a:p>
        </p:txBody>
      </p:sp>
      <p:cxnSp>
        <p:nvCxnSpPr>
          <p:cNvPr id="6" name="Elbow Connector 5"/>
          <p:cNvCxnSpPr>
            <a:stCxn id="5" idx="0"/>
          </p:cNvCxnSpPr>
          <p:nvPr/>
        </p:nvCxnSpPr>
        <p:spPr>
          <a:xfrm rot="5400000" flipH="1" flipV="1">
            <a:off x="1816518" y="2819083"/>
            <a:ext cx="970025" cy="1081306"/>
          </a:xfrm>
          <a:prstGeom prst="bentConnector2">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59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par>
                                <p:cTn id="18" presetID="16" presetClass="entr" presetSubtype="21"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92072" y="1587154"/>
            <a:ext cx="9812740" cy="2877711"/>
          </a:xfrm>
          <a:prstGeom prst="rect">
            <a:avLst/>
          </a:prstGeom>
        </p:spPr>
        <p:txBody>
          <a:bodyPr wrap="square">
            <a:spAutoFit/>
          </a:bodyPr>
          <a:lstStyle/>
          <a:p>
            <a:pPr marL="457200" indent="-457200" algn="just">
              <a:lnSpc>
                <a:spcPct val="115000"/>
              </a:lnSpc>
              <a:spcBef>
                <a:spcPts val="600"/>
              </a:spcBef>
              <a:spcAft>
                <a:spcPts val="600"/>
              </a:spcAft>
              <a:buFont typeface="Wingdings" panose="05000000000000000000" pitchFamily="2" charset="2"/>
              <a:buChar char="v"/>
            </a:pPr>
            <a:r>
              <a:rPr lang="en-US" sz="2800" i="1" smtClean="0">
                <a:solidFill>
                  <a:srgbClr val="0070C0"/>
                </a:solidFill>
                <a:latin typeface="Times New Roman" panose="02020603050405020304" pitchFamily="18" charset="0"/>
                <a:ea typeface="Times New Roman" panose="02020603050405020304" pitchFamily="18" charset="0"/>
              </a:rPr>
              <a:t>Thanh </a:t>
            </a:r>
            <a:r>
              <a:rPr lang="en-US" sz="2800" i="1">
                <a:solidFill>
                  <a:srgbClr val="0070C0"/>
                </a:solidFill>
                <a:latin typeface="Times New Roman" panose="02020603050405020304" pitchFamily="18" charset="0"/>
                <a:ea typeface="Times New Roman" panose="02020603050405020304" pitchFamily="18" charset="0"/>
              </a:rPr>
              <a:t>công thức</a:t>
            </a:r>
            <a:r>
              <a:rPr lang="en-US" sz="2800">
                <a:latin typeface="Times New Roman" panose="02020603050405020304" pitchFamily="18" charset="0"/>
                <a:ea typeface="Times New Roman" panose="02020603050405020304" pitchFamily="18" charset="0"/>
              </a:rPr>
              <a:t> hiển thị nội dung của ô đang chọn. Có các trường hợp:</a:t>
            </a:r>
          </a:p>
          <a:p>
            <a:pPr marL="457200" indent="-457200" algn="just">
              <a:lnSpc>
                <a:spcPct val="115000"/>
              </a:lnSpc>
              <a:spcBef>
                <a:spcPts val="600"/>
              </a:spcBef>
              <a:spcAft>
                <a:spcPts val="600"/>
              </a:spcAft>
              <a:buFontTx/>
              <a:buChar char="-"/>
            </a:pPr>
            <a:r>
              <a:rPr lang="en-US" sz="2800" smtClean="0">
                <a:latin typeface="Times New Roman" panose="02020603050405020304" pitchFamily="18" charset="0"/>
                <a:ea typeface="Times New Roman" panose="02020603050405020304" pitchFamily="18" charset="0"/>
              </a:rPr>
              <a:t>Nội </a:t>
            </a:r>
            <a:r>
              <a:rPr lang="en-US" sz="2800">
                <a:latin typeface="Times New Roman" panose="02020603050405020304" pitchFamily="18" charset="0"/>
                <a:ea typeface="Times New Roman" panose="02020603050405020304" pitchFamily="18" charset="0"/>
              </a:rPr>
              <a:t>dung dữ liệu giống như ta gõ vào ô được chọn: ta gọi là dữ liệu trực </a:t>
            </a:r>
            <a:r>
              <a:rPr lang="en-US" sz="2800" smtClean="0">
                <a:latin typeface="Times New Roman" panose="02020603050405020304" pitchFamily="18" charset="0"/>
                <a:ea typeface="Times New Roman" panose="02020603050405020304" pitchFamily="18" charset="0"/>
              </a:rPr>
              <a:t>tiếp</a:t>
            </a:r>
          </a:p>
          <a:p>
            <a:pPr marL="457200" indent="-457200" algn="just">
              <a:lnSpc>
                <a:spcPct val="115000"/>
              </a:lnSpc>
              <a:spcBef>
                <a:spcPts val="600"/>
              </a:spcBef>
              <a:spcAft>
                <a:spcPts val="600"/>
              </a:spcAft>
              <a:buFontTx/>
              <a:buChar char="-"/>
            </a:pPr>
            <a:r>
              <a:rPr lang="en-US" sz="2800" smtClean="0">
                <a:latin typeface="Times New Roman" panose="02020603050405020304" pitchFamily="18" charset="0"/>
                <a:ea typeface="Times New Roman" panose="02020603050405020304" pitchFamily="18" charset="0"/>
              </a:rPr>
              <a:t>Nội </a:t>
            </a:r>
            <a:r>
              <a:rPr lang="en-US" sz="2800">
                <a:latin typeface="Times New Roman" panose="02020603050405020304" pitchFamily="18" charset="0"/>
                <a:ea typeface="Times New Roman" panose="02020603050405020304" pitchFamily="18" charset="0"/>
              </a:rPr>
              <a:t>dung bắt đầu với dấu “=”; đó là một </a:t>
            </a:r>
            <a:r>
              <a:rPr lang="en-US" sz="2800" i="1">
                <a:solidFill>
                  <a:srgbClr val="0070C0"/>
                </a:solidFill>
                <a:latin typeface="Times New Roman" panose="02020603050405020304" pitchFamily="18" charset="0"/>
                <a:ea typeface="Times New Roman" panose="02020603050405020304" pitchFamily="18" charset="0"/>
              </a:rPr>
              <a:t>công thức</a:t>
            </a:r>
          </a:p>
        </p:txBody>
      </p:sp>
    </p:spTree>
    <p:extLst>
      <p:ext uri="{BB962C8B-B14F-4D97-AF65-F5344CB8AC3E}">
        <p14:creationId xmlns:p14="http://schemas.microsoft.com/office/powerpoint/2010/main" val="3127505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1143</Words>
  <Application>Microsoft Office PowerPoint</Application>
  <PresentationFormat>Custom</PresentationFormat>
  <Paragraphs>90</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HOẠT ĐỘNG</vt:lpstr>
      <vt:lpstr>PowerPoint Presentation</vt:lpstr>
      <vt:lpstr>PowerPoint Presentation</vt:lpstr>
      <vt:lpstr>PowerPoint Presentation</vt:lpstr>
      <vt:lpstr>PowerPoint Presentation</vt:lpstr>
      <vt:lpstr>PowerPoint Presentation</vt:lpstr>
    </vt:vector>
  </TitlesOfParts>
  <Company>thuvienhoclieu.com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thuvienhoclieu.com</dc:creator>
  <cp:keywords>thuvienhoclieu.com</cp:keywords>
  <dc:description>thuvienhoclieu.com</dc:description>
  <cp:lastModifiedBy/>
  <cp:revision>1</cp:revision>
  <dcterms:created xsi:type="dcterms:W3CDTF">2022-08-04T14:21:36Z</dcterms:created>
  <dcterms:modified xsi:type="dcterms:W3CDTF">2022-08-04T14:21:46Z</dcterms:modified>
</cp:coreProperties>
</file>