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2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Lst>
  <p:sldSz cx="18288000" cy="10287000"/>
  <p:notesSz cx="6858000" cy="9144000"/>
  <p:embeddedFontLst>
    <p:embeddedFont>
      <p:font typeface="Roboto Condensed" panose="020B0604020202020204" charset="0"/>
      <p:regular r:id="rId21"/>
      <p:bold r:id="rId22"/>
      <p:italic r:id="rId23"/>
      <p:boldItalic r:id="rId24"/>
    </p:embeddedFont>
    <p:embeddedFont>
      <p:font typeface="Fraunces Bold" panose="020B0604020202020204" charset="0"/>
      <p:regular r:id="rId25"/>
    </p:embeddedFont>
    <p:embeddedFont>
      <p:font typeface="#9Slide05 Dear Saturday 2" panose="020B0604020202020204" charset="0"/>
      <p:regular r:id="rId26"/>
    </p:embeddedFont>
    <p:embeddedFont>
      <p:font typeface="#9Slide05 Dear Saturday 1" panose="020B0604020202020204" charset="0"/>
      <p:regular r:id="rId27"/>
    </p:embeddedFont>
    <p:embeddedFont>
      <p:font typeface="Calibri" panose="020F0502020204030204" pitchFamily="34" charset="0"/>
      <p:regular r:id="rId28"/>
      <p:bold r:id="rId29"/>
      <p:italic r:id="rId30"/>
      <p:boldItalic r:id="rId31"/>
    </p:embeddedFont>
    <p:embeddedFont>
      <p:font typeface="Roboto Condensed Bold Italics" panose="020B0604020202020204" charset="0"/>
      <p:regular r:id="rId32"/>
    </p:embeddedFont>
    <p:embeddedFont>
      <p:font typeface="UTM ThuPhap Thien An" panose="02040603050506020204" pitchFamily="18" charset="0"/>
      <p:regular r:id="rId33"/>
    </p:embeddedFont>
    <p:embeddedFont>
      <p:font typeface="Roboto Condensed Bold" panose="020B0604020202020204" charset="0"/>
      <p:bold r:id="rId3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54" d="100"/>
          <a:sy n="54" d="100"/>
        </p:scale>
        <p:origin x="336"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font" Target="fonts/font1.fntdata"/><Relationship Id="rId34" Type="http://schemas.openxmlformats.org/officeDocument/2006/relationships/font" Target="fonts/font1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5.fntdata"/><Relationship Id="rId33" Type="http://schemas.openxmlformats.org/officeDocument/2006/relationships/font" Target="fonts/font13.fntdata"/><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29"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32" Type="http://schemas.openxmlformats.org/officeDocument/2006/relationships/font" Target="fonts/font12.fntdata"/><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font" Target="fonts/font8.fntdata"/><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font" Target="fonts/font10.fntdata"/><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3B7F6B6-30A8-4DA1-980B-87F9FCADEC76}" type="datetimeFigureOut">
              <a:rPr lang="en-US" smtClean="0"/>
              <a:t>23/6/2024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9DE7F32-B408-441A-8331-C197F0A678B5}" type="slidenum">
              <a:rPr lang="en-US" smtClean="0"/>
              <a:t>‹#›</a:t>
            </a:fld>
            <a:endParaRPr lang="en-US"/>
          </a:p>
        </p:txBody>
      </p:sp>
    </p:spTree>
    <p:extLst>
      <p:ext uri="{BB962C8B-B14F-4D97-AF65-F5344CB8AC3E}">
        <p14:creationId xmlns:p14="http://schemas.microsoft.com/office/powerpoint/2010/main" val="36469655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youtube.com/watch?v=hgL_U6KiOgM"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vi-VN" dirty="0"/>
              <a:t>LINK VIDEO: </a:t>
            </a:r>
            <a:r>
              <a:rPr lang="en-US" sz="1800" dirty="0">
                <a:solidFill>
                  <a:srgbClr val="0563C1"/>
                </a:solidFill>
                <a:effectLst/>
                <a:latin typeface="Calibri" panose="020F0502020204030204" pitchFamily="34" charset="0"/>
                <a:ea typeface="Times New Roman" panose="02020603050405020304" pitchFamily="18" charset="0"/>
                <a:hlinkClick r:id="rId3"/>
              </a:rPr>
              <a:t>https://www.youtube.com/watch?v=hgL_U6KiOgM</a:t>
            </a:r>
            <a:endParaRPr lang="en-US" sz="1800" dirty="0">
              <a:effectLst/>
              <a:latin typeface="Calibri" panose="020F0502020204030204" pitchFamily="34" charset="0"/>
              <a:ea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09DE7F32-B408-441A-8331-C197F0A678B5}" type="slidenum">
              <a:rPr lang="en-US" smtClean="0"/>
              <a:t>2</a:t>
            </a:fld>
            <a:endParaRPr lang="en-US"/>
          </a:p>
        </p:txBody>
      </p:sp>
    </p:spTree>
    <p:extLst>
      <p:ext uri="{BB962C8B-B14F-4D97-AF65-F5344CB8AC3E}">
        <p14:creationId xmlns:p14="http://schemas.microsoft.com/office/powerpoint/2010/main" val="7860402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23/6/2024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23/6/2024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23/6/2024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23/6/2024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23/6/2024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23/6/2024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23/6/2024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23/6/2024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23/6/2024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23/6/2024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23/6/2024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23/6/2024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eg"/><Relationship Id="rId7" Type="http://schemas.openxmlformats.org/officeDocument/2006/relationships/image" Target="../media/image8.sv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2.svg"/><Relationship Id="rId5" Type="http://schemas.openxmlformats.org/officeDocument/2006/relationships/image" Target="../media/image6.svg"/><Relationship Id="rId10" Type="http://schemas.openxmlformats.org/officeDocument/2006/relationships/image" Target="../media/image7.png"/><Relationship Id="rId4" Type="http://schemas.openxmlformats.org/officeDocument/2006/relationships/image" Target="../media/image4.png"/><Relationship Id="rId9" Type="http://schemas.openxmlformats.org/officeDocument/2006/relationships/image" Target="../media/image10.sv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12.sv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14.sv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p:spPr>
        <p:txBody>
          <a:bodyPr/>
          <a:lstStyle/>
          <a:p>
            <a:endParaRPr lang="en-US"/>
          </a:p>
        </p:txBody>
      </p:sp>
      <p:sp>
        <p:nvSpPr>
          <p:cNvPr id="3" name="Freeform 3"/>
          <p:cNvSpPr/>
          <p:nvPr/>
        </p:nvSpPr>
        <p:spPr>
          <a:xfrm>
            <a:off x="0" y="1861"/>
            <a:ext cx="18299916" cy="10293702"/>
          </a:xfrm>
          <a:custGeom>
            <a:avLst/>
            <a:gdLst/>
            <a:ahLst/>
            <a:cxnLst/>
            <a:rect l="l" t="t" r="r" b="b"/>
            <a:pathLst>
              <a:path w="18299916" h="10293702">
                <a:moveTo>
                  <a:pt x="0" y="0"/>
                </a:moveTo>
                <a:lnTo>
                  <a:pt x="18299916" y="0"/>
                </a:lnTo>
                <a:lnTo>
                  <a:pt x="18299916" y="10293703"/>
                </a:lnTo>
                <a:lnTo>
                  <a:pt x="0" y="10293703"/>
                </a:lnTo>
                <a:lnTo>
                  <a:pt x="0" y="0"/>
                </a:lnTo>
                <a:close/>
              </a:path>
            </a:pathLst>
          </a:custGeom>
          <a:blipFill>
            <a:blip r:embed="rId3"/>
            <a:stretch>
              <a:fillRect/>
            </a:stretch>
          </a:blipFill>
        </p:spPr>
        <p:txBody>
          <a:bodyPr/>
          <a:lstStyle/>
          <a:p>
            <a:endParaRPr lang="en-US"/>
          </a:p>
        </p:txBody>
      </p:sp>
      <p:sp>
        <p:nvSpPr>
          <p:cNvPr id="4" name="Freeform 4"/>
          <p:cNvSpPr/>
          <p:nvPr/>
        </p:nvSpPr>
        <p:spPr>
          <a:xfrm>
            <a:off x="825577" y="-2108032"/>
            <a:ext cx="915115" cy="915115"/>
          </a:xfrm>
          <a:custGeom>
            <a:avLst/>
            <a:gdLst/>
            <a:ahLst/>
            <a:cxnLst/>
            <a:rect l="l" t="t" r="r" b="b"/>
            <a:pathLst>
              <a:path w="915115" h="915115">
                <a:moveTo>
                  <a:pt x="0" y="0"/>
                </a:moveTo>
                <a:lnTo>
                  <a:pt x="915115" y="0"/>
                </a:lnTo>
                <a:lnTo>
                  <a:pt x="915115" y="915115"/>
                </a:lnTo>
                <a:lnTo>
                  <a:pt x="0" y="915115"/>
                </a:lnTo>
                <a:lnTo>
                  <a:pt x="0" y="0"/>
                </a:lnTo>
                <a:close/>
              </a:path>
            </a:pathLst>
          </a:custGeom>
          <a:blipFill>
            <a:blip r:embed="rId4"/>
            <a:stretch>
              <a:fillRect/>
            </a:stretch>
          </a:blipFill>
        </p:spPr>
        <p:txBody>
          <a:bodyPr/>
          <a:lstStyle/>
          <a:p>
            <a:endParaRPr lang="en-US"/>
          </a:p>
        </p:txBody>
      </p:sp>
      <p:grpSp>
        <p:nvGrpSpPr>
          <p:cNvPr id="6" name="Group 6"/>
          <p:cNvGrpSpPr/>
          <p:nvPr/>
        </p:nvGrpSpPr>
        <p:grpSpPr>
          <a:xfrm>
            <a:off x="5097059" y="1101772"/>
            <a:ext cx="8093882" cy="8093882"/>
            <a:chOff x="0" y="0"/>
            <a:chExt cx="812800" cy="812800"/>
          </a:xfrm>
        </p:grpSpPr>
        <p:sp>
          <p:nvSpPr>
            <p:cNvPr id="7" name="Freeform 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txBody>
            <a:bodyPr/>
            <a:lstStyle/>
            <a:p>
              <a:endParaRPr lang="en-US"/>
            </a:p>
          </p:txBody>
        </p:sp>
        <p:sp>
          <p:nvSpPr>
            <p:cNvPr id="8" name="TextBox 8"/>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sp>
        <p:nvSpPr>
          <p:cNvPr id="9" name="TextBox 9"/>
          <p:cNvSpPr txBox="1"/>
          <p:nvPr/>
        </p:nvSpPr>
        <p:spPr>
          <a:xfrm>
            <a:off x="2454136" y="2309474"/>
            <a:ext cx="13748419" cy="7146990"/>
          </a:xfrm>
          <a:prstGeom prst="rect">
            <a:avLst/>
          </a:prstGeom>
        </p:spPr>
        <p:txBody>
          <a:bodyPr lIns="0" tIns="0" rIns="0" bIns="0" rtlCol="0" anchor="t">
            <a:spAutoFit/>
          </a:bodyPr>
          <a:lstStyle/>
          <a:p>
            <a:pPr algn="ctr">
              <a:lnSpc>
                <a:spcPts val="14154"/>
              </a:lnSpc>
            </a:pPr>
            <a:r>
              <a:rPr lang="en-US" sz="11415" dirty="0" err="1">
                <a:solidFill>
                  <a:srgbClr val="000000"/>
                </a:solidFill>
                <a:latin typeface="UTM ThuPhap Thien An"/>
              </a:rPr>
              <a:t>Thơ</a:t>
            </a:r>
            <a:r>
              <a:rPr lang="en-US" sz="11415" dirty="0">
                <a:solidFill>
                  <a:srgbClr val="000000"/>
                </a:solidFill>
                <a:latin typeface="UTM ThuPhap Thien An"/>
              </a:rPr>
              <a:t> </a:t>
            </a:r>
          </a:p>
          <a:p>
            <a:pPr algn="ctr">
              <a:lnSpc>
                <a:spcPts val="14154"/>
              </a:lnSpc>
            </a:pPr>
            <a:r>
              <a:rPr lang="en-US" sz="11415" dirty="0">
                <a:solidFill>
                  <a:srgbClr val="000000"/>
                </a:solidFill>
                <a:latin typeface="UTM ThuPhap Thien An"/>
              </a:rPr>
              <a:t>và </a:t>
            </a:r>
            <a:r>
              <a:rPr lang="en-US" sz="11415" dirty="0" err="1">
                <a:solidFill>
                  <a:srgbClr val="000000"/>
                </a:solidFill>
                <a:latin typeface="UTM ThuPhap Thien An"/>
              </a:rPr>
              <a:t>thơ</a:t>
            </a:r>
            <a:r>
              <a:rPr lang="en-US" sz="11415" dirty="0">
                <a:solidFill>
                  <a:srgbClr val="000000"/>
                </a:solidFill>
                <a:latin typeface="UTM ThuPhap Thien An"/>
              </a:rPr>
              <a:t> </a:t>
            </a:r>
          </a:p>
          <a:p>
            <a:pPr algn="ctr">
              <a:lnSpc>
                <a:spcPts val="14154"/>
              </a:lnSpc>
            </a:pPr>
            <a:r>
              <a:rPr lang="en-US" sz="11415" dirty="0">
                <a:solidFill>
                  <a:srgbClr val="000000"/>
                </a:solidFill>
                <a:latin typeface="UTM ThuPhap Thien An"/>
              </a:rPr>
              <a:t>song </a:t>
            </a:r>
            <a:r>
              <a:rPr lang="en-US" sz="11415" dirty="0" err="1">
                <a:solidFill>
                  <a:srgbClr val="000000"/>
                </a:solidFill>
                <a:latin typeface="UTM ThuPhap Thien An"/>
              </a:rPr>
              <a:t>thất</a:t>
            </a:r>
            <a:r>
              <a:rPr lang="en-US" sz="11415" dirty="0">
                <a:solidFill>
                  <a:srgbClr val="000000"/>
                </a:solidFill>
                <a:latin typeface="UTM ThuPhap Thien An"/>
              </a:rPr>
              <a:t> </a:t>
            </a:r>
          </a:p>
          <a:p>
            <a:pPr algn="ctr">
              <a:lnSpc>
                <a:spcPts val="14154"/>
              </a:lnSpc>
            </a:pPr>
            <a:r>
              <a:rPr lang="en-US" sz="11415" dirty="0">
                <a:solidFill>
                  <a:srgbClr val="000000"/>
                </a:solidFill>
                <a:latin typeface="UTM ThuPhap Thien An"/>
              </a:rPr>
              <a:t> </a:t>
            </a:r>
            <a:r>
              <a:rPr lang="en-US" sz="11415" dirty="0" err="1">
                <a:solidFill>
                  <a:srgbClr val="000000"/>
                </a:solidFill>
                <a:latin typeface="UTM ThuPhap Thien An"/>
              </a:rPr>
              <a:t>lục</a:t>
            </a:r>
            <a:r>
              <a:rPr lang="en-US" sz="11415" dirty="0">
                <a:solidFill>
                  <a:srgbClr val="000000"/>
                </a:solidFill>
                <a:latin typeface="UTM ThuPhap Thien An"/>
              </a:rPr>
              <a:t> </a:t>
            </a:r>
            <a:r>
              <a:rPr lang="en-US" sz="11415" dirty="0" err="1">
                <a:solidFill>
                  <a:srgbClr val="000000"/>
                </a:solidFill>
                <a:latin typeface="UTM ThuPhap Thien An"/>
              </a:rPr>
              <a:t>bát</a:t>
            </a:r>
            <a:endParaRPr lang="en-US" sz="11415" dirty="0">
              <a:solidFill>
                <a:srgbClr val="000000"/>
              </a:solidFill>
              <a:latin typeface="UTM ThuPhap Thien An"/>
            </a:endParaRPr>
          </a:p>
        </p:txBody>
      </p:sp>
      <p:sp>
        <p:nvSpPr>
          <p:cNvPr id="10" name="TextBox 10"/>
          <p:cNvSpPr txBox="1"/>
          <p:nvPr/>
        </p:nvSpPr>
        <p:spPr>
          <a:xfrm>
            <a:off x="2454136" y="4547946"/>
            <a:ext cx="2642922" cy="1077708"/>
          </a:xfrm>
          <a:prstGeom prst="rect">
            <a:avLst/>
          </a:prstGeom>
        </p:spPr>
        <p:txBody>
          <a:bodyPr wrap="square" lIns="0" tIns="0" rIns="0" bIns="0" rtlCol="0" anchor="t">
            <a:spAutoFit/>
          </a:bodyPr>
          <a:lstStyle/>
          <a:p>
            <a:pPr algn="ctr">
              <a:lnSpc>
                <a:spcPts val="8806"/>
              </a:lnSpc>
            </a:pPr>
            <a:r>
              <a:rPr lang="en-US" sz="6290" dirty="0">
                <a:solidFill>
                  <a:srgbClr val="CD5058"/>
                </a:solidFill>
                <a:latin typeface="Fraunces Bold"/>
              </a:rPr>
              <a:t>BÀI 1:</a:t>
            </a: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BF7EE"/>
        </a:solidFill>
        <a:effectLst/>
      </p:bgPr>
    </p:bg>
    <p:spTree>
      <p:nvGrpSpPr>
        <p:cNvPr id="1" name=""/>
        <p:cNvGrpSpPr/>
        <p:nvPr/>
      </p:nvGrpSpPr>
      <p:grpSpPr>
        <a:xfrm>
          <a:off x="0" y="0"/>
          <a:ext cx="0" cy="0"/>
          <a:chOff x="0" y="0"/>
          <a:chExt cx="0" cy="0"/>
        </a:xfrm>
      </p:grpSpPr>
      <p:sp>
        <p:nvSpPr>
          <p:cNvPr id="2" name="Freeform 2" descr="preencoded.png"/>
          <p:cNvSpPr/>
          <p:nvPr/>
        </p:nvSpPr>
        <p:spPr>
          <a:xfrm>
            <a:off x="0" y="0"/>
            <a:ext cx="18290286" cy="10287000"/>
          </a:xfrm>
          <a:custGeom>
            <a:avLst/>
            <a:gdLst/>
            <a:ahLst/>
            <a:cxnLst/>
            <a:rect l="l" t="t" r="r" b="b"/>
            <a:pathLst>
              <a:path w="18290286" h="10287000">
                <a:moveTo>
                  <a:pt x="0" y="0"/>
                </a:moveTo>
                <a:lnTo>
                  <a:pt x="18290286" y="0"/>
                </a:lnTo>
                <a:lnTo>
                  <a:pt x="18290286" y="10287000"/>
                </a:lnTo>
                <a:lnTo>
                  <a:pt x="0" y="10287000"/>
                </a:lnTo>
                <a:lnTo>
                  <a:pt x="0" y="0"/>
                </a:lnTo>
                <a:close/>
              </a:path>
            </a:pathLst>
          </a:custGeom>
          <a:blipFill>
            <a:blip r:embed="rId2"/>
            <a:stretch>
              <a:fillRect b="-12"/>
            </a:stretch>
          </a:blipFill>
        </p:spPr>
        <p:txBody>
          <a:bodyPr/>
          <a:lstStyle/>
          <a:p>
            <a:endParaRPr lang="en-US"/>
          </a:p>
        </p:txBody>
      </p:sp>
      <p:sp>
        <p:nvSpPr>
          <p:cNvPr id="3" name="Freeform 3" descr="preencoded.png"/>
          <p:cNvSpPr/>
          <p:nvPr/>
        </p:nvSpPr>
        <p:spPr>
          <a:xfrm flipH="1">
            <a:off x="13796456" y="2304735"/>
            <a:ext cx="4753569" cy="7791450"/>
          </a:xfrm>
          <a:custGeom>
            <a:avLst/>
            <a:gdLst/>
            <a:ahLst/>
            <a:cxnLst/>
            <a:rect l="l" t="t" r="r" b="b"/>
            <a:pathLst>
              <a:path w="4753569" h="7791450">
                <a:moveTo>
                  <a:pt x="4753569" y="0"/>
                </a:moveTo>
                <a:lnTo>
                  <a:pt x="0" y="0"/>
                </a:lnTo>
                <a:lnTo>
                  <a:pt x="0" y="7791450"/>
                </a:lnTo>
                <a:lnTo>
                  <a:pt x="4753569" y="7791450"/>
                </a:lnTo>
                <a:lnTo>
                  <a:pt x="4753569" y="0"/>
                </a:lnTo>
                <a:close/>
              </a:path>
            </a:pathLst>
          </a:custGeom>
          <a:blipFill>
            <a:blip r:embed="rId3"/>
            <a:stretch>
              <a:fillRect b="-12"/>
            </a:stretch>
          </a:blipFill>
        </p:spPr>
        <p:txBody>
          <a:bodyPr/>
          <a:lstStyle/>
          <a:p>
            <a:endParaRPr lang="en-US"/>
          </a:p>
        </p:txBody>
      </p:sp>
      <p:grpSp>
        <p:nvGrpSpPr>
          <p:cNvPr id="4" name="Group 4"/>
          <p:cNvGrpSpPr/>
          <p:nvPr/>
        </p:nvGrpSpPr>
        <p:grpSpPr>
          <a:xfrm>
            <a:off x="0" y="259690"/>
            <a:ext cx="19246919" cy="10905787"/>
            <a:chOff x="0" y="0"/>
            <a:chExt cx="5069147" cy="2872306"/>
          </a:xfrm>
        </p:grpSpPr>
        <p:sp>
          <p:nvSpPr>
            <p:cNvPr id="5" name="Freeform 5"/>
            <p:cNvSpPr/>
            <p:nvPr/>
          </p:nvSpPr>
          <p:spPr>
            <a:xfrm>
              <a:off x="0" y="0"/>
              <a:ext cx="5069148" cy="2872306"/>
            </a:xfrm>
            <a:custGeom>
              <a:avLst/>
              <a:gdLst/>
              <a:ahLst/>
              <a:cxnLst/>
              <a:rect l="l" t="t" r="r" b="b"/>
              <a:pathLst>
                <a:path w="5069148" h="2872306">
                  <a:moveTo>
                    <a:pt x="0" y="0"/>
                  </a:moveTo>
                  <a:lnTo>
                    <a:pt x="5069148" y="0"/>
                  </a:lnTo>
                  <a:lnTo>
                    <a:pt x="5069148" y="2872306"/>
                  </a:lnTo>
                  <a:lnTo>
                    <a:pt x="0" y="2872306"/>
                  </a:lnTo>
                  <a:close/>
                </a:path>
              </a:pathLst>
            </a:custGeom>
            <a:solidFill>
              <a:srgbClr val="FFFFFF">
                <a:alpha val="63922"/>
              </a:srgbClr>
            </a:solidFill>
          </p:spPr>
          <p:txBody>
            <a:bodyPr/>
            <a:lstStyle/>
            <a:p>
              <a:endParaRPr lang="en-US"/>
            </a:p>
          </p:txBody>
        </p:sp>
        <p:sp>
          <p:nvSpPr>
            <p:cNvPr id="6" name="TextBox 6"/>
            <p:cNvSpPr txBox="1"/>
            <p:nvPr/>
          </p:nvSpPr>
          <p:spPr>
            <a:xfrm>
              <a:off x="0" y="-38100"/>
              <a:ext cx="5069147" cy="2910406"/>
            </a:xfrm>
            <a:prstGeom prst="rect">
              <a:avLst/>
            </a:prstGeom>
          </p:spPr>
          <p:txBody>
            <a:bodyPr lIns="50800" tIns="50800" rIns="50800" bIns="50800" rtlCol="0" anchor="ctr"/>
            <a:lstStyle/>
            <a:p>
              <a:pPr algn="ctr">
                <a:lnSpc>
                  <a:spcPts val="2659"/>
                </a:lnSpc>
              </a:pPr>
              <a:endParaRPr/>
            </a:p>
          </p:txBody>
        </p:sp>
      </p:grpSp>
      <p:graphicFrame>
        <p:nvGraphicFramePr>
          <p:cNvPr id="7" name="Table 7"/>
          <p:cNvGraphicFramePr>
            <a:graphicFrameLocks noGrp="1"/>
          </p:cNvGraphicFramePr>
          <p:nvPr/>
        </p:nvGraphicFramePr>
        <p:xfrm>
          <a:off x="155594" y="138112"/>
          <a:ext cx="17979097" cy="10010775"/>
        </p:xfrm>
        <a:graphic>
          <a:graphicData uri="http://schemas.openxmlformats.org/drawingml/2006/table">
            <a:tbl>
              <a:tblPr/>
              <a:tblGrid>
                <a:gridCol w="1627610">
                  <a:extLst>
                    <a:ext uri="{9D8B030D-6E8A-4147-A177-3AD203B41FA5}">
                      <a16:colId xmlns:a16="http://schemas.microsoft.com/office/drawing/2014/main" val="20000"/>
                    </a:ext>
                  </a:extLst>
                </a:gridCol>
                <a:gridCol w="3803151">
                  <a:extLst>
                    <a:ext uri="{9D8B030D-6E8A-4147-A177-3AD203B41FA5}">
                      <a16:colId xmlns:a16="http://schemas.microsoft.com/office/drawing/2014/main" val="20001"/>
                    </a:ext>
                  </a:extLst>
                </a:gridCol>
                <a:gridCol w="6279090">
                  <a:extLst>
                    <a:ext uri="{9D8B030D-6E8A-4147-A177-3AD203B41FA5}">
                      <a16:colId xmlns:a16="http://schemas.microsoft.com/office/drawing/2014/main" val="20002"/>
                    </a:ext>
                  </a:extLst>
                </a:gridCol>
                <a:gridCol w="6269246">
                  <a:extLst>
                    <a:ext uri="{9D8B030D-6E8A-4147-A177-3AD203B41FA5}">
                      <a16:colId xmlns:a16="http://schemas.microsoft.com/office/drawing/2014/main" val="20003"/>
                    </a:ext>
                  </a:extLst>
                </a:gridCol>
              </a:tblGrid>
              <a:tr h="944773">
                <a:tc gridSpan="2">
                  <a:txBody>
                    <a:bodyPr/>
                    <a:lstStyle/>
                    <a:p>
                      <a:pPr algn="l">
                        <a:lnSpc>
                          <a:spcPts val="4900"/>
                        </a:lnSpc>
                        <a:defRPr/>
                      </a:pPr>
                      <a:r>
                        <a:rPr lang="en-US" sz="3500">
                          <a:solidFill>
                            <a:srgbClr val="000000"/>
                          </a:solidFill>
                          <a:latin typeface="Roboto Condensed Bold"/>
                        </a:rPr>
                        <a:t>Các bước</a:t>
                      </a:r>
                      <a:endParaRPr lang="en-US" sz="1100"/>
                    </a:p>
                  </a:txBody>
                  <a:tcPr marL="123825" marR="123825" marT="123825" marB="12382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hMerge="1">
                  <a:txBody>
                    <a:bodyPr/>
                    <a:lstStyle/>
                    <a:p>
                      <a:pPr algn="l">
                        <a:lnSpc>
                          <a:spcPts val="4900"/>
                        </a:lnSpc>
                        <a:defRPr/>
                      </a:pPr>
                      <a:r>
                        <a:rPr lang="en-US" sz="3500">
                          <a:solidFill>
                            <a:srgbClr val="000000"/>
                          </a:solidFill>
                          <a:latin typeface="Roboto Condensed Bold"/>
                        </a:rPr>
                        <a:t>Các bước</a:t>
                      </a:r>
                      <a:endParaRPr lang="en-US" sz="1100"/>
                    </a:p>
                  </a:txBody>
                  <a:tcPr marL="123825" marR="123825" marT="123825" marB="12382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a:lnSpc>
                          <a:spcPts val="4900"/>
                        </a:lnSpc>
                        <a:defRPr/>
                      </a:pPr>
                      <a:r>
                        <a:rPr lang="en-US" sz="3500">
                          <a:solidFill>
                            <a:srgbClr val="000000"/>
                          </a:solidFill>
                          <a:latin typeface="Roboto Condensed Bold"/>
                        </a:rPr>
                        <a:t>Yêu cầu</a:t>
                      </a:r>
                      <a:endParaRPr lang="en-US" sz="1100"/>
                    </a:p>
                  </a:txBody>
                  <a:tcPr marL="123825" marR="123825" marT="123825" marB="12382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a:lnSpc>
                          <a:spcPts val="4900"/>
                        </a:lnSpc>
                        <a:defRPr/>
                      </a:pPr>
                      <a:r>
                        <a:rPr lang="en-US" sz="3500">
                          <a:solidFill>
                            <a:srgbClr val="000000"/>
                          </a:solidFill>
                          <a:latin typeface="Roboto Condensed Bold"/>
                        </a:rPr>
                        <a:t>Lưu ý</a:t>
                      </a:r>
                      <a:endParaRPr lang="en-US" sz="1100"/>
                    </a:p>
                  </a:txBody>
                  <a:tcPr marL="123825" marR="123825" marT="123825" marB="12382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2185384">
                <a:tc rowSpan="5">
                  <a:txBody>
                    <a:bodyPr/>
                    <a:lstStyle/>
                    <a:p>
                      <a:pPr algn="l">
                        <a:lnSpc>
                          <a:spcPts val="4900"/>
                        </a:lnSpc>
                        <a:defRPr/>
                      </a:pPr>
                      <a:r>
                        <a:rPr lang="en-US" sz="3500">
                          <a:solidFill>
                            <a:srgbClr val="000000"/>
                          </a:solidFill>
                          <a:latin typeface="Roboto Condensed Bold"/>
                        </a:rPr>
                        <a:t>Chuẩn bị trước khi nói</a:t>
                      </a:r>
                      <a:endParaRPr lang="en-US" sz="1100"/>
                    </a:p>
                  </a:txBody>
                  <a:tcPr marL="123825" marR="123825" marT="123825" marB="12382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a:lnSpc>
                          <a:spcPts val="4900"/>
                        </a:lnSpc>
                        <a:defRPr/>
                      </a:pPr>
                      <a:r>
                        <a:rPr lang="en-US" sz="3500">
                          <a:solidFill>
                            <a:srgbClr val="000000"/>
                          </a:solidFill>
                          <a:latin typeface="Roboto Condensed"/>
                        </a:rPr>
                        <a:t>Xác định đề tài</a:t>
                      </a:r>
                      <a:endParaRPr lang="en-US" sz="1100"/>
                    </a:p>
                  </a:txBody>
                  <a:tcPr marL="123825" marR="123825" marT="123825" marB="12382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just">
                        <a:lnSpc>
                          <a:spcPts val="4900"/>
                        </a:lnSpc>
                        <a:defRPr/>
                      </a:pPr>
                      <a:r>
                        <a:rPr lang="en-US" sz="3500">
                          <a:solidFill>
                            <a:srgbClr val="000000"/>
                          </a:solidFill>
                          <a:latin typeface="Roboto Condensed"/>
                        </a:rPr>
                        <a:t>Sự giống và khác nhau giữa bài thơ “Sông núi nước Nam” và văn bản “Nước Đại Việt ta”</a:t>
                      </a:r>
                      <a:endParaRPr lang="en-US" sz="1100"/>
                    </a:p>
                  </a:txBody>
                  <a:tcPr marL="123825" marR="123825" marT="123825" marB="12382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rowSpan="4">
                  <a:txBody>
                    <a:bodyPr/>
                    <a:lstStyle/>
                    <a:p>
                      <a:pPr algn="l">
                        <a:lnSpc>
                          <a:spcPts val="4900"/>
                        </a:lnSpc>
                        <a:defRPr/>
                      </a:pPr>
                      <a:r>
                        <a:rPr lang="en-US" sz="3500">
                          <a:solidFill>
                            <a:srgbClr val="000000"/>
                          </a:solidFill>
                          <a:latin typeface="Roboto Condensed"/>
                        </a:rPr>
                        <a:t>Trả lời những câu hỏi gợi ý để định hướng được nội dung bài nói, tăng hiệu quả giao tiếp</a:t>
                      </a:r>
                      <a:endParaRPr lang="en-US" sz="1100"/>
                    </a:p>
                  </a:txBody>
                  <a:tcPr marL="123825" marR="123825" marT="123825" marB="12382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565078">
                <a:tc vMerge="1">
                  <a:txBody>
                    <a:bodyPr/>
                    <a:lstStyle/>
                    <a:p>
                      <a:pPr algn="l">
                        <a:lnSpc>
                          <a:spcPts val="4900"/>
                        </a:lnSpc>
                        <a:defRPr/>
                      </a:pPr>
                      <a:r>
                        <a:rPr lang="en-US" sz="3500">
                          <a:solidFill>
                            <a:srgbClr val="000000"/>
                          </a:solidFill>
                          <a:latin typeface="Roboto Condensed Bold"/>
                        </a:rPr>
                        <a:t>Chuẩn bị trước khi nói</a:t>
                      </a:r>
                      <a:endParaRPr lang="en-US" sz="1100"/>
                    </a:p>
                  </a:txBody>
                  <a:tcPr marL="123825" marR="123825" marT="123825" marB="12382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a:lnSpc>
                          <a:spcPts val="4900"/>
                        </a:lnSpc>
                        <a:defRPr/>
                      </a:pPr>
                      <a:r>
                        <a:rPr lang="en-US" sz="3500">
                          <a:solidFill>
                            <a:srgbClr val="000000"/>
                          </a:solidFill>
                          <a:latin typeface="Roboto Condensed"/>
                        </a:rPr>
                        <a:t>Xác định không gian, thời gian</a:t>
                      </a:r>
                      <a:endParaRPr lang="en-US" sz="1100"/>
                    </a:p>
                  </a:txBody>
                  <a:tcPr marL="123825" marR="123825" marT="123825" marB="12382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a:lnSpc>
                          <a:spcPts val="4900"/>
                        </a:lnSpc>
                        <a:defRPr/>
                      </a:pPr>
                      <a:r>
                        <a:rPr lang="en-US" sz="3500">
                          <a:solidFill>
                            <a:srgbClr val="000000"/>
                          </a:solidFill>
                          <a:latin typeface="Roboto Condensed"/>
                        </a:rPr>
                        <a:t>Nói ở đâu? Thời gian nói bao lâu?</a:t>
                      </a:r>
                      <a:endParaRPr lang="en-US" sz="1100"/>
                    </a:p>
                  </a:txBody>
                  <a:tcPr marL="123825" marR="123825" marT="123825" marB="12382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vMerge="1">
                  <a:txBody>
                    <a:bodyPr/>
                    <a:lstStyle/>
                    <a:p>
                      <a:pPr algn="l">
                        <a:lnSpc>
                          <a:spcPts val="4900"/>
                        </a:lnSpc>
                        <a:defRPr/>
                      </a:pPr>
                      <a:r>
                        <a:rPr lang="en-US" sz="3500">
                          <a:solidFill>
                            <a:srgbClr val="000000"/>
                          </a:solidFill>
                          <a:latin typeface="Roboto Condensed"/>
                        </a:rPr>
                        <a:t>Trả lời những câu hỏi gợi ý để định hướng được nội dung bài nói, tăng hiệu quả giao tiếp</a:t>
                      </a:r>
                      <a:endParaRPr lang="en-US" sz="1100"/>
                    </a:p>
                  </a:txBody>
                  <a:tcPr marL="123825" marR="123825" marT="123825" marB="12382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565078">
                <a:tc vMerge="1">
                  <a:txBody>
                    <a:bodyPr/>
                    <a:lstStyle/>
                    <a:p>
                      <a:pPr algn="l">
                        <a:lnSpc>
                          <a:spcPts val="4900"/>
                        </a:lnSpc>
                        <a:defRPr/>
                      </a:pPr>
                      <a:r>
                        <a:rPr lang="en-US" sz="3500">
                          <a:solidFill>
                            <a:srgbClr val="000000"/>
                          </a:solidFill>
                          <a:latin typeface="Roboto Condensed Bold"/>
                        </a:rPr>
                        <a:t>Chuẩn bị trước khi nói</a:t>
                      </a:r>
                      <a:endParaRPr lang="en-US" sz="1100"/>
                    </a:p>
                  </a:txBody>
                  <a:tcPr marL="123825" marR="123825" marT="123825" marB="12382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a:lnSpc>
                          <a:spcPts val="4900"/>
                        </a:lnSpc>
                        <a:defRPr/>
                      </a:pPr>
                      <a:r>
                        <a:rPr lang="en-US" sz="3500">
                          <a:solidFill>
                            <a:srgbClr val="000000"/>
                          </a:solidFill>
                          <a:latin typeface="Roboto Condensed"/>
                        </a:rPr>
                        <a:t>Xác định người nghe</a:t>
                      </a:r>
                      <a:endParaRPr lang="en-US" sz="1100"/>
                    </a:p>
                  </a:txBody>
                  <a:tcPr marL="123825" marR="123825" marT="123825" marB="12382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a:lnSpc>
                          <a:spcPts val="4900"/>
                        </a:lnSpc>
                        <a:defRPr/>
                      </a:pPr>
                      <a:r>
                        <a:rPr lang="en-US" sz="3500">
                          <a:solidFill>
                            <a:srgbClr val="000000"/>
                          </a:solidFill>
                          <a:latin typeface="Roboto Condensed"/>
                        </a:rPr>
                        <a:t>Nói cho ai nghe?</a:t>
                      </a:r>
                      <a:endParaRPr lang="en-US" sz="1100"/>
                    </a:p>
                  </a:txBody>
                  <a:tcPr marL="123825" marR="123825" marT="123825" marB="12382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vMerge="1">
                  <a:txBody>
                    <a:bodyPr/>
                    <a:lstStyle/>
                    <a:p>
                      <a:pPr algn="l">
                        <a:lnSpc>
                          <a:spcPts val="4900"/>
                        </a:lnSpc>
                        <a:defRPr/>
                      </a:pPr>
                      <a:r>
                        <a:rPr lang="en-US" sz="3500">
                          <a:solidFill>
                            <a:srgbClr val="000000"/>
                          </a:solidFill>
                          <a:latin typeface="Roboto Condensed"/>
                        </a:rPr>
                        <a:t>Trả lời những câu hỏi gợi ý để định hướng được nội dung bài nói, tăng hiệu quả giao tiếp</a:t>
                      </a:r>
                      <a:endParaRPr lang="en-US" sz="1100"/>
                    </a:p>
                  </a:txBody>
                  <a:tcPr marL="123825" marR="123825" marT="123825" marB="12382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1565078">
                <a:tc vMerge="1">
                  <a:txBody>
                    <a:bodyPr/>
                    <a:lstStyle/>
                    <a:p>
                      <a:pPr algn="l">
                        <a:lnSpc>
                          <a:spcPts val="4900"/>
                        </a:lnSpc>
                        <a:defRPr/>
                      </a:pPr>
                      <a:r>
                        <a:rPr lang="en-US" sz="3500">
                          <a:solidFill>
                            <a:srgbClr val="000000"/>
                          </a:solidFill>
                          <a:latin typeface="Roboto Condensed Bold"/>
                        </a:rPr>
                        <a:t>Chuẩn bị trước khi nói</a:t>
                      </a:r>
                      <a:endParaRPr lang="en-US" sz="1100"/>
                    </a:p>
                  </a:txBody>
                  <a:tcPr marL="123825" marR="123825" marT="123825" marB="12382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a:lnSpc>
                          <a:spcPts val="4900"/>
                        </a:lnSpc>
                        <a:defRPr/>
                      </a:pPr>
                      <a:r>
                        <a:rPr lang="en-US" sz="3500">
                          <a:solidFill>
                            <a:srgbClr val="000000"/>
                          </a:solidFill>
                          <a:latin typeface="Roboto Condensed"/>
                        </a:rPr>
                        <a:t>Xác định mục đích nói</a:t>
                      </a:r>
                      <a:endParaRPr lang="en-US" sz="1100"/>
                    </a:p>
                  </a:txBody>
                  <a:tcPr marL="123825" marR="123825" marT="123825" marB="12382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a:lnSpc>
                          <a:spcPts val="4900"/>
                        </a:lnSpc>
                        <a:defRPr/>
                      </a:pPr>
                      <a:r>
                        <a:rPr lang="en-US" sz="3500">
                          <a:solidFill>
                            <a:srgbClr val="000000"/>
                          </a:solidFill>
                          <a:latin typeface="Roboto Condensed"/>
                        </a:rPr>
                        <a:t>Nói để làm gì?</a:t>
                      </a:r>
                      <a:endParaRPr lang="en-US" sz="1100"/>
                    </a:p>
                  </a:txBody>
                  <a:tcPr marL="123825" marR="123825" marT="123825" marB="12382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vMerge="1">
                  <a:txBody>
                    <a:bodyPr/>
                    <a:lstStyle/>
                    <a:p>
                      <a:pPr algn="l">
                        <a:lnSpc>
                          <a:spcPts val="4900"/>
                        </a:lnSpc>
                        <a:defRPr/>
                      </a:pPr>
                      <a:r>
                        <a:rPr lang="en-US" sz="3500">
                          <a:solidFill>
                            <a:srgbClr val="000000"/>
                          </a:solidFill>
                          <a:latin typeface="Roboto Condensed"/>
                        </a:rPr>
                        <a:t>Trả lời những câu hỏi gợi ý để định hướng được nội dung bài nói, tăng hiệu quả giao tiếp</a:t>
                      </a:r>
                      <a:endParaRPr lang="en-US" sz="1100"/>
                    </a:p>
                  </a:txBody>
                  <a:tcPr marL="123825" marR="123825" marT="123825" marB="12382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2185384">
                <a:tc vMerge="1">
                  <a:txBody>
                    <a:bodyPr/>
                    <a:lstStyle/>
                    <a:p>
                      <a:pPr algn="l">
                        <a:lnSpc>
                          <a:spcPts val="4900"/>
                        </a:lnSpc>
                        <a:defRPr/>
                      </a:pPr>
                      <a:r>
                        <a:rPr lang="en-US" sz="3500">
                          <a:solidFill>
                            <a:srgbClr val="000000"/>
                          </a:solidFill>
                          <a:latin typeface="Roboto Condensed Bold"/>
                        </a:rPr>
                        <a:t>Chuẩn bị trước khi nói</a:t>
                      </a:r>
                      <a:endParaRPr lang="en-US" sz="1100"/>
                    </a:p>
                  </a:txBody>
                  <a:tcPr marL="123825" marR="123825" marT="123825" marB="12382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a:lnSpc>
                          <a:spcPts val="4900"/>
                        </a:lnSpc>
                        <a:defRPr/>
                      </a:pPr>
                      <a:r>
                        <a:rPr lang="en-US" sz="3500">
                          <a:solidFill>
                            <a:srgbClr val="000000"/>
                          </a:solidFill>
                          <a:latin typeface="Roboto Condensed"/>
                        </a:rPr>
                        <a:t>Tìm ý, lập dàn ý</a:t>
                      </a:r>
                      <a:endParaRPr lang="en-US" sz="1100"/>
                    </a:p>
                  </a:txBody>
                  <a:tcPr marL="123825" marR="123825" marT="123825" marB="12382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a:lnSpc>
                          <a:spcPts val="4900"/>
                        </a:lnSpc>
                        <a:defRPr/>
                      </a:pPr>
                      <a:r>
                        <a:rPr lang="en-US" sz="3500">
                          <a:solidFill>
                            <a:srgbClr val="000000"/>
                          </a:solidFill>
                          <a:latin typeface="Roboto Condensed"/>
                        </a:rPr>
                        <a:t>Xem lại phần kĩ năng viết đã học</a:t>
                      </a:r>
                      <a:endParaRPr lang="en-US" sz="1100"/>
                    </a:p>
                  </a:txBody>
                  <a:tcPr marL="123825" marR="123825" marT="123825" marB="12382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a:lnSpc>
                          <a:spcPts val="4900"/>
                        </a:lnSpc>
                        <a:defRPr/>
                      </a:pPr>
                      <a:r>
                        <a:rPr lang="en-US" sz="3500">
                          <a:solidFill>
                            <a:srgbClr val="000000"/>
                          </a:solidFill>
                          <a:latin typeface="Roboto Condensed"/>
                        </a:rPr>
                        <a:t>Có thể sử dụng thêm hình ảnh minh họa / trang phục… phối hợp để lời kể hấp dẫn, sinh động hơn</a:t>
                      </a:r>
                      <a:endParaRPr lang="en-US" sz="1100"/>
                    </a:p>
                  </a:txBody>
                  <a:tcPr marL="123825" marR="123825" marT="123825" marB="12382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BF7EE"/>
        </a:solidFill>
        <a:effectLst/>
      </p:bgPr>
    </p:bg>
    <p:spTree>
      <p:nvGrpSpPr>
        <p:cNvPr id="1" name=""/>
        <p:cNvGrpSpPr/>
        <p:nvPr/>
      </p:nvGrpSpPr>
      <p:grpSpPr>
        <a:xfrm>
          <a:off x="0" y="0"/>
          <a:ext cx="0" cy="0"/>
          <a:chOff x="0" y="0"/>
          <a:chExt cx="0" cy="0"/>
        </a:xfrm>
      </p:grpSpPr>
      <p:sp>
        <p:nvSpPr>
          <p:cNvPr id="2" name="Freeform 2" descr="preencoded.png"/>
          <p:cNvSpPr/>
          <p:nvPr/>
        </p:nvSpPr>
        <p:spPr>
          <a:xfrm>
            <a:off x="0" y="0"/>
            <a:ext cx="18290286" cy="10287000"/>
          </a:xfrm>
          <a:custGeom>
            <a:avLst/>
            <a:gdLst/>
            <a:ahLst/>
            <a:cxnLst/>
            <a:rect l="l" t="t" r="r" b="b"/>
            <a:pathLst>
              <a:path w="18290286" h="10287000">
                <a:moveTo>
                  <a:pt x="0" y="0"/>
                </a:moveTo>
                <a:lnTo>
                  <a:pt x="18290286" y="0"/>
                </a:lnTo>
                <a:lnTo>
                  <a:pt x="18290286" y="10287000"/>
                </a:lnTo>
                <a:lnTo>
                  <a:pt x="0" y="10287000"/>
                </a:lnTo>
                <a:lnTo>
                  <a:pt x="0" y="0"/>
                </a:lnTo>
                <a:close/>
              </a:path>
            </a:pathLst>
          </a:custGeom>
          <a:blipFill>
            <a:blip r:embed="rId2"/>
            <a:stretch>
              <a:fillRect b="-12"/>
            </a:stretch>
          </a:blipFill>
        </p:spPr>
        <p:txBody>
          <a:bodyPr/>
          <a:lstStyle/>
          <a:p>
            <a:endParaRPr lang="en-US"/>
          </a:p>
        </p:txBody>
      </p:sp>
      <p:sp>
        <p:nvSpPr>
          <p:cNvPr id="3" name="Freeform 3" descr="preencoded.png"/>
          <p:cNvSpPr/>
          <p:nvPr/>
        </p:nvSpPr>
        <p:spPr>
          <a:xfrm flipH="1">
            <a:off x="13796456" y="2304735"/>
            <a:ext cx="4753569" cy="7791450"/>
          </a:xfrm>
          <a:custGeom>
            <a:avLst/>
            <a:gdLst/>
            <a:ahLst/>
            <a:cxnLst/>
            <a:rect l="l" t="t" r="r" b="b"/>
            <a:pathLst>
              <a:path w="4753569" h="7791450">
                <a:moveTo>
                  <a:pt x="4753569" y="0"/>
                </a:moveTo>
                <a:lnTo>
                  <a:pt x="0" y="0"/>
                </a:lnTo>
                <a:lnTo>
                  <a:pt x="0" y="7791450"/>
                </a:lnTo>
                <a:lnTo>
                  <a:pt x="4753569" y="7791450"/>
                </a:lnTo>
                <a:lnTo>
                  <a:pt x="4753569" y="0"/>
                </a:lnTo>
                <a:close/>
              </a:path>
            </a:pathLst>
          </a:custGeom>
          <a:blipFill>
            <a:blip r:embed="rId3"/>
            <a:stretch>
              <a:fillRect b="-12"/>
            </a:stretch>
          </a:blipFill>
        </p:spPr>
        <p:txBody>
          <a:bodyPr/>
          <a:lstStyle/>
          <a:p>
            <a:endParaRPr lang="en-US"/>
          </a:p>
        </p:txBody>
      </p:sp>
      <p:grpSp>
        <p:nvGrpSpPr>
          <p:cNvPr id="4" name="Group 4"/>
          <p:cNvGrpSpPr/>
          <p:nvPr/>
        </p:nvGrpSpPr>
        <p:grpSpPr>
          <a:xfrm>
            <a:off x="672978" y="1259394"/>
            <a:ext cx="16247805" cy="7998906"/>
            <a:chOff x="0" y="0"/>
            <a:chExt cx="4279257" cy="2106708"/>
          </a:xfrm>
        </p:grpSpPr>
        <p:sp>
          <p:nvSpPr>
            <p:cNvPr id="5" name="Freeform 5"/>
            <p:cNvSpPr/>
            <p:nvPr/>
          </p:nvSpPr>
          <p:spPr>
            <a:xfrm>
              <a:off x="0" y="0"/>
              <a:ext cx="4279257" cy="2106708"/>
            </a:xfrm>
            <a:custGeom>
              <a:avLst/>
              <a:gdLst/>
              <a:ahLst/>
              <a:cxnLst/>
              <a:rect l="l" t="t" r="r" b="b"/>
              <a:pathLst>
                <a:path w="4279257" h="2106708">
                  <a:moveTo>
                    <a:pt x="0" y="0"/>
                  </a:moveTo>
                  <a:lnTo>
                    <a:pt x="4279257" y="0"/>
                  </a:lnTo>
                  <a:lnTo>
                    <a:pt x="4279257" y="2106708"/>
                  </a:lnTo>
                  <a:lnTo>
                    <a:pt x="0" y="2106708"/>
                  </a:lnTo>
                  <a:close/>
                </a:path>
              </a:pathLst>
            </a:custGeom>
            <a:solidFill>
              <a:srgbClr val="FFFFFF">
                <a:alpha val="63922"/>
              </a:srgbClr>
            </a:solidFill>
          </p:spPr>
          <p:txBody>
            <a:bodyPr/>
            <a:lstStyle/>
            <a:p>
              <a:endParaRPr lang="en-US"/>
            </a:p>
          </p:txBody>
        </p:sp>
        <p:sp>
          <p:nvSpPr>
            <p:cNvPr id="6" name="TextBox 6"/>
            <p:cNvSpPr txBox="1"/>
            <p:nvPr/>
          </p:nvSpPr>
          <p:spPr>
            <a:xfrm>
              <a:off x="0" y="-38100"/>
              <a:ext cx="4279257" cy="2144808"/>
            </a:xfrm>
            <a:prstGeom prst="rect">
              <a:avLst/>
            </a:prstGeom>
          </p:spPr>
          <p:txBody>
            <a:bodyPr lIns="50800" tIns="50800" rIns="50800" bIns="50800" rtlCol="0" anchor="ctr"/>
            <a:lstStyle/>
            <a:p>
              <a:pPr algn="ctr">
                <a:lnSpc>
                  <a:spcPts val="2659"/>
                </a:lnSpc>
              </a:pPr>
              <a:endParaRPr/>
            </a:p>
          </p:txBody>
        </p:sp>
      </p:grpSp>
      <p:graphicFrame>
        <p:nvGraphicFramePr>
          <p:cNvPr id="7" name="Table 7"/>
          <p:cNvGraphicFramePr>
            <a:graphicFrameLocks noGrp="1"/>
          </p:cNvGraphicFramePr>
          <p:nvPr/>
        </p:nvGraphicFramePr>
        <p:xfrm>
          <a:off x="1028700" y="1579234"/>
          <a:ext cx="15325878" cy="7181850"/>
        </p:xfrm>
        <a:graphic>
          <a:graphicData uri="http://schemas.openxmlformats.org/drawingml/2006/table">
            <a:tbl>
              <a:tblPr/>
              <a:tblGrid>
                <a:gridCol w="3515251">
                  <a:extLst>
                    <a:ext uri="{9D8B030D-6E8A-4147-A177-3AD203B41FA5}">
                      <a16:colId xmlns:a16="http://schemas.microsoft.com/office/drawing/2014/main" val="20000"/>
                    </a:ext>
                  </a:extLst>
                </a:gridCol>
                <a:gridCol w="7468858">
                  <a:extLst>
                    <a:ext uri="{9D8B030D-6E8A-4147-A177-3AD203B41FA5}">
                      <a16:colId xmlns:a16="http://schemas.microsoft.com/office/drawing/2014/main" val="20001"/>
                    </a:ext>
                  </a:extLst>
                </a:gridCol>
                <a:gridCol w="4341769">
                  <a:extLst>
                    <a:ext uri="{9D8B030D-6E8A-4147-A177-3AD203B41FA5}">
                      <a16:colId xmlns:a16="http://schemas.microsoft.com/office/drawing/2014/main" val="20002"/>
                    </a:ext>
                  </a:extLst>
                </a:gridCol>
              </a:tblGrid>
              <a:tr h="945483">
                <a:tc>
                  <a:txBody>
                    <a:bodyPr/>
                    <a:lstStyle/>
                    <a:p>
                      <a:pPr algn="ctr">
                        <a:lnSpc>
                          <a:spcPts val="4900"/>
                        </a:lnSpc>
                        <a:defRPr/>
                      </a:pPr>
                      <a:r>
                        <a:rPr lang="en-US" sz="3500">
                          <a:solidFill>
                            <a:srgbClr val="000000"/>
                          </a:solidFill>
                          <a:latin typeface="Roboto Condensed Bold"/>
                        </a:rPr>
                        <a:t>Các bước</a:t>
                      </a:r>
                      <a:endParaRPr lang="en-US" sz="1100"/>
                    </a:p>
                  </a:txBody>
                  <a:tcPr marL="123825" marR="123825" marT="123825" marB="12382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ts val="4900"/>
                        </a:lnSpc>
                        <a:defRPr/>
                      </a:pPr>
                      <a:r>
                        <a:rPr lang="en-US" sz="3500">
                          <a:solidFill>
                            <a:srgbClr val="000000"/>
                          </a:solidFill>
                          <a:latin typeface="Roboto Condensed Bold"/>
                        </a:rPr>
                        <a:t>Yêu cầu</a:t>
                      </a:r>
                      <a:endParaRPr lang="en-US" sz="1100"/>
                    </a:p>
                  </a:txBody>
                  <a:tcPr marL="123825" marR="123825" marT="123825" marB="12382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ts val="4900"/>
                        </a:lnSpc>
                        <a:defRPr/>
                      </a:pPr>
                      <a:r>
                        <a:rPr lang="en-US" sz="3500">
                          <a:solidFill>
                            <a:srgbClr val="000000"/>
                          </a:solidFill>
                          <a:latin typeface="Roboto Condensed Bold"/>
                        </a:rPr>
                        <a:t>Lưu ý</a:t>
                      </a:r>
                      <a:endParaRPr lang="en-US" sz="1100"/>
                    </a:p>
                  </a:txBody>
                  <a:tcPr marL="123825" marR="123825" marT="123825" marB="12382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3428569">
                <a:tc>
                  <a:txBody>
                    <a:bodyPr/>
                    <a:lstStyle/>
                    <a:p>
                      <a:pPr algn="just">
                        <a:lnSpc>
                          <a:spcPts val="4900"/>
                        </a:lnSpc>
                        <a:defRPr/>
                      </a:pPr>
                      <a:r>
                        <a:rPr lang="en-US" sz="3500">
                          <a:solidFill>
                            <a:srgbClr val="000000"/>
                          </a:solidFill>
                          <a:latin typeface="Roboto Condensed Bold"/>
                        </a:rPr>
                        <a:t>Luyện tập và trình bày bài nói</a:t>
                      </a:r>
                      <a:endParaRPr lang="en-US" sz="1100"/>
                    </a:p>
                  </a:txBody>
                  <a:tcPr marL="123825" marR="123825" marT="123825" marB="12382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755651" lvl="1" indent="-377825" algn="just">
                        <a:lnSpc>
                          <a:spcPts val="4900"/>
                        </a:lnSpc>
                        <a:buFont typeface="Arial"/>
                        <a:buChar char="•"/>
                        <a:defRPr/>
                      </a:pPr>
                      <a:r>
                        <a:rPr lang="en-US" sz="3500">
                          <a:solidFill>
                            <a:srgbClr val="000000"/>
                          </a:solidFill>
                          <a:latin typeface="Roboto Condensed"/>
                        </a:rPr>
                        <a:t>Có thể đứng trước gương kể hoặc kể cho bạn nghe</a:t>
                      </a:r>
                      <a:endParaRPr lang="en-US" sz="1100"/>
                    </a:p>
                    <a:p>
                      <a:pPr marL="755651" lvl="1" indent="-377825" algn="just">
                        <a:lnSpc>
                          <a:spcPts val="4900"/>
                        </a:lnSpc>
                        <a:buFont typeface="Arial"/>
                        <a:buChar char="•"/>
                      </a:pPr>
                      <a:r>
                        <a:rPr lang="en-US" sz="3500">
                          <a:solidFill>
                            <a:srgbClr val="000000"/>
                          </a:solidFill>
                          <a:latin typeface="Roboto Condensed"/>
                        </a:rPr>
                        <a:t>Khi nói: Cần tự tin, thoải mái, bám sát mục đích chia sẻ trải nghiệm, điều chỉnh giọng nói, tốc độ nói</a:t>
                      </a:r>
                    </a:p>
                  </a:txBody>
                  <a:tcPr marL="123825" marR="123825" marT="123825" marB="12382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just">
                        <a:lnSpc>
                          <a:spcPts val="4900"/>
                        </a:lnSpc>
                        <a:defRPr/>
                      </a:pPr>
                      <a:r>
                        <a:rPr lang="en-US" sz="3500">
                          <a:solidFill>
                            <a:srgbClr val="000000"/>
                          </a:solidFill>
                          <a:latin typeface="Roboto Condensed"/>
                        </a:rPr>
                        <a:t>Chú ý cách kết hợp giọng điệu, cử chỉ, nét mặt,… khi kể</a:t>
                      </a:r>
                      <a:endParaRPr lang="en-US" sz="1100"/>
                    </a:p>
                  </a:txBody>
                  <a:tcPr marL="123825" marR="123825" marT="123825" marB="12382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2807798">
                <a:tc>
                  <a:txBody>
                    <a:bodyPr/>
                    <a:lstStyle/>
                    <a:p>
                      <a:pPr algn="just">
                        <a:lnSpc>
                          <a:spcPts val="4900"/>
                        </a:lnSpc>
                        <a:defRPr/>
                      </a:pPr>
                      <a:r>
                        <a:rPr lang="en-US" sz="3500">
                          <a:solidFill>
                            <a:srgbClr val="000000"/>
                          </a:solidFill>
                          <a:latin typeface="Roboto Condensed Bold"/>
                        </a:rPr>
                        <a:t>Trao đổi, đánh giá, rút kinh nghiệm sau khi nói</a:t>
                      </a:r>
                      <a:endParaRPr lang="en-US" sz="1100"/>
                    </a:p>
                  </a:txBody>
                  <a:tcPr marL="123825" marR="123825" marT="123825" marB="12382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just">
                        <a:lnSpc>
                          <a:spcPts val="4900"/>
                        </a:lnSpc>
                        <a:defRPr/>
                      </a:pPr>
                      <a:r>
                        <a:rPr lang="en-US" sz="3500">
                          <a:solidFill>
                            <a:srgbClr val="000000"/>
                          </a:solidFill>
                          <a:latin typeface="Roboto Condensed"/>
                        </a:rPr>
                        <a:t>Sử dụng bảng kiểm để tự nhận xét và nhận xét cho bạn</a:t>
                      </a:r>
                      <a:endParaRPr lang="en-US" sz="1100"/>
                    </a:p>
                  </a:txBody>
                  <a:tcPr marL="123825" marR="123825" marT="123825" marB="12382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just">
                        <a:lnSpc>
                          <a:spcPts val="4900"/>
                        </a:lnSpc>
                        <a:defRPr/>
                      </a:pPr>
                      <a:r>
                        <a:rPr lang="en-US" sz="3500">
                          <a:solidFill>
                            <a:srgbClr val="000000"/>
                          </a:solidFill>
                          <a:latin typeface="Roboto Condensed"/>
                        </a:rPr>
                        <a:t>Chú ý tính khách quan, khoa học, tránh chủ quan, cực đoan khi nhận xét</a:t>
                      </a:r>
                      <a:endParaRPr lang="en-US" sz="1100"/>
                    </a:p>
                  </a:txBody>
                  <a:tcPr marL="123825" marR="123825" marT="123825" marB="12382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BF7EE"/>
        </a:solidFill>
        <a:effectLst/>
      </p:bgPr>
    </p:bg>
    <p:spTree>
      <p:nvGrpSpPr>
        <p:cNvPr id="1" name=""/>
        <p:cNvGrpSpPr/>
        <p:nvPr/>
      </p:nvGrpSpPr>
      <p:grpSpPr>
        <a:xfrm>
          <a:off x="0" y="0"/>
          <a:ext cx="0" cy="0"/>
          <a:chOff x="0" y="0"/>
          <a:chExt cx="0" cy="0"/>
        </a:xfrm>
      </p:grpSpPr>
      <p:sp>
        <p:nvSpPr>
          <p:cNvPr id="2" name="Freeform 2" descr="preencoded.png"/>
          <p:cNvSpPr/>
          <p:nvPr/>
        </p:nvSpPr>
        <p:spPr>
          <a:xfrm>
            <a:off x="0" y="0"/>
            <a:ext cx="18290286" cy="10287000"/>
          </a:xfrm>
          <a:custGeom>
            <a:avLst/>
            <a:gdLst/>
            <a:ahLst/>
            <a:cxnLst/>
            <a:rect l="l" t="t" r="r" b="b"/>
            <a:pathLst>
              <a:path w="18290286" h="10287000">
                <a:moveTo>
                  <a:pt x="0" y="0"/>
                </a:moveTo>
                <a:lnTo>
                  <a:pt x="18290286" y="0"/>
                </a:lnTo>
                <a:lnTo>
                  <a:pt x="18290286" y="10287000"/>
                </a:lnTo>
                <a:lnTo>
                  <a:pt x="0" y="10287000"/>
                </a:lnTo>
                <a:lnTo>
                  <a:pt x="0" y="0"/>
                </a:lnTo>
                <a:close/>
              </a:path>
            </a:pathLst>
          </a:custGeom>
          <a:blipFill>
            <a:blip r:embed="rId2"/>
            <a:stretch>
              <a:fillRect b="-12"/>
            </a:stretch>
          </a:blipFill>
        </p:spPr>
        <p:txBody>
          <a:bodyPr/>
          <a:lstStyle/>
          <a:p>
            <a:endParaRPr lang="en-US"/>
          </a:p>
        </p:txBody>
      </p:sp>
      <p:sp>
        <p:nvSpPr>
          <p:cNvPr id="3" name="Freeform 3" descr="preencoded.png"/>
          <p:cNvSpPr/>
          <p:nvPr/>
        </p:nvSpPr>
        <p:spPr>
          <a:xfrm flipH="1">
            <a:off x="13796456" y="2304735"/>
            <a:ext cx="4753569" cy="7791450"/>
          </a:xfrm>
          <a:custGeom>
            <a:avLst/>
            <a:gdLst/>
            <a:ahLst/>
            <a:cxnLst/>
            <a:rect l="l" t="t" r="r" b="b"/>
            <a:pathLst>
              <a:path w="4753569" h="7791450">
                <a:moveTo>
                  <a:pt x="4753569" y="0"/>
                </a:moveTo>
                <a:lnTo>
                  <a:pt x="0" y="0"/>
                </a:lnTo>
                <a:lnTo>
                  <a:pt x="0" y="7791450"/>
                </a:lnTo>
                <a:lnTo>
                  <a:pt x="4753569" y="7791450"/>
                </a:lnTo>
                <a:lnTo>
                  <a:pt x="4753569" y="0"/>
                </a:lnTo>
                <a:close/>
              </a:path>
            </a:pathLst>
          </a:custGeom>
          <a:blipFill>
            <a:blip r:embed="rId3"/>
            <a:stretch>
              <a:fillRect b="-12"/>
            </a:stretch>
          </a:blipFill>
        </p:spPr>
        <p:txBody>
          <a:bodyPr/>
          <a:lstStyle/>
          <a:p>
            <a:endParaRPr lang="en-US"/>
          </a:p>
        </p:txBody>
      </p:sp>
      <p:grpSp>
        <p:nvGrpSpPr>
          <p:cNvPr id="4" name="Group 4"/>
          <p:cNvGrpSpPr/>
          <p:nvPr/>
        </p:nvGrpSpPr>
        <p:grpSpPr>
          <a:xfrm>
            <a:off x="1028700" y="1664636"/>
            <a:ext cx="16247805" cy="7998906"/>
            <a:chOff x="0" y="0"/>
            <a:chExt cx="4279257" cy="2106708"/>
          </a:xfrm>
        </p:grpSpPr>
        <p:sp>
          <p:nvSpPr>
            <p:cNvPr id="5" name="Freeform 5"/>
            <p:cNvSpPr/>
            <p:nvPr/>
          </p:nvSpPr>
          <p:spPr>
            <a:xfrm>
              <a:off x="0" y="0"/>
              <a:ext cx="4279257" cy="2106708"/>
            </a:xfrm>
            <a:custGeom>
              <a:avLst/>
              <a:gdLst/>
              <a:ahLst/>
              <a:cxnLst/>
              <a:rect l="l" t="t" r="r" b="b"/>
              <a:pathLst>
                <a:path w="4279257" h="2106708">
                  <a:moveTo>
                    <a:pt x="0" y="0"/>
                  </a:moveTo>
                  <a:lnTo>
                    <a:pt x="4279257" y="0"/>
                  </a:lnTo>
                  <a:lnTo>
                    <a:pt x="4279257" y="2106708"/>
                  </a:lnTo>
                  <a:lnTo>
                    <a:pt x="0" y="2106708"/>
                  </a:lnTo>
                  <a:close/>
                </a:path>
              </a:pathLst>
            </a:custGeom>
            <a:solidFill>
              <a:srgbClr val="FFFFFF">
                <a:alpha val="63922"/>
              </a:srgbClr>
            </a:solidFill>
          </p:spPr>
          <p:txBody>
            <a:bodyPr/>
            <a:lstStyle/>
            <a:p>
              <a:endParaRPr lang="en-US"/>
            </a:p>
          </p:txBody>
        </p:sp>
        <p:sp>
          <p:nvSpPr>
            <p:cNvPr id="6" name="TextBox 6"/>
            <p:cNvSpPr txBox="1"/>
            <p:nvPr/>
          </p:nvSpPr>
          <p:spPr>
            <a:xfrm>
              <a:off x="0" y="-38100"/>
              <a:ext cx="4279257" cy="2144808"/>
            </a:xfrm>
            <a:prstGeom prst="rect">
              <a:avLst/>
            </a:prstGeom>
          </p:spPr>
          <p:txBody>
            <a:bodyPr lIns="50800" tIns="50800" rIns="50800" bIns="50800" rtlCol="0" anchor="ctr"/>
            <a:lstStyle/>
            <a:p>
              <a:pPr algn="ctr">
                <a:lnSpc>
                  <a:spcPts val="2659"/>
                </a:lnSpc>
              </a:pPr>
              <a:endParaRPr/>
            </a:p>
          </p:txBody>
        </p:sp>
      </p:grpSp>
      <p:graphicFrame>
        <p:nvGraphicFramePr>
          <p:cNvPr id="7" name="Table 7"/>
          <p:cNvGraphicFramePr>
            <a:graphicFrameLocks noGrp="1"/>
          </p:cNvGraphicFramePr>
          <p:nvPr/>
        </p:nvGraphicFramePr>
        <p:xfrm>
          <a:off x="1197959" y="1812457"/>
          <a:ext cx="15892083" cy="7703263"/>
        </p:xfrm>
        <a:graphic>
          <a:graphicData uri="http://schemas.openxmlformats.org/drawingml/2006/table">
            <a:tbl>
              <a:tblPr/>
              <a:tblGrid>
                <a:gridCol w="2420644">
                  <a:extLst>
                    <a:ext uri="{9D8B030D-6E8A-4147-A177-3AD203B41FA5}">
                      <a16:colId xmlns:a16="http://schemas.microsoft.com/office/drawing/2014/main" val="20000"/>
                    </a:ext>
                  </a:extLst>
                </a:gridCol>
                <a:gridCol w="13471439">
                  <a:extLst>
                    <a:ext uri="{9D8B030D-6E8A-4147-A177-3AD203B41FA5}">
                      <a16:colId xmlns:a16="http://schemas.microsoft.com/office/drawing/2014/main" val="20001"/>
                    </a:ext>
                  </a:extLst>
                </a:gridCol>
              </a:tblGrid>
              <a:tr h="1646486">
                <a:tc>
                  <a:txBody>
                    <a:bodyPr/>
                    <a:lstStyle/>
                    <a:p>
                      <a:pPr algn="ctr">
                        <a:lnSpc>
                          <a:spcPts val="5698"/>
                        </a:lnSpc>
                        <a:defRPr/>
                      </a:pPr>
                      <a:r>
                        <a:rPr lang="en-US" sz="3799">
                          <a:solidFill>
                            <a:srgbClr val="4A452A"/>
                          </a:solidFill>
                          <a:latin typeface="Roboto Condensed Bold"/>
                        </a:rPr>
                        <a:t>Mở đầu</a:t>
                      </a:r>
                      <a:endParaRPr lang="en-US" sz="1100"/>
                    </a:p>
                  </a:txBody>
                  <a:tcPr marL="68850" marR="68850" marT="68850" marB="68850" anchor="ctr">
                    <a:lnL w="4762" cap="flat" cmpd="sng" algn="ctr">
                      <a:solidFill>
                        <a:srgbClr val="000000"/>
                      </a:solidFill>
                      <a:prstDash val="solid"/>
                      <a:round/>
                      <a:headEnd type="none" w="med" len="med"/>
                      <a:tailEnd type="none" w="med" len="med"/>
                    </a:lnL>
                    <a:lnR w="4762" cap="flat" cmpd="sng" algn="ctr">
                      <a:solidFill>
                        <a:srgbClr val="000000"/>
                      </a:solidFill>
                      <a:prstDash val="solid"/>
                      <a:round/>
                      <a:headEnd type="none" w="med" len="med"/>
                      <a:tailEnd type="none" w="med" len="med"/>
                    </a:lnR>
                    <a:lnT w="4762" cap="flat" cmpd="sng" algn="ctr">
                      <a:solidFill>
                        <a:srgbClr val="000000"/>
                      </a:solidFill>
                      <a:prstDash val="solid"/>
                      <a:round/>
                      <a:headEnd type="none" w="med" len="med"/>
                      <a:tailEnd type="none" w="med" len="med"/>
                    </a:lnT>
                    <a:lnB w="4762" cap="flat" cmpd="sng" algn="ctr">
                      <a:solidFill>
                        <a:srgbClr val="000000"/>
                      </a:solidFill>
                      <a:prstDash val="solid"/>
                      <a:round/>
                      <a:headEnd type="none" w="med" len="med"/>
                      <a:tailEnd type="none" w="med" len="med"/>
                    </a:lnB>
                    <a:solidFill>
                      <a:srgbClr val="DDD9C3"/>
                    </a:solidFill>
                  </a:tcPr>
                </a:tc>
                <a:tc>
                  <a:txBody>
                    <a:bodyPr/>
                    <a:lstStyle/>
                    <a:p>
                      <a:pPr algn="just">
                        <a:lnSpc>
                          <a:spcPts val="5698"/>
                        </a:lnSpc>
                        <a:defRPr/>
                      </a:pPr>
                      <a:r>
                        <a:rPr lang="en-US" sz="3799">
                          <a:solidFill>
                            <a:srgbClr val="4A452A"/>
                          </a:solidFill>
                          <a:latin typeface="Roboto Condensed"/>
                        </a:rPr>
                        <a:t>Nêu vấn đề, mục đích bài nói là chỉ ra sự giống nhau/ hoặc khác nhau của hai văn bản</a:t>
                      </a:r>
                      <a:endParaRPr lang="en-US" sz="1100"/>
                    </a:p>
                  </a:txBody>
                  <a:tcPr marL="68850" marR="68850" marT="68850" marB="68850" anchor="ctr">
                    <a:lnL w="4762" cap="flat" cmpd="sng" algn="ctr">
                      <a:solidFill>
                        <a:srgbClr val="000000"/>
                      </a:solidFill>
                      <a:prstDash val="solid"/>
                      <a:round/>
                      <a:headEnd type="none" w="med" len="med"/>
                      <a:tailEnd type="none" w="med" len="med"/>
                    </a:lnL>
                    <a:lnR w="4762" cap="flat" cmpd="sng" algn="ctr">
                      <a:solidFill>
                        <a:srgbClr val="000000"/>
                      </a:solidFill>
                      <a:prstDash val="solid"/>
                      <a:round/>
                      <a:headEnd type="none" w="med" len="med"/>
                      <a:tailEnd type="none" w="med" len="med"/>
                    </a:lnR>
                    <a:lnT w="4762" cap="flat" cmpd="sng" algn="ctr">
                      <a:solidFill>
                        <a:srgbClr val="000000"/>
                      </a:solidFill>
                      <a:prstDash val="solid"/>
                      <a:round/>
                      <a:headEnd type="none" w="med" len="med"/>
                      <a:tailEnd type="none" w="med" len="med"/>
                    </a:lnT>
                    <a:lnB w="4762" cap="flat" cmpd="sng" algn="ctr">
                      <a:solidFill>
                        <a:srgbClr val="000000"/>
                      </a:solidFill>
                      <a:prstDash val="solid"/>
                      <a:round/>
                      <a:headEnd type="none" w="med" len="med"/>
                      <a:tailEnd type="none" w="med" len="med"/>
                    </a:lnB>
                    <a:solidFill>
                      <a:srgbClr val="EEECE1"/>
                    </a:solidFill>
                  </a:tcPr>
                </a:tc>
                <a:extLst>
                  <a:ext uri="{0D108BD9-81ED-4DB2-BD59-A6C34878D82A}">
                    <a16:rowId xmlns:a16="http://schemas.microsoft.com/office/drawing/2014/main" val="10000"/>
                  </a:ext>
                </a:extLst>
              </a:tr>
              <a:tr h="4450926">
                <a:tc>
                  <a:txBody>
                    <a:bodyPr/>
                    <a:lstStyle/>
                    <a:p>
                      <a:pPr algn="ctr">
                        <a:lnSpc>
                          <a:spcPts val="5698"/>
                        </a:lnSpc>
                        <a:defRPr/>
                      </a:pPr>
                      <a:r>
                        <a:rPr lang="en-US" sz="3799">
                          <a:solidFill>
                            <a:srgbClr val="4A452A"/>
                          </a:solidFill>
                          <a:latin typeface="Roboto Condensed Bold"/>
                        </a:rPr>
                        <a:t>Nội dung chính</a:t>
                      </a:r>
                      <a:endParaRPr lang="en-US" sz="1100"/>
                    </a:p>
                  </a:txBody>
                  <a:tcPr marL="68850" marR="68850" marT="68850" marB="68850" anchor="ctr">
                    <a:lnL w="4762" cap="flat" cmpd="sng" algn="ctr">
                      <a:solidFill>
                        <a:srgbClr val="000000"/>
                      </a:solidFill>
                      <a:prstDash val="solid"/>
                      <a:round/>
                      <a:headEnd type="none" w="med" len="med"/>
                      <a:tailEnd type="none" w="med" len="med"/>
                    </a:lnL>
                    <a:lnR w="4762" cap="flat" cmpd="sng" algn="ctr">
                      <a:solidFill>
                        <a:srgbClr val="000000"/>
                      </a:solidFill>
                      <a:prstDash val="solid"/>
                      <a:round/>
                      <a:headEnd type="none" w="med" len="med"/>
                      <a:tailEnd type="none" w="med" len="med"/>
                    </a:lnR>
                    <a:lnT w="4762" cap="flat" cmpd="sng" algn="ctr">
                      <a:solidFill>
                        <a:srgbClr val="000000"/>
                      </a:solidFill>
                      <a:prstDash val="solid"/>
                      <a:round/>
                      <a:headEnd type="none" w="med" len="med"/>
                      <a:tailEnd type="none" w="med" len="med"/>
                    </a:lnT>
                    <a:lnB w="4762" cap="flat" cmpd="sng" algn="ctr">
                      <a:solidFill>
                        <a:srgbClr val="000000"/>
                      </a:solidFill>
                      <a:prstDash val="solid"/>
                      <a:round/>
                      <a:headEnd type="none" w="med" len="med"/>
                      <a:tailEnd type="none" w="med" len="med"/>
                    </a:lnB>
                    <a:solidFill>
                      <a:srgbClr val="DDD9C3"/>
                    </a:solidFill>
                  </a:tcPr>
                </a:tc>
                <a:tc>
                  <a:txBody>
                    <a:bodyPr/>
                    <a:lstStyle/>
                    <a:p>
                      <a:pPr marL="820204" lvl="1" indent="-410102" algn="just">
                        <a:lnSpc>
                          <a:spcPts val="5698"/>
                        </a:lnSpc>
                        <a:buFont typeface="Arial"/>
                        <a:buChar char="•"/>
                        <a:defRPr/>
                      </a:pPr>
                      <a:r>
                        <a:rPr lang="en-US" sz="3798">
                          <a:solidFill>
                            <a:srgbClr val="4A452A"/>
                          </a:solidFill>
                          <a:latin typeface="Roboto Condensed"/>
                        </a:rPr>
                        <a:t>Nêu những điểm giống/ khác nhau của hai văn bản ở một số tiêu chí như bối cảnh ra đời, đề tài, nội dung chính, tư tưởng và tình cảm của người viết, vai trò và sự tác động của tác phẩm, thể loại, ngôn ngữ và biện pháp nghệ thuật đặc sắc,...</a:t>
                      </a:r>
                      <a:endParaRPr lang="en-US" sz="1100"/>
                    </a:p>
                    <a:p>
                      <a:pPr marL="820204" lvl="1" indent="-410102" algn="just">
                        <a:lnSpc>
                          <a:spcPts val="5698"/>
                        </a:lnSpc>
                        <a:buFont typeface="Arial"/>
                        <a:buChar char="•"/>
                      </a:pPr>
                      <a:r>
                        <a:rPr lang="en-US" sz="3799">
                          <a:solidFill>
                            <a:srgbClr val="4A452A"/>
                          </a:solidFill>
                          <a:latin typeface="Roboto Condensed"/>
                        </a:rPr>
                        <a:t>Mỗi điểm cần có các lí lẽ và bằng chứng cụ thể dẫn ra từ hai văn bản.</a:t>
                      </a:r>
                    </a:p>
                  </a:txBody>
                  <a:tcPr marL="68850" marR="68850" marT="68850" marB="68850" anchor="ctr">
                    <a:lnL w="4762" cap="flat" cmpd="sng" algn="ctr">
                      <a:solidFill>
                        <a:srgbClr val="000000"/>
                      </a:solidFill>
                      <a:prstDash val="solid"/>
                      <a:round/>
                      <a:headEnd type="none" w="med" len="med"/>
                      <a:tailEnd type="none" w="med" len="med"/>
                    </a:lnL>
                    <a:lnR w="4762" cap="flat" cmpd="sng" algn="ctr">
                      <a:solidFill>
                        <a:srgbClr val="000000"/>
                      </a:solidFill>
                      <a:prstDash val="solid"/>
                      <a:round/>
                      <a:headEnd type="none" w="med" len="med"/>
                      <a:tailEnd type="none" w="med" len="med"/>
                    </a:lnR>
                    <a:lnT w="4762" cap="flat" cmpd="sng" algn="ctr">
                      <a:solidFill>
                        <a:srgbClr val="000000"/>
                      </a:solidFill>
                      <a:prstDash val="solid"/>
                      <a:round/>
                      <a:headEnd type="none" w="med" len="med"/>
                      <a:tailEnd type="none" w="med" len="med"/>
                    </a:lnT>
                    <a:lnB w="4762" cap="flat" cmpd="sng" algn="ctr">
                      <a:solidFill>
                        <a:srgbClr val="000000"/>
                      </a:solidFill>
                      <a:prstDash val="solid"/>
                      <a:round/>
                      <a:headEnd type="none" w="med" len="med"/>
                      <a:tailEnd type="none" w="med" len="med"/>
                    </a:lnB>
                    <a:solidFill>
                      <a:srgbClr val="EEECE1"/>
                    </a:solidFill>
                  </a:tcPr>
                </a:tc>
                <a:extLst>
                  <a:ext uri="{0D108BD9-81ED-4DB2-BD59-A6C34878D82A}">
                    <a16:rowId xmlns:a16="http://schemas.microsoft.com/office/drawing/2014/main" val="10001"/>
                  </a:ext>
                </a:extLst>
              </a:tr>
              <a:tr h="1605851">
                <a:tc>
                  <a:txBody>
                    <a:bodyPr/>
                    <a:lstStyle/>
                    <a:p>
                      <a:pPr algn="ctr">
                        <a:lnSpc>
                          <a:spcPts val="5698"/>
                        </a:lnSpc>
                        <a:defRPr/>
                      </a:pPr>
                      <a:r>
                        <a:rPr lang="en-US" sz="3799">
                          <a:solidFill>
                            <a:srgbClr val="4A452A"/>
                          </a:solidFill>
                          <a:latin typeface="Roboto Condensed Bold"/>
                        </a:rPr>
                        <a:t>Kết thúc</a:t>
                      </a:r>
                      <a:endParaRPr lang="en-US" sz="1100"/>
                    </a:p>
                  </a:txBody>
                  <a:tcPr marL="68850" marR="68850" marT="68850" marB="68850" anchor="ctr">
                    <a:lnL w="4762" cap="flat" cmpd="sng" algn="ctr">
                      <a:solidFill>
                        <a:srgbClr val="000000"/>
                      </a:solidFill>
                      <a:prstDash val="solid"/>
                      <a:round/>
                      <a:headEnd type="none" w="med" len="med"/>
                      <a:tailEnd type="none" w="med" len="med"/>
                    </a:lnL>
                    <a:lnR w="4762" cap="flat" cmpd="sng" algn="ctr">
                      <a:solidFill>
                        <a:srgbClr val="000000"/>
                      </a:solidFill>
                      <a:prstDash val="solid"/>
                      <a:round/>
                      <a:headEnd type="none" w="med" len="med"/>
                      <a:tailEnd type="none" w="med" len="med"/>
                    </a:lnR>
                    <a:lnT w="4762" cap="flat" cmpd="sng" algn="ctr">
                      <a:solidFill>
                        <a:srgbClr val="000000"/>
                      </a:solidFill>
                      <a:prstDash val="solid"/>
                      <a:round/>
                      <a:headEnd type="none" w="med" len="med"/>
                      <a:tailEnd type="none" w="med" len="med"/>
                    </a:lnT>
                    <a:lnB w="4762" cap="flat" cmpd="sng" algn="ctr">
                      <a:solidFill>
                        <a:srgbClr val="000000"/>
                      </a:solidFill>
                      <a:prstDash val="solid"/>
                      <a:round/>
                      <a:headEnd type="none" w="med" len="med"/>
                      <a:tailEnd type="none" w="med" len="med"/>
                    </a:lnB>
                    <a:solidFill>
                      <a:srgbClr val="DDD9C3"/>
                    </a:solidFill>
                  </a:tcPr>
                </a:tc>
                <a:tc>
                  <a:txBody>
                    <a:bodyPr/>
                    <a:lstStyle/>
                    <a:p>
                      <a:pPr algn="just">
                        <a:lnSpc>
                          <a:spcPts val="5698"/>
                        </a:lnSpc>
                        <a:defRPr/>
                      </a:pPr>
                      <a:r>
                        <a:rPr lang="en-US" sz="3798">
                          <a:solidFill>
                            <a:srgbClr val="4A452A"/>
                          </a:solidFill>
                          <a:latin typeface="Roboto Condensed"/>
                        </a:rPr>
                        <a:t>Khẳng định ý nghĩa và vị trí của hai văn bản đối với lịch sử dân tộc nói chung và văn học nói riêng</a:t>
                      </a:r>
                      <a:endParaRPr lang="en-US" sz="1100"/>
                    </a:p>
                  </a:txBody>
                  <a:tcPr marL="68850" marR="68850" marT="68850" marB="68850" anchor="ctr">
                    <a:lnL w="4762" cap="flat" cmpd="sng" algn="ctr">
                      <a:solidFill>
                        <a:srgbClr val="000000"/>
                      </a:solidFill>
                      <a:prstDash val="solid"/>
                      <a:round/>
                      <a:headEnd type="none" w="med" len="med"/>
                      <a:tailEnd type="none" w="med" len="med"/>
                    </a:lnL>
                    <a:lnR w="4762" cap="flat" cmpd="sng" algn="ctr">
                      <a:solidFill>
                        <a:srgbClr val="000000"/>
                      </a:solidFill>
                      <a:prstDash val="solid"/>
                      <a:round/>
                      <a:headEnd type="none" w="med" len="med"/>
                      <a:tailEnd type="none" w="med" len="med"/>
                    </a:lnR>
                    <a:lnT w="4762" cap="flat" cmpd="sng" algn="ctr">
                      <a:solidFill>
                        <a:srgbClr val="000000"/>
                      </a:solidFill>
                      <a:prstDash val="solid"/>
                      <a:round/>
                      <a:headEnd type="none" w="med" len="med"/>
                      <a:tailEnd type="none" w="med" len="med"/>
                    </a:lnT>
                    <a:lnB w="4762" cap="flat" cmpd="sng" algn="ctr">
                      <a:solidFill>
                        <a:srgbClr val="000000"/>
                      </a:solidFill>
                      <a:prstDash val="solid"/>
                      <a:round/>
                      <a:headEnd type="none" w="med" len="med"/>
                      <a:tailEnd type="none" w="med" len="med"/>
                    </a:lnB>
                    <a:solidFill>
                      <a:srgbClr val="EEECE1"/>
                    </a:solidFill>
                  </a:tcPr>
                </a:tc>
                <a:extLst>
                  <a:ext uri="{0D108BD9-81ED-4DB2-BD59-A6C34878D82A}">
                    <a16:rowId xmlns:a16="http://schemas.microsoft.com/office/drawing/2014/main" val="10002"/>
                  </a:ext>
                </a:extLst>
              </a:tr>
            </a:tbl>
          </a:graphicData>
        </a:graphic>
      </p:graphicFrame>
      <p:sp>
        <p:nvSpPr>
          <p:cNvPr id="8" name="TextBox 8"/>
          <p:cNvSpPr txBox="1"/>
          <p:nvPr/>
        </p:nvSpPr>
        <p:spPr>
          <a:xfrm>
            <a:off x="719827" y="508000"/>
            <a:ext cx="16370214" cy="936625"/>
          </a:xfrm>
          <a:prstGeom prst="rect">
            <a:avLst/>
          </a:prstGeom>
        </p:spPr>
        <p:txBody>
          <a:bodyPr lIns="0" tIns="0" rIns="0" bIns="0" rtlCol="0" anchor="t">
            <a:spAutoFit/>
          </a:bodyPr>
          <a:lstStyle/>
          <a:p>
            <a:pPr algn="ctr">
              <a:lnSpc>
                <a:spcPts val="7699"/>
              </a:lnSpc>
            </a:pPr>
            <a:r>
              <a:rPr lang="en-US" sz="5499" dirty="0" err="1">
                <a:solidFill>
                  <a:srgbClr val="CD5058"/>
                </a:solidFill>
                <a:latin typeface="#9Slide05 Dear Saturday 1"/>
              </a:rPr>
              <a:t>Mô</a:t>
            </a:r>
            <a:r>
              <a:rPr lang="en-US" sz="5499" dirty="0">
                <a:solidFill>
                  <a:srgbClr val="CD5058"/>
                </a:solidFill>
                <a:latin typeface="#9Slide05 Dear Saturday 1"/>
              </a:rPr>
              <a:t> </a:t>
            </a:r>
            <a:r>
              <a:rPr lang="en-US" sz="5499" dirty="0" err="1">
                <a:solidFill>
                  <a:srgbClr val="CD5058"/>
                </a:solidFill>
                <a:latin typeface="#9Slide05 Dear Saturday 1"/>
              </a:rPr>
              <a:t>hình</a:t>
            </a:r>
            <a:endParaRPr lang="en-US" sz="5499" dirty="0">
              <a:solidFill>
                <a:srgbClr val="CD5058"/>
              </a:solidFill>
              <a:latin typeface="#9Slide05 Dear Saturday 1"/>
            </a:endParaRP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BF7EE"/>
        </a:solidFill>
        <a:effectLst/>
      </p:bgPr>
    </p:bg>
    <p:spTree>
      <p:nvGrpSpPr>
        <p:cNvPr id="1" name=""/>
        <p:cNvGrpSpPr/>
        <p:nvPr/>
      </p:nvGrpSpPr>
      <p:grpSpPr>
        <a:xfrm>
          <a:off x="0" y="0"/>
          <a:ext cx="0" cy="0"/>
          <a:chOff x="0" y="0"/>
          <a:chExt cx="0" cy="0"/>
        </a:xfrm>
      </p:grpSpPr>
      <p:sp>
        <p:nvSpPr>
          <p:cNvPr id="2" name="Freeform 2" descr="preencoded.png"/>
          <p:cNvSpPr/>
          <p:nvPr/>
        </p:nvSpPr>
        <p:spPr>
          <a:xfrm>
            <a:off x="0" y="0"/>
            <a:ext cx="18290286" cy="10287000"/>
          </a:xfrm>
          <a:custGeom>
            <a:avLst/>
            <a:gdLst/>
            <a:ahLst/>
            <a:cxnLst/>
            <a:rect l="l" t="t" r="r" b="b"/>
            <a:pathLst>
              <a:path w="18290286" h="10287000">
                <a:moveTo>
                  <a:pt x="0" y="0"/>
                </a:moveTo>
                <a:lnTo>
                  <a:pt x="18290286" y="0"/>
                </a:lnTo>
                <a:lnTo>
                  <a:pt x="18290286" y="10287000"/>
                </a:lnTo>
                <a:lnTo>
                  <a:pt x="0" y="10287000"/>
                </a:lnTo>
                <a:lnTo>
                  <a:pt x="0" y="0"/>
                </a:lnTo>
                <a:close/>
              </a:path>
            </a:pathLst>
          </a:custGeom>
          <a:blipFill>
            <a:blip r:embed="rId2"/>
            <a:stretch>
              <a:fillRect b="-12"/>
            </a:stretch>
          </a:blipFill>
        </p:spPr>
        <p:txBody>
          <a:bodyPr/>
          <a:lstStyle/>
          <a:p>
            <a:endParaRPr lang="en-US"/>
          </a:p>
        </p:txBody>
      </p:sp>
      <p:sp>
        <p:nvSpPr>
          <p:cNvPr id="3" name="Freeform 3" descr="preencoded.png"/>
          <p:cNvSpPr/>
          <p:nvPr/>
        </p:nvSpPr>
        <p:spPr>
          <a:xfrm>
            <a:off x="10965710" y="0"/>
            <a:ext cx="7153105" cy="6292013"/>
          </a:xfrm>
          <a:custGeom>
            <a:avLst/>
            <a:gdLst/>
            <a:ahLst/>
            <a:cxnLst/>
            <a:rect l="l" t="t" r="r" b="b"/>
            <a:pathLst>
              <a:path w="7153105" h="6292013">
                <a:moveTo>
                  <a:pt x="0" y="0"/>
                </a:moveTo>
                <a:lnTo>
                  <a:pt x="7153105" y="0"/>
                </a:lnTo>
                <a:lnTo>
                  <a:pt x="7153105" y="6292013"/>
                </a:lnTo>
                <a:lnTo>
                  <a:pt x="0" y="6292013"/>
                </a:lnTo>
                <a:lnTo>
                  <a:pt x="0" y="0"/>
                </a:lnTo>
                <a:close/>
              </a:path>
            </a:pathLst>
          </a:custGeom>
          <a:blipFill>
            <a:blip r:embed="rId3"/>
            <a:stretch>
              <a:fillRect b="-12"/>
            </a:stretch>
          </a:blipFill>
        </p:spPr>
        <p:txBody>
          <a:bodyPr/>
          <a:lstStyle/>
          <a:p>
            <a:endParaRPr lang="en-US"/>
          </a:p>
        </p:txBody>
      </p:sp>
      <p:sp>
        <p:nvSpPr>
          <p:cNvPr id="4" name="Freeform 4" descr="preencoded.png"/>
          <p:cNvSpPr/>
          <p:nvPr/>
        </p:nvSpPr>
        <p:spPr>
          <a:xfrm>
            <a:off x="0" y="2163051"/>
            <a:ext cx="8376252" cy="8123949"/>
          </a:xfrm>
          <a:custGeom>
            <a:avLst/>
            <a:gdLst/>
            <a:ahLst/>
            <a:cxnLst/>
            <a:rect l="l" t="t" r="r" b="b"/>
            <a:pathLst>
              <a:path w="8376252" h="8123949">
                <a:moveTo>
                  <a:pt x="0" y="0"/>
                </a:moveTo>
                <a:lnTo>
                  <a:pt x="8376252" y="0"/>
                </a:lnTo>
                <a:lnTo>
                  <a:pt x="8376252" y="8123949"/>
                </a:lnTo>
                <a:lnTo>
                  <a:pt x="0" y="8123949"/>
                </a:lnTo>
                <a:lnTo>
                  <a:pt x="0" y="0"/>
                </a:lnTo>
                <a:close/>
              </a:path>
            </a:pathLst>
          </a:custGeom>
          <a:blipFill>
            <a:blip r:embed="rId4"/>
            <a:stretch>
              <a:fillRect b="-12"/>
            </a:stretch>
          </a:blipFill>
        </p:spPr>
        <p:txBody>
          <a:bodyPr/>
          <a:lstStyle/>
          <a:p>
            <a:endParaRPr lang="en-US"/>
          </a:p>
        </p:txBody>
      </p:sp>
      <p:grpSp>
        <p:nvGrpSpPr>
          <p:cNvPr id="5" name="Group 5"/>
          <p:cNvGrpSpPr/>
          <p:nvPr/>
        </p:nvGrpSpPr>
        <p:grpSpPr>
          <a:xfrm>
            <a:off x="3208529" y="4225075"/>
            <a:ext cx="11873227" cy="1836851"/>
            <a:chOff x="0" y="0"/>
            <a:chExt cx="2392234" cy="370091"/>
          </a:xfrm>
        </p:grpSpPr>
        <p:sp>
          <p:nvSpPr>
            <p:cNvPr id="6" name="Freeform 6"/>
            <p:cNvSpPr/>
            <p:nvPr/>
          </p:nvSpPr>
          <p:spPr>
            <a:xfrm>
              <a:off x="0" y="0"/>
              <a:ext cx="2392234" cy="370091"/>
            </a:xfrm>
            <a:custGeom>
              <a:avLst/>
              <a:gdLst/>
              <a:ahLst/>
              <a:cxnLst/>
              <a:rect l="l" t="t" r="r" b="b"/>
              <a:pathLst>
                <a:path w="2392234" h="370091">
                  <a:moveTo>
                    <a:pt x="0" y="0"/>
                  </a:moveTo>
                  <a:lnTo>
                    <a:pt x="2392234" y="0"/>
                  </a:lnTo>
                  <a:lnTo>
                    <a:pt x="2392234" y="370091"/>
                  </a:lnTo>
                  <a:lnTo>
                    <a:pt x="0" y="370091"/>
                  </a:lnTo>
                  <a:close/>
                </a:path>
              </a:pathLst>
            </a:custGeom>
            <a:solidFill>
              <a:srgbClr val="FFFFFF">
                <a:alpha val="69804"/>
              </a:srgbClr>
            </a:solidFill>
          </p:spPr>
          <p:txBody>
            <a:bodyPr/>
            <a:lstStyle/>
            <a:p>
              <a:endParaRPr lang="en-US"/>
            </a:p>
          </p:txBody>
        </p:sp>
        <p:sp>
          <p:nvSpPr>
            <p:cNvPr id="7" name="TextBox 7"/>
            <p:cNvSpPr txBox="1"/>
            <p:nvPr/>
          </p:nvSpPr>
          <p:spPr>
            <a:xfrm>
              <a:off x="0" y="-38100"/>
              <a:ext cx="2392234" cy="408191"/>
            </a:xfrm>
            <a:prstGeom prst="rect">
              <a:avLst/>
            </a:prstGeom>
          </p:spPr>
          <p:txBody>
            <a:bodyPr lIns="50800" tIns="50800" rIns="50800" bIns="50800" rtlCol="0" anchor="ctr"/>
            <a:lstStyle/>
            <a:p>
              <a:pPr algn="ctr">
                <a:lnSpc>
                  <a:spcPts val="2659"/>
                </a:lnSpc>
              </a:pPr>
              <a:endParaRPr/>
            </a:p>
          </p:txBody>
        </p:sp>
      </p:grpSp>
      <p:sp>
        <p:nvSpPr>
          <p:cNvPr id="8" name="TextBox 8"/>
          <p:cNvSpPr txBox="1"/>
          <p:nvPr/>
        </p:nvSpPr>
        <p:spPr>
          <a:xfrm>
            <a:off x="3153451" y="4451884"/>
            <a:ext cx="11228487" cy="1244976"/>
          </a:xfrm>
          <a:prstGeom prst="rect">
            <a:avLst/>
          </a:prstGeom>
        </p:spPr>
        <p:txBody>
          <a:bodyPr lIns="0" tIns="0" rIns="0" bIns="0" rtlCol="0" anchor="t">
            <a:spAutoFit/>
          </a:bodyPr>
          <a:lstStyle/>
          <a:p>
            <a:pPr algn="ctr">
              <a:lnSpc>
                <a:spcPts val="10129"/>
              </a:lnSpc>
            </a:pPr>
            <a:r>
              <a:rPr lang="en-US" sz="7235" dirty="0">
                <a:solidFill>
                  <a:srgbClr val="CD5058"/>
                </a:solidFill>
                <a:latin typeface="Fraunces Bold"/>
              </a:rPr>
              <a:t>III. TRÌNH BÀY BÀI NÓI</a:t>
            </a: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p:spPr>
        <p:txBody>
          <a:bodyPr/>
          <a:lstStyle/>
          <a:p>
            <a:endParaRPr lang="en-US"/>
          </a:p>
        </p:txBody>
      </p:sp>
      <p:sp>
        <p:nvSpPr>
          <p:cNvPr id="3" name="Freeform 3" descr="E:\中国元素\竹子2.png"/>
          <p:cNvSpPr/>
          <p:nvPr/>
        </p:nvSpPr>
        <p:spPr>
          <a:xfrm flipH="1">
            <a:off x="11861800" y="0"/>
            <a:ext cx="6426200" cy="10287000"/>
          </a:xfrm>
          <a:custGeom>
            <a:avLst/>
            <a:gdLst/>
            <a:ahLst/>
            <a:cxnLst/>
            <a:rect l="l" t="t" r="r" b="b"/>
            <a:pathLst>
              <a:path w="6426200" h="10287000">
                <a:moveTo>
                  <a:pt x="6426200" y="0"/>
                </a:moveTo>
                <a:lnTo>
                  <a:pt x="0" y="0"/>
                </a:lnTo>
                <a:lnTo>
                  <a:pt x="0" y="10287000"/>
                </a:lnTo>
                <a:lnTo>
                  <a:pt x="6426200" y="10287000"/>
                </a:lnTo>
                <a:lnTo>
                  <a:pt x="6426200" y="0"/>
                </a:lnTo>
                <a:close/>
              </a:path>
            </a:pathLst>
          </a:custGeom>
          <a:blipFill>
            <a:blip r:embed="rId3"/>
            <a:stretch>
              <a:fillRect b="-929"/>
            </a:stretch>
          </a:blipFill>
        </p:spPr>
        <p:txBody>
          <a:bodyPr/>
          <a:lstStyle/>
          <a:p>
            <a:endParaRPr lang="en-US"/>
          </a:p>
        </p:txBody>
      </p:sp>
      <p:grpSp>
        <p:nvGrpSpPr>
          <p:cNvPr id="4" name="Group 4"/>
          <p:cNvGrpSpPr/>
          <p:nvPr/>
        </p:nvGrpSpPr>
        <p:grpSpPr>
          <a:xfrm>
            <a:off x="1028700" y="2898076"/>
            <a:ext cx="15404460" cy="5719994"/>
            <a:chOff x="0" y="0"/>
            <a:chExt cx="4057142" cy="1506501"/>
          </a:xfrm>
        </p:grpSpPr>
        <p:sp>
          <p:nvSpPr>
            <p:cNvPr id="5" name="Freeform 5"/>
            <p:cNvSpPr/>
            <p:nvPr/>
          </p:nvSpPr>
          <p:spPr>
            <a:xfrm>
              <a:off x="0" y="0"/>
              <a:ext cx="4057142" cy="1506501"/>
            </a:xfrm>
            <a:custGeom>
              <a:avLst/>
              <a:gdLst/>
              <a:ahLst/>
              <a:cxnLst/>
              <a:rect l="l" t="t" r="r" b="b"/>
              <a:pathLst>
                <a:path w="4057142" h="1506501">
                  <a:moveTo>
                    <a:pt x="0" y="0"/>
                  </a:moveTo>
                  <a:lnTo>
                    <a:pt x="4057142" y="0"/>
                  </a:lnTo>
                  <a:lnTo>
                    <a:pt x="4057142" y="1506501"/>
                  </a:lnTo>
                  <a:lnTo>
                    <a:pt x="0" y="1506501"/>
                  </a:lnTo>
                  <a:close/>
                </a:path>
              </a:pathLst>
            </a:custGeom>
            <a:solidFill>
              <a:srgbClr val="FBF7EE"/>
            </a:solidFill>
          </p:spPr>
          <p:txBody>
            <a:bodyPr/>
            <a:lstStyle/>
            <a:p>
              <a:endParaRPr lang="en-US"/>
            </a:p>
          </p:txBody>
        </p:sp>
        <p:sp>
          <p:nvSpPr>
            <p:cNvPr id="6" name="TextBox 6"/>
            <p:cNvSpPr txBox="1"/>
            <p:nvPr/>
          </p:nvSpPr>
          <p:spPr>
            <a:xfrm>
              <a:off x="0" y="-38100"/>
              <a:ext cx="4057142" cy="1544601"/>
            </a:xfrm>
            <a:prstGeom prst="rect">
              <a:avLst/>
            </a:prstGeom>
          </p:spPr>
          <p:txBody>
            <a:bodyPr lIns="50800" tIns="50800" rIns="50800" bIns="50800" rtlCol="0" anchor="ctr"/>
            <a:lstStyle/>
            <a:p>
              <a:pPr algn="ctr">
                <a:lnSpc>
                  <a:spcPts val="2659"/>
                </a:lnSpc>
              </a:pPr>
              <a:endParaRPr/>
            </a:p>
          </p:txBody>
        </p:sp>
      </p:grpSp>
      <p:sp>
        <p:nvSpPr>
          <p:cNvPr id="7" name="TextBox 7"/>
          <p:cNvSpPr txBox="1"/>
          <p:nvPr/>
        </p:nvSpPr>
        <p:spPr>
          <a:xfrm>
            <a:off x="1028700" y="1297051"/>
            <a:ext cx="15074900" cy="1368424"/>
          </a:xfrm>
          <a:prstGeom prst="rect">
            <a:avLst/>
          </a:prstGeom>
        </p:spPr>
        <p:txBody>
          <a:bodyPr lIns="0" tIns="0" rIns="0" bIns="0" rtlCol="0" anchor="t">
            <a:spAutoFit/>
          </a:bodyPr>
          <a:lstStyle/>
          <a:p>
            <a:pPr algn="ctr">
              <a:lnSpc>
                <a:spcPts val="11200"/>
              </a:lnSpc>
            </a:pPr>
            <a:r>
              <a:rPr lang="en-US" sz="8000">
                <a:solidFill>
                  <a:srgbClr val="CD5058"/>
                </a:solidFill>
                <a:latin typeface="Fraunces Bold"/>
              </a:rPr>
              <a:t>NHIỆM VỤ:</a:t>
            </a:r>
          </a:p>
        </p:txBody>
      </p:sp>
      <p:sp>
        <p:nvSpPr>
          <p:cNvPr id="8" name="TextBox 8"/>
          <p:cNvSpPr txBox="1"/>
          <p:nvPr/>
        </p:nvSpPr>
        <p:spPr>
          <a:xfrm>
            <a:off x="1441019" y="3376837"/>
            <a:ext cx="14579821" cy="4648172"/>
          </a:xfrm>
          <a:prstGeom prst="rect">
            <a:avLst/>
          </a:prstGeom>
        </p:spPr>
        <p:txBody>
          <a:bodyPr lIns="0" tIns="0" rIns="0" bIns="0" rtlCol="0" anchor="t">
            <a:spAutoFit/>
          </a:bodyPr>
          <a:lstStyle/>
          <a:p>
            <a:pPr marL="1133715" lvl="1" indent="-566857" algn="just">
              <a:lnSpc>
                <a:spcPts val="7351"/>
              </a:lnSpc>
              <a:buFont typeface="Arial"/>
              <a:buChar char="•"/>
            </a:pPr>
            <a:r>
              <a:rPr lang="en-US" sz="5251" dirty="0">
                <a:solidFill>
                  <a:srgbClr val="000000"/>
                </a:solidFill>
                <a:latin typeface="Roboto Condensed"/>
              </a:rPr>
              <a:t>Đại </a:t>
            </a:r>
            <a:r>
              <a:rPr lang="en-US" sz="5251" dirty="0" err="1">
                <a:solidFill>
                  <a:srgbClr val="000000"/>
                </a:solidFill>
                <a:latin typeface="Roboto Condensed"/>
              </a:rPr>
              <a:t>diện</a:t>
            </a:r>
            <a:r>
              <a:rPr lang="en-US" sz="5251" dirty="0">
                <a:solidFill>
                  <a:srgbClr val="000000"/>
                </a:solidFill>
                <a:latin typeface="Roboto Condensed"/>
              </a:rPr>
              <a:t> HS </a:t>
            </a:r>
            <a:r>
              <a:rPr lang="en-US" sz="5251" dirty="0" err="1">
                <a:solidFill>
                  <a:srgbClr val="000000"/>
                </a:solidFill>
                <a:latin typeface="Roboto Condensed"/>
              </a:rPr>
              <a:t>trong</a:t>
            </a:r>
            <a:r>
              <a:rPr lang="en-US" sz="5251" dirty="0">
                <a:solidFill>
                  <a:srgbClr val="000000"/>
                </a:solidFill>
                <a:latin typeface="Roboto Condensed"/>
              </a:rPr>
              <a:t> </a:t>
            </a:r>
            <a:r>
              <a:rPr lang="en-US" sz="5251" dirty="0" err="1">
                <a:solidFill>
                  <a:srgbClr val="000000"/>
                </a:solidFill>
                <a:latin typeface="Roboto Condensed"/>
              </a:rPr>
              <a:t>nhóm</a:t>
            </a:r>
            <a:r>
              <a:rPr lang="en-US" sz="5251" dirty="0">
                <a:solidFill>
                  <a:srgbClr val="000000"/>
                </a:solidFill>
                <a:latin typeface="Roboto Condensed"/>
              </a:rPr>
              <a:t> </a:t>
            </a:r>
            <a:r>
              <a:rPr lang="en-US" sz="5251" dirty="0" err="1">
                <a:solidFill>
                  <a:srgbClr val="000000"/>
                </a:solidFill>
                <a:latin typeface="Roboto Condensed"/>
              </a:rPr>
              <a:t>trình</a:t>
            </a:r>
            <a:r>
              <a:rPr lang="en-US" sz="5251" dirty="0">
                <a:solidFill>
                  <a:srgbClr val="000000"/>
                </a:solidFill>
                <a:latin typeface="Roboto Condensed"/>
              </a:rPr>
              <a:t> </a:t>
            </a:r>
            <a:r>
              <a:rPr lang="en-US" sz="5251" dirty="0" err="1">
                <a:solidFill>
                  <a:srgbClr val="000000"/>
                </a:solidFill>
                <a:latin typeface="Roboto Condensed"/>
              </a:rPr>
              <a:t>bày</a:t>
            </a:r>
            <a:r>
              <a:rPr lang="en-US" sz="5251" dirty="0">
                <a:solidFill>
                  <a:srgbClr val="000000"/>
                </a:solidFill>
                <a:latin typeface="Roboto Condensed"/>
              </a:rPr>
              <a:t> (</a:t>
            </a:r>
            <a:r>
              <a:rPr lang="en-US" sz="5251" dirty="0" err="1">
                <a:solidFill>
                  <a:srgbClr val="000000"/>
                </a:solidFill>
                <a:latin typeface="Roboto Condensed"/>
              </a:rPr>
              <a:t>tối</a:t>
            </a:r>
            <a:r>
              <a:rPr lang="en-US" sz="5251" dirty="0">
                <a:solidFill>
                  <a:srgbClr val="000000"/>
                </a:solidFill>
                <a:latin typeface="Roboto Condensed"/>
              </a:rPr>
              <a:t> </a:t>
            </a:r>
            <a:r>
              <a:rPr lang="en-US" sz="5251" dirty="0" err="1">
                <a:solidFill>
                  <a:srgbClr val="000000"/>
                </a:solidFill>
                <a:latin typeface="Roboto Condensed"/>
              </a:rPr>
              <a:t>đa</a:t>
            </a:r>
            <a:r>
              <a:rPr lang="en-US" sz="5251" dirty="0">
                <a:solidFill>
                  <a:srgbClr val="000000"/>
                </a:solidFill>
                <a:latin typeface="Roboto Condensed"/>
              </a:rPr>
              <a:t> 3 </a:t>
            </a:r>
            <a:r>
              <a:rPr lang="en-US" sz="5251" dirty="0" err="1">
                <a:solidFill>
                  <a:srgbClr val="000000"/>
                </a:solidFill>
                <a:latin typeface="Roboto Condensed"/>
              </a:rPr>
              <a:t>phút</a:t>
            </a:r>
            <a:r>
              <a:rPr lang="en-US" sz="5251" dirty="0">
                <a:solidFill>
                  <a:srgbClr val="000000"/>
                </a:solidFill>
                <a:latin typeface="Roboto Condensed"/>
              </a:rPr>
              <a:t>), </a:t>
            </a:r>
            <a:r>
              <a:rPr lang="en-US" sz="5251" dirty="0" err="1">
                <a:solidFill>
                  <a:srgbClr val="000000"/>
                </a:solidFill>
                <a:latin typeface="Roboto Condensed"/>
              </a:rPr>
              <a:t>đại</a:t>
            </a:r>
            <a:r>
              <a:rPr lang="en-US" sz="5251" dirty="0">
                <a:solidFill>
                  <a:srgbClr val="000000"/>
                </a:solidFill>
                <a:latin typeface="Roboto Condensed"/>
              </a:rPr>
              <a:t> </a:t>
            </a:r>
            <a:r>
              <a:rPr lang="en-US" sz="5251" dirty="0" err="1">
                <a:solidFill>
                  <a:srgbClr val="000000"/>
                </a:solidFill>
                <a:latin typeface="Roboto Condensed"/>
              </a:rPr>
              <a:t>diện</a:t>
            </a:r>
            <a:r>
              <a:rPr lang="en-US" sz="5251" dirty="0">
                <a:solidFill>
                  <a:srgbClr val="000000"/>
                </a:solidFill>
                <a:latin typeface="Roboto Condensed"/>
              </a:rPr>
              <a:t> </a:t>
            </a:r>
            <a:r>
              <a:rPr lang="en-US" sz="5251" dirty="0" err="1">
                <a:solidFill>
                  <a:srgbClr val="000000"/>
                </a:solidFill>
                <a:latin typeface="Roboto Condensed"/>
              </a:rPr>
              <a:t>nhóm</a:t>
            </a:r>
            <a:r>
              <a:rPr lang="en-US" sz="5251" dirty="0">
                <a:solidFill>
                  <a:srgbClr val="000000"/>
                </a:solidFill>
                <a:latin typeface="Roboto Condensed"/>
              </a:rPr>
              <a:t> </a:t>
            </a:r>
            <a:r>
              <a:rPr lang="en-US" sz="5251" dirty="0" err="1">
                <a:solidFill>
                  <a:srgbClr val="000000"/>
                </a:solidFill>
                <a:latin typeface="Roboto Condensed"/>
              </a:rPr>
              <a:t>còn</a:t>
            </a:r>
            <a:r>
              <a:rPr lang="en-US" sz="5251" dirty="0">
                <a:solidFill>
                  <a:srgbClr val="000000"/>
                </a:solidFill>
                <a:latin typeface="Roboto Condensed"/>
              </a:rPr>
              <a:t> </a:t>
            </a:r>
            <a:r>
              <a:rPr lang="en-US" sz="5251" dirty="0" err="1">
                <a:solidFill>
                  <a:srgbClr val="000000"/>
                </a:solidFill>
                <a:latin typeface="Roboto Condensed"/>
              </a:rPr>
              <a:t>lại</a:t>
            </a:r>
            <a:r>
              <a:rPr lang="en-US" sz="5251" dirty="0">
                <a:solidFill>
                  <a:srgbClr val="000000"/>
                </a:solidFill>
                <a:latin typeface="Roboto Condensed"/>
              </a:rPr>
              <a:t> </a:t>
            </a:r>
            <a:r>
              <a:rPr lang="en-US" sz="5251" dirty="0" err="1">
                <a:solidFill>
                  <a:srgbClr val="000000"/>
                </a:solidFill>
                <a:latin typeface="Roboto Condensed"/>
              </a:rPr>
              <a:t>nhận</a:t>
            </a:r>
            <a:r>
              <a:rPr lang="en-US" sz="5251" dirty="0">
                <a:solidFill>
                  <a:srgbClr val="000000"/>
                </a:solidFill>
                <a:latin typeface="Roboto Condensed"/>
              </a:rPr>
              <a:t> </a:t>
            </a:r>
            <a:r>
              <a:rPr lang="en-US" sz="5251" dirty="0" err="1">
                <a:solidFill>
                  <a:srgbClr val="000000"/>
                </a:solidFill>
                <a:latin typeface="Roboto Condensed"/>
              </a:rPr>
              <a:t>xét</a:t>
            </a:r>
            <a:r>
              <a:rPr lang="en-US" sz="5251" dirty="0">
                <a:solidFill>
                  <a:srgbClr val="000000"/>
                </a:solidFill>
                <a:latin typeface="Roboto Condensed"/>
              </a:rPr>
              <a:t>.  </a:t>
            </a:r>
          </a:p>
          <a:p>
            <a:pPr marL="1133715" lvl="1" indent="-566857" algn="just">
              <a:lnSpc>
                <a:spcPts val="7351"/>
              </a:lnSpc>
              <a:buFont typeface="Arial"/>
              <a:buChar char="•"/>
            </a:pPr>
            <a:r>
              <a:rPr lang="en-US" sz="5251" dirty="0" err="1">
                <a:solidFill>
                  <a:srgbClr val="000000"/>
                </a:solidFill>
                <a:latin typeface="Roboto Condensed"/>
              </a:rPr>
              <a:t>Bắt</a:t>
            </a:r>
            <a:r>
              <a:rPr lang="en-US" sz="5251" dirty="0">
                <a:solidFill>
                  <a:srgbClr val="000000"/>
                </a:solidFill>
                <a:latin typeface="Roboto Condensed"/>
              </a:rPr>
              <a:t> </a:t>
            </a:r>
            <a:r>
              <a:rPr lang="en-US" sz="5251" dirty="0" err="1">
                <a:solidFill>
                  <a:srgbClr val="000000"/>
                </a:solidFill>
                <a:latin typeface="Roboto Condensed"/>
              </a:rPr>
              <a:t>cặp</a:t>
            </a:r>
            <a:r>
              <a:rPr lang="en-US" sz="5251" dirty="0">
                <a:solidFill>
                  <a:srgbClr val="000000"/>
                </a:solidFill>
                <a:latin typeface="Roboto Condensed"/>
              </a:rPr>
              <a:t> </a:t>
            </a:r>
            <a:r>
              <a:rPr lang="en-US" sz="5251" dirty="0" err="1">
                <a:solidFill>
                  <a:srgbClr val="000000"/>
                </a:solidFill>
                <a:latin typeface="Roboto Condensed"/>
              </a:rPr>
              <a:t>nhận</a:t>
            </a:r>
            <a:r>
              <a:rPr lang="en-US" sz="5251" dirty="0">
                <a:solidFill>
                  <a:srgbClr val="000000"/>
                </a:solidFill>
                <a:latin typeface="Roboto Condensed"/>
              </a:rPr>
              <a:t> </a:t>
            </a:r>
            <a:r>
              <a:rPr lang="en-US" sz="5251" dirty="0" err="1">
                <a:solidFill>
                  <a:srgbClr val="000000"/>
                </a:solidFill>
                <a:latin typeface="Roboto Condensed"/>
              </a:rPr>
              <a:t>xét</a:t>
            </a:r>
            <a:r>
              <a:rPr lang="en-US" sz="5251" dirty="0">
                <a:solidFill>
                  <a:srgbClr val="000000"/>
                </a:solidFill>
                <a:latin typeface="Roboto Condensed"/>
              </a:rPr>
              <a:t>: </a:t>
            </a:r>
            <a:r>
              <a:rPr lang="en-US" sz="5251" dirty="0" err="1">
                <a:solidFill>
                  <a:srgbClr val="000000"/>
                </a:solidFill>
                <a:latin typeface="Roboto Condensed"/>
              </a:rPr>
              <a:t>Nhóm</a:t>
            </a:r>
            <a:r>
              <a:rPr lang="en-US" sz="5251" dirty="0">
                <a:solidFill>
                  <a:srgbClr val="000000"/>
                </a:solidFill>
                <a:latin typeface="Roboto Condensed"/>
              </a:rPr>
              <a:t> 1 </a:t>
            </a:r>
            <a:r>
              <a:rPr lang="en-US" sz="5251" dirty="0" err="1">
                <a:solidFill>
                  <a:srgbClr val="000000"/>
                </a:solidFill>
                <a:latin typeface="Roboto Condensed"/>
              </a:rPr>
              <a:t>ghép</a:t>
            </a:r>
            <a:r>
              <a:rPr lang="en-US" sz="5251" dirty="0">
                <a:solidFill>
                  <a:srgbClr val="000000"/>
                </a:solidFill>
                <a:latin typeface="Roboto Condensed"/>
              </a:rPr>
              <a:t> </a:t>
            </a:r>
            <a:r>
              <a:rPr lang="en-US" sz="5251" dirty="0" err="1">
                <a:solidFill>
                  <a:srgbClr val="000000"/>
                </a:solidFill>
                <a:latin typeface="Roboto Condensed"/>
              </a:rPr>
              <a:t>đôi</a:t>
            </a:r>
            <a:r>
              <a:rPr lang="en-US" sz="5251" dirty="0">
                <a:solidFill>
                  <a:srgbClr val="000000"/>
                </a:solidFill>
                <a:latin typeface="Roboto Condensed"/>
              </a:rPr>
              <a:t> </a:t>
            </a:r>
            <a:r>
              <a:rPr lang="en-US" sz="5251" dirty="0" err="1">
                <a:solidFill>
                  <a:srgbClr val="000000"/>
                </a:solidFill>
                <a:latin typeface="Roboto Condensed"/>
              </a:rPr>
              <a:t>nhận</a:t>
            </a:r>
            <a:r>
              <a:rPr lang="en-US" sz="5251" dirty="0">
                <a:solidFill>
                  <a:srgbClr val="000000"/>
                </a:solidFill>
                <a:latin typeface="Roboto Condensed"/>
              </a:rPr>
              <a:t> </a:t>
            </a:r>
            <a:r>
              <a:rPr lang="en-US" sz="5251" dirty="0" err="1">
                <a:solidFill>
                  <a:srgbClr val="000000"/>
                </a:solidFill>
                <a:latin typeface="Roboto Condensed"/>
              </a:rPr>
              <a:t>xét</a:t>
            </a:r>
            <a:r>
              <a:rPr lang="en-US" sz="5251" dirty="0">
                <a:solidFill>
                  <a:srgbClr val="000000"/>
                </a:solidFill>
                <a:latin typeface="Roboto Condensed"/>
              </a:rPr>
              <a:t> </a:t>
            </a:r>
            <a:r>
              <a:rPr lang="en-US" sz="5251" dirty="0" err="1">
                <a:solidFill>
                  <a:srgbClr val="000000"/>
                </a:solidFill>
                <a:latin typeface="Roboto Condensed"/>
              </a:rPr>
              <a:t>với</a:t>
            </a:r>
            <a:r>
              <a:rPr lang="en-US" sz="5251" dirty="0">
                <a:solidFill>
                  <a:srgbClr val="000000"/>
                </a:solidFill>
                <a:latin typeface="Roboto Condensed"/>
              </a:rPr>
              <a:t> </a:t>
            </a:r>
            <a:r>
              <a:rPr lang="en-US" sz="5251" dirty="0" err="1">
                <a:solidFill>
                  <a:srgbClr val="000000"/>
                </a:solidFill>
                <a:latin typeface="Roboto Condensed"/>
              </a:rPr>
              <a:t>nhóm</a:t>
            </a:r>
            <a:r>
              <a:rPr lang="en-US" sz="5251" dirty="0">
                <a:solidFill>
                  <a:srgbClr val="000000"/>
                </a:solidFill>
                <a:latin typeface="Roboto Condensed"/>
              </a:rPr>
              <a:t> 3, </a:t>
            </a:r>
            <a:r>
              <a:rPr lang="en-US" sz="5251" dirty="0" err="1">
                <a:solidFill>
                  <a:srgbClr val="000000"/>
                </a:solidFill>
                <a:latin typeface="Roboto Condensed"/>
              </a:rPr>
              <a:t>nhóm</a:t>
            </a:r>
            <a:r>
              <a:rPr lang="en-US" sz="5251" dirty="0">
                <a:solidFill>
                  <a:srgbClr val="000000"/>
                </a:solidFill>
                <a:latin typeface="Roboto Condensed"/>
              </a:rPr>
              <a:t> 2 </a:t>
            </a:r>
            <a:r>
              <a:rPr lang="en-US" sz="5251" dirty="0" err="1">
                <a:solidFill>
                  <a:srgbClr val="000000"/>
                </a:solidFill>
                <a:latin typeface="Roboto Condensed"/>
              </a:rPr>
              <a:t>với</a:t>
            </a:r>
            <a:r>
              <a:rPr lang="en-US" sz="5251" dirty="0">
                <a:solidFill>
                  <a:srgbClr val="000000"/>
                </a:solidFill>
                <a:latin typeface="Roboto Condensed"/>
              </a:rPr>
              <a:t> </a:t>
            </a:r>
            <a:r>
              <a:rPr lang="en-US" sz="5251" dirty="0" err="1">
                <a:solidFill>
                  <a:srgbClr val="000000"/>
                </a:solidFill>
                <a:latin typeface="Roboto Condensed"/>
              </a:rPr>
              <a:t>nhóm</a:t>
            </a:r>
            <a:r>
              <a:rPr lang="en-US" sz="5251" dirty="0">
                <a:solidFill>
                  <a:srgbClr val="000000"/>
                </a:solidFill>
                <a:latin typeface="Roboto Condensed"/>
              </a:rPr>
              <a:t> 4 (</a:t>
            </a:r>
            <a:r>
              <a:rPr lang="en-US" sz="5251" dirty="0" err="1">
                <a:solidFill>
                  <a:srgbClr val="000000"/>
                </a:solidFill>
                <a:latin typeface="Roboto Condensed"/>
              </a:rPr>
              <a:t>nhận</a:t>
            </a:r>
            <a:r>
              <a:rPr lang="en-US" sz="5251" dirty="0">
                <a:solidFill>
                  <a:srgbClr val="000000"/>
                </a:solidFill>
                <a:latin typeface="Roboto Condensed"/>
              </a:rPr>
              <a:t> </a:t>
            </a:r>
            <a:r>
              <a:rPr lang="en-US" sz="5251" dirty="0" err="1">
                <a:solidFill>
                  <a:srgbClr val="000000"/>
                </a:solidFill>
                <a:latin typeface="Roboto Condensed"/>
              </a:rPr>
              <a:t>xét</a:t>
            </a:r>
            <a:r>
              <a:rPr lang="en-US" sz="5251" dirty="0">
                <a:solidFill>
                  <a:srgbClr val="000000"/>
                </a:solidFill>
                <a:latin typeface="Roboto Condensed"/>
              </a:rPr>
              <a:t> </a:t>
            </a:r>
            <a:r>
              <a:rPr lang="en-US" sz="5251" dirty="0" err="1">
                <a:solidFill>
                  <a:srgbClr val="000000"/>
                </a:solidFill>
                <a:latin typeface="Roboto Condensed"/>
              </a:rPr>
              <a:t>tối</a:t>
            </a:r>
            <a:r>
              <a:rPr lang="en-US" sz="5251" dirty="0">
                <a:solidFill>
                  <a:srgbClr val="000000"/>
                </a:solidFill>
                <a:latin typeface="Roboto Condensed"/>
              </a:rPr>
              <a:t> </a:t>
            </a:r>
            <a:r>
              <a:rPr lang="en-US" sz="5251" dirty="0" err="1">
                <a:solidFill>
                  <a:srgbClr val="000000"/>
                </a:solidFill>
                <a:latin typeface="Roboto Condensed"/>
              </a:rPr>
              <a:t>đa</a:t>
            </a:r>
            <a:r>
              <a:rPr lang="en-US" sz="5251" dirty="0">
                <a:solidFill>
                  <a:srgbClr val="000000"/>
                </a:solidFill>
                <a:latin typeface="Roboto Condensed"/>
              </a:rPr>
              <a:t> 2p/ </a:t>
            </a:r>
            <a:r>
              <a:rPr lang="en-US" sz="5251" dirty="0" err="1">
                <a:solidFill>
                  <a:srgbClr val="000000"/>
                </a:solidFill>
                <a:latin typeface="Roboto Condensed"/>
              </a:rPr>
              <a:t>nhóm</a:t>
            </a:r>
            <a:r>
              <a:rPr lang="en-US" sz="5251" dirty="0">
                <a:solidFill>
                  <a:srgbClr val="000000"/>
                </a:solidFill>
                <a:latin typeface="Roboto Condensed"/>
              </a:rPr>
              <a:t>) </a:t>
            </a: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p:spPr>
        <p:txBody>
          <a:bodyPr/>
          <a:lstStyle/>
          <a:p>
            <a:endParaRPr lang="en-US"/>
          </a:p>
        </p:txBody>
      </p:sp>
      <p:sp>
        <p:nvSpPr>
          <p:cNvPr id="3" name="Freeform 3"/>
          <p:cNvSpPr/>
          <p:nvPr/>
        </p:nvSpPr>
        <p:spPr>
          <a:xfrm>
            <a:off x="0" y="1861"/>
            <a:ext cx="18299916" cy="10293702"/>
          </a:xfrm>
          <a:custGeom>
            <a:avLst/>
            <a:gdLst/>
            <a:ahLst/>
            <a:cxnLst/>
            <a:rect l="l" t="t" r="r" b="b"/>
            <a:pathLst>
              <a:path w="18299916" h="10293702">
                <a:moveTo>
                  <a:pt x="0" y="0"/>
                </a:moveTo>
                <a:lnTo>
                  <a:pt x="18299916" y="0"/>
                </a:lnTo>
                <a:lnTo>
                  <a:pt x="18299916" y="10293703"/>
                </a:lnTo>
                <a:lnTo>
                  <a:pt x="0" y="10293703"/>
                </a:lnTo>
                <a:lnTo>
                  <a:pt x="0" y="0"/>
                </a:lnTo>
                <a:close/>
              </a:path>
            </a:pathLst>
          </a:custGeom>
          <a:blipFill>
            <a:blip r:embed="rId3"/>
            <a:stretch>
              <a:fillRect/>
            </a:stretch>
          </a:blipFill>
        </p:spPr>
        <p:txBody>
          <a:bodyPr/>
          <a:lstStyle/>
          <a:p>
            <a:endParaRPr lang="en-US"/>
          </a:p>
        </p:txBody>
      </p:sp>
      <p:grpSp>
        <p:nvGrpSpPr>
          <p:cNvPr id="4" name="Group 4"/>
          <p:cNvGrpSpPr/>
          <p:nvPr/>
        </p:nvGrpSpPr>
        <p:grpSpPr>
          <a:xfrm>
            <a:off x="1839133" y="-2161367"/>
            <a:ext cx="14609735" cy="14609735"/>
            <a:chOff x="0" y="0"/>
            <a:chExt cx="812800" cy="812800"/>
          </a:xfrm>
        </p:grpSpPr>
        <p:sp>
          <p:nvSpPr>
            <p:cNvPr id="5" name="Freeform 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alpha val="70980"/>
              </a:srgbClr>
            </a:solidFill>
          </p:spPr>
          <p:txBody>
            <a:bodyPr/>
            <a:lstStyle/>
            <a:p>
              <a:endParaRPr lang="en-US"/>
            </a:p>
          </p:txBody>
        </p:sp>
        <p:sp>
          <p:nvSpPr>
            <p:cNvPr id="6" name="TextBox 6"/>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sp>
        <p:nvSpPr>
          <p:cNvPr id="7" name="TextBox 7"/>
          <p:cNvSpPr txBox="1"/>
          <p:nvPr/>
        </p:nvSpPr>
        <p:spPr>
          <a:xfrm>
            <a:off x="3494827" y="867410"/>
            <a:ext cx="11726979" cy="1313180"/>
          </a:xfrm>
          <a:prstGeom prst="rect">
            <a:avLst/>
          </a:prstGeom>
        </p:spPr>
        <p:txBody>
          <a:bodyPr lIns="0" tIns="0" rIns="0" bIns="0" rtlCol="0" anchor="t">
            <a:spAutoFit/>
          </a:bodyPr>
          <a:lstStyle/>
          <a:p>
            <a:pPr algn="just">
              <a:lnSpc>
                <a:spcPts val="5319"/>
              </a:lnSpc>
            </a:pPr>
            <a:r>
              <a:rPr lang="en-US" sz="3799">
                <a:solidFill>
                  <a:srgbClr val="CD5058"/>
                </a:solidFill>
                <a:latin typeface="Fraunces Bold"/>
              </a:rPr>
              <a:t>IV. NGHE VÀ NHẬN BIẾT TÍNH THUYẾT PHỤC CỦA MỘT Ý KIẾN</a:t>
            </a:r>
          </a:p>
        </p:txBody>
      </p:sp>
      <p:sp>
        <p:nvSpPr>
          <p:cNvPr id="8" name="TextBox 8"/>
          <p:cNvSpPr txBox="1"/>
          <p:nvPr/>
        </p:nvSpPr>
        <p:spPr>
          <a:xfrm>
            <a:off x="3494827" y="2392778"/>
            <a:ext cx="11726979" cy="7407275"/>
          </a:xfrm>
          <a:prstGeom prst="rect">
            <a:avLst/>
          </a:prstGeom>
        </p:spPr>
        <p:txBody>
          <a:bodyPr lIns="0" tIns="0" rIns="0" bIns="0" rtlCol="0" anchor="t">
            <a:spAutoFit/>
          </a:bodyPr>
          <a:lstStyle/>
          <a:p>
            <a:pPr algn="just">
              <a:lnSpc>
                <a:spcPts val="4899"/>
              </a:lnSpc>
            </a:pPr>
            <a:r>
              <a:rPr lang="en-US" sz="3499" dirty="0">
                <a:solidFill>
                  <a:srgbClr val="000000"/>
                </a:solidFill>
                <a:latin typeface="Roboto Condensed"/>
              </a:rPr>
              <a:t> - </a:t>
            </a:r>
            <a:r>
              <a:rPr lang="en-US" sz="3499" dirty="0" err="1">
                <a:solidFill>
                  <a:srgbClr val="000000"/>
                </a:solidFill>
                <a:latin typeface="Roboto Condensed"/>
              </a:rPr>
              <a:t>Đánh</a:t>
            </a:r>
            <a:r>
              <a:rPr lang="en-US" sz="3499" dirty="0">
                <a:solidFill>
                  <a:srgbClr val="000000"/>
                </a:solidFill>
                <a:latin typeface="Roboto Condensed"/>
              </a:rPr>
              <a:t> </a:t>
            </a:r>
            <a:r>
              <a:rPr lang="en-US" sz="3499" dirty="0" err="1">
                <a:solidFill>
                  <a:srgbClr val="000000"/>
                </a:solidFill>
                <a:latin typeface="Roboto Condensed"/>
              </a:rPr>
              <a:t>giá</a:t>
            </a:r>
            <a:r>
              <a:rPr lang="en-US" sz="3499" dirty="0">
                <a:solidFill>
                  <a:srgbClr val="000000"/>
                </a:solidFill>
                <a:latin typeface="Roboto Condensed"/>
              </a:rPr>
              <a:t> </a:t>
            </a:r>
            <a:r>
              <a:rPr lang="en-US" sz="3499" dirty="0" err="1">
                <a:solidFill>
                  <a:srgbClr val="000000"/>
                </a:solidFill>
                <a:latin typeface="Roboto Condensed"/>
              </a:rPr>
              <a:t>dựa</a:t>
            </a:r>
            <a:r>
              <a:rPr lang="en-US" sz="3499" dirty="0">
                <a:solidFill>
                  <a:srgbClr val="000000"/>
                </a:solidFill>
                <a:latin typeface="Roboto Condensed"/>
              </a:rPr>
              <a:t> </a:t>
            </a:r>
            <a:r>
              <a:rPr lang="en-US" sz="3499" dirty="0" err="1">
                <a:solidFill>
                  <a:srgbClr val="000000"/>
                </a:solidFill>
                <a:latin typeface="Roboto Condensed"/>
              </a:rPr>
              <a:t>trên</a:t>
            </a:r>
            <a:r>
              <a:rPr lang="en-US" sz="3499" dirty="0">
                <a:solidFill>
                  <a:srgbClr val="000000"/>
                </a:solidFill>
                <a:latin typeface="Roboto Condensed"/>
              </a:rPr>
              <a:t> </a:t>
            </a:r>
            <a:r>
              <a:rPr lang="en-US" sz="3499" dirty="0" err="1">
                <a:solidFill>
                  <a:srgbClr val="000000"/>
                </a:solidFill>
                <a:latin typeface="Roboto Condensed"/>
              </a:rPr>
              <a:t>bảng</a:t>
            </a:r>
            <a:r>
              <a:rPr lang="en-US" sz="3499" dirty="0">
                <a:solidFill>
                  <a:srgbClr val="000000"/>
                </a:solidFill>
                <a:latin typeface="Roboto Condensed"/>
              </a:rPr>
              <a:t> </a:t>
            </a:r>
            <a:r>
              <a:rPr lang="en-US" sz="3499" dirty="0" err="1">
                <a:solidFill>
                  <a:srgbClr val="000000"/>
                </a:solidFill>
                <a:latin typeface="Roboto Condensed"/>
              </a:rPr>
              <a:t>kiểm</a:t>
            </a:r>
            <a:endParaRPr lang="en-US" sz="3499" dirty="0">
              <a:solidFill>
                <a:srgbClr val="000000"/>
              </a:solidFill>
              <a:latin typeface="Roboto Condensed"/>
            </a:endParaRPr>
          </a:p>
          <a:p>
            <a:pPr algn="just">
              <a:lnSpc>
                <a:spcPts val="4899"/>
              </a:lnSpc>
            </a:pPr>
            <a:r>
              <a:rPr lang="en-US" sz="3499" dirty="0">
                <a:solidFill>
                  <a:srgbClr val="000000"/>
                </a:solidFill>
                <a:latin typeface="Roboto Condensed"/>
              </a:rPr>
              <a:t> - </a:t>
            </a:r>
            <a:r>
              <a:rPr lang="en-US" sz="3499" dirty="0" err="1">
                <a:solidFill>
                  <a:srgbClr val="000000"/>
                </a:solidFill>
                <a:latin typeface="Roboto Condensed"/>
              </a:rPr>
              <a:t>Chú</a:t>
            </a:r>
            <a:r>
              <a:rPr lang="en-US" sz="3499" dirty="0">
                <a:solidFill>
                  <a:srgbClr val="000000"/>
                </a:solidFill>
                <a:latin typeface="Roboto Condensed"/>
              </a:rPr>
              <a:t> ý </a:t>
            </a:r>
            <a:r>
              <a:rPr lang="en-US" sz="3499" dirty="0" err="1">
                <a:solidFill>
                  <a:srgbClr val="000000"/>
                </a:solidFill>
                <a:latin typeface="Roboto Condensed"/>
              </a:rPr>
              <a:t>các</a:t>
            </a:r>
            <a:r>
              <a:rPr lang="en-US" sz="3499" dirty="0">
                <a:solidFill>
                  <a:srgbClr val="000000"/>
                </a:solidFill>
                <a:latin typeface="Roboto Condensed"/>
              </a:rPr>
              <a:t> </a:t>
            </a:r>
            <a:r>
              <a:rPr lang="en-US" sz="3499" dirty="0" err="1">
                <a:solidFill>
                  <a:srgbClr val="000000"/>
                </a:solidFill>
                <a:latin typeface="Roboto Condensed"/>
              </a:rPr>
              <a:t>thao</a:t>
            </a:r>
            <a:r>
              <a:rPr lang="en-US" sz="3499" dirty="0">
                <a:solidFill>
                  <a:srgbClr val="000000"/>
                </a:solidFill>
                <a:latin typeface="Roboto Condensed"/>
              </a:rPr>
              <a:t> </a:t>
            </a:r>
            <a:r>
              <a:rPr lang="en-US" sz="3499" dirty="0" err="1">
                <a:solidFill>
                  <a:srgbClr val="000000"/>
                </a:solidFill>
                <a:latin typeface="Roboto Condensed"/>
              </a:rPr>
              <a:t>tác</a:t>
            </a:r>
            <a:r>
              <a:rPr lang="en-US" sz="3499" dirty="0">
                <a:solidFill>
                  <a:srgbClr val="000000"/>
                </a:solidFill>
                <a:latin typeface="Roboto Condensed"/>
              </a:rPr>
              <a:t>:</a:t>
            </a:r>
          </a:p>
          <a:p>
            <a:pPr marL="755649" lvl="1" indent="-377824" algn="just">
              <a:lnSpc>
                <a:spcPts val="4899"/>
              </a:lnSpc>
              <a:buFont typeface="Arial"/>
              <a:buChar char="•"/>
            </a:pPr>
            <a:r>
              <a:rPr lang="en-US" sz="3499" dirty="0" err="1">
                <a:solidFill>
                  <a:srgbClr val="000000"/>
                </a:solidFill>
                <a:latin typeface="Roboto Condensed"/>
              </a:rPr>
              <a:t>Lắng</a:t>
            </a:r>
            <a:r>
              <a:rPr lang="en-US" sz="3499" dirty="0">
                <a:solidFill>
                  <a:srgbClr val="000000"/>
                </a:solidFill>
                <a:latin typeface="Roboto Condensed"/>
              </a:rPr>
              <a:t> </a:t>
            </a:r>
            <a:r>
              <a:rPr lang="en-US" sz="3499" dirty="0" err="1">
                <a:solidFill>
                  <a:srgbClr val="000000"/>
                </a:solidFill>
                <a:latin typeface="Roboto Condensed"/>
              </a:rPr>
              <a:t>nghe</a:t>
            </a:r>
            <a:r>
              <a:rPr lang="en-US" sz="3499" dirty="0">
                <a:solidFill>
                  <a:srgbClr val="000000"/>
                </a:solidFill>
                <a:latin typeface="Roboto Condensed"/>
              </a:rPr>
              <a:t>, </a:t>
            </a:r>
            <a:r>
              <a:rPr lang="en-US" sz="3499" dirty="0" err="1">
                <a:solidFill>
                  <a:srgbClr val="000000"/>
                </a:solidFill>
                <a:latin typeface="Roboto Condensed"/>
              </a:rPr>
              <a:t>các</a:t>
            </a:r>
            <a:r>
              <a:rPr lang="en-US" sz="3499" dirty="0">
                <a:solidFill>
                  <a:srgbClr val="000000"/>
                </a:solidFill>
                <a:latin typeface="Roboto Condensed"/>
              </a:rPr>
              <a:t> </a:t>
            </a:r>
            <a:r>
              <a:rPr lang="en-US" sz="3499" dirty="0" err="1">
                <a:solidFill>
                  <a:srgbClr val="000000"/>
                </a:solidFill>
                <a:latin typeface="Roboto Condensed"/>
              </a:rPr>
              <a:t>định</a:t>
            </a:r>
            <a:r>
              <a:rPr lang="en-US" sz="3499" dirty="0">
                <a:solidFill>
                  <a:srgbClr val="000000"/>
                </a:solidFill>
                <a:latin typeface="Roboto Condensed"/>
              </a:rPr>
              <a:t> và </a:t>
            </a:r>
            <a:r>
              <a:rPr lang="en-US" sz="3499" dirty="0" err="1">
                <a:solidFill>
                  <a:srgbClr val="000000"/>
                </a:solidFill>
                <a:latin typeface="Roboto Condensed"/>
              </a:rPr>
              <a:t>ghi</a:t>
            </a:r>
            <a:r>
              <a:rPr lang="en-US" sz="3499" dirty="0">
                <a:solidFill>
                  <a:srgbClr val="000000"/>
                </a:solidFill>
                <a:latin typeface="Roboto Condensed"/>
              </a:rPr>
              <a:t> </a:t>
            </a:r>
            <a:r>
              <a:rPr lang="en-US" sz="3499" dirty="0" err="1">
                <a:solidFill>
                  <a:srgbClr val="000000"/>
                </a:solidFill>
                <a:latin typeface="Roboto Condensed"/>
              </a:rPr>
              <a:t>lại</a:t>
            </a:r>
            <a:r>
              <a:rPr lang="en-US" sz="3499" dirty="0">
                <a:solidFill>
                  <a:srgbClr val="000000"/>
                </a:solidFill>
                <a:latin typeface="Roboto Condensed"/>
              </a:rPr>
              <a:t> </a:t>
            </a:r>
            <a:r>
              <a:rPr lang="en-US" sz="3499" dirty="0" err="1">
                <a:solidFill>
                  <a:srgbClr val="000000"/>
                </a:solidFill>
                <a:latin typeface="Roboto Condensed"/>
              </a:rPr>
              <a:t>các</a:t>
            </a:r>
            <a:r>
              <a:rPr lang="en-US" sz="3499" dirty="0">
                <a:solidFill>
                  <a:srgbClr val="000000"/>
                </a:solidFill>
                <a:latin typeface="Roboto Condensed"/>
              </a:rPr>
              <a:t> </a:t>
            </a:r>
            <a:r>
              <a:rPr lang="en-US" sz="3499" dirty="0" err="1">
                <a:solidFill>
                  <a:srgbClr val="000000"/>
                </a:solidFill>
                <a:latin typeface="Roboto Condensed"/>
              </a:rPr>
              <a:t>thông</a:t>
            </a:r>
            <a:r>
              <a:rPr lang="en-US" sz="3499" dirty="0">
                <a:solidFill>
                  <a:srgbClr val="000000"/>
                </a:solidFill>
                <a:latin typeface="Roboto Condensed"/>
              </a:rPr>
              <a:t> tin </a:t>
            </a:r>
            <a:r>
              <a:rPr lang="en-US" sz="3499" dirty="0" err="1">
                <a:solidFill>
                  <a:srgbClr val="000000"/>
                </a:solidFill>
                <a:latin typeface="Roboto Condensed"/>
              </a:rPr>
              <a:t>chính</a:t>
            </a:r>
            <a:r>
              <a:rPr lang="en-US" sz="3499" dirty="0">
                <a:solidFill>
                  <a:srgbClr val="000000"/>
                </a:solidFill>
                <a:latin typeface="Roboto Condensed"/>
              </a:rPr>
              <a:t> </a:t>
            </a:r>
            <a:r>
              <a:rPr lang="en-US" sz="3499" dirty="0" err="1">
                <a:solidFill>
                  <a:srgbClr val="000000"/>
                </a:solidFill>
                <a:latin typeface="Roboto Condensed"/>
              </a:rPr>
              <a:t>của</a:t>
            </a:r>
            <a:r>
              <a:rPr lang="en-US" sz="3499" dirty="0">
                <a:solidFill>
                  <a:srgbClr val="000000"/>
                </a:solidFill>
                <a:latin typeface="Roboto Condensed"/>
              </a:rPr>
              <a:t> </a:t>
            </a:r>
            <a:r>
              <a:rPr lang="en-US" sz="3499" dirty="0" err="1">
                <a:solidFill>
                  <a:srgbClr val="000000"/>
                </a:solidFill>
                <a:latin typeface="Roboto Condensed"/>
              </a:rPr>
              <a:t>bài</a:t>
            </a:r>
            <a:r>
              <a:rPr lang="en-US" sz="3499" dirty="0">
                <a:solidFill>
                  <a:srgbClr val="000000"/>
                </a:solidFill>
                <a:latin typeface="Roboto Condensed"/>
              </a:rPr>
              <a:t> </a:t>
            </a:r>
            <a:r>
              <a:rPr lang="en-US" sz="3499" dirty="0" err="1">
                <a:solidFill>
                  <a:srgbClr val="000000"/>
                </a:solidFill>
                <a:latin typeface="Roboto Condensed"/>
              </a:rPr>
              <a:t>trình</a:t>
            </a:r>
            <a:r>
              <a:rPr lang="en-US" sz="3499" dirty="0">
                <a:solidFill>
                  <a:srgbClr val="000000"/>
                </a:solidFill>
                <a:latin typeface="Roboto Condensed"/>
              </a:rPr>
              <a:t> </a:t>
            </a:r>
            <a:r>
              <a:rPr lang="en-US" sz="3499" dirty="0" err="1">
                <a:solidFill>
                  <a:srgbClr val="000000"/>
                </a:solidFill>
                <a:latin typeface="Roboto Condensed"/>
              </a:rPr>
              <a:t>bày</a:t>
            </a:r>
            <a:r>
              <a:rPr lang="en-US" sz="3499" dirty="0">
                <a:solidFill>
                  <a:srgbClr val="000000"/>
                </a:solidFill>
                <a:latin typeface="Roboto Condensed"/>
              </a:rPr>
              <a:t>, </a:t>
            </a:r>
            <a:r>
              <a:rPr lang="en-US" sz="3499" dirty="0" err="1">
                <a:solidFill>
                  <a:srgbClr val="000000"/>
                </a:solidFill>
                <a:latin typeface="Roboto Condensed"/>
              </a:rPr>
              <a:t>những</a:t>
            </a:r>
            <a:r>
              <a:rPr lang="en-US" sz="3499" dirty="0">
                <a:solidFill>
                  <a:srgbClr val="000000"/>
                </a:solidFill>
                <a:latin typeface="Roboto Condensed"/>
              </a:rPr>
              <a:t> </a:t>
            </a:r>
            <a:r>
              <a:rPr lang="en-US" sz="3499" dirty="0" err="1">
                <a:solidFill>
                  <a:srgbClr val="000000"/>
                </a:solidFill>
                <a:latin typeface="Roboto Condensed"/>
              </a:rPr>
              <a:t>nội</a:t>
            </a:r>
            <a:r>
              <a:rPr lang="en-US" sz="3499" dirty="0">
                <a:solidFill>
                  <a:srgbClr val="000000"/>
                </a:solidFill>
                <a:latin typeface="Roboto Condensed"/>
              </a:rPr>
              <a:t> dung </a:t>
            </a:r>
            <a:r>
              <a:rPr lang="en-US" sz="3499" dirty="0" err="1">
                <a:solidFill>
                  <a:srgbClr val="000000"/>
                </a:solidFill>
                <a:latin typeface="Roboto Condensed"/>
              </a:rPr>
              <a:t>cần</a:t>
            </a:r>
            <a:r>
              <a:rPr lang="en-US" sz="3499" dirty="0">
                <a:solidFill>
                  <a:srgbClr val="000000"/>
                </a:solidFill>
                <a:latin typeface="Roboto Condensed"/>
              </a:rPr>
              <a:t> </a:t>
            </a:r>
            <a:r>
              <a:rPr lang="en-US" sz="3499" dirty="0" err="1">
                <a:solidFill>
                  <a:srgbClr val="000000"/>
                </a:solidFill>
                <a:latin typeface="Roboto Condensed"/>
              </a:rPr>
              <a:t>hỏi</a:t>
            </a:r>
            <a:r>
              <a:rPr lang="en-US" sz="3499" dirty="0">
                <a:solidFill>
                  <a:srgbClr val="000000"/>
                </a:solidFill>
                <a:latin typeface="Roboto Condensed"/>
              </a:rPr>
              <a:t> </a:t>
            </a:r>
            <a:r>
              <a:rPr lang="en-US" sz="3499" dirty="0" err="1">
                <a:solidFill>
                  <a:srgbClr val="000000"/>
                </a:solidFill>
                <a:latin typeface="Roboto Condensed"/>
              </a:rPr>
              <a:t>lại</a:t>
            </a:r>
            <a:r>
              <a:rPr lang="en-US" sz="3499" dirty="0">
                <a:solidFill>
                  <a:srgbClr val="000000"/>
                </a:solidFill>
                <a:latin typeface="Roboto Condensed"/>
              </a:rPr>
              <a:t>.</a:t>
            </a:r>
          </a:p>
          <a:p>
            <a:pPr marL="755649" lvl="1" indent="-377824" algn="just">
              <a:lnSpc>
                <a:spcPts val="4899"/>
              </a:lnSpc>
              <a:buFont typeface="Arial"/>
              <a:buChar char="•"/>
            </a:pPr>
            <a:r>
              <a:rPr lang="en-US" sz="3499" dirty="0" err="1">
                <a:solidFill>
                  <a:srgbClr val="000000"/>
                </a:solidFill>
                <a:latin typeface="Roboto Condensed"/>
              </a:rPr>
              <a:t>Tập</a:t>
            </a:r>
            <a:r>
              <a:rPr lang="en-US" sz="3499" dirty="0">
                <a:solidFill>
                  <a:srgbClr val="000000"/>
                </a:solidFill>
                <a:latin typeface="Roboto Condensed"/>
              </a:rPr>
              <a:t> </a:t>
            </a:r>
            <a:r>
              <a:rPr lang="en-US" sz="3499" dirty="0" err="1">
                <a:solidFill>
                  <a:srgbClr val="000000"/>
                </a:solidFill>
                <a:latin typeface="Roboto Condensed"/>
              </a:rPr>
              <a:t>trung</a:t>
            </a:r>
            <a:r>
              <a:rPr lang="en-US" sz="3499" dirty="0">
                <a:solidFill>
                  <a:srgbClr val="000000"/>
                </a:solidFill>
                <a:latin typeface="Roboto Condensed"/>
              </a:rPr>
              <a:t> </a:t>
            </a:r>
            <a:r>
              <a:rPr lang="en-US" sz="3499" dirty="0" err="1">
                <a:solidFill>
                  <a:srgbClr val="000000"/>
                </a:solidFill>
                <a:latin typeface="Roboto Condensed"/>
              </a:rPr>
              <a:t>theo</a:t>
            </a:r>
            <a:r>
              <a:rPr lang="en-US" sz="3499" dirty="0">
                <a:solidFill>
                  <a:srgbClr val="000000"/>
                </a:solidFill>
                <a:latin typeface="Roboto Condensed"/>
              </a:rPr>
              <a:t> </a:t>
            </a:r>
            <a:r>
              <a:rPr lang="en-US" sz="3499" dirty="0" err="1">
                <a:solidFill>
                  <a:srgbClr val="000000"/>
                </a:solidFill>
                <a:latin typeface="Roboto Condensed"/>
              </a:rPr>
              <a:t>dõi</a:t>
            </a:r>
            <a:r>
              <a:rPr lang="en-US" sz="3499" dirty="0">
                <a:solidFill>
                  <a:srgbClr val="000000"/>
                </a:solidFill>
                <a:latin typeface="Roboto Condensed"/>
              </a:rPr>
              <a:t>, </a:t>
            </a:r>
            <a:r>
              <a:rPr lang="en-US" sz="3499" dirty="0" err="1">
                <a:solidFill>
                  <a:srgbClr val="000000"/>
                </a:solidFill>
                <a:latin typeface="Roboto Condensed"/>
              </a:rPr>
              <a:t>nhận</a:t>
            </a:r>
            <a:r>
              <a:rPr lang="en-US" sz="3499" dirty="0">
                <a:solidFill>
                  <a:srgbClr val="000000"/>
                </a:solidFill>
                <a:latin typeface="Roboto Condensed"/>
              </a:rPr>
              <a:t> </a:t>
            </a:r>
            <a:r>
              <a:rPr lang="en-US" sz="3499" dirty="0" err="1">
                <a:solidFill>
                  <a:srgbClr val="000000"/>
                </a:solidFill>
                <a:latin typeface="Roboto Condensed"/>
              </a:rPr>
              <a:t>biết</a:t>
            </a:r>
            <a:r>
              <a:rPr lang="en-US" sz="3499" dirty="0">
                <a:solidFill>
                  <a:srgbClr val="000000"/>
                </a:solidFill>
                <a:latin typeface="Roboto Condensed"/>
              </a:rPr>
              <a:t> và </a:t>
            </a:r>
            <a:r>
              <a:rPr lang="en-US" sz="3499" dirty="0" err="1">
                <a:solidFill>
                  <a:srgbClr val="000000"/>
                </a:solidFill>
                <a:latin typeface="Roboto Condensed"/>
              </a:rPr>
              <a:t>nhận</a:t>
            </a:r>
            <a:r>
              <a:rPr lang="en-US" sz="3499" dirty="0">
                <a:solidFill>
                  <a:srgbClr val="000000"/>
                </a:solidFill>
                <a:latin typeface="Roboto Condensed"/>
              </a:rPr>
              <a:t> </a:t>
            </a:r>
            <a:r>
              <a:rPr lang="en-US" sz="3499" dirty="0" err="1">
                <a:solidFill>
                  <a:srgbClr val="000000"/>
                </a:solidFill>
                <a:latin typeface="Roboto Condensed"/>
              </a:rPr>
              <a:t>xét</a:t>
            </a:r>
            <a:r>
              <a:rPr lang="en-US" sz="3499" dirty="0">
                <a:solidFill>
                  <a:srgbClr val="000000"/>
                </a:solidFill>
                <a:latin typeface="Roboto Condensed"/>
              </a:rPr>
              <a:t> </a:t>
            </a:r>
            <a:r>
              <a:rPr lang="en-US" sz="3499" dirty="0" err="1">
                <a:solidFill>
                  <a:srgbClr val="000000"/>
                </a:solidFill>
                <a:latin typeface="Roboto Condensed"/>
              </a:rPr>
              <a:t>tính</a:t>
            </a:r>
            <a:r>
              <a:rPr lang="en-US" sz="3499" dirty="0">
                <a:solidFill>
                  <a:srgbClr val="000000"/>
                </a:solidFill>
                <a:latin typeface="Roboto Condensed"/>
              </a:rPr>
              <a:t> </a:t>
            </a:r>
            <a:r>
              <a:rPr lang="en-US" sz="3499" dirty="0" err="1">
                <a:solidFill>
                  <a:srgbClr val="000000"/>
                </a:solidFill>
                <a:latin typeface="Roboto Condensed"/>
              </a:rPr>
              <a:t>thuyết</a:t>
            </a:r>
            <a:r>
              <a:rPr lang="en-US" sz="3499" dirty="0">
                <a:solidFill>
                  <a:srgbClr val="000000"/>
                </a:solidFill>
                <a:latin typeface="Roboto Condensed"/>
              </a:rPr>
              <a:t> </a:t>
            </a:r>
            <a:r>
              <a:rPr lang="en-US" sz="3499" dirty="0" err="1">
                <a:solidFill>
                  <a:srgbClr val="000000"/>
                </a:solidFill>
                <a:latin typeface="Roboto Condensed"/>
              </a:rPr>
              <a:t>phục</a:t>
            </a:r>
            <a:r>
              <a:rPr lang="en-US" sz="3499" dirty="0">
                <a:solidFill>
                  <a:srgbClr val="000000"/>
                </a:solidFill>
                <a:latin typeface="Roboto Condensed"/>
              </a:rPr>
              <a:t> </a:t>
            </a:r>
            <a:r>
              <a:rPr lang="en-US" sz="3499" dirty="0" err="1">
                <a:solidFill>
                  <a:srgbClr val="000000"/>
                </a:solidFill>
                <a:latin typeface="Roboto Condensed"/>
              </a:rPr>
              <a:t>của</a:t>
            </a:r>
            <a:r>
              <a:rPr lang="en-US" sz="3499" dirty="0">
                <a:solidFill>
                  <a:srgbClr val="000000"/>
                </a:solidFill>
                <a:latin typeface="Roboto Condensed"/>
              </a:rPr>
              <a:t> ý </a:t>
            </a:r>
            <a:r>
              <a:rPr lang="en-US" sz="3499" dirty="0" err="1">
                <a:solidFill>
                  <a:srgbClr val="000000"/>
                </a:solidFill>
                <a:latin typeface="Roboto Condensed"/>
              </a:rPr>
              <a:t>kiến</a:t>
            </a:r>
            <a:r>
              <a:rPr lang="en-US" sz="3499" dirty="0">
                <a:solidFill>
                  <a:srgbClr val="000000"/>
                </a:solidFill>
                <a:latin typeface="Roboto Condensed"/>
              </a:rPr>
              <a:t> </a:t>
            </a:r>
            <a:r>
              <a:rPr lang="en-US" sz="3499" dirty="0" err="1">
                <a:solidFill>
                  <a:srgbClr val="000000"/>
                </a:solidFill>
                <a:latin typeface="Roboto Condensed"/>
              </a:rPr>
              <a:t>đã</a:t>
            </a:r>
            <a:r>
              <a:rPr lang="en-US" sz="3499" dirty="0">
                <a:solidFill>
                  <a:srgbClr val="000000"/>
                </a:solidFill>
                <a:latin typeface="Roboto Condensed"/>
              </a:rPr>
              <a:t> </a:t>
            </a:r>
            <a:r>
              <a:rPr lang="en-US" sz="3499" dirty="0" err="1">
                <a:solidFill>
                  <a:srgbClr val="000000"/>
                </a:solidFill>
                <a:latin typeface="Roboto Condensed"/>
              </a:rPr>
              <a:t>trình</a:t>
            </a:r>
            <a:r>
              <a:rPr lang="en-US" sz="3499" dirty="0">
                <a:solidFill>
                  <a:srgbClr val="000000"/>
                </a:solidFill>
                <a:latin typeface="Roboto Condensed"/>
              </a:rPr>
              <a:t> </a:t>
            </a:r>
            <a:r>
              <a:rPr lang="en-US" sz="3499" dirty="0" err="1">
                <a:solidFill>
                  <a:srgbClr val="000000"/>
                </a:solidFill>
                <a:latin typeface="Roboto Condensed"/>
              </a:rPr>
              <a:t>bày</a:t>
            </a:r>
            <a:r>
              <a:rPr lang="en-US" sz="3499" dirty="0">
                <a:solidFill>
                  <a:srgbClr val="000000"/>
                </a:solidFill>
                <a:latin typeface="Roboto Condensed"/>
              </a:rPr>
              <a:t> (</a:t>
            </a:r>
            <a:r>
              <a:rPr lang="en-US" sz="3499" dirty="0" err="1">
                <a:solidFill>
                  <a:srgbClr val="000000"/>
                </a:solidFill>
                <a:latin typeface="Roboto Condensed"/>
              </a:rPr>
              <a:t>ưu</a:t>
            </a:r>
            <a:r>
              <a:rPr lang="en-US" sz="3499" dirty="0">
                <a:solidFill>
                  <a:srgbClr val="000000"/>
                </a:solidFill>
                <a:latin typeface="Roboto Condensed"/>
              </a:rPr>
              <a:t> </a:t>
            </a:r>
            <a:r>
              <a:rPr lang="en-US" sz="3499" dirty="0" err="1">
                <a:solidFill>
                  <a:srgbClr val="000000"/>
                </a:solidFill>
                <a:latin typeface="Roboto Condensed"/>
              </a:rPr>
              <a:t>điểm</a:t>
            </a:r>
            <a:r>
              <a:rPr lang="en-US" sz="3499" dirty="0">
                <a:solidFill>
                  <a:srgbClr val="000000"/>
                </a:solidFill>
                <a:latin typeface="Roboto Condensed"/>
              </a:rPr>
              <a:t> và </a:t>
            </a:r>
            <a:r>
              <a:rPr lang="en-US" sz="3499" dirty="0" err="1">
                <a:solidFill>
                  <a:srgbClr val="000000"/>
                </a:solidFill>
                <a:latin typeface="Roboto Condensed"/>
              </a:rPr>
              <a:t>hạn</a:t>
            </a:r>
            <a:r>
              <a:rPr lang="en-US" sz="3499" dirty="0">
                <a:solidFill>
                  <a:srgbClr val="000000"/>
                </a:solidFill>
                <a:latin typeface="Roboto Condensed"/>
              </a:rPr>
              <a:t> </a:t>
            </a:r>
            <a:r>
              <a:rPr lang="en-US" sz="3499" dirty="0" err="1">
                <a:solidFill>
                  <a:srgbClr val="000000"/>
                </a:solidFill>
                <a:latin typeface="Roboto Condensed"/>
              </a:rPr>
              <a:t>chế</a:t>
            </a:r>
            <a:r>
              <a:rPr lang="en-US" sz="3499" dirty="0">
                <a:solidFill>
                  <a:srgbClr val="000000"/>
                </a:solidFill>
                <a:latin typeface="Roboto Condensed"/>
              </a:rPr>
              <a:t>)</a:t>
            </a:r>
          </a:p>
          <a:p>
            <a:pPr marL="755649" lvl="1" indent="-377824" algn="just">
              <a:lnSpc>
                <a:spcPts val="4899"/>
              </a:lnSpc>
              <a:buFont typeface="Arial"/>
              <a:buChar char="•"/>
            </a:pPr>
            <a:r>
              <a:rPr lang="en-US" sz="3499" dirty="0" err="1">
                <a:solidFill>
                  <a:srgbClr val="000000"/>
                </a:solidFill>
                <a:latin typeface="Roboto Condensed"/>
              </a:rPr>
              <a:t>Thể</a:t>
            </a:r>
            <a:r>
              <a:rPr lang="en-US" sz="3499" dirty="0">
                <a:solidFill>
                  <a:srgbClr val="000000"/>
                </a:solidFill>
                <a:latin typeface="Roboto Condensed"/>
              </a:rPr>
              <a:t> </a:t>
            </a:r>
            <a:r>
              <a:rPr lang="en-US" sz="3499" dirty="0" err="1">
                <a:solidFill>
                  <a:srgbClr val="000000"/>
                </a:solidFill>
                <a:latin typeface="Roboto Condensed"/>
              </a:rPr>
              <a:t>hiện</a:t>
            </a:r>
            <a:r>
              <a:rPr lang="en-US" sz="3499" dirty="0">
                <a:solidFill>
                  <a:srgbClr val="000000"/>
                </a:solidFill>
                <a:latin typeface="Roboto Condensed"/>
              </a:rPr>
              <a:t> </a:t>
            </a:r>
            <a:r>
              <a:rPr lang="en-US" sz="3499" dirty="0" err="1">
                <a:solidFill>
                  <a:srgbClr val="000000"/>
                </a:solidFill>
                <a:latin typeface="Roboto Condensed"/>
              </a:rPr>
              <a:t>thái</a:t>
            </a:r>
            <a:r>
              <a:rPr lang="en-US" sz="3499" dirty="0">
                <a:solidFill>
                  <a:srgbClr val="000000"/>
                </a:solidFill>
                <a:latin typeface="Roboto Condensed"/>
              </a:rPr>
              <a:t> </a:t>
            </a:r>
            <a:r>
              <a:rPr lang="en-US" sz="3499" dirty="0" err="1">
                <a:solidFill>
                  <a:srgbClr val="000000"/>
                </a:solidFill>
                <a:latin typeface="Roboto Condensed"/>
              </a:rPr>
              <a:t>độ</a:t>
            </a:r>
            <a:r>
              <a:rPr lang="en-US" sz="3499" dirty="0">
                <a:solidFill>
                  <a:srgbClr val="000000"/>
                </a:solidFill>
                <a:latin typeface="Roboto Condensed"/>
              </a:rPr>
              <a:t> </a:t>
            </a:r>
            <a:r>
              <a:rPr lang="en-US" sz="3499" dirty="0" err="1">
                <a:solidFill>
                  <a:srgbClr val="000000"/>
                </a:solidFill>
                <a:latin typeface="Roboto Condensed"/>
              </a:rPr>
              <a:t>chú</a:t>
            </a:r>
            <a:r>
              <a:rPr lang="en-US" sz="3499" dirty="0">
                <a:solidFill>
                  <a:srgbClr val="000000"/>
                </a:solidFill>
                <a:latin typeface="Roboto Condensed"/>
              </a:rPr>
              <a:t> ý </a:t>
            </a:r>
            <a:r>
              <a:rPr lang="en-US" sz="3499" dirty="0" err="1">
                <a:solidFill>
                  <a:srgbClr val="000000"/>
                </a:solidFill>
                <a:latin typeface="Roboto Condensed"/>
              </a:rPr>
              <a:t>lắng</a:t>
            </a:r>
            <a:r>
              <a:rPr lang="en-US" sz="3499" dirty="0">
                <a:solidFill>
                  <a:srgbClr val="000000"/>
                </a:solidFill>
                <a:latin typeface="Roboto Condensed"/>
              </a:rPr>
              <a:t> </a:t>
            </a:r>
            <a:r>
              <a:rPr lang="en-US" sz="3499" dirty="0" err="1">
                <a:solidFill>
                  <a:srgbClr val="000000"/>
                </a:solidFill>
                <a:latin typeface="Roboto Condensed"/>
              </a:rPr>
              <a:t>nghe</a:t>
            </a:r>
            <a:r>
              <a:rPr lang="en-US" sz="3499" dirty="0">
                <a:solidFill>
                  <a:srgbClr val="000000"/>
                </a:solidFill>
                <a:latin typeface="Roboto Condensed"/>
              </a:rPr>
              <a:t>, </a:t>
            </a:r>
            <a:r>
              <a:rPr lang="en-US" sz="3499" dirty="0" err="1">
                <a:solidFill>
                  <a:srgbClr val="000000"/>
                </a:solidFill>
                <a:latin typeface="Roboto Condensed"/>
              </a:rPr>
              <a:t>sử</a:t>
            </a:r>
            <a:r>
              <a:rPr lang="en-US" sz="3499" dirty="0">
                <a:solidFill>
                  <a:srgbClr val="000000"/>
                </a:solidFill>
                <a:latin typeface="Roboto Condensed"/>
              </a:rPr>
              <a:t> </a:t>
            </a:r>
            <a:r>
              <a:rPr lang="en-US" sz="3499" dirty="0" err="1">
                <a:solidFill>
                  <a:srgbClr val="000000"/>
                </a:solidFill>
                <a:latin typeface="Roboto Condensed"/>
              </a:rPr>
              <a:t>dụng</a:t>
            </a:r>
            <a:r>
              <a:rPr lang="en-US" sz="3499" dirty="0">
                <a:solidFill>
                  <a:srgbClr val="000000"/>
                </a:solidFill>
                <a:latin typeface="Roboto Condensed"/>
              </a:rPr>
              <a:t> </a:t>
            </a:r>
            <a:r>
              <a:rPr lang="en-US" sz="3499" dirty="0" err="1">
                <a:solidFill>
                  <a:srgbClr val="000000"/>
                </a:solidFill>
                <a:latin typeface="Roboto Condensed"/>
              </a:rPr>
              <a:t>các</a:t>
            </a:r>
            <a:r>
              <a:rPr lang="en-US" sz="3499" dirty="0">
                <a:solidFill>
                  <a:srgbClr val="000000"/>
                </a:solidFill>
                <a:latin typeface="Roboto Condensed"/>
              </a:rPr>
              <a:t> </a:t>
            </a:r>
            <a:r>
              <a:rPr lang="en-US" sz="3499" dirty="0" err="1">
                <a:solidFill>
                  <a:srgbClr val="000000"/>
                </a:solidFill>
                <a:latin typeface="Roboto Condensed"/>
              </a:rPr>
              <a:t>yếu</a:t>
            </a:r>
            <a:r>
              <a:rPr lang="en-US" sz="3499" dirty="0">
                <a:solidFill>
                  <a:srgbClr val="000000"/>
                </a:solidFill>
                <a:latin typeface="Roboto Condensed"/>
              </a:rPr>
              <a:t> </a:t>
            </a:r>
            <a:r>
              <a:rPr lang="en-US" sz="3499" dirty="0" err="1">
                <a:solidFill>
                  <a:srgbClr val="000000"/>
                </a:solidFill>
                <a:latin typeface="Roboto Condensed"/>
              </a:rPr>
              <a:t>tố</a:t>
            </a:r>
            <a:r>
              <a:rPr lang="en-US" sz="3499" dirty="0">
                <a:solidFill>
                  <a:srgbClr val="000000"/>
                </a:solidFill>
                <a:latin typeface="Roboto Condensed"/>
              </a:rPr>
              <a:t> </a:t>
            </a:r>
            <a:r>
              <a:rPr lang="en-US" sz="3499" dirty="0" err="1">
                <a:solidFill>
                  <a:srgbClr val="000000"/>
                </a:solidFill>
                <a:latin typeface="Roboto Condensed"/>
              </a:rPr>
              <a:t>cử</a:t>
            </a:r>
            <a:r>
              <a:rPr lang="en-US" sz="3499" dirty="0">
                <a:solidFill>
                  <a:srgbClr val="000000"/>
                </a:solidFill>
                <a:latin typeface="Roboto Condensed"/>
              </a:rPr>
              <a:t> </a:t>
            </a:r>
            <a:r>
              <a:rPr lang="en-US" sz="3499" dirty="0" err="1">
                <a:solidFill>
                  <a:srgbClr val="000000"/>
                </a:solidFill>
                <a:latin typeface="Roboto Condensed"/>
              </a:rPr>
              <a:t>chỉ</a:t>
            </a:r>
            <a:r>
              <a:rPr lang="en-US" sz="3499" dirty="0">
                <a:solidFill>
                  <a:srgbClr val="000000"/>
                </a:solidFill>
                <a:latin typeface="Roboto Condensed"/>
              </a:rPr>
              <a:t>, </a:t>
            </a:r>
            <a:r>
              <a:rPr lang="en-US" sz="3499" dirty="0" err="1">
                <a:solidFill>
                  <a:srgbClr val="000000"/>
                </a:solidFill>
                <a:latin typeface="Roboto Condensed"/>
              </a:rPr>
              <a:t>nét</a:t>
            </a:r>
            <a:r>
              <a:rPr lang="en-US" sz="3499" dirty="0">
                <a:solidFill>
                  <a:srgbClr val="000000"/>
                </a:solidFill>
                <a:latin typeface="Roboto Condensed"/>
              </a:rPr>
              <a:t> </a:t>
            </a:r>
            <a:r>
              <a:rPr lang="en-US" sz="3499" dirty="0" err="1">
                <a:solidFill>
                  <a:srgbClr val="000000"/>
                </a:solidFill>
                <a:latin typeface="Roboto Condensed"/>
              </a:rPr>
              <a:t>mặt</a:t>
            </a:r>
            <a:r>
              <a:rPr lang="en-US" sz="3499" dirty="0">
                <a:solidFill>
                  <a:srgbClr val="000000"/>
                </a:solidFill>
                <a:latin typeface="Roboto Condensed"/>
              </a:rPr>
              <a:t>, </a:t>
            </a:r>
            <a:r>
              <a:rPr lang="en-US" sz="3499" dirty="0" err="1">
                <a:solidFill>
                  <a:srgbClr val="000000"/>
                </a:solidFill>
                <a:latin typeface="Roboto Condensed"/>
              </a:rPr>
              <a:t>ánh</a:t>
            </a:r>
            <a:r>
              <a:rPr lang="en-US" sz="3499" dirty="0">
                <a:solidFill>
                  <a:srgbClr val="000000"/>
                </a:solidFill>
                <a:latin typeface="Roboto Condensed"/>
              </a:rPr>
              <a:t> </a:t>
            </a:r>
            <a:r>
              <a:rPr lang="en-US" sz="3499" dirty="0" err="1">
                <a:solidFill>
                  <a:srgbClr val="000000"/>
                </a:solidFill>
                <a:latin typeface="Roboto Condensed"/>
              </a:rPr>
              <a:t>mắt</a:t>
            </a:r>
            <a:r>
              <a:rPr lang="en-US" sz="3499" dirty="0">
                <a:solidFill>
                  <a:srgbClr val="000000"/>
                </a:solidFill>
                <a:latin typeface="Roboto Condensed"/>
              </a:rPr>
              <a:t> </a:t>
            </a:r>
            <a:r>
              <a:rPr lang="en-US" sz="3499" dirty="0" err="1">
                <a:solidFill>
                  <a:srgbClr val="000000"/>
                </a:solidFill>
                <a:latin typeface="Roboto Condensed"/>
              </a:rPr>
              <a:t>để</a:t>
            </a:r>
            <a:r>
              <a:rPr lang="en-US" sz="3499" dirty="0">
                <a:solidFill>
                  <a:srgbClr val="000000"/>
                </a:solidFill>
                <a:latin typeface="Roboto Condensed"/>
              </a:rPr>
              <a:t> </a:t>
            </a:r>
            <a:r>
              <a:rPr lang="en-US" sz="3499" dirty="0" err="1">
                <a:solidFill>
                  <a:srgbClr val="000000"/>
                </a:solidFill>
                <a:latin typeface="Roboto Condensed"/>
              </a:rPr>
              <a:t>khích</a:t>
            </a:r>
            <a:r>
              <a:rPr lang="en-US" sz="3499" dirty="0">
                <a:solidFill>
                  <a:srgbClr val="000000"/>
                </a:solidFill>
                <a:latin typeface="Roboto Condensed"/>
              </a:rPr>
              <a:t> </a:t>
            </a:r>
            <a:r>
              <a:rPr lang="en-US" sz="3499" dirty="0" err="1">
                <a:solidFill>
                  <a:srgbClr val="000000"/>
                </a:solidFill>
                <a:latin typeface="Roboto Condensed"/>
              </a:rPr>
              <a:t>lệ</a:t>
            </a:r>
            <a:r>
              <a:rPr lang="en-US" sz="3499" dirty="0">
                <a:solidFill>
                  <a:srgbClr val="000000"/>
                </a:solidFill>
                <a:latin typeface="Roboto Condensed"/>
              </a:rPr>
              <a:t> </a:t>
            </a:r>
            <a:r>
              <a:rPr lang="en-US" sz="3499" dirty="0" err="1">
                <a:solidFill>
                  <a:srgbClr val="000000"/>
                </a:solidFill>
                <a:latin typeface="Roboto Condensed"/>
              </a:rPr>
              <a:t>người</a:t>
            </a:r>
            <a:r>
              <a:rPr lang="en-US" sz="3499" dirty="0">
                <a:solidFill>
                  <a:srgbClr val="000000"/>
                </a:solidFill>
                <a:latin typeface="Roboto Condensed"/>
              </a:rPr>
              <a:t> </a:t>
            </a:r>
            <a:r>
              <a:rPr lang="en-US" sz="3499" dirty="0" err="1">
                <a:solidFill>
                  <a:srgbClr val="000000"/>
                </a:solidFill>
                <a:latin typeface="Roboto Condensed"/>
              </a:rPr>
              <a:t>nói</a:t>
            </a:r>
            <a:endParaRPr lang="en-US" sz="3499" dirty="0">
              <a:solidFill>
                <a:srgbClr val="000000"/>
              </a:solidFill>
              <a:latin typeface="Roboto Condensed"/>
            </a:endParaRPr>
          </a:p>
          <a:p>
            <a:pPr marL="755649" lvl="1" indent="-377824" algn="just">
              <a:lnSpc>
                <a:spcPts val="4899"/>
              </a:lnSpc>
              <a:buFont typeface="Arial"/>
              <a:buChar char="•"/>
            </a:pPr>
            <a:r>
              <a:rPr lang="en-US" sz="3499" dirty="0" err="1">
                <a:solidFill>
                  <a:srgbClr val="000000"/>
                </a:solidFill>
                <a:latin typeface="Roboto Condensed"/>
              </a:rPr>
              <a:t>Hỏi</a:t>
            </a:r>
            <a:r>
              <a:rPr lang="en-US" sz="3499" dirty="0">
                <a:solidFill>
                  <a:srgbClr val="000000"/>
                </a:solidFill>
                <a:latin typeface="Roboto Condensed"/>
              </a:rPr>
              <a:t> </a:t>
            </a:r>
            <a:r>
              <a:rPr lang="en-US" sz="3499" dirty="0" err="1">
                <a:solidFill>
                  <a:srgbClr val="000000"/>
                </a:solidFill>
                <a:latin typeface="Roboto Condensed"/>
              </a:rPr>
              <a:t>lại</a:t>
            </a:r>
            <a:r>
              <a:rPr lang="en-US" sz="3499" dirty="0">
                <a:solidFill>
                  <a:srgbClr val="000000"/>
                </a:solidFill>
                <a:latin typeface="Roboto Condensed"/>
              </a:rPr>
              <a:t> </a:t>
            </a:r>
            <a:r>
              <a:rPr lang="en-US" sz="3499" dirty="0" err="1">
                <a:solidFill>
                  <a:srgbClr val="000000"/>
                </a:solidFill>
                <a:latin typeface="Roboto Condensed"/>
              </a:rPr>
              <a:t>những</a:t>
            </a:r>
            <a:r>
              <a:rPr lang="en-US" sz="3499" dirty="0">
                <a:solidFill>
                  <a:srgbClr val="000000"/>
                </a:solidFill>
                <a:latin typeface="Roboto Condensed"/>
              </a:rPr>
              <a:t> </a:t>
            </a:r>
            <a:r>
              <a:rPr lang="en-US" sz="3499" dirty="0" err="1">
                <a:solidFill>
                  <a:srgbClr val="000000"/>
                </a:solidFill>
                <a:latin typeface="Roboto Condensed"/>
              </a:rPr>
              <a:t>điểm</a:t>
            </a:r>
            <a:r>
              <a:rPr lang="en-US" sz="3499" dirty="0">
                <a:solidFill>
                  <a:srgbClr val="000000"/>
                </a:solidFill>
                <a:latin typeface="Roboto Condensed"/>
              </a:rPr>
              <a:t> </a:t>
            </a:r>
            <a:r>
              <a:rPr lang="en-US" sz="3499" dirty="0" err="1">
                <a:solidFill>
                  <a:srgbClr val="000000"/>
                </a:solidFill>
                <a:latin typeface="Roboto Condensed"/>
              </a:rPr>
              <a:t>chưa</a:t>
            </a:r>
            <a:r>
              <a:rPr lang="en-US" sz="3499" dirty="0">
                <a:solidFill>
                  <a:srgbClr val="000000"/>
                </a:solidFill>
                <a:latin typeface="Roboto Condensed"/>
              </a:rPr>
              <a:t> </a:t>
            </a:r>
            <a:r>
              <a:rPr lang="en-US" sz="3499" dirty="0" err="1">
                <a:solidFill>
                  <a:srgbClr val="000000"/>
                </a:solidFill>
                <a:latin typeface="Roboto Condensed"/>
              </a:rPr>
              <a:t>rõ</a:t>
            </a:r>
            <a:r>
              <a:rPr lang="en-US" sz="3499" dirty="0">
                <a:solidFill>
                  <a:srgbClr val="000000"/>
                </a:solidFill>
                <a:latin typeface="Roboto Condensed"/>
              </a:rPr>
              <a:t> (</a:t>
            </a:r>
            <a:r>
              <a:rPr lang="en-US" sz="3499" dirty="0" err="1">
                <a:solidFill>
                  <a:srgbClr val="000000"/>
                </a:solidFill>
                <a:latin typeface="Roboto Condensed"/>
              </a:rPr>
              <a:t>nếu</a:t>
            </a:r>
            <a:r>
              <a:rPr lang="en-US" sz="3499" dirty="0">
                <a:solidFill>
                  <a:srgbClr val="000000"/>
                </a:solidFill>
                <a:latin typeface="Roboto Condensed"/>
              </a:rPr>
              <a:t> </a:t>
            </a:r>
            <a:r>
              <a:rPr lang="en-US" sz="3499" dirty="0" err="1">
                <a:solidFill>
                  <a:srgbClr val="000000"/>
                </a:solidFill>
                <a:latin typeface="Roboto Condensed"/>
              </a:rPr>
              <a:t>cần</a:t>
            </a:r>
            <a:r>
              <a:rPr lang="en-US" sz="3499" dirty="0">
                <a:solidFill>
                  <a:srgbClr val="000000"/>
                </a:solidFill>
                <a:latin typeface="Roboto Condensed"/>
              </a:rPr>
              <a:t>), </a:t>
            </a:r>
            <a:r>
              <a:rPr lang="en-US" sz="3499" dirty="0" err="1">
                <a:solidFill>
                  <a:srgbClr val="000000"/>
                </a:solidFill>
                <a:latin typeface="Roboto Condensed"/>
              </a:rPr>
              <a:t>có</a:t>
            </a:r>
            <a:r>
              <a:rPr lang="en-US" sz="3499" dirty="0">
                <a:solidFill>
                  <a:srgbClr val="000000"/>
                </a:solidFill>
                <a:latin typeface="Roboto Condensed"/>
              </a:rPr>
              <a:t> </a:t>
            </a:r>
            <a:r>
              <a:rPr lang="en-US" sz="3499" dirty="0" err="1">
                <a:solidFill>
                  <a:srgbClr val="000000"/>
                </a:solidFill>
                <a:latin typeface="Roboto Condensed"/>
              </a:rPr>
              <a:t>thể</a:t>
            </a:r>
            <a:r>
              <a:rPr lang="en-US" sz="3499" dirty="0">
                <a:solidFill>
                  <a:srgbClr val="000000"/>
                </a:solidFill>
                <a:latin typeface="Roboto Condensed"/>
              </a:rPr>
              <a:t> </a:t>
            </a:r>
            <a:r>
              <a:rPr lang="en-US" sz="3499" dirty="0" err="1">
                <a:solidFill>
                  <a:srgbClr val="000000"/>
                </a:solidFill>
                <a:latin typeface="Roboto Condensed"/>
              </a:rPr>
              <a:t>trao</a:t>
            </a:r>
            <a:r>
              <a:rPr lang="en-US" sz="3499" dirty="0">
                <a:solidFill>
                  <a:srgbClr val="000000"/>
                </a:solidFill>
                <a:latin typeface="Roboto Condensed"/>
              </a:rPr>
              <a:t> </a:t>
            </a:r>
            <a:r>
              <a:rPr lang="en-US" sz="3499" dirty="0" err="1">
                <a:solidFill>
                  <a:srgbClr val="000000"/>
                </a:solidFill>
                <a:latin typeface="Roboto Condensed"/>
              </a:rPr>
              <a:t>đổi</a:t>
            </a:r>
            <a:r>
              <a:rPr lang="en-US" sz="3499" dirty="0">
                <a:solidFill>
                  <a:srgbClr val="000000"/>
                </a:solidFill>
                <a:latin typeface="Roboto Condensed"/>
              </a:rPr>
              <a:t> </a:t>
            </a:r>
            <a:r>
              <a:rPr lang="en-US" sz="3499" dirty="0" err="1">
                <a:solidFill>
                  <a:srgbClr val="000000"/>
                </a:solidFill>
                <a:latin typeface="Roboto Condensed"/>
              </a:rPr>
              <a:t>thêm</a:t>
            </a:r>
            <a:r>
              <a:rPr lang="en-US" sz="3499" dirty="0">
                <a:solidFill>
                  <a:srgbClr val="000000"/>
                </a:solidFill>
                <a:latin typeface="Roboto Condensed"/>
              </a:rPr>
              <a:t> ý </a:t>
            </a:r>
            <a:r>
              <a:rPr lang="en-US" sz="3499" dirty="0" err="1">
                <a:solidFill>
                  <a:srgbClr val="000000"/>
                </a:solidFill>
                <a:latin typeface="Roboto Condensed"/>
              </a:rPr>
              <a:t>kiến</a:t>
            </a:r>
            <a:r>
              <a:rPr lang="en-US" sz="3499" dirty="0">
                <a:solidFill>
                  <a:srgbClr val="000000"/>
                </a:solidFill>
                <a:latin typeface="Roboto Condensed"/>
              </a:rPr>
              <a:t> </a:t>
            </a:r>
            <a:r>
              <a:rPr lang="en-US" sz="3499" dirty="0" err="1">
                <a:solidFill>
                  <a:srgbClr val="000000"/>
                </a:solidFill>
                <a:latin typeface="Roboto Condensed"/>
              </a:rPr>
              <a:t>cá</a:t>
            </a:r>
            <a:r>
              <a:rPr lang="en-US" sz="3499" dirty="0">
                <a:solidFill>
                  <a:srgbClr val="000000"/>
                </a:solidFill>
                <a:latin typeface="Roboto Condensed"/>
              </a:rPr>
              <a:t> </a:t>
            </a:r>
            <a:r>
              <a:rPr lang="en-US" sz="3499" dirty="0" err="1">
                <a:solidFill>
                  <a:srgbClr val="000000"/>
                </a:solidFill>
                <a:latin typeface="Roboto Condensed"/>
              </a:rPr>
              <a:t>nhân</a:t>
            </a:r>
            <a:r>
              <a:rPr lang="en-US" sz="3499" dirty="0">
                <a:solidFill>
                  <a:srgbClr val="000000"/>
                </a:solidFill>
                <a:latin typeface="Roboto Condensed"/>
              </a:rPr>
              <a:t> </a:t>
            </a:r>
            <a:r>
              <a:rPr lang="en-US" sz="3499" dirty="0" err="1">
                <a:solidFill>
                  <a:srgbClr val="000000"/>
                </a:solidFill>
                <a:latin typeface="Roboto Condensed"/>
              </a:rPr>
              <a:t>về</a:t>
            </a:r>
            <a:r>
              <a:rPr lang="en-US" sz="3499" dirty="0">
                <a:solidFill>
                  <a:srgbClr val="000000"/>
                </a:solidFill>
                <a:latin typeface="Roboto Condensed"/>
              </a:rPr>
              <a:t> </a:t>
            </a:r>
            <a:r>
              <a:rPr lang="en-US" sz="3499" dirty="0" err="1">
                <a:solidFill>
                  <a:srgbClr val="000000"/>
                </a:solidFill>
                <a:latin typeface="Roboto Condensed"/>
              </a:rPr>
              <a:t>nội</a:t>
            </a:r>
            <a:r>
              <a:rPr lang="en-US" sz="3499" dirty="0">
                <a:solidFill>
                  <a:srgbClr val="000000"/>
                </a:solidFill>
                <a:latin typeface="Roboto Condensed"/>
              </a:rPr>
              <a:t> dung và </a:t>
            </a:r>
            <a:r>
              <a:rPr lang="en-US" sz="3499" dirty="0" err="1">
                <a:solidFill>
                  <a:srgbClr val="000000"/>
                </a:solidFill>
                <a:latin typeface="Roboto Condensed"/>
              </a:rPr>
              <a:t>cách</a:t>
            </a:r>
            <a:r>
              <a:rPr lang="en-US" sz="3499" dirty="0">
                <a:solidFill>
                  <a:srgbClr val="000000"/>
                </a:solidFill>
                <a:latin typeface="Roboto Condensed"/>
              </a:rPr>
              <a:t> </a:t>
            </a:r>
            <a:r>
              <a:rPr lang="en-US" sz="3499" dirty="0" err="1">
                <a:solidFill>
                  <a:srgbClr val="000000"/>
                </a:solidFill>
                <a:latin typeface="Roboto Condensed"/>
              </a:rPr>
              <a:t>thuyết</a:t>
            </a:r>
            <a:r>
              <a:rPr lang="en-US" sz="3499" dirty="0">
                <a:solidFill>
                  <a:srgbClr val="000000"/>
                </a:solidFill>
                <a:latin typeface="Roboto Condensed"/>
              </a:rPr>
              <a:t> </a:t>
            </a:r>
            <a:r>
              <a:rPr lang="en-US" sz="3499" dirty="0" err="1">
                <a:solidFill>
                  <a:srgbClr val="000000"/>
                </a:solidFill>
                <a:latin typeface="Roboto Condensed"/>
              </a:rPr>
              <a:t>phục</a:t>
            </a:r>
            <a:r>
              <a:rPr lang="en-US" sz="3499" dirty="0">
                <a:solidFill>
                  <a:srgbClr val="000000"/>
                </a:solidFill>
                <a:latin typeface="Roboto Condensed"/>
              </a:rPr>
              <a:t> </a:t>
            </a:r>
            <a:r>
              <a:rPr lang="en-US" sz="3499" dirty="0" err="1">
                <a:solidFill>
                  <a:srgbClr val="000000"/>
                </a:solidFill>
                <a:latin typeface="Roboto Condensed"/>
              </a:rPr>
              <a:t>của</a:t>
            </a:r>
            <a:r>
              <a:rPr lang="en-US" sz="3499" dirty="0">
                <a:solidFill>
                  <a:srgbClr val="000000"/>
                </a:solidFill>
                <a:latin typeface="Roboto Condensed"/>
              </a:rPr>
              <a:t> </a:t>
            </a:r>
            <a:r>
              <a:rPr lang="en-US" sz="3499" dirty="0" err="1">
                <a:solidFill>
                  <a:srgbClr val="000000"/>
                </a:solidFill>
                <a:latin typeface="Roboto Condensed"/>
              </a:rPr>
              <a:t>bài</a:t>
            </a:r>
            <a:r>
              <a:rPr lang="en-US" sz="3499" dirty="0">
                <a:solidFill>
                  <a:srgbClr val="000000"/>
                </a:solidFill>
                <a:latin typeface="Roboto Condensed"/>
              </a:rPr>
              <a:t> </a:t>
            </a:r>
            <a:r>
              <a:rPr lang="en-US" sz="3499" dirty="0" err="1">
                <a:solidFill>
                  <a:srgbClr val="000000"/>
                </a:solidFill>
                <a:latin typeface="Roboto Condensed"/>
              </a:rPr>
              <a:t>trình</a:t>
            </a:r>
            <a:r>
              <a:rPr lang="en-US" sz="3499" dirty="0">
                <a:solidFill>
                  <a:srgbClr val="000000"/>
                </a:solidFill>
                <a:latin typeface="Roboto Condensed"/>
              </a:rPr>
              <a:t> </a:t>
            </a:r>
            <a:r>
              <a:rPr lang="en-US" sz="3499" dirty="0" err="1">
                <a:solidFill>
                  <a:srgbClr val="000000"/>
                </a:solidFill>
                <a:latin typeface="Roboto Condensed"/>
              </a:rPr>
              <a:t>bày</a:t>
            </a:r>
            <a:r>
              <a:rPr lang="en-US" sz="3499" dirty="0">
                <a:solidFill>
                  <a:srgbClr val="000000"/>
                </a:solidFill>
                <a:latin typeface="Roboto Condensed"/>
              </a:rPr>
              <a:t>.</a:t>
            </a:r>
          </a:p>
          <a:p>
            <a:pPr algn="just">
              <a:lnSpc>
                <a:spcPts val="4899"/>
              </a:lnSpc>
            </a:pPr>
            <a:endParaRPr lang="en-US" sz="3499" dirty="0">
              <a:solidFill>
                <a:srgbClr val="000000"/>
              </a:solidFill>
              <a:latin typeface="Roboto Condensed"/>
            </a:endParaRP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1000"/>
                                        <p:tgtEl>
                                          <p:spTgt spid="8">
                                            <p:txEl>
                                              <p:pRg st="0" end="0"/>
                                            </p:txEl>
                                          </p:spTgt>
                                        </p:tgtEl>
                                      </p:cBhvr>
                                    </p:animEffect>
                                    <p:anim calcmode="lin" valueType="num">
                                      <p:cBhvr>
                                        <p:cTn id="8"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8">
                                            <p:txEl>
                                              <p:pRg st="1" end="1"/>
                                            </p:txEl>
                                          </p:spTgt>
                                        </p:tgtEl>
                                        <p:attrNameLst>
                                          <p:attrName>style.visibility</p:attrName>
                                        </p:attrNameLst>
                                      </p:cBhvr>
                                      <p:to>
                                        <p:strVal val="visible"/>
                                      </p:to>
                                    </p:set>
                                    <p:animEffect transition="in" filter="fade">
                                      <p:cBhvr>
                                        <p:cTn id="14" dur="1000"/>
                                        <p:tgtEl>
                                          <p:spTgt spid="8">
                                            <p:txEl>
                                              <p:pRg st="1" end="1"/>
                                            </p:txEl>
                                          </p:spTgt>
                                        </p:tgtEl>
                                      </p:cBhvr>
                                    </p:animEffect>
                                    <p:anim calcmode="lin" valueType="num">
                                      <p:cBhvr>
                                        <p:cTn id="15" dur="1000" fill="hold"/>
                                        <p:tgtEl>
                                          <p:spTgt spid="8">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8">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8">
                                            <p:txEl>
                                              <p:pRg st="2" end="2"/>
                                            </p:txEl>
                                          </p:spTgt>
                                        </p:tgtEl>
                                        <p:attrNameLst>
                                          <p:attrName>style.visibility</p:attrName>
                                        </p:attrNameLst>
                                      </p:cBhvr>
                                      <p:to>
                                        <p:strVal val="visible"/>
                                      </p:to>
                                    </p:set>
                                    <p:anim calcmode="lin" valueType="num">
                                      <p:cBhvr additive="base">
                                        <p:cTn id="21"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8">
                                            <p:txEl>
                                              <p:pRg st="3" end="3"/>
                                            </p:txEl>
                                          </p:spTgt>
                                        </p:tgtEl>
                                        <p:attrNameLst>
                                          <p:attrName>style.visibility</p:attrName>
                                        </p:attrNameLst>
                                      </p:cBhvr>
                                      <p:to>
                                        <p:strVal val="visible"/>
                                      </p:to>
                                    </p:set>
                                    <p:anim calcmode="lin" valueType="num">
                                      <p:cBhvr additive="base">
                                        <p:cTn id="27" dur="500" fill="hold"/>
                                        <p:tgtEl>
                                          <p:spTgt spid="8">
                                            <p:txEl>
                                              <p:pRg st="3" end="3"/>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8">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8">
                                            <p:txEl>
                                              <p:pRg st="4" end="4"/>
                                            </p:txEl>
                                          </p:spTgt>
                                        </p:tgtEl>
                                        <p:attrNameLst>
                                          <p:attrName>style.visibility</p:attrName>
                                        </p:attrNameLst>
                                      </p:cBhvr>
                                      <p:to>
                                        <p:strVal val="visible"/>
                                      </p:to>
                                    </p:set>
                                    <p:anim calcmode="lin" valueType="num">
                                      <p:cBhvr additive="base">
                                        <p:cTn id="33" dur="500" fill="hold"/>
                                        <p:tgtEl>
                                          <p:spTgt spid="8">
                                            <p:txEl>
                                              <p:pRg st="4" end="4"/>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8">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8">
                                            <p:txEl>
                                              <p:pRg st="5" end="5"/>
                                            </p:txEl>
                                          </p:spTgt>
                                        </p:tgtEl>
                                        <p:attrNameLst>
                                          <p:attrName>style.visibility</p:attrName>
                                        </p:attrNameLst>
                                      </p:cBhvr>
                                      <p:to>
                                        <p:strVal val="visible"/>
                                      </p:to>
                                    </p:set>
                                    <p:anim calcmode="lin" valueType="num">
                                      <p:cBhvr additive="base">
                                        <p:cTn id="39" dur="500" fill="hold"/>
                                        <p:tgtEl>
                                          <p:spTgt spid="8">
                                            <p:txEl>
                                              <p:pRg st="5" end="5"/>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8">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BF7EE"/>
        </a:solidFill>
        <a:effectLst/>
      </p:bgPr>
    </p:bg>
    <p:spTree>
      <p:nvGrpSpPr>
        <p:cNvPr id="1" name=""/>
        <p:cNvGrpSpPr/>
        <p:nvPr/>
      </p:nvGrpSpPr>
      <p:grpSpPr>
        <a:xfrm>
          <a:off x="0" y="0"/>
          <a:ext cx="0" cy="0"/>
          <a:chOff x="0" y="0"/>
          <a:chExt cx="0" cy="0"/>
        </a:xfrm>
      </p:grpSpPr>
      <p:sp>
        <p:nvSpPr>
          <p:cNvPr id="2" name="Freeform 2" descr="preencoded.png"/>
          <p:cNvSpPr/>
          <p:nvPr/>
        </p:nvSpPr>
        <p:spPr>
          <a:xfrm>
            <a:off x="0" y="0"/>
            <a:ext cx="18290286" cy="10287000"/>
          </a:xfrm>
          <a:custGeom>
            <a:avLst/>
            <a:gdLst/>
            <a:ahLst/>
            <a:cxnLst/>
            <a:rect l="l" t="t" r="r" b="b"/>
            <a:pathLst>
              <a:path w="18290286" h="10287000">
                <a:moveTo>
                  <a:pt x="0" y="0"/>
                </a:moveTo>
                <a:lnTo>
                  <a:pt x="18290286" y="0"/>
                </a:lnTo>
                <a:lnTo>
                  <a:pt x="18290286" y="10287000"/>
                </a:lnTo>
                <a:lnTo>
                  <a:pt x="0" y="10287000"/>
                </a:lnTo>
                <a:lnTo>
                  <a:pt x="0" y="0"/>
                </a:lnTo>
                <a:close/>
              </a:path>
            </a:pathLst>
          </a:custGeom>
          <a:blipFill>
            <a:blip r:embed="rId2"/>
            <a:stretch>
              <a:fillRect b="-12"/>
            </a:stretch>
          </a:blipFill>
        </p:spPr>
        <p:txBody>
          <a:bodyPr/>
          <a:lstStyle/>
          <a:p>
            <a:endParaRPr lang="en-US"/>
          </a:p>
        </p:txBody>
      </p:sp>
      <p:sp>
        <p:nvSpPr>
          <p:cNvPr id="3" name="Freeform 3" descr="preencoded.png"/>
          <p:cNvSpPr/>
          <p:nvPr/>
        </p:nvSpPr>
        <p:spPr>
          <a:xfrm>
            <a:off x="2515385" y="2495550"/>
            <a:ext cx="4753569" cy="7791450"/>
          </a:xfrm>
          <a:custGeom>
            <a:avLst/>
            <a:gdLst/>
            <a:ahLst/>
            <a:cxnLst/>
            <a:rect l="l" t="t" r="r" b="b"/>
            <a:pathLst>
              <a:path w="4753569" h="7791450">
                <a:moveTo>
                  <a:pt x="0" y="0"/>
                </a:moveTo>
                <a:lnTo>
                  <a:pt x="4753569" y="0"/>
                </a:lnTo>
                <a:lnTo>
                  <a:pt x="4753569" y="7791450"/>
                </a:lnTo>
                <a:lnTo>
                  <a:pt x="0" y="7791450"/>
                </a:lnTo>
                <a:lnTo>
                  <a:pt x="0" y="0"/>
                </a:lnTo>
                <a:close/>
              </a:path>
            </a:pathLst>
          </a:custGeom>
          <a:blipFill>
            <a:blip r:embed="rId3"/>
            <a:stretch>
              <a:fillRect b="-12"/>
            </a:stretch>
          </a:blipFill>
        </p:spPr>
        <p:txBody>
          <a:bodyPr/>
          <a:lstStyle/>
          <a:p>
            <a:endParaRPr lang="en-US"/>
          </a:p>
        </p:txBody>
      </p:sp>
      <p:sp>
        <p:nvSpPr>
          <p:cNvPr id="4" name="TextBox 4"/>
          <p:cNvSpPr txBox="1"/>
          <p:nvPr/>
        </p:nvSpPr>
        <p:spPr>
          <a:xfrm>
            <a:off x="7268954" y="2362200"/>
            <a:ext cx="8271932" cy="1226820"/>
          </a:xfrm>
          <a:prstGeom prst="rect">
            <a:avLst/>
          </a:prstGeom>
        </p:spPr>
        <p:txBody>
          <a:bodyPr lIns="0" tIns="0" rIns="0" bIns="0" rtlCol="0" anchor="t">
            <a:spAutoFit/>
          </a:bodyPr>
          <a:lstStyle/>
          <a:p>
            <a:pPr algn="just">
              <a:lnSpc>
                <a:spcPts val="10080"/>
              </a:lnSpc>
              <a:spcBef>
                <a:spcPct val="0"/>
              </a:spcBef>
            </a:pPr>
            <a:r>
              <a:rPr lang="en-US" sz="7200">
                <a:solidFill>
                  <a:srgbClr val="CD5058"/>
                </a:solidFill>
                <a:latin typeface="Fraunces Bold"/>
              </a:rPr>
              <a:t>V. VẬN DỤNG</a:t>
            </a:r>
          </a:p>
        </p:txBody>
      </p:sp>
      <p:sp>
        <p:nvSpPr>
          <p:cNvPr id="5" name="TextBox 5"/>
          <p:cNvSpPr txBox="1"/>
          <p:nvPr/>
        </p:nvSpPr>
        <p:spPr>
          <a:xfrm>
            <a:off x="7268954" y="3804293"/>
            <a:ext cx="8271932" cy="5069190"/>
          </a:xfrm>
          <a:prstGeom prst="rect">
            <a:avLst/>
          </a:prstGeom>
        </p:spPr>
        <p:txBody>
          <a:bodyPr lIns="0" tIns="0" rIns="0" bIns="0" rtlCol="0" anchor="t">
            <a:spAutoFit/>
          </a:bodyPr>
          <a:lstStyle/>
          <a:p>
            <a:pPr algn="just">
              <a:lnSpc>
                <a:spcPts val="6720"/>
              </a:lnSpc>
              <a:spcBef>
                <a:spcPct val="0"/>
              </a:spcBef>
            </a:pPr>
            <a:r>
              <a:rPr lang="en-US" sz="4800" dirty="0">
                <a:solidFill>
                  <a:srgbClr val="000000"/>
                </a:solidFill>
                <a:latin typeface="Roboto Condensed"/>
              </a:rPr>
              <a:t>Thực </a:t>
            </a:r>
            <a:r>
              <a:rPr lang="en-US" sz="4800" dirty="0" err="1">
                <a:solidFill>
                  <a:srgbClr val="000000"/>
                </a:solidFill>
                <a:latin typeface="Roboto Condensed"/>
              </a:rPr>
              <a:t>hiện</a:t>
            </a:r>
            <a:r>
              <a:rPr lang="en-US" sz="4800" dirty="0">
                <a:solidFill>
                  <a:srgbClr val="000000"/>
                </a:solidFill>
                <a:latin typeface="Roboto Condensed"/>
              </a:rPr>
              <a:t> </a:t>
            </a:r>
            <a:r>
              <a:rPr lang="en-US" sz="4800" dirty="0" err="1">
                <a:solidFill>
                  <a:srgbClr val="000000"/>
                </a:solidFill>
                <a:latin typeface="Roboto Condensed"/>
              </a:rPr>
              <a:t>nhiệm</a:t>
            </a:r>
            <a:r>
              <a:rPr lang="en-US" sz="4800" dirty="0">
                <a:solidFill>
                  <a:srgbClr val="000000"/>
                </a:solidFill>
                <a:latin typeface="Roboto Condensed"/>
              </a:rPr>
              <a:t> </a:t>
            </a:r>
            <a:r>
              <a:rPr lang="en-US" sz="4800" dirty="0" err="1">
                <a:solidFill>
                  <a:srgbClr val="000000"/>
                </a:solidFill>
                <a:latin typeface="Roboto Condensed"/>
              </a:rPr>
              <a:t>vụ</a:t>
            </a:r>
            <a:r>
              <a:rPr lang="en-US" sz="4800" dirty="0">
                <a:solidFill>
                  <a:srgbClr val="000000"/>
                </a:solidFill>
                <a:latin typeface="Roboto Condensed"/>
              </a:rPr>
              <a:t> </a:t>
            </a:r>
            <a:r>
              <a:rPr lang="en-US" sz="4800" dirty="0" err="1">
                <a:solidFill>
                  <a:srgbClr val="000000"/>
                </a:solidFill>
                <a:latin typeface="Roboto Condensed"/>
              </a:rPr>
              <a:t>trình</a:t>
            </a:r>
            <a:r>
              <a:rPr lang="en-US" sz="4800" dirty="0">
                <a:solidFill>
                  <a:srgbClr val="000000"/>
                </a:solidFill>
                <a:latin typeface="Roboto Condensed"/>
              </a:rPr>
              <a:t> </a:t>
            </a:r>
            <a:r>
              <a:rPr lang="en-US" sz="4800" dirty="0" err="1">
                <a:solidFill>
                  <a:srgbClr val="000000"/>
                </a:solidFill>
                <a:latin typeface="Roboto Condensed"/>
              </a:rPr>
              <a:t>bày</a:t>
            </a:r>
            <a:r>
              <a:rPr lang="en-US" sz="4800" dirty="0">
                <a:solidFill>
                  <a:srgbClr val="000000"/>
                </a:solidFill>
                <a:latin typeface="Roboto Condensed"/>
              </a:rPr>
              <a:t> </a:t>
            </a:r>
            <a:r>
              <a:rPr lang="en-US" sz="4800" dirty="0" err="1">
                <a:solidFill>
                  <a:srgbClr val="000000"/>
                </a:solidFill>
                <a:latin typeface="Roboto Condensed"/>
              </a:rPr>
              <a:t>bài</a:t>
            </a:r>
            <a:r>
              <a:rPr lang="en-US" sz="4800" dirty="0">
                <a:solidFill>
                  <a:srgbClr val="000000"/>
                </a:solidFill>
                <a:latin typeface="Roboto Condensed"/>
              </a:rPr>
              <a:t> </a:t>
            </a:r>
            <a:r>
              <a:rPr lang="en-US" sz="4800" dirty="0" err="1">
                <a:solidFill>
                  <a:srgbClr val="000000"/>
                </a:solidFill>
                <a:latin typeface="Roboto Condensed"/>
              </a:rPr>
              <a:t>nói</a:t>
            </a:r>
            <a:r>
              <a:rPr lang="en-US" sz="4800" dirty="0">
                <a:solidFill>
                  <a:srgbClr val="000000"/>
                </a:solidFill>
                <a:latin typeface="Roboto Condensed"/>
              </a:rPr>
              <a:t> </a:t>
            </a:r>
            <a:r>
              <a:rPr lang="en-US" sz="4800" dirty="0" err="1">
                <a:solidFill>
                  <a:srgbClr val="000000"/>
                </a:solidFill>
                <a:latin typeface="Roboto Condensed"/>
              </a:rPr>
              <a:t>của</a:t>
            </a:r>
            <a:r>
              <a:rPr lang="en-US" sz="4800" dirty="0">
                <a:solidFill>
                  <a:srgbClr val="000000"/>
                </a:solidFill>
                <a:latin typeface="Roboto Condensed"/>
              </a:rPr>
              <a:t> </a:t>
            </a:r>
            <a:r>
              <a:rPr lang="en-US" sz="4800" dirty="0" err="1">
                <a:solidFill>
                  <a:srgbClr val="000000"/>
                </a:solidFill>
                <a:latin typeface="Roboto Condensed"/>
              </a:rPr>
              <a:t>mình</a:t>
            </a:r>
            <a:r>
              <a:rPr lang="en-US" sz="4800" dirty="0">
                <a:solidFill>
                  <a:srgbClr val="000000"/>
                </a:solidFill>
                <a:latin typeface="Roboto Condensed"/>
              </a:rPr>
              <a:t> (1 video) + </a:t>
            </a:r>
            <a:r>
              <a:rPr lang="en-US" sz="4800" dirty="0" err="1">
                <a:solidFill>
                  <a:srgbClr val="000000"/>
                </a:solidFill>
                <a:latin typeface="Roboto Condensed"/>
              </a:rPr>
              <a:t>nhận</a:t>
            </a:r>
            <a:r>
              <a:rPr lang="en-US" sz="4800" dirty="0">
                <a:solidFill>
                  <a:srgbClr val="000000"/>
                </a:solidFill>
                <a:latin typeface="Roboto Condensed"/>
              </a:rPr>
              <a:t> </a:t>
            </a:r>
            <a:r>
              <a:rPr lang="en-US" sz="4800" dirty="0" err="1">
                <a:solidFill>
                  <a:srgbClr val="000000"/>
                </a:solidFill>
                <a:latin typeface="Roboto Condensed"/>
              </a:rPr>
              <a:t>xét</a:t>
            </a:r>
            <a:r>
              <a:rPr lang="en-US" sz="4800" dirty="0">
                <a:solidFill>
                  <a:srgbClr val="000000"/>
                </a:solidFill>
                <a:latin typeface="Roboto Condensed"/>
              </a:rPr>
              <a:t> </a:t>
            </a:r>
            <a:r>
              <a:rPr lang="en-US" sz="4800" dirty="0" err="1">
                <a:solidFill>
                  <a:srgbClr val="000000"/>
                </a:solidFill>
                <a:latin typeface="Roboto Condensed"/>
              </a:rPr>
              <a:t>bài</a:t>
            </a:r>
            <a:r>
              <a:rPr lang="en-US" sz="4800" dirty="0">
                <a:solidFill>
                  <a:srgbClr val="000000"/>
                </a:solidFill>
                <a:latin typeface="Roboto Condensed"/>
              </a:rPr>
              <a:t> </a:t>
            </a:r>
            <a:r>
              <a:rPr lang="en-US" sz="4800" dirty="0" err="1">
                <a:solidFill>
                  <a:srgbClr val="000000"/>
                </a:solidFill>
                <a:latin typeface="Roboto Condensed"/>
              </a:rPr>
              <a:t>nói</a:t>
            </a:r>
            <a:r>
              <a:rPr lang="en-US" sz="4800" dirty="0">
                <a:solidFill>
                  <a:srgbClr val="000000"/>
                </a:solidFill>
                <a:latin typeface="Roboto Condensed"/>
              </a:rPr>
              <a:t> </a:t>
            </a:r>
            <a:r>
              <a:rPr lang="en-US" sz="4800" dirty="0" err="1">
                <a:solidFill>
                  <a:srgbClr val="000000"/>
                </a:solidFill>
                <a:latin typeface="Roboto Condensed"/>
              </a:rPr>
              <a:t>của</a:t>
            </a:r>
            <a:r>
              <a:rPr lang="en-US" sz="4800" dirty="0">
                <a:solidFill>
                  <a:srgbClr val="000000"/>
                </a:solidFill>
                <a:latin typeface="Roboto Condensed"/>
              </a:rPr>
              <a:t> </a:t>
            </a:r>
            <a:r>
              <a:rPr lang="en-US" sz="4800" dirty="0" err="1">
                <a:solidFill>
                  <a:srgbClr val="000000"/>
                </a:solidFill>
                <a:latin typeface="Roboto Condensed"/>
              </a:rPr>
              <a:t>bạn</a:t>
            </a:r>
            <a:r>
              <a:rPr lang="en-US" sz="4800" dirty="0">
                <a:solidFill>
                  <a:srgbClr val="000000"/>
                </a:solidFill>
                <a:latin typeface="Roboto Condensed"/>
              </a:rPr>
              <a:t>  (1 video - </a:t>
            </a:r>
            <a:r>
              <a:rPr lang="en-US" sz="4800" dirty="0" err="1">
                <a:solidFill>
                  <a:srgbClr val="000000"/>
                </a:solidFill>
                <a:latin typeface="Roboto Condensed"/>
              </a:rPr>
              <a:t>nhận</a:t>
            </a:r>
            <a:r>
              <a:rPr lang="en-US" sz="4800" dirty="0">
                <a:solidFill>
                  <a:srgbClr val="000000"/>
                </a:solidFill>
                <a:latin typeface="Roboto Condensed"/>
              </a:rPr>
              <a:t> </a:t>
            </a:r>
            <a:r>
              <a:rPr lang="en-US" sz="4800" dirty="0" err="1">
                <a:solidFill>
                  <a:srgbClr val="000000"/>
                </a:solidFill>
                <a:latin typeface="Roboto Condensed"/>
              </a:rPr>
              <a:t>biết</a:t>
            </a:r>
            <a:r>
              <a:rPr lang="en-US" sz="4800" dirty="0">
                <a:solidFill>
                  <a:srgbClr val="000000"/>
                </a:solidFill>
                <a:latin typeface="Roboto Condensed"/>
              </a:rPr>
              <a:t> </a:t>
            </a:r>
            <a:r>
              <a:rPr lang="en-US" sz="4800" dirty="0" err="1">
                <a:solidFill>
                  <a:srgbClr val="000000"/>
                </a:solidFill>
                <a:latin typeface="Roboto Condensed"/>
              </a:rPr>
              <a:t>tính</a:t>
            </a:r>
            <a:r>
              <a:rPr lang="en-US" sz="4800" dirty="0">
                <a:solidFill>
                  <a:srgbClr val="000000"/>
                </a:solidFill>
                <a:latin typeface="Roboto Condensed"/>
              </a:rPr>
              <a:t> </a:t>
            </a:r>
            <a:r>
              <a:rPr lang="en-US" sz="4800" dirty="0" err="1">
                <a:solidFill>
                  <a:srgbClr val="000000"/>
                </a:solidFill>
                <a:latin typeface="Roboto Condensed"/>
              </a:rPr>
              <a:t>thuyết</a:t>
            </a:r>
            <a:r>
              <a:rPr lang="en-US" sz="4800" dirty="0">
                <a:solidFill>
                  <a:srgbClr val="000000"/>
                </a:solidFill>
                <a:latin typeface="Roboto Condensed"/>
              </a:rPr>
              <a:t> </a:t>
            </a:r>
            <a:r>
              <a:rPr lang="en-US" sz="4800" dirty="0" err="1">
                <a:solidFill>
                  <a:srgbClr val="000000"/>
                </a:solidFill>
                <a:latin typeface="Roboto Condensed"/>
              </a:rPr>
              <a:t>phục</a:t>
            </a:r>
            <a:r>
              <a:rPr lang="en-US" sz="4800" dirty="0">
                <a:solidFill>
                  <a:srgbClr val="000000"/>
                </a:solidFill>
                <a:latin typeface="Roboto Condensed"/>
              </a:rPr>
              <a:t> </a:t>
            </a:r>
            <a:r>
              <a:rPr lang="en-US" sz="4800" dirty="0" err="1">
                <a:solidFill>
                  <a:srgbClr val="000000"/>
                </a:solidFill>
                <a:latin typeface="Roboto Condensed"/>
              </a:rPr>
              <a:t>của</a:t>
            </a:r>
            <a:r>
              <a:rPr lang="en-US" sz="4800" dirty="0">
                <a:solidFill>
                  <a:srgbClr val="000000"/>
                </a:solidFill>
                <a:latin typeface="Roboto Condensed"/>
              </a:rPr>
              <a:t> </a:t>
            </a:r>
            <a:r>
              <a:rPr lang="en-US" sz="4800" dirty="0" err="1">
                <a:solidFill>
                  <a:srgbClr val="000000"/>
                </a:solidFill>
                <a:latin typeface="Roboto Condensed"/>
              </a:rPr>
              <a:t>một</a:t>
            </a:r>
            <a:r>
              <a:rPr lang="en-US" sz="4800" dirty="0">
                <a:solidFill>
                  <a:srgbClr val="000000"/>
                </a:solidFill>
                <a:latin typeface="Roboto Condensed"/>
              </a:rPr>
              <a:t> ý </a:t>
            </a:r>
            <a:r>
              <a:rPr lang="en-US" sz="4800" dirty="0" err="1">
                <a:solidFill>
                  <a:srgbClr val="000000"/>
                </a:solidFill>
                <a:latin typeface="Roboto Condensed"/>
              </a:rPr>
              <a:t>kiến</a:t>
            </a:r>
            <a:r>
              <a:rPr lang="en-US" sz="4800" dirty="0">
                <a:solidFill>
                  <a:srgbClr val="000000"/>
                </a:solidFill>
                <a:latin typeface="Roboto Condensed"/>
              </a:rPr>
              <a:t>), up </a:t>
            </a:r>
            <a:r>
              <a:rPr lang="en-US" sz="4800" dirty="0" err="1">
                <a:solidFill>
                  <a:srgbClr val="000000"/>
                </a:solidFill>
                <a:latin typeface="Roboto Condensed"/>
              </a:rPr>
              <a:t>lên</a:t>
            </a:r>
            <a:r>
              <a:rPr lang="en-US" sz="4800" dirty="0">
                <a:solidFill>
                  <a:srgbClr val="000000"/>
                </a:solidFill>
                <a:latin typeface="Roboto Condensed"/>
              </a:rPr>
              <a:t> </a:t>
            </a:r>
            <a:r>
              <a:rPr lang="en-US" sz="4800" dirty="0" err="1">
                <a:solidFill>
                  <a:srgbClr val="000000"/>
                </a:solidFill>
                <a:latin typeface="Roboto Condensed"/>
              </a:rPr>
              <a:t>thư</a:t>
            </a:r>
            <a:r>
              <a:rPr lang="en-US" sz="4800" dirty="0">
                <a:solidFill>
                  <a:srgbClr val="000000"/>
                </a:solidFill>
                <a:latin typeface="Roboto Condensed"/>
              </a:rPr>
              <a:t> </a:t>
            </a:r>
            <a:r>
              <a:rPr lang="en-US" sz="4800" dirty="0" err="1">
                <a:solidFill>
                  <a:srgbClr val="000000"/>
                </a:solidFill>
                <a:latin typeface="Roboto Condensed"/>
              </a:rPr>
              <a:t>mục</a:t>
            </a:r>
            <a:r>
              <a:rPr lang="en-US" sz="4800" dirty="0">
                <a:solidFill>
                  <a:srgbClr val="000000"/>
                </a:solidFill>
                <a:latin typeface="Roboto Condensed"/>
              </a:rPr>
              <a:t> </a:t>
            </a:r>
            <a:r>
              <a:rPr lang="en-US" sz="4800" dirty="0" err="1">
                <a:solidFill>
                  <a:srgbClr val="000000"/>
                </a:solidFill>
                <a:latin typeface="Roboto Condensed"/>
              </a:rPr>
              <a:t>của</a:t>
            </a:r>
            <a:r>
              <a:rPr lang="en-US" sz="4800" dirty="0">
                <a:solidFill>
                  <a:srgbClr val="000000"/>
                </a:solidFill>
                <a:latin typeface="Roboto Condensed"/>
              </a:rPr>
              <a:t> </a:t>
            </a:r>
            <a:r>
              <a:rPr lang="en-US" sz="4800" dirty="0" err="1">
                <a:solidFill>
                  <a:srgbClr val="000000"/>
                </a:solidFill>
                <a:latin typeface="Roboto Condensed"/>
              </a:rPr>
              <a:t>lớp</a:t>
            </a:r>
            <a:r>
              <a:rPr lang="en-US" sz="4800" dirty="0">
                <a:solidFill>
                  <a:srgbClr val="000000"/>
                </a:solidFill>
                <a:latin typeface="Roboto Condensed"/>
              </a:rPr>
              <a:t> (drive, </a:t>
            </a:r>
            <a:r>
              <a:rPr lang="en-US" sz="4800" dirty="0" err="1">
                <a:solidFill>
                  <a:srgbClr val="000000"/>
                </a:solidFill>
                <a:latin typeface="Roboto Condensed"/>
              </a:rPr>
              <a:t>padlet</a:t>
            </a:r>
            <a:r>
              <a:rPr lang="en-US" sz="4800" dirty="0">
                <a:solidFill>
                  <a:srgbClr val="000000"/>
                </a:solidFill>
                <a:latin typeface="Roboto Condensed"/>
              </a:rPr>
              <a:t>,...)</a:t>
            </a: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p:spPr>
        <p:txBody>
          <a:bodyPr/>
          <a:lstStyle/>
          <a:p>
            <a:endParaRPr lang="en-US"/>
          </a:p>
        </p:txBody>
      </p:sp>
      <p:sp>
        <p:nvSpPr>
          <p:cNvPr id="3" name="Freeform 3" descr="E:\中国元素\竹子2.png"/>
          <p:cNvSpPr/>
          <p:nvPr/>
        </p:nvSpPr>
        <p:spPr>
          <a:xfrm flipH="1">
            <a:off x="11861800" y="0"/>
            <a:ext cx="6426200" cy="10287000"/>
          </a:xfrm>
          <a:custGeom>
            <a:avLst/>
            <a:gdLst/>
            <a:ahLst/>
            <a:cxnLst/>
            <a:rect l="l" t="t" r="r" b="b"/>
            <a:pathLst>
              <a:path w="6426200" h="10287000">
                <a:moveTo>
                  <a:pt x="6426200" y="0"/>
                </a:moveTo>
                <a:lnTo>
                  <a:pt x="0" y="0"/>
                </a:lnTo>
                <a:lnTo>
                  <a:pt x="0" y="10287000"/>
                </a:lnTo>
                <a:lnTo>
                  <a:pt x="6426200" y="10287000"/>
                </a:lnTo>
                <a:lnTo>
                  <a:pt x="6426200" y="0"/>
                </a:lnTo>
                <a:close/>
              </a:path>
            </a:pathLst>
          </a:custGeom>
          <a:blipFill>
            <a:blip r:embed="rId3"/>
            <a:stretch>
              <a:fillRect b="-929"/>
            </a:stretch>
          </a:blipFill>
        </p:spPr>
        <p:txBody>
          <a:bodyPr/>
          <a:lstStyle/>
          <a:p>
            <a:endParaRPr lang="en-US"/>
          </a:p>
        </p:txBody>
      </p:sp>
      <p:grpSp>
        <p:nvGrpSpPr>
          <p:cNvPr id="4" name="Group 4"/>
          <p:cNvGrpSpPr/>
          <p:nvPr/>
        </p:nvGrpSpPr>
        <p:grpSpPr>
          <a:xfrm>
            <a:off x="1028700" y="2722012"/>
            <a:ext cx="15404460" cy="6536288"/>
            <a:chOff x="0" y="0"/>
            <a:chExt cx="4057142" cy="1721491"/>
          </a:xfrm>
        </p:grpSpPr>
        <p:sp>
          <p:nvSpPr>
            <p:cNvPr id="5" name="Freeform 5"/>
            <p:cNvSpPr/>
            <p:nvPr/>
          </p:nvSpPr>
          <p:spPr>
            <a:xfrm>
              <a:off x="0" y="0"/>
              <a:ext cx="4057142" cy="1721491"/>
            </a:xfrm>
            <a:custGeom>
              <a:avLst/>
              <a:gdLst/>
              <a:ahLst/>
              <a:cxnLst/>
              <a:rect l="l" t="t" r="r" b="b"/>
              <a:pathLst>
                <a:path w="4057142" h="1721491">
                  <a:moveTo>
                    <a:pt x="0" y="0"/>
                  </a:moveTo>
                  <a:lnTo>
                    <a:pt x="4057142" y="0"/>
                  </a:lnTo>
                  <a:lnTo>
                    <a:pt x="4057142" y="1721491"/>
                  </a:lnTo>
                  <a:lnTo>
                    <a:pt x="0" y="1721491"/>
                  </a:lnTo>
                  <a:close/>
                </a:path>
              </a:pathLst>
            </a:custGeom>
            <a:solidFill>
              <a:srgbClr val="FBF7EE"/>
            </a:solidFill>
          </p:spPr>
          <p:txBody>
            <a:bodyPr/>
            <a:lstStyle/>
            <a:p>
              <a:endParaRPr lang="en-US"/>
            </a:p>
          </p:txBody>
        </p:sp>
        <p:sp>
          <p:nvSpPr>
            <p:cNvPr id="6" name="TextBox 6"/>
            <p:cNvSpPr txBox="1"/>
            <p:nvPr/>
          </p:nvSpPr>
          <p:spPr>
            <a:xfrm>
              <a:off x="0" y="-38100"/>
              <a:ext cx="4057142" cy="1759591"/>
            </a:xfrm>
            <a:prstGeom prst="rect">
              <a:avLst/>
            </a:prstGeom>
          </p:spPr>
          <p:txBody>
            <a:bodyPr lIns="50800" tIns="50800" rIns="50800" bIns="50800" rtlCol="0" anchor="ctr"/>
            <a:lstStyle/>
            <a:p>
              <a:pPr algn="ctr">
                <a:lnSpc>
                  <a:spcPts val="2659"/>
                </a:lnSpc>
              </a:pPr>
              <a:endParaRPr/>
            </a:p>
          </p:txBody>
        </p:sp>
      </p:grpSp>
      <p:sp>
        <p:nvSpPr>
          <p:cNvPr id="7" name="TextBox 7"/>
          <p:cNvSpPr txBox="1"/>
          <p:nvPr/>
        </p:nvSpPr>
        <p:spPr>
          <a:xfrm>
            <a:off x="308484" y="847725"/>
            <a:ext cx="16370214" cy="1536064"/>
          </a:xfrm>
          <a:prstGeom prst="rect">
            <a:avLst/>
          </a:prstGeom>
        </p:spPr>
        <p:txBody>
          <a:bodyPr lIns="0" tIns="0" rIns="0" bIns="0" rtlCol="0" anchor="t">
            <a:spAutoFit/>
          </a:bodyPr>
          <a:lstStyle/>
          <a:p>
            <a:pPr algn="ctr">
              <a:lnSpc>
                <a:spcPts val="12460"/>
              </a:lnSpc>
            </a:pPr>
            <a:r>
              <a:rPr lang="en-US" sz="8900" dirty="0" err="1">
                <a:solidFill>
                  <a:srgbClr val="CD5058"/>
                </a:solidFill>
                <a:latin typeface="#9Slide05 Dear Saturday 1"/>
              </a:rPr>
              <a:t>Về</a:t>
            </a:r>
            <a:r>
              <a:rPr lang="en-US" sz="8900" dirty="0">
                <a:solidFill>
                  <a:srgbClr val="CD5058"/>
                </a:solidFill>
                <a:latin typeface="#9Slide05 Dear Saturday 1"/>
              </a:rPr>
              <a:t> </a:t>
            </a:r>
            <a:r>
              <a:rPr lang="en-US" sz="8900" dirty="0" err="1">
                <a:solidFill>
                  <a:srgbClr val="CD5058"/>
                </a:solidFill>
                <a:latin typeface="#9Slide05 Dear Saturday 1"/>
              </a:rPr>
              <a:t>nhà</a:t>
            </a:r>
            <a:r>
              <a:rPr lang="en-US" sz="8900" dirty="0">
                <a:solidFill>
                  <a:srgbClr val="CD5058"/>
                </a:solidFill>
                <a:latin typeface="#9Slide05 Dear Saturday 1"/>
              </a:rPr>
              <a:t>:</a:t>
            </a:r>
          </a:p>
        </p:txBody>
      </p:sp>
      <p:sp>
        <p:nvSpPr>
          <p:cNvPr id="8" name="TextBox 8"/>
          <p:cNvSpPr txBox="1"/>
          <p:nvPr/>
        </p:nvSpPr>
        <p:spPr>
          <a:xfrm>
            <a:off x="1637701" y="2940484"/>
            <a:ext cx="14491258" cy="5953553"/>
          </a:xfrm>
          <a:prstGeom prst="rect">
            <a:avLst/>
          </a:prstGeom>
        </p:spPr>
        <p:txBody>
          <a:bodyPr lIns="0" tIns="0" rIns="0" bIns="0" rtlCol="0" anchor="t">
            <a:spAutoFit/>
          </a:bodyPr>
          <a:lstStyle/>
          <a:p>
            <a:pPr algn="l">
              <a:lnSpc>
                <a:spcPts val="5179"/>
              </a:lnSpc>
            </a:pPr>
            <a:r>
              <a:rPr lang="en-US" sz="3699" b="1" dirty="0">
                <a:solidFill>
                  <a:srgbClr val="000000"/>
                </a:solidFill>
                <a:latin typeface="Roboto Condensed"/>
              </a:rPr>
              <a:t>- </a:t>
            </a:r>
            <a:r>
              <a:rPr lang="en-US" sz="3699" b="1" dirty="0" err="1">
                <a:solidFill>
                  <a:srgbClr val="000000"/>
                </a:solidFill>
                <a:latin typeface="Roboto Condensed"/>
              </a:rPr>
              <a:t>Mỗi</a:t>
            </a:r>
            <a:r>
              <a:rPr lang="en-US" sz="3699" b="1" dirty="0">
                <a:solidFill>
                  <a:srgbClr val="000000"/>
                </a:solidFill>
                <a:latin typeface="Roboto Condensed"/>
              </a:rPr>
              <a:t> HS </a:t>
            </a:r>
            <a:r>
              <a:rPr lang="en-US" sz="3699" b="1" dirty="0" err="1">
                <a:solidFill>
                  <a:srgbClr val="000000"/>
                </a:solidFill>
                <a:latin typeface="Roboto Condensed"/>
              </a:rPr>
              <a:t>thực</a:t>
            </a:r>
            <a:r>
              <a:rPr lang="en-US" sz="3699" b="1" dirty="0">
                <a:solidFill>
                  <a:srgbClr val="000000"/>
                </a:solidFill>
                <a:latin typeface="Roboto Condensed"/>
              </a:rPr>
              <a:t> </a:t>
            </a:r>
            <a:r>
              <a:rPr lang="en-US" sz="3699" b="1" dirty="0" err="1">
                <a:solidFill>
                  <a:srgbClr val="000000"/>
                </a:solidFill>
                <a:latin typeface="Roboto Condensed"/>
              </a:rPr>
              <a:t>hiện</a:t>
            </a:r>
            <a:r>
              <a:rPr lang="en-US" sz="3699" b="1" dirty="0">
                <a:solidFill>
                  <a:srgbClr val="000000"/>
                </a:solidFill>
                <a:latin typeface="Roboto Condensed"/>
              </a:rPr>
              <a:t> </a:t>
            </a:r>
            <a:r>
              <a:rPr lang="en-US" sz="3699" b="1" dirty="0" err="1">
                <a:solidFill>
                  <a:srgbClr val="000000"/>
                </a:solidFill>
                <a:latin typeface="Roboto Condensed"/>
              </a:rPr>
              <a:t>nhiệm</a:t>
            </a:r>
            <a:r>
              <a:rPr lang="en-US" sz="3699" b="1" dirty="0">
                <a:solidFill>
                  <a:srgbClr val="000000"/>
                </a:solidFill>
                <a:latin typeface="Roboto Condensed"/>
              </a:rPr>
              <a:t> </a:t>
            </a:r>
            <a:r>
              <a:rPr lang="en-US" sz="3699" b="1" dirty="0" err="1">
                <a:solidFill>
                  <a:srgbClr val="000000"/>
                </a:solidFill>
                <a:latin typeface="Roboto Condensed"/>
              </a:rPr>
              <a:t>vụ</a:t>
            </a:r>
            <a:r>
              <a:rPr lang="en-US" sz="3699" b="1" dirty="0">
                <a:solidFill>
                  <a:srgbClr val="000000"/>
                </a:solidFill>
                <a:latin typeface="Roboto Condensed"/>
              </a:rPr>
              <a:t> </a:t>
            </a:r>
            <a:r>
              <a:rPr lang="en-US" sz="3699" b="1" dirty="0" err="1">
                <a:solidFill>
                  <a:srgbClr val="000000"/>
                </a:solidFill>
                <a:latin typeface="Roboto Condensed"/>
              </a:rPr>
              <a:t>trình</a:t>
            </a:r>
            <a:r>
              <a:rPr lang="en-US" sz="3699" b="1" dirty="0">
                <a:solidFill>
                  <a:srgbClr val="000000"/>
                </a:solidFill>
                <a:latin typeface="Roboto Condensed"/>
              </a:rPr>
              <a:t> </a:t>
            </a:r>
            <a:r>
              <a:rPr lang="en-US" sz="3699" b="1" dirty="0" err="1">
                <a:solidFill>
                  <a:srgbClr val="000000"/>
                </a:solidFill>
                <a:latin typeface="Roboto Condensed"/>
              </a:rPr>
              <a:t>bày</a:t>
            </a:r>
            <a:r>
              <a:rPr lang="en-US" sz="3699" b="1" dirty="0">
                <a:solidFill>
                  <a:srgbClr val="000000"/>
                </a:solidFill>
                <a:latin typeface="Roboto Condensed"/>
              </a:rPr>
              <a:t> </a:t>
            </a:r>
            <a:r>
              <a:rPr lang="en-US" sz="3699" b="1" dirty="0" err="1">
                <a:solidFill>
                  <a:srgbClr val="000000"/>
                </a:solidFill>
                <a:latin typeface="Roboto Condensed"/>
              </a:rPr>
              <a:t>bài</a:t>
            </a:r>
            <a:r>
              <a:rPr lang="en-US" sz="3699" b="1" dirty="0">
                <a:solidFill>
                  <a:srgbClr val="000000"/>
                </a:solidFill>
                <a:latin typeface="Roboto Condensed"/>
              </a:rPr>
              <a:t> </a:t>
            </a:r>
            <a:r>
              <a:rPr lang="en-US" sz="3699" b="1" dirty="0" err="1">
                <a:solidFill>
                  <a:srgbClr val="000000"/>
                </a:solidFill>
                <a:latin typeface="Roboto Condensed"/>
              </a:rPr>
              <a:t>nói</a:t>
            </a:r>
            <a:r>
              <a:rPr lang="en-US" sz="3699" b="1" dirty="0">
                <a:solidFill>
                  <a:srgbClr val="000000"/>
                </a:solidFill>
                <a:latin typeface="Roboto Condensed"/>
              </a:rPr>
              <a:t> </a:t>
            </a:r>
            <a:r>
              <a:rPr lang="en-US" sz="3699" b="1" dirty="0" err="1">
                <a:solidFill>
                  <a:srgbClr val="000000"/>
                </a:solidFill>
                <a:latin typeface="Roboto Condensed"/>
              </a:rPr>
              <a:t>của</a:t>
            </a:r>
            <a:r>
              <a:rPr lang="en-US" sz="3699" b="1" dirty="0">
                <a:solidFill>
                  <a:srgbClr val="000000"/>
                </a:solidFill>
                <a:latin typeface="Roboto Condensed"/>
              </a:rPr>
              <a:t> </a:t>
            </a:r>
            <a:r>
              <a:rPr lang="en-US" sz="3699" b="1" dirty="0" err="1">
                <a:solidFill>
                  <a:srgbClr val="000000"/>
                </a:solidFill>
                <a:latin typeface="Roboto Condensed"/>
              </a:rPr>
              <a:t>mình</a:t>
            </a:r>
            <a:r>
              <a:rPr lang="en-US" sz="3699" b="1" dirty="0">
                <a:solidFill>
                  <a:srgbClr val="000000"/>
                </a:solidFill>
                <a:latin typeface="Roboto Condensed"/>
              </a:rPr>
              <a:t> (1 video) + </a:t>
            </a:r>
            <a:r>
              <a:rPr lang="en-US" sz="3699" b="1" dirty="0" err="1">
                <a:solidFill>
                  <a:srgbClr val="000000"/>
                </a:solidFill>
                <a:latin typeface="Roboto Condensed"/>
              </a:rPr>
              <a:t>nhận</a:t>
            </a:r>
            <a:r>
              <a:rPr lang="en-US" sz="3699" b="1" dirty="0">
                <a:solidFill>
                  <a:srgbClr val="000000"/>
                </a:solidFill>
                <a:latin typeface="Roboto Condensed"/>
              </a:rPr>
              <a:t> </a:t>
            </a:r>
            <a:r>
              <a:rPr lang="en-US" sz="3699" b="1" dirty="0" err="1">
                <a:solidFill>
                  <a:srgbClr val="000000"/>
                </a:solidFill>
                <a:latin typeface="Roboto Condensed"/>
              </a:rPr>
              <a:t>xét</a:t>
            </a:r>
            <a:r>
              <a:rPr lang="en-US" sz="3699" b="1" dirty="0">
                <a:solidFill>
                  <a:srgbClr val="000000"/>
                </a:solidFill>
                <a:latin typeface="Roboto Condensed"/>
              </a:rPr>
              <a:t> </a:t>
            </a:r>
            <a:r>
              <a:rPr lang="en-US" sz="3699" b="1" dirty="0" err="1">
                <a:solidFill>
                  <a:srgbClr val="000000"/>
                </a:solidFill>
                <a:latin typeface="Roboto Condensed"/>
              </a:rPr>
              <a:t>bài</a:t>
            </a:r>
            <a:r>
              <a:rPr lang="en-US" sz="3699" b="1" dirty="0">
                <a:solidFill>
                  <a:srgbClr val="000000"/>
                </a:solidFill>
                <a:latin typeface="Roboto Condensed"/>
              </a:rPr>
              <a:t> </a:t>
            </a:r>
            <a:r>
              <a:rPr lang="en-US" sz="3699" b="1" dirty="0" err="1">
                <a:solidFill>
                  <a:srgbClr val="000000"/>
                </a:solidFill>
                <a:latin typeface="Roboto Condensed"/>
              </a:rPr>
              <a:t>nói</a:t>
            </a:r>
            <a:r>
              <a:rPr lang="en-US" sz="3699" b="1" dirty="0">
                <a:solidFill>
                  <a:srgbClr val="000000"/>
                </a:solidFill>
                <a:latin typeface="Roboto Condensed"/>
              </a:rPr>
              <a:t> </a:t>
            </a:r>
            <a:r>
              <a:rPr lang="en-US" sz="3699" b="1" dirty="0" err="1">
                <a:solidFill>
                  <a:srgbClr val="000000"/>
                </a:solidFill>
                <a:latin typeface="Roboto Condensed"/>
              </a:rPr>
              <a:t>của</a:t>
            </a:r>
            <a:r>
              <a:rPr lang="en-US" sz="3699" b="1" dirty="0">
                <a:solidFill>
                  <a:srgbClr val="000000"/>
                </a:solidFill>
                <a:latin typeface="Roboto Condensed"/>
              </a:rPr>
              <a:t> </a:t>
            </a:r>
            <a:r>
              <a:rPr lang="en-US" sz="3699" b="1" dirty="0" err="1">
                <a:solidFill>
                  <a:srgbClr val="000000"/>
                </a:solidFill>
                <a:latin typeface="Roboto Condensed"/>
              </a:rPr>
              <a:t>bạn</a:t>
            </a:r>
            <a:r>
              <a:rPr lang="en-US" sz="3699" b="1" dirty="0">
                <a:solidFill>
                  <a:srgbClr val="000000"/>
                </a:solidFill>
                <a:latin typeface="Roboto Condensed"/>
              </a:rPr>
              <a:t> (1 video) – quay video </a:t>
            </a:r>
            <a:r>
              <a:rPr lang="en-US" sz="3699" b="1" dirty="0" err="1">
                <a:solidFill>
                  <a:srgbClr val="000000"/>
                </a:solidFill>
                <a:latin typeface="Roboto Condensed"/>
              </a:rPr>
              <a:t>gửi</a:t>
            </a:r>
            <a:r>
              <a:rPr lang="en-US" sz="3699" b="1" dirty="0">
                <a:solidFill>
                  <a:srgbClr val="000000"/>
                </a:solidFill>
                <a:latin typeface="Roboto Condensed"/>
              </a:rPr>
              <a:t> </a:t>
            </a:r>
            <a:r>
              <a:rPr lang="en-US" sz="3699" b="1" dirty="0" err="1">
                <a:solidFill>
                  <a:srgbClr val="000000"/>
                </a:solidFill>
                <a:latin typeface="Roboto Condensed"/>
              </a:rPr>
              <a:t>lại</a:t>
            </a:r>
            <a:r>
              <a:rPr lang="en-US" sz="3699" b="1" dirty="0">
                <a:solidFill>
                  <a:srgbClr val="000000"/>
                </a:solidFill>
                <a:latin typeface="Roboto Condensed"/>
              </a:rPr>
              <a:t> </a:t>
            </a:r>
            <a:r>
              <a:rPr lang="en-US" sz="3699" b="1" dirty="0" err="1">
                <a:solidFill>
                  <a:srgbClr val="000000"/>
                </a:solidFill>
                <a:latin typeface="Roboto Condensed"/>
              </a:rPr>
              <a:t>cho</a:t>
            </a:r>
            <a:r>
              <a:rPr lang="en-US" sz="3699" b="1" dirty="0">
                <a:solidFill>
                  <a:srgbClr val="000000"/>
                </a:solidFill>
                <a:latin typeface="Roboto Condensed"/>
              </a:rPr>
              <a:t> GV. </a:t>
            </a:r>
          </a:p>
          <a:p>
            <a:pPr algn="l">
              <a:lnSpc>
                <a:spcPts val="5179"/>
              </a:lnSpc>
            </a:pPr>
            <a:r>
              <a:rPr lang="en-US" sz="3699" b="1" dirty="0">
                <a:solidFill>
                  <a:srgbClr val="000000"/>
                </a:solidFill>
                <a:latin typeface="Roboto Condensed"/>
              </a:rPr>
              <a:t>- </a:t>
            </a:r>
            <a:r>
              <a:rPr lang="en-US" sz="3699" b="1" dirty="0" err="1">
                <a:solidFill>
                  <a:srgbClr val="000000"/>
                </a:solidFill>
                <a:latin typeface="Roboto Condensed"/>
              </a:rPr>
              <a:t>Yêu</a:t>
            </a:r>
            <a:r>
              <a:rPr lang="en-US" sz="3699" b="1" dirty="0">
                <a:solidFill>
                  <a:srgbClr val="000000"/>
                </a:solidFill>
                <a:latin typeface="Roboto Condensed"/>
              </a:rPr>
              <a:t> </a:t>
            </a:r>
            <a:r>
              <a:rPr lang="en-US" sz="3699" b="1" dirty="0" err="1">
                <a:solidFill>
                  <a:srgbClr val="000000"/>
                </a:solidFill>
                <a:latin typeface="Roboto Condensed"/>
              </a:rPr>
              <a:t>cầu</a:t>
            </a:r>
            <a:r>
              <a:rPr lang="en-US" sz="3699" b="1" dirty="0">
                <a:solidFill>
                  <a:srgbClr val="000000"/>
                </a:solidFill>
                <a:latin typeface="Roboto Condensed"/>
              </a:rPr>
              <a:t>: </a:t>
            </a:r>
          </a:p>
          <a:p>
            <a:pPr marL="798829" lvl="1" indent="-399415" algn="l">
              <a:lnSpc>
                <a:spcPts val="5179"/>
              </a:lnSpc>
              <a:buFont typeface="Arial"/>
              <a:buChar char="•"/>
            </a:pPr>
            <a:r>
              <a:rPr lang="en-US" sz="3699" dirty="0">
                <a:solidFill>
                  <a:srgbClr val="000000"/>
                </a:solidFill>
                <a:latin typeface="Roboto Condensed"/>
              </a:rPr>
              <a:t>HS </a:t>
            </a:r>
            <a:r>
              <a:rPr lang="en-US" sz="3699" dirty="0" err="1">
                <a:solidFill>
                  <a:srgbClr val="000000"/>
                </a:solidFill>
                <a:latin typeface="Roboto Condensed"/>
              </a:rPr>
              <a:t>vận</a:t>
            </a:r>
            <a:r>
              <a:rPr lang="en-US" sz="3699" dirty="0">
                <a:solidFill>
                  <a:srgbClr val="000000"/>
                </a:solidFill>
                <a:latin typeface="Roboto Condensed"/>
              </a:rPr>
              <a:t> </a:t>
            </a:r>
            <a:r>
              <a:rPr lang="en-US" sz="3699" dirty="0" err="1">
                <a:solidFill>
                  <a:srgbClr val="000000"/>
                </a:solidFill>
                <a:latin typeface="Roboto Condensed"/>
              </a:rPr>
              <a:t>dụng</a:t>
            </a:r>
            <a:r>
              <a:rPr lang="en-US" sz="3699" dirty="0">
                <a:solidFill>
                  <a:srgbClr val="000000"/>
                </a:solidFill>
                <a:latin typeface="Roboto Condensed"/>
              </a:rPr>
              <a:t> </a:t>
            </a:r>
            <a:r>
              <a:rPr lang="en-US" sz="3699" dirty="0" err="1">
                <a:solidFill>
                  <a:srgbClr val="000000"/>
                </a:solidFill>
                <a:latin typeface="Roboto Condensed"/>
              </a:rPr>
              <a:t>kĩ</a:t>
            </a:r>
            <a:r>
              <a:rPr lang="en-US" sz="3699" dirty="0">
                <a:solidFill>
                  <a:srgbClr val="000000"/>
                </a:solidFill>
                <a:latin typeface="Roboto Condensed"/>
              </a:rPr>
              <a:t> </a:t>
            </a:r>
            <a:r>
              <a:rPr lang="en-US" sz="3699" dirty="0" err="1">
                <a:solidFill>
                  <a:srgbClr val="000000"/>
                </a:solidFill>
                <a:latin typeface="Roboto Condensed"/>
              </a:rPr>
              <a:t>năng</a:t>
            </a:r>
            <a:r>
              <a:rPr lang="en-US" sz="3699" dirty="0">
                <a:solidFill>
                  <a:srgbClr val="000000"/>
                </a:solidFill>
                <a:latin typeface="Roboto Condensed"/>
              </a:rPr>
              <a:t> </a:t>
            </a:r>
            <a:r>
              <a:rPr lang="en-US" sz="3699" dirty="0" err="1">
                <a:solidFill>
                  <a:srgbClr val="000000"/>
                </a:solidFill>
                <a:latin typeface="Roboto Condensed"/>
              </a:rPr>
              <a:t>nghe</a:t>
            </a:r>
            <a:r>
              <a:rPr lang="en-US" sz="3699" dirty="0">
                <a:solidFill>
                  <a:srgbClr val="000000"/>
                </a:solidFill>
                <a:latin typeface="Roboto Condensed"/>
              </a:rPr>
              <a:t> và </a:t>
            </a:r>
            <a:r>
              <a:rPr lang="en-US" sz="3699" dirty="0" err="1">
                <a:solidFill>
                  <a:srgbClr val="000000"/>
                </a:solidFill>
                <a:latin typeface="Roboto Condensed"/>
              </a:rPr>
              <a:t>nhận</a:t>
            </a:r>
            <a:r>
              <a:rPr lang="en-US" sz="3699" dirty="0">
                <a:solidFill>
                  <a:srgbClr val="000000"/>
                </a:solidFill>
                <a:latin typeface="Roboto Condensed"/>
              </a:rPr>
              <a:t> </a:t>
            </a:r>
            <a:r>
              <a:rPr lang="en-US" sz="3699" dirty="0" err="1">
                <a:solidFill>
                  <a:srgbClr val="000000"/>
                </a:solidFill>
                <a:latin typeface="Roboto Condensed"/>
              </a:rPr>
              <a:t>xét</a:t>
            </a:r>
            <a:r>
              <a:rPr lang="en-US" sz="3699" dirty="0">
                <a:solidFill>
                  <a:srgbClr val="000000"/>
                </a:solidFill>
                <a:latin typeface="Roboto Condensed"/>
              </a:rPr>
              <a:t> </a:t>
            </a:r>
            <a:r>
              <a:rPr lang="en-US" sz="3699" dirty="0" err="1">
                <a:solidFill>
                  <a:srgbClr val="000000"/>
                </a:solidFill>
                <a:latin typeface="Roboto Condensed"/>
              </a:rPr>
              <a:t>tính</a:t>
            </a:r>
            <a:r>
              <a:rPr lang="en-US" sz="3699" dirty="0">
                <a:solidFill>
                  <a:srgbClr val="000000"/>
                </a:solidFill>
                <a:latin typeface="Roboto Condensed"/>
              </a:rPr>
              <a:t> </a:t>
            </a:r>
            <a:r>
              <a:rPr lang="en-US" sz="3699" dirty="0" err="1">
                <a:solidFill>
                  <a:srgbClr val="000000"/>
                </a:solidFill>
                <a:latin typeface="Roboto Condensed"/>
              </a:rPr>
              <a:t>thuyết</a:t>
            </a:r>
            <a:r>
              <a:rPr lang="en-US" sz="3699" dirty="0">
                <a:solidFill>
                  <a:srgbClr val="000000"/>
                </a:solidFill>
                <a:latin typeface="Roboto Condensed"/>
              </a:rPr>
              <a:t> </a:t>
            </a:r>
            <a:r>
              <a:rPr lang="en-US" sz="3699" dirty="0" err="1">
                <a:solidFill>
                  <a:srgbClr val="000000"/>
                </a:solidFill>
                <a:latin typeface="Roboto Condensed"/>
              </a:rPr>
              <a:t>phục</a:t>
            </a:r>
            <a:r>
              <a:rPr lang="en-US" sz="3699" dirty="0">
                <a:solidFill>
                  <a:srgbClr val="000000"/>
                </a:solidFill>
                <a:latin typeface="Roboto Condensed"/>
              </a:rPr>
              <a:t> </a:t>
            </a:r>
            <a:r>
              <a:rPr lang="en-US" sz="3699" dirty="0" err="1">
                <a:solidFill>
                  <a:srgbClr val="000000"/>
                </a:solidFill>
                <a:latin typeface="Roboto Condensed"/>
              </a:rPr>
              <a:t>của</a:t>
            </a:r>
            <a:r>
              <a:rPr lang="en-US" sz="3699" dirty="0">
                <a:solidFill>
                  <a:srgbClr val="000000"/>
                </a:solidFill>
                <a:latin typeface="Roboto Condensed"/>
              </a:rPr>
              <a:t> </a:t>
            </a:r>
            <a:r>
              <a:rPr lang="en-US" sz="3699" dirty="0" err="1">
                <a:solidFill>
                  <a:srgbClr val="000000"/>
                </a:solidFill>
                <a:latin typeface="Roboto Condensed"/>
              </a:rPr>
              <a:t>một</a:t>
            </a:r>
            <a:r>
              <a:rPr lang="en-US" sz="3699" dirty="0">
                <a:solidFill>
                  <a:srgbClr val="000000"/>
                </a:solidFill>
                <a:latin typeface="Roboto Condensed"/>
              </a:rPr>
              <a:t> ý </a:t>
            </a:r>
            <a:r>
              <a:rPr lang="en-US" sz="3699" dirty="0" err="1">
                <a:solidFill>
                  <a:srgbClr val="000000"/>
                </a:solidFill>
                <a:latin typeface="Roboto Condensed"/>
              </a:rPr>
              <a:t>kiến</a:t>
            </a:r>
            <a:r>
              <a:rPr lang="en-US" sz="3699" dirty="0">
                <a:solidFill>
                  <a:srgbClr val="000000"/>
                </a:solidFill>
                <a:latin typeface="Roboto Condensed"/>
              </a:rPr>
              <a:t> </a:t>
            </a:r>
            <a:r>
              <a:rPr lang="en-US" sz="3699" dirty="0" err="1">
                <a:solidFill>
                  <a:srgbClr val="000000"/>
                </a:solidFill>
                <a:latin typeface="Roboto Condensed"/>
              </a:rPr>
              <a:t>để</a:t>
            </a:r>
            <a:r>
              <a:rPr lang="en-US" sz="3699" dirty="0">
                <a:solidFill>
                  <a:srgbClr val="000000"/>
                </a:solidFill>
                <a:latin typeface="Roboto Condensed"/>
              </a:rPr>
              <a:t> </a:t>
            </a:r>
            <a:r>
              <a:rPr lang="en-US" sz="3699" dirty="0" err="1">
                <a:solidFill>
                  <a:srgbClr val="000000"/>
                </a:solidFill>
                <a:latin typeface="Roboto Condensed"/>
              </a:rPr>
              <a:t>nhận</a:t>
            </a:r>
            <a:r>
              <a:rPr lang="en-US" sz="3699" dirty="0">
                <a:solidFill>
                  <a:srgbClr val="000000"/>
                </a:solidFill>
                <a:latin typeface="Roboto Condensed"/>
              </a:rPr>
              <a:t> </a:t>
            </a:r>
            <a:r>
              <a:rPr lang="en-US" sz="3699" dirty="0" err="1">
                <a:solidFill>
                  <a:srgbClr val="000000"/>
                </a:solidFill>
                <a:latin typeface="Roboto Condensed"/>
              </a:rPr>
              <a:t>xét</a:t>
            </a:r>
            <a:r>
              <a:rPr lang="en-US" sz="3699" dirty="0">
                <a:solidFill>
                  <a:srgbClr val="000000"/>
                </a:solidFill>
                <a:latin typeface="Roboto Condensed"/>
              </a:rPr>
              <a:t> </a:t>
            </a:r>
            <a:r>
              <a:rPr lang="en-US" sz="3699" dirty="0" err="1">
                <a:solidFill>
                  <a:srgbClr val="000000"/>
                </a:solidFill>
                <a:latin typeface="Roboto Condensed"/>
              </a:rPr>
              <a:t>bài</a:t>
            </a:r>
            <a:r>
              <a:rPr lang="en-US" sz="3699" dirty="0">
                <a:solidFill>
                  <a:srgbClr val="000000"/>
                </a:solidFill>
                <a:latin typeface="Roboto Condensed"/>
              </a:rPr>
              <a:t> </a:t>
            </a:r>
            <a:r>
              <a:rPr lang="en-US" sz="3699" dirty="0" err="1">
                <a:solidFill>
                  <a:srgbClr val="000000"/>
                </a:solidFill>
                <a:latin typeface="Roboto Condensed"/>
              </a:rPr>
              <a:t>nói</a:t>
            </a:r>
            <a:r>
              <a:rPr lang="en-US" sz="3699" dirty="0">
                <a:solidFill>
                  <a:srgbClr val="000000"/>
                </a:solidFill>
                <a:latin typeface="Roboto Condensed"/>
              </a:rPr>
              <a:t> </a:t>
            </a:r>
            <a:r>
              <a:rPr lang="en-US" sz="3699" dirty="0" err="1">
                <a:solidFill>
                  <a:srgbClr val="000000"/>
                </a:solidFill>
                <a:latin typeface="Roboto Condensed"/>
              </a:rPr>
              <a:t>của</a:t>
            </a:r>
            <a:r>
              <a:rPr lang="en-US" sz="3699" dirty="0">
                <a:solidFill>
                  <a:srgbClr val="000000"/>
                </a:solidFill>
                <a:latin typeface="Roboto Condensed"/>
              </a:rPr>
              <a:t> </a:t>
            </a:r>
            <a:r>
              <a:rPr lang="en-US" sz="3699" dirty="0" err="1">
                <a:solidFill>
                  <a:srgbClr val="000000"/>
                </a:solidFill>
                <a:latin typeface="Roboto Condensed"/>
              </a:rPr>
              <a:t>bạn</a:t>
            </a:r>
            <a:r>
              <a:rPr lang="en-US" sz="3699" dirty="0">
                <a:solidFill>
                  <a:srgbClr val="000000"/>
                </a:solidFill>
                <a:latin typeface="Roboto Condensed"/>
              </a:rPr>
              <a:t> (GV quay/ </a:t>
            </a:r>
            <a:r>
              <a:rPr lang="en-US" sz="3699" dirty="0" err="1">
                <a:solidFill>
                  <a:srgbClr val="000000"/>
                </a:solidFill>
                <a:latin typeface="Roboto Condensed"/>
              </a:rPr>
              <a:t>chọn</a:t>
            </a:r>
            <a:r>
              <a:rPr lang="en-US" sz="3699" dirty="0">
                <a:solidFill>
                  <a:srgbClr val="000000"/>
                </a:solidFill>
                <a:latin typeface="Roboto Condensed"/>
              </a:rPr>
              <a:t> </a:t>
            </a:r>
            <a:r>
              <a:rPr lang="en-US" sz="3699" dirty="0" err="1">
                <a:solidFill>
                  <a:srgbClr val="000000"/>
                </a:solidFill>
                <a:latin typeface="Roboto Condensed"/>
              </a:rPr>
              <a:t>bắt</a:t>
            </a:r>
            <a:r>
              <a:rPr lang="en-US" sz="3699" dirty="0">
                <a:solidFill>
                  <a:srgbClr val="000000"/>
                </a:solidFill>
                <a:latin typeface="Roboto Condensed"/>
              </a:rPr>
              <a:t> </a:t>
            </a:r>
            <a:r>
              <a:rPr lang="en-US" sz="3699" dirty="0" err="1">
                <a:solidFill>
                  <a:srgbClr val="000000"/>
                </a:solidFill>
                <a:latin typeface="Roboto Condensed"/>
              </a:rPr>
              <a:t>cặp</a:t>
            </a:r>
            <a:r>
              <a:rPr lang="en-US" sz="3699" dirty="0">
                <a:solidFill>
                  <a:srgbClr val="000000"/>
                </a:solidFill>
                <a:latin typeface="Roboto Condensed"/>
              </a:rPr>
              <a:t> </a:t>
            </a:r>
            <a:r>
              <a:rPr lang="en-US" sz="3699" dirty="0" err="1">
                <a:solidFill>
                  <a:srgbClr val="000000"/>
                </a:solidFill>
                <a:latin typeface="Roboto Condensed"/>
              </a:rPr>
              <a:t>nhận</a:t>
            </a:r>
            <a:r>
              <a:rPr lang="en-US" sz="3699" dirty="0">
                <a:solidFill>
                  <a:srgbClr val="000000"/>
                </a:solidFill>
                <a:latin typeface="Roboto Condensed"/>
              </a:rPr>
              <a:t> </a:t>
            </a:r>
            <a:r>
              <a:rPr lang="en-US" sz="3699" dirty="0" err="1">
                <a:solidFill>
                  <a:srgbClr val="000000"/>
                </a:solidFill>
                <a:latin typeface="Roboto Condensed"/>
              </a:rPr>
              <a:t>xét</a:t>
            </a:r>
            <a:r>
              <a:rPr lang="en-US" sz="3699" dirty="0">
                <a:solidFill>
                  <a:srgbClr val="000000"/>
                </a:solidFill>
                <a:latin typeface="Roboto Condensed"/>
              </a:rPr>
              <a:t> </a:t>
            </a:r>
            <a:r>
              <a:rPr lang="en-US" sz="3699" dirty="0" err="1">
                <a:solidFill>
                  <a:srgbClr val="000000"/>
                </a:solidFill>
                <a:latin typeface="Roboto Condensed"/>
              </a:rPr>
              <a:t>ngẫu</a:t>
            </a:r>
            <a:r>
              <a:rPr lang="en-US" sz="3699" dirty="0">
                <a:solidFill>
                  <a:srgbClr val="000000"/>
                </a:solidFill>
                <a:latin typeface="Roboto Condensed"/>
              </a:rPr>
              <a:t> </a:t>
            </a:r>
            <a:r>
              <a:rPr lang="en-US" sz="3699" dirty="0" err="1">
                <a:solidFill>
                  <a:srgbClr val="000000"/>
                </a:solidFill>
                <a:latin typeface="Roboto Condensed"/>
              </a:rPr>
              <a:t>nhiên</a:t>
            </a:r>
            <a:r>
              <a:rPr lang="en-US" sz="3699" dirty="0">
                <a:solidFill>
                  <a:srgbClr val="000000"/>
                </a:solidFill>
                <a:latin typeface="Roboto Condensed"/>
              </a:rPr>
              <a:t>) </a:t>
            </a:r>
          </a:p>
          <a:p>
            <a:pPr marL="798829" lvl="1" indent="-399415" algn="l">
              <a:lnSpc>
                <a:spcPts val="5179"/>
              </a:lnSpc>
              <a:buFont typeface="Arial"/>
              <a:buChar char="•"/>
            </a:pPr>
            <a:r>
              <a:rPr lang="en-US" sz="3699" dirty="0">
                <a:solidFill>
                  <a:srgbClr val="000000"/>
                </a:solidFill>
                <a:latin typeface="Roboto Condensed"/>
              </a:rPr>
              <a:t>Video quay </a:t>
            </a:r>
            <a:r>
              <a:rPr lang="en-US" sz="3699" dirty="0" err="1">
                <a:solidFill>
                  <a:srgbClr val="000000"/>
                </a:solidFill>
                <a:latin typeface="Roboto Condensed"/>
              </a:rPr>
              <a:t>rõ</a:t>
            </a:r>
            <a:r>
              <a:rPr lang="en-US" sz="3699" dirty="0">
                <a:solidFill>
                  <a:srgbClr val="000000"/>
                </a:solidFill>
                <a:latin typeface="Roboto Condensed"/>
              </a:rPr>
              <a:t> </a:t>
            </a:r>
            <a:r>
              <a:rPr lang="en-US" sz="3699" dirty="0" err="1">
                <a:solidFill>
                  <a:srgbClr val="000000"/>
                </a:solidFill>
                <a:latin typeface="Roboto Condensed"/>
              </a:rPr>
              <a:t>tối</a:t>
            </a:r>
            <a:r>
              <a:rPr lang="en-US" sz="3699" dirty="0">
                <a:solidFill>
                  <a:srgbClr val="000000"/>
                </a:solidFill>
                <a:latin typeface="Roboto Condensed"/>
              </a:rPr>
              <a:t> </a:t>
            </a:r>
            <a:r>
              <a:rPr lang="en-US" sz="3699" dirty="0" err="1">
                <a:solidFill>
                  <a:srgbClr val="000000"/>
                </a:solidFill>
                <a:latin typeface="Roboto Condensed"/>
              </a:rPr>
              <a:t>thiểu</a:t>
            </a:r>
            <a:r>
              <a:rPr lang="en-US" sz="3699" dirty="0">
                <a:solidFill>
                  <a:srgbClr val="000000"/>
                </a:solidFill>
                <a:latin typeface="Roboto Condensed"/>
              </a:rPr>
              <a:t> </a:t>
            </a:r>
            <a:r>
              <a:rPr lang="en-US" sz="3699" dirty="0" err="1">
                <a:solidFill>
                  <a:srgbClr val="000000"/>
                </a:solidFill>
                <a:latin typeface="Roboto Condensed"/>
              </a:rPr>
              <a:t>là</a:t>
            </a:r>
            <a:r>
              <a:rPr lang="en-US" sz="3699" dirty="0">
                <a:solidFill>
                  <a:srgbClr val="000000"/>
                </a:solidFill>
                <a:latin typeface="Roboto Condensed"/>
              </a:rPr>
              <a:t> </a:t>
            </a:r>
            <a:r>
              <a:rPr lang="en-US" sz="3699" dirty="0" err="1">
                <a:solidFill>
                  <a:srgbClr val="000000"/>
                </a:solidFill>
                <a:latin typeface="Roboto Condensed"/>
              </a:rPr>
              <a:t>chân</a:t>
            </a:r>
            <a:r>
              <a:rPr lang="en-US" sz="3699" dirty="0">
                <a:solidFill>
                  <a:srgbClr val="000000"/>
                </a:solidFill>
                <a:latin typeface="Roboto Condensed"/>
              </a:rPr>
              <a:t> dung </a:t>
            </a:r>
            <a:r>
              <a:rPr lang="en-US" sz="3699" dirty="0" err="1">
                <a:solidFill>
                  <a:srgbClr val="000000"/>
                </a:solidFill>
                <a:latin typeface="Roboto Condensed"/>
              </a:rPr>
              <a:t>học</a:t>
            </a:r>
            <a:r>
              <a:rPr lang="en-US" sz="3699" dirty="0">
                <a:solidFill>
                  <a:srgbClr val="000000"/>
                </a:solidFill>
                <a:latin typeface="Roboto Condensed"/>
              </a:rPr>
              <a:t> </a:t>
            </a:r>
            <a:r>
              <a:rPr lang="en-US" sz="3699" dirty="0" err="1">
                <a:solidFill>
                  <a:srgbClr val="000000"/>
                </a:solidFill>
                <a:latin typeface="Roboto Condensed"/>
              </a:rPr>
              <a:t>sinh</a:t>
            </a:r>
            <a:r>
              <a:rPr lang="en-US" sz="3699" dirty="0">
                <a:solidFill>
                  <a:srgbClr val="000000"/>
                </a:solidFill>
                <a:latin typeface="Roboto Condensed"/>
              </a:rPr>
              <a:t>, quay </a:t>
            </a:r>
            <a:r>
              <a:rPr lang="en-US" sz="3699" dirty="0" err="1">
                <a:solidFill>
                  <a:srgbClr val="000000"/>
                </a:solidFill>
                <a:latin typeface="Roboto Condensed"/>
              </a:rPr>
              <a:t>ngang</a:t>
            </a:r>
            <a:r>
              <a:rPr lang="en-US" sz="3699" dirty="0">
                <a:solidFill>
                  <a:srgbClr val="000000"/>
                </a:solidFill>
                <a:latin typeface="Roboto Condensed"/>
              </a:rPr>
              <a:t> điện </a:t>
            </a:r>
            <a:r>
              <a:rPr lang="en-US" sz="3699" dirty="0" err="1">
                <a:solidFill>
                  <a:srgbClr val="000000"/>
                </a:solidFill>
                <a:latin typeface="Roboto Condensed"/>
              </a:rPr>
              <a:t>thoại</a:t>
            </a:r>
            <a:r>
              <a:rPr lang="en-US" sz="3699" dirty="0">
                <a:solidFill>
                  <a:srgbClr val="000000"/>
                </a:solidFill>
                <a:latin typeface="Roboto Condensed"/>
              </a:rPr>
              <a:t> </a:t>
            </a:r>
          </a:p>
          <a:p>
            <a:pPr marL="798829" lvl="1" indent="-399415" algn="l">
              <a:lnSpc>
                <a:spcPts val="5179"/>
              </a:lnSpc>
              <a:buFont typeface="Arial"/>
              <a:buChar char="•"/>
            </a:pPr>
            <a:r>
              <a:rPr lang="en-US" sz="3699" dirty="0" err="1">
                <a:solidFill>
                  <a:srgbClr val="000000"/>
                </a:solidFill>
                <a:latin typeface="Roboto Condensed"/>
              </a:rPr>
              <a:t>Âm</a:t>
            </a:r>
            <a:r>
              <a:rPr lang="en-US" sz="3699" dirty="0">
                <a:solidFill>
                  <a:srgbClr val="000000"/>
                </a:solidFill>
                <a:latin typeface="Roboto Condensed"/>
              </a:rPr>
              <a:t> </a:t>
            </a:r>
            <a:r>
              <a:rPr lang="en-US" sz="3699" dirty="0" err="1">
                <a:solidFill>
                  <a:srgbClr val="000000"/>
                </a:solidFill>
                <a:latin typeface="Roboto Condensed"/>
              </a:rPr>
              <a:t>thanh</a:t>
            </a:r>
            <a:r>
              <a:rPr lang="en-US" sz="3699" dirty="0">
                <a:solidFill>
                  <a:srgbClr val="000000"/>
                </a:solidFill>
                <a:latin typeface="Roboto Condensed"/>
              </a:rPr>
              <a:t> </a:t>
            </a:r>
            <a:r>
              <a:rPr lang="en-US" sz="3699" dirty="0" err="1">
                <a:solidFill>
                  <a:srgbClr val="000000"/>
                </a:solidFill>
                <a:latin typeface="Roboto Condensed"/>
              </a:rPr>
              <a:t>rõ</a:t>
            </a:r>
            <a:r>
              <a:rPr lang="en-US" sz="3699" dirty="0">
                <a:solidFill>
                  <a:srgbClr val="000000"/>
                </a:solidFill>
                <a:latin typeface="Roboto Condensed"/>
              </a:rPr>
              <a:t>, </a:t>
            </a:r>
            <a:r>
              <a:rPr lang="en-US" sz="3699" dirty="0" err="1">
                <a:solidFill>
                  <a:srgbClr val="000000"/>
                </a:solidFill>
                <a:latin typeface="Roboto Condensed"/>
              </a:rPr>
              <a:t>không</a:t>
            </a:r>
            <a:r>
              <a:rPr lang="en-US" sz="3699" dirty="0">
                <a:solidFill>
                  <a:srgbClr val="000000"/>
                </a:solidFill>
                <a:latin typeface="Roboto Condensed"/>
              </a:rPr>
              <a:t> </a:t>
            </a:r>
            <a:r>
              <a:rPr lang="en-US" sz="3699" dirty="0" err="1">
                <a:solidFill>
                  <a:srgbClr val="000000"/>
                </a:solidFill>
                <a:latin typeface="Roboto Condensed"/>
              </a:rPr>
              <a:t>lẫn</a:t>
            </a:r>
            <a:r>
              <a:rPr lang="en-US" sz="3699" dirty="0">
                <a:solidFill>
                  <a:srgbClr val="000000"/>
                </a:solidFill>
                <a:latin typeface="Roboto Condensed"/>
              </a:rPr>
              <a:t> </a:t>
            </a:r>
            <a:r>
              <a:rPr lang="en-US" sz="3699" dirty="0" err="1">
                <a:solidFill>
                  <a:srgbClr val="000000"/>
                </a:solidFill>
                <a:latin typeface="Roboto Condensed"/>
              </a:rPr>
              <a:t>tạp</a:t>
            </a:r>
            <a:r>
              <a:rPr lang="en-US" sz="3699" dirty="0">
                <a:solidFill>
                  <a:srgbClr val="000000"/>
                </a:solidFill>
                <a:latin typeface="Roboto Condensed"/>
              </a:rPr>
              <a:t> </a:t>
            </a:r>
            <a:r>
              <a:rPr lang="en-US" sz="3699" dirty="0" err="1">
                <a:solidFill>
                  <a:srgbClr val="000000"/>
                </a:solidFill>
                <a:latin typeface="Roboto Condensed"/>
              </a:rPr>
              <a:t>âm</a:t>
            </a:r>
            <a:r>
              <a:rPr lang="en-US" sz="3699" dirty="0">
                <a:solidFill>
                  <a:srgbClr val="000000"/>
                </a:solidFill>
                <a:latin typeface="Roboto Condensed"/>
              </a:rPr>
              <a:t> </a:t>
            </a:r>
          </a:p>
          <a:p>
            <a:pPr marL="798829" lvl="1" indent="-399415" algn="l">
              <a:lnSpc>
                <a:spcPts val="5179"/>
              </a:lnSpc>
              <a:buFont typeface="Arial"/>
              <a:buChar char="•"/>
            </a:pPr>
            <a:r>
              <a:rPr lang="en-US" sz="3699" dirty="0" err="1">
                <a:solidFill>
                  <a:srgbClr val="000000"/>
                </a:solidFill>
                <a:latin typeface="Roboto Condensed"/>
              </a:rPr>
              <a:t>Độ</a:t>
            </a:r>
            <a:r>
              <a:rPr lang="en-US" sz="3699" dirty="0">
                <a:solidFill>
                  <a:srgbClr val="000000"/>
                </a:solidFill>
                <a:latin typeface="Roboto Condensed"/>
              </a:rPr>
              <a:t> </a:t>
            </a:r>
            <a:r>
              <a:rPr lang="en-US" sz="3699" dirty="0" err="1">
                <a:solidFill>
                  <a:srgbClr val="000000"/>
                </a:solidFill>
                <a:latin typeface="Roboto Condensed"/>
              </a:rPr>
              <a:t>dài</a:t>
            </a:r>
            <a:r>
              <a:rPr lang="en-US" sz="3699" dirty="0">
                <a:solidFill>
                  <a:srgbClr val="000000"/>
                </a:solidFill>
                <a:latin typeface="Roboto Condensed"/>
              </a:rPr>
              <a:t> video </a:t>
            </a:r>
            <a:r>
              <a:rPr lang="en-US" sz="3699" dirty="0" err="1">
                <a:solidFill>
                  <a:srgbClr val="000000"/>
                </a:solidFill>
                <a:latin typeface="Roboto Condensed"/>
              </a:rPr>
              <a:t>không</a:t>
            </a:r>
            <a:r>
              <a:rPr lang="en-US" sz="3699" dirty="0">
                <a:solidFill>
                  <a:srgbClr val="000000"/>
                </a:solidFill>
                <a:latin typeface="Roboto Condensed"/>
              </a:rPr>
              <a:t> quá 5 </a:t>
            </a:r>
            <a:r>
              <a:rPr lang="en-US" sz="3699" dirty="0" err="1">
                <a:solidFill>
                  <a:srgbClr val="000000"/>
                </a:solidFill>
                <a:latin typeface="Roboto Condensed"/>
              </a:rPr>
              <a:t>phút</a:t>
            </a:r>
            <a:r>
              <a:rPr lang="en-US" sz="3699" dirty="0">
                <a:solidFill>
                  <a:srgbClr val="000000"/>
                </a:solidFill>
                <a:latin typeface="Roboto Condensed"/>
              </a:rPr>
              <a:t> </a:t>
            </a:r>
          </a:p>
          <a:p>
            <a:pPr marL="798829" lvl="1" indent="-399415" algn="l">
              <a:lnSpc>
                <a:spcPts val="5179"/>
              </a:lnSpc>
              <a:buFont typeface="Arial"/>
              <a:buChar char="•"/>
            </a:pPr>
            <a:r>
              <a:rPr lang="en-US" sz="3699" dirty="0" err="1">
                <a:solidFill>
                  <a:srgbClr val="000000"/>
                </a:solidFill>
                <a:latin typeface="Roboto Condensed"/>
              </a:rPr>
              <a:t>Hạn</a:t>
            </a:r>
            <a:r>
              <a:rPr lang="en-US" sz="3699" dirty="0">
                <a:solidFill>
                  <a:srgbClr val="000000"/>
                </a:solidFill>
                <a:latin typeface="Roboto Condensed"/>
              </a:rPr>
              <a:t> </a:t>
            </a:r>
            <a:r>
              <a:rPr lang="en-US" sz="3699" dirty="0" err="1">
                <a:solidFill>
                  <a:srgbClr val="000000"/>
                </a:solidFill>
                <a:latin typeface="Roboto Condensed"/>
              </a:rPr>
              <a:t>nộp</a:t>
            </a:r>
            <a:r>
              <a:rPr lang="en-US" sz="3699" dirty="0">
                <a:solidFill>
                  <a:srgbClr val="000000"/>
                </a:solidFill>
                <a:latin typeface="Roboto Condensed"/>
              </a:rPr>
              <a:t>: 1 </a:t>
            </a:r>
            <a:r>
              <a:rPr lang="en-US" sz="3699" dirty="0" err="1">
                <a:solidFill>
                  <a:srgbClr val="000000"/>
                </a:solidFill>
                <a:latin typeface="Roboto Condensed"/>
              </a:rPr>
              <a:t>tuần</a:t>
            </a:r>
            <a:r>
              <a:rPr lang="en-US" sz="3699" dirty="0">
                <a:solidFill>
                  <a:srgbClr val="000000"/>
                </a:solidFill>
                <a:latin typeface="Roboto Condensed"/>
              </a:rPr>
              <a:t>  </a:t>
            </a: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1000"/>
                                        <p:tgtEl>
                                          <p:spTgt spid="8">
                                            <p:txEl>
                                              <p:pRg st="0" end="0"/>
                                            </p:txEl>
                                          </p:spTgt>
                                        </p:tgtEl>
                                      </p:cBhvr>
                                    </p:animEffect>
                                    <p:anim calcmode="lin" valueType="num">
                                      <p:cBhvr>
                                        <p:cTn id="8"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8">
                                            <p:txEl>
                                              <p:pRg st="1" end="1"/>
                                            </p:txEl>
                                          </p:spTgt>
                                        </p:tgtEl>
                                        <p:attrNameLst>
                                          <p:attrName>style.visibility</p:attrName>
                                        </p:attrNameLst>
                                      </p:cBhvr>
                                      <p:to>
                                        <p:strVal val="visible"/>
                                      </p:to>
                                    </p:set>
                                    <p:animEffect transition="in" filter="fade">
                                      <p:cBhvr>
                                        <p:cTn id="14" dur="1000"/>
                                        <p:tgtEl>
                                          <p:spTgt spid="8">
                                            <p:txEl>
                                              <p:pRg st="1" end="1"/>
                                            </p:txEl>
                                          </p:spTgt>
                                        </p:tgtEl>
                                      </p:cBhvr>
                                    </p:animEffect>
                                    <p:anim calcmode="lin" valueType="num">
                                      <p:cBhvr>
                                        <p:cTn id="15" dur="1000" fill="hold"/>
                                        <p:tgtEl>
                                          <p:spTgt spid="8">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8">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8">
                                            <p:txEl>
                                              <p:pRg st="2" end="2"/>
                                            </p:txEl>
                                          </p:spTgt>
                                        </p:tgtEl>
                                        <p:attrNameLst>
                                          <p:attrName>style.visibility</p:attrName>
                                        </p:attrNameLst>
                                      </p:cBhvr>
                                      <p:to>
                                        <p:strVal val="visible"/>
                                      </p:to>
                                    </p:set>
                                    <p:animEffect transition="in" filter="fade">
                                      <p:cBhvr>
                                        <p:cTn id="21" dur="1000"/>
                                        <p:tgtEl>
                                          <p:spTgt spid="8">
                                            <p:txEl>
                                              <p:pRg st="2" end="2"/>
                                            </p:txEl>
                                          </p:spTgt>
                                        </p:tgtEl>
                                      </p:cBhvr>
                                    </p:animEffect>
                                    <p:anim calcmode="lin" valueType="num">
                                      <p:cBhvr>
                                        <p:cTn id="22"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8">
                                            <p:txEl>
                                              <p:pRg st="3" end="3"/>
                                            </p:txEl>
                                          </p:spTgt>
                                        </p:tgtEl>
                                        <p:attrNameLst>
                                          <p:attrName>style.visibility</p:attrName>
                                        </p:attrNameLst>
                                      </p:cBhvr>
                                      <p:to>
                                        <p:strVal val="visible"/>
                                      </p:to>
                                    </p:set>
                                    <p:animEffect transition="in" filter="fade">
                                      <p:cBhvr>
                                        <p:cTn id="28" dur="1000"/>
                                        <p:tgtEl>
                                          <p:spTgt spid="8">
                                            <p:txEl>
                                              <p:pRg st="3" end="3"/>
                                            </p:txEl>
                                          </p:spTgt>
                                        </p:tgtEl>
                                      </p:cBhvr>
                                    </p:animEffect>
                                    <p:anim calcmode="lin" valueType="num">
                                      <p:cBhvr>
                                        <p:cTn id="29"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8">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8">
                                            <p:txEl>
                                              <p:pRg st="4" end="4"/>
                                            </p:txEl>
                                          </p:spTgt>
                                        </p:tgtEl>
                                        <p:attrNameLst>
                                          <p:attrName>style.visibility</p:attrName>
                                        </p:attrNameLst>
                                      </p:cBhvr>
                                      <p:to>
                                        <p:strVal val="visible"/>
                                      </p:to>
                                    </p:set>
                                    <p:anim calcmode="lin" valueType="num">
                                      <p:cBhvr additive="base">
                                        <p:cTn id="35" dur="500" fill="hold"/>
                                        <p:tgtEl>
                                          <p:spTgt spid="8">
                                            <p:txEl>
                                              <p:pRg st="4" end="4"/>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8">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8">
                                            <p:txEl>
                                              <p:pRg st="5" end="5"/>
                                            </p:txEl>
                                          </p:spTgt>
                                        </p:tgtEl>
                                        <p:attrNameLst>
                                          <p:attrName>style.visibility</p:attrName>
                                        </p:attrNameLst>
                                      </p:cBhvr>
                                      <p:to>
                                        <p:strVal val="visible"/>
                                      </p:to>
                                    </p:set>
                                    <p:anim calcmode="lin" valueType="num">
                                      <p:cBhvr additive="base">
                                        <p:cTn id="41" dur="500" fill="hold"/>
                                        <p:tgtEl>
                                          <p:spTgt spid="8">
                                            <p:txEl>
                                              <p:pRg st="5" end="5"/>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8">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8">
                                            <p:txEl>
                                              <p:pRg st="6" end="6"/>
                                            </p:txEl>
                                          </p:spTgt>
                                        </p:tgtEl>
                                        <p:attrNameLst>
                                          <p:attrName>style.visibility</p:attrName>
                                        </p:attrNameLst>
                                      </p:cBhvr>
                                      <p:to>
                                        <p:strVal val="visible"/>
                                      </p:to>
                                    </p:set>
                                    <p:anim calcmode="lin" valueType="num">
                                      <p:cBhvr additive="base">
                                        <p:cTn id="47" dur="500" fill="hold"/>
                                        <p:tgtEl>
                                          <p:spTgt spid="8">
                                            <p:txEl>
                                              <p:pRg st="6" end="6"/>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8">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p:spPr>
        <p:txBody>
          <a:bodyPr/>
          <a:lstStyle/>
          <a:p>
            <a:endParaRPr lang="en-US"/>
          </a:p>
        </p:txBody>
      </p:sp>
      <p:sp>
        <p:nvSpPr>
          <p:cNvPr id="3" name="Freeform 3" descr="E:\中国元素\竹子2.png"/>
          <p:cNvSpPr/>
          <p:nvPr/>
        </p:nvSpPr>
        <p:spPr>
          <a:xfrm flipH="1">
            <a:off x="11861800" y="0"/>
            <a:ext cx="6426200" cy="10287000"/>
          </a:xfrm>
          <a:custGeom>
            <a:avLst/>
            <a:gdLst/>
            <a:ahLst/>
            <a:cxnLst/>
            <a:rect l="l" t="t" r="r" b="b"/>
            <a:pathLst>
              <a:path w="6426200" h="10287000">
                <a:moveTo>
                  <a:pt x="6426200" y="0"/>
                </a:moveTo>
                <a:lnTo>
                  <a:pt x="0" y="0"/>
                </a:lnTo>
                <a:lnTo>
                  <a:pt x="0" y="10287000"/>
                </a:lnTo>
                <a:lnTo>
                  <a:pt x="6426200" y="10287000"/>
                </a:lnTo>
                <a:lnTo>
                  <a:pt x="6426200" y="0"/>
                </a:lnTo>
                <a:close/>
              </a:path>
            </a:pathLst>
          </a:custGeom>
          <a:blipFill>
            <a:blip r:embed="rId3"/>
            <a:stretch>
              <a:fillRect b="-929"/>
            </a:stretch>
          </a:blipFill>
        </p:spPr>
        <p:txBody>
          <a:bodyPr/>
          <a:lstStyle/>
          <a:p>
            <a:endParaRPr lang="en-US"/>
          </a:p>
        </p:txBody>
      </p:sp>
      <p:sp>
        <p:nvSpPr>
          <p:cNvPr id="4" name="TextBox 4"/>
          <p:cNvSpPr txBox="1"/>
          <p:nvPr/>
        </p:nvSpPr>
        <p:spPr>
          <a:xfrm>
            <a:off x="1028700" y="3945535"/>
            <a:ext cx="9790786" cy="2711953"/>
          </a:xfrm>
          <a:prstGeom prst="rect">
            <a:avLst/>
          </a:prstGeom>
        </p:spPr>
        <p:txBody>
          <a:bodyPr lIns="0" tIns="0" rIns="0" bIns="0" rtlCol="0" anchor="t">
            <a:spAutoFit/>
          </a:bodyPr>
          <a:lstStyle/>
          <a:p>
            <a:pPr algn="ctr">
              <a:lnSpc>
                <a:spcPts val="22119"/>
              </a:lnSpc>
            </a:pPr>
            <a:r>
              <a:rPr lang="en-US" sz="15799">
                <a:solidFill>
                  <a:srgbClr val="000000"/>
                </a:solidFill>
                <a:latin typeface="UTM ThuPhap Thien An"/>
              </a:rPr>
              <a:t>Hẹn gặp lại!</a:t>
            </a: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a:stretch>
          </a:blipFill>
        </p:spPr>
        <p:txBody>
          <a:bodyPr/>
          <a:lstStyle/>
          <a:p>
            <a:endParaRPr lang="en-US"/>
          </a:p>
        </p:txBody>
      </p:sp>
      <p:sp>
        <p:nvSpPr>
          <p:cNvPr id="3" name="TextBox 3"/>
          <p:cNvSpPr txBox="1"/>
          <p:nvPr/>
        </p:nvSpPr>
        <p:spPr>
          <a:xfrm>
            <a:off x="5360842" y="259705"/>
            <a:ext cx="9726758" cy="1708151"/>
          </a:xfrm>
          <a:prstGeom prst="rect">
            <a:avLst/>
          </a:prstGeom>
        </p:spPr>
        <p:txBody>
          <a:bodyPr wrap="square" lIns="0" tIns="0" rIns="0" bIns="0" rtlCol="0" anchor="t">
            <a:spAutoFit/>
          </a:bodyPr>
          <a:lstStyle/>
          <a:p>
            <a:pPr algn="ctr">
              <a:lnSpc>
                <a:spcPts val="13999"/>
              </a:lnSpc>
            </a:pPr>
            <a:r>
              <a:rPr lang="en-US" sz="9999" dirty="0">
                <a:solidFill>
                  <a:srgbClr val="CD5058"/>
                </a:solidFill>
                <a:latin typeface="Fraunces Bold"/>
              </a:rPr>
              <a:t>KHỞI ĐỘNG</a:t>
            </a:r>
          </a:p>
        </p:txBody>
      </p:sp>
      <p:sp>
        <p:nvSpPr>
          <p:cNvPr id="4" name="Freeform 4"/>
          <p:cNvSpPr/>
          <p:nvPr/>
        </p:nvSpPr>
        <p:spPr>
          <a:xfrm>
            <a:off x="5360842" y="6060236"/>
            <a:ext cx="8276391" cy="2954304"/>
          </a:xfrm>
          <a:custGeom>
            <a:avLst/>
            <a:gdLst/>
            <a:ahLst/>
            <a:cxnLst/>
            <a:rect l="l" t="t" r="r" b="b"/>
            <a:pathLst>
              <a:path w="8276391" h="2954304">
                <a:moveTo>
                  <a:pt x="0" y="0"/>
                </a:moveTo>
                <a:lnTo>
                  <a:pt x="8276391" y="0"/>
                </a:lnTo>
                <a:lnTo>
                  <a:pt x="8276391" y="2954304"/>
                </a:lnTo>
                <a:lnTo>
                  <a:pt x="0" y="2954304"/>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endParaRPr lang="en-US"/>
          </a:p>
        </p:txBody>
      </p:sp>
      <p:sp>
        <p:nvSpPr>
          <p:cNvPr id="5" name="Freeform 5"/>
          <p:cNvSpPr/>
          <p:nvPr/>
        </p:nvSpPr>
        <p:spPr>
          <a:xfrm>
            <a:off x="1028700" y="1209030"/>
            <a:ext cx="4851206" cy="4851206"/>
          </a:xfrm>
          <a:custGeom>
            <a:avLst/>
            <a:gdLst/>
            <a:ahLst/>
            <a:cxnLst/>
            <a:rect l="l" t="t" r="r" b="b"/>
            <a:pathLst>
              <a:path w="4851206" h="4851206">
                <a:moveTo>
                  <a:pt x="0" y="0"/>
                </a:moveTo>
                <a:lnTo>
                  <a:pt x="4851206" y="0"/>
                </a:lnTo>
                <a:lnTo>
                  <a:pt x="4851206" y="4851206"/>
                </a:lnTo>
                <a:lnTo>
                  <a:pt x="0" y="4851206"/>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txBody>
          <a:bodyPr/>
          <a:lstStyle/>
          <a:p>
            <a:endParaRPr lang="en-US"/>
          </a:p>
        </p:txBody>
      </p:sp>
      <p:sp>
        <p:nvSpPr>
          <p:cNvPr id="6" name="Freeform 6"/>
          <p:cNvSpPr/>
          <p:nvPr/>
        </p:nvSpPr>
        <p:spPr>
          <a:xfrm>
            <a:off x="5879906" y="2944632"/>
            <a:ext cx="1814055" cy="1293376"/>
          </a:xfrm>
          <a:custGeom>
            <a:avLst/>
            <a:gdLst/>
            <a:ahLst/>
            <a:cxnLst/>
            <a:rect l="l" t="t" r="r" b="b"/>
            <a:pathLst>
              <a:path w="1814055" h="1293376">
                <a:moveTo>
                  <a:pt x="0" y="0"/>
                </a:moveTo>
                <a:lnTo>
                  <a:pt x="1814055" y="0"/>
                </a:lnTo>
                <a:lnTo>
                  <a:pt x="1814055" y="1293376"/>
                </a:lnTo>
                <a:lnTo>
                  <a:pt x="0" y="1293376"/>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txBody>
          <a:bodyPr/>
          <a:lstStyle/>
          <a:p>
            <a:endParaRPr lang="en-US"/>
          </a:p>
        </p:txBody>
      </p:sp>
      <p:sp>
        <p:nvSpPr>
          <p:cNvPr id="7" name="Freeform 7"/>
          <p:cNvSpPr/>
          <p:nvPr/>
        </p:nvSpPr>
        <p:spPr>
          <a:xfrm rot="2456209">
            <a:off x="10555699" y="4543239"/>
            <a:ext cx="1178951" cy="1370874"/>
          </a:xfrm>
          <a:custGeom>
            <a:avLst/>
            <a:gdLst/>
            <a:ahLst/>
            <a:cxnLst/>
            <a:rect l="l" t="t" r="r" b="b"/>
            <a:pathLst>
              <a:path w="1178951" h="1370874">
                <a:moveTo>
                  <a:pt x="0" y="0"/>
                </a:moveTo>
                <a:lnTo>
                  <a:pt x="1178951" y="0"/>
                </a:lnTo>
                <a:lnTo>
                  <a:pt x="1178951" y="1370873"/>
                </a:lnTo>
                <a:lnTo>
                  <a:pt x="0" y="1370873"/>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txBody>
          <a:bodyPr/>
          <a:lstStyle/>
          <a:p>
            <a:endParaRPr lang="en-US" dirty="0"/>
          </a:p>
        </p:txBody>
      </p:sp>
      <p:sp>
        <p:nvSpPr>
          <p:cNvPr id="8" name="TextBox 8"/>
          <p:cNvSpPr txBox="1"/>
          <p:nvPr/>
        </p:nvSpPr>
        <p:spPr>
          <a:xfrm>
            <a:off x="8378070" y="2972878"/>
            <a:ext cx="7919667" cy="1458413"/>
          </a:xfrm>
          <a:prstGeom prst="rect">
            <a:avLst/>
          </a:prstGeom>
        </p:spPr>
        <p:txBody>
          <a:bodyPr wrap="square" lIns="0" tIns="0" rIns="0" bIns="0" rtlCol="0" anchor="t">
            <a:spAutoFit/>
          </a:bodyPr>
          <a:lstStyle/>
          <a:p>
            <a:pPr algn="ctr">
              <a:lnSpc>
                <a:spcPts val="5867"/>
              </a:lnSpc>
            </a:pPr>
            <a:r>
              <a:rPr lang="en-US" sz="4191" dirty="0">
                <a:solidFill>
                  <a:srgbClr val="000000"/>
                </a:solidFill>
                <a:latin typeface="Roboto Condensed Bold"/>
              </a:rPr>
              <a:t>https://www.youtube.com/watch?v=hgL_U6KiOgM</a:t>
            </a:r>
          </a:p>
        </p:txBody>
      </p:sp>
      <p:sp>
        <p:nvSpPr>
          <p:cNvPr id="9" name="TextBox 9"/>
          <p:cNvSpPr txBox="1"/>
          <p:nvPr/>
        </p:nvSpPr>
        <p:spPr>
          <a:xfrm>
            <a:off x="6047368" y="6544409"/>
            <a:ext cx="6903339" cy="1581150"/>
          </a:xfrm>
          <a:prstGeom prst="rect">
            <a:avLst/>
          </a:prstGeom>
        </p:spPr>
        <p:txBody>
          <a:bodyPr lIns="0" tIns="0" rIns="0" bIns="0" rtlCol="0" anchor="t">
            <a:spAutoFit/>
          </a:bodyPr>
          <a:lstStyle/>
          <a:p>
            <a:pPr algn="ctr">
              <a:lnSpc>
                <a:spcPts val="6299"/>
              </a:lnSpc>
            </a:pPr>
            <a:r>
              <a:rPr lang="en-US" sz="4500">
                <a:solidFill>
                  <a:srgbClr val="2E2A2A"/>
                </a:solidFill>
                <a:latin typeface="Roboto Condensed Bold"/>
              </a:rPr>
              <a:t>Vậy yêu cầu đặt ra là gì </a:t>
            </a:r>
          </a:p>
          <a:p>
            <a:pPr algn="ctr">
              <a:lnSpc>
                <a:spcPts val="6299"/>
              </a:lnSpc>
            </a:pPr>
            <a:r>
              <a:rPr lang="en-US" sz="4500">
                <a:solidFill>
                  <a:srgbClr val="2E2A2A"/>
                </a:solidFill>
                <a:latin typeface="Roboto Condensed Bold"/>
              </a:rPr>
              <a:t>với người nghe?</a:t>
            </a:r>
          </a:p>
        </p:txBody>
      </p:sp>
      <p:sp>
        <p:nvSpPr>
          <p:cNvPr id="10" name="TextBox 10"/>
          <p:cNvSpPr txBox="1"/>
          <p:nvPr/>
        </p:nvSpPr>
        <p:spPr>
          <a:xfrm>
            <a:off x="1734579" y="2675908"/>
            <a:ext cx="3439447" cy="1581125"/>
          </a:xfrm>
          <a:prstGeom prst="rect">
            <a:avLst/>
          </a:prstGeom>
        </p:spPr>
        <p:txBody>
          <a:bodyPr lIns="0" tIns="0" rIns="0" bIns="0" rtlCol="0" anchor="t">
            <a:spAutoFit/>
          </a:bodyPr>
          <a:lstStyle/>
          <a:p>
            <a:pPr algn="ctr">
              <a:lnSpc>
                <a:spcPts val="6299"/>
              </a:lnSpc>
            </a:pPr>
            <a:r>
              <a:rPr lang="en-US" sz="4500" dirty="0" err="1">
                <a:solidFill>
                  <a:srgbClr val="000000"/>
                </a:solidFill>
                <a:latin typeface="Roboto Condensed Bold"/>
              </a:rPr>
              <a:t>Xem</a:t>
            </a:r>
            <a:r>
              <a:rPr lang="en-US" sz="4500" dirty="0">
                <a:solidFill>
                  <a:srgbClr val="000000"/>
                </a:solidFill>
                <a:latin typeface="Roboto Condensed Bold"/>
              </a:rPr>
              <a:t> </a:t>
            </a:r>
          </a:p>
          <a:p>
            <a:pPr algn="ctr">
              <a:lnSpc>
                <a:spcPts val="6300"/>
              </a:lnSpc>
            </a:pPr>
            <a:r>
              <a:rPr lang="en-US" sz="4500" dirty="0">
                <a:solidFill>
                  <a:srgbClr val="000000"/>
                </a:solidFill>
                <a:latin typeface="Roboto Condensed Bold"/>
              </a:rPr>
              <a:t>video </a:t>
            </a:r>
            <a:r>
              <a:rPr lang="en-US" sz="4500" dirty="0" err="1">
                <a:solidFill>
                  <a:srgbClr val="000000"/>
                </a:solidFill>
                <a:latin typeface="Roboto Condensed Bold"/>
              </a:rPr>
              <a:t>sau</a:t>
            </a:r>
            <a:r>
              <a:rPr lang="en-US" sz="4500" dirty="0">
                <a:solidFill>
                  <a:srgbClr val="000000"/>
                </a:solidFill>
                <a:latin typeface="Roboto Condensed Bold"/>
              </a:rPr>
              <a:t>:</a:t>
            </a: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ppt_x"/>
                                          </p:val>
                                        </p:tav>
                                        <p:tav tm="100000">
                                          <p:val>
                                            <p:strVal val="#ppt_x"/>
                                          </p:val>
                                        </p:tav>
                                      </p:tavLst>
                                    </p:anim>
                                    <p:anim calcmode="lin" valueType="num">
                                      <p:cBhvr additive="base">
                                        <p:cTn id="16" dur="500" fill="hold"/>
                                        <p:tgtEl>
                                          <p:spTgt spid="1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9"/>
                                        </p:tgtEl>
                                        <p:attrNameLst>
                                          <p:attrName>style.visibility</p:attrName>
                                        </p:attrNameLst>
                                      </p:cBhvr>
                                      <p:to>
                                        <p:strVal val="visible"/>
                                      </p:to>
                                    </p:set>
                                    <p:anim calcmode="lin" valueType="num">
                                      <p:cBhvr additive="base">
                                        <p:cTn id="29" dur="500" fill="hold"/>
                                        <p:tgtEl>
                                          <p:spTgt spid="9"/>
                                        </p:tgtEl>
                                        <p:attrNameLst>
                                          <p:attrName>ppt_x</p:attrName>
                                        </p:attrNameLst>
                                      </p:cBhvr>
                                      <p:tavLst>
                                        <p:tav tm="0">
                                          <p:val>
                                            <p:strVal val="#ppt_x"/>
                                          </p:val>
                                        </p:tav>
                                        <p:tav tm="100000">
                                          <p:val>
                                            <p:strVal val="#ppt_x"/>
                                          </p:val>
                                        </p:tav>
                                      </p:tavLst>
                                    </p:anim>
                                    <p:anim calcmode="lin" valueType="num">
                                      <p:cBhvr additive="base">
                                        <p:cTn id="30" dur="500" fill="hold"/>
                                        <p:tgtEl>
                                          <p:spTgt spid="9"/>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additive="base">
                                        <p:cTn id="33" dur="500" fill="hold"/>
                                        <p:tgtEl>
                                          <p:spTgt spid="4"/>
                                        </p:tgtEl>
                                        <p:attrNameLst>
                                          <p:attrName>ppt_x</p:attrName>
                                        </p:attrNameLst>
                                      </p:cBhvr>
                                      <p:tavLst>
                                        <p:tav tm="0">
                                          <p:val>
                                            <p:strVal val="#ppt_x"/>
                                          </p:val>
                                        </p:tav>
                                        <p:tav tm="100000">
                                          <p:val>
                                            <p:strVal val="#ppt_x"/>
                                          </p:val>
                                        </p:tav>
                                      </p:tavLst>
                                    </p:anim>
                                    <p:anim calcmode="lin" valueType="num">
                                      <p:cBhvr additive="base">
                                        <p:cTn id="3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p:bldP spid="9" grpId="0"/>
      <p:bldP spid="1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p:spPr>
        <p:txBody>
          <a:bodyPr/>
          <a:lstStyle/>
          <a:p>
            <a:endParaRPr lang="en-US"/>
          </a:p>
        </p:txBody>
      </p:sp>
      <p:sp>
        <p:nvSpPr>
          <p:cNvPr id="3" name="Freeform 3"/>
          <p:cNvSpPr/>
          <p:nvPr/>
        </p:nvSpPr>
        <p:spPr>
          <a:xfrm>
            <a:off x="0" y="1861"/>
            <a:ext cx="18299916" cy="10293702"/>
          </a:xfrm>
          <a:custGeom>
            <a:avLst/>
            <a:gdLst/>
            <a:ahLst/>
            <a:cxnLst/>
            <a:rect l="l" t="t" r="r" b="b"/>
            <a:pathLst>
              <a:path w="18299916" h="10293702">
                <a:moveTo>
                  <a:pt x="0" y="0"/>
                </a:moveTo>
                <a:lnTo>
                  <a:pt x="18299916" y="0"/>
                </a:lnTo>
                <a:lnTo>
                  <a:pt x="18299916" y="10293703"/>
                </a:lnTo>
                <a:lnTo>
                  <a:pt x="0" y="10293703"/>
                </a:lnTo>
                <a:lnTo>
                  <a:pt x="0" y="0"/>
                </a:lnTo>
                <a:close/>
              </a:path>
            </a:pathLst>
          </a:custGeom>
          <a:blipFill>
            <a:blip r:embed="rId3"/>
            <a:stretch>
              <a:fillRect/>
            </a:stretch>
          </a:blipFill>
        </p:spPr>
        <p:txBody>
          <a:bodyPr/>
          <a:lstStyle/>
          <a:p>
            <a:endParaRPr lang="en-US"/>
          </a:p>
        </p:txBody>
      </p:sp>
      <p:grpSp>
        <p:nvGrpSpPr>
          <p:cNvPr id="4" name="Group 4"/>
          <p:cNvGrpSpPr/>
          <p:nvPr/>
        </p:nvGrpSpPr>
        <p:grpSpPr>
          <a:xfrm>
            <a:off x="6873223" y="2903800"/>
            <a:ext cx="9532" cy="2633848"/>
            <a:chOff x="0" y="0"/>
            <a:chExt cx="12710" cy="3511798"/>
          </a:xfrm>
        </p:grpSpPr>
        <p:sp>
          <p:nvSpPr>
            <p:cNvPr id="5" name="Freeform 5"/>
            <p:cNvSpPr/>
            <p:nvPr/>
          </p:nvSpPr>
          <p:spPr>
            <a:xfrm>
              <a:off x="0" y="6350"/>
              <a:ext cx="12700" cy="3499104"/>
            </a:xfrm>
            <a:custGeom>
              <a:avLst/>
              <a:gdLst/>
              <a:ahLst/>
              <a:cxnLst/>
              <a:rect l="l" t="t" r="r" b="b"/>
              <a:pathLst>
                <a:path w="12700" h="3499104">
                  <a:moveTo>
                    <a:pt x="12700" y="0"/>
                  </a:moveTo>
                  <a:lnTo>
                    <a:pt x="12700" y="3499104"/>
                  </a:lnTo>
                  <a:lnTo>
                    <a:pt x="0" y="3499104"/>
                  </a:lnTo>
                  <a:lnTo>
                    <a:pt x="0" y="0"/>
                  </a:lnTo>
                  <a:close/>
                </a:path>
              </a:pathLst>
            </a:custGeom>
            <a:solidFill>
              <a:srgbClr val="3B3838"/>
            </a:solidFill>
          </p:spPr>
          <p:txBody>
            <a:bodyPr/>
            <a:lstStyle/>
            <a:p>
              <a:endParaRPr lang="en-US"/>
            </a:p>
          </p:txBody>
        </p:sp>
      </p:grpSp>
      <p:grpSp>
        <p:nvGrpSpPr>
          <p:cNvPr id="6" name="Group 6"/>
          <p:cNvGrpSpPr/>
          <p:nvPr/>
        </p:nvGrpSpPr>
        <p:grpSpPr>
          <a:xfrm>
            <a:off x="0" y="2903800"/>
            <a:ext cx="18288000" cy="4296003"/>
            <a:chOff x="0" y="0"/>
            <a:chExt cx="4816593" cy="1131458"/>
          </a:xfrm>
        </p:grpSpPr>
        <p:sp>
          <p:nvSpPr>
            <p:cNvPr id="7" name="Freeform 7"/>
            <p:cNvSpPr/>
            <p:nvPr/>
          </p:nvSpPr>
          <p:spPr>
            <a:xfrm>
              <a:off x="0" y="0"/>
              <a:ext cx="4816592" cy="1131457"/>
            </a:xfrm>
            <a:custGeom>
              <a:avLst/>
              <a:gdLst/>
              <a:ahLst/>
              <a:cxnLst/>
              <a:rect l="l" t="t" r="r" b="b"/>
              <a:pathLst>
                <a:path w="4816592" h="1131457">
                  <a:moveTo>
                    <a:pt x="0" y="0"/>
                  </a:moveTo>
                  <a:lnTo>
                    <a:pt x="4816592" y="0"/>
                  </a:lnTo>
                  <a:lnTo>
                    <a:pt x="4816592" y="1131457"/>
                  </a:lnTo>
                  <a:lnTo>
                    <a:pt x="0" y="1131457"/>
                  </a:lnTo>
                  <a:close/>
                </a:path>
              </a:pathLst>
            </a:custGeom>
            <a:solidFill>
              <a:srgbClr val="FBF7EE"/>
            </a:solidFill>
          </p:spPr>
          <p:txBody>
            <a:bodyPr/>
            <a:lstStyle/>
            <a:p>
              <a:endParaRPr lang="en-US"/>
            </a:p>
          </p:txBody>
        </p:sp>
        <p:sp>
          <p:nvSpPr>
            <p:cNvPr id="8" name="TextBox 8"/>
            <p:cNvSpPr txBox="1"/>
            <p:nvPr/>
          </p:nvSpPr>
          <p:spPr>
            <a:xfrm>
              <a:off x="0" y="-38100"/>
              <a:ext cx="4816593" cy="1169558"/>
            </a:xfrm>
            <a:prstGeom prst="rect">
              <a:avLst/>
            </a:prstGeom>
          </p:spPr>
          <p:txBody>
            <a:bodyPr lIns="50800" tIns="50800" rIns="50800" bIns="50800" rtlCol="0" anchor="ctr"/>
            <a:lstStyle/>
            <a:p>
              <a:pPr algn="ctr">
                <a:lnSpc>
                  <a:spcPts val="2659"/>
                </a:lnSpc>
                <a:spcBef>
                  <a:spcPct val="0"/>
                </a:spcBef>
              </a:pPr>
              <a:endParaRPr/>
            </a:p>
          </p:txBody>
        </p:sp>
      </p:grpSp>
      <p:sp>
        <p:nvSpPr>
          <p:cNvPr id="9" name="TextBox 9"/>
          <p:cNvSpPr txBox="1"/>
          <p:nvPr/>
        </p:nvSpPr>
        <p:spPr>
          <a:xfrm>
            <a:off x="-600996" y="1663942"/>
            <a:ext cx="18900912" cy="843280"/>
          </a:xfrm>
          <a:prstGeom prst="rect">
            <a:avLst/>
          </a:prstGeom>
        </p:spPr>
        <p:txBody>
          <a:bodyPr lIns="0" tIns="0" rIns="0" bIns="0" rtlCol="0" anchor="t">
            <a:spAutoFit/>
          </a:bodyPr>
          <a:lstStyle/>
          <a:p>
            <a:pPr algn="ctr">
              <a:lnSpc>
                <a:spcPts val="6709"/>
              </a:lnSpc>
            </a:pPr>
            <a:r>
              <a:rPr lang="en-US" sz="5499">
                <a:solidFill>
                  <a:srgbClr val="CD5058"/>
                </a:solidFill>
                <a:latin typeface="Fraunces Bold"/>
              </a:rPr>
              <a:t>KĨ NĂNG NGHE - NÓI</a:t>
            </a:r>
          </a:p>
        </p:txBody>
      </p:sp>
      <p:sp>
        <p:nvSpPr>
          <p:cNvPr id="10" name="TextBox 10"/>
          <p:cNvSpPr txBox="1"/>
          <p:nvPr/>
        </p:nvSpPr>
        <p:spPr>
          <a:xfrm>
            <a:off x="649950" y="3461326"/>
            <a:ext cx="17000016" cy="3022348"/>
          </a:xfrm>
          <a:prstGeom prst="rect">
            <a:avLst/>
          </a:prstGeom>
        </p:spPr>
        <p:txBody>
          <a:bodyPr lIns="0" tIns="0" rIns="0" bIns="0" rtlCol="0" anchor="t">
            <a:spAutoFit/>
          </a:bodyPr>
          <a:lstStyle/>
          <a:p>
            <a:pPr algn="ctr">
              <a:lnSpc>
                <a:spcPts val="12336"/>
              </a:lnSpc>
            </a:pPr>
            <a:r>
              <a:rPr lang="en-US" sz="7299" spc="364" dirty="0">
                <a:solidFill>
                  <a:srgbClr val="000000"/>
                </a:solidFill>
                <a:latin typeface="#9Slide05 Dear Saturday 1"/>
              </a:rPr>
              <a:t>Nghe và </a:t>
            </a:r>
            <a:r>
              <a:rPr lang="en-US" sz="7299" spc="364" dirty="0" err="1">
                <a:solidFill>
                  <a:srgbClr val="000000"/>
                </a:solidFill>
                <a:latin typeface="#9Slide05 Dear Saturday 1"/>
              </a:rPr>
              <a:t>nhận</a:t>
            </a:r>
            <a:r>
              <a:rPr lang="en-US" sz="7299" spc="364" dirty="0">
                <a:solidFill>
                  <a:srgbClr val="000000"/>
                </a:solidFill>
                <a:latin typeface="#9Slide05 Dear Saturday 1"/>
              </a:rPr>
              <a:t> </a:t>
            </a:r>
            <a:r>
              <a:rPr lang="en-US" sz="7299" spc="364" dirty="0" err="1">
                <a:solidFill>
                  <a:srgbClr val="000000"/>
                </a:solidFill>
                <a:latin typeface="#9Slide05 Dear Saturday 1"/>
              </a:rPr>
              <a:t>biết</a:t>
            </a:r>
            <a:r>
              <a:rPr lang="en-US" sz="7299" spc="364" dirty="0">
                <a:solidFill>
                  <a:srgbClr val="000000"/>
                </a:solidFill>
                <a:latin typeface="#9Slide05 Dear Saturday 1"/>
              </a:rPr>
              <a:t> </a:t>
            </a:r>
            <a:r>
              <a:rPr lang="en-US" sz="7299" spc="364" dirty="0" err="1">
                <a:solidFill>
                  <a:srgbClr val="000000"/>
                </a:solidFill>
                <a:latin typeface="#9Slide05 Dear Saturday 1"/>
              </a:rPr>
              <a:t>tính</a:t>
            </a:r>
            <a:r>
              <a:rPr lang="en-US" sz="7299" spc="364" dirty="0">
                <a:solidFill>
                  <a:srgbClr val="000000"/>
                </a:solidFill>
                <a:latin typeface="#9Slide05 Dear Saturday 1"/>
              </a:rPr>
              <a:t> </a:t>
            </a:r>
            <a:r>
              <a:rPr lang="en-US" sz="7299" spc="364" dirty="0" err="1">
                <a:solidFill>
                  <a:srgbClr val="000000"/>
                </a:solidFill>
                <a:latin typeface="#9Slide05 Dear Saturday 1"/>
              </a:rPr>
              <a:t>thuyết</a:t>
            </a:r>
            <a:r>
              <a:rPr lang="en-US" sz="7299" spc="364" dirty="0">
                <a:solidFill>
                  <a:srgbClr val="000000"/>
                </a:solidFill>
                <a:latin typeface="#9Slide05 Dear Saturday 1"/>
              </a:rPr>
              <a:t> </a:t>
            </a:r>
            <a:r>
              <a:rPr lang="en-US" sz="7299" spc="364" dirty="0" err="1">
                <a:solidFill>
                  <a:srgbClr val="000000"/>
                </a:solidFill>
                <a:latin typeface="#9Slide05 Dear Saturday 1"/>
              </a:rPr>
              <a:t>phục</a:t>
            </a:r>
            <a:r>
              <a:rPr lang="en-US" sz="7299" spc="364" dirty="0">
                <a:solidFill>
                  <a:srgbClr val="000000"/>
                </a:solidFill>
                <a:latin typeface="#9Slide05 Dear Saturday 1"/>
              </a:rPr>
              <a:t> </a:t>
            </a:r>
            <a:r>
              <a:rPr lang="en-US" sz="7299" spc="364" dirty="0" err="1">
                <a:solidFill>
                  <a:srgbClr val="000000"/>
                </a:solidFill>
                <a:latin typeface="#9Slide05 Dear Saturday 1"/>
              </a:rPr>
              <a:t>của</a:t>
            </a:r>
            <a:r>
              <a:rPr lang="en-US" sz="7299" spc="364" dirty="0">
                <a:solidFill>
                  <a:srgbClr val="000000"/>
                </a:solidFill>
                <a:latin typeface="#9Slide05 Dear Saturday 1"/>
              </a:rPr>
              <a:t> </a:t>
            </a:r>
            <a:r>
              <a:rPr lang="en-US" sz="7299" spc="364" dirty="0" err="1">
                <a:solidFill>
                  <a:srgbClr val="000000"/>
                </a:solidFill>
                <a:latin typeface="#9Slide05 Dear Saturday 1"/>
              </a:rPr>
              <a:t>một</a:t>
            </a:r>
            <a:r>
              <a:rPr lang="en-US" sz="7299" spc="364" dirty="0">
                <a:solidFill>
                  <a:srgbClr val="000000"/>
                </a:solidFill>
                <a:latin typeface="#9Slide05 Dear Saturday 1"/>
              </a:rPr>
              <a:t> ý </a:t>
            </a:r>
            <a:r>
              <a:rPr lang="en-US" sz="7299" spc="364" dirty="0" err="1">
                <a:solidFill>
                  <a:srgbClr val="000000"/>
                </a:solidFill>
                <a:latin typeface="#9Slide05 Dear Saturday 1"/>
              </a:rPr>
              <a:t>kiến</a:t>
            </a:r>
            <a:endParaRPr lang="en-US" sz="7299" spc="364" dirty="0">
              <a:solidFill>
                <a:srgbClr val="000000"/>
              </a:solidFill>
              <a:latin typeface="#9Slide05 Dear Saturday 1"/>
            </a:endParaRP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p:spPr>
        <p:txBody>
          <a:bodyPr/>
          <a:lstStyle/>
          <a:p>
            <a:endParaRPr lang="en-US"/>
          </a:p>
        </p:txBody>
      </p:sp>
      <p:sp>
        <p:nvSpPr>
          <p:cNvPr id="3" name="Freeform 3"/>
          <p:cNvSpPr/>
          <p:nvPr/>
        </p:nvSpPr>
        <p:spPr>
          <a:xfrm>
            <a:off x="0" y="1861"/>
            <a:ext cx="18299916" cy="10293702"/>
          </a:xfrm>
          <a:custGeom>
            <a:avLst/>
            <a:gdLst/>
            <a:ahLst/>
            <a:cxnLst/>
            <a:rect l="l" t="t" r="r" b="b"/>
            <a:pathLst>
              <a:path w="18299916" h="10293702">
                <a:moveTo>
                  <a:pt x="0" y="0"/>
                </a:moveTo>
                <a:lnTo>
                  <a:pt x="18299916" y="0"/>
                </a:lnTo>
                <a:lnTo>
                  <a:pt x="18299916" y="10293703"/>
                </a:lnTo>
                <a:lnTo>
                  <a:pt x="0" y="10293703"/>
                </a:lnTo>
                <a:lnTo>
                  <a:pt x="0" y="0"/>
                </a:lnTo>
                <a:close/>
              </a:path>
            </a:pathLst>
          </a:custGeom>
          <a:blipFill>
            <a:blip r:embed="rId3"/>
            <a:stretch>
              <a:fillRect/>
            </a:stretch>
          </a:blipFill>
        </p:spPr>
        <p:txBody>
          <a:bodyPr/>
          <a:lstStyle/>
          <a:p>
            <a:endParaRPr lang="en-US"/>
          </a:p>
        </p:txBody>
      </p:sp>
      <p:grpSp>
        <p:nvGrpSpPr>
          <p:cNvPr id="4" name="Group 4"/>
          <p:cNvGrpSpPr/>
          <p:nvPr/>
        </p:nvGrpSpPr>
        <p:grpSpPr>
          <a:xfrm>
            <a:off x="6873223" y="2903800"/>
            <a:ext cx="9532" cy="2633848"/>
            <a:chOff x="0" y="0"/>
            <a:chExt cx="12710" cy="3511798"/>
          </a:xfrm>
        </p:grpSpPr>
        <p:sp>
          <p:nvSpPr>
            <p:cNvPr id="5" name="Freeform 5"/>
            <p:cNvSpPr/>
            <p:nvPr/>
          </p:nvSpPr>
          <p:spPr>
            <a:xfrm>
              <a:off x="0" y="6350"/>
              <a:ext cx="12700" cy="3499104"/>
            </a:xfrm>
            <a:custGeom>
              <a:avLst/>
              <a:gdLst/>
              <a:ahLst/>
              <a:cxnLst/>
              <a:rect l="l" t="t" r="r" b="b"/>
              <a:pathLst>
                <a:path w="12700" h="3499104">
                  <a:moveTo>
                    <a:pt x="12700" y="0"/>
                  </a:moveTo>
                  <a:lnTo>
                    <a:pt x="12700" y="3499104"/>
                  </a:lnTo>
                  <a:lnTo>
                    <a:pt x="0" y="3499104"/>
                  </a:lnTo>
                  <a:lnTo>
                    <a:pt x="0" y="0"/>
                  </a:lnTo>
                  <a:close/>
                </a:path>
              </a:pathLst>
            </a:custGeom>
            <a:solidFill>
              <a:srgbClr val="3B3838"/>
            </a:solidFill>
          </p:spPr>
          <p:txBody>
            <a:bodyPr/>
            <a:lstStyle/>
            <a:p>
              <a:endParaRPr lang="en-US"/>
            </a:p>
          </p:txBody>
        </p:sp>
      </p:grpSp>
      <p:grpSp>
        <p:nvGrpSpPr>
          <p:cNvPr id="6" name="Group 6"/>
          <p:cNvGrpSpPr/>
          <p:nvPr/>
        </p:nvGrpSpPr>
        <p:grpSpPr>
          <a:xfrm>
            <a:off x="0" y="2903800"/>
            <a:ext cx="18288000" cy="4296003"/>
            <a:chOff x="0" y="0"/>
            <a:chExt cx="4816593" cy="1131458"/>
          </a:xfrm>
        </p:grpSpPr>
        <p:sp>
          <p:nvSpPr>
            <p:cNvPr id="7" name="Freeform 7"/>
            <p:cNvSpPr/>
            <p:nvPr/>
          </p:nvSpPr>
          <p:spPr>
            <a:xfrm>
              <a:off x="0" y="0"/>
              <a:ext cx="4816592" cy="1131457"/>
            </a:xfrm>
            <a:custGeom>
              <a:avLst/>
              <a:gdLst/>
              <a:ahLst/>
              <a:cxnLst/>
              <a:rect l="l" t="t" r="r" b="b"/>
              <a:pathLst>
                <a:path w="4816592" h="1131457">
                  <a:moveTo>
                    <a:pt x="0" y="0"/>
                  </a:moveTo>
                  <a:lnTo>
                    <a:pt x="4816592" y="0"/>
                  </a:lnTo>
                  <a:lnTo>
                    <a:pt x="4816592" y="1131457"/>
                  </a:lnTo>
                  <a:lnTo>
                    <a:pt x="0" y="1131457"/>
                  </a:lnTo>
                  <a:close/>
                </a:path>
              </a:pathLst>
            </a:custGeom>
            <a:solidFill>
              <a:srgbClr val="FBF7EE"/>
            </a:solidFill>
          </p:spPr>
          <p:txBody>
            <a:bodyPr/>
            <a:lstStyle/>
            <a:p>
              <a:endParaRPr lang="en-US"/>
            </a:p>
          </p:txBody>
        </p:sp>
        <p:sp>
          <p:nvSpPr>
            <p:cNvPr id="8" name="TextBox 8"/>
            <p:cNvSpPr txBox="1"/>
            <p:nvPr/>
          </p:nvSpPr>
          <p:spPr>
            <a:xfrm>
              <a:off x="0" y="-38100"/>
              <a:ext cx="4816593" cy="1169558"/>
            </a:xfrm>
            <a:prstGeom prst="rect">
              <a:avLst/>
            </a:prstGeom>
          </p:spPr>
          <p:txBody>
            <a:bodyPr lIns="50800" tIns="50800" rIns="50800" bIns="50800" rtlCol="0" anchor="ctr"/>
            <a:lstStyle/>
            <a:p>
              <a:pPr algn="ctr">
                <a:lnSpc>
                  <a:spcPts val="2659"/>
                </a:lnSpc>
                <a:spcBef>
                  <a:spcPct val="0"/>
                </a:spcBef>
              </a:pPr>
              <a:endParaRPr/>
            </a:p>
          </p:txBody>
        </p:sp>
      </p:grpSp>
      <p:sp>
        <p:nvSpPr>
          <p:cNvPr id="9" name="TextBox 9"/>
          <p:cNvSpPr txBox="1"/>
          <p:nvPr/>
        </p:nvSpPr>
        <p:spPr>
          <a:xfrm>
            <a:off x="361122" y="3361113"/>
            <a:ext cx="17565756" cy="3573527"/>
          </a:xfrm>
          <a:prstGeom prst="rect">
            <a:avLst/>
          </a:prstGeom>
        </p:spPr>
        <p:txBody>
          <a:bodyPr lIns="0" tIns="0" rIns="0" bIns="0" rtlCol="0" anchor="t">
            <a:spAutoFit/>
          </a:bodyPr>
          <a:lstStyle/>
          <a:p>
            <a:pPr algn="ctr">
              <a:lnSpc>
                <a:spcPts val="9616"/>
              </a:lnSpc>
            </a:pPr>
            <a:r>
              <a:rPr lang="en-US" sz="5899" dirty="0">
                <a:solidFill>
                  <a:srgbClr val="CD5058"/>
                </a:solidFill>
                <a:latin typeface="Fraunces Bold"/>
              </a:rPr>
              <a:t>I. NHỮNG LƯU Ý CỦA VIỆC </a:t>
            </a:r>
          </a:p>
          <a:p>
            <a:pPr algn="ctr">
              <a:lnSpc>
                <a:spcPts val="9616"/>
              </a:lnSpc>
            </a:pPr>
            <a:r>
              <a:rPr lang="en-US" sz="5899" dirty="0">
                <a:solidFill>
                  <a:srgbClr val="CD5058"/>
                </a:solidFill>
                <a:latin typeface="Fraunces Bold"/>
              </a:rPr>
              <a:t>NGHE VÀ NHẬN BIẾT TÍNH THUYẾT PHỤC </a:t>
            </a:r>
          </a:p>
          <a:p>
            <a:pPr algn="ctr">
              <a:lnSpc>
                <a:spcPts val="9616"/>
              </a:lnSpc>
            </a:pPr>
            <a:r>
              <a:rPr lang="en-US" sz="5899" dirty="0">
                <a:solidFill>
                  <a:srgbClr val="CD5058"/>
                </a:solidFill>
                <a:latin typeface="Fraunces Bold"/>
              </a:rPr>
              <a:t>CỦA MỘT Ý KIẾN</a:t>
            </a: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p:spPr>
        <p:txBody>
          <a:bodyPr/>
          <a:lstStyle/>
          <a:p>
            <a:endParaRPr lang="en-US"/>
          </a:p>
        </p:txBody>
      </p:sp>
      <p:sp>
        <p:nvSpPr>
          <p:cNvPr id="3" name="TextBox 3"/>
          <p:cNvSpPr txBox="1"/>
          <p:nvPr/>
        </p:nvSpPr>
        <p:spPr>
          <a:xfrm>
            <a:off x="393980" y="760810"/>
            <a:ext cx="17500040" cy="927100"/>
          </a:xfrm>
          <a:prstGeom prst="rect">
            <a:avLst/>
          </a:prstGeom>
        </p:spPr>
        <p:txBody>
          <a:bodyPr lIns="0" tIns="0" rIns="0" bIns="0" rtlCol="0" anchor="t">
            <a:spAutoFit/>
          </a:bodyPr>
          <a:lstStyle/>
          <a:p>
            <a:pPr algn="ctr">
              <a:lnSpc>
                <a:spcPts val="7699"/>
              </a:lnSpc>
            </a:pPr>
            <a:r>
              <a:rPr lang="en-US" sz="5499" dirty="0">
                <a:solidFill>
                  <a:srgbClr val="CD5058"/>
                </a:solidFill>
                <a:latin typeface="Fraunces Bold"/>
              </a:rPr>
              <a:t>THINK-PAIR-SHARE</a:t>
            </a:r>
          </a:p>
        </p:txBody>
      </p:sp>
      <p:grpSp>
        <p:nvGrpSpPr>
          <p:cNvPr id="4" name="Group 4"/>
          <p:cNvGrpSpPr/>
          <p:nvPr/>
        </p:nvGrpSpPr>
        <p:grpSpPr>
          <a:xfrm>
            <a:off x="1028700" y="2714829"/>
            <a:ext cx="12106024" cy="2934648"/>
            <a:chOff x="0" y="0"/>
            <a:chExt cx="3188418" cy="772911"/>
          </a:xfrm>
        </p:grpSpPr>
        <p:sp>
          <p:nvSpPr>
            <p:cNvPr id="5" name="Freeform 5"/>
            <p:cNvSpPr/>
            <p:nvPr/>
          </p:nvSpPr>
          <p:spPr>
            <a:xfrm>
              <a:off x="0" y="0"/>
              <a:ext cx="3188418" cy="772911"/>
            </a:xfrm>
            <a:custGeom>
              <a:avLst/>
              <a:gdLst/>
              <a:ahLst/>
              <a:cxnLst/>
              <a:rect l="l" t="t" r="r" b="b"/>
              <a:pathLst>
                <a:path w="3188418" h="772911">
                  <a:moveTo>
                    <a:pt x="0" y="0"/>
                  </a:moveTo>
                  <a:lnTo>
                    <a:pt x="3188418" y="0"/>
                  </a:lnTo>
                  <a:lnTo>
                    <a:pt x="3188418" y="772911"/>
                  </a:lnTo>
                  <a:lnTo>
                    <a:pt x="0" y="772911"/>
                  </a:lnTo>
                  <a:close/>
                </a:path>
              </a:pathLst>
            </a:custGeom>
            <a:solidFill>
              <a:srgbClr val="FBF7EE"/>
            </a:solidFill>
          </p:spPr>
          <p:txBody>
            <a:bodyPr/>
            <a:lstStyle/>
            <a:p>
              <a:endParaRPr lang="en-US"/>
            </a:p>
          </p:txBody>
        </p:sp>
        <p:sp>
          <p:nvSpPr>
            <p:cNvPr id="6" name="TextBox 6"/>
            <p:cNvSpPr txBox="1"/>
            <p:nvPr/>
          </p:nvSpPr>
          <p:spPr>
            <a:xfrm>
              <a:off x="0" y="-38100"/>
              <a:ext cx="3188418" cy="811011"/>
            </a:xfrm>
            <a:prstGeom prst="rect">
              <a:avLst/>
            </a:prstGeom>
          </p:spPr>
          <p:txBody>
            <a:bodyPr lIns="50800" tIns="50800" rIns="50800" bIns="50800" rtlCol="0" anchor="ctr"/>
            <a:lstStyle/>
            <a:p>
              <a:pPr algn="ctr">
                <a:lnSpc>
                  <a:spcPts val="2659"/>
                </a:lnSpc>
              </a:pPr>
              <a:endParaRPr/>
            </a:p>
          </p:txBody>
        </p:sp>
      </p:grpSp>
      <p:sp>
        <p:nvSpPr>
          <p:cNvPr id="7" name="TextBox 7"/>
          <p:cNvSpPr txBox="1"/>
          <p:nvPr/>
        </p:nvSpPr>
        <p:spPr>
          <a:xfrm>
            <a:off x="1210765" y="2943903"/>
            <a:ext cx="11741894" cy="2381250"/>
          </a:xfrm>
          <a:prstGeom prst="rect">
            <a:avLst/>
          </a:prstGeom>
        </p:spPr>
        <p:txBody>
          <a:bodyPr lIns="0" tIns="0" rIns="0" bIns="0" rtlCol="0" anchor="t">
            <a:spAutoFit/>
          </a:bodyPr>
          <a:lstStyle/>
          <a:p>
            <a:pPr marL="971550" lvl="1" indent="-485775" algn="just">
              <a:lnSpc>
                <a:spcPts val="6299"/>
              </a:lnSpc>
              <a:buFont typeface="Arial"/>
              <a:buChar char="•"/>
            </a:pPr>
            <a:r>
              <a:rPr lang="en-US" sz="4500">
                <a:solidFill>
                  <a:srgbClr val="000000"/>
                </a:solidFill>
                <a:latin typeface="Roboto Condensed"/>
              </a:rPr>
              <a:t>THINK: cá nhân HS suy nghĩ, trả lời (1P) </a:t>
            </a:r>
          </a:p>
          <a:p>
            <a:pPr marL="971550" lvl="1" indent="-485775" algn="just">
              <a:lnSpc>
                <a:spcPts val="6299"/>
              </a:lnSpc>
              <a:buFont typeface="Arial"/>
              <a:buChar char="•"/>
            </a:pPr>
            <a:r>
              <a:rPr lang="en-US" sz="4500">
                <a:solidFill>
                  <a:srgbClr val="000000"/>
                </a:solidFill>
                <a:latin typeface="Roboto Condensed"/>
              </a:rPr>
              <a:t>PAIR: HS trao đổi cặp đôi với bạn bên cạnh (3P) </a:t>
            </a:r>
          </a:p>
          <a:p>
            <a:pPr marL="971550" lvl="1" indent="-485775" algn="just">
              <a:lnSpc>
                <a:spcPts val="6299"/>
              </a:lnSpc>
              <a:buFont typeface="Arial"/>
              <a:buChar char="•"/>
            </a:pPr>
            <a:r>
              <a:rPr lang="en-US" sz="4500">
                <a:solidFill>
                  <a:srgbClr val="000000"/>
                </a:solidFill>
                <a:latin typeface="Roboto Condensed"/>
              </a:rPr>
              <a:t>SHARE: HS chia sẻ toàn lớp (2P) </a:t>
            </a:r>
          </a:p>
        </p:txBody>
      </p:sp>
      <p:grpSp>
        <p:nvGrpSpPr>
          <p:cNvPr id="8" name="Group 8"/>
          <p:cNvGrpSpPr/>
          <p:nvPr/>
        </p:nvGrpSpPr>
        <p:grpSpPr>
          <a:xfrm>
            <a:off x="4369589" y="6001902"/>
            <a:ext cx="10896597" cy="2903341"/>
            <a:chOff x="0" y="0"/>
            <a:chExt cx="2869886" cy="764666"/>
          </a:xfrm>
        </p:grpSpPr>
        <p:sp>
          <p:nvSpPr>
            <p:cNvPr id="9" name="Freeform 9"/>
            <p:cNvSpPr/>
            <p:nvPr/>
          </p:nvSpPr>
          <p:spPr>
            <a:xfrm>
              <a:off x="0" y="0"/>
              <a:ext cx="2869885" cy="764666"/>
            </a:xfrm>
            <a:custGeom>
              <a:avLst/>
              <a:gdLst/>
              <a:ahLst/>
              <a:cxnLst/>
              <a:rect l="l" t="t" r="r" b="b"/>
              <a:pathLst>
                <a:path w="2869885" h="764666">
                  <a:moveTo>
                    <a:pt x="0" y="0"/>
                  </a:moveTo>
                  <a:lnTo>
                    <a:pt x="2869885" y="0"/>
                  </a:lnTo>
                  <a:lnTo>
                    <a:pt x="2869885" y="764666"/>
                  </a:lnTo>
                  <a:lnTo>
                    <a:pt x="0" y="764666"/>
                  </a:lnTo>
                  <a:close/>
                </a:path>
              </a:pathLst>
            </a:custGeom>
            <a:solidFill>
              <a:srgbClr val="FBF7EE"/>
            </a:solidFill>
          </p:spPr>
          <p:txBody>
            <a:bodyPr/>
            <a:lstStyle/>
            <a:p>
              <a:endParaRPr lang="en-US"/>
            </a:p>
          </p:txBody>
        </p:sp>
        <p:sp>
          <p:nvSpPr>
            <p:cNvPr id="10" name="TextBox 10"/>
            <p:cNvSpPr txBox="1"/>
            <p:nvPr/>
          </p:nvSpPr>
          <p:spPr>
            <a:xfrm>
              <a:off x="0" y="-38100"/>
              <a:ext cx="2869886" cy="802766"/>
            </a:xfrm>
            <a:prstGeom prst="rect">
              <a:avLst/>
            </a:prstGeom>
          </p:spPr>
          <p:txBody>
            <a:bodyPr lIns="50800" tIns="50800" rIns="50800" bIns="50800" rtlCol="0" anchor="ctr"/>
            <a:lstStyle/>
            <a:p>
              <a:pPr algn="ctr">
                <a:lnSpc>
                  <a:spcPts val="2659"/>
                </a:lnSpc>
              </a:pPr>
              <a:endParaRPr/>
            </a:p>
          </p:txBody>
        </p:sp>
      </p:grpSp>
      <p:sp>
        <p:nvSpPr>
          <p:cNvPr id="11" name="TextBox 11"/>
          <p:cNvSpPr txBox="1"/>
          <p:nvPr/>
        </p:nvSpPr>
        <p:spPr>
          <a:xfrm>
            <a:off x="4898640" y="6228451"/>
            <a:ext cx="9838494" cy="2381250"/>
          </a:xfrm>
          <a:prstGeom prst="rect">
            <a:avLst/>
          </a:prstGeom>
        </p:spPr>
        <p:txBody>
          <a:bodyPr lIns="0" tIns="0" rIns="0" bIns="0" rtlCol="0" anchor="t">
            <a:spAutoFit/>
          </a:bodyPr>
          <a:lstStyle/>
          <a:p>
            <a:pPr algn="just">
              <a:lnSpc>
                <a:spcPts val="6299"/>
              </a:lnSpc>
            </a:pPr>
            <a:r>
              <a:rPr lang="en-US" sz="4500">
                <a:solidFill>
                  <a:srgbClr val="000000"/>
                </a:solidFill>
                <a:latin typeface="Roboto Condensed"/>
              </a:rPr>
              <a:t>(?) Muốn nghe và nhận biết tính thuyết phục của một ý kiến, các em cần lưu ý những gì? </a:t>
            </a:r>
          </a:p>
        </p:txBody>
      </p:sp>
      <p:sp>
        <p:nvSpPr>
          <p:cNvPr id="12" name="Freeform 12"/>
          <p:cNvSpPr/>
          <p:nvPr/>
        </p:nvSpPr>
        <p:spPr>
          <a:xfrm rot="2456209">
            <a:off x="4309165" y="1191821"/>
            <a:ext cx="1178951" cy="1370874"/>
          </a:xfrm>
          <a:custGeom>
            <a:avLst/>
            <a:gdLst/>
            <a:ahLst/>
            <a:cxnLst/>
            <a:rect l="l" t="t" r="r" b="b"/>
            <a:pathLst>
              <a:path w="1178951" h="1370874">
                <a:moveTo>
                  <a:pt x="0" y="0"/>
                </a:moveTo>
                <a:lnTo>
                  <a:pt x="1178951" y="0"/>
                </a:lnTo>
                <a:lnTo>
                  <a:pt x="1178951" y="1370874"/>
                </a:lnTo>
                <a:lnTo>
                  <a:pt x="0" y="1370874"/>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txBody>
          <a:bodyPr/>
          <a:lstStyle/>
          <a:p>
            <a:endParaRPr lang="en-US"/>
          </a:p>
        </p:txBody>
      </p:sp>
      <p:sp>
        <p:nvSpPr>
          <p:cNvPr id="13" name="Freeform 13"/>
          <p:cNvSpPr/>
          <p:nvPr/>
        </p:nvSpPr>
        <p:spPr>
          <a:xfrm rot="-1175925">
            <a:off x="2919273" y="5856518"/>
            <a:ext cx="1178951" cy="1370874"/>
          </a:xfrm>
          <a:custGeom>
            <a:avLst/>
            <a:gdLst/>
            <a:ahLst/>
            <a:cxnLst/>
            <a:rect l="l" t="t" r="r" b="b"/>
            <a:pathLst>
              <a:path w="1178951" h="1370874">
                <a:moveTo>
                  <a:pt x="0" y="0"/>
                </a:moveTo>
                <a:lnTo>
                  <a:pt x="1178951" y="0"/>
                </a:lnTo>
                <a:lnTo>
                  <a:pt x="1178951" y="1370874"/>
                </a:lnTo>
                <a:lnTo>
                  <a:pt x="0" y="1370874"/>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txBody>
          <a:bodyPr/>
          <a:lstStyle/>
          <a:p>
            <a:endParaRPr lang="en-US"/>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ppt_x"/>
                                          </p:val>
                                        </p:tav>
                                        <p:tav tm="100000">
                                          <p:val>
                                            <p:strVal val="#ppt_x"/>
                                          </p:val>
                                        </p:tav>
                                      </p:tavLst>
                                    </p:anim>
                                    <p:anim calcmode="lin" valueType="num">
                                      <p:cBhvr additive="base">
                                        <p:cTn id="1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additive="base">
                                        <p:cTn id="21" dur="500" fill="hold"/>
                                        <p:tgtEl>
                                          <p:spTgt spid="13"/>
                                        </p:tgtEl>
                                        <p:attrNameLst>
                                          <p:attrName>ppt_x</p:attrName>
                                        </p:attrNameLst>
                                      </p:cBhvr>
                                      <p:tavLst>
                                        <p:tav tm="0">
                                          <p:val>
                                            <p:strVal val="#ppt_x"/>
                                          </p:val>
                                        </p:tav>
                                        <p:tav tm="100000">
                                          <p:val>
                                            <p:strVal val="#ppt_x"/>
                                          </p:val>
                                        </p:tav>
                                      </p:tavLst>
                                    </p:anim>
                                    <p:anim calcmode="lin" valueType="num">
                                      <p:cBhvr additive="base">
                                        <p:cTn id="22" dur="500" fill="hold"/>
                                        <p:tgtEl>
                                          <p:spTgt spid="13"/>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500" fill="hold"/>
                                        <p:tgtEl>
                                          <p:spTgt spid="11"/>
                                        </p:tgtEl>
                                        <p:attrNameLst>
                                          <p:attrName>ppt_x</p:attrName>
                                        </p:attrNameLst>
                                      </p:cBhvr>
                                      <p:tavLst>
                                        <p:tav tm="0">
                                          <p:val>
                                            <p:strVal val="#ppt_x"/>
                                          </p:val>
                                        </p:tav>
                                        <p:tav tm="100000">
                                          <p:val>
                                            <p:strVal val="#ppt_x"/>
                                          </p:val>
                                        </p:tav>
                                      </p:tavLst>
                                    </p:anim>
                                    <p:anim calcmode="lin" valueType="num">
                                      <p:cBhvr additive="base">
                                        <p:cTn id="3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p:bldP spid="12" grpId="0" animBg="1"/>
      <p:bldP spid="1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p:spPr>
        <p:txBody>
          <a:bodyPr/>
          <a:lstStyle/>
          <a:p>
            <a:endParaRPr lang="en-US"/>
          </a:p>
        </p:txBody>
      </p:sp>
      <p:sp>
        <p:nvSpPr>
          <p:cNvPr id="3" name="TextBox 3"/>
          <p:cNvSpPr txBox="1"/>
          <p:nvPr/>
        </p:nvSpPr>
        <p:spPr>
          <a:xfrm>
            <a:off x="1775712" y="470040"/>
            <a:ext cx="14520283" cy="1604011"/>
          </a:xfrm>
          <a:prstGeom prst="rect">
            <a:avLst/>
          </a:prstGeom>
        </p:spPr>
        <p:txBody>
          <a:bodyPr lIns="0" tIns="0" rIns="0" bIns="0" rtlCol="0" anchor="t">
            <a:spAutoFit/>
          </a:bodyPr>
          <a:lstStyle/>
          <a:p>
            <a:pPr algn="just">
              <a:lnSpc>
                <a:spcPts val="6599"/>
              </a:lnSpc>
            </a:pPr>
            <a:r>
              <a:rPr lang="en-US" sz="4399" dirty="0">
                <a:solidFill>
                  <a:srgbClr val="CD5058"/>
                </a:solidFill>
                <a:latin typeface="Fraunces Bold"/>
              </a:rPr>
              <a:t>I. NHỮNG LƯU Ý CỦA VIỆC NGHE VÀ NHẬN BIẾT TÍNH THUYẾT PHỤC CỦA MỘT Ý KIẾN</a:t>
            </a:r>
          </a:p>
        </p:txBody>
      </p:sp>
      <p:sp>
        <p:nvSpPr>
          <p:cNvPr id="4" name="Freeform 4"/>
          <p:cNvSpPr/>
          <p:nvPr/>
        </p:nvSpPr>
        <p:spPr>
          <a:xfrm>
            <a:off x="14490142" y="1329195"/>
            <a:ext cx="3611708" cy="2954076"/>
          </a:xfrm>
          <a:custGeom>
            <a:avLst/>
            <a:gdLst/>
            <a:ahLst/>
            <a:cxnLst/>
            <a:rect l="l" t="t" r="r" b="b"/>
            <a:pathLst>
              <a:path w="3611708" h="2954076">
                <a:moveTo>
                  <a:pt x="0" y="0"/>
                </a:moveTo>
                <a:lnTo>
                  <a:pt x="3611708" y="0"/>
                </a:lnTo>
                <a:lnTo>
                  <a:pt x="3611708" y="2954076"/>
                </a:lnTo>
                <a:lnTo>
                  <a:pt x="0" y="2954076"/>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txBody>
          <a:bodyPr/>
          <a:lstStyle/>
          <a:p>
            <a:endParaRPr lang="en-US"/>
          </a:p>
        </p:txBody>
      </p:sp>
      <p:sp>
        <p:nvSpPr>
          <p:cNvPr id="5" name="Freeform 5"/>
          <p:cNvSpPr/>
          <p:nvPr/>
        </p:nvSpPr>
        <p:spPr>
          <a:xfrm>
            <a:off x="16025900" y="3876523"/>
            <a:ext cx="3098059" cy="2533954"/>
          </a:xfrm>
          <a:custGeom>
            <a:avLst/>
            <a:gdLst/>
            <a:ahLst/>
            <a:cxnLst/>
            <a:rect l="l" t="t" r="r" b="b"/>
            <a:pathLst>
              <a:path w="3098059" h="2533954">
                <a:moveTo>
                  <a:pt x="0" y="0"/>
                </a:moveTo>
                <a:lnTo>
                  <a:pt x="3098059" y="0"/>
                </a:lnTo>
                <a:lnTo>
                  <a:pt x="3098059" y="2533954"/>
                </a:lnTo>
                <a:lnTo>
                  <a:pt x="0" y="2533954"/>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txBody>
          <a:bodyPr/>
          <a:lstStyle/>
          <a:p>
            <a:endParaRPr lang="en-US"/>
          </a:p>
        </p:txBody>
      </p:sp>
      <p:sp>
        <p:nvSpPr>
          <p:cNvPr id="6" name="TextBox 6"/>
          <p:cNvSpPr txBox="1"/>
          <p:nvPr/>
        </p:nvSpPr>
        <p:spPr>
          <a:xfrm>
            <a:off x="1771247" y="2242599"/>
            <a:ext cx="15165463" cy="7311004"/>
          </a:xfrm>
          <a:prstGeom prst="rect">
            <a:avLst/>
          </a:prstGeom>
        </p:spPr>
        <p:txBody>
          <a:bodyPr lIns="0" tIns="0" rIns="0" bIns="0" rtlCol="0" anchor="t">
            <a:spAutoFit/>
          </a:bodyPr>
          <a:lstStyle/>
          <a:p>
            <a:pPr algn="just">
              <a:lnSpc>
                <a:spcPts val="5790"/>
              </a:lnSpc>
            </a:pPr>
            <a:r>
              <a:rPr lang="en-US" sz="3860" dirty="0">
                <a:solidFill>
                  <a:srgbClr val="000000"/>
                </a:solidFill>
                <a:latin typeface="#9Slide05 Dear Saturday 2"/>
              </a:rPr>
              <a:t>1. Nghe </a:t>
            </a:r>
            <a:r>
              <a:rPr lang="en-US" sz="3860" dirty="0" err="1">
                <a:solidFill>
                  <a:srgbClr val="000000"/>
                </a:solidFill>
                <a:latin typeface="#9Slide05 Dear Saturday 2"/>
              </a:rPr>
              <a:t>kĩ</a:t>
            </a:r>
            <a:r>
              <a:rPr lang="en-US" sz="3860" dirty="0">
                <a:solidFill>
                  <a:srgbClr val="000000"/>
                </a:solidFill>
                <a:latin typeface="#9Slide05 Dear Saturday 2"/>
              </a:rPr>
              <a:t> </a:t>
            </a:r>
            <a:r>
              <a:rPr lang="en-US" sz="3860" dirty="0" err="1">
                <a:solidFill>
                  <a:srgbClr val="000000"/>
                </a:solidFill>
                <a:latin typeface="#9Slide05 Dear Saturday 2"/>
              </a:rPr>
              <a:t>nội</a:t>
            </a:r>
            <a:r>
              <a:rPr lang="en-US" sz="3860" dirty="0">
                <a:solidFill>
                  <a:srgbClr val="000000"/>
                </a:solidFill>
                <a:latin typeface="#9Slide05 Dear Saturday 2"/>
              </a:rPr>
              <a:t> dung ý </a:t>
            </a:r>
            <a:r>
              <a:rPr lang="en-US" sz="3860" dirty="0" err="1">
                <a:solidFill>
                  <a:srgbClr val="000000"/>
                </a:solidFill>
                <a:latin typeface="#9Slide05 Dear Saturday 2"/>
              </a:rPr>
              <a:t>kiến</a:t>
            </a:r>
            <a:r>
              <a:rPr lang="en-US" sz="3860" dirty="0">
                <a:solidFill>
                  <a:srgbClr val="000000"/>
                </a:solidFill>
                <a:latin typeface="#9Slide05 Dear Saturday 2"/>
              </a:rPr>
              <a:t> </a:t>
            </a:r>
            <a:r>
              <a:rPr lang="en-US" sz="3860" dirty="0" err="1">
                <a:solidFill>
                  <a:srgbClr val="000000"/>
                </a:solidFill>
                <a:latin typeface="#9Slide05 Dear Saturday 2"/>
              </a:rPr>
              <a:t>mà</a:t>
            </a:r>
            <a:r>
              <a:rPr lang="en-US" sz="3860" dirty="0">
                <a:solidFill>
                  <a:srgbClr val="000000"/>
                </a:solidFill>
                <a:latin typeface="#9Slide05 Dear Saturday 2"/>
              </a:rPr>
              <a:t> </a:t>
            </a:r>
            <a:r>
              <a:rPr lang="en-US" sz="3860" dirty="0" err="1">
                <a:solidFill>
                  <a:srgbClr val="000000"/>
                </a:solidFill>
                <a:latin typeface="#9Slide05 Dear Saturday 2"/>
              </a:rPr>
              <a:t>người</a:t>
            </a:r>
            <a:r>
              <a:rPr lang="en-US" sz="3860" dirty="0">
                <a:solidFill>
                  <a:srgbClr val="000000"/>
                </a:solidFill>
                <a:latin typeface="#9Slide05 Dear Saturday 2"/>
              </a:rPr>
              <a:t> </a:t>
            </a:r>
            <a:r>
              <a:rPr lang="en-US" sz="3860" dirty="0" err="1">
                <a:solidFill>
                  <a:srgbClr val="000000"/>
                </a:solidFill>
                <a:latin typeface="#9Slide05 Dear Saturday 2"/>
              </a:rPr>
              <a:t>nói</a:t>
            </a:r>
            <a:r>
              <a:rPr lang="en-US" sz="3860" dirty="0">
                <a:solidFill>
                  <a:srgbClr val="000000"/>
                </a:solidFill>
                <a:latin typeface="#9Slide05 Dear Saturday 2"/>
              </a:rPr>
              <a:t> </a:t>
            </a:r>
            <a:r>
              <a:rPr lang="en-US" sz="3860" dirty="0" err="1">
                <a:solidFill>
                  <a:srgbClr val="000000"/>
                </a:solidFill>
                <a:latin typeface="#9Slide05 Dear Saturday 2"/>
              </a:rPr>
              <a:t>đã</a:t>
            </a:r>
            <a:r>
              <a:rPr lang="en-US" sz="3860" dirty="0">
                <a:solidFill>
                  <a:srgbClr val="000000"/>
                </a:solidFill>
                <a:latin typeface="#9Slide05 Dear Saturday 2"/>
              </a:rPr>
              <a:t> </a:t>
            </a:r>
            <a:r>
              <a:rPr lang="en-US" sz="3860" dirty="0" err="1">
                <a:solidFill>
                  <a:srgbClr val="000000"/>
                </a:solidFill>
                <a:latin typeface="#9Slide05 Dear Saturday 2"/>
              </a:rPr>
              <a:t>trình</a:t>
            </a:r>
            <a:r>
              <a:rPr lang="en-US" sz="3860" dirty="0">
                <a:solidFill>
                  <a:srgbClr val="000000"/>
                </a:solidFill>
                <a:latin typeface="#9Slide05 Dear Saturday 2"/>
              </a:rPr>
              <a:t> </a:t>
            </a:r>
            <a:r>
              <a:rPr lang="en-US" sz="3860" dirty="0" err="1">
                <a:solidFill>
                  <a:srgbClr val="000000"/>
                </a:solidFill>
                <a:latin typeface="#9Slide05 Dear Saturday 2"/>
              </a:rPr>
              <a:t>bày</a:t>
            </a:r>
            <a:endParaRPr lang="en-US" sz="3860" dirty="0">
              <a:solidFill>
                <a:srgbClr val="000000"/>
              </a:solidFill>
              <a:latin typeface="#9Slide05 Dear Saturday 2"/>
            </a:endParaRPr>
          </a:p>
          <a:p>
            <a:pPr algn="just">
              <a:lnSpc>
                <a:spcPts val="5790"/>
              </a:lnSpc>
            </a:pPr>
            <a:r>
              <a:rPr lang="en-US" sz="3860" dirty="0">
                <a:solidFill>
                  <a:srgbClr val="000000"/>
                </a:solidFill>
                <a:latin typeface="Roboto Condensed Bold Italics"/>
              </a:rPr>
              <a:t> </a:t>
            </a:r>
            <a:r>
              <a:rPr lang="en-US" sz="3860" dirty="0">
                <a:solidFill>
                  <a:srgbClr val="000000"/>
                </a:solidFill>
                <a:latin typeface="Roboto Condensed"/>
              </a:rPr>
              <a:t>(</a:t>
            </a:r>
            <a:r>
              <a:rPr lang="en-US" sz="3860" dirty="0" err="1">
                <a:solidFill>
                  <a:srgbClr val="000000"/>
                </a:solidFill>
                <a:latin typeface="Roboto Condensed"/>
              </a:rPr>
              <a:t>người</a:t>
            </a:r>
            <a:r>
              <a:rPr lang="en-US" sz="3860" dirty="0">
                <a:solidFill>
                  <a:srgbClr val="000000"/>
                </a:solidFill>
                <a:latin typeface="Roboto Condensed"/>
              </a:rPr>
              <a:t> </a:t>
            </a:r>
            <a:r>
              <a:rPr lang="en-US" sz="3860" dirty="0" err="1">
                <a:solidFill>
                  <a:srgbClr val="000000"/>
                </a:solidFill>
                <a:latin typeface="Roboto Condensed"/>
              </a:rPr>
              <a:t>nói</a:t>
            </a:r>
            <a:r>
              <a:rPr lang="en-US" sz="3860" dirty="0">
                <a:solidFill>
                  <a:srgbClr val="000000"/>
                </a:solidFill>
                <a:latin typeface="Roboto Condensed"/>
              </a:rPr>
              <a:t> </a:t>
            </a:r>
            <a:r>
              <a:rPr lang="en-US" sz="3860" dirty="0" err="1">
                <a:solidFill>
                  <a:srgbClr val="000000"/>
                </a:solidFill>
                <a:latin typeface="Roboto Condensed"/>
              </a:rPr>
              <a:t>nêu</a:t>
            </a:r>
            <a:r>
              <a:rPr lang="en-US" sz="3860" dirty="0">
                <a:solidFill>
                  <a:srgbClr val="000000"/>
                </a:solidFill>
                <a:latin typeface="Roboto Condensed"/>
              </a:rPr>
              <a:t> ý </a:t>
            </a:r>
            <a:r>
              <a:rPr lang="en-US" sz="3860" dirty="0" err="1">
                <a:solidFill>
                  <a:srgbClr val="000000"/>
                </a:solidFill>
                <a:latin typeface="Roboto Condensed"/>
              </a:rPr>
              <a:t>kiến</a:t>
            </a:r>
            <a:r>
              <a:rPr lang="en-US" sz="3860" dirty="0">
                <a:solidFill>
                  <a:srgbClr val="000000"/>
                </a:solidFill>
                <a:latin typeface="Roboto Condensed"/>
              </a:rPr>
              <a:t> </a:t>
            </a:r>
            <a:r>
              <a:rPr lang="en-US" sz="3860" dirty="0" err="1">
                <a:solidFill>
                  <a:srgbClr val="000000"/>
                </a:solidFill>
                <a:latin typeface="Roboto Condensed"/>
              </a:rPr>
              <a:t>về</a:t>
            </a:r>
            <a:r>
              <a:rPr lang="en-US" sz="3860" dirty="0">
                <a:solidFill>
                  <a:srgbClr val="000000"/>
                </a:solidFill>
                <a:latin typeface="Roboto Condensed"/>
              </a:rPr>
              <a:t> vấn </a:t>
            </a:r>
            <a:r>
              <a:rPr lang="en-US" sz="3860" dirty="0" err="1">
                <a:solidFill>
                  <a:srgbClr val="000000"/>
                </a:solidFill>
                <a:latin typeface="Roboto Condensed"/>
              </a:rPr>
              <a:t>đề</a:t>
            </a:r>
            <a:r>
              <a:rPr lang="en-US" sz="3860" dirty="0">
                <a:solidFill>
                  <a:srgbClr val="000000"/>
                </a:solidFill>
                <a:latin typeface="Roboto Condensed"/>
              </a:rPr>
              <a:t> </a:t>
            </a:r>
            <a:r>
              <a:rPr lang="en-US" sz="3860" dirty="0" err="1">
                <a:solidFill>
                  <a:srgbClr val="000000"/>
                </a:solidFill>
                <a:latin typeface="Roboto Condensed"/>
              </a:rPr>
              <a:t>gì</a:t>
            </a:r>
            <a:r>
              <a:rPr lang="en-US" sz="3860" dirty="0">
                <a:solidFill>
                  <a:srgbClr val="000000"/>
                </a:solidFill>
                <a:latin typeface="Roboto Condensed"/>
              </a:rPr>
              <a:t>? </a:t>
            </a:r>
            <a:r>
              <a:rPr lang="en-US" sz="3860" dirty="0" err="1">
                <a:solidFill>
                  <a:srgbClr val="000000"/>
                </a:solidFill>
                <a:latin typeface="Roboto Condensed"/>
              </a:rPr>
              <a:t>Mục</a:t>
            </a:r>
            <a:r>
              <a:rPr lang="en-US" sz="3860" dirty="0">
                <a:solidFill>
                  <a:srgbClr val="000000"/>
                </a:solidFill>
                <a:latin typeface="Roboto Condensed"/>
              </a:rPr>
              <a:t> </a:t>
            </a:r>
            <a:r>
              <a:rPr lang="en-US" sz="3860" dirty="0" err="1">
                <a:solidFill>
                  <a:srgbClr val="000000"/>
                </a:solidFill>
                <a:latin typeface="Roboto Condensed"/>
              </a:rPr>
              <a:t>đích</a:t>
            </a:r>
            <a:r>
              <a:rPr lang="en-US" sz="3860" dirty="0">
                <a:solidFill>
                  <a:srgbClr val="000000"/>
                </a:solidFill>
                <a:latin typeface="Roboto Condensed"/>
              </a:rPr>
              <a:t> </a:t>
            </a:r>
            <a:r>
              <a:rPr lang="en-US" sz="3860" dirty="0" err="1">
                <a:solidFill>
                  <a:srgbClr val="000000"/>
                </a:solidFill>
                <a:latin typeface="Roboto Condensed"/>
              </a:rPr>
              <a:t>của</a:t>
            </a:r>
            <a:r>
              <a:rPr lang="en-US" sz="3860" dirty="0">
                <a:solidFill>
                  <a:srgbClr val="000000"/>
                </a:solidFill>
                <a:latin typeface="Roboto Condensed"/>
              </a:rPr>
              <a:t> </a:t>
            </a:r>
            <a:r>
              <a:rPr lang="en-US" sz="3860" dirty="0" err="1">
                <a:solidFill>
                  <a:srgbClr val="000000"/>
                </a:solidFill>
                <a:latin typeface="Roboto Condensed"/>
              </a:rPr>
              <a:t>người</a:t>
            </a:r>
            <a:r>
              <a:rPr lang="en-US" sz="3860" dirty="0">
                <a:solidFill>
                  <a:srgbClr val="000000"/>
                </a:solidFill>
                <a:latin typeface="Roboto Condensed"/>
              </a:rPr>
              <a:t> </a:t>
            </a:r>
            <a:r>
              <a:rPr lang="en-US" sz="3860" dirty="0" err="1">
                <a:solidFill>
                  <a:srgbClr val="000000"/>
                </a:solidFill>
                <a:latin typeface="Roboto Condensed"/>
              </a:rPr>
              <a:t>nói</a:t>
            </a:r>
            <a:r>
              <a:rPr lang="en-US" sz="3860" dirty="0">
                <a:solidFill>
                  <a:srgbClr val="000000"/>
                </a:solidFill>
                <a:latin typeface="Roboto Condensed"/>
              </a:rPr>
              <a:t> </a:t>
            </a:r>
            <a:r>
              <a:rPr lang="en-US" sz="3860" dirty="0" err="1">
                <a:solidFill>
                  <a:srgbClr val="000000"/>
                </a:solidFill>
                <a:latin typeface="Roboto Condensed"/>
              </a:rPr>
              <a:t>là</a:t>
            </a:r>
            <a:r>
              <a:rPr lang="en-US" sz="3860" dirty="0">
                <a:solidFill>
                  <a:srgbClr val="000000"/>
                </a:solidFill>
                <a:latin typeface="Roboto Condensed"/>
              </a:rPr>
              <a:t> </a:t>
            </a:r>
            <a:r>
              <a:rPr lang="en-US" sz="3860" dirty="0" err="1">
                <a:solidFill>
                  <a:srgbClr val="000000"/>
                </a:solidFill>
                <a:latin typeface="Roboto Condensed"/>
              </a:rPr>
              <a:t>gì</a:t>
            </a:r>
            <a:r>
              <a:rPr lang="en-US" sz="3860" dirty="0">
                <a:solidFill>
                  <a:srgbClr val="000000"/>
                </a:solidFill>
                <a:latin typeface="Roboto Condensed"/>
              </a:rPr>
              <a:t>?)</a:t>
            </a:r>
          </a:p>
          <a:p>
            <a:pPr algn="just">
              <a:lnSpc>
                <a:spcPts val="5790"/>
              </a:lnSpc>
            </a:pPr>
            <a:r>
              <a:rPr lang="en-US" sz="3860" dirty="0">
                <a:solidFill>
                  <a:srgbClr val="000000"/>
                </a:solidFill>
                <a:latin typeface="#9Slide05 Dear Saturday 2"/>
              </a:rPr>
              <a:t>2. </a:t>
            </a:r>
            <a:r>
              <a:rPr lang="en-US" sz="3860" dirty="0" err="1">
                <a:solidFill>
                  <a:srgbClr val="000000"/>
                </a:solidFill>
                <a:latin typeface="#9Slide05 Dear Saturday 2"/>
              </a:rPr>
              <a:t>Ghi</a:t>
            </a:r>
            <a:r>
              <a:rPr lang="en-US" sz="3860" dirty="0">
                <a:solidFill>
                  <a:srgbClr val="000000"/>
                </a:solidFill>
                <a:latin typeface="#9Slide05 Dear Saturday 2"/>
              </a:rPr>
              <a:t> </a:t>
            </a:r>
            <a:r>
              <a:rPr lang="en-US" sz="3860" dirty="0" err="1">
                <a:solidFill>
                  <a:srgbClr val="000000"/>
                </a:solidFill>
                <a:latin typeface="#9Slide05 Dear Saturday 2"/>
              </a:rPr>
              <a:t>lại</a:t>
            </a:r>
            <a:r>
              <a:rPr lang="en-US" sz="3860" dirty="0">
                <a:solidFill>
                  <a:srgbClr val="000000"/>
                </a:solidFill>
                <a:latin typeface="#9Slide05 Dear Saturday 2"/>
              </a:rPr>
              <a:t> </a:t>
            </a:r>
            <a:r>
              <a:rPr lang="en-US" sz="3860" dirty="0" err="1">
                <a:solidFill>
                  <a:srgbClr val="000000"/>
                </a:solidFill>
                <a:latin typeface="#9Slide05 Dear Saturday 2"/>
              </a:rPr>
              <a:t>cách</a:t>
            </a:r>
            <a:r>
              <a:rPr lang="en-US" sz="3860" dirty="0">
                <a:solidFill>
                  <a:srgbClr val="000000"/>
                </a:solidFill>
                <a:latin typeface="#9Slide05 Dear Saturday 2"/>
              </a:rPr>
              <a:t> </a:t>
            </a:r>
            <a:r>
              <a:rPr lang="en-US" sz="3860" dirty="0" err="1">
                <a:solidFill>
                  <a:srgbClr val="000000"/>
                </a:solidFill>
                <a:latin typeface="#9Slide05 Dear Saturday 2"/>
              </a:rPr>
              <a:t>trình</a:t>
            </a:r>
            <a:r>
              <a:rPr lang="en-US" sz="3860" dirty="0">
                <a:solidFill>
                  <a:srgbClr val="000000"/>
                </a:solidFill>
                <a:latin typeface="#9Slide05 Dear Saturday 2"/>
              </a:rPr>
              <a:t> </a:t>
            </a:r>
            <a:r>
              <a:rPr lang="en-US" sz="3860" dirty="0" err="1">
                <a:solidFill>
                  <a:srgbClr val="000000"/>
                </a:solidFill>
                <a:latin typeface="#9Slide05 Dear Saturday 2"/>
              </a:rPr>
              <a:t>bày</a:t>
            </a:r>
            <a:r>
              <a:rPr lang="en-US" sz="3860" dirty="0">
                <a:solidFill>
                  <a:srgbClr val="000000"/>
                </a:solidFill>
                <a:latin typeface="#9Slide05 Dear Saturday 2"/>
              </a:rPr>
              <a:t> ý </a:t>
            </a:r>
            <a:r>
              <a:rPr lang="en-US" sz="3860" dirty="0" err="1">
                <a:solidFill>
                  <a:srgbClr val="000000"/>
                </a:solidFill>
                <a:latin typeface="#9Slide05 Dear Saturday 2"/>
              </a:rPr>
              <a:t>kiến</a:t>
            </a:r>
            <a:r>
              <a:rPr lang="en-US" sz="3860" dirty="0">
                <a:solidFill>
                  <a:srgbClr val="000000"/>
                </a:solidFill>
                <a:latin typeface="#9Slide05 Dear Saturday 2"/>
              </a:rPr>
              <a:t> </a:t>
            </a:r>
            <a:r>
              <a:rPr lang="en-US" sz="3860" dirty="0" err="1">
                <a:solidFill>
                  <a:srgbClr val="000000"/>
                </a:solidFill>
                <a:latin typeface="#9Slide05 Dear Saturday 2"/>
              </a:rPr>
              <a:t>của</a:t>
            </a:r>
            <a:r>
              <a:rPr lang="en-US" sz="3860" dirty="0">
                <a:solidFill>
                  <a:srgbClr val="000000"/>
                </a:solidFill>
                <a:latin typeface="#9Slide05 Dear Saturday 2"/>
              </a:rPr>
              <a:t> </a:t>
            </a:r>
            <a:r>
              <a:rPr lang="en-US" sz="3860" dirty="0" err="1">
                <a:solidFill>
                  <a:srgbClr val="000000"/>
                </a:solidFill>
                <a:latin typeface="#9Slide05 Dear Saturday 2"/>
              </a:rPr>
              <a:t>người</a:t>
            </a:r>
            <a:r>
              <a:rPr lang="en-US" sz="3860" dirty="0">
                <a:solidFill>
                  <a:srgbClr val="000000"/>
                </a:solidFill>
                <a:latin typeface="#9Slide05 Dear Saturday 2"/>
              </a:rPr>
              <a:t> </a:t>
            </a:r>
            <a:r>
              <a:rPr lang="en-US" sz="3860" dirty="0" err="1">
                <a:solidFill>
                  <a:srgbClr val="000000"/>
                </a:solidFill>
                <a:latin typeface="#9Slide05 Dear Saturday 2"/>
              </a:rPr>
              <a:t>nói</a:t>
            </a:r>
            <a:r>
              <a:rPr lang="en-US" sz="3860" dirty="0">
                <a:solidFill>
                  <a:srgbClr val="000000"/>
                </a:solidFill>
                <a:latin typeface="#9Slide05 Dear Saturday 2"/>
              </a:rPr>
              <a:t>:</a:t>
            </a:r>
          </a:p>
          <a:p>
            <a:pPr marL="833400" lvl="1" indent="-416700" algn="just">
              <a:lnSpc>
                <a:spcPts val="5790"/>
              </a:lnSpc>
              <a:buFont typeface="Arial"/>
              <a:buChar char="•"/>
            </a:pPr>
            <a:r>
              <a:rPr lang="en-US" sz="3860" dirty="0">
                <a:solidFill>
                  <a:srgbClr val="000000"/>
                </a:solidFill>
                <a:latin typeface="Roboto Condensed"/>
              </a:rPr>
              <a:t> </a:t>
            </a:r>
            <a:r>
              <a:rPr lang="en-US" sz="3860" dirty="0" err="1">
                <a:solidFill>
                  <a:srgbClr val="000000"/>
                </a:solidFill>
                <a:latin typeface="Roboto Condensed"/>
              </a:rPr>
              <a:t>Mở</a:t>
            </a:r>
            <a:r>
              <a:rPr lang="en-US" sz="3860" dirty="0">
                <a:solidFill>
                  <a:srgbClr val="000000"/>
                </a:solidFill>
                <a:latin typeface="Roboto Condensed"/>
              </a:rPr>
              <a:t> </a:t>
            </a:r>
            <a:r>
              <a:rPr lang="en-US" sz="3860" dirty="0" err="1">
                <a:solidFill>
                  <a:srgbClr val="000000"/>
                </a:solidFill>
                <a:latin typeface="Roboto Condensed"/>
              </a:rPr>
              <a:t>đầu</a:t>
            </a:r>
            <a:r>
              <a:rPr lang="en-US" sz="3860" dirty="0">
                <a:solidFill>
                  <a:srgbClr val="000000"/>
                </a:solidFill>
                <a:latin typeface="Roboto Condensed"/>
              </a:rPr>
              <a:t> </a:t>
            </a:r>
            <a:r>
              <a:rPr lang="en-US" sz="3860" dirty="0" err="1">
                <a:solidFill>
                  <a:srgbClr val="000000"/>
                </a:solidFill>
                <a:latin typeface="Roboto Condensed"/>
              </a:rPr>
              <a:t>nêu</a:t>
            </a:r>
            <a:r>
              <a:rPr lang="en-US" sz="3860" dirty="0">
                <a:solidFill>
                  <a:srgbClr val="000000"/>
                </a:solidFill>
                <a:latin typeface="Roboto Condensed"/>
              </a:rPr>
              <a:t> </a:t>
            </a:r>
            <a:r>
              <a:rPr lang="en-US" sz="3860" dirty="0" err="1">
                <a:solidFill>
                  <a:srgbClr val="000000"/>
                </a:solidFill>
                <a:latin typeface="Roboto Condensed"/>
              </a:rPr>
              <a:t>lên</a:t>
            </a:r>
            <a:r>
              <a:rPr lang="en-US" sz="3860" dirty="0">
                <a:solidFill>
                  <a:srgbClr val="000000"/>
                </a:solidFill>
                <a:latin typeface="Roboto Condensed"/>
              </a:rPr>
              <a:t> vấn </a:t>
            </a:r>
            <a:r>
              <a:rPr lang="en-US" sz="3860" dirty="0" err="1">
                <a:solidFill>
                  <a:srgbClr val="000000"/>
                </a:solidFill>
                <a:latin typeface="Roboto Condensed"/>
              </a:rPr>
              <a:t>đề</a:t>
            </a:r>
            <a:r>
              <a:rPr lang="en-US" sz="3860" dirty="0">
                <a:solidFill>
                  <a:srgbClr val="000000"/>
                </a:solidFill>
                <a:latin typeface="Roboto Condensed"/>
              </a:rPr>
              <a:t> </a:t>
            </a:r>
            <a:r>
              <a:rPr lang="en-US" sz="3860" dirty="0" err="1">
                <a:solidFill>
                  <a:srgbClr val="000000"/>
                </a:solidFill>
                <a:latin typeface="Roboto Condensed"/>
              </a:rPr>
              <a:t>gì</a:t>
            </a:r>
            <a:r>
              <a:rPr lang="en-US" sz="3860" dirty="0">
                <a:solidFill>
                  <a:srgbClr val="000000"/>
                </a:solidFill>
                <a:latin typeface="Roboto Condensed"/>
              </a:rPr>
              <a:t>?</a:t>
            </a:r>
          </a:p>
          <a:p>
            <a:pPr marL="833400" lvl="1" indent="-416700" algn="just">
              <a:lnSpc>
                <a:spcPts val="5790"/>
              </a:lnSpc>
              <a:buFont typeface="Arial"/>
              <a:buChar char="•"/>
            </a:pPr>
            <a:r>
              <a:rPr lang="en-US" sz="3860" dirty="0">
                <a:solidFill>
                  <a:srgbClr val="000000"/>
                </a:solidFill>
                <a:latin typeface="Roboto Condensed"/>
              </a:rPr>
              <a:t> </a:t>
            </a:r>
            <a:r>
              <a:rPr lang="en-US" sz="3860" dirty="0" err="1">
                <a:solidFill>
                  <a:srgbClr val="000000"/>
                </a:solidFill>
                <a:latin typeface="Roboto Condensed"/>
              </a:rPr>
              <a:t>Triển</a:t>
            </a:r>
            <a:r>
              <a:rPr lang="en-US" sz="3860" dirty="0">
                <a:solidFill>
                  <a:srgbClr val="000000"/>
                </a:solidFill>
                <a:latin typeface="Roboto Condensed"/>
              </a:rPr>
              <a:t> </a:t>
            </a:r>
            <a:r>
              <a:rPr lang="en-US" sz="3860" dirty="0" err="1">
                <a:solidFill>
                  <a:srgbClr val="000000"/>
                </a:solidFill>
                <a:latin typeface="Roboto Condensed"/>
              </a:rPr>
              <a:t>khai</a:t>
            </a:r>
            <a:r>
              <a:rPr lang="en-US" sz="3860" dirty="0">
                <a:solidFill>
                  <a:srgbClr val="000000"/>
                </a:solidFill>
                <a:latin typeface="Roboto Condensed"/>
              </a:rPr>
              <a:t> vấn </a:t>
            </a:r>
            <a:r>
              <a:rPr lang="en-US" sz="3860" dirty="0" err="1">
                <a:solidFill>
                  <a:srgbClr val="000000"/>
                </a:solidFill>
                <a:latin typeface="Roboto Condensed"/>
              </a:rPr>
              <a:t>đề</a:t>
            </a:r>
            <a:r>
              <a:rPr lang="en-US" sz="3860" dirty="0">
                <a:solidFill>
                  <a:srgbClr val="000000"/>
                </a:solidFill>
                <a:latin typeface="Roboto Condensed"/>
              </a:rPr>
              <a:t> </a:t>
            </a:r>
            <a:r>
              <a:rPr lang="en-US" sz="3860" dirty="0" err="1">
                <a:solidFill>
                  <a:srgbClr val="000000"/>
                </a:solidFill>
                <a:latin typeface="Roboto Condensed"/>
              </a:rPr>
              <a:t>bằng</a:t>
            </a:r>
            <a:r>
              <a:rPr lang="en-US" sz="3860" dirty="0">
                <a:solidFill>
                  <a:srgbClr val="000000"/>
                </a:solidFill>
                <a:latin typeface="Roboto Condensed"/>
              </a:rPr>
              <a:t> </a:t>
            </a:r>
            <a:r>
              <a:rPr lang="en-US" sz="3860" dirty="0" err="1">
                <a:solidFill>
                  <a:srgbClr val="000000"/>
                </a:solidFill>
                <a:latin typeface="Roboto Condensed"/>
              </a:rPr>
              <a:t>các</a:t>
            </a:r>
            <a:r>
              <a:rPr lang="en-US" sz="3860" dirty="0">
                <a:solidFill>
                  <a:srgbClr val="000000"/>
                </a:solidFill>
                <a:latin typeface="Roboto Condensed"/>
              </a:rPr>
              <a:t> </a:t>
            </a:r>
            <a:r>
              <a:rPr lang="en-US" sz="3860" dirty="0" err="1">
                <a:solidFill>
                  <a:srgbClr val="000000"/>
                </a:solidFill>
                <a:latin typeface="Roboto Condensed"/>
              </a:rPr>
              <a:t>lí</a:t>
            </a:r>
            <a:r>
              <a:rPr lang="en-US" sz="3860" dirty="0">
                <a:solidFill>
                  <a:srgbClr val="000000"/>
                </a:solidFill>
                <a:latin typeface="Roboto Condensed"/>
              </a:rPr>
              <a:t> </a:t>
            </a:r>
            <a:r>
              <a:rPr lang="en-US" sz="3860" dirty="0" err="1">
                <a:solidFill>
                  <a:srgbClr val="000000"/>
                </a:solidFill>
                <a:latin typeface="Roboto Condensed"/>
              </a:rPr>
              <a:t>lẽ</a:t>
            </a:r>
            <a:r>
              <a:rPr lang="en-US" sz="3860" dirty="0">
                <a:solidFill>
                  <a:srgbClr val="000000"/>
                </a:solidFill>
                <a:latin typeface="Roboto Condensed"/>
              </a:rPr>
              <a:t> và </a:t>
            </a:r>
            <a:r>
              <a:rPr lang="en-US" sz="3860" dirty="0" err="1">
                <a:solidFill>
                  <a:srgbClr val="000000"/>
                </a:solidFill>
                <a:latin typeface="Roboto Condensed"/>
              </a:rPr>
              <a:t>bằng</a:t>
            </a:r>
            <a:r>
              <a:rPr lang="en-US" sz="3860" dirty="0">
                <a:solidFill>
                  <a:srgbClr val="000000"/>
                </a:solidFill>
                <a:latin typeface="Roboto Condensed"/>
              </a:rPr>
              <a:t> </a:t>
            </a:r>
            <a:r>
              <a:rPr lang="en-US" sz="3860" dirty="0" err="1">
                <a:solidFill>
                  <a:srgbClr val="000000"/>
                </a:solidFill>
                <a:latin typeface="Roboto Condensed"/>
              </a:rPr>
              <a:t>chứng</a:t>
            </a:r>
            <a:r>
              <a:rPr lang="en-US" sz="3860" dirty="0">
                <a:solidFill>
                  <a:srgbClr val="000000"/>
                </a:solidFill>
                <a:latin typeface="Roboto Condensed"/>
              </a:rPr>
              <a:t> </a:t>
            </a:r>
            <a:r>
              <a:rPr lang="en-US" sz="3860" dirty="0" err="1">
                <a:solidFill>
                  <a:srgbClr val="000000"/>
                </a:solidFill>
                <a:latin typeface="Roboto Condensed"/>
              </a:rPr>
              <a:t>ra</a:t>
            </a:r>
            <a:r>
              <a:rPr lang="en-US" sz="3860" dirty="0">
                <a:solidFill>
                  <a:srgbClr val="000000"/>
                </a:solidFill>
                <a:latin typeface="Roboto Condensed"/>
              </a:rPr>
              <a:t> </a:t>
            </a:r>
            <a:r>
              <a:rPr lang="en-US" sz="3860" dirty="0" err="1">
                <a:solidFill>
                  <a:srgbClr val="000000"/>
                </a:solidFill>
                <a:latin typeface="Roboto Condensed"/>
              </a:rPr>
              <a:t>sao</a:t>
            </a:r>
            <a:r>
              <a:rPr lang="en-US" sz="3860" dirty="0">
                <a:solidFill>
                  <a:srgbClr val="000000"/>
                </a:solidFill>
                <a:latin typeface="Roboto Condensed"/>
              </a:rPr>
              <a:t>?</a:t>
            </a:r>
          </a:p>
          <a:p>
            <a:pPr marL="833400" lvl="1" indent="-416700" algn="just">
              <a:lnSpc>
                <a:spcPts val="5790"/>
              </a:lnSpc>
              <a:buFont typeface="Arial"/>
              <a:buChar char="•"/>
            </a:pPr>
            <a:r>
              <a:rPr lang="en-US" sz="3860" dirty="0">
                <a:solidFill>
                  <a:srgbClr val="000000"/>
                </a:solidFill>
                <a:latin typeface="Roboto Condensed"/>
              </a:rPr>
              <a:t> </a:t>
            </a:r>
            <a:r>
              <a:rPr lang="en-US" sz="3860" dirty="0" err="1">
                <a:solidFill>
                  <a:srgbClr val="000000"/>
                </a:solidFill>
                <a:latin typeface="Roboto Condensed"/>
              </a:rPr>
              <a:t>Lí</a:t>
            </a:r>
            <a:r>
              <a:rPr lang="en-US" sz="3860" dirty="0">
                <a:solidFill>
                  <a:srgbClr val="000000"/>
                </a:solidFill>
                <a:latin typeface="Roboto Condensed"/>
              </a:rPr>
              <a:t> </a:t>
            </a:r>
            <a:r>
              <a:rPr lang="en-US" sz="3860" dirty="0" err="1">
                <a:solidFill>
                  <a:srgbClr val="000000"/>
                </a:solidFill>
                <a:latin typeface="Roboto Condensed"/>
              </a:rPr>
              <a:t>lẽ</a:t>
            </a:r>
            <a:r>
              <a:rPr lang="en-US" sz="3860" dirty="0">
                <a:solidFill>
                  <a:srgbClr val="000000"/>
                </a:solidFill>
                <a:latin typeface="Roboto Condensed"/>
              </a:rPr>
              <a:t> và </a:t>
            </a:r>
            <a:r>
              <a:rPr lang="en-US" sz="3860" dirty="0" err="1">
                <a:solidFill>
                  <a:srgbClr val="000000"/>
                </a:solidFill>
                <a:latin typeface="Roboto Condensed"/>
              </a:rPr>
              <a:t>bằng</a:t>
            </a:r>
            <a:r>
              <a:rPr lang="en-US" sz="3860" dirty="0">
                <a:solidFill>
                  <a:srgbClr val="000000"/>
                </a:solidFill>
                <a:latin typeface="Roboto Condensed"/>
              </a:rPr>
              <a:t> </a:t>
            </a:r>
            <a:r>
              <a:rPr lang="en-US" sz="3860" dirty="0" err="1">
                <a:solidFill>
                  <a:srgbClr val="000000"/>
                </a:solidFill>
                <a:latin typeface="Roboto Condensed"/>
              </a:rPr>
              <a:t>chứng</a:t>
            </a:r>
            <a:r>
              <a:rPr lang="en-US" sz="3860" dirty="0">
                <a:solidFill>
                  <a:srgbClr val="000000"/>
                </a:solidFill>
                <a:latin typeface="Roboto Condensed"/>
              </a:rPr>
              <a:t> </a:t>
            </a:r>
            <a:r>
              <a:rPr lang="en-US" sz="3860" dirty="0" err="1">
                <a:solidFill>
                  <a:srgbClr val="000000"/>
                </a:solidFill>
                <a:latin typeface="Roboto Condensed"/>
              </a:rPr>
              <a:t>có</a:t>
            </a:r>
            <a:r>
              <a:rPr lang="en-US" sz="3860" dirty="0">
                <a:solidFill>
                  <a:srgbClr val="000000"/>
                </a:solidFill>
                <a:latin typeface="Roboto Condensed"/>
              </a:rPr>
              <a:t> </a:t>
            </a:r>
            <a:r>
              <a:rPr lang="en-US" sz="3860" dirty="0" err="1">
                <a:solidFill>
                  <a:srgbClr val="000000"/>
                </a:solidFill>
                <a:latin typeface="Roboto Condensed"/>
              </a:rPr>
              <a:t>sức</a:t>
            </a:r>
            <a:r>
              <a:rPr lang="en-US" sz="3860" dirty="0">
                <a:solidFill>
                  <a:srgbClr val="000000"/>
                </a:solidFill>
                <a:latin typeface="Roboto Condensed"/>
              </a:rPr>
              <a:t> </a:t>
            </a:r>
            <a:r>
              <a:rPr lang="en-US" sz="3860" dirty="0" err="1">
                <a:solidFill>
                  <a:srgbClr val="000000"/>
                </a:solidFill>
                <a:latin typeface="Roboto Condensed"/>
              </a:rPr>
              <a:t>thuyết</a:t>
            </a:r>
            <a:r>
              <a:rPr lang="en-US" sz="3860" dirty="0">
                <a:solidFill>
                  <a:srgbClr val="000000"/>
                </a:solidFill>
                <a:latin typeface="Roboto Condensed"/>
              </a:rPr>
              <a:t> </a:t>
            </a:r>
            <a:r>
              <a:rPr lang="en-US" sz="3860" dirty="0" err="1">
                <a:solidFill>
                  <a:srgbClr val="000000"/>
                </a:solidFill>
                <a:latin typeface="Roboto Condensed"/>
              </a:rPr>
              <a:t>phục</a:t>
            </a:r>
            <a:r>
              <a:rPr lang="en-US" sz="3860" dirty="0">
                <a:solidFill>
                  <a:srgbClr val="000000"/>
                </a:solidFill>
                <a:latin typeface="Roboto Condensed"/>
              </a:rPr>
              <a:t> </a:t>
            </a:r>
            <a:r>
              <a:rPr lang="en-US" sz="3860" dirty="0" err="1">
                <a:solidFill>
                  <a:srgbClr val="000000"/>
                </a:solidFill>
                <a:latin typeface="Roboto Condensed"/>
              </a:rPr>
              <a:t>không</a:t>
            </a:r>
            <a:r>
              <a:rPr lang="en-US" sz="3860" dirty="0">
                <a:solidFill>
                  <a:srgbClr val="000000"/>
                </a:solidFill>
                <a:latin typeface="Roboto Condensed"/>
              </a:rPr>
              <a:t>? (</a:t>
            </a:r>
            <a:r>
              <a:rPr lang="en-US" sz="3860" dirty="0" err="1">
                <a:solidFill>
                  <a:srgbClr val="000000"/>
                </a:solidFill>
                <a:latin typeface="Roboto Condensed"/>
              </a:rPr>
              <a:t>có</a:t>
            </a:r>
            <a:r>
              <a:rPr lang="en-US" sz="3860" dirty="0">
                <a:solidFill>
                  <a:srgbClr val="000000"/>
                </a:solidFill>
                <a:latin typeface="Roboto Condensed"/>
              </a:rPr>
              <a:t> </a:t>
            </a:r>
            <a:r>
              <a:rPr lang="en-US" sz="3860" dirty="0" err="1">
                <a:solidFill>
                  <a:srgbClr val="000000"/>
                </a:solidFill>
                <a:latin typeface="Roboto Condensed"/>
              </a:rPr>
              <a:t>làm</a:t>
            </a:r>
            <a:r>
              <a:rPr lang="en-US" sz="3860" dirty="0">
                <a:solidFill>
                  <a:srgbClr val="000000"/>
                </a:solidFill>
                <a:latin typeface="Roboto Condensed"/>
              </a:rPr>
              <a:t> </a:t>
            </a:r>
            <a:r>
              <a:rPr lang="en-US" sz="3860" dirty="0" err="1">
                <a:solidFill>
                  <a:srgbClr val="000000"/>
                </a:solidFill>
                <a:latin typeface="Roboto Condensed"/>
              </a:rPr>
              <a:t>sáng</a:t>
            </a:r>
            <a:r>
              <a:rPr lang="en-US" sz="3860" dirty="0">
                <a:solidFill>
                  <a:srgbClr val="000000"/>
                </a:solidFill>
                <a:latin typeface="Roboto Condensed"/>
              </a:rPr>
              <a:t> </a:t>
            </a:r>
            <a:r>
              <a:rPr lang="en-US" sz="3860" dirty="0" err="1">
                <a:solidFill>
                  <a:srgbClr val="000000"/>
                </a:solidFill>
                <a:latin typeface="Roboto Condensed"/>
              </a:rPr>
              <a:t>tỏ</a:t>
            </a:r>
            <a:r>
              <a:rPr lang="en-US" sz="3860" dirty="0">
                <a:solidFill>
                  <a:srgbClr val="000000"/>
                </a:solidFill>
                <a:latin typeface="Roboto Condensed"/>
              </a:rPr>
              <a:t> </a:t>
            </a:r>
            <a:r>
              <a:rPr lang="en-US" sz="3860" dirty="0" err="1">
                <a:solidFill>
                  <a:srgbClr val="000000"/>
                </a:solidFill>
                <a:latin typeface="Roboto Condensed"/>
              </a:rPr>
              <a:t>cho</a:t>
            </a:r>
            <a:r>
              <a:rPr lang="en-US" sz="3860" dirty="0">
                <a:solidFill>
                  <a:srgbClr val="000000"/>
                </a:solidFill>
                <a:latin typeface="Roboto Condensed"/>
              </a:rPr>
              <a:t> vấn </a:t>
            </a:r>
            <a:r>
              <a:rPr lang="en-US" sz="3860" dirty="0" err="1">
                <a:solidFill>
                  <a:srgbClr val="000000"/>
                </a:solidFill>
                <a:latin typeface="Roboto Condensed"/>
              </a:rPr>
              <a:t>đề</a:t>
            </a:r>
            <a:r>
              <a:rPr lang="en-US" sz="3860" dirty="0">
                <a:solidFill>
                  <a:srgbClr val="000000"/>
                </a:solidFill>
                <a:latin typeface="Roboto Condensed"/>
              </a:rPr>
              <a:t> </a:t>
            </a:r>
            <a:r>
              <a:rPr lang="en-US" sz="3860" dirty="0" err="1">
                <a:solidFill>
                  <a:srgbClr val="000000"/>
                </a:solidFill>
                <a:latin typeface="Roboto Condensed"/>
              </a:rPr>
              <a:t>nêu</a:t>
            </a:r>
            <a:r>
              <a:rPr lang="en-US" sz="3860" dirty="0">
                <a:solidFill>
                  <a:srgbClr val="000000"/>
                </a:solidFill>
                <a:latin typeface="Roboto Condensed"/>
              </a:rPr>
              <a:t> </a:t>
            </a:r>
            <a:r>
              <a:rPr lang="en-US" sz="3860" dirty="0" err="1">
                <a:solidFill>
                  <a:srgbClr val="000000"/>
                </a:solidFill>
                <a:latin typeface="Roboto Condensed"/>
              </a:rPr>
              <a:t>lên</a:t>
            </a:r>
            <a:r>
              <a:rPr lang="en-US" sz="3860" dirty="0">
                <a:solidFill>
                  <a:srgbClr val="000000"/>
                </a:solidFill>
                <a:latin typeface="Roboto Condensed"/>
              </a:rPr>
              <a:t> ở </a:t>
            </a:r>
            <a:r>
              <a:rPr lang="en-US" sz="3860" dirty="0" err="1">
                <a:solidFill>
                  <a:srgbClr val="000000"/>
                </a:solidFill>
                <a:latin typeface="Roboto Condensed"/>
              </a:rPr>
              <a:t>phần</a:t>
            </a:r>
            <a:r>
              <a:rPr lang="en-US" sz="3860" dirty="0">
                <a:solidFill>
                  <a:srgbClr val="000000"/>
                </a:solidFill>
                <a:latin typeface="Roboto Condensed"/>
              </a:rPr>
              <a:t> </a:t>
            </a:r>
            <a:r>
              <a:rPr lang="en-US" sz="3860" dirty="0" err="1">
                <a:solidFill>
                  <a:srgbClr val="000000"/>
                </a:solidFill>
                <a:latin typeface="Roboto Condensed"/>
              </a:rPr>
              <a:t>mở</a:t>
            </a:r>
            <a:r>
              <a:rPr lang="en-US" sz="3860" dirty="0">
                <a:solidFill>
                  <a:srgbClr val="000000"/>
                </a:solidFill>
                <a:latin typeface="Roboto Condensed"/>
              </a:rPr>
              <a:t> </a:t>
            </a:r>
            <a:r>
              <a:rPr lang="en-US" sz="3860" dirty="0" err="1">
                <a:solidFill>
                  <a:srgbClr val="000000"/>
                </a:solidFill>
                <a:latin typeface="Roboto Condensed"/>
              </a:rPr>
              <a:t>đầu</a:t>
            </a:r>
            <a:r>
              <a:rPr lang="en-US" sz="3860" dirty="0">
                <a:solidFill>
                  <a:srgbClr val="000000"/>
                </a:solidFill>
                <a:latin typeface="Roboto Condensed"/>
              </a:rPr>
              <a:t> hay </a:t>
            </a:r>
            <a:r>
              <a:rPr lang="en-US" sz="3860" dirty="0" err="1">
                <a:solidFill>
                  <a:srgbClr val="000000"/>
                </a:solidFill>
                <a:latin typeface="Roboto Condensed"/>
              </a:rPr>
              <a:t>không</a:t>
            </a:r>
            <a:r>
              <a:rPr lang="en-US" sz="3860" dirty="0">
                <a:solidFill>
                  <a:srgbClr val="000000"/>
                </a:solidFill>
                <a:latin typeface="Roboto Condensed"/>
              </a:rPr>
              <a:t>?)</a:t>
            </a:r>
          </a:p>
          <a:p>
            <a:pPr marL="833400" lvl="1" indent="-416700" algn="just">
              <a:lnSpc>
                <a:spcPts val="5790"/>
              </a:lnSpc>
              <a:buFont typeface="Arial"/>
              <a:buChar char="•"/>
            </a:pPr>
            <a:r>
              <a:rPr lang="en-US" sz="3860" dirty="0">
                <a:solidFill>
                  <a:srgbClr val="000000"/>
                </a:solidFill>
                <a:latin typeface="Roboto Condensed"/>
              </a:rPr>
              <a:t> </a:t>
            </a:r>
            <a:r>
              <a:rPr lang="en-US" sz="3860" dirty="0" err="1">
                <a:solidFill>
                  <a:srgbClr val="000000"/>
                </a:solidFill>
                <a:latin typeface="Roboto Condensed"/>
              </a:rPr>
              <a:t>Nội</a:t>
            </a:r>
            <a:r>
              <a:rPr lang="en-US" sz="3860" dirty="0">
                <a:solidFill>
                  <a:srgbClr val="000000"/>
                </a:solidFill>
                <a:latin typeface="Roboto Condensed"/>
              </a:rPr>
              <a:t> dung </a:t>
            </a:r>
            <a:r>
              <a:rPr lang="en-US" sz="3860" dirty="0" err="1">
                <a:solidFill>
                  <a:srgbClr val="000000"/>
                </a:solidFill>
                <a:latin typeface="Roboto Condensed"/>
              </a:rPr>
              <a:t>trình</a:t>
            </a:r>
            <a:r>
              <a:rPr lang="en-US" sz="3860" dirty="0">
                <a:solidFill>
                  <a:srgbClr val="000000"/>
                </a:solidFill>
                <a:latin typeface="Roboto Condensed"/>
              </a:rPr>
              <a:t> </a:t>
            </a:r>
            <a:r>
              <a:rPr lang="en-US" sz="3860" dirty="0" err="1">
                <a:solidFill>
                  <a:srgbClr val="000000"/>
                </a:solidFill>
                <a:latin typeface="Roboto Condensed"/>
              </a:rPr>
              <a:t>bày</a:t>
            </a:r>
            <a:r>
              <a:rPr lang="en-US" sz="3860" dirty="0">
                <a:solidFill>
                  <a:srgbClr val="000000"/>
                </a:solidFill>
                <a:latin typeface="Roboto Condensed"/>
              </a:rPr>
              <a:t> </a:t>
            </a:r>
            <a:r>
              <a:rPr lang="en-US" sz="3860" dirty="0" err="1">
                <a:solidFill>
                  <a:srgbClr val="000000"/>
                </a:solidFill>
                <a:latin typeface="Roboto Condensed"/>
              </a:rPr>
              <a:t>có</a:t>
            </a:r>
            <a:r>
              <a:rPr lang="en-US" sz="3860" dirty="0">
                <a:solidFill>
                  <a:srgbClr val="000000"/>
                </a:solidFill>
                <a:latin typeface="Roboto Condensed"/>
              </a:rPr>
              <a:t> logic, </a:t>
            </a:r>
            <a:r>
              <a:rPr lang="en-US" sz="3860" dirty="0" err="1">
                <a:solidFill>
                  <a:srgbClr val="000000"/>
                </a:solidFill>
                <a:latin typeface="Roboto Condensed"/>
              </a:rPr>
              <a:t>chặt</a:t>
            </a:r>
            <a:r>
              <a:rPr lang="en-US" sz="3860" dirty="0">
                <a:solidFill>
                  <a:srgbClr val="000000"/>
                </a:solidFill>
                <a:latin typeface="Roboto Condensed"/>
              </a:rPr>
              <a:t> </a:t>
            </a:r>
            <a:r>
              <a:rPr lang="en-US" sz="3860" dirty="0" err="1">
                <a:solidFill>
                  <a:srgbClr val="000000"/>
                </a:solidFill>
                <a:latin typeface="Roboto Condensed"/>
              </a:rPr>
              <a:t>chẽ</a:t>
            </a:r>
            <a:r>
              <a:rPr lang="en-US" sz="3860" dirty="0">
                <a:solidFill>
                  <a:srgbClr val="000000"/>
                </a:solidFill>
                <a:latin typeface="Roboto Condensed"/>
              </a:rPr>
              <a:t> </a:t>
            </a:r>
            <a:r>
              <a:rPr lang="en-US" sz="3860" dirty="0" err="1">
                <a:solidFill>
                  <a:srgbClr val="000000"/>
                </a:solidFill>
                <a:latin typeface="Roboto Condensed"/>
              </a:rPr>
              <a:t>không</a:t>
            </a:r>
            <a:r>
              <a:rPr lang="en-US" sz="3860" dirty="0">
                <a:solidFill>
                  <a:srgbClr val="000000"/>
                </a:solidFill>
                <a:latin typeface="Roboto Condensed"/>
              </a:rPr>
              <a:t>?</a:t>
            </a:r>
          </a:p>
          <a:p>
            <a:pPr marL="833400" lvl="1" indent="-416700" algn="just">
              <a:lnSpc>
                <a:spcPts val="5790"/>
              </a:lnSpc>
              <a:buFont typeface="Arial"/>
              <a:buChar char="•"/>
            </a:pPr>
            <a:r>
              <a:rPr lang="en-US" sz="3860" dirty="0">
                <a:solidFill>
                  <a:srgbClr val="000000"/>
                </a:solidFill>
                <a:latin typeface="Roboto Condensed"/>
              </a:rPr>
              <a:t> </a:t>
            </a:r>
            <a:r>
              <a:rPr lang="en-US" sz="3860" dirty="0" err="1">
                <a:solidFill>
                  <a:srgbClr val="000000"/>
                </a:solidFill>
                <a:latin typeface="Roboto Condensed"/>
              </a:rPr>
              <a:t>Còn</a:t>
            </a:r>
            <a:r>
              <a:rPr lang="en-US" sz="3860" dirty="0">
                <a:solidFill>
                  <a:srgbClr val="000000"/>
                </a:solidFill>
                <a:latin typeface="Roboto Condensed"/>
              </a:rPr>
              <a:t> </a:t>
            </a:r>
            <a:r>
              <a:rPr lang="en-US" sz="3860" dirty="0" err="1">
                <a:solidFill>
                  <a:srgbClr val="000000"/>
                </a:solidFill>
                <a:latin typeface="Roboto Condensed"/>
              </a:rPr>
              <a:t>thiếu</a:t>
            </a:r>
            <a:r>
              <a:rPr lang="en-US" sz="3860" dirty="0">
                <a:solidFill>
                  <a:srgbClr val="000000"/>
                </a:solidFill>
                <a:latin typeface="Roboto Condensed"/>
              </a:rPr>
              <a:t> </a:t>
            </a:r>
            <a:r>
              <a:rPr lang="en-US" sz="3860" dirty="0" err="1">
                <a:solidFill>
                  <a:srgbClr val="000000"/>
                </a:solidFill>
                <a:latin typeface="Roboto Condensed"/>
              </a:rPr>
              <a:t>những</a:t>
            </a:r>
            <a:r>
              <a:rPr lang="en-US" sz="3860" dirty="0">
                <a:solidFill>
                  <a:srgbClr val="000000"/>
                </a:solidFill>
                <a:latin typeface="Roboto Condensed"/>
              </a:rPr>
              <a:t> </a:t>
            </a:r>
            <a:r>
              <a:rPr lang="en-US" sz="3860" dirty="0" err="1">
                <a:solidFill>
                  <a:srgbClr val="000000"/>
                </a:solidFill>
                <a:latin typeface="Roboto Condensed"/>
              </a:rPr>
              <a:t>bằng</a:t>
            </a:r>
            <a:r>
              <a:rPr lang="en-US" sz="3860" dirty="0">
                <a:solidFill>
                  <a:srgbClr val="000000"/>
                </a:solidFill>
                <a:latin typeface="Roboto Condensed"/>
              </a:rPr>
              <a:t> </a:t>
            </a:r>
            <a:r>
              <a:rPr lang="en-US" sz="3860" dirty="0" err="1">
                <a:solidFill>
                  <a:srgbClr val="000000"/>
                </a:solidFill>
                <a:latin typeface="Roboto Condensed"/>
              </a:rPr>
              <a:t>chứng</a:t>
            </a:r>
            <a:r>
              <a:rPr lang="en-US" sz="3860" dirty="0">
                <a:solidFill>
                  <a:srgbClr val="000000"/>
                </a:solidFill>
                <a:latin typeface="Roboto Condensed"/>
              </a:rPr>
              <a:t> </a:t>
            </a:r>
            <a:r>
              <a:rPr lang="en-US" sz="3860" dirty="0" err="1">
                <a:solidFill>
                  <a:srgbClr val="000000"/>
                </a:solidFill>
                <a:latin typeface="Roboto Condensed"/>
              </a:rPr>
              <a:t>gì</a:t>
            </a:r>
            <a:r>
              <a:rPr lang="en-US" sz="3860" dirty="0">
                <a:solidFill>
                  <a:srgbClr val="000000"/>
                </a:solidFill>
                <a:latin typeface="Roboto Condensed"/>
              </a:rPr>
              <a:t>?</a:t>
            </a:r>
          </a:p>
          <a:p>
            <a:pPr algn="just">
              <a:lnSpc>
                <a:spcPts val="5790"/>
              </a:lnSpc>
            </a:pPr>
            <a:r>
              <a:rPr lang="en-US" sz="3860" dirty="0">
                <a:solidFill>
                  <a:srgbClr val="000000"/>
                </a:solidFill>
                <a:latin typeface="#9Slide05 Dear Saturday 2"/>
              </a:rPr>
              <a:t>3. </a:t>
            </a:r>
            <a:r>
              <a:rPr lang="en-US" sz="3860" dirty="0" err="1">
                <a:solidFill>
                  <a:srgbClr val="000000"/>
                </a:solidFill>
                <a:latin typeface="#9Slide05 Dear Saturday 2"/>
              </a:rPr>
              <a:t>Đánh</a:t>
            </a:r>
            <a:r>
              <a:rPr lang="en-US" sz="3860" dirty="0">
                <a:solidFill>
                  <a:srgbClr val="000000"/>
                </a:solidFill>
                <a:latin typeface="#9Slide05 Dear Saturday 2"/>
              </a:rPr>
              <a:t> </a:t>
            </a:r>
            <a:r>
              <a:rPr lang="en-US" sz="3860" dirty="0" err="1">
                <a:solidFill>
                  <a:srgbClr val="000000"/>
                </a:solidFill>
                <a:latin typeface="#9Slide05 Dear Saturday 2"/>
              </a:rPr>
              <a:t>giá</a:t>
            </a:r>
            <a:r>
              <a:rPr lang="en-US" sz="3860" dirty="0">
                <a:solidFill>
                  <a:srgbClr val="000000"/>
                </a:solidFill>
                <a:latin typeface="#9Slide05 Dear Saturday 2"/>
              </a:rPr>
              <a:t> </a:t>
            </a:r>
            <a:r>
              <a:rPr lang="en-US" sz="3860" dirty="0" err="1">
                <a:solidFill>
                  <a:srgbClr val="000000"/>
                </a:solidFill>
                <a:latin typeface="#9Slide05 Dear Saturday 2"/>
              </a:rPr>
              <a:t>chung</a:t>
            </a:r>
            <a:r>
              <a:rPr lang="en-US" sz="3860" dirty="0">
                <a:solidFill>
                  <a:srgbClr val="000000"/>
                </a:solidFill>
                <a:latin typeface="#9Slide05 Dear Saturday 2"/>
              </a:rPr>
              <a:t> </a:t>
            </a:r>
            <a:r>
              <a:rPr lang="en-US" sz="3860" dirty="0" err="1">
                <a:solidFill>
                  <a:srgbClr val="000000"/>
                </a:solidFill>
                <a:latin typeface="#9Slide05 Dear Saturday 2"/>
              </a:rPr>
              <a:t>về</a:t>
            </a:r>
            <a:r>
              <a:rPr lang="en-US" sz="3860" dirty="0">
                <a:solidFill>
                  <a:srgbClr val="000000"/>
                </a:solidFill>
                <a:latin typeface="#9Slide05 Dear Saturday 2"/>
              </a:rPr>
              <a:t> </a:t>
            </a:r>
            <a:r>
              <a:rPr lang="en-US" sz="3860" dirty="0" err="1">
                <a:solidFill>
                  <a:srgbClr val="000000"/>
                </a:solidFill>
                <a:latin typeface="#9Slide05 Dear Saturday 2"/>
              </a:rPr>
              <a:t>tính</a:t>
            </a:r>
            <a:r>
              <a:rPr lang="en-US" sz="3860" dirty="0">
                <a:solidFill>
                  <a:srgbClr val="000000"/>
                </a:solidFill>
                <a:latin typeface="#9Slide05 Dear Saturday 2"/>
              </a:rPr>
              <a:t> </a:t>
            </a:r>
            <a:r>
              <a:rPr lang="en-US" sz="3860" dirty="0" err="1">
                <a:solidFill>
                  <a:srgbClr val="000000"/>
                </a:solidFill>
                <a:latin typeface="#9Slide05 Dear Saturday 2"/>
              </a:rPr>
              <a:t>thuyết</a:t>
            </a:r>
            <a:r>
              <a:rPr lang="en-US" sz="3860" dirty="0">
                <a:solidFill>
                  <a:srgbClr val="000000"/>
                </a:solidFill>
                <a:latin typeface="#9Slide05 Dear Saturday 2"/>
              </a:rPr>
              <a:t> </a:t>
            </a:r>
            <a:r>
              <a:rPr lang="en-US" sz="3860" dirty="0" err="1">
                <a:solidFill>
                  <a:srgbClr val="000000"/>
                </a:solidFill>
                <a:latin typeface="#9Slide05 Dear Saturday 2"/>
              </a:rPr>
              <a:t>phục</a:t>
            </a:r>
            <a:r>
              <a:rPr lang="en-US" sz="3860" dirty="0">
                <a:solidFill>
                  <a:srgbClr val="000000"/>
                </a:solidFill>
                <a:latin typeface="#9Slide05 Dear Saturday 2"/>
              </a:rPr>
              <a:t> </a:t>
            </a:r>
            <a:r>
              <a:rPr lang="en-US" sz="3860" dirty="0" err="1">
                <a:solidFill>
                  <a:srgbClr val="000000"/>
                </a:solidFill>
                <a:latin typeface="#9Slide05 Dear Saturday 2"/>
              </a:rPr>
              <a:t>trong</a:t>
            </a:r>
            <a:r>
              <a:rPr lang="en-US" sz="3860" dirty="0">
                <a:solidFill>
                  <a:srgbClr val="000000"/>
                </a:solidFill>
                <a:latin typeface="#9Slide05 Dear Saturday 2"/>
              </a:rPr>
              <a:t> ý </a:t>
            </a:r>
            <a:r>
              <a:rPr lang="en-US" sz="3860" dirty="0" err="1">
                <a:solidFill>
                  <a:srgbClr val="000000"/>
                </a:solidFill>
                <a:latin typeface="#9Slide05 Dear Saturday 2"/>
              </a:rPr>
              <a:t>kiến</a:t>
            </a:r>
            <a:r>
              <a:rPr lang="en-US" sz="3860" dirty="0">
                <a:solidFill>
                  <a:srgbClr val="000000"/>
                </a:solidFill>
                <a:latin typeface="#9Slide05 Dear Saturday 2"/>
              </a:rPr>
              <a:t> </a:t>
            </a:r>
            <a:r>
              <a:rPr lang="en-US" sz="3860" dirty="0" err="1">
                <a:solidFill>
                  <a:srgbClr val="000000"/>
                </a:solidFill>
                <a:latin typeface="#9Slide05 Dear Saturday 2"/>
              </a:rPr>
              <a:t>của</a:t>
            </a:r>
            <a:r>
              <a:rPr lang="en-US" sz="3860" dirty="0">
                <a:solidFill>
                  <a:srgbClr val="000000"/>
                </a:solidFill>
                <a:latin typeface="#9Slide05 Dear Saturday 2"/>
              </a:rPr>
              <a:t> </a:t>
            </a:r>
            <a:r>
              <a:rPr lang="en-US" sz="3860" dirty="0" err="1">
                <a:solidFill>
                  <a:srgbClr val="000000"/>
                </a:solidFill>
                <a:latin typeface="#9Slide05 Dear Saturday 2"/>
              </a:rPr>
              <a:t>người</a:t>
            </a:r>
            <a:r>
              <a:rPr lang="en-US" sz="3860" dirty="0">
                <a:solidFill>
                  <a:srgbClr val="000000"/>
                </a:solidFill>
                <a:latin typeface="#9Slide05 Dear Saturday 2"/>
              </a:rPr>
              <a:t> </a:t>
            </a:r>
            <a:r>
              <a:rPr lang="en-US" sz="3860" dirty="0" err="1">
                <a:solidFill>
                  <a:srgbClr val="000000"/>
                </a:solidFill>
                <a:latin typeface="#9Slide05 Dear Saturday 2"/>
              </a:rPr>
              <a:t>nói</a:t>
            </a:r>
            <a:r>
              <a:rPr lang="en-US" sz="3860" dirty="0">
                <a:solidFill>
                  <a:srgbClr val="000000"/>
                </a:solidFill>
                <a:latin typeface="#9Slide05 Dear Saturday 2"/>
              </a:rPr>
              <a:t>.</a:t>
            </a: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6">
                                            <p:txEl>
                                              <p:pRg st="1" end="1"/>
                                            </p:txEl>
                                          </p:spTgt>
                                        </p:tgtEl>
                                        <p:attrNameLst>
                                          <p:attrName>style.visibility</p:attrName>
                                        </p:attrNameLst>
                                      </p:cBhvr>
                                      <p:to>
                                        <p:strVal val="visible"/>
                                      </p:to>
                                    </p:set>
                                    <p:animEffect transition="in" filter="barn(inVertical)">
                                      <p:cBhvr>
                                        <p:cTn id="14" dur="500"/>
                                        <p:tgtEl>
                                          <p:spTgt spid="6">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Effect transition="in" filter="fade">
                                      <p:cBhvr>
                                        <p:cTn id="19" dur="1000"/>
                                        <p:tgtEl>
                                          <p:spTgt spid="6">
                                            <p:txEl>
                                              <p:pRg st="2" end="2"/>
                                            </p:txEl>
                                          </p:spTgt>
                                        </p:tgtEl>
                                      </p:cBhvr>
                                    </p:animEffect>
                                    <p:anim calcmode="lin" valueType="num">
                                      <p:cBhvr>
                                        <p:cTn id="20"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6">
                                            <p:txEl>
                                              <p:pRg st="3" end="3"/>
                                            </p:txEl>
                                          </p:spTgt>
                                        </p:tgtEl>
                                        <p:attrNameLst>
                                          <p:attrName>style.visibility</p:attrName>
                                        </p:attrNameLst>
                                      </p:cBhvr>
                                      <p:to>
                                        <p:strVal val="visible"/>
                                      </p:to>
                                    </p:set>
                                    <p:animEffect transition="in" filter="fade">
                                      <p:cBhvr>
                                        <p:cTn id="26" dur="1000"/>
                                        <p:tgtEl>
                                          <p:spTgt spid="6">
                                            <p:txEl>
                                              <p:pRg st="3" end="3"/>
                                            </p:txEl>
                                          </p:spTgt>
                                        </p:tgtEl>
                                      </p:cBhvr>
                                    </p:animEffect>
                                    <p:anim calcmode="lin" valueType="num">
                                      <p:cBhvr>
                                        <p:cTn id="27"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6">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6">
                                            <p:txEl>
                                              <p:pRg st="4" end="4"/>
                                            </p:txEl>
                                          </p:spTgt>
                                        </p:tgtEl>
                                        <p:attrNameLst>
                                          <p:attrName>style.visibility</p:attrName>
                                        </p:attrNameLst>
                                      </p:cBhvr>
                                      <p:to>
                                        <p:strVal val="visible"/>
                                      </p:to>
                                    </p:set>
                                    <p:animEffect transition="in" filter="fade">
                                      <p:cBhvr>
                                        <p:cTn id="33" dur="1000"/>
                                        <p:tgtEl>
                                          <p:spTgt spid="6">
                                            <p:txEl>
                                              <p:pRg st="4" end="4"/>
                                            </p:txEl>
                                          </p:spTgt>
                                        </p:tgtEl>
                                      </p:cBhvr>
                                    </p:animEffect>
                                    <p:anim calcmode="lin" valueType="num">
                                      <p:cBhvr>
                                        <p:cTn id="34" dur="10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35" dur="1000" fill="hold"/>
                                        <p:tgtEl>
                                          <p:spTgt spid="6">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6">
                                            <p:txEl>
                                              <p:pRg st="5" end="5"/>
                                            </p:txEl>
                                          </p:spTgt>
                                        </p:tgtEl>
                                        <p:attrNameLst>
                                          <p:attrName>style.visibility</p:attrName>
                                        </p:attrNameLst>
                                      </p:cBhvr>
                                      <p:to>
                                        <p:strVal val="visible"/>
                                      </p:to>
                                    </p:set>
                                    <p:animEffect transition="in" filter="fade">
                                      <p:cBhvr>
                                        <p:cTn id="40" dur="1000"/>
                                        <p:tgtEl>
                                          <p:spTgt spid="6">
                                            <p:txEl>
                                              <p:pRg st="5" end="5"/>
                                            </p:txEl>
                                          </p:spTgt>
                                        </p:tgtEl>
                                      </p:cBhvr>
                                    </p:animEffect>
                                    <p:anim calcmode="lin" valueType="num">
                                      <p:cBhvr>
                                        <p:cTn id="41" dur="1000" fill="hold"/>
                                        <p:tgtEl>
                                          <p:spTgt spid="6">
                                            <p:txEl>
                                              <p:pRg st="5" end="5"/>
                                            </p:txEl>
                                          </p:spTgt>
                                        </p:tgtEl>
                                        <p:attrNameLst>
                                          <p:attrName>ppt_x</p:attrName>
                                        </p:attrNameLst>
                                      </p:cBhvr>
                                      <p:tavLst>
                                        <p:tav tm="0">
                                          <p:val>
                                            <p:strVal val="#ppt_x"/>
                                          </p:val>
                                        </p:tav>
                                        <p:tav tm="100000">
                                          <p:val>
                                            <p:strVal val="#ppt_x"/>
                                          </p:val>
                                        </p:tav>
                                      </p:tavLst>
                                    </p:anim>
                                    <p:anim calcmode="lin" valueType="num">
                                      <p:cBhvr>
                                        <p:cTn id="42" dur="1000" fill="hold"/>
                                        <p:tgtEl>
                                          <p:spTgt spid="6">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nodeType="clickEffect">
                                  <p:stCondLst>
                                    <p:cond delay="0"/>
                                  </p:stCondLst>
                                  <p:childTnLst>
                                    <p:set>
                                      <p:cBhvr>
                                        <p:cTn id="46" dur="1" fill="hold">
                                          <p:stCondLst>
                                            <p:cond delay="0"/>
                                          </p:stCondLst>
                                        </p:cTn>
                                        <p:tgtEl>
                                          <p:spTgt spid="6">
                                            <p:txEl>
                                              <p:pRg st="6" end="6"/>
                                            </p:txEl>
                                          </p:spTgt>
                                        </p:tgtEl>
                                        <p:attrNameLst>
                                          <p:attrName>style.visibility</p:attrName>
                                        </p:attrNameLst>
                                      </p:cBhvr>
                                      <p:to>
                                        <p:strVal val="visible"/>
                                      </p:to>
                                    </p:set>
                                    <p:animEffect transition="in" filter="fade">
                                      <p:cBhvr>
                                        <p:cTn id="47" dur="1000"/>
                                        <p:tgtEl>
                                          <p:spTgt spid="6">
                                            <p:txEl>
                                              <p:pRg st="6" end="6"/>
                                            </p:txEl>
                                          </p:spTgt>
                                        </p:tgtEl>
                                      </p:cBhvr>
                                    </p:animEffect>
                                    <p:anim calcmode="lin" valueType="num">
                                      <p:cBhvr>
                                        <p:cTn id="48" dur="1000" fill="hold"/>
                                        <p:tgtEl>
                                          <p:spTgt spid="6">
                                            <p:txEl>
                                              <p:pRg st="6" end="6"/>
                                            </p:txEl>
                                          </p:spTgt>
                                        </p:tgtEl>
                                        <p:attrNameLst>
                                          <p:attrName>ppt_x</p:attrName>
                                        </p:attrNameLst>
                                      </p:cBhvr>
                                      <p:tavLst>
                                        <p:tav tm="0">
                                          <p:val>
                                            <p:strVal val="#ppt_x"/>
                                          </p:val>
                                        </p:tav>
                                        <p:tav tm="100000">
                                          <p:val>
                                            <p:strVal val="#ppt_x"/>
                                          </p:val>
                                        </p:tav>
                                      </p:tavLst>
                                    </p:anim>
                                    <p:anim calcmode="lin" valueType="num">
                                      <p:cBhvr>
                                        <p:cTn id="49" dur="1000" fill="hold"/>
                                        <p:tgtEl>
                                          <p:spTgt spid="6">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nodeType="clickEffect">
                                  <p:stCondLst>
                                    <p:cond delay="0"/>
                                  </p:stCondLst>
                                  <p:childTnLst>
                                    <p:set>
                                      <p:cBhvr>
                                        <p:cTn id="53" dur="1" fill="hold">
                                          <p:stCondLst>
                                            <p:cond delay="0"/>
                                          </p:stCondLst>
                                        </p:cTn>
                                        <p:tgtEl>
                                          <p:spTgt spid="6">
                                            <p:txEl>
                                              <p:pRg st="7" end="7"/>
                                            </p:txEl>
                                          </p:spTgt>
                                        </p:tgtEl>
                                        <p:attrNameLst>
                                          <p:attrName>style.visibility</p:attrName>
                                        </p:attrNameLst>
                                      </p:cBhvr>
                                      <p:to>
                                        <p:strVal val="visible"/>
                                      </p:to>
                                    </p:set>
                                    <p:animEffect transition="in" filter="fade">
                                      <p:cBhvr>
                                        <p:cTn id="54" dur="1000"/>
                                        <p:tgtEl>
                                          <p:spTgt spid="6">
                                            <p:txEl>
                                              <p:pRg st="7" end="7"/>
                                            </p:txEl>
                                          </p:spTgt>
                                        </p:tgtEl>
                                      </p:cBhvr>
                                    </p:animEffect>
                                    <p:anim calcmode="lin" valueType="num">
                                      <p:cBhvr>
                                        <p:cTn id="55" dur="1000" fill="hold"/>
                                        <p:tgtEl>
                                          <p:spTgt spid="6">
                                            <p:txEl>
                                              <p:pRg st="7" end="7"/>
                                            </p:txEl>
                                          </p:spTgt>
                                        </p:tgtEl>
                                        <p:attrNameLst>
                                          <p:attrName>ppt_x</p:attrName>
                                        </p:attrNameLst>
                                      </p:cBhvr>
                                      <p:tavLst>
                                        <p:tav tm="0">
                                          <p:val>
                                            <p:strVal val="#ppt_x"/>
                                          </p:val>
                                        </p:tav>
                                        <p:tav tm="100000">
                                          <p:val>
                                            <p:strVal val="#ppt_x"/>
                                          </p:val>
                                        </p:tav>
                                      </p:tavLst>
                                    </p:anim>
                                    <p:anim calcmode="lin" valueType="num">
                                      <p:cBhvr>
                                        <p:cTn id="56" dur="1000" fill="hold"/>
                                        <p:tgtEl>
                                          <p:spTgt spid="6">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6">
                                            <p:txEl>
                                              <p:pRg st="8" end="8"/>
                                            </p:txEl>
                                          </p:spTgt>
                                        </p:tgtEl>
                                        <p:attrNameLst>
                                          <p:attrName>style.visibility</p:attrName>
                                        </p:attrNameLst>
                                      </p:cBhvr>
                                      <p:to>
                                        <p:strVal val="visible"/>
                                      </p:to>
                                    </p:set>
                                    <p:anim calcmode="lin" valueType="num">
                                      <p:cBhvr additive="base">
                                        <p:cTn id="61" dur="500" fill="hold"/>
                                        <p:tgtEl>
                                          <p:spTgt spid="6">
                                            <p:txEl>
                                              <p:pRg st="8" end="8"/>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6">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BF7EE"/>
        </a:solidFill>
        <a:effectLst/>
      </p:bgPr>
    </p:bg>
    <p:spTree>
      <p:nvGrpSpPr>
        <p:cNvPr id="1" name=""/>
        <p:cNvGrpSpPr/>
        <p:nvPr/>
      </p:nvGrpSpPr>
      <p:grpSpPr>
        <a:xfrm>
          <a:off x="0" y="0"/>
          <a:ext cx="0" cy="0"/>
          <a:chOff x="0" y="0"/>
          <a:chExt cx="0" cy="0"/>
        </a:xfrm>
      </p:grpSpPr>
      <p:sp>
        <p:nvSpPr>
          <p:cNvPr id="2" name="Freeform 2" descr="preencoded.png"/>
          <p:cNvSpPr/>
          <p:nvPr/>
        </p:nvSpPr>
        <p:spPr>
          <a:xfrm>
            <a:off x="0" y="0"/>
            <a:ext cx="18290286" cy="10287000"/>
          </a:xfrm>
          <a:custGeom>
            <a:avLst/>
            <a:gdLst/>
            <a:ahLst/>
            <a:cxnLst/>
            <a:rect l="l" t="t" r="r" b="b"/>
            <a:pathLst>
              <a:path w="18290286" h="10287000">
                <a:moveTo>
                  <a:pt x="0" y="0"/>
                </a:moveTo>
                <a:lnTo>
                  <a:pt x="18290286" y="0"/>
                </a:lnTo>
                <a:lnTo>
                  <a:pt x="18290286" y="10287000"/>
                </a:lnTo>
                <a:lnTo>
                  <a:pt x="0" y="10287000"/>
                </a:lnTo>
                <a:lnTo>
                  <a:pt x="0" y="0"/>
                </a:lnTo>
                <a:close/>
              </a:path>
            </a:pathLst>
          </a:custGeom>
          <a:blipFill>
            <a:blip r:embed="rId2"/>
            <a:stretch>
              <a:fillRect b="-12"/>
            </a:stretch>
          </a:blipFill>
        </p:spPr>
        <p:txBody>
          <a:bodyPr/>
          <a:lstStyle/>
          <a:p>
            <a:endParaRPr lang="en-US"/>
          </a:p>
        </p:txBody>
      </p:sp>
      <p:sp>
        <p:nvSpPr>
          <p:cNvPr id="3" name="Freeform 3" descr="preencoded.png"/>
          <p:cNvSpPr/>
          <p:nvPr/>
        </p:nvSpPr>
        <p:spPr>
          <a:xfrm>
            <a:off x="10965710" y="0"/>
            <a:ext cx="7153105" cy="6292013"/>
          </a:xfrm>
          <a:custGeom>
            <a:avLst/>
            <a:gdLst/>
            <a:ahLst/>
            <a:cxnLst/>
            <a:rect l="l" t="t" r="r" b="b"/>
            <a:pathLst>
              <a:path w="7153105" h="6292013">
                <a:moveTo>
                  <a:pt x="0" y="0"/>
                </a:moveTo>
                <a:lnTo>
                  <a:pt x="7153105" y="0"/>
                </a:lnTo>
                <a:lnTo>
                  <a:pt x="7153105" y="6292013"/>
                </a:lnTo>
                <a:lnTo>
                  <a:pt x="0" y="6292013"/>
                </a:lnTo>
                <a:lnTo>
                  <a:pt x="0" y="0"/>
                </a:lnTo>
                <a:close/>
              </a:path>
            </a:pathLst>
          </a:custGeom>
          <a:blipFill>
            <a:blip r:embed="rId3"/>
            <a:stretch>
              <a:fillRect b="-12"/>
            </a:stretch>
          </a:blipFill>
        </p:spPr>
        <p:txBody>
          <a:bodyPr/>
          <a:lstStyle/>
          <a:p>
            <a:endParaRPr lang="en-US"/>
          </a:p>
        </p:txBody>
      </p:sp>
      <p:sp>
        <p:nvSpPr>
          <p:cNvPr id="4" name="Freeform 4" descr="preencoded.png"/>
          <p:cNvSpPr/>
          <p:nvPr/>
        </p:nvSpPr>
        <p:spPr>
          <a:xfrm>
            <a:off x="0" y="2163051"/>
            <a:ext cx="8376252" cy="8123949"/>
          </a:xfrm>
          <a:custGeom>
            <a:avLst/>
            <a:gdLst/>
            <a:ahLst/>
            <a:cxnLst/>
            <a:rect l="l" t="t" r="r" b="b"/>
            <a:pathLst>
              <a:path w="8376252" h="8123949">
                <a:moveTo>
                  <a:pt x="0" y="0"/>
                </a:moveTo>
                <a:lnTo>
                  <a:pt x="8376252" y="0"/>
                </a:lnTo>
                <a:lnTo>
                  <a:pt x="8376252" y="8123949"/>
                </a:lnTo>
                <a:lnTo>
                  <a:pt x="0" y="8123949"/>
                </a:lnTo>
                <a:lnTo>
                  <a:pt x="0" y="0"/>
                </a:lnTo>
                <a:close/>
              </a:path>
            </a:pathLst>
          </a:custGeom>
          <a:blipFill>
            <a:blip r:embed="rId4"/>
            <a:stretch>
              <a:fillRect b="-12"/>
            </a:stretch>
          </a:blipFill>
        </p:spPr>
        <p:txBody>
          <a:bodyPr/>
          <a:lstStyle/>
          <a:p>
            <a:endParaRPr lang="en-US"/>
          </a:p>
        </p:txBody>
      </p:sp>
      <p:grpSp>
        <p:nvGrpSpPr>
          <p:cNvPr id="5" name="Group 5"/>
          <p:cNvGrpSpPr/>
          <p:nvPr/>
        </p:nvGrpSpPr>
        <p:grpSpPr>
          <a:xfrm>
            <a:off x="3208529" y="4225075"/>
            <a:ext cx="11873227" cy="1836851"/>
            <a:chOff x="0" y="0"/>
            <a:chExt cx="2392234" cy="370091"/>
          </a:xfrm>
        </p:grpSpPr>
        <p:sp>
          <p:nvSpPr>
            <p:cNvPr id="6" name="Freeform 6"/>
            <p:cNvSpPr/>
            <p:nvPr/>
          </p:nvSpPr>
          <p:spPr>
            <a:xfrm>
              <a:off x="0" y="0"/>
              <a:ext cx="2392234" cy="370091"/>
            </a:xfrm>
            <a:custGeom>
              <a:avLst/>
              <a:gdLst/>
              <a:ahLst/>
              <a:cxnLst/>
              <a:rect l="l" t="t" r="r" b="b"/>
              <a:pathLst>
                <a:path w="2392234" h="370091">
                  <a:moveTo>
                    <a:pt x="0" y="0"/>
                  </a:moveTo>
                  <a:lnTo>
                    <a:pt x="2392234" y="0"/>
                  </a:lnTo>
                  <a:lnTo>
                    <a:pt x="2392234" y="370091"/>
                  </a:lnTo>
                  <a:lnTo>
                    <a:pt x="0" y="370091"/>
                  </a:lnTo>
                  <a:close/>
                </a:path>
              </a:pathLst>
            </a:custGeom>
            <a:solidFill>
              <a:srgbClr val="FFFFFF">
                <a:alpha val="69804"/>
              </a:srgbClr>
            </a:solidFill>
          </p:spPr>
          <p:txBody>
            <a:bodyPr/>
            <a:lstStyle/>
            <a:p>
              <a:endParaRPr lang="en-US"/>
            </a:p>
          </p:txBody>
        </p:sp>
        <p:sp>
          <p:nvSpPr>
            <p:cNvPr id="7" name="TextBox 7"/>
            <p:cNvSpPr txBox="1"/>
            <p:nvPr/>
          </p:nvSpPr>
          <p:spPr>
            <a:xfrm>
              <a:off x="0" y="-38100"/>
              <a:ext cx="2392234" cy="408191"/>
            </a:xfrm>
            <a:prstGeom prst="rect">
              <a:avLst/>
            </a:prstGeom>
          </p:spPr>
          <p:txBody>
            <a:bodyPr lIns="50800" tIns="50800" rIns="50800" bIns="50800" rtlCol="0" anchor="ctr"/>
            <a:lstStyle/>
            <a:p>
              <a:pPr algn="ctr">
                <a:lnSpc>
                  <a:spcPts val="2659"/>
                </a:lnSpc>
              </a:pPr>
              <a:endParaRPr/>
            </a:p>
          </p:txBody>
        </p:sp>
      </p:grpSp>
      <p:sp>
        <p:nvSpPr>
          <p:cNvPr id="8" name="TextBox 8"/>
          <p:cNvSpPr txBox="1"/>
          <p:nvPr/>
        </p:nvSpPr>
        <p:spPr>
          <a:xfrm>
            <a:off x="3796154" y="4521012"/>
            <a:ext cx="11272431" cy="1244976"/>
          </a:xfrm>
          <a:prstGeom prst="rect">
            <a:avLst/>
          </a:prstGeom>
        </p:spPr>
        <p:txBody>
          <a:bodyPr wrap="square" lIns="0" tIns="0" rIns="0" bIns="0" rtlCol="0" anchor="t">
            <a:spAutoFit/>
          </a:bodyPr>
          <a:lstStyle/>
          <a:p>
            <a:pPr algn="ctr">
              <a:lnSpc>
                <a:spcPts val="10129"/>
              </a:lnSpc>
            </a:pPr>
            <a:r>
              <a:rPr lang="en-US" sz="7235" dirty="0">
                <a:solidFill>
                  <a:srgbClr val="CD5058"/>
                </a:solidFill>
                <a:latin typeface="Fraunces Bold"/>
              </a:rPr>
              <a:t>II. CHUẨN BỊ BÀI NÓI</a:t>
            </a: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BF7EE"/>
        </a:solidFill>
        <a:effectLst/>
      </p:bgPr>
    </p:bg>
    <p:spTree>
      <p:nvGrpSpPr>
        <p:cNvPr id="1" name=""/>
        <p:cNvGrpSpPr/>
        <p:nvPr/>
      </p:nvGrpSpPr>
      <p:grpSpPr>
        <a:xfrm>
          <a:off x="0" y="0"/>
          <a:ext cx="0" cy="0"/>
          <a:chOff x="0" y="0"/>
          <a:chExt cx="0" cy="0"/>
        </a:xfrm>
      </p:grpSpPr>
      <p:sp>
        <p:nvSpPr>
          <p:cNvPr id="2" name="Freeform 2" descr="preencoded.png"/>
          <p:cNvSpPr/>
          <p:nvPr/>
        </p:nvSpPr>
        <p:spPr>
          <a:xfrm>
            <a:off x="0" y="0"/>
            <a:ext cx="18290286" cy="10287000"/>
          </a:xfrm>
          <a:custGeom>
            <a:avLst/>
            <a:gdLst/>
            <a:ahLst/>
            <a:cxnLst/>
            <a:rect l="l" t="t" r="r" b="b"/>
            <a:pathLst>
              <a:path w="18290286" h="10287000">
                <a:moveTo>
                  <a:pt x="0" y="0"/>
                </a:moveTo>
                <a:lnTo>
                  <a:pt x="18290286" y="0"/>
                </a:lnTo>
                <a:lnTo>
                  <a:pt x="18290286" y="10287000"/>
                </a:lnTo>
                <a:lnTo>
                  <a:pt x="0" y="10287000"/>
                </a:lnTo>
                <a:lnTo>
                  <a:pt x="0" y="0"/>
                </a:lnTo>
                <a:close/>
              </a:path>
            </a:pathLst>
          </a:custGeom>
          <a:blipFill>
            <a:blip r:embed="rId2"/>
            <a:stretch>
              <a:fillRect b="-12"/>
            </a:stretch>
          </a:blipFill>
        </p:spPr>
        <p:txBody>
          <a:bodyPr/>
          <a:lstStyle/>
          <a:p>
            <a:endParaRPr lang="en-US"/>
          </a:p>
        </p:txBody>
      </p:sp>
      <p:sp>
        <p:nvSpPr>
          <p:cNvPr id="3" name="Freeform 3" descr="preencoded.png"/>
          <p:cNvSpPr/>
          <p:nvPr/>
        </p:nvSpPr>
        <p:spPr>
          <a:xfrm flipH="1">
            <a:off x="13796456" y="2304735"/>
            <a:ext cx="4753569" cy="7791450"/>
          </a:xfrm>
          <a:custGeom>
            <a:avLst/>
            <a:gdLst/>
            <a:ahLst/>
            <a:cxnLst/>
            <a:rect l="l" t="t" r="r" b="b"/>
            <a:pathLst>
              <a:path w="4753569" h="7791450">
                <a:moveTo>
                  <a:pt x="4753569" y="0"/>
                </a:moveTo>
                <a:lnTo>
                  <a:pt x="0" y="0"/>
                </a:lnTo>
                <a:lnTo>
                  <a:pt x="0" y="7791450"/>
                </a:lnTo>
                <a:lnTo>
                  <a:pt x="4753569" y="7791450"/>
                </a:lnTo>
                <a:lnTo>
                  <a:pt x="4753569" y="0"/>
                </a:lnTo>
                <a:close/>
              </a:path>
            </a:pathLst>
          </a:custGeom>
          <a:blipFill>
            <a:blip r:embed="rId3"/>
            <a:stretch>
              <a:fillRect b="-12"/>
            </a:stretch>
          </a:blipFill>
        </p:spPr>
        <p:txBody>
          <a:bodyPr/>
          <a:lstStyle/>
          <a:p>
            <a:endParaRPr lang="en-US"/>
          </a:p>
        </p:txBody>
      </p:sp>
      <p:sp>
        <p:nvSpPr>
          <p:cNvPr id="4" name="TextBox 4"/>
          <p:cNvSpPr txBox="1"/>
          <p:nvPr/>
        </p:nvSpPr>
        <p:spPr>
          <a:xfrm>
            <a:off x="1593419" y="876300"/>
            <a:ext cx="13796456" cy="1368424"/>
          </a:xfrm>
          <a:prstGeom prst="rect">
            <a:avLst/>
          </a:prstGeom>
        </p:spPr>
        <p:txBody>
          <a:bodyPr lIns="0" tIns="0" rIns="0" bIns="0" rtlCol="0" anchor="t">
            <a:spAutoFit/>
          </a:bodyPr>
          <a:lstStyle/>
          <a:p>
            <a:pPr algn="ctr">
              <a:lnSpc>
                <a:spcPts val="11200"/>
              </a:lnSpc>
            </a:pPr>
            <a:r>
              <a:rPr lang="en-US" sz="8000">
                <a:solidFill>
                  <a:srgbClr val="CD5058"/>
                </a:solidFill>
                <a:latin typeface="Fraunces Bold"/>
              </a:rPr>
              <a:t>NHIỆM VỤ:</a:t>
            </a:r>
          </a:p>
        </p:txBody>
      </p:sp>
      <p:grpSp>
        <p:nvGrpSpPr>
          <p:cNvPr id="5" name="Group 5"/>
          <p:cNvGrpSpPr/>
          <p:nvPr/>
        </p:nvGrpSpPr>
        <p:grpSpPr>
          <a:xfrm>
            <a:off x="1181100" y="3050476"/>
            <a:ext cx="15404460" cy="5719994"/>
            <a:chOff x="0" y="0"/>
            <a:chExt cx="4057142" cy="1506501"/>
          </a:xfrm>
        </p:grpSpPr>
        <p:sp>
          <p:nvSpPr>
            <p:cNvPr id="6" name="Freeform 6"/>
            <p:cNvSpPr/>
            <p:nvPr/>
          </p:nvSpPr>
          <p:spPr>
            <a:xfrm>
              <a:off x="0" y="0"/>
              <a:ext cx="4057142" cy="1506501"/>
            </a:xfrm>
            <a:custGeom>
              <a:avLst/>
              <a:gdLst/>
              <a:ahLst/>
              <a:cxnLst/>
              <a:rect l="l" t="t" r="r" b="b"/>
              <a:pathLst>
                <a:path w="4057142" h="1506501">
                  <a:moveTo>
                    <a:pt x="0" y="0"/>
                  </a:moveTo>
                  <a:lnTo>
                    <a:pt x="4057142" y="0"/>
                  </a:lnTo>
                  <a:lnTo>
                    <a:pt x="4057142" y="1506501"/>
                  </a:lnTo>
                  <a:lnTo>
                    <a:pt x="0" y="1506501"/>
                  </a:lnTo>
                  <a:close/>
                </a:path>
              </a:pathLst>
            </a:custGeom>
            <a:solidFill>
              <a:srgbClr val="FFFFFF">
                <a:alpha val="63922"/>
              </a:srgbClr>
            </a:solidFill>
          </p:spPr>
          <p:txBody>
            <a:bodyPr/>
            <a:lstStyle/>
            <a:p>
              <a:endParaRPr lang="en-US"/>
            </a:p>
          </p:txBody>
        </p:sp>
        <p:sp>
          <p:nvSpPr>
            <p:cNvPr id="7" name="TextBox 7"/>
            <p:cNvSpPr txBox="1"/>
            <p:nvPr/>
          </p:nvSpPr>
          <p:spPr>
            <a:xfrm>
              <a:off x="0" y="-38100"/>
              <a:ext cx="4057142" cy="1544601"/>
            </a:xfrm>
            <a:prstGeom prst="rect">
              <a:avLst/>
            </a:prstGeom>
          </p:spPr>
          <p:txBody>
            <a:bodyPr lIns="50800" tIns="50800" rIns="50800" bIns="50800" rtlCol="0" anchor="ctr"/>
            <a:lstStyle/>
            <a:p>
              <a:pPr algn="ctr">
                <a:lnSpc>
                  <a:spcPts val="2659"/>
                </a:lnSpc>
              </a:pPr>
              <a:endParaRPr/>
            </a:p>
          </p:txBody>
        </p:sp>
      </p:grpSp>
      <p:sp>
        <p:nvSpPr>
          <p:cNvPr id="8" name="TextBox 8"/>
          <p:cNvSpPr txBox="1"/>
          <p:nvPr/>
        </p:nvSpPr>
        <p:spPr>
          <a:xfrm>
            <a:off x="1593419" y="3826838"/>
            <a:ext cx="14579821" cy="4648172"/>
          </a:xfrm>
          <a:prstGeom prst="rect">
            <a:avLst/>
          </a:prstGeom>
        </p:spPr>
        <p:txBody>
          <a:bodyPr lIns="0" tIns="0" rIns="0" bIns="0" rtlCol="0" anchor="t">
            <a:spAutoFit/>
          </a:bodyPr>
          <a:lstStyle/>
          <a:p>
            <a:pPr marL="1133715" lvl="1" indent="-566857" algn="l">
              <a:lnSpc>
                <a:spcPts val="7351"/>
              </a:lnSpc>
              <a:buFont typeface="Arial"/>
              <a:buChar char="•"/>
            </a:pPr>
            <a:r>
              <a:rPr lang="en-US" sz="5251" dirty="0">
                <a:solidFill>
                  <a:srgbClr val="000000"/>
                </a:solidFill>
                <a:latin typeface="Roboto Condensed"/>
              </a:rPr>
              <a:t>HS </a:t>
            </a:r>
            <a:r>
              <a:rPr lang="en-US" sz="5251" dirty="0" err="1">
                <a:solidFill>
                  <a:srgbClr val="000000"/>
                </a:solidFill>
                <a:latin typeface="Roboto Condensed"/>
              </a:rPr>
              <a:t>thực</a:t>
            </a:r>
            <a:r>
              <a:rPr lang="en-US" sz="5251" dirty="0">
                <a:solidFill>
                  <a:srgbClr val="000000"/>
                </a:solidFill>
                <a:latin typeface="Roboto Condensed"/>
              </a:rPr>
              <a:t> </a:t>
            </a:r>
            <a:r>
              <a:rPr lang="en-US" sz="5251" dirty="0" err="1">
                <a:solidFill>
                  <a:srgbClr val="000000"/>
                </a:solidFill>
                <a:latin typeface="Roboto Condensed"/>
              </a:rPr>
              <a:t>hiện</a:t>
            </a:r>
            <a:r>
              <a:rPr lang="en-US" sz="5251" dirty="0">
                <a:solidFill>
                  <a:srgbClr val="000000"/>
                </a:solidFill>
                <a:latin typeface="Roboto Condensed"/>
              </a:rPr>
              <a:t> </a:t>
            </a:r>
            <a:r>
              <a:rPr lang="en-US" sz="5251" dirty="0" err="1">
                <a:solidFill>
                  <a:srgbClr val="000000"/>
                </a:solidFill>
                <a:latin typeface="Roboto Condensed"/>
              </a:rPr>
              <a:t>theo</a:t>
            </a:r>
            <a:r>
              <a:rPr lang="en-US" sz="5251" dirty="0">
                <a:solidFill>
                  <a:srgbClr val="000000"/>
                </a:solidFill>
                <a:latin typeface="Roboto Condensed"/>
              </a:rPr>
              <a:t> </a:t>
            </a:r>
            <a:r>
              <a:rPr lang="en-US" sz="5251" dirty="0" err="1">
                <a:solidFill>
                  <a:srgbClr val="000000"/>
                </a:solidFill>
                <a:latin typeface="Roboto Condensed"/>
              </a:rPr>
              <a:t>nhóm</a:t>
            </a:r>
            <a:r>
              <a:rPr lang="en-US" sz="5251" dirty="0">
                <a:solidFill>
                  <a:srgbClr val="000000"/>
                </a:solidFill>
                <a:latin typeface="Roboto Condensed"/>
              </a:rPr>
              <a:t>, </a:t>
            </a:r>
            <a:r>
              <a:rPr lang="en-US" sz="5251" dirty="0" err="1">
                <a:solidFill>
                  <a:srgbClr val="000000"/>
                </a:solidFill>
                <a:latin typeface="Roboto Condensed"/>
              </a:rPr>
              <a:t>chuẩn</a:t>
            </a:r>
            <a:r>
              <a:rPr lang="en-US" sz="5251" dirty="0">
                <a:solidFill>
                  <a:srgbClr val="000000"/>
                </a:solidFill>
                <a:latin typeface="Roboto Condensed"/>
              </a:rPr>
              <a:t> </a:t>
            </a:r>
            <a:r>
              <a:rPr lang="en-US" sz="5251" dirty="0" err="1">
                <a:solidFill>
                  <a:srgbClr val="000000"/>
                </a:solidFill>
                <a:latin typeface="Roboto Condensed"/>
              </a:rPr>
              <a:t>bị</a:t>
            </a:r>
            <a:r>
              <a:rPr lang="en-US" sz="5251" dirty="0">
                <a:solidFill>
                  <a:srgbClr val="000000"/>
                </a:solidFill>
                <a:latin typeface="Roboto Condensed"/>
              </a:rPr>
              <a:t> </a:t>
            </a:r>
            <a:r>
              <a:rPr lang="en-US" sz="5251" dirty="0" err="1">
                <a:solidFill>
                  <a:srgbClr val="000000"/>
                </a:solidFill>
                <a:latin typeface="Roboto Condensed"/>
              </a:rPr>
              <a:t>trước</a:t>
            </a:r>
            <a:r>
              <a:rPr lang="en-US" sz="5251" dirty="0">
                <a:solidFill>
                  <a:srgbClr val="000000"/>
                </a:solidFill>
                <a:latin typeface="Roboto Condensed"/>
              </a:rPr>
              <a:t> ở </a:t>
            </a:r>
            <a:r>
              <a:rPr lang="en-US" sz="5251" dirty="0" err="1">
                <a:solidFill>
                  <a:srgbClr val="000000"/>
                </a:solidFill>
                <a:latin typeface="Roboto Condensed"/>
              </a:rPr>
              <a:t>nhà</a:t>
            </a:r>
            <a:r>
              <a:rPr lang="en-US" sz="5251" dirty="0">
                <a:solidFill>
                  <a:srgbClr val="000000"/>
                </a:solidFill>
                <a:latin typeface="Roboto Condensed"/>
              </a:rPr>
              <a:t> (</a:t>
            </a:r>
            <a:r>
              <a:rPr lang="en-US" sz="5251" dirty="0" err="1">
                <a:solidFill>
                  <a:srgbClr val="000000"/>
                </a:solidFill>
                <a:latin typeface="Roboto Condensed"/>
              </a:rPr>
              <a:t>Lưu</a:t>
            </a:r>
            <a:r>
              <a:rPr lang="en-US" sz="5251" dirty="0">
                <a:solidFill>
                  <a:srgbClr val="000000"/>
                </a:solidFill>
                <a:latin typeface="Roboto Condensed"/>
              </a:rPr>
              <a:t> ý: HS </a:t>
            </a:r>
            <a:r>
              <a:rPr lang="en-US" sz="5251" dirty="0" err="1">
                <a:solidFill>
                  <a:srgbClr val="000000"/>
                </a:solidFill>
                <a:latin typeface="Roboto Condensed"/>
              </a:rPr>
              <a:t>cần</a:t>
            </a:r>
            <a:r>
              <a:rPr lang="en-US" sz="5251" dirty="0">
                <a:solidFill>
                  <a:srgbClr val="000000"/>
                </a:solidFill>
                <a:latin typeface="Roboto Condensed"/>
              </a:rPr>
              <a:t> </a:t>
            </a:r>
            <a:r>
              <a:rPr lang="en-US" sz="5251" dirty="0" err="1">
                <a:solidFill>
                  <a:srgbClr val="000000"/>
                </a:solidFill>
                <a:latin typeface="Roboto Condensed"/>
              </a:rPr>
              <a:t>trình</a:t>
            </a:r>
            <a:r>
              <a:rPr lang="en-US" sz="5251" dirty="0">
                <a:solidFill>
                  <a:srgbClr val="000000"/>
                </a:solidFill>
                <a:latin typeface="Roboto Condensed"/>
              </a:rPr>
              <a:t> </a:t>
            </a:r>
            <a:r>
              <a:rPr lang="en-US" sz="5251" dirty="0" err="1">
                <a:solidFill>
                  <a:srgbClr val="000000"/>
                </a:solidFill>
                <a:latin typeface="Roboto Condensed"/>
              </a:rPr>
              <a:t>bày</a:t>
            </a:r>
            <a:r>
              <a:rPr lang="en-US" sz="5251" dirty="0">
                <a:solidFill>
                  <a:srgbClr val="000000"/>
                </a:solidFill>
                <a:latin typeface="Roboto Condensed"/>
              </a:rPr>
              <a:t> ý </a:t>
            </a:r>
            <a:r>
              <a:rPr lang="en-US" sz="5251" dirty="0" err="1">
                <a:solidFill>
                  <a:srgbClr val="000000"/>
                </a:solidFill>
                <a:latin typeface="Roboto Condensed"/>
              </a:rPr>
              <a:t>kiến</a:t>
            </a:r>
            <a:r>
              <a:rPr lang="en-US" sz="5251" dirty="0">
                <a:solidFill>
                  <a:srgbClr val="000000"/>
                </a:solidFill>
                <a:latin typeface="Roboto Condensed"/>
              </a:rPr>
              <a:t> </a:t>
            </a:r>
            <a:r>
              <a:rPr lang="en-US" sz="5251" dirty="0" err="1">
                <a:solidFill>
                  <a:srgbClr val="000000"/>
                </a:solidFill>
                <a:latin typeface="Roboto Condensed"/>
              </a:rPr>
              <a:t>trước</a:t>
            </a:r>
            <a:r>
              <a:rPr lang="en-US" sz="5251" dirty="0">
                <a:solidFill>
                  <a:srgbClr val="000000"/>
                </a:solidFill>
                <a:latin typeface="Roboto Condensed"/>
              </a:rPr>
              <a:t> </a:t>
            </a:r>
            <a:r>
              <a:rPr lang="en-US" sz="5251" dirty="0" err="1">
                <a:solidFill>
                  <a:srgbClr val="000000"/>
                </a:solidFill>
                <a:latin typeface="Roboto Condensed"/>
              </a:rPr>
              <a:t>mọi</a:t>
            </a:r>
            <a:r>
              <a:rPr lang="en-US" sz="5251" dirty="0">
                <a:solidFill>
                  <a:srgbClr val="000000"/>
                </a:solidFill>
                <a:latin typeface="Roboto Condensed"/>
              </a:rPr>
              <a:t> </a:t>
            </a:r>
            <a:r>
              <a:rPr lang="en-US" sz="5251" dirty="0" err="1">
                <a:solidFill>
                  <a:srgbClr val="000000"/>
                </a:solidFill>
                <a:latin typeface="Roboto Condensed"/>
              </a:rPr>
              <a:t>người</a:t>
            </a:r>
            <a:r>
              <a:rPr lang="en-US" sz="5251" dirty="0">
                <a:solidFill>
                  <a:srgbClr val="000000"/>
                </a:solidFill>
                <a:latin typeface="Roboto Condensed"/>
              </a:rPr>
              <a:t> và ở </a:t>
            </a:r>
            <a:r>
              <a:rPr lang="en-US" sz="5251" dirty="0" err="1">
                <a:solidFill>
                  <a:srgbClr val="000000"/>
                </a:solidFill>
                <a:latin typeface="Roboto Condensed"/>
              </a:rPr>
              <a:t>phía</a:t>
            </a:r>
            <a:r>
              <a:rPr lang="en-US" sz="5251" dirty="0">
                <a:solidFill>
                  <a:srgbClr val="000000"/>
                </a:solidFill>
                <a:latin typeface="Roboto Condensed"/>
              </a:rPr>
              <a:t> </a:t>
            </a:r>
            <a:r>
              <a:rPr lang="en-US" sz="5251" dirty="0" err="1">
                <a:solidFill>
                  <a:srgbClr val="000000"/>
                </a:solidFill>
                <a:latin typeface="Roboto Condensed"/>
              </a:rPr>
              <a:t>dưới</a:t>
            </a:r>
            <a:r>
              <a:rPr lang="en-US" sz="5251" dirty="0">
                <a:solidFill>
                  <a:srgbClr val="000000"/>
                </a:solidFill>
                <a:latin typeface="Roboto Condensed"/>
              </a:rPr>
              <a:t> </a:t>
            </a:r>
            <a:r>
              <a:rPr lang="en-US" sz="5251" dirty="0" err="1">
                <a:solidFill>
                  <a:srgbClr val="000000"/>
                </a:solidFill>
                <a:latin typeface="Roboto Condensed"/>
              </a:rPr>
              <a:t>thì</a:t>
            </a:r>
            <a:r>
              <a:rPr lang="en-US" sz="5251" dirty="0">
                <a:solidFill>
                  <a:srgbClr val="000000"/>
                </a:solidFill>
                <a:latin typeface="Roboto Condensed"/>
              </a:rPr>
              <a:t> </a:t>
            </a:r>
            <a:r>
              <a:rPr lang="en-US" sz="5251" dirty="0" err="1">
                <a:solidFill>
                  <a:srgbClr val="000000"/>
                </a:solidFill>
                <a:latin typeface="Roboto Condensed"/>
              </a:rPr>
              <a:t>các</a:t>
            </a:r>
            <a:r>
              <a:rPr lang="en-US" sz="5251" dirty="0">
                <a:solidFill>
                  <a:srgbClr val="000000"/>
                </a:solidFill>
                <a:latin typeface="Roboto Condensed"/>
              </a:rPr>
              <a:t> HS </a:t>
            </a:r>
            <a:r>
              <a:rPr lang="en-US" sz="5251" dirty="0" err="1">
                <a:solidFill>
                  <a:srgbClr val="000000"/>
                </a:solidFill>
                <a:latin typeface="Roboto Condensed"/>
              </a:rPr>
              <a:t>còn</a:t>
            </a:r>
            <a:r>
              <a:rPr lang="en-US" sz="5251" dirty="0">
                <a:solidFill>
                  <a:srgbClr val="000000"/>
                </a:solidFill>
                <a:latin typeface="Roboto Condensed"/>
              </a:rPr>
              <a:t> </a:t>
            </a:r>
            <a:r>
              <a:rPr lang="en-US" sz="5251" dirty="0" err="1">
                <a:solidFill>
                  <a:srgbClr val="000000"/>
                </a:solidFill>
                <a:latin typeface="Roboto Condensed"/>
              </a:rPr>
              <a:t>lại</a:t>
            </a:r>
            <a:r>
              <a:rPr lang="en-US" sz="5251" dirty="0">
                <a:solidFill>
                  <a:srgbClr val="000000"/>
                </a:solidFill>
                <a:latin typeface="Roboto Condensed"/>
              </a:rPr>
              <a:t> </a:t>
            </a:r>
            <a:r>
              <a:rPr lang="en-US" sz="5251" dirty="0" err="1">
                <a:solidFill>
                  <a:srgbClr val="000000"/>
                </a:solidFill>
                <a:latin typeface="Roboto Condensed"/>
              </a:rPr>
              <a:t>sẽ</a:t>
            </a:r>
            <a:r>
              <a:rPr lang="en-US" sz="5251" dirty="0">
                <a:solidFill>
                  <a:srgbClr val="000000"/>
                </a:solidFill>
                <a:latin typeface="Roboto Condensed"/>
              </a:rPr>
              <a:t> </a:t>
            </a:r>
            <a:r>
              <a:rPr lang="en-US" sz="5251" dirty="0" err="1">
                <a:solidFill>
                  <a:srgbClr val="000000"/>
                </a:solidFill>
                <a:latin typeface="Roboto Condensed"/>
              </a:rPr>
              <a:t>nghe</a:t>
            </a:r>
            <a:r>
              <a:rPr lang="en-US" sz="5251" dirty="0">
                <a:solidFill>
                  <a:srgbClr val="000000"/>
                </a:solidFill>
                <a:latin typeface="Roboto Condensed"/>
              </a:rPr>
              <a:t>, </a:t>
            </a:r>
            <a:r>
              <a:rPr lang="en-US" sz="5251" dirty="0" err="1">
                <a:solidFill>
                  <a:srgbClr val="000000"/>
                </a:solidFill>
                <a:latin typeface="Roboto Condensed"/>
              </a:rPr>
              <a:t>đánh</a:t>
            </a:r>
            <a:r>
              <a:rPr lang="en-US" sz="5251" dirty="0">
                <a:solidFill>
                  <a:srgbClr val="000000"/>
                </a:solidFill>
                <a:latin typeface="Roboto Condensed"/>
              </a:rPr>
              <a:t> </a:t>
            </a:r>
            <a:r>
              <a:rPr lang="en-US" sz="5251" dirty="0" err="1">
                <a:solidFill>
                  <a:srgbClr val="000000"/>
                </a:solidFill>
                <a:latin typeface="Roboto Condensed"/>
              </a:rPr>
              <a:t>giá</a:t>
            </a:r>
            <a:r>
              <a:rPr lang="en-US" sz="5251" dirty="0">
                <a:solidFill>
                  <a:srgbClr val="000000"/>
                </a:solidFill>
                <a:latin typeface="Roboto Condensed"/>
              </a:rPr>
              <a:t> </a:t>
            </a:r>
            <a:r>
              <a:rPr lang="en-US" sz="5251" dirty="0" err="1">
                <a:solidFill>
                  <a:srgbClr val="000000"/>
                </a:solidFill>
                <a:latin typeface="Roboto Condensed"/>
              </a:rPr>
              <a:t>các</a:t>
            </a:r>
            <a:r>
              <a:rPr lang="en-US" sz="5251" dirty="0">
                <a:solidFill>
                  <a:srgbClr val="000000"/>
                </a:solidFill>
                <a:latin typeface="Roboto Condensed"/>
              </a:rPr>
              <a:t> ý </a:t>
            </a:r>
            <a:r>
              <a:rPr lang="en-US" sz="5251" dirty="0" err="1">
                <a:solidFill>
                  <a:srgbClr val="000000"/>
                </a:solidFill>
                <a:latin typeface="Roboto Condensed"/>
              </a:rPr>
              <a:t>kiến</a:t>
            </a:r>
            <a:r>
              <a:rPr lang="en-US" sz="5251" dirty="0">
                <a:solidFill>
                  <a:srgbClr val="000000"/>
                </a:solidFill>
                <a:latin typeface="Roboto Condensed"/>
              </a:rPr>
              <a:t> </a:t>
            </a:r>
            <a:r>
              <a:rPr lang="en-US" sz="5251" dirty="0" err="1">
                <a:solidFill>
                  <a:srgbClr val="000000"/>
                </a:solidFill>
                <a:latin typeface="Roboto Condensed"/>
              </a:rPr>
              <a:t>đó</a:t>
            </a:r>
            <a:r>
              <a:rPr lang="en-US" sz="5251" dirty="0">
                <a:solidFill>
                  <a:srgbClr val="000000"/>
                </a:solidFill>
                <a:latin typeface="Roboto Condensed"/>
              </a:rPr>
              <a:t>.) </a:t>
            </a:r>
          </a:p>
          <a:p>
            <a:pPr marL="1133715" lvl="1" indent="-566857" algn="l">
              <a:lnSpc>
                <a:spcPts val="7351"/>
              </a:lnSpc>
              <a:buFont typeface="Arial"/>
              <a:buChar char="•"/>
            </a:pPr>
            <a:r>
              <a:rPr lang="en-US" sz="5251" dirty="0" err="1">
                <a:solidFill>
                  <a:srgbClr val="000000"/>
                </a:solidFill>
                <a:latin typeface="Roboto Condensed"/>
              </a:rPr>
              <a:t>Nội</a:t>
            </a:r>
            <a:r>
              <a:rPr lang="en-US" sz="5251" dirty="0">
                <a:solidFill>
                  <a:srgbClr val="000000"/>
                </a:solidFill>
                <a:latin typeface="Roboto Condensed"/>
              </a:rPr>
              <a:t> dung: </a:t>
            </a:r>
            <a:r>
              <a:rPr lang="en-US" sz="5251" dirty="0" err="1">
                <a:solidFill>
                  <a:srgbClr val="000000"/>
                </a:solidFill>
                <a:latin typeface="Roboto Condensed"/>
              </a:rPr>
              <a:t>Phiếu</a:t>
            </a:r>
            <a:r>
              <a:rPr lang="en-US" sz="5251" dirty="0">
                <a:solidFill>
                  <a:srgbClr val="000000"/>
                </a:solidFill>
                <a:latin typeface="Roboto Condensed"/>
              </a:rPr>
              <a:t> </a:t>
            </a:r>
            <a:r>
              <a:rPr lang="en-US" sz="5251" dirty="0" err="1">
                <a:solidFill>
                  <a:srgbClr val="000000"/>
                </a:solidFill>
                <a:latin typeface="Roboto Condensed"/>
              </a:rPr>
              <a:t>học</a:t>
            </a:r>
            <a:r>
              <a:rPr lang="en-US" sz="5251" dirty="0">
                <a:solidFill>
                  <a:srgbClr val="000000"/>
                </a:solidFill>
                <a:latin typeface="Roboto Condensed"/>
              </a:rPr>
              <a:t> </a:t>
            </a:r>
            <a:r>
              <a:rPr lang="en-US" sz="5251" dirty="0" err="1">
                <a:solidFill>
                  <a:srgbClr val="000000"/>
                </a:solidFill>
                <a:latin typeface="Roboto Condensed"/>
              </a:rPr>
              <a:t>tập</a:t>
            </a:r>
            <a:r>
              <a:rPr lang="en-US" sz="5251" dirty="0">
                <a:solidFill>
                  <a:srgbClr val="000000"/>
                </a:solidFill>
                <a:latin typeface="Roboto Condensed"/>
              </a:rPr>
              <a:t> </a:t>
            </a:r>
            <a:r>
              <a:rPr lang="en-US" sz="5251" dirty="0" err="1">
                <a:solidFill>
                  <a:srgbClr val="000000"/>
                </a:solidFill>
                <a:latin typeface="Roboto Condensed"/>
              </a:rPr>
              <a:t>số</a:t>
            </a:r>
            <a:r>
              <a:rPr lang="en-US" sz="5251" dirty="0">
                <a:solidFill>
                  <a:srgbClr val="000000"/>
                </a:solidFill>
                <a:latin typeface="Roboto Condensed"/>
              </a:rPr>
              <a:t> 1 </a:t>
            </a: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BF7EE"/>
        </a:solidFill>
        <a:effectLst/>
      </p:bgPr>
    </p:bg>
    <p:spTree>
      <p:nvGrpSpPr>
        <p:cNvPr id="1" name=""/>
        <p:cNvGrpSpPr/>
        <p:nvPr/>
      </p:nvGrpSpPr>
      <p:grpSpPr>
        <a:xfrm>
          <a:off x="0" y="0"/>
          <a:ext cx="0" cy="0"/>
          <a:chOff x="0" y="0"/>
          <a:chExt cx="0" cy="0"/>
        </a:xfrm>
      </p:grpSpPr>
      <p:sp>
        <p:nvSpPr>
          <p:cNvPr id="2" name="Freeform 2" descr="preencoded.png"/>
          <p:cNvSpPr/>
          <p:nvPr/>
        </p:nvSpPr>
        <p:spPr>
          <a:xfrm>
            <a:off x="0" y="0"/>
            <a:ext cx="18290286" cy="10287000"/>
          </a:xfrm>
          <a:custGeom>
            <a:avLst/>
            <a:gdLst/>
            <a:ahLst/>
            <a:cxnLst/>
            <a:rect l="l" t="t" r="r" b="b"/>
            <a:pathLst>
              <a:path w="18290286" h="10287000">
                <a:moveTo>
                  <a:pt x="0" y="0"/>
                </a:moveTo>
                <a:lnTo>
                  <a:pt x="18290286" y="0"/>
                </a:lnTo>
                <a:lnTo>
                  <a:pt x="18290286" y="10287000"/>
                </a:lnTo>
                <a:lnTo>
                  <a:pt x="0" y="10287000"/>
                </a:lnTo>
                <a:lnTo>
                  <a:pt x="0" y="0"/>
                </a:lnTo>
                <a:close/>
              </a:path>
            </a:pathLst>
          </a:custGeom>
          <a:blipFill>
            <a:blip r:embed="rId2"/>
            <a:stretch>
              <a:fillRect b="-12"/>
            </a:stretch>
          </a:blipFill>
        </p:spPr>
        <p:txBody>
          <a:bodyPr/>
          <a:lstStyle/>
          <a:p>
            <a:endParaRPr lang="en-US"/>
          </a:p>
        </p:txBody>
      </p:sp>
      <p:sp>
        <p:nvSpPr>
          <p:cNvPr id="3" name="Freeform 3" descr="preencoded.png"/>
          <p:cNvSpPr/>
          <p:nvPr/>
        </p:nvSpPr>
        <p:spPr>
          <a:xfrm flipH="1">
            <a:off x="13796456" y="2304735"/>
            <a:ext cx="4753569" cy="7791450"/>
          </a:xfrm>
          <a:custGeom>
            <a:avLst/>
            <a:gdLst/>
            <a:ahLst/>
            <a:cxnLst/>
            <a:rect l="l" t="t" r="r" b="b"/>
            <a:pathLst>
              <a:path w="4753569" h="7791450">
                <a:moveTo>
                  <a:pt x="4753569" y="0"/>
                </a:moveTo>
                <a:lnTo>
                  <a:pt x="0" y="0"/>
                </a:lnTo>
                <a:lnTo>
                  <a:pt x="0" y="7791450"/>
                </a:lnTo>
                <a:lnTo>
                  <a:pt x="4753569" y="7791450"/>
                </a:lnTo>
                <a:lnTo>
                  <a:pt x="4753569" y="0"/>
                </a:lnTo>
                <a:close/>
              </a:path>
            </a:pathLst>
          </a:custGeom>
          <a:blipFill>
            <a:blip r:embed="rId3"/>
            <a:stretch>
              <a:fillRect b="-12"/>
            </a:stretch>
          </a:blipFill>
        </p:spPr>
        <p:txBody>
          <a:bodyPr/>
          <a:lstStyle/>
          <a:p>
            <a:endParaRPr lang="en-US"/>
          </a:p>
        </p:txBody>
      </p:sp>
      <p:sp>
        <p:nvSpPr>
          <p:cNvPr id="4" name="TextBox 4"/>
          <p:cNvSpPr txBox="1"/>
          <p:nvPr/>
        </p:nvSpPr>
        <p:spPr>
          <a:xfrm>
            <a:off x="1593419" y="876300"/>
            <a:ext cx="13796456" cy="1368424"/>
          </a:xfrm>
          <a:prstGeom prst="rect">
            <a:avLst/>
          </a:prstGeom>
        </p:spPr>
        <p:txBody>
          <a:bodyPr lIns="0" tIns="0" rIns="0" bIns="0" rtlCol="0" anchor="t">
            <a:spAutoFit/>
          </a:bodyPr>
          <a:lstStyle/>
          <a:p>
            <a:pPr algn="ctr">
              <a:lnSpc>
                <a:spcPts val="11200"/>
              </a:lnSpc>
            </a:pPr>
            <a:r>
              <a:rPr lang="en-US" sz="8000">
                <a:solidFill>
                  <a:srgbClr val="CD5058"/>
                </a:solidFill>
                <a:latin typeface="Fraunces Bold"/>
              </a:rPr>
              <a:t>NHIỆM VỤ:</a:t>
            </a:r>
          </a:p>
        </p:txBody>
      </p:sp>
      <p:grpSp>
        <p:nvGrpSpPr>
          <p:cNvPr id="5" name="Group 5"/>
          <p:cNvGrpSpPr/>
          <p:nvPr/>
        </p:nvGrpSpPr>
        <p:grpSpPr>
          <a:xfrm>
            <a:off x="1181100" y="3050476"/>
            <a:ext cx="15404460" cy="6207824"/>
            <a:chOff x="0" y="0"/>
            <a:chExt cx="4057142" cy="1634983"/>
          </a:xfrm>
        </p:grpSpPr>
        <p:sp>
          <p:nvSpPr>
            <p:cNvPr id="6" name="Freeform 6"/>
            <p:cNvSpPr/>
            <p:nvPr/>
          </p:nvSpPr>
          <p:spPr>
            <a:xfrm>
              <a:off x="0" y="0"/>
              <a:ext cx="4057142" cy="1634983"/>
            </a:xfrm>
            <a:custGeom>
              <a:avLst/>
              <a:gdLst/>
              <a:ahLst/>
              <a:cxnLst/>
              <a:rect l="l" t="t" r="r" b="b"/>
              <a:pathLst>
                <a:path w="4057142" h="1634983">
                  <a:moveTo>
                    <a:pt x="0" y="0"/>
                  </a:moveTo>
                  <a:lnTo>
                    <a:pt x="4057142" y="0"/>
                  </a:lnTo>
                  <a:lnTo>
                    <a:pt x="4057142" y="1634983"/>
                  </a:lnTo>
                  <a:lnTo>
                    <a:pt x="0" y="1634983"/>
                  </a:lnTo>
                  <a:close/>
                </a:path>
              </a:pathLst>
            </a:custGeom>
            <a:solidFill>
              <a:srgbClr val="FFFFFF">
                <a:alpha val="63922"/>
              </a:srgbClr>
            </a:solidFill>
          </p:spPr>
          <p:txBody>
            <a:bodyPr/>
            <a:lstStyle/>
            <a:p>
              <a:endParaRPr lang="en-US"/>
            </a:p>
          </p:txBody>
        </p:sp>
        <p:sp>
          <p:nvSpPr>
            <p:cNvPr id="7" name="TextBox 7"/>
            <p:cNvSpPr txBox="1"/>
            <p:nvPr/>
          </p:nvSpPr>
          <p:spPr>
            <a:xfrm>
              <a:off x="0" y="-38100"/>
              <a:ext cx="4057142" cy="1673083"/>
            </a:xfrm>
            <a:prstGeom prst="rect">
              <a:avLst/>
            </a:prstGeom>
          </p:spPr>
          <p:txBody>
            <a:bodyPr lIns="50800" tIns="50800" rIns="50800" bIns="50800" rtlCol="0" anchor="ctr"/>
            <a:lstStyle/>
            <a:p>
              <a:pPr algn="ctr">
                <a:lnSpc>
                  <a:spcPts val="2659"/>
                </a:lnSpc>
              </a:pPr>
              <a:endParaRPr/>
            </a:p>
          </p:txBody>
        </p:sp>
      </p:grpSp>
      <p:sp>
        <p:nvSpPr>
          <p:cNvPr id="8" name="TextBox 8"/>
          <p:cNvSpPr txBox="1"/>
          <p:nvPr/>
        </p:nvSpPr>
        <p:spPr>
          <a:xfrm>
            <a:off x="1028700" y="4023264"/>
            <a:ext cx="15383823" cy="4062222"/>
          </a:xfrm>
          <a:prstGeom prst="rect">
            <a:avLst/>
          </a:prstGeom>
        </p:spPr>
        <p:txBody>
          <a:bodyPr lIns="0" tIns="0" rIns="0" bIns="0" rtlCol="0" anchor="t">
            <a:spAutoFit/>
          </a:bodyPr>
          <a:lstStyle/>
          <a:p>
            <a:pPr marL="1101090" lvl="1" indent="-550545" algn="just">
              <a:lnSpc>
                <a:spcPts val="8109"/>
              </a:lnSpc>
              <a:buFont typeface="Arial"/>
              <a:buChar char="•"/>
            </a:pPr>
            <a:r>
              <a:rPr lang="en-US" sz="5100" dirty="0" err="1">
                <a:solidFill>
                  <a:srgbClr val="000000"/>
                </a:solidFill>
                <a:latin typeface="Roboto Condensed Bold"/>
              </a:rPr>
              <a:t>Nhóm</a:t>
            </a:r>
            <a:r>
              <a:rPr lang="en-US" sz="5100" dirty="0">
                <a:solidFill>
                  <a:srgbClr val="000000"/>
                </a:solidFill>
                <a:latin typeface="Roboto Condensed Bold"/>
              </a:rPr>
              <a:t> 1, 2: </a:t>
            </a:r>
            <a:r>
              <a:rPr lang="en-US" sz="5100" dirty="0" err="1">
                <a:solidFill>
                  <a:srgbClr val="000000"/>
                </a:solidFill>
                <a:latin typeface="Roboto Condensed"/>
              </a:rPr>
              <a:t>Chuẩn</a:t>
            </a:r>
            <a:r>
              <a:rPr lang="en-US" sz="5100" dirty="0">
                <a:solidFill>
                  <a:srgbClr val="000000"/>
                </a:solidFill>
                <a:latin typeface="Roboto Condensed"/>
              </a:rPr>
              <a:t> </a:t>
            </a:r>
            <a:r>
              <a:rPr lang="en-US" sz="5100" dirty="0" err="1">
                <a:solidFill>
                  <a:srgbClr val="000000"/>
                </a:solidFill>
                <a:latin typeface="Roboto Condensed"/>
              </a:rPr>
              <a:t>bị</a:t>
            </a:r>
            <a:r>
              <a:rPr lang="en-US" sz="5100" dirty="0">
                <a:solidFill>
                  <a:srgbClr val="000000"/>
                </a:solidFill>
                <a:latin typeface="Roboto Condensed"/>
              </a:rPr>
              <a:t> ý </a:t>
            </a:r>
            <a:r>
              <a:rPr lang="en-US" sz="5100" dirty="0" err="1">
                <a:solidFill>
                  <a:srgbClr val="000000"/>
                </a:solidFill>
                <a:latin typeface="Roboto Condensed"/>
              </a:rPr>
              <a:t>kiến</a:t>
            </a:r>
            <a:r>
              <a:rPr lang="en-US" sz="5100" dirty="0">
                <a:solidFill>
                  <a:srgbClr val="000000"/>
                </a:solidFill>
                <a:latin typeface="Roboto Condensed"/>
              </a:rPr>
              <a:t> </a:t>
            </a:r>
            <a:r>
              <a:rPr lang="en-US" sz="5100" dirty="0" err="1">
                <a:solidFill>
                  <a:srgbClr val="000000"/>
                </a:solidFill>
                <a:latin typeface="Roboto Condensed"/>
              </a:rPr>
              <a:t>về</a:t>
            </a:r>
            <a:r>
              <a:rPr lang="en-US" sz="5100" dirty="0">
                <a:solidFill>
                  <a:srgbClr val="000000"/>
                </a:solidFill>
                <a:latin typeface="Roboto Condensed"/>
              </a:rPr>
              <a:t> </a:t>
            </a:r>
            <a:r>
              <a:rPr lang="en-US" sz="5100" dirty="0" err="1">
                <a:solidFill>
                  <a:srgbClr val="000000"/>
                </a:solidFill>
                <a:latin typeface="Roboto Condensed"/>
              </a:rPr>
              <a:t>sự</a:t>
            </a:r>
            <a:r>
              <a:rPr lang="en-US" sz="5100" dirty="0">
                <a:solidFill>
                  <a:srgbClr val="000000"/>
                </a:solidFill>
                <a:latin typeface="Roboto Condensed"/>
              </a:rPr>
              <a:t> </a:t>
            </a:r>
            <a:r>
              <a:rPr lang="en-US" sz="5100" dirty="0" err="1">
                <a:solidFill>
                  <a:srgbClr val="000000"/>
                </a:solidFill>
                <a:latin typeface="Roboto Condensed"/>
              </a:rPr>
              <a:t>giống</a:t>
            </a:r>
            <a:r>
              <a:rPr lang="en-US" sz="5100" dirty="0">
                <a:solidFill>
                  <a:srgbClr val="000000"/>
                </a:solidFill>
                <a:latin typeface="Roboto Condensed"/>
              </a:rPr>
              <a:t> </a:t>
            </a:r>
            <a:r>
              <a:rPr lang="en-US" sz="5100" dirty="0" err="1">
                <a:solidFill>
                  <a:srgbClr val="000000"/>
                </a:solidFill>
                <a:latin typeface="Roboto Condensed"/>
              </a:rPr>
              <a:t>nhau</a:t>
            </a:r>
            <a:r>
              <a:rPr lang="en-US" sz="5100" dirty="0">
                <a:solidFill>
                  <a:srgbClr val="000000"/>
                </a:solidFill>
                <a:latin typeface="Roboto Condensed"/>
              </a:rPr>
              <a:t> </a:t>
            </a:r>
            <a:r>
              <a:rPr lang="en-US" sz="5100" dirty="0" err="1">
                <a:solidFill>
                  <a:srgbClr val="000000"/>
                </a:solidFill>
                <a:latin typeface="Roboto Condensed"/>
              </a:rPr>
              <a:t>giữa</a:t>
            </a:r>
            <a:r>
              <a:rPr lang="en-US" sz="5100" dirty="0">
                <a:solidFill>
                  <a:srgbClr val="000000"/>
                </a:solidFill>
                <a:latin typeface="Roboto Condensed"/>
              </a:rPr>
              <a:t> </a:t>
            </a:r>
            <a:r>
              <a:rPr lang="en-US" sz="5100" dirty="0" err="1">
                <a:solidFill>
                  <a:srgbClr val="000000"/>
                </a:solidFill>
                <a:latin typeface="Roboto Condensed"/>
              </a:rPr>
              <a:t>bài</a:t>
            </a:r>
            <a:r>
              <a:rPr lang="en-US" sz="5100" dirty="0">
                <a:solidFill>
                  <a:srgbClr val="000000"/>
                </a:solidFill>
                <a:latin typeface="Roboto Condensed"/>
              </a:rPr>
              <a:t> </a:t>
            </a:r>
            <a:r>
              <a:rPr lang="en-US" sz="5100" dirty="0" err="1">
                <a:solidFill>
                  <a:srgbClr val="000000"/>
                </a:solidFill>
                <a:latin typeface="Roboto Condensed"/>
              </a:rPr>
              <a:t>thơ</a:t>
            </a:r>
            <a:r>
              <a:rPr lang="en-US" sz="5100" dirty="0">
                <a:solidFill>
                  <a:srgbClr val="000000"/>
                </a:solidFill>
                <a:latin typeface="Roboto Condensed"/>
              </a:rPr>
              <a:t> “</a:t>
            </a:r>
            <a:r>
              <a:rPr lang="en-US" sz="5100" dirty="0" err="1">
                <a:solidFill>
                  <a:srgbClr val="000000"/>
                </a:solidFill>
                <a:latin typeface="Roboto Condensed"/>
              </a:rPr>
              <a:t>Sông</a:t>
            </a:r>
            <a:r>
              <a:rPr lang="en-US" sz="5100" dirty="0">
                <a:solidFill>
                  <a:srgbClr val="000000"/>
                </a:solidFill>
                <a:latin typeface="Roboto Condensed"/>
              </a:rPr>
              <a:t> </a:t>
            </a:r>
            <a:r>
              <a:rPr lang="en-US" sz="5100" dirty="0" err="1">
                <a:solidFill>
                  <a:srgbClr val="000000"/>
                </a:solidFill>
                <a:latin typeface="Roboto Condensed"/>
              </a:rPr>
              <a:t>núi</a:t>
            </a:r>
            <a:r>
              <a:rPr lang="en-US" sz="5100" dirty="0">
                <a:solidFill>
                  <a:srgbClr val="000000"/>
                </a:solidFill>
                <a:latin typeface="Roboto Condensed"/>
              </a:rPr>
              <a:t> </a:t>
            </a:r>
            <a:r>
              <a:rPr lang="en-US" sz="5100" dirty="0" err="1">
                <a:solidFill>
                  <a:srgbClr val="000000"/>
                </a:solidFill>
                <a:latin typeface="Roboto Condensed"/>
              </a:rPr>
              <a:t>nước</a:t>
            </a:r>
            <a:r>
              <a:rPr lang="en-US" sz="5100" dirty="0">
                <a:solidFill>
                  <a:srgbClr val="000000"/>
                </a:solidFill>
                <a:latin typeface="Roboto Condensed"/>
              </a:rPr>
              <a:t> Nam” và </a:t>
            </a:r>
            <a:r>
              <a:rPr lang="en-US" sz="5100" dirty="0" err="1">
                <a:solidFill>
                  <a:srgbClr val="000000"/>
                </a:solidFill>
                <a:latin typeface="Roboto Condensed"/>
              </a:rPr>
              <a:t>văn</a:t>
            </a:r>
            <a:r>
              <a:rPr lang="en-US" sz="5100" dirty="0">
                <a:solidFill>
                  <a:srgbClr val="000000"/>
                </a:solidFill>
                <a:latin typeface="Roboto Condensed"/>
              </a:rPr>
              <a:t> </a:t>
            </a:r>
            <a:r>
              <a:rPr lang="en-US" sz="5100" dirty="0" err="1">
                <a:solidFill>
                  <a:srgbClr val="000000"/>
                </a:solidFill>
                <a:latin typeface="Roboto Condensed"/>
              </a:rPr>
              <a:t>bản</a:t>
            </a:r>
            <a:r>
              <a:rPr lang="en-US" sz="5100" dirty="0">
                <a:solidFill>
                  <a:srgbClr val="000000"/>
                </a:solidFill>
                <a:latin typeface="Roboto Condensed"/>
              </a:rPr>
              <a:t> “</a:t>
            </a:r>
            <a:r>
              <a:rPr lang="en-US" sz="5100" dirty="0" err="1">
                <a:solidFill>
                  <a:srgbClr val="000000"/>
                </a:solidFill>
                <a:latin typeface="Roboto Condensed"/>
              </a:rPr>
              <a:t>Nước</a:t>
            </a:r>
            <a:r>
              <a:rPr lang="en-US" sz="5100" dirty="0">
                <a:solidFill>
                  <a:srgbClr val="000000"/>
                </a:solidFill>
                <a:latin typeface="Roboto Condensed"/>
              </a:rPr>
              <a:t> Đại Việt ta”.</a:t>
            </a:r>
          </a:p>
          <a:p>
            <a:pPr marL="1101090" lvl="1" indent="-550545" algn="just">
              <a:lnSpc>
                <a:spcPts val="8109"/>
              </a:lnSpc>
              <a:buFont typeface="Arial"/>
              <a:buChar char="•"/>
            </a:pPr>
            <a:r>
              <a:rPr lang="en-US" sz="5100" dirty="0" err="1">
                <a:solidFill>
                  <a:srgbClr val="000000"/>
                </a:solidFill>
                <a:latin typeface="Roboto Condensed Bold"/>
              </a:rPr>
              <a:t>Nhóm</a:t>
            </a:r>
            <a:r>
              <a:rPr lang="en-US" sz="5100" dirty="0">
                <a:solidFill>
                  <a:srgbClr val="000000"/>
                </a:solidFill>
                <a:latin typeface="Roboto Condensed Bold"/>
              </a:rPr>
              <a:t> 3, 4: </a:t>
            </a:r>
            <a:r>
              <a:rPr lang="en-US" sz="5100" dirty="0" err="1">
                <a:solidFill>
                  <a:srgbClr val="000000"/>
                </a:solidFill>
                <a:latin typeface="Roboto Condensed"/>
              </a:rPr>
              <a:t>Chuẩn</a:t>
            </a:r>
            <a:r>
              <a:rPr lang="en-US" sz="5100" dirty="0">
                <a:solidFill>
                  <a:srgbClr val="000000"/>
                </a:solidFill>
                <a:latin typeface="Roboto Condensed"/>
              </a:rPr>
              <a:t> </a:t>
            </a:r>
            <a:r>
              <a:rPr lang="en-US" sz="5100" dirty="0" err="1">
                <a:solidFill>
                  <a:srgbClr val="000000"/>
                </a:solidFill>
                <a:latin typeface="Roboto Condensed"/>
              </a:rPr>
              <a:t>bị</a:t>
            </a:r>
            <a:r>
              <a:rPr lang="en-US" sz="5100" dirty="0">
                <a:solidFill>
                  <a:srgbClr val="000000"/>
                </a:solidFill>
                <a:latin typeface="Roboto Condensed"/>
              </a:rPr>
              <a:t> ý </a:t>
            </a:r>
            <a:r>
              <a:rPr lang="en-US" sz="5100" dirty="0" err="1">
                <a:solidFill>
                  <a:srgbClr val="000000"/>
                </a:solidFill>
                <a:latin typeface="Roboto Condensed"/>
              </a:rPr>
              <a:t>kiến</a:t>
            </a:r>
            <a:r>
              <a:rPr lang="en-US" sz="5100" dirty="0">
                <a:solidFill>
                  <a:srgbClr val="000000"/>
                </a:solidFill>
                <a:latin typeface="Roboto Condensed"/>
              </a:rPr>
              <a:t> </a:t>
            </a:r>
            <a:r>
              <a:rPr lang="en-US" sz="5100" dirty="0" err="1">
                <a:solidFill>
                  <a:srgbClr val="000000"/>
                </a:solidFill>
                <a:latin typeface="Roboto Condensed"/>
              </a:rPr>
              <a:t>về</a:t>
            </a:r>
            <a:r>
              <a:rPr lang="en-US" sz="5100" dirty="0">
                <a:solidFill>
                  <a:srgbClr val="000000"/>
                </a:solidFill>
                <a:latin typeface="Roboto Condensed"/>
              </a:rPr>
              <a:t> </a:t>
            </a:r>
            <a:r>
              <a:rPr lang="en-US" sz="5100" dirty="0" err="1">
                <a:solidFill>
                  <a:srgbClr val="000000"/>
                </a:solidFill>
                <a:latin typeface="Roboto Condensed"/>
              </a:rPr>
              <a:t>sự</a:t>
            </a:r>
            <a:r>
              <a:rPr lang="en-US" sz="5100" dirty="0">
                <a:solidFill>
                  <a:srgbClr val="000000"/>
                </a:solidFill>
                <a:latin typeface="Roboto Condensed"/>
              </a:rPr>
              <a:t> </a:t>
            </a:r>
            <a:r>
              <a:rPr lang="en-US" sz="5100" dirty="0" err="1">
                <a:solidFill>
                  <a:srgbClr val="000000"/>
                </a:solidFill>
                <a:latin typeface="Roboto Condensed"/>
              </a:rPr>
              <a:t>khác</a:t>
            </a:r>
            <a:r>
              <a:rPr lang="en-US" sz="5100" dirty="0">
                <a:solidFill>
                  <a:srgbClr val="000000"/>
                </a:solidFill>
                <a:latin typeface="Roboto Condensed"/>
              </a:rPr>
              <a:t> </a:t>
            </a:r>
            <a:r>
              <a:rPr lang="en-US" sz="5100" dirty="0" err="1">
                <a:solidFill>
                  <a:srgbClr val="000000"/>
                </a:solidFill>
                <a:latin typeface="Roboto Condensed"/>
              </a:rPr>
              <a:t>nhau</a:t>
            </a:r>
            <a:r>
              <a:rPr lang="en-US" sz="5100" dirty="0">
                <a:solidFill>
                  <a:srgbClr val="000000"/>
                </a:solidFill>
                <a:latin typeface="Roboto Condensed"/>
              </a:rPr>
              <a:t> </a:t>
            </a:r>
            <a:r>
              <a:rPr lang="en-US" sz="5100" dirty="0" err="1">
                <a:solidFill>
                  <a:srgbClr val="000000"/>
                </a:solidFill>
                <a:latin typeface="Roboto Condensed"/>
              </a:rPr>
              <a:t>giữa</a:t>
            </a:r>
            <a:r>
              <a:rPr lang="en-US" sz="5100" dirty="0">
                <a:solidFill>
                  <a:srgbClr val="000000"/>
                </a:solidFill>
                <a:latin typeface="Roboto Condensed"/>
              </a:rPr>
              <a:t> </a:t>
            </a:r>
            <a:r>
              <a:rPr lang="en-US" sz="5100" dirty="0" err="1">
                <a:solidFill>
                  <a:srgbClr val="000000"/>
                </a:solidFill>
                <a:latin typeface="Roboto Condensed"/>
              </a:rPr>
              <a:t>bài</a:t>
            </a:r>
            <a:r>
              <a:rPr lang="en-US" sz="5100" dirty="0">
                <a:solidFill>
                  <a:srgbClr val="000000"/>
                </a:solidFill>
                <a:latin typeface="Roboto Condensed"/>
              </a:rPr>
              <a:t> </a:t>
            </a:r>
            <a:r>
              <a:rPr lang="en-US" sz="5100" dirty="0" err="1">
                <a:solidFill>
                  <a:srgbClr val="000000"/>
                </a:solidFill>
                <a:latin typeface="Roboto Condensed"/>
              </a:rPr>
              <a:t>thơ</a:t>
            </a:r>
            <a:r>
              <a:rPr lang="en-US" sz="5100" dirty="0">
                <a:solidFill>
                  <a:srgbClr val="000000"/>
                </a:solidFill>
                <a:latin typeface="Roboto Condensed"/>
              </a:rPr>
              <a:t> “</a:t>
            </a:r>
            <a:r>
              <a:rPr lang="en-US" sz="5100" dirty="0" err="1">
                <a:solidFill>
                  <a:srgbClr val="000000"/>
                </a:solidFill>
                <a:latin typeface="Roboto Condensed"/>
              </a:rPr>
              <a:t>Sông</a:t>
            </a:r>
            <a:r>
              <a:rPr lang="en-US" sz="5100" dirty="0">
                <a:solidFill>
                  <a:srgbClr val="000000"/>
                </a:solidFill>
                <a:latin typeface="Roboto Condensed"/>
              </a:rPr>
              <a:t> </a:t>
            </a:r>
            <a:r>
              <a:rPr lang="en-US" sz="5100" dirty="0" err="1">
                <a:solidFill>
                  <a:srgbClr val="000000"/>
                </a:solidFill>
                <a:latin typeface="Roboto Condensed"/>
              </a:rPr>
              <a:t>núi</a:t>
            </a:r>
            <a:r>
              <a:rPr lang="en-US" sz="5100" dirty="0">
                <a:solidFill>
                  <a:srgbClr val="000000"/>
                </a:solidFill>
                <a:latin typeface="Roboto Condensed"/>
              </a:rPr>
              <a:t> </a:t>
            </a:r>
            <a:r>
              <a:rPr lang="en-US" sz="5100" dirty="0" err="1">
                <a:solidFill>
                  <a:srgbClr val="000000"/>
                </a:solidFill>
                <a:latin typeface="Roboto Condensed"/>
              </a:rPr>
              <a:t>nước</a:t>
            </a:r>
            <a:r>
              <a:rPr lang="en-US" sz="5100" dirty="0">
                <a:solidFill>
                  <a:srgbClr val="000000"/>
                </a:solidFill>
                <a:latin typeface="Roboto Condensed"/>
              </a:rPr>
              <a:t> Nam” và </a:t>
            </a:r>
            <a:r>
              <a:rPr lang="en-US" sz="5100" dirty="0" err="1">
                <a:solidFill>
                  <a:srgbClr val="000000"/>
                </a:solidFill>
                <a:latin typeface="Roboto Condensed"/>
              </a:rPr>
              <a:t>văn</a:t>
            </a:r>
            <a:r>
              <a:rPr lang="en-US" sz="5100" dirty="0">
                <a:solidFill>
                  <a:srgbClr val="000000"/>
                </a:solidFill>
                <a:latin typeface="Roboto Condensed"/>
              </a:rPr>
              <a:t> </a:t>
            </a:r>
            <a:r>
              <a:rPr lang="en-US" sz="5100" dirty="0" err="1">
                <a:solidFill>
                  <a:srgbClr val="000000"/>
                </a:solidFill>
                <a:latin typeface="Roboto Condensed"/>
              </a:rPr>
              <a:t>bản</a:t>
            </a:r>
            <a:r>
              <a:rPr lang="en-US" sz="5100" dirty="0">
                <a:solidFill>
                  <a:srgbClr val="000000"/>
                </a:solidFill>
                <a:latin typeface="Roboto Condensed"/>
              </a:rPr>
              <a:t> “</a:t>
            </a:r>
            <a:r>
              <a:rPr lang="en-US" sz="5100" dirty="0" err="1">
                <a:solidFill>
                  <a:srgbClr val="000000"/>
                </a:solidFill>
                <a:latin typeface="Roboto Condensed"/>
              </a:rPr>
              <a:t>Nước</a:t>
            </a:r>
            <a:r>
              <a:rPr lang="en-US" sz="5100" dirty="0">
                <a:solidFill>
                  <a:srgbClr val="000000"/>
                </a:solidFill>
                <a:latin typeface="Roboto Condensed"/>
              </a:rPr>
              <a:t> Đại Việt ta”.</a:t>
            </a: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1000"/>
                                        <p:tgtEl>
                                          <p:spTgt spid="8">
                                            <p:txEl>
                                              <p:pRg st="0" end="0"/>
                                            </p:txEl>
                                          </p:spTgt>
                                        </p:tgtEl>
                                      </p:cBhvr>
                                    </p:animEffect>
                                    <p:anim calcmode="lin" valueType="num">
                                      <p:cBhvr>
                                        <p:cTn id="8"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8">
                                            <p:txEl>
                                              <p:pRg st="1" end="1"/>
                                            </p:txEl>
                                          </p:spTgt>
                                        </p:tgtEl>
                                        <p:attrNameLst>
                                          <p:attrName>style.visibility</p:attrName>
                                        </p:attrNameLst>
                                      </p:cBhvr>
                                      <p:to>
                                        <p:strVal val="visible"/>
                                      </p:to>
                                    </p:set>
                                    <p:anim calcmode="lin" valueType="num">
                                      <p:cBhvr additive="base">
                                        <p:cTn id="14"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17</TotalTime>
  <Words>1152</Words>
  <Application>Microsoft Office PowerPoint</Application>
  <PresentationFormat>Custom</PresentationFormat>
  <Paragraphs>96</Paragraphs>
  <Slides>18</Slides>
  <Notes>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18</vt:i4>
      </vt:variant>
    </vt:vector>
  </HeadingPairs>
  <TitlesOfParts>
    <vt:vector size="30" baseType="lpstr">
      <vt:lpstr>Roboto Condensed</vt:lpstr>
      <vt:lpstr>Arial</vt:lpstr>
      <vt:lpstr>Fraunces Bold</vt:lpstr>
      <vt:lpstr>#9Slide05 Dear Saturday 2</vt:lpstr>
      <vt:lpstr>#9Slide05 Dear Saturday 1</vt:lpstr>
      <vt:lpstr>Calibri</vt:lpstr>
      <vt:lpstr>Times New Roman</vt:lpstr>
      <vt:lpstr>Roboto Condensed Bold Italics</vt:lpstr>
      <vt:lpstr>UTM ThuPhap Thien An</vt:lpstr>
      <vt:lpstr>Roboto Condensed Bold</vt:lpstr>
      <vt:lpstr>Aptos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9CD - B1 - Nghe noi</dc:title>
  <dc:creator>This MC</dc:creator>
  <cp:lastModifiedBy>Admin</cp:lastModifiedBy>
  <cp:revision>5</cp:revision>
  <dcterms:created xsi:type="dcterms:W3CDTF">2006-08-16T00:00:00Z</dcterms:created>
  <dcterms:modified xsi:type="dcterms:W3CDTF">2024-06-23T01:40:21Z</dcterms:modified>
  <dc:identifier>DAGHpmGlKJM</dc:identifier>
</cp:coreProperties>
</file>