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10" r:id="rId2"/>
    <p:sldId id="269" r:id="rId3"/>
    <p:sldId id="442" r:id="rId4"/>
    <p:sldId id="443" r:id="rId5"/>
    <p:sldId id="511" r:id="rId6"/>
    <p:sldId id="492" r:id="rId7"/>
    <p:sldId id="512" r:id="rId8"/>
    <p:sldId id="513" r:id="rId9"/>
    <p:sldId id="514" r:id="rId10"/>
    <p:sldId id="497" r:id="rId11"/>
    <p:sldId id="496" r:id="rId12"/>
    <p:sldId id="479" r:id="rId13"/>
    <p:sldId id="518" r:id="rId14"/>
    <p:sldId id="519" r:id="rId15"/>
    <p:sldId id="521" r:id="rId16"/>
    <p:sldId id="522" r:id="rId17"/>
    <p:sldId id="524" r:id="rId18"/>
    <p:sldId id="505" r:id="rId19"/>
    <p:sldId id="506" r:id="rId20"/>
    <p:sldId id="527" r:id="rId21"/>
    <p:sldId id="529" r:id="rId22"/>
    <p:sldId id="532" r:id="rId23"/>
    <p:sldId id="528" r:id="rId24"/>
    <p:sldId id="531" r:id="rId25"/>
    <p:sldId id="534" r:id="rId26"/>
    <p:sldId id="536" r:id="rId27"/>
    <p:sldId id="537" r:id="rId28"/>
    <p:sldId id="540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2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phát phiếu KWL Hướng, dẫn HS điền thông tin hiểu biết về châu Á trong cột K; Mong muốn tìm hiểu châu Á trong cột W. Cột L bỏ trống, điền sau khi học xong về châu 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52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58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01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78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09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T0000003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xmlns="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  <a:ln/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Trung du và miền núi Bắc Bộ: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Tày, HMông, Thái, Mường, Dao,…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Tây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Nguyên: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Gia-rai, Ê-đê, Ba-na,…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Hoa, Khơ-me, Chăm,...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Trung du và miền núi Bắc Bộ: Tày, HMông, Thái, Mường, Dao,…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Tây Nguyên: Gia-rai, Ê-đê, Ba-na,…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cs typeface="Arial" pitchFamily="34" charset="0"/>
              </a:rPr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Các dân tộc Việt Nam phân bố ngày càng đan xen với nhau. </a:t>
            </a:r>
            <a:endParaRPr lang="en-US" sz="3000" b="1" smtClean="0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Tây Nguyên, Trung du và miền núi Bắc Bộ, Bắc Trung Bộ và Duyên hải miền Trung có nhiều dân tộc cùng sinh sống.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9</a:t>
            </a:r>
            <a:endParaRPr lang="en-US" sz="3000" b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      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Quan sát hình ảnh sau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54F91-862F-4F30-8492-00509C63169F}"/>
              </a:ext>
            </a:extLst>
          </p:cNvPr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2967154-1725-4B0E-9D6B-7A83CC08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</a:t>
            </a:r>
            <a:r>
              <a:rPr lang="en-US" sz="5400" b="1" smtClean="0">
                <a:solidFill>
                  <a:srgbClr val="FF0000"/>
                </a:solidFill>
                <a:latin typeface="+mn-lt"/>
              </a:rPr>
              <a:t>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635659-D713-4F28-97FC-FC92A0DDCB78}"/>
              </a:ext>
            </a:extLst>
          </p:cNvPr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CA7108-85F3-4629-8206-DBE333F1E69C}"/>
              </a:ext>
            </a:extLst>
          </p:cNvPr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</a:p>
        </p:txBody>
      </p:sp>
      <p:pic>
        <p:nvPicPr>
          <p:cNvPr id="10242" name="Picture 2" descr="Thủ tướng Phạm Minh Chính: Cần có nhận thức và giải pháp mới trong chống  dịch COVID-19 - Báo ảnh Việt Nam">
            <a:extLst>
              <a:ext uri="{FF2B5EF4-FFF2-40B4-BE49-F238E27FC236}">
                <a16:creationId xmlns:a16="http://schemas.microsoft.com/office/drawing/2014/main" xmlns="" id="{551998D5-81E5-4985-A067-675E0731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8" b="98556" l="10000" r="90000">
                        <a14:foregroundMark x1="38305" y1="18051" x2="38305" y2="18051"/>
                        <a14:foregroundMark x1="36356" y1="95668" x2="36356" y2="95668"/>
                        <a14:foregroundMark x1="39831" y1="93141" x2="39831" y2="93141"/>
                        <a14:foregroundMark x1="50593" y1="92539" x2="50593" y2="92539"/>
                        <a14:foregroundMark x1="53220" y1="88929" x2="53220" y2="88929"/>
                        <a14:foregroundMark x1="50847" y1="91937" x2="50847" y2="91937"/>
                        <a14:foregroundMark x1="58136" y1="93381" x2="58136" y2="93381"/>
                        <a14:foregroundMark x1="65339" y1="94344" x2="65339" y2="94344"/>
                        <a14:foregroundMark x1="62203" y1="97353" x2="62203" y2="97353"/>
                        <a14:foregroundMark x1="68220" y1="98556" x2="68220" y2="98556"/>
                        <a14:foregroundMark x1="36356" y1="30325" x2="36356" y2="30325"/>
                        <a14:foregroundMark x1="29831" y1="86402" x2="29831" y2="86402"/>
                        <a14:foregroundMark x1="30932" y1="89651" x2="30932" y2="89651"/>
                        <a14:foregroundMark x1="30085" y1="86282" x2="30085" y2="86282"/>
                        <a14:foregroundMark x1="29322" y1="84838" x2="29322" y2="85439"/>
                        <a14:foregroundMark x1="29576" y1="89290" x2="29576" y2="89290"/>
                        <a14:foregroundMark x1="30508" y1="89290" x2="30508" y2="89290"/>
                        <a14:foregroundMark x1="29576" y1="85921" x2="29576" y2="85921"/>
                        <a14:foregroundMark x1="29237" y1="88809" x2="29237" y2="88809"/>
                        <a14:foregroundMark x1="30339" y1="91336" x2="30339" y2="91336"/>
                        <a14:foregroundMark x1="61441" y1="84597" x2="61441" y2="84597"/>
                        <a14:backgroundMark x1="21525" y1="32852" x2="21525" y2="32852"/>
                        <a14:backgroundMark x1="24831" y1="28640" x2="24831" y2="28640"/>
                        <a14:backgroundMark x1="29915" y1="86282" x2="29915" y2="86282"/>
                        <a14:backgroundMark x1="29915" y1="88327" x2="29915" y2="88327"/>
                        <a14:backgroundMark x1="29915" y1="88929" x2="29915" y2="88929"/>
                        <a14:backgroundMark x1="29492" y1="84838" x2="29492" y2="84838"/>
                        <a14:backgroundMark x1="29322" y1="87966" x2="29322" y2="88809"/>
                        <a14:backgroundMark x1="29322" y1="91817" x2="29322" y2="91817"/>
                        <a14:backgroundMark x1="29322" y1="83995" x2="29322" y2="83995"/>
                        <a14:backgroundMark x1="29492" y1="88087" x2="29492" y2="88087"/>
                        <a14:backgroundMark x1="29492" y1="83755" x2="29746" y2="84717"/>
                        <a14:backgroundMark x1="30339" y1="86763" x2="30339" y2="86763"/>
                        <a14:backgroundMark x1="30678" y1="87966" x2="30678" y2="87966"/>
                        <a14:backgroundMark x1="61186" y1="85078" x2="61186" y2="85078"/>
                        <a14:backgroundMark x1="61186" y1="85078" x2="61186" y2="85078"/>
                        <a14:backgroundMark x1="61695" y1="80144" x2="61695" y2="80144"/>
                        <a14:backgroundMark x1="61949" y1="80505" x2="61949" y2="80505"/>
                        <a14:backgroundMark x1="62034" y1="82070" x2="62034" y2="82070"/>
                        <a14:backgroundMark x1="62203" y1="82551" x2="62203" y2="82551"/>
                        <a14:backgroundMark x1="61186" y1="84356" x2="61186" y2="84356"/>
                        <a14:backgroundMark x1="60254" y1="83153" x2="60254" y2="83153"/>
                        <a14:backgroundMark x1="61441" y1="80866" x2="61949" y2="81468"/>
                        <a14:backgroundMark x1="62034" y1="81468" x2="62288" y2="82551"/>
                        <a14:backgroundMark x1="61695" y1="84356" x2="61695" y2="84356"/>
                        <a14:backgroundMark x1="60339" y1="84597" x2="60339" y2="84597"/>
                        <a14:backgroundMark x1="59746" y1="83755" x2="59746" y2="83755"/>
                        <a14:backgroundMark x1="60847" y1="80987" x2="60847" y2="80987"/>
                        <a14:backgroundMark x1="64322" y1="74128" x2="64322" y2="74128"/>
                        <a14:backgroundMark x1="64322" y1="74128" x2="64322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3840" r="27019"/>
          <a:stretch/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821A5D28-42FF-4A09-8581-C2225852D511}"/>
              </a:ext>
            </a:extLst>
          </p:cNvPr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244" name="Picture 4" descr="Bị kẻ xấu lừa từ thiện, trường vùng cao phá đi giờ không có ai xây - Mái Ấm  Giữa Đời">
            <a:extLst>
              <a:ext uri="{FF2B5EF4-FFF2-40B4-BE49-F238E27FC236}">
                <a16:creationId xmlns:a16="http://schemas.microsoft.com/office/drawing/2014/main" xmlns="" id="{4D1D197D-77B0-4485-82F3-FDDC4AFD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xmlns="" id="{5EC00631-EAEE-4E36-A957-64C12D0C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651"/>
          <a:stretch/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F45E96A-2044-45EE-91C8-427B19D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0444"/>
              </p:ext>
            </p:extLst>
          </p:nvPr>
        </p:nvGraphicFramePr>
        <p:xfrm>
          <a:off x="239131" y="1734193"/>
          <a:ext cx="11630348" cy="486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587">
                  <a:extLst>
                    <a:ext uri="{9D8B030D-6E8A-4147-A177-3AD203B41FA5}">
                      <a16:colId xmlns:a16="http://schemas.microsoft.com/office/drawing/2014/main" xmlns="" val="4032600831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xmlns="" val="930296848"/>
                    </a:ext>
                  </a:extLst>
                </a:gridCol>
                <a:gridCol w="2907587">
                  <a:extLst>
                    <a:ext uri="{9D8B030D-6E8A-4147-A177-3AD203B41FA5}">
                      <a16:colId xmlns:a16="http://schemas.microsoft.com/office/drawing/2014/main" xmlns="" val="4224175489"/>
                    </a:ext>
                  </a:extLst>
                </a:gridCol>
                <a:gridCol w="2907587"/>
              </a:tblGrid>
              <a:tr h="23544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476854"/>
                  </a:ext>
                </a:extLst>
              </a:tr>
              <a:tr h="2509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2236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83B58C-A78C-445D-A397-A0517B10E485}"/>
              </a:ext>
            </a:extLst>
          </p:cNvPr>
          <p:cNvSpPr txBox="1"/>
          <p:nvPr/>
        </p:nvSpPr>
        <p:spPr>
          <a:xfrm>
            <a:off x="261257" y="1775518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82326F-CD7A-4335-A73D-E5F1D03399FF}"/>
              </a:ext>
            </a:extLst>
          </p:cNvPr>
          <p:cNvSpPr txBox="1"/>
          <p:nvPr/>
        </p:nvSpPr>
        <p:spPr>
          <a:xfrm>
            <a:off x="3174274" y="1775516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07860E-BBBA-4252-BE36-E20CB35D1020}"/>
              </a:ext>
            </a:extLst>
          </p:cNvPr>
          <p:cNvSpPr txBox="1"/>
          <p:nvPr/>
        </p:nvSpPr>
        <p:spPr>
          <a:xfrm>
            <a:off x="8998193" y="1843589"/>
            <a:ext cx="28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94D215-7078-4F10-96DF-17937CE67044}"/>
              </a:ext>
            </a:extLst>
          </p:cNvPr>
          <p:cNvSpPr txBox="1"/>
          <p:nvPr/>
        </p:nvSpPr>
        <p:spPr>
          <a:xfrm>
            <a:off x="261258" y="2310324"/>
            <a:ext cx="288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biết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1FF1D5-C357-4ACE-9D75-8F188B02EBB2}"/>
              </a:ext>
            </a:extLst>
          </p:cNvPr>
          <p:cNvSpPr txBox="1"/>
          <p:nvPr/>
        </p:nvSpPr>
        <p:spPr>
          <a:xfrm>
            <a:off x="3159720" y="2427892"/>
            <a:ext cx="29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6CC9C4-9EED-48AC-B360-019114B0D796}"/>
              </a:ext>
            </a:extLst>
          </p:cNvPr>
          <p:cNvSpPr txBox="1"/>
          <p:nvPr/>
        </p:nvSpPr>
        <p:spPr>
          <a:xfrm>
            <a:off x="8987310" y="2556790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biết thêm9 những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580131-476C-4F31-83B8-FF909BE9C159}"/>
              </a:ext>
            </a:extLst>
          </p:cNvPr>
          <p:cNvSpPr txBox="1"/>
          <p:nvPr/>
        </p:nvSpPr>
        <p:spPr>
          <a:xfrm>
            <a:off x="4914595" y="14318"/>
            <a:ext cx="254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KWLH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06D8F1-1162-4E1D-BEAB-27EE016E3AB5}"/>
              </a:ext>
            </a:extLst>
          </p:cNvPr>
          <p:cNvSpPr txBox="1"/>
          <p:nvPr/>
        </p:nvSpPr>
        <p:spPr>
          <a:xfrm>
            <a:off x="544533" y="1051492"/>
            <a:ext cx="111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TOPIC: </a:t>
            </a:r>
            <a:r>
              <a:rPr lang="en-US" sz="3600" b="1" smtClean="0">
                <a:solidFill>
                  <a:srgbClr val="0070C0"/>
                </a:solidFill>
                <a:cs typeface="Arial" panose="020B0604020202020204" pitchFamily="34" charset="0"/>
              </a:rPr>
              <a:t>CỘNG ĐỒNG CÁC DÂN TỘC VIỆT NAM</a:t>
            </a:r>
            <a:endParaRPr lang="en-US" sz="3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E07860E-BBBA-4252-BE36-E20CB35D1020}"/>
              </a:ext>
            </a:extLst>
          </p:cNvPr>
          <p:cNvSpPr txBox="1"/>
          <p:nvPr/>
        </p:nvSpPr>
        <p:spPr>
          <a:xfrm>
            <a:off x="6074229" y="1773921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6CC9C4-9EED-48AC-B360-019114B0D796}"/>
              </a:ext>
            </a:extLst>
          </p:cNvPr>
          <p:cNvSpPr txBox="1"/>
          <p:nvPr/>
        </p:nvSpPr>
        <p:spPr>
          <a:xfrm>
            <a:off x="6043787" y="2460996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học được gì về cộng đồng các dân tộc ở Việt Nam? 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Việt Nam có hơn </a:t>
            </a:r>
            <a:r>
              <a:rPr lang="en-US" sz="3000" b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triệu người </a:t>
            </a:r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sống, làm việc, học tập ở nước ngoài.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Quốc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gia có đông đảo người Việt sinh sống nhất là: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Hoa Kỳ.</a:t>
            </a:r>
            <a:endParaRPr kumimoji="0" lang="en-US" sz="30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itchFamily="34" charset="0"/>
              </a:rPr>
              <a:t>- Đây là một bộ phận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quan trọng của cộng đồng dân tộc Việt Nam.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itchFamily="34" charset="0"/>
              </a:rPr>
              <a:t> - Người Việt Nam ở nước ngoài luôn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hướng về xây dựng quê hương, đất nước.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……………………………………………………………..……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………………………………………………..…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ăm 2021: dân số nước ta là 98,5 triệu người, </a:t>
            </a:r>
            <a:r>
              <a:rPr lang="en-US" sz="3200" b="1" smtClean="0"/>
              <a:t>đứng thứ 3 Đông Nam Á và 15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smtClean="0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 smtClean="0">
                <a:solidFill>
                  <a:srgbClr val="0000FF"/>
                </a:solidFill>
              </a:rPr>
              <a:t>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>
            <a:extLst>
              <a:ext uri="{FF2B5EF4-FFF2-40B4-BE49-F238E27FC236}">
                <a16:creationId xmlns=""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/>
                <a:gridCol w="1854925"/>
                <a:gridCol w="1841863"/>
                <a:gridCol w="2011680"/>
                <a:gridCol w="1867988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Số dân (triệu người)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Tỉ lệ tăng dân số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bảng 1.1 SGK, nhận xét: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Sự thay đổi qui mô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Tỉ lệ tăng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Rút ra nhận xét về sự gia tăng dân số ở nước ta.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- Giai đoạn 1989 - 2021:</a:t>
            </a: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Dân số tăng 34,1 triệu người; tăng liên tục.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Trung bình mỗi năm, dân số tăng thêm gần 1,07 triệu người.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Tỉ lệ tăng dân số giảm liên tục; giảm 1,16%.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FF0000"/>
                </a:solidFill>
              </a:rPr>
              <a:t>=&gt; Việt Nam là nước đông dân và dân số tăng nhanh.</a:t>
            </a:r>
            <a:endParaRPr lang="en-US" sz="3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Tỉ lệ tăng dân số giảm, nhưng do quy mô dân số lớn nên mỗi năm vẫn tăng khoảng 1 triệu người.</a:t>
            </a:r>
          </a:p>
          <a:p>
            <a:pPr algn="just">
              <a:lnSpc>
                <a:spcPct val="150000"/>
              </a:lnSpc>
            </a:pPr>
            <a:r>
              <a:rPr lang="en-US" sz="3200" b="1" i="1" smtClean="0"/>
              <a:t>=&gt; Việt Nam là nước đông dân và dân số tăng nhanh.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 smtClean="0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3000" b="1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785"/>
    </mc:Choice>
    <mc:Fallback xmlns=""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/>
                <a:gridCol w="955427"/>
                <a:gridCol w="955427"/>
                <a:gridCol w="955427"/>
                <a:gridCol w="955427"/>
                <a:gridCol w="955427"/>
                <a:gridCol w="9554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/>
                <a:gridCol w="1142093"/>
                <a:gridCol w="978198"/>
                <a:gridCol w="986490"/>
                <a:gridCol w="1052808"/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/>
                <a:gridCol w="1142093"/>
                <a:gridCol w="978198"/>
                <a:gridCol w="986490"/>
                <a:gridCol w="1052808"/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2377445"/>
            <a:ext cx="970788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1. Dân tộc và dân số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589" y="1201783"/>
            <a:ext cx="10149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chemeClr val="bg1"/>
                </a:solidFill>
              </a:rPr>
              <a:t>CHƯƠNG 1. ĐỊA LÍ DÂN CƯ VIỆT NAM</a:t>
            </a:r>
            <a:endParaRPr lang="en-US" sz="5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Cơ cấu theo nhóm tuổi: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Tỉ lệ dân số dưới 15 tuổi giảm; từ 65 tuổi trở lên tăng; từ 15 - 64 tuổi chiếm tỉ lệ lớn nhất.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Việt Nam đang ở trong thời kì dân số vàng và có xu hướng già hoá dân số. 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/>
                <a:gridCol w="955427"/>
                <a:gridCol w="955427"/>
                <a:gridCol w="955427"/>
                <a:gridCol w="955427"/>
                <a:gridCol w="955427"/>
                <a:gridCol w="9554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smtClean="0"/>
              <a:t>- Cơ cấu theo giới tính: </a:t>
            </a:r>
          </a:p>
          <a:p>
            <a:pPr algn="just">
              <a:lnSpc>
                <a:spcPct val="130000"/>
              </a:lnSpc>
            </a:pPr>
            <a:r>
              <a:rPr lang="en-US" sz="3200" b="1" smtClean="0"/>
              <a:t>+</a:t>
            </a:r>
            <a:r>
              <a:rPr lang="vi-VN" sz="3200" b="1" smtClean="0"/>
              <a:t>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Tỉ số giới tính khá cân bằng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99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4 nam/100 nữ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 (2021)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+ Tình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trạng mất cân bằng giới tính khi sinh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112 bé trai/100 bé gái.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1. Người Kinh tập trung chủ yếu ở khu vực nào?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2375059"/>
            <a:ext cx="68238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i="1" smtClean="0">
                <a:solidFill>
                  <a:srgbClr val="0000FF"/>
                </a:solidFill>
              </a:rPr>
              <a:t>Đồng bằng, ven biển và trung du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372609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2. Dân tộc nào sau đây sinh sống chủ yếu ở Tây Nguyên: Thái, Mường, Ê-đê, Ba-na, Chăm, Khơ-me?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10" y="2888844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Ê-đê và Ba-na.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126810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3. Người Việt Nam sinh sống, làm việc và học tập chủ yếu ở quốc gia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612" y="3043799"/>
            <a:ext cx="236106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Hoa Kỳ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0941535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4. Năm 2021, dân số Việt Nam đứng sau các quốc gia nào ở Đông Nam Á?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07" y="3071095"/>
            <a:ext cx="634672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In-đô-nê-xi-a và Phi-lip-pin.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0889282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5. Tỉ lệ tăng dân số ở nước ta hiện nay đang biến đổi theo xu hướng…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2549226"/>
            <a:ext cx="34628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Giảm dần.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36160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6. Về cơ cấu dân số theo nhóm tuổi hiện nay nước ta đang trong thời kì…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794" y="2549226"/>
            <a:ext cx="7969531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dân số vàng và có xu hướng già hóa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</a:p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Các dân tộc Việt Nam có những đặc điểm nào khác nhau?</a:t>
            </a:r>
            <a:endParaRPr lang="en-US" sz="2900" b="1" i="1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7. Tỉ số giới tính khi sinh của nước ta năm 2021 là bao nhiêu?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549226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112 bé trai/100 bé gái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8. Hiện nay, sự phân bố các dân tộc ở nước ta…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2" y="2549225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đang</a:t>
            </a:r>
            <a:r>
              <a:rPr lang="en-US" sz="3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3500" b="1" i="1" smtClean="0">
                <a:solidFill>
                  <a:srgbClr val="0000FF"/>
                </a:solidFill>
              </a:rPr>
              <a:t>ó sự thay đổi.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9. Hai dân tộc thiểu số có qui mô dân số lớn nhất nước ta là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63" y="3122431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Tày và Thái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25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10. Nguyên nhân chủ yếu của vấn đề già hóa dân số nước ta là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246" y="2407546"/>
            <a:ext cx="9405080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chất lượng cuộc sống ngày càng được nâng cao.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Về nhà: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+ Sưu tầm thông tin tư liệu viết 1 đoạn văn khoảng 10 dòng về một dân tộc thiểu số ở nước ta mà em biết.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+ Dựa vào bảng 1.1 SGK vẽ biểu đồ thể hiện số dân và tỉ lệ dân số nước ta</a:t>
            </a:r>
            <a:r>
              <a:rPr lang="en-US" sz="1600" b="1" i="1" smtClean="0">
                <a:solidFill>
                  <a:srgbClr val="0000FF"/>
                </a:solidFill>
                <a:cs typeface="Arial" pitchFamily="34" charset="0"/>
              </a:rPr>
              <a:t>9,</a:t>
            </a: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 giai đoạn 1989 - 2021. Nhận xét.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xmlns="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- Việt Nam có 54 dân tộc cùng chung sống.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Thái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Tày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 mông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Dao đỏ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Hà Nhì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="" xmlns:a16="http://schemas.microsoft.com/office/drawing/2014/main" id="{0442D093-FEE9-4F42-ADE6-0C1A01C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(Đơn vị. %)</a:t>
            </a: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Dân tộc Kinh chiếm khoảng 85% dân số.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- Các dân tộc thiểu số chiếm khoảng 15% dân số (2021).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/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Các dân tộc luôn đoàn kết, tạo nên cộng đồng các dân tộc Việt Nam.</a:t>
            </a:r>
            <a:endParaRPr lang="en-US" sz="3000" b="1" smtClean="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3200" b="1" i="1" smtClean="0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>
            <a:extLst>
              <a:ext uri="{FF2B5EF4-FFF2-40B4-BE49-F238E27FC236}">
                <a16:creationId xmlns="" xmlns:a16="http://schemas.microsoft.com/office/drawing/2014/main" id="{B0B43971-70BF-468C-9C0E-AAA4000B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2448</Words>
  <Application>Microsoft Office PowerPoint</Application>
  <PresentationFormat>Widescreen</PresentationFormat>
  <Paragraphs>371</Paragraphs>
  <Slides>45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TÔI LÀ THỦ TƯỚNG CHÍNH PHỦ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</cp:lastModifiedBy>
  <cp:revision>94</cp:revision>
  <dcterms:created xsi:type="dcterms:W3CDTF">2021-08-30T08:45:47Z</dcterms:created>
  <dcterms:modified xsi:type="dcterms:W3CDTF">2024-08-24T15:44:02Z</dcterms:modified>
</cp:coreProperties>
</file>