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74" r:id="rId2"/>
    <p:sldId id="416" r:id="rId3"/>
    <p:sldId id="490" r:id="rId4"/>
    <p:sldId id="489" r:id="rId5"/>
    <p:sldId id="449" r:id="rId6"/>
    <p:sldId id="464" r:id="rId7"/>
    <p:sldId id="466" r:id="rId8"/>
    <p:sldId id="477" r:id="rId9"/>
    <p:sldId id="478" r:id="rId10"/>
    <p:sldId id="491" r:id="rId11"/>
    <p:sldId id="479" r:id="rId12"/>
    <p:sldId id="492" r:id="rId13"/>
    <p:sldId id="480" r:id="rId14"/>
    <p:sldId id="493" r:id="rId15"/>
    <p:sldId id="481" r:id="rId16"/>
    <p:sldId id="494" r:id="rId17"/>
    <p:sldId id="463" r:id="rId18"/>
    <p:sldId id="495" r:id="rId19"/>
    <p:sldId id="482" r:id="rId20"/>
    <p:sldId id="484" r:id="rId21"/>
    <p:sldId id="485" r:id="rId22"/>
    <p:sldId id="496" r:id="rId23"/>
    <p:sldId id="497" r:id="rId24"/>
    <p:sldId id="486" r:id="rId25"/>
    <p:sldId id="488" r:id="rId26"/>
    <p:sldId id="498" r:id="rId27"/>
    <p:sldId id="499" r:id="rId28"/>
    <p:sldId id="501" r:id="rId29"/>
    <p:sldId id="472" r:id="rId30"/>
    <p:sldId id="503" r:id="rId31"/>
    <p:sldId id="4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6" d="100"/>
          <a:sy n="66" d="100"/>
        </p:scale>
        <p:origin x="7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9ADDD-CA31-4E97-85BD-3CDDBF6B3E0F}"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C2931-C68A-41C2-BC66-5D377B8DAC8A}" type="slidenum">
              <a:rPr lang="en-US" smtClean="0"/>
              <a:t>‹#›</a:t>
            </a:fld>
            <a:endParaRPr lang="en-US"/>
          </a:p>
        </p:txBody>
      </p:sp>
    </p:spTree>
    <p:extLst>
      <p:ext uri="{BB962C8B-B14F-4D97-AF65-F5344CB8AC3E}">
        <p14:creationId xmlns:p14="http://schemas.microsoft.com/office/powerpoint/2010/main" val="1056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a:t>
            </a:fld>
            <a:endParaRPr lang="en-US"/>
          </a:p>
        </p:txBody>
      </p:sp>
    </p:spTree>
    <p:extLst>
      <p:ext uri="{BB962C8B-B14F-4D97-AF65-F5344CB8AC3E}">
        <p14:creationId xmlns:p14="http://schemas.microsoft.com/office/powerpoint/2010/main" val="18676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a:p>
            <a:endParaRPr lang="en-US" dirty="0"/>
          </a:p>
        </p:txBody>
      </p:sp>
      <p:sp>
        <p:nvSpPr>
          <p:cNvPr id="4" name="Slide Number Placeholder 3"/>
          <p:cNvSpPr>
            <a:spLocks noGrp="1"/>
          </p:cNvSpPr>
          <p:nvPr>
            <p:ph type="sldNum" sz="quarter" idx="5"/>
          </p:nvPr>
        </p:nvSpPr>
        <p:spPr/>
        <p:txBody>
          <a:bodyPr/>
          <a:lstStyle/>
          <a:p>
            <a:fld id="{7A8D7FDE-8DF9-4EBF-84F7-10C7049D051D}" type="slidenum">
              <a:rPr lang="en-US" smtClean="0"/>
              <a:t>10</a:t>
            </a:fld>
            <a:endParaRPr lang="en-US"/>
          </a:p>
        </p:txBody>
      </p:sp>
    </p:spTree>
    <p:extLst>
      <p:ext uri="{BB962C8B-B14F-4D97-AF65-F5344CB8AC3E}">
        <p14:creationId xmlns:p14="http://schemas.microsoft.com/office/powerpoint/2010/main" val="250826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11</a:t>
            </a:fld>
            <a:endParaRPr lang="en-US"/>
          </a:p>
        </p:txBody>
      </p:sp>
    </p:spTree>
    <p:extLst>
      <p:ext uri="{BB962C8B-B14F-4D97-AF65-F5344CB8AC3E}">
        <p14:creationId xmlns:p14="http://schemas.microsoft.com/office/powerpoint/2010/main" val="150917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D7FDE-8DF9-4EBF-84F7-10C7049D0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45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13</a:t>
            </a:fld>
            <a:endParaRPr lang="en-US"/>
          </a:p>
        </p:txBody>
      </p:sp>
    </p:spTree>
    <p:extLst>
      <p:ext uri="{BB962C8B-B14F-4D97-AF65-F5344CB8AC3E}">
        <p14:creationId xmlns:p14="http://schemas.microsoft.com/office/powerpoint/2010/main" val="120256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D7FDE-8DF9-4EBF-84F7-10C7049D0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52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15</a:t>
            </a:fld>
            <a:endParaRPr lang="en-US"/>
          </a:p>
        </p:txBody>
      </p:sp>
    </p:spTree>
    <p:extLst>
      <p:ext uri="{BB962C8B-B14F-4D97-AF65-F5344CB8AC3E}">
        <p14:creationId xmlns:p14="http://schemas.microsoft.com/office/powerpoint/2010/main" val="177600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hãy</a:t>
            </a:r>
            <a:r>
              <a:rPr lang="en-US" baseline="0" dirty="0"/>
              <a:t> </a:t>
            </a:r>
            <a:r>
              <a:rPr lang="en-US" baseline="0" dirty="0" err="1"/>
              <a:t>chỉ</a:t>
            </a:r>
            <a:r>
              <a:rPr lang="en-US" baseline="0" dirty="0"/>
              <a:t> </a:t>
            </a:r>
            <a:r>
              <a:rPr lang="en-US" baseline="0" dirty="0" err="1"/>
              <a:t>ra</a:t>
            </a:r>
            <a:r>
              <a:rPr lang="en-US" baseline="0" dirty="0"/>
              <a:t> </a:t>
            </a:r>
            <a:r>
              <a:rPr lang="en-US" baseline="0" dirty="0" err="1"/>
              <a:t>những</a:t>
            </a:r>
            <a:r>
              <a:rPr lang="en-US" baseline="0" dirty="0"/>
              <a:t> </a:t>
            </a:r>
            <a:r>
              <a:rPr lang="en-US" baseline="0" dirty="0" err="1"/>
              <a:t>lí</a:t>
            </a:r>
            <a:r>
              <a:rPr lang="en-US" baseline="0" dirty="0"/>
              <a:t> </a:t>
            </a:r>
            <a:r>
              <a:rPr lang="en-US" baseline="0" dirty="0" err="1"/>
              <a:t>lẽ</a:t>
            </a:r>
            <a:r>
              <a:rPr lang="en-US" baseline="0" dirty="0"/>
              <a:t>, </a:t>
            </a:r>
            <a:r>
              <a:rPr lang="en-US" baseline="0" dirty="0" err="1"/>
              <a:t>dẫn</a:t>
            </a:r>
            <a:r>
              <a:rPr lang="en-US" baseline="0" dirty="0"/>
              <a:t> </a:t>
            </a:r>
            <a:r>
              <a:rPr lang="en-US" baseline="0" dirty="0" err="1"/>
              <a:t>chứng</a:t>
            </a:r>
            <a:r>
              <a:rPr lang="en-US" baseline="0" dirty="0"/>
              <a:t> </a:t>
            </a:r>
            <a:r>
              <a:rPr lang="en-US" baseline="0" dirty="0" err="1"/>
              <a:t>được</a:t>
            </a:r>
            <a:r>
              <a:rPr lang="en-US" baseline="0" dirty="0"/>
              <a:t> </a:t>
            </a:r>
            <a:r>
              <a:rPr lang="en-US" baseline="0" dirty="0" err="1"/>
              <a:t>tác</a:t>
            </a:r>
            <a:r>
              <a:rPr lang="en-US" baseline="0" dirty="0"/>
              <a:t> </a:t>
            </a:r>
            <a:r>
              <a:rPr lang="en-US" baseline="0" dirty="0" err="1"/>
              <a:t>giả</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để</a:t>
            </a:r>
            <a:r>
              <a:rPr lang="en-US" baseline="0" dirty="0"/>
              <a:t> </a:t>
            </a:r>
            <a:r>
              <a:rPr lang="en-US" baseline="0" dirty="0" err="1"/>
              <a:t>làm</a:t>
            </a:r>
            <a:r>
              <a:rPr lang="en-US" baseline="0" dirty="0"/>
              <a:t> </a:t>
            </a:r>
            <a:r>
              <a:rPr lang="en-US" baseline="0" dirty="0" err="1"/>
              <a:t>sáng</a:t>
            </a:r>
            <a:r>
              <a:rPr lang="en-US" baseline="0" dirty="0"/>
              <a:t> </a:t>
            </a:r>
            <a:r>
              <a:rPr lang="en-US" baseline="0" dirty="0" err="1"/>
              <a:t>tỏ</a:t>
            </a:r>
            <a:r>
              <a:rPr lang="en-US" baseline="0" dirty="0"/>
              <a:t> </a:t>
            </a:r>
            <a:r>
              <a:rPr lang="en-US" baseline="0" dirty="0" err="1"/>
              <a:t>cho</a:t>
            </a:r>
            <a:r>
              <a:rPr lang="en-US" baseline="0" dirty="0"/>
              <a:t> </a:t>
            </a:r>
            <a:r>
              <a:rPr lang="en-US" baseline="0" dirty="0" err="1"/>
              <a:t>các</a:t>
            </a:r>
            <a:r>
              <a:rPr lang="en-US" baseline="0" dirty="0"/>
              <a:t> </a:t>
            </a:r>
            <a:r>
              <a:rPr lang="vi-VN" baseline="0" dirty="0" smtClean="0"/>
              <a:t>ý kiến</a:t>
            </a:r>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16</a:t>
            </a:fld>
            <a:endParaRPr lang="en-US"/>
          </a:p>
        </p:txBody>
      </p:sp>
    </p:spTree>
    <p:extLst>
      <p:ext uri="{BB962C8B-B14F-4D97-AF65-F5344CB8AC3E}">
        <p14:creationId xmlns:p14="http://schemas.microsoft.com/office/powerpoint/2010/main" val="397684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17</a:t>
            </a:fld>
            <a:endParaRPr lang="en-US"/>
          </a:p>
        </p:txBody>
      </p:sp>
    </p:spTree>
    <p:extLst>
      <p:ext uri="{BB962C8B-B14F-4D97-AF65-F5344CB8AC3E}">
        <p14:creationId xmlns:p14="http://schemas.microsoft.com/office/powerpoint/2010/main" val="113297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18</a:t>
            </a:fld>
            <a:endParaRPr lang="en-US"/>
          </a:p>
        </p:txBody>
      </p:sp>
    </p:spTree>
    <p:extLst>
      <p:ext uri="{BB962C8B-B14F-4D97-AF65-F5344CB8AC3E}">
        <p14:creationId xmlns:p14="http://schemas.microsoft.com/office/powerpoint/2010/main" val="58810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19</a:t>
            </a:fld>
            <a:endParaRPr lang="en-US"/>
          </a:p>
        </p:txBody>
      </p:sp>
    </p:spTree>
    <p:extLst>
      <p:ext uri="{BB962C8B-B14F-4D97-AF65-F5344CB8AC3E}">
        <p14:creationId xmlns:p14="http://schemas.microsoft.com/office/powerpoint/2010/main" val="229683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a:t>
            </a:fld>
            <a:endParaRPr lang="en-US"/>
          </a:p>
        </p:txBody>
      </p:sp>
    </p:spTree>
    <p:extLst>
      <p:ext uri="{BB962C8B-B14F-4D97-AF65-F5344CB8AC3E}">
        <p14:creationId xmlns:p14="http://schemas.microsoft.com/office/powerpoint/2010/main" val="105322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20</a:t>
            </a:fld>
            <a:endParaRPr lang="en-US"/>
          </a:p>
        </p:txBody>
      </p:sp>
    </p:spTree>
    <p:extLst>
      <p:ext uri="{BB962C8B-B14F-4D97-AF65-F5344CB8AC3E}">
        <p14:creationId xmlns:p14="http://schemas.microsoft.com/office/powerpoint/2010/main" val="3104707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21</a:t>
            </a:fld>
            <a:endParaRPr lang="en-US"/>
          </a:p>
        </p:txBody>
      </p:sp>
    </p:spTree>
    <p:extLst>
      <p:ext uri="{BB962C8B-B14F-4D97-AF65-F5344CB8AC3E}">
        <p14:creationId xmlns:p14="http://schemas.microsoft.com/office/powerpoint/2010/main" val="328755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22</a:t>
            </a:fld>
            <a:endParaRPr lang="en-US"/>
          </a:p>
        </p:txBody>
      </p:sp>
    </p:spTree>
    <p:extLst>
      <p:ext uri="{BB962C8B-B14F-4D97-AF65-F5344CB8AC3E}">
        <p14:creationId xmlns:p14="http://schemas.microsoft.com/office/powerpoint/2010/main" val="196734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23</a:t>
            </a:fld>
            <a:endParaRPr lang="en-US"/>
          </a:p>
        </p:txBody>
      </p:sp>
    </p:spTree>
    <p:extLst>
      <p:ext uri="{BB962C8B-B14F-4D97-AF65-F5344CB8AC3E}">
        <p14:creationId xmlns:p14="http://schemas.microsoft.com/office/powerpoint/2010/main" val="2108930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24</a:t>
            </a:fld>
            <a:endParaRPr lang="en-US"/>
          </a:p>
        </p:txBody>
      </p:sp>
    </p:spTree>
    <p:extLst>
      <p:ext uri="{BB962C8B-B14F-4D97-AF65-F5344CB8AC3E}">
        <p14:creationId xmlns:p14="http://schemas.microsoft.com/office/powerpoint/2010/main" val="17954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25</a:t>
            </a:fld>
            <a:endParaRPr lang="en-US"/>
          </a:p>
        </p:txBody>
      </p:sp>
    </p:spTree>
    <p:extLst>
      <p:ext uri="{BB962C8B-B14F-4D97-AF65-F5344CB8AC3E}">
        <p14:creationId xmlns:p14="http://schemas.microsoft.com/office/powerpoint/2010/main" val="2287340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26</a:t>
            </a:fld>
            <a:endParaRPr lang="en-US"/>
          </a:p>
        </p:txBody>
      </p:sp>
    </p:spTree>
    <p:extLst>
      <p:ext uri="{BB962C8B-B14F-4D97-AF65-F5344CB8AC3E}">
        <p14:creationId xmlns:p14="http://schemas.microsoft.com/office/powerpoint/2010/main" val="1787898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27</a:t>
            </a:fld>
            <a:endParaRPr lang="en-US"/>
          </a:p>
        </p:txBody>
      </p:sp>
    </p:spTree>
    <p:extLst>
      <p:ext uri="{BB962C8B-B14F-4D97-AF65-F5344CB8AC3E}">
        <p14:creationId xmlns:p14="http://schemas.microsoft.com/office/powerpoint/2010/main" val="59551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Văn</a:t>
            </a:r>
            <a:r>
              <a:rPr lang="en-US" baseline="0" dirty="0"/>
              <a:t> </a:t>
            </a:r>
            <a:r>
              <a:rPr lang="en-US" baseline="0" dirty="0" err="1"/>
              <a:t>bản</a:t>
            </a:r>
            <a:r>
              <a:rPr lang="en-US" baseline="0" dirty="0"/>
              <a:t> </a:t>
            </a:r>
            <a:r>
              <a:rPr lang="en-US" baseline="0" dirty="0" err="1" smtClean="0"/>
              <a:t>thuyết</a:t>
            </a:r>
            <a:r>
              <a:rPr lang="en-US" baseline="0" dirty="0" smtClean="0"/>
              <a:t> </a:t>
            </a:r>
            <a:r>
              <a:rPr lang="en-US" baseline="0" dirty="0" err="1"/>
              <a:t>phục</a:t>
            </a:r>
            <a:r>
              <a:rPr lang="en-US" baseline="0" dirty="0"/>
              <a:t> </a:t>
            </a:r>
            <a:r>
              <a:rPr lang="en-US" baseline="0" dirty="0" err="1"/>
              <a:t>người</a:t>
            </a:r>
            <a:r>
              <a:rPr lang="en-US" baseline="0" dirty="0"/>
              <a:t> </a:t>
            </a:r>
            <a:r>
              <a:rPr lang="en-US" baseline="0" dirty="0" err="1"/>
              <a:t>đọc</a:t>
            </a:r>
            <a:r>
              <a:rPr lang="en-US" baseline="0" dirty="0"/>
              <a:t> </a:t>
            </a:r>
            <a:r>
              <a:rPr lang="en-US" baseline="0" dirty="0" err="1"/>
              <a:t>bởi</a:t>
            </a:r>
            <a:r>
              <a:rPr lang="en-US" baseline="0" dirty="0"/>
              <a:t> </a:t>
            </a:r>
            <a:r>
              <a:rPr lang="en-US" baseline="0" dirty="0" err="1"/>
              <a:t>những</a:t>
            </a:r>
            <a:r>
              <a:rPr lang="en-US" baseline="0" dirty="0"/>
              <a:t> </a:t>
            </a:r>
            <a:r>
              <a:rPr lang="en-US" baseline="0" dirty="0" err="1"/>
              <a:t>lí</a:t>
            </a:r>
            <a:r>
              <a:rPr lang="en-US" baseline="0" dirty="0"/>
              <a:t> do </a:t>
            </a:r>
            <a:r>
              <a:rPr lang="en-US" baseline="0" dirty="0" err="1"/>
              <a:t>nào</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số</a:t>
            </a:r>
            <a:r>
              <a:rPr lang="en-US" baseline="0" dirty="0"/>
              <a:t> </a:t>
            </a:r>
            <a:r>
              <a:rPr lang="en-US" baseline="0" dirty="0" err="1"/>
              <a:t>bằng</a:t>
            </a:r>
            <a:r>
              <a:rPr lang="en-US" baseline="0" dirty="0"/>
              <a:t> </a:t>
            </a:r>
            <a:r>
              <a:rPr lang="en-US" baseline="0" dirty="0" err="1"/>
              <a:t>chứng</a:t>
            </a:r>
            <a:r>
              <a:rPr lang="en-US" baseline="0" dirty="0"/>
              <a:t> </a:t>
            </a:r>
            <a:r>
              <a:rPr lang="en-US" baseline="0" dirty="0" err="1"/>
              <a:t>để</a:t>
            </a:r>
            <a:r>
              <a:rPr lang="en-US" baseline="0" dirty="0"/>
              <a:t> </a:t>
            </a:r>
            <a:r>
              <a:rPr lang="en-US" baseline="0" dirty="0" err="1"/>
              <a:t>khẳng</a:t>
            </a:r>
            <a:r>
              <a:rPr lang="en-US" baseline="0" dirty="0"/>
              <a:t> </a:t>
            </a:r>
            <a:r>
              <a:rPr lang="en-US" baseline="0" dirty="0" err="1"/>
              <a:t>định</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của</a:t>
            </a:r>
            <a:r>
              <a:rPr lang="en-US" baseline="0" dirty="0"/>
              <a:t> </a:t>
            </a:r>
            <a:r>
              <a:rPr lang="en-US" baseline="0" dirty="0" err="1"/>
              <a:t>em</a:t>
            </a:r>
            <a:r>
              <a:rPr lang="en-US" baseline="0" dirty="0"/>
              <a:t>.</a:t>
            </a:r>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28</a:t>
            </a:fld>
            <a:endParaRPr lang="en-US"/>
          </a:p>
        </p:txBody>
      </p:sp>
    </p:spTree>
    <p:extLst>
      <p:ext uri="{BB962C8B-B14F-4D97-AF65-F5344CB8AC3E}">
        <p14:creationId xmlns:p14="http://schemas.microsoft.com/office/powerpoint/2010/main" val="381044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29</a:t>
            </a:fld>
            <a:endParaRPr lang="en-US"/>
          </a:p>
        </p:txBody>
      </p:sp>
    </p:spTree>
    <p:extLst>
      <p:ext uri="{BB962C8B-B14F-4D97-AF65-F5344CB8AC3E}">
        <p14:creationId xmlns:p14="http://schemas.microsoft.com/office/powerpoint/2010/main" val="181970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7A8D7FDE-8DF9-4EBF-84F7-10C7049D051D}" type="slidenum">
              <a:rPr lang="en-US" smtClean="0"/>
              <a:t>3</a:t>
            </a:fld>
            <a:endParaRPr lang="en-US"/>
          </a:p>
        </p:txBody>
      </p:sp>
    </p:spTree>
    <p:extLst>
      <p:ext uri="{BB962C8B-B14F-4D97-AF65-F5344CB8AC3E}">
        <p14:creationId xmlns:p14="http://schemas.microsoft.com/office/powerpoint/2010/main" val="316188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D7FDE-8DF9-4EBF-84F7-10C7049D0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872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31</a:t>
            </a:fld>
            <a:endParaRPr lang="en-US"/>
          </a:p>
        </p:txBody>
      </p:sp>
    </p:spTree>
    <p:extLst>
      <p:ext uri="{BB962C8B-B14F-4D97-AF65-F5344CB8AC3E}">
        <p14:creationId xmlns:p14="http://schemas.microsoft.com/office/powerpoint/2010/main" val="30345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vi-VN" baseline="0" dirty="0" smtClean="0"/>
              <a:t>Hà Phương</a:t>
            </a:r>
            <a:endParaRPr lang="en-US" dirty="0"/>
          </a:p>
          <a:p>
            <a:endParaRPr lang="en-US" dirty="0"/>
          </a:p>
        </p:txBody>
      </p:sp>
      <p:sp>
        <p:nvSpPr>
          <p:cNvPr id="4" name="Slide Number Placeholder 3"/>
          <p:cNvSpPr>
            <a:spLocks noGrp="1"/>
          </p:cNvSpPr>
          <p:nvPr>
            <p:ph type="sldNum" sz="quarter" idx="5"/>
          </p:nvPr>
        </p:nvSpPr>
        <p:spPr/>
        <p:txBody>
          <a:bodyPr/>
          <a:lstStyle/>
          <a:p>
            <a:fld id="{7A8D7FDE-8DF9-4EBF-84F7-10C7049D051D}" type="slidenum">
              <a:rPr lang="en-US" smtClean="0"/>
              <a:t>4</a:t>
            </a:fld>
            <a:endParaRPr lang="en-US"/>
          </a:p>
        </p:txBody>
      </p:sp>
    </p:spTree>
    <p:extLst>
      <p:ext uri="{BB962C8B-B14F-4D97-AF65-F5344CB8AC3E}">
        <p14:creationId xmlns:p14="http://schemas.microsoft.com/office/powerpoint/2010/main" val="396068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5</a:t>
            </a:fld>
            <a:endParaRPr lang="en-US"/>
          </a:p>
        </p:txBody>
      </p:sp>
    </p:spTree>
    <p:extLst>
      <p:ext uri="{BB962C8B-B14F-4D97-AF65-F5344CB8AC3E}">
        <p14:creationId xmlns:p14="http://schemas.microsoft.com/office/powerpoint/2010/main" val="419945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6</a:t>
            </a:fld>
            <a:endParaRPr lang="en-US"/>
          </a:p>
        </p:txBody>
      </p:sp>
    </p:spTree>
    <p:extLst>
      <p:ext uri="{BB962C8B-B14F-4D97-AF65-F5344CB8AC3E}">
        <p14:creationId xmlns:p14="http://schemas.microsoft.com/office/powerpoint/2010/main" val="348760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5"/>
          </p:nvPr>
        </p:nvSpPr>
        <p:spPr/>
        <p:txBody>
          <a:bodyPr/>
          <a:lstStyle/>
          <a:p>
            <a:fld id="{A75C2931-C68A-41C2-BC66-5D377B8DAC8A}" type="slidenum">
              <a:rPr lang="en-US" smtClean="0"/>
              <a:t>7</a:t>
            </a:fld>
            <a:endParaRPr lang="en-US"/>
          </a:p>
        </p:txBody>
      </p:sp>
    </p:spTree>
    <p:extLst>
      <p:ext uri="{BB962C8B-B14F-4D97-AF65-F5344CB8AC3E}">
        <p14:creationId xmlns:p14="http://schemas.microsoft.com/office/powerpoint/2010/main" val="376902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8</a:t>
            </a:fld>
            <a:endParaRPr lang="en-US"/>
          </a:p>
        </p:txBody>
      </p:sp>
    </p:spTree>
    <p:extLst>
      <p:ext uri="{BB962C8B-B14F-4D97-AF65-F5344CB8AC3E}">
        <p14:creationId xmlns:p14="http://schemas.microsoft.com/office/powerpoint/2010/main" val="427129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vi-VN" baseline="0" dirty="0" smtClean="0"/>
              <a:t>Hà Phương</a:t>
            </a:r>
            <a:endParaRPr lang="en-US" dirty="0" smtClean="0"/>
          </a:p>
          <a:p>
            <a:endParaRPr lang="en-US" dirty="0"/>
          </a:p>
        </p:txBody>
      </p:sp>
      <p:sp>
        <p:nvSpPr>
          <p:cNvPr id="4" name="Slide Number Placeholder 3"/>
          <p:cNvSpPr>
            <a:spLocks noGrp="1"/>
          </p:cNvSpPr>
          <p:nvPr>
            <p:ph type="sldNum" sz="quarter" idx="10"/>
          </p:nvPr>
        </p:nvSpPr>
        <p:spPr/>
        <p:txBody>
          <a:bodyPr/>
          <a:lstStyle/>
          <a:p>
            <a:fld id="{A75C2931-C68A-41C2-BC66-5D377B8DAC8A}" type="slidenum">
              <a:rPr lang="en-US" smtClean="0"/>
              <a:t>9</a:t>
            </a:fld>
            <a:endParaRPr lang="en-US"/>
          </a:p>
        </p:txBody>
      </p:sp>
    </p:spTree>
    <p:extLst>
      <p:ext uri="{BB962C8B-B14F-4D97-AF65-F5344CB8AC3E}">
        <p14:creationId xmlns:p14="http://schemas.microsoft.com/office/powerpoint/2010/main" val="260983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9C85-347B-4A3D-A13B-DDB4A933A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5B7247-1B6A-4A14-A241-B541644E4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F04BF7-6E5A-4AF0-8915-91286AA04B89}"/>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D5F946A7-83AC-415F-96ED-A2DE81933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AE672-F497-4768-81EF-8232011CD26B}"/>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34144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C520-CCC1-4FF9-8C86-630F8528AD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EB98A-3B31-4BDB-8B60-F52554803B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8B674-73C2-4A37-8BF5-77418C3AEC90}"/>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EBF640E7-B04A-4B31-9548-A40992B74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DB4D0-7D68-439A-A411-D5D07BFC6CAA}"/>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152515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77474-5C96-4CCC-84D7-D6122CFFA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CD9E0-901E-4EFE-84C1-909397F68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D0A89-3DC7-45F4-A321-F519E456B974}"/>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07EA2E44-6385-4F95-9134-14B261ADD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1FC71-DE61-4A94-B32C-4FE1179BEA0D}"/>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19715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D1A9-E421-4B25-9BD6-79C5CF324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DEC3C-2637-4207-9D2D-CE3AC7A43A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F1D03-A374-46FA-AF03-795408444EF1}"/>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62EC3010-9A61-42FF-85A3-8519B8A4A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44A13-AF8A-4390-AD9C-8ECB507C64D1}"/>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102947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968C-83FB-40EE-B87D-89D2FB8A0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482E0-E834-4B63-A8EE-630FC2684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69357-0835-445B-95E5-34A9EEA4FA07}"/>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0870930E-F1E5-4ED9-A772-B937E1B43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3EDFD-13DD-448F-9D3A-6733DFF5176B}"/>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343748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1FB6-1085-4A9C-89B2-AD9DF591D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2014C-2E23-403B-878B-7A8E8B633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8BC63-BCF7-44CE-8D02-6CC35C2508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5A6B6-9AFD-43FF-9025-1FE0B6AB0080}"/>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6" name="Footer Placeholder 5">
            <a:extLst>
              <a:ext uri="{FF2B5EF4-FFF2-40B4-BE49-F238E27FC236}">
                <a16:creationId xmlns:a16="http://schemas.microsoft.com/office/drawing/2014/main" id="{851BBB19-AC96-4398-8FB7-83AC292B5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A7DFE-4D7A-4232-B6CA-73A45CDD459A}"/>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32098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AB8E-6999-4E4E-9E28-6F99C234F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6D7D9B-3880-43F9-BEC4-24744F642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7BC5B-2107-4B29-93FC-476E2E6BA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765486-A8A8-4190-A584-0B0643C7F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766B6-9AF4-443A-B440-21FF8380B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7E6C7-A6BC-4295-9B5E-BD30694A8F54}"/>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8" name="Footer Placeholder 7">
            <a:extLst>
              <a:ext uri="{FF2B5EF4-FFF2-40B4-BE49-F238E27FC236}">
                <a16:creationId xmlns:a16="http://schemas.microsoft.com/office/drawing/2014/main" id="{828E937F-7FF2-475F-8FBA-E2FA1C51F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062F5-6BEB-4540-A8CD-7D01202397FD}"/>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155169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5196-48D6-4162-933F-75BA3D571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1BF4A-2327-4150-A633-2E164B111507}"/>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4" name="Footer Placeholder 3">
            <a:extLst>
              <a:ext uri="{FF2B5EF4-FFF2-40B4-BE49-F238E27FC236}">
                <a16:creationId xmlns:a16="http://schemas.microsoft.com/office/drawing/2014/main" id="{B1773102-4490-4A1C-ADAC-251259E79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45D1C-9389-416A-9CA7-546C4B04993C}"/>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401428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0B3A41-B284-4790-B4B5-640A4823ED51}"/>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3" name="Footer Placeholder 2">
            <a:extLst>
              <a:ext uri="{FF2B5EF4-FFF2-40B4-BE49-F238E27FC236}">
                <a16:creationId xmlns:a16="http://schemas.microsoft.com/office/drawing/2014/main" id="{701B791E-394F-4A55-A921-33694E52DE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8083D-8734-477F-9704-1B2BA5BF2257}"/>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96464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B4D9-C7B4-415A-98D3-F7371835A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5BF5D5-91F2-44D1-80F1-F8EAF5A13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E42CD0-2628-459C-969C-725339684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C85C2-24D8-44FF-9344-2B19920F11FC}"/>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6" name="Footer Placeholder 5">
            <a:extLst>
              <a:ext uri="{FF2B5EF4-FFF2-40B4-BE49-F238E27FC236}">
                <a16:creationId xmlns:a16="http://schemas.microsoft.com/office/drawing/2014/main" id="{5558A4A0-9E8B-4852-AB73-D26A2B68C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4E283-B1F0-46D5-9C41-859E8C567BC2}"/>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65830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8C35-2F8C-4D78-88F1-7B6BC32D4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29429-366C-482B-A98F-124DF46E2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CBB00-462F-4D43-BA6A-3B61D4BDF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3FDE3-9781-4DBD-B60D-05024B3EE64D}"/>
              </a:ext>
            </a:extLst>
          </p:cNvPr>
          <p:cNvSpPr>
            <a:spLocks noGrp="1"/>
          </p:cNvSpPr>
          <p:nvPr>
            <p:ph type="dt" sz="half" idx="10"/>
          </p:nvPr>
        </p:nvSpPr>
        <p:spPr/>
        <p:txBody>
          <a:bodyPr/>
          <a:lstStyle/>
          <a:p>
            <a:fld id="{BDDBAFED-CE66-4914-B2D8-4EC68AF4F95F}" type="datetimeFigureOut">
              <a:rPr lang="en-US" smtClean="0"/>
              <a:t>12/2/2024</a:t>
            </a:fld>
            <a:endParaRPr lang="en-US"/>
          </a:p>
        </p:txBody>
      </p:sp>
      <p:sp>
        <p:nvSpPr>
          <p:cNvPr id="6" name="Footer Placeholder 5">
            <a:extLst>
              <a:ext uri="{FF2B5EF4-FFF2-40B4-BE49-F238E27FC236}">
                <a16:creationId xmlns:a16="http://schemas.microsoft.com/office/drawing/2014/main" id="{16AE8C6D-E544-4684-8CE4-0379E0216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4D74E-92C7-4420-A7B8-4EAB50941FEC}"/>
              </a:ext>
            </a:extLst>
          </p:cNvPr>
          <p:cNvSpPr>
            <a:spLocks noGrp="1"/>
          </p:cNvSpPr>
          <p:nvPr>
            <p:ph type="sldNum" sz="quarter" idx="12"/>
          </p:nvPr>
        </p:nvSpPr>
        <p:spPr/>
        <p:txBody>
          <a:bodyPr/>
          <a:lstStyle/>
          <a:p>
            <a:fld id="{A064E991-57C2-4044-8AE6-45BE6853F1E2}" type="slidenum">
              <a:rPr lang="en-US" smtClean="0"/>
              <a:t>‹#›</a:t>
            </a:fld>
            <a:endParaRPr lang="en-US"/>
          </a:p>
        </p:txBody>
      </p:sp>
    </p:spTree>
    <p:extLst>
      <p:ext uri="{BB962C8B-B14F-4D97-AF65-F5344CB8AC3E}">
        <p14:creationId xmlns:p14="http://schemas.microsoft.com/office/powerpoint/2010/main" val="355137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8AE5F-5C44-465E-9947-CCA5279BC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D8660-DB9F-427F-B307-D94C3197D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FE819-792C-45CF-B7A2-E5B832BA4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BAFED-CE66-4914-B2D8-4EC68AF4F95F}" type="datetimeFigureOut">
              <a:rPr lang="en-US" smtClean="0"/>
              <a:t>12/2/2024</a:t>
            </a:fld>
            <a:endParaRPr lang="en-US"/>
          </a:p>
        </p:txBody>
      </p:sp>
      <p:sp>
        <p:nvSpPr>
          <p:cNvPr id="5" name="Footer Placeholder 4">
            <a:extLst>
              <a:ext uri="{FF2B5EF4-FFF2-40B4-BE49-F238E27FC236}">
                <a16:creationId xmlns:a16="http://schemas.microsoft.com/office/drawing/2014/main" id="{6FEB8F61-655F-4EC4-89E1-2B675259D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D30B0F-7A94-4361-8BB5-7B7D71CDF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E991-57C2-4044-8AE6-45BE6853F1E2}" type="slidenum">
              <a:rPr lang="en-US" smtClean="0"/>
              <a:t>‹#›</a:t>
            </a:fld>
            <a:endParaRPr lang="en-US"/>
          </a:p>
        </p:txBody>
      </p:sp>
    </p:spTree>
    <p:extLst>
      <p:ext uri="{BB962C8B-B14F-4D97-AF65-F5344CB8AC3E}">
        <p14:creationId xmlns:p14="http://schemas.microsoft.com/office/powerpoint/2010/main" val="355322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3.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1.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10" Type="http://schemas.openxmlformats.org/officeDocument/2006/relationships/image" Target="../media/image9.jpeg"/><Relationship Id="rId4" Type="http://schemas.openxmlformats.org/officeDocument/2006/relationships/image" Target="../media/image7.pn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sv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wmf"/><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10" name="TextBox 9">
            <a:extLst>
              <a:ext uri="{FF2B5EF4-FFF2-40B4-BE49-F238E27FC236}">
                <a16:creationId xmlns:a16="http://schemas.microsoft.com/office/drawing/2014/main" id="{16D64F3B-D929-49F9-B993-CC4F2312C258}"/>
              </a:ext>
            </a:extLst>
          </p:cNvPr>
          <p:cNvSpPr txBox="1"/>
          <p:nvPr/>
        </p:nvSpPr>
        <p:spPr>
          <a:xfrm>
            <a:off x="1183254" y="-49782"/>
            <a:ext cx="9494597" cy="1754326"/>
          </a:xfrm>
          <a:prstGeom prst="rect">
            <a:avLst/>
          </a:prstGeom>
          <a:noFill/>
        </p:spPr>
        <p:txBody>
          <a:bodyPr wrap="square">
            <a:spAutoFit/>
          </a:bodyPr>
          <a:lstStyle/>
          <a:p>
            <a:pPr algn="ctr"/>
            <a:r>
              <a:rPr lang="vi-VN" sz="3600" b="1" dirty="0">
                <a:solidFill>
                  <a:srgbClr val="FF0000"/>
                </a:solidFill>
                <a:latin typeface="+mj-lt"/>
              </a:rPr>
              <a:t>BÀI 4   </a:t>
            </a:r>
          </a:p>
          <a:p>
            <a:pPr algn="ctr"/>
            <a:r>
              <a:rPr lang="vi-VN" sz="3600" b="1" dirty="0">
                <a:latin typeface="+mj-lt"/>
              </a:rPr>
              <a:t>VĂN BẢN NGHỊ LUẬN </a:t>
            </a:r>
          </a:p>
          <a:p>
            <a:pPr algn="ctr"/>
            <a:r>
              <a:rPr lang="vi-VN" sz="3600" b="1" dirty="0">
                <a:latin typeface="+mj-lt"/>
              </a:rPr>
              <a:t>( Nghị luận văn học)</a:t>
            </a:r>
            <a:endParaRPr lang="en-US" sz="3600" dirty="0">
              <a:latin typeface="+mj-lt"/>
            </a:endParaRPr>
          </a:p>
        </p:txBody>
      </p:sp>
      <p:pic>
        <p:nvPicPr>
          <p:cNvPr id="12" name="Picture 11">
            <a:extLst>
              <a:ext uri="{FF2B5EF4-FFF2-40B4-BE49-F238E27FC236}">
                <a16:creationId xmlns:a16="http://schemas.microsoft.com/office/drawing/2014/main" id="{A49DF4A6-6A8B-4635-A8C1-ED582F18A2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748253"/>
            <a:ext cx="3162478" cy="3987384"/>
          </a:xfrm>
          <a:prstGeom prst="rect">
            <a:avLst/>
          </a:prstGeom>
          <a:noFill/>
          <a:ln>
            <a:noFill/>
          </a:ln>
        </p:spPr>
      </p:pic>
      <p:pic>
        <p:nvPicPr>
          <p:cNvPr id="13" name="Picture 12" descr="Đôi nét về tác giả: NGUYÊN HỒNG">
            <a:extLst>
              <a:ext uri="{FF2B5EF4-FFF2-40B4-BE49-F238E27FC236}">
                <a16:creationId xmlns:a16="http://schemas.microsoft.com/office/drawing/2014/main" id="{248F0DEC-2BFB-4DF4-8F11-670179652E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4203" y="1772325"/>
            <a:ext cx="3024550" cy="4127891"/>
          </a:xfrm>
          <a:prstGeom prst="rect">
            <a:avLst/>
          </a:prstGeom>
          <a:noFill/>
          <a:ln>
            <a:noFill/>
          </a:ln>
        </p:spPr>
      </p:pic>
      <p:pic>
        <p:nvPicPr>
          <p:cNvPr id="14" name="Picture 13">
            <a:extLst>
              <a:ext uri="{FF2B5EF4-FFF2-40B4-BE49-F238E27FC236}">
                <a16:creationId xmlns:a16="http://schemas.microsoft.com/office/drawing/2014/main" id="{DC72B176-1399-49DA-B4D2-03DBDF220E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22202" y="1748252"/>
            <a:ext cx="3024550" cy="4127891"/>
          </a:xfrm>
          <a:prstGeom prst="rect">
            <a:avLst/>
          </a:prstGeom>
          <a:noFill/>
          <a:ln>
            <a:noFill/>
          </a:ln>
        </p:spPr>
      </p:pic>
      <p:pic>
        <p:nvPicPr>
          <p:cNvPr id="1026" name="Picture 7" descr="https://hoc24.vn/source/V%C4%83n6/bmn2.jpg">
            <a:extLst>
              <a:ext uri="{FF2B5EF4-FFF2-40B4-BE49-F238E27FC236}">
                <a16:creationId xmlns:a16="http://schemas.microsoft.com/office/drawing/2014/main" id="{6FA5D0CC-4254-4355-AB53-4C04B2250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6752" y="1704544"/>
            <a:ext cx="2862199" cy="41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028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7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75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ircle(in)">
                                      <p:cBhvr>
                                        <p:cTn id="3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A6E4B-835C-CB9C-57D2-8AC996782B5F}"/>
              </a:ext>
            </a:extLst>
          </p:cNvPr>
          <p:cNvSpPr txBox="1"/>
          <p:nvPr/>
        </p:nvSpPr>
        <p:spPr>
          <a:xfrm>
            <a:off x="838200" y="2333297"/>
            <a:ext cx="4619621" cy="3843666"/>
          </a:xfrm>
          <a:prstGeom prst="rect">
            <a:avLst/>
          </a:prstGeom>
        </p:spPr>
        <p:txBody>
          <a:bodyPr vert="horz" lIns="60960" tIns="30480" rIns="60960" bIns="30480" rtlCol="0">
            <a:normAutofit/>
          </a:bodyPr>
          <a:lstStyle/>
          <a:p>
            <a:pPr indent="-152408">
              <a:lnSpc>
                <a:spcPct val="90000"/>
              </a:lnSpc>
              <a:spcAft>
                <a:spcPts val="400"/>
              </a:spcAft>
              <a:buFont typeface="Arial" panose="020B0604020202020204" pitchFamily="34" charset="0"/>
              <a:buChar char="•"/>
            </a:pPr>
            <a:endParaRPr lang="en-US" sz="2000" dirty="0"/>
          </a:p>
        </p:txBody>
      </p:sp>
      <p:sp>
        <p:nvSpPr>
          <p:cNvPr id="6" name="TextBox 4">
            <a:extLst>
              <a:ext uri="{FF2B5EF4-FFF2-40B4-BE49-F238E27FC236}">
                <a16:creationId xmlns:a16="http://schemas.microsoft.com/office/drawing/2014/main" id="{87005886-F06D-27B5-5D3F-CE5AEF616F79}"/>
              </a:ext>
            </a:extLst>
          </p:cNvPr>
          <p:cNvSpPr txBox="1"/>
          <p:nvPr/>
        </p:nvSpPr>
        <p:spPr>
          <a:xfrm>
            <a:off x="4476799" y="2413000"/>
            <a:ext cx="5811613" cy="1477328"/>
          </a:xfrm>
          <a:prstGeom prst="rect">
            <a:avLst/>
          </a:prstGeom>
        </p:spPr>
        <p:txBody>
          <a:bodyPr wrap="square" lIns="0" tIns="0" rIns="0" bIns="0" rtlCol="0" anchor="t">
            <a:spAutoFit/>
          </a:bodyPr>
          <a:lstStyle/>
          <a:p>
            <a:pPr algn="ctr"/>
            <a:r>
              <a:rPr lang="en-US" sz="4800" b="1" dirty="0">
                <a:solidFill>
                  <a:srgbClr val="870000"/>
                </a:solidFill>
                <a:latin typeface="#9Slide04 Podkova ExtraBold" panose="00000900000000000000" pitchFamily="2" charset="0"/>
                <a:cs typeface="Times New Roman" panose="02020603050405020304" pitchFamily="18" charset="0"/>
              </a:rPr>
              <a:t>II. </a:t>
            </a:r>
          </a:p>
          <a:p>
            <a:pPr algn="ctr"/>
            <a:r>
              <a:rPr lang="en-US" sz="4800" b="1" dirty="0">
                <a:solidFill>
                  <a:srgbClr val="870000"/>
                </a:solidFill>
                <a:latin typeface="#9Slide04 Podkova ExtraBold" panose="00000900000000000000" pitchFamily="2" charset="0"/>
                <a:cs typeface="Times New Roman" panose="02020603050405020304" pitchFamily="18" charset="0"/>
              </a:rPr>
              <a:t>TÌM HIỂU CHI TIẾT</a:t>
            </a:r>
          </a:p>
        </p:txBody>
      </p:sp>
      <p:sp>
        <p:nvSpPr>
          <p:cNvPr id="3" name="Freeform 7">
            <a:extLst>
              <a:ext uri="{FF2B5EF4-FFF2-40B4-BE49-F238E27FC236}">
                <a16:creationId xmlns:a16="http://schemas.microsoft.com/office/drawing/2014/main" id="{2330893D-D1CB-15FD-2EC7-A62BF5685C4E}"/>
              </a:ext>
            </a:extLst>
          </p:cNvPr>
          <p:cNvSpPr/>
          <p:nvPr/>
        </p:nvSpPr>
        <p:spPr>
          <a:xfrm>
            <a:off x="711200" y="428433"/>
            <a:ext cx="2736088" cy="7653393"/>
          </a:xfrm>
          <a:custGeom>
            <a:avLst/>
            <a:gdLst/>
            <a:ahLst/>
            <a:cxnLst/>
            <a:rect l="l" t="t" r="r" b="b"/>
            <a:pathLst>
              <a:path w="2942082" h="8229600">
                <a:moveTo>
                  <a:pt x="0" y="0"/>
                </a:moveTo>
                <a:lnTo>
                  <a:pt x="2942082" y="0"/>
                </a:lnTo>
                <a:lnTo>
                  <a:pt x="2942082" y="8229600"/>
                </a:lnTo>
                <a:lnTo>
                  <a:pt x="0" y="8229600"/>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16601680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228090" y="1461135"/>
            <a:ext cx="6608445" cy="796925"/>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a:solidFill>
                  <a:schemeClr val="tx1"/>
                </a:solidFill>
                <a:latin typeface="Times New Roman" panose="02020603050405020304" charset="0"/>
                <a:cs typeface="Times New Roman" panose="02020603050405020304" charset="0"/>
              </a:rPr>
              <a:t>Nắm vững kiến thức về văn nghị luận</a:t>
            </a:r>
          </a:p>
        </p:txBody>
      </p:sp>
      <p:sp>
        <p:nvSpPr>
          <p:cNvPr id="15" name="Oval 14"/>
          <p:cNvSpPr/>
          <p:nvPr/>
        </p:nvSpPr>
        <p:spPr>
          <a:xfrm>
            <a:off x="517525" y="1397000"/>
            <a:ext cx="1240155" cy="9474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sz="3200" b="1">
                <a:solidFill>
                  <a:srgbClr val="FF0000"/>
                </a:solidFill>
                <a:latin typeface="Times New Roman" panose="02020603050405020304" charset="0"/>
                <a:cs typeface="Times New Roman" panose="02020603050405020304" charset="0"/>
              </a:rPr>
              <a:t>1</a:t>
            </a:r>
          </a:p>
        </p:txBody>
      </p:sp>
      <p:sp>
        <p:nvSpPr>
          <p:cNvPr id="16" name="Rounded Rectangle 15"/>
          <p:cNvSpPr/>
          <p:nvPr/>
        </p:nvSpPr>
        <p:spPr>
          <a:xfrm>
            <a:off x="1757680" y="2689860"/>
            <a:ext cx="6608445" cy="79692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solidFill>
                  <a:schemeClr val="tx1"/>
                </a:solidFill>
                <a:latin typeface="Times New Roman" panose="02020603050405020304" charset="0"/>
                <a:cs typeface="Times New Roman" panose="02020603050405020304" charset="0"/>
              </a:rPr>
              <a:t>Xác định vấn đề nghị luận</a:t>
            </a:r>
          </a:p>
        </p:txBody>
      </p:sp>
      <p:sp>
        <p:nvSpPr>
          <p:cNvPr id="17" name="Oval 16"/>
          <p:cNvSpPr/>
          <p:nvPr/>
        </p:nvSpPr>
        <p:spPr>
          <a:xfrm>
            <a:off x="1380490" y="2614930"/>
            <a:ext cx="1240155" cy="9474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altLang="en-US" sz="3600" b="1">
                <a:solidFill>
                  <a:srgbClr val="FF0000"/>
                </a:solidFill>
                <a:latin typeface="Times New Roman" panose="02020603050405020304" charset="0"/>
                <a:cs typeface="Times New Roman" panose="02020603050405020304" charset="0"/>
                <a:sym typeface="+mn-ea"/>
              </a:rPr>
              <a:t>2</a:t>
            </a:r>
            <a:endParaRPr lang="en-US" sz="3600"/>
          </a:p>
        </p:txBody>
      </p:sp>
      <p:sp>
        <p:nvSpPr>
          <p:cNvPr id="20" name="Rounded Rectangle 19"/>
          <p:cNvSpPr/>
          <p:nvPr/>
        </p:nvSpPr>
        <p:spPr>
          <a:xfrm>
            <a:off x="4409440" y="5093335"/>
            <a:ext cx="6845935" cy="7969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Nhận xét nghệ thuật nghị luận của tác giả</a:t>
            </a:r>
          </a:p>
        </p:txBody>
      </p:sp>
      <p:sp>
        <p:nvSpPr>
          <p:cNvPr id="22" name="Rounded Rectangle 21"/>
          <p:cNvSpPr/>
          <p:nvPr/>
        </p:nvSpPr>
        <p:spPr>
          <a:xfrm>
            <a:off x="3243523" y="3982720"/>
            <a:ext cx="7362825" cy="796925"/>
          </a:xfrm>
          <a:prstGeom prst="round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chemeClr val="tx1"/>
                </a:solidFill>
                <a:latin typeface="Times New Roman" panose="02020603050405020304" charset="0"/>
                <a:cs typeface="Times New Roman" panose="02020603050405020304" charset="0"/>
              </a:rPr>
              <a:t>Tìm</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các</a:t>
            </a:r>
            <a:r>
              <a:rPr lang="en-US" sz="2800" dirty="0">
                <a:solidFill>
                  <a:schemeClr val="tx1"/>
                </a:solidFill>
                <a:latin typeface="Times New Roman" panose="02020603050405020304" charset="0"/>
                <a:cs typeface="Times New Roman" panose="02020603050405020304" charset="0"/>
              </a:rPr>
              <a:t> ý </a:t>
            </a:r>
            <a:r>
              <a:rPr lang="en-US" sz="2800" dirty="0" err="1">
                <a:solidFill>
                  <a:schemeClr val="tx1"/>
                </a:solidFill>
                <a:latin typeface="Times New Roman" panose="02020603050405020304" charset="0"/>
                <a:cs typeface="Times New Roman" panose="02020603050405020304" charset="0"/>
              </a:rPr>
              <a:t>kiến</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lí</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lẽ</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bằng</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chứng</a:t>
            </a:r>
            <a:r>
              <a:rPr lang="en-US" sz="2800" dirty="0">
                <a:solidFill>
                  <a:schemeClr val="tx1"/>
                </a:solidFill>
                <a:latin typeface="Times New Roman" panose="02020603050405020304" charset="0"/>
                <a:cs typeface="Times New Roman" panose="02020603050405020304" charset="0"/>
              </a:rPr>
              <a:t>...</a:t>
            </a:r>
            <a:r>
              <a:rPr lang="en-US" sz="2800" dirty="0" err="1">
                <a:solidFill>
                  <a:schemeClr val="tx1"/>
                </a:solidFill>
                <a:latin typeface="Times New Roman" panose="02020603050405020304" charset="0"/>
                <a:cs typeface="Times New Roman" panose="02020603050405020304" charset="0"/>
              </a:rPr>
              <a:t>tác</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giả</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đưa</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vào</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trong</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bài</a:t>
            </a:r>
            <a:r>
              <a:rPr lang="en-US" sz="2800" dirty="0">
                <a:solidFill>
                  <a:schemeClr val="tx1"/>
                </a:solidFill>
                <a:latin typeface="Times New Roman" panose="02020603050405020304" charset="0"/>
                <a:cs typeface="Times New Roman" panose="02020603050405020304" charset="0"/>
              </a:rPr>
              <a:t> </a:t>
            </a:r>
            <a:r>
              <a:rPr lang="en-US" sz="2800" dirty="0" err="1">
                <a:solidFill>
                  <a:schemeClr val="tx1"/>
                </a:solidFill>
                <a:latin typeface="Times New Roman" panose="02020603050405020304" charset="0"/>
                <a:cs typeface="Times New Roman" panose="02020603050405020304" charset="0"/>
              </a:rPr>
              <a:t>viết</a:t>
            </a:r>
            <a:r>
              <a:rPr lang="en-US" sz="2800" dirty="0">
                <a:solidFill>
                  <a:schemeClr val="tx1"/>
                </a:solidFill>
                <a:latin typeface="Times New Roman" panose="02020603050405020304" charset="0"/>
                <a:cs typeface="Times New Roman" panose="02020603050405020304" charset="0"/>
              </a:rPr>
              <a:t> </a:t>
            </a:r>
          </a:p>
        </p:txBody>
      </p:sp>
      <p:sp>
        <p:nvSpPr>
          <p:cNvPr id="21" name="Oval 20"/>
          <p:cNvSpPr/>
          <p:nvPr/>
        </p:nvSpPr>
        <p:spPr>
          <a:xfrm>
            <a:off x="2157730" y="3745865"/>
            <a:ext cx="1240155" cy="1087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sz="4000">
                <a:solidFill>
                  <a:srgbClr val="FF0000"/>
                </a:solidFill>
                <a:latin typeface="Times New Roman" panose="02020603050405020304" charset="0"/>
                <a:cs typeface="Times New Roman" panose="02020603050405020304" charset="0"/>
              </a:rPr>
              <a:t>3</a:t>
            </a:r>
          </a:p>
        </p:txBody>
      </p:sp>
      <p:sp>
        <p:nvSpPr>
          <p:cNvPr id="19" name="Oval 18"/>
          <p:cNvSpPr/>
          <p:nvPr/>
        </p:nvSpPr>
        <p:spPr>
          <a:xfrm>
            <a:off x="3719830" y="5060950"/>
            <a:ext cx="1240155" cy="9474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sz="4000">
                <a:solidFill>
                  <a:srgbClr val="FF0000"/>
                </a:solidFill>
                <a:latin typeface="Times New Roman" panose="02020603050405020304" charset="0"/>
                <a:cs typeface="Times New Roman" panose="02020603050405020304" charset="0"/>
              </a:rPr>
              <a:t>4</a:t>
            </a:r>
          </a:p>
        </p:txBody>
      </p:sp>
      <p:sp>
        <p:nvSpPr>
          <p:cNvPr id="2" name="Oval 1"/>
          <p:cNvSpPr/>
          <p:nvPr/>
        </p:nvSpPr>
        <p:spPr>
          <a:xfrm>
            <a:off x="1380490" y="2603500"/>
            <a:ext cx="1240155" cy="947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altLang="en-US" sz="3600" b="1">
                <a:solidFill>
                  <a:srgbClr val="FF0000"/>
                </a:solidFill>
                <a:latin typeface="Times New Roman" panose="02020603050405020304" charset="0"/>
                <a:cs typeface="Times New Roman" panose="02020603050405020304" charset="0"/>
                <a:sym typeface="+mn-ea"/>
              </a:rPr>
              <a:t>2</a:t>
            </a:r>
            <a:endParaRPr lang="en-US" sz="3600"/>
          </a:p>
        </p:txBody>
      </p:sp>
      <p:sp>
        <p:nvSpPr>
          <p:cNvPr id="4" name="Down Arrow Callout 3"/>
          <p:cNvSpPr/>
          <p:nvPr/>
        </p:nvSpPr>
        <p:spPr>
          <a:xfrm>
            <a:off x="1574165" y="82550"/>
            <a:ext cx="9829165" cy="1314450"/>
          </a:xfrm>
          <a:prstGeom prst="downArrowCallou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800" b="1">
                <a:solidFill>
                  <a:srgbClr val="FF0000"/>
                </a:solidFill>
                <a:latin typeface="Times New Roman" panose="02020603050405020304" charset="0"/>
                <a:cs typeface="Times New Roman" panose="02020603050405020304" charset="0"/>
              </a:rPr>
              <a:t>CÁC BƯỚC ĐỌC HIỂU VĂN BẢN NGHỊ LUẬN VĂN HỌC</a:t>
            </a:r>
          </a:p>
        </p:txBody>
      </p:sp>
    </p:spTree>
    <p:extLst>
      <p:ext uri="{BB962C8B-B14F-4D97-AF65-F5344CB8AC3E}">
        <p14:creationId xmlns:p14="http://schemas.microsoft.com/office/powerpoint/2010/main" val="695394374"/>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7005886-F06D-27B5-5D3F-CE5AEF616F79}"/>
              </a:ext>
            </a:extLst>
          </p:cNvPr>
          <p:cNvSpPr txBox="1"/>
          <p:nvPr/>
        </p:nvSpPr>
        <p:spPr>
          <a:xfrm>
            <a:off x="180108" y="1498601"/>
            <a:ext cx="8063345" cy="2215991"/>
          </a:xfrm>
          <a:prstGeom prst="rect">
            <a:avLst/>
          </a:prstGeom>
        </p:spPr>
        <p:txBody>
          <a:bodyPr wrap="square" lIns="0" tIns="0" rIns="0" bIns="0" rtlCol="0" anchor="t">
            <a:spAutoFit/>
          </a:bodyPr>
          <a:lstStyle/>
          <a:p>
            <a:pPr algn="ctr" defTabSz="609630">
              <a:defRPr/>
            </a:pPr>
            <a:r>
              <a:rPr lang="en-US" sz="4800" dirty="0">
                <a:solidFill>
                  <a:srgbClr val="000000"/>
                </a:solidFill>
                <a:latin typeface="#9Slide07 SVNStick A Round" panose="02000503000000000000" pitchFamily="2" charset="0"/>
                <a:cs typeface="Times New Roman" panose="02020603050405020304" pitchFamily="18" charset="0"/>
              </a:rPr>
              <a:t>1. </a:t>
            </a:r>
          </a:p>
          <a:p>
            <a:pPr algn="ctr" defTabSz="609630">
              <a:defRPr/>
            </a:pPr>
            <a:r>
              <a:rPr lang="vi-VN" sz="4800" dirty="0" smtClean="0">
                <a:solidFill>
                  <a:srgbClr val="000000"/>
                </a:solidFill>
                <a:latin typeface="#9Slide07 SVNStick A Round" panose="02000503000000000000" pitchFamily="2" charset="0"/>
                <a:cs typeface="Times New Roman" panose="02020603050405020304" pitchFamily="18" charset="0"/>
              </a:rPr>
              <a:t>vấn</a:t>
            </a:r>
            <a:r>
              <a:rPr lang="en-US" sz="4800" dirty="0" smtClean="0">
                <a:solidFill>
                  <a:srgbClr val="000000"/>
                </a:solidFill>
                <a:latin typeface="#9Slide07 SVNStick A Round" panose="02000503000000000000" pitchFamily="2" charset="0"/>
                <a:cs typeface="Times New Roman" panose="02020603050405020304" pitchFamily="18" charset="0"/>
              </a:rPr>
              <a:t> </a:t>
            </a:r>
            <a:r>
              <a:rPr lang="en-US" sz="4800" dirty="0" err="1" smtClean="0">
                <a:solidFill>
                  <a:srgbClr val="000000"/>
                </a:solidFill>
                <a:latin typeface="#9Slide07 SVNStick A Round" panose="02000503000000000000" pitchFamily="2" charset="0"/>
                <a:cs typeface="Times New Roman" panose="02020603050405020304" pitchFamily="18" charset="0"/>
              </a:rPr>
              <a:t>đề</a:t>
            </a:r>
            <a:r>
              <a:rPr lang="vi-VN" sz="4800" dirty="0" smtClean="0">
                <a:solidFill>
                  <a:srgbClr val="000000"/>
                </a:solidFill>
                <a:latin typeface="#9Slide07 SVNStick A Round" panose="02000503000000000000" pitchFamily="2" charset="0"/>
                <a:cs typeface="Times New Roman" panose="02020603050405020304" pitchFamily="18" charset="0"/>
              </a:rPr>
              <a:t> nghị luận</a:t>
            </a:r>
            <a:r>
              <a:rPr lang="en-US" sz="4800" dirty="0" smtClean="0">
                <a:solidFill>
                  <a:srgbClr val="000000"/>
                </a:solidFill>
                <a:latin typeface="#9Slide07 SVNStick A Round" panose="02000503000000000000" pitchFamily="2" charset="0"/>
                <a:cs typeface="Times New Roman" panose="02020603050405020304" pitchFamily="18" charset="0"/>
              </a:rPr>
              <a:t>, </a:t>
            </a:r>
            <a:r>
              <a:rPr lang="vi-VN" sz="4800" dirty="0" smtClean="0">
                <a:solidFill>
                  <a:srgbClr val="000000"/>
                </a:solidFill>
                <a:latin typeface="#9Slide07 SVNStick A Round" panose="02000503000000000000" pitchFamily="2" charset="0"/>
                <a:cs typeface="Times New Roman" panose="02020603050405020304" pitchFamily="18" charset="0"/>
              </a:rPr>
              <a:t>các ý kiến </a:t>
            </a:r>
          </a:p>
          <a:p>
            <a:pPr algn="ctr" defTabSz="609630">
              <a:defRPr/>
            </a:pPr>
            <a:r>
              <a:rPr lang="vi-VN" sz="4800" dirty="0" smtClean="0">
                <a:solidFill>
                  <a:srgbClr val="000000"/>
                </a:solidFill>
                <a:latin typeface="#9Slide07 SVNStick A Round" panose="02000503000000000000" pitchFamily="2" charset="0"/>
                <a:cs typeface="Times New Roman" panose="02020603050405020304" pitchFamily="18" charset="0"/>
              </a:rPr>
              <a:t>trong</a:t>
            </a:r>
            <a:r>
              <a:rPr lang="en-US" sz="4800" dirty="0" smtClean="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văn</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bản</a:t>
            </a:r>
            <a:endParaRPr lang="en-US" sz="4800" dirty="0">
              <a:solidFill>
                <a:srgbClr val="000000"/>
              </a:solidFill>
              <a:latin typeface="#9Slide07 SVNStick A Round" panose="02000503000000000000" pitchFamily="2" charset="0"/>
              <a:cs typeface="Times New Roman" panose="02020603050405020304" pitchFamily="18" charset="0"/>
            </a:endParaRPr>
          </a:p>
        </p:txBody>
      </p:sp>
      <p:sp>
        <p:nvSpPr>
          <p:cNvPr id="3" name="Freeform 5">
            <a:extLst>
              <a:ext uri="{FF2B5EF4-FFF2-40B4-BE49-F238E27FC236}">
                <a16:creationId xmlns:a16="http://schemas.microsoft.com/office/drawing/2014/main" id="{1D06ECC5-F7A3-E1DF-F2D7-FFBED3FB7D5F}"/>
              </a:ext>
            </a:extLst>
          </p:cNvPr>
          <p:cNvSpPr/>
          <p:nvPr/>
        </p:nvSpPr>
        <p:spPr>
          <a:xfrm>
            <a:off x="7366000" y="855909"/>
            <a:ext cx="4002405" cy="5875091"/>
          </a:xfrm>
          <a:custGeom>
            <a:avLst/>
            <a:gdLst/>
            <a:ahLst/>
            <a:cxnLst/>
            <a:rect l="l" t="t" r="r" b="b"/>
            <a:pathLst>
              <a:path w="2803207" h="4114800">
                <a:moveTo>
                  <a:pt x="0" y="0"/>
                </a:moveTo>
                <a:lnTo>
                  <a:pt x="2803207" y="0"/>
                </a:lnTo>
                <a:lnTo>
                  <a:pt x="2803207"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p>
        </p:txBody>
      </p:sp>
    </p:spTree>
    <p:extLst>
      <p:ext uri="{BB962C8B-B14F-4D97-AF65-F5344CB8AC3E}">
        <p14:creationId xmlns:p14="http://schemas.microsoft.com/office/powerpoint/2010/main" val="68436961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85900" y="675034"/>
            <a:ext cx="9220200" cy="1172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1" algn="ctr"/>
            <a:r>
              <a:rPr lang="en-US" sz="2800" b="1" dirty="0" err="1">
                <a:solidFill>
                  <a:srgbClr val="000099"/>
                </a:solidFill>
                <a:latin typeface="Arial" panose="020B0604020202020204" pitchFamily="34" charset="0"/>
                <a:cs typeface="Arial" panose="020B0604020202020204" pitchFamily="34" charset="0"/>
              </a:rPr>
              <a:t>Vấn</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đề</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nghị</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luận</a:t>
            </a:r>
            <a:r>
              <a:rPr lang="en-US" sz="2800" b="1" dirty="0">
                <a:solidFill>
                  <a:srgbClr val="000099"/>
                </a:solidFill>
                <a:latin typeface="Arial" panose="020B0604020202020204" pitchFamily="34" charset="0"/>
                <a:cs typeface="Arial" panose="020B0604020202020204" pitchFamily="34" charset="0"/>
              </a:rPr>
              <a:t>:</a:t>
            </a:r>
          </a:p>
          <a:p>
            <a:pPr algn="ctr"/>
            <a:r>
              <a:rPr lang="en-US" sz="2800" b="1" dirty="0" err="1">
                <a:solidFill>
                  <a:srgbClr val="000099"/>
                </a:solidFill>
                <a:latin typeface="Arial" panose="020B0604020202020204" pitchFamily="34" charset="0"/>
                <a:cs typeface="Arial" panose="020B0604020202020204" pitchFamily="34" charset="0"/>
              </a:rPr>
              <a:t>Nguyên</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Hồng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nhà</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văn</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của</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những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người</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cùng</a:t>
            </a:r>
            <a:r>
              <a:rPr lang="en-US" sz="2800" b="1" dirty="0">
                <a:solidFill>
                  <a:srgbClr val="000099"/>
                </a:solidFill>
                <a:latin typeface="Arial" panose="020B0604020202020204" pitchFamily="34" charset="0"/>
                <a:cs typeface="Arial" panose="020B0604020202020204" pitchFamily="34" charset="0"/>
              </a:rPr>
              <a:t> </a:t>
            </a:r>
            <a:r>
              <a:rPr lang="en-US" sz="2800" b="1" dirty="0" err="1">
                <a:solidFill>
                  <a:srgbClr val="000099"/>
                </a:solidFill>
                <a:latin typeface="Arial" panose="020B0604020202020204" pitchFamily="34" charset="0"/>
                <a:cs typeface="Arial" panose="020B0604020202020204" pitchFamily="34" charset="0"/>
              </a:rPr>
              <a:t>khổ</a:t>
            </a:r>
            <a:endParaRPr lang="en-US" sz="2800" b="1" dirty="0">
              <a:solidFill>
                <a:srgbClr val="000099"/>
              </a:solidFill>
              <a:latin typeface="Arial" panose="020B0604020202020204" pitchFamily="34" charset="0"/>
              <a:cs typeface="Arial" panose="020B0604020202020204" pitchFamily="34" charset="0"/>
            </a:endParaRPr>
          </a:p>
        </p:txBody>
      </p:sp>
      <p:cxnSp>
        <p:nvCxnSpPr>
          <p:cNvPr id="16" name="Straight Arrow Connector 15"/>
          <p:cNvCxnSpPr>
            <a:stCxn id="14" idx="2"/>
          </p:cNvCxnSpPr>
          <p:nvPr/>
        </p:nvCxnSpPr>
        <p:spPr>
          <a:xfrm flipH="1">
            <a:off x="1924191" y="1847959"/>
            <a:ext cx="4171809" cy="627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6096000" y="1871523"/>
            <a:ext cx="3310" cy="6226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4" idx="2"/>
          </p:cNvCxnSpPr>
          <p:nvPr/>
        </p:nvCxnSpPr>
        <p:spPr>
          <a:xfrm>
            <a:off x="6096000" y="1847959"/>
            <a:ext cx="4025401" cy="60347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9" name="Hexagon 28"/>
          <p:cNvSpPr/>
          <p:nvPr/>
        </p:nvSpPr>
        <p:spPr>
          <a:xfrm>
            <a:off x="266701" y="2495533"/>
            <a:ext cx="3586384" cy="2086880"/>
          </a:xfrm>
          <a:prstGeom prst="hexagon">
            <a:avLst/>
          </a:prstGeom>
          <a:solidFill>
            <a:srgbClr val="FFFF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Ý</a:t>
            </a:r>
            <a:r>
              <a:rPr lang="vi-VN"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kiến</a:t>
            </a:r>
            <a:endParaRPr lang="en-US" sz="2400" b="1" dirty="0">
              <a:solidFill>
                <a:srgbClr val="002060"/>
              </a:solidFill>
              <a:latin typeface="Times New Roman" panose="02020603050405020304" pitchFamily="18" charset="0"/>
              <a:cs typeface="Times New Roman" panose="02020603050405020304" pitchFamily="18" charset="0"/>
            </a:endParaRPr>
          </a:p>
          <a:p>
            <a:pPr algn="ct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Luận</a:t>
            </a:r>
            <a:r>
              <a:rPr lang="en-US" sz="2400" b="1" dirty="0">
                <a:solidFill>
                  <a:srgbClr val="002060"/>
                </a:solidFill>
                <a:latin typeface="Times New Roman" panose="02020603050405020304" pitchFamily="18" charset="0"/>
                <a:cs typeface="Times New Roman" panose="02020603050405020304" pitchFamily="18" charset="0"/>
              </a:rPr>
              <a:t> điểm1)</a:t>
            </a:r>
          </a:p>
          <a:p>
            <a:pPr algn="ct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dễ</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dễ</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khóc</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 name="Hexagon 29"/>
          <p:cNvSpPr/>
          <p:nvPr/>
        </p:nvSpPr>
        <p:spPr>
          <a:xfrm>
            <a:off x="8166100" y="2475820"/>
            <a:ext cx="3708400" cy="2177911"/>
          </a:xfrm>
          <a:prstGeom prst="hexagon">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Ý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kiến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3 </a:t>
            </a:r>
          </a:p>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400" b="1" dirty="0">
                <a:solidFill>
                  <a:schemeClr val="accent6">
                    <a:lumMod val="50000"/>
                  </a:schemeClr>
                </a:solidFill>
                <a:latin typeface="Times New Roman" panose="02020603050405020304" pitchFamily="18" charset="0"/>
                <a:cs typeface="Times New Roman" panose="02020603050405020304" pitchFamily="18" charset="0"/>
              </a:rPr>
              <a:t> 3)</a:t>
            </a:r>
          </a:p>
          <a:p>
            <a:pPr algn="ctr"/>
            <a:r>
              <a:rPr lang="en-US" sz="2400" b="1"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riêng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Nguyên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Hồng</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1" name="Hexagon 30"/>
          <p:cNvSpPr/>
          <p:nvPr/>
        </p:nvSpPr>
        <p:spPr>
          <a:xfrm>
            <a:off x="3969661" y="2474999"/>
            <a:ext cx="4025403" cy="2205203"/>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Ý </a:t>
            </a:r>
            <a:r>
              <a:rPr lang="en-US" sz="2400" b="1" dirty="0" err="1">
                <a:solidFill>
                  <a:srgbClr val="C00000"/>
                </a:solidFill>
                <a:latin typeface="Times New Roman" panose="02020603050405020304" pitchFamily="18" charset="0"/>
                <a:cs typeface="Times New Roman" panose="02020603050405020304" pitchFamily="18" charset="0"/>
              </a:rPr>
              <a:t>kiến</a:t>
            </a:r>
            <a:r>
              <a:rPr lang="en-US" sz="2400" b="1" dirty="0">
                <a:solidFill>
                  <a:srgbClr val="C00000"/>
                </a:solidFill>
                <a:latin typeface="Times New Roman" panose="02020603050405020304" pitchFamily="18" charset="0"/>
                <a:cs typeface="Times New Roman" panose="02020603050405020304" pitchFamily="18" charset="0"/>
              </a:rPr>
              <a:t> 2</a:t>
            </a:r>
          </a:p>
          <a:p>
            <a:pPr algn="ct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err="1">
                <a:solidFill>
                  <a:srgbClr val="C00000"/>
                </a:solidFill>
                <a:latin typeface="Times New Roman" panose="02020603050405020304" pitchFamily="18" charset="0"/>
                <a:cs typeface="Times New Roman" panose="02020603050405020304" pitchFamily="18" charset="0"/>
              </a:rPr>
              <a:t>Luận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điểm</a:t>
            </a:r>
            <a:r>
              <a:rPr lang="en-US" sz="2400" b="1" dirty="0">
                <a:solidFill>
                  <a:srgbClr val="C00000"/>
                </a:solidFill>
                <a:latin typeface="Times New Roman" panose="02020603050405020304" pitchFamily="18" charset="0"/>
                <a:cs typeface="Times New Roman" panose="02020603050405020304" pitchFamily="18" charset="0"/>
              </a:rPr>
              <a:t> 2):</a:t>
            </a:r>
          </a:p>
          <a:p>
            <a:pPr algn="just"/>
            <a:r>
              <a:rPr lang="en-US" sz="2400" b="1" dirty="0" err="1">
                <a:solidFill>
                  <a:srgbClr val="C00000"/>
                </a:solidFill>
                <a:latin typeface="Times New Roman" panose="02020603050405020304" pitchFamily="18" charset="0"/>
                <a:cs typeface="Times New Roman" panose="02020603050405020304" pitchFamily="18" charset="0"/>
              </a:rPr>
              <a:t>Nguyên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tuổi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thơ</a:t>
            </a:r>
            <a:r>
              <a:rPr lang="en-US" sz="2400" b="1" dirty="0">
                <a:solidFill>
                  <a:srgbClr val="C00000"/>
                </a:solidFill>
                <a:latin typeface="Times New Roman" panose="02020603050405020304" pitchFamily="18" charset="0"/>
                <a:cs typeface="Times New Roman" panose="02020603050405020304" pitchFamily="18" charset="0"/>
              </a:rPr>
              <a:t> cay </a:t>
            </a:r>
            <a:r>
              <a:rPr lang="en-US" sz="2400" b="1" dirty="0" err="1">
                <a:solidFill>
                  <a:srgbClr val="C00000"/>
                </a:solidFill>
                <a:latin typeface="Times New Roman" panose="02020603050405020304" pitchFamily="18" charset="0"/>
                <a:cs typeface="Times New Roman" panose="02020603050405020304" pitchFamily="18" charset="0"/>
              </a:rPr>
              <a:t>đắng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thiếu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tình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yêu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thương</a:t>
            </a:r>
            <a:endParaRPr lang="en-US" sz="2400" b="1" dirty="0">
              <a:solidFill>
                <a:srgbClr val="C00000"/>
              </a:solidFill>
              <a:latin typeface="Times New Roman" panose="02020603050405020304" pitchFamily="18" charset="0"/>
              <a:cs typeface="Times New Roman" panose="02020603050405020304" pitchFamily="18" charset="0"/>
            </a:endParaRPr>
          </a:p>
          <a:p>
            <a:pPr algn="just"/>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42" name="Down Arrow 41"/>
          <p:cNvSpPr/>
          <p:nvPr/>
        </p:nvSpPr>
        <p:spPr>
          <a:xfrm>
            <a:off x="1777785" y="4580430"/>
            <a:ext cx="292812" cy="34291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Down Arrow 42"/>
          <p:cNvSpPr/>
          <p:nvPr/>
        </p:nvSpPr>
        <p:spPr>
          <a:xfrm>
            <a:off x="9960085" y="4648071"/>
            <a:ext cx="322633" cy="3463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Down Arrow 43"/>
          <p:cNvSpPr/>
          <p:nvPr/>
        </p:nvSpPr>
        <p:spPr>
          <a:xfrm>
            <a:off x="5860304" y="4664218"/>
            <a:ext cx="342073" cy="3324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TextBox 44"/>
          <p:cNvSpPr txBox="1"/>
          <p:nvPr/>
        </p:nvSpPr>
        <p:spPr>
          <a:xfrm>
            <a:off x="1548429" y="4971679"/>
            <a:ext cx="1179455" cy="369332"/>
          </a:xfrm>
          <a:prstGeom prst="rect">
            <a:avLst/>
          </a:prstGeom>
          <a:solidFill>
            <a:schemeClr val="accent4">
              <a:lumMod val="40000"/>
              <a:lumOff val="60000"/>
            </a:schemeClr>
          </a:solidFill>
        </p:spPr>
        <p:txBody>
          <a:bodyPr wrap="square" rtlCol="0">
            <a:spAutoFit/>
          </a:bodyPr>
          <a:lstStyle/>
          <a:p>
            <a:r>
              <a:rPr lang="en-US" dirty="0" err="1">
                <a:solidFill>
                  <a:srgbClr val="000099"/>
                </a:solidFill>
                <a:latin typeface="Arial" panose="020B0604020202020204" pitchFamily="34" charset="0"/>
                <a:cs typeface="Arial" panose="020B0604020202020204" pitchFamily="34" charset="0"/>
              </a:rPr>
              <a:t>Đoạn</a:t>
            </a:r>
            <a:r>
              <a:rPr lang="en-US" dirty="0">
                <a:solidFill>
                  <a:srgbClr val="000099"/>
                </a:solidFill>
                <a:latin typeface="Arial" panose="020B0604020202020204" pitchFamily="34" charset="0"/>
                <a:cs typeface="Arial" panose="020B0604020202020204" pitchFamily="34" charset="0"/>
              </a:rPr>
              <a:t> (1)</a:t>
            </a:r>
          </a:p>
        </p:txBody>
      </p:sp>
      <p:sp>
        <p:nvSpPr>
          <p:cNvPr id="46" name="TextBox 45"/>
          <p:cNvSpPr txBox="1"/>
          <p:nvPr/>
        </p:nvSpPr>
        <p:spPr>
          <a:xfrm>
            <a:off x="5462525" y="4980695"/>
            <a:ext cx="1194103" cy="369332"/>
          </a:xfrm>
          <a:prstGeom prst="rect">
            <a:avLst/>
          </a:prstGeom>
          <a:solidFill>
            <a:schemeClr val="accent4">
              <a:lumMod val="40000"/>
              <a:lumOff val="60000"/>
            </a:schemeClr>
          </a:solidFill>
        </p:spPr>
        <p:txBody>
          <a:bodyPr wrap="square" rtlCol="0">
            <a:spAutoFit/>
          </a:bodyPr>
          <a:lstStyle/>
          <a:p>
            <a:r>
              <a:rPr lang="en-US" dirty="0" err="1">
                <a:solidFill>
                  <a:srgbClr val="000099"/>
                </a:solidFill>
                <a:latin typeface="Arial" panose="020B0604020202020204" pitchFamily="34" charset="0"/>
                <a:cs typeface="Arial" panose="020B0604020202020204" pitchFamily="34" charset="0"/>
              </a:rPr>
              <a:t>Đoạn</a:t>
            </a:r>
            <a:r>
              <a:rPr lang="en-US" dirty="0">
                <a:solidFill>
                  <a:srgbClr val="000099"/>
                </a:solidFill>
                <a:latin typeface="Arial" panose="020B0604020202020204" pitchFamily="34" charset="0"/>
                <a:cs typeface="Arial" panose="020B0604020202020204" pitchFamily="34" charset="0"/>
              </a:rPr>
              <a:t> (2)</a:t>
            </a:r>
          </a:p>
        </p:txBody>
      </p:sp>
      <p:sp>
        <p:nvSpPr>
          <p:cNvPr id="47" name="TextBox 46"/>
          <p:cNvSpPr txBox="1"/>
          <p:nvPr/>
        </p:nvSpPr>
        <p:spPr>
          <a:xfrm>
            <a:off x="9478902" y="4988731"/>
            <a:ext cx="1082795" cy="369332"/>
          </a:xfrm>
          <a:prstGeom prst="rect">
            <a:avLst/>
          </a:prstGeom>
          <a:solidFill>
            <a:schemeClr val="accent4">
              <a:lumMod val="40000"/>
              <a:lumOff val="60000"/>
            </a:schemeClr>
          </a:solidFill>
        </p:spPr>
        <p:txBody>
          <a:bodyPr wrap="square" rtlCol="0">
            <a:spAutoFit/>
          </a:bodyPr>
          <a:lstStyle/>
          <a:p>
            <a:r>
              <a:rPr lang="en-US" dirty="0" err="1">
                <a:solidFill>
                  <a:srgbClr val="000099"/>
                </a:solidFill>
                <a:latin typeface="Arial" panose="020B0604020202020204" pitchFamily="34" charset="0"/>
                <a:cs typeface="Arial" panose="020B0604020202020204" pitchFamily="34" charset="0"/>
              </a:rPr>
              <a:t>Đoạn</a:t>
            </a:r>
            <a:r>
              <a:rPr lang="en-US" dirty="0">
                <a:solidFill>
                  <a:srgbClr val="000099"/>
                </a:solidFill>
                <a:latin typeface="Arial" panose="020B0604020202020204" pitchFamily="34" charset="0"/>
                <a:cs typeface="Arial" panose="020B0604020202020204" pitchFamily="34" charset="0"/>
              </a:rPr>
              <a:t> (3)</a:t>
            </a:r>
          </a:p>
        </p:txBody>
      </p:sp>
      <p:cxnSp>
        <p:nvCxnSpPr>
          <p:cNvPr id="51" name="Straight Arrow Connector 50"/>
          <p:cNvCxnSpPr>
            <a:stCxn id="45" idx="2"/>
            <a:endCxn id="64" idx="1"/>
          </p:cNvCxnSpPr>
          <p:nvPr/>
        </p:nvCxnSpPr>
        <p:spPr>
          <a:xfrm>
            <a:off x="2138157" y="5341011"/>
            <a:ext cx="3170443" cy="7316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64" idx="3"/>
          </p:cNvCxnSpPr>
          <p:nvPr/>
        </p:nvCxnSpPr>
        <p:spPr>
          <a:xfrm flipH="1">
            <a:off x="6845300" y="5364577"/>
            <a:ext cx="3175000" cy="7081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095999" y="5254470"/>
            <a:ext cx="0" cy="53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308600" y="5780304"/>
            <a:ext cx="1536700" cy="584775"/>
          </a:xfrm>
          <a:prstGeom prst="rect">
            <a:avLst/>
          </a:prstGeom>
          <a:solidFill>
            <a:schemeClr val="tx2">
              <a:lumMod val="20000"/>
              <a:lumOff val="80000"/>
            </a:schemeClr>
          </a:solidFill>
        </p:spPr>
        <p:txBody>
          <a:bodyPr wrap="square" rtlCol="0">
            <a:spAutoFit/>
          </a:bodyPr>
          <a:lstStyle/>
          <a:p>
            <a:r>
              <a:rPr lang="en-US" sz="3200" b="1" dirty="0" err="1">
                <a:solidFill>
                  <a:srgbClr val="000099"/>
                </a:solidFill>
                <a:latin typeface="Arial" panose="020B0604020202020204" pitchFamily="34" charset="0"/>
                <a:cs typeface="Arial" panose="020B0604020202020204" pitchFamily="34" charset="0"/>
              </a:rPr>
              <a:t>Bố</a:t>
            </a:r>
            <a:r>
              <a:rPr lang="en-US" sz="3200" b="1" dirty="0">
                <a:solidFill>
                  <a:srgbClr val="000099"/>
                </a:solidFill>
                <a:latin typeface="Arial" panose="020B0604020202020204" pitchFamily="34" charset="0"/>
                <a:cs typeface="Arial" panose="020B0604020202020204" pitchFamily="34" charset="0"/>
              </a:rPr>
              <a:t> </a:t>
            </a:r>
            <a:r>
              <a:rPr lang="en-US" sz="3200" b="1" dirty="0" err="1">
                <a:solidFill>
                  <a:srgbClr val="000099"/>
                </a:solidFill>
                <a:latin typeface="Arial" panose="020B0604020202020204" pitchFamily="34" charset="0"/>
                <a:cs typeface="Arial" panose="020B0604020202020204" pitchFamily="34" charset="0"/>
              </a:rPr>
              <a:t>cục</a:t>
            </a:r>
            <a:endParaRPr lang="en-US" sz="32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1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ppt_x"/>
                                          </p:val>
                                        </p:tav>
                                        <p:tav tm="100000">
                                          <p:val>
                                            <p:strVal val="#ppt_x"/>
                                          </p:val>
                                        </p:tav>
                                      </p:tavLst>
                                    </p:anim>
                                    <p:anim calcmode="lin" valueType="num">
                                      <p:cBhvr additive="base">
                                        <p:cTn id="49" dur="5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circle(in)">
                                      <p:cBhvr>
                                        <p:cTn id="62" dur="2000"/>
                                        <p:tgtEl>
                                          <p:spTgt spid="51"/>
                                        </p:tgtEl>
                                      </p:cBhvr>
                                    </p:animEffect>
                                  </p:childTnLst>
                                </p:cTn>
                              </p:par>
                              <p:par>
                                <p:cTn id="63" presetID="6" presetClass="entr" presetSubtype="16"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circle(in)">
                                      <p:cBhvr>
                                        <p:cTn id="65" dur="2000"/>
                                        <p:tgtEl>
                                          <p:spTgt spid="54"/>
                                        </p:tgtEl>
                                      </p:cBhvr>
                                    </p:animEffect>
                                  </p:childTnLst>
                                </p:cTn>
                              </p:par>
                              <p:par>
                                <p:cTn id="66" presetID="6"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circle(in)">
                                      <p:cBhvr>
                                        <p:cTn id="68" dur="2000"/>
                                        <p:tgtEl>
                                          <p:spTgt spid="53"/>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circle(in)">
                                      <p:cBhvr>
                                        <p:cTn id="71"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animBg="1"/>
      <p:bldP spid="31" grpId="0" animBg="1"/>
      <p:bldP spid="42" grpId="0" animBg="1"/>
      <p:bldP spid="43" grpId="0" animBg="1"/>
      <p:bldP spid="44" grpId="0" animBg="1"/>
      <p:bldP spid="45" grpId="0" animBg="1"/>
      <p:bldP spid="46" grpId="0" animBg="1"/>
      <p:bldP spid="47"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7005886-F06D-27B5-5D3F-CE5AEF616F79}"/>
              </a:ext>
            </a:extLst>
          </p:cNvPr>
          <p:cNvSpPr txBox="1"/>
          <p:nvPr/>
        </p:nvSpPr>
        <p:spPr>
          <a:xfrm>
            <a:off x="4622800" y="1803400"/>
            <a:ext cx="6654800" cy="2215991"/>
          </a:xfrm>
          <a:prstGeom prst="rect">
            <a:avLst/>
          </a:prstGeom>
        </p:spPr>
        <p:txBody>
          <a:bodyPr wrap="square" lIns="0" tIns="0" rIns="0" bIns="0" rtlCol="0" anchor="t">
            <a:spAutoFit/>
          </a:bodyPr>
          <a:lstStyle/>
          <a:p>
            <a:pPr algn="ctr" defTabSz="609630">
              <a:defRPr/>
            </a:pPr>
            <a:r>
              <a:rPr lang="en-US" sz="4800" dirty="0">
                <a:solidFill>
                  <a:srgbClr val="000000"/>
                </a:solidFill>
                <a:latin typeface="#9Slide07 SVNStick A Round" panose="02000503000000000000" pitchFamily="2" charset="0"/>
                <a:cs typeface="Times New Roman" panose="02020603050405020304" pitchFamily="18" charset="0"/>
              </a:rPr>
              <a:t>2. </a:t>
            </a:r>
          </a:p>
          <a:p>
            <a:pPr algn="ctr" defTabSz="609630">
              <a:defRPr/>
            </a:pPr>
            <a:r>
              <a:rPr lang="en-US" sz="4800" dirty="0" err="1">
                <a:solidFill>
                  <a:srgbClr val="000000"/>
                </a:solidFill>
                <a:latin typeface="#9Slide07 SVNStick A Round" panose="02000503000000000000" pitchFamily="2" charset="0"/>
                <a:cs typeface="Times New Roman" panose="02020603050405020304" pitchFamily="18" charset="0"/>
              </a:rPr>
              <a:t>Hệ</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thống</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lí</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lẽ</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bằng</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chứng</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của</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văn</a:t>
            </a:r>
            <a:r>
              <a:rPr lang="en-US" sz="4800" dirty="0">
                <a:solidFill>
                  <a:srgbClr val="000000"/>
                </a:solidFill>
                <a:latin typeface="#9Slide07 SVNStick A Round" panose="02000503000000000000" pitchFamily="2" charset="0"/>
                <a:cs typeface="Times New Roman" panose="02020603050405020304" pitchFamily="18" charset="0"/>
              </a:rPr>
              <a:t> </a:t>
            </a:r>
            <a:r>
              <a:rPr lang="en-US" sz="4800" dirty="0" err="1">
                <a:solidFill>
                  <a:srgbClr val="000000"/>
                </a:solidFill>
                <a:latin typeface="#9Slide07 SVNStick A Round" panose="02000503000000000000" pitchFamily="2" charset="0"/>
                <a:cs typeface="Times New Roman" panose="02020603050405020304" pitchFamily="18" charset="0"/>
              </a:rPr>
              <a:t>bản</a:t>
            </a:r>
            <a:endParaRPr lang="en-US" sz="4800" dirty="0">
              <a:solidFill>
                <a:srgbClr val="000000"/>
              </a:solidFill>
              <a:latin typeface="#9Slide07 SVNStick A Round" panose="02000503000000000000" pitchFamily="2" charset="0"/>
              <a:cs typeface="Times New Roman" panose="02020603050405020304" pitchFamily="18" charset="0"/>
            </a:endParaRPr>
          </a:p>
        </p:txBody>
      </p:sp>
      <p:sp>
        <p:nvSpPr>
          <p:cNvPr id="3" name="Freeform 5">
            <a:extLst>
              <a:ext uri="{FF2B5EF4-FFF2-40B4-BE49-F238E27FC236}">
                <a16:creationId xmlns:a16="http://schemas.microsoft.com/office/drawing/2014/main" id="{579FCA15-5DF6-4C3C-11D2-B7911890A879}"/>
              </a:ext>
            </a:extLst>
          </p:cNvPr>
          <p:cNvSpPr/>
          <p:nvPr/>
        </p:nvSpPr>
        <p:spPr>
          <a:xfrm>
            <a:off x="508000" y="1041400"/>
            <a:ext cx="4013200" cy="4579972"/>
          </a:xfrm>
          <a:custGeom>
            <a:avLst/>
            <a:gdLst/>
            <a:ahLst/>
            <a:cxnLst/>
            <a:rect l="l" t="t" r="r" b="b"/>
            <a:pathLst>
              <a:path w="3605593" h="4114800">
                <a:moveTo>
                  <a:pt x="0" y="0"/>
                </a:moveTo>
                <a:lnTo>
                  <a:pt x="3605593" y="0"/>
                </a:lnTo>
                <a:lnTo>
                  <a:pt x="3605593"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p>
        </p:txBody>
      </p:sp>
    </p:spTree>
    <p:extLst>
      <p:ext uri="{BB962C8B-B14F-4D97-AF65-F5344CB8AC3E}">
        <p14:creationId xmlns:p14="http://schemas.microsoft.com/office/powerpoint/2010/main" val="310044366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25" y="502047"/>
            <a:ext cx="6558558" cy="5632311"/>
          </a:xfrm>
          <a:prstGeom prst="rect">
            <a:avLst/>
          </a:prstGeom>
          <a:noFill/>
          <a:scene3d>
            <a:camera prst="orthographicFront"/>
            <a:lightRig rig="threePt" dir="t"/>
          </a:scene3d>
          <a:sp3d>
            <a:bevelT/>
          </a:sp3d>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(1) Ai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bùi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 Ai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flipV="1">
            <a:off x="2503511" y="1236653"/>
            <a:ext cx="4002308" cy="50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35573" y="607992"/>
            <a:ext cx="4488960" cy="830997"/>
          </a:xfrm>
          <a:prstGeom prst="rect">
            <a:avLst/>
          </a:prstGeom>
          <a:solidFill>
            <a:schemeClr val="accent3">
              <a:lumMod val="40000"/>
              <a:lumOff val="60000"/>
            </a:schemeClr>
          </a:solidFill>
          <a:scene3d>
            <a:camera prst="orthographicFront"/>
            <a:lightRig rig="threePt" dir="t"/>
          </a:scene3d>
          <a:sp3d>
            <a:bevelT prst="angle"/>
          </a:sp3d>
        </p:spPr>
        <p:txBody>
          <a:bodyPr wrap="square" rtlCol="0">
            <a:spAutoFit/>
          </a:bodyPr>
          <a:lstStyle/>
          <a:p>
            <a:r>
              <a:rPr lang="en-US" sz="2400" dirty="0" err="1">
                <a:solidFill>
                  <a:srgbClr val="000099"/>
                </a:solidFill>
                <a:latin typeface="Times New Roman" panose="02020603050405020304" pitchFamily="18" charset="0"/>
                <a:cs typeface="Times New Roman" panose="02020603050405020304" pitchFamily="18" charset="0"/>
              </a:rPr>
              <a:t>Mở</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smtClean="0">
                <a:solidFill>
                  <a:srgbClr val="000099"/>
                </a:solidFill>
                <a:latin typeface="Times New Roman" panose="02020603050405020304" pitchFamily="18" charset="0"/>
                <a:cs typeface="Times New Roman" panose="02020603050405020304" pitchFamily="18" charset="0"/>
              </a:rPr>
              <a:t>đoạn</a:t>
            </a:r>
            <a:endParaRPr lang="en-US" sz="2400" dirty="0" smtClean="0">
              <a:solidFill>
                <a:srgbClr val="000099"/>
              </a:solidFill>
              <a:latin typeface="Times New Roman" panose="02020603050405020304" pitchFamily="18" charset="0"/>
              <a:cs typeface="Times New Roman" panose="02020603050405020304" pitchFamily="18" charset="0"/>
            </a:endParaRPr>
          </a:p>
          <a:p>
            <a:endParaRPr lang="en-US" sz="2400" dirty="0" smtClean="0">
              <a:solidFill>
                <a:srgbClr val="000099"/>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1842994" y="4527085"/>
            <a:ext cx="48244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858739" y="1440042"/>
            <a:ext cx="391537" cy="26446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390633" y="2284826"/>
            <a:ext cx="4533900" cy="830997"/>
          </a:xfrm>
          <a:prstGeom prst="rect">
            <a:avLst/>
          </a:prstGeom>
          <a:solidFill>
            <a:schemeClr val="accent3">
              <a:lumMod val="40000"/>
              <a:lumOff val="60000"/>
            </a:schemeClr>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a:solidFill>
                  <a:srgbClr val="000099"/>
                </a:solidFill>
                <a:latin typeface="Times New Roman" panose="02020603050405020304" pitchFamily="18" charset="0"/>
                <a:cs typeface="Times New Roman" panose="02020603050405020304" pitchFamily="18" charset="0"/>
              </a:rPr>
              <a:t>Các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câu</a:t>
            </a:r>
            <a:r>
              <a:rPr lang="en-US" sz="2400" dirty="0">
                <a:solidFill>
                  <a:srgbClr val="000099"/>
                </a:solidFill>
                <a:latin typeface="Times New Roman" panose="02020603050405020304" pitchFamily="18" charset="0"/>
                <a:cs typeface="Times New Roman" panose="02020603050405020304" pitchFamily="18" charset="0"/>
              </a:rPr>
              <a:t> </a:t>
            </a:r>
            <a:r>
              <a:rPr lang="en-US" sz="2400" err="1">
                <a:solidFill>
                  <a:srgbClr val="000099"/>
                </a:solidFill>
                <a:latin typeface="Times New Roman" panose="02020603050405020304" pitchFamily="18" charset="0"/>
                <a:cs typeface="Times New Roman" panose="02020603050405020304" pitchFamily="18" charset="0"/>
              </a:rPr>
              <a:t>triển</a:t>
            </a:r>
            <a:r>
              <a:rPr lang="en-US" sz="2400">
                <a:solidFill>
                  <a:srgbClr val="000099"/>
                </a:solidFill>
                <a:latin typeface="Times New Roman" panose="02020603050405020304" pitchFamily="18" charset="0"/>
                <a:cs typeface="Times New Roman" panose="02020603050405020304" pitchFamily="18" charset="0"/>
              </a:rPr>
              <a:t> </a:t>
            </a:r>
            <a:r>
              <a:rPr lang="en-US" sz="2400" smtClean="0">
                <a:solidFill>
                  <a:srgbClr val="000099"/>
                </a:solidFill>
                <a:latin typeface="Times New Roman" panose="02020603050405020304" pitchFamily="18" charset="0"/>
                <a:cs typeface="Times New Roman" panose="02020603050405020304" pitchFamily="18" charset="0"/>
              </a:rPr>
              <a:t>khai </a:t>
            </a:r>
            <a:endParaRPr lang="en-US" sz="2400">
              <a:solidFill>
                <a:srgbClr val="000099"/>
              </a:solidFill>
              <a:latin typeface="Times New Roman" panose="02020603050405020304" pitchFamily="18" charset="0"/>
              <a:cs typeface="Times New Roman" panose="02020603050405020304" pitchFamily="18" charset="0"/>
            </a:endParaRPr>
          </a:p>
          <a:p>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38" name="Right Brace 37"/>
          <p:cNvSpPr/>
          <p:nvPr/>
        </p:nvSpPr>
        <p:spPr>
          <a:xfrm>
            <a:off x="7029450" y="4427140"/>
            <a:ext cx="213205" cy="129930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266908" y="5299150"/>
            <a:ext cx="6451392" cy="2104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223775" y="4941402"/>
            <a:ext cx="2791138" cy="173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ight Brace 51"/>
          <p:cNvSpPr/>
          <p:nvPr/>
        </p:nvSpPr>
        <p:spPr>
          <a:xfrm>
            <a:off x="6911344" y="701095"/>
            <a:ext cx="270185" cy="49973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7495842" y="4373305"/>
            <a:ext cx="4488960" cy="1292662"/>
          </a:xfrm>
          <a:prstGeom prst="rect">
            <a:avLst/>
          </a:prstGeom>
          <a:solidFill>
            <a:schemeClr val="accent3">
              <a:lumMod val="40000"/>
              <a:lumOff val="60000"/>
            </a:schemeClr>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err="1">
                <a:solidFill>
                  <a:srgbClr val="000099"/>
                </a:solidFill>
                <a:latin typeface="Times New Roman" panose="02020603050405020304" pitchFamily="18" charset="0"/>
                <a:cs typeface="Times New Roman" panose="02020603050405020304" pitchFamily="18" charset="0"/>
              </a:rPr>
              <a:t>Câu</a:t>
            </a:r>
            <a:r>
              <a:rPr lang="en-US" sz="2400">
                <a:solidFill>
                  <a:srgbClr val="000099"/>
                </a:solidFill>
                <a:latin typeface="Times New Roman" panose="02020603050405020304" pitchFamily="18" charset="0"/>
                <a:cs typeface="Times New Roman" panose="02020603050405020304" pitchFamily="18" charset="0"/>
              </a:rPr>
              <a:t> kết</a:t>
            </a:r>
          </a:p>
          <a:p>
            <a:endParaRPr lang="en-US" smtClean="0">
              <a:solidFill>
                <a:srgbClr val="000099"/>
              </a:solidFill>
              <a:latin typeface="Arial" panose="020B0604020202020204" pitchFamily="34" charset="0"/>
              <a:cs typeface="Arial" panose="020B0604020202020204" pitchFamily="34" charset="0"/>
            </a:endParaRPr>
          </a:p>
          <a:p>
            <a:endParaRPr lang="en-US">
              <a:solidFill>
                <a:srgbClr val="000099"/>
              </a:solidFill>
              <a:latin typeface="Arial" panose="020B0604020202020204" pitchFamily="34" charset="0"/>
              <a:cs typeface="Arial" panose="020B0604020202020204" pitchFamily="34" charset="0"/>
            </a:endParaRPr>
          </a:p>
          <a:p>
            <a:endParaRPr lang="en-US"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7F2055D-9919-4696-B1C8-EC070F69DC02}"/>
              </a:ext>
            </a:extLst>
          </p:cNvPr>
          <p:cNvSpPr/>
          <p:nvPr/>
        </p:nvSpPr>
        <p:spPr>
          <a:xfrm>
            <a:off x="1335237" y="6161223"/>
            <a:ext cx="10115428" cy="514933"/>
          </a:xfrm>
          <a:prstGeom prst="rect">
            <a:avLst/>
          </a:prstGeom>
          <a:solidFill>
            <a:schemeClr val="accent2">
              <a:lumMod val="40000"/>
              <a:lumOff val="6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err="1">
                <a:solidFill>
                  <a:schemeClr val="accent1"/>
                </a:solidFill>
                <a:latin typeface="Times New Roman" panose="02020603050405020304" pitchFamily="18" charset="0"/>
                <a:cs typeface="Times New Roman" panose="02020603050405020304" pitchFamily="18" charset="0"/>
              </a:rPr>
              <a:t>Đây</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chính</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là</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cấu</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trúc</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của</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một</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đoạn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văn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nghị</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luận</a:t>
            </a:r>
            <a:endParaRPr lang="vi-VN" sz="3200" dirty="0">
              <a:solidFill>
                <a:schemeClr val="accent1"/>
              </a:solidFill>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80A27686-F7F0-4492-820E-09E6943FF427}"/>
              </a:ext>
            </a:extLst>
          </p:cNvPr>
          <p:cNvSpPr/>
          <p:nvPr/>
        </p:nvSpPr>
        <p:spPr>
          <a:xfrm>
            <a:off x="1462214" y="6214953"/>
            <a:ext cx="761561" cy="445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solidFill>
                <a:schemeClr val="accent1"/>
              </a:solidFill>
            </a:endParaRPr>
          </a:p>
        </p:txBody>
      </p:sp>
      <p:sp>
        <p:nvSpPr>
          <p:cNvPr id="37" name="TextBox 36">
            <a:extLst>
              <a:ext uri="{FF2B5EF4-FFF2-40B4-BE49-F238E27FC236}">
                <a16:creationId xmlns:a16="http://schemas.microsoft.com/office/drawing/2014/main" id="{CDCC7D1C-EF5A-4BC4-B3E5-79F3F7E37FD2}"/>
              </a:ext>
            </a:extLst>
          </p:cNvPr>
          <p:cNvSpPr txBox="1"/>
          <p:nvPr/>
        </p:nvSpPr>
        <p:spPr>
          <a:xfrm>
            <a:off x="8038612" y="580604"/>
            <a:ext cx="3946190" cy="830997"/>
          </a:xfrm>
          <a:prstGeom prst="rect">
            <a:avLst/>
          </a:prstGeom>
          <a:noFill/>
        </p:spPr>
        <p:txBody>
          <a:bodyPr wrap="square">
            <a:spAutoFit/>
          </a:bodyPr>
          <a:lstStyle/>
          <a:p>
            <a:pPr algn="just"/>
            <a:r>
              <a:rPr lang="en-US" sz="2400" dirty="0" smtClean="0">
                <a:solidFill>
                  <a:srgbClr val="000099"/>
                </a:solidFill>
                <a:latin typeface="Times New Roman" panose="02020603050405020304" pitchFamily="18" charset="0"/>
                <a:cs typeface="Times New Roman" panose="02020603050405020304" pitchFamily="18" charset="0"/>
              </a:rPr>
              <a:t>           -&gt;</a:t>
            </a:r>
            <a:r>
              <a:rPr lang="en-US" sz="2400" dirty="0" err="1">
                <a:solidFill>
                  <a:srgbClr val="000099"/>
                </a:solidFill>
                <a:latin typeface="Times New Roman" panose="02020603050405020304" pitchFamily="18" charset="0"/>
                <a:cs typeface="Times New Roman" panose="02020603050405020304" pitchFamily="18" charset="0"/>
              </a:rPr>
              <a:t>nêu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nội</a:t>
            </a:r>
            <a:r>
              <a:rPr lang="en-US" sz="2400" dirty="0">
                <a:solidFill>
                  <a:srgbClr val="000099"/>
                </a:solidFill>
                <a:latin typeface="Times New Roman" panose="02020603050405020304" pitchFamily="18" charset="0"/>
                <a:cs typeface="Times New Roman" panose="02020603050405020304" pitchFamily="18" charset="0"/>
              </a:rPr>
              <a:t> dung </a:t>
            </a:r>
            <a:r>
              <a:rPr lang="en-US" sz="2400" dirty="0" err="1">
                <a:solidFill>
                  <a:srgbClr val="000099"/>
                </a:solidFill>
                <a:latin typeface="Times New Roman" panose="02020603050405020304" pitchFamily="18" charset="0"/>
                <a:cs typeface="Times New Roman" panose="02020603050405020304" pitchFamily="18" charset="0"/>
              </a:rPr>
              <a:t>chính</a:t>
            </a:r>
            <a:r>
              <a:rPr lang="en-US" sz="2400" dirty="0">
                <a:solidFill>
                  <a:srgbClr val="000099"/>
                </a:solidFill>
                <a:latin typeface="Times New Roman" panose="02020603050405020304" pitchFamily="18" charset="0"/>
                <a:cs typeface="Times New Roman" panose="02020603050405020304" pitchFamily="18" charset="0"/>
              </a:rPr>
              <a:t> </a:t>
            </a:r>
            <a:endParaRPr lang="en-US" sz="2400" dirty="0" smtClean="0">
              <a:solidFill>
                <a:srgbClr val="000099"/>
              </a:solidFill>
              <a:latin typeface="Times New Roman" panose="02020603050405020304" pitchFamily="18" charset="0"/>
              <a:cs typeface="Times New Roman" panose="02020603050405020304" pitchFamily="18" charset="0"/>
            </a:endParaRPr>
          </a:p>
          <a:p>
            <a:pPr algn="just"/>
            <a:r>
              <a:rPr lang="en-US" sz="2400" dirty="0" err="1" smtClean="0">
                <a:solidFill>
                  <a:srgbClr val="000099"/>
                </a:solidFill>
                <a:latin typeface="Times New Roman" panose="02020603050405020304" pitchFamily="18" charset="0"/>
                <a:cs typeface="Times New Roman" panose="02020603050405020304" pitchFamily="18" charset="0"/>
              </a:rPr>
              <a:t>của</a:t>
            </a:r>
            <a:r>
              <a:rPr lang="en-US" sz="2400" dirty="0" smtClean="0">
                <a:solidFill>
                  <a:srgbClr val="000099"/>
                </a:solidFill>
                <a:latin typeface="Times New Roman" panose="02020603050405020304" pitchFamily="18" charset="0"/>
                <a:cs typeface="Times New Roman" panose="02020603050405020304" pitchFamily="18" charset="0"/>
              </a:rPr>
              <a:t> </a:t>
            </a:r>
            <a:r>
              <a:rPr lang="en-US" sz="2400" dirty="0" err="1" smtClean="0">
                <a:solidFill>
                  <a:srgbClr val="000099"/>
                </a:solidFill>
                <a:latin typeface="Times New Roman" panose="02020603050405020304" pitchFamily="18" charset="0"/>
                <a:cs typeface="Times New Roman" panose="02020603050405020304" pitchFamily="18" charset="0"/>
              </a:rPr>
              <a:t>đoạn</a:t>
            </a:r>
            <a:r>
              <a:rPr lang="en-US" sz="2400" dirty="0" smtClean="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văn</a:t>
            </a:r>
            <a:endParaRPr lang="vi-VN" sz="2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6E71B39-ECF2-42B6-8DA9-C464AA1ECF6F}"/>
              </a:ext>
            </a:extLst>
          </p:cNvPr>
          <p:cNvSpPr txBox="1"/>
          <p:nvPr/>
        </p:nvSpPr>
        <p:spPr>
          <a:xfrm>
            <a:off x="7435573" y="2257438"/>
            <a:ext cx="4885508" cy="830997"/>
          </a:xfrm>
          <a:prstGeom prst="rect">
            <a:avLst/>
          </a:prstGeom>
          <a:noFill/>
        </p:spPr>
        <p:txBody>
          <a:bodyPr wrap="square">
            <a:spAutoFit/>
          </a:bodyPr>
          <a:lstStyle/>
          <a:p>
            <a:r>
              <a:rPr lang="en-US" sz="2400" dirty="0">
                <a:solidFill>
                  <a:srgbClr val="000099"/>
                </a:solidFill>
                <a:latin typeface="Times New Roman" panose="02020603050405020304" pitchFamily="18" charset="0"/>
                <a:cs typeface="Times New Roman" panose="02020603050405020304" pitchFamily="18" charset="0"/>
              </a:rPr>
              <a:t>                            </a:t>
            </a:r>
            <a:r>
              <a:rPr lang="en-US" sz="2400" dirty="0" smtClean="0">
                <a:solidFill>
                  <a:srgbClr val="000099"/>
                </a:solidFill>
                <a:latin typeface="Times New Roman" panose="02020603050405020304" pitchFamily="18" charset="0"/>
                <a:cs typeface="Times New Roman" panose="02020603050405020304" pitchFamily="18" charset="0"/>
              </a:rPr>
              <a:t>-&gt; </a:t>
            </a:r>
            <a:r>
              <a:rPr lang="en-US" sz="2400" dirty="0" err="1">
                <a:solidFill>
                  <a:srgbClr val="000099"/>
                </a:solidFill>
                <a:latin typeface="Times New Roman" panose="02020603050405020304" pitchFamily="18" charset="0"/>
                <a:cs typeface="Times New Roman" panose="02020603050405020304" pitchFamily="18" charset="0"/>
              </a:rPr>
              <a:t>chứa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đựng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dẫn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chứng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smtClean="0">
                <a:solidFill>
                  <a:srgbClr val="000099"/>
                </a:solidFill>
                <a:latin typeface="Times New Roman" panose="02020603050405020304" pitchFamily="18" charset="0"/>
                <a:cs typeface="Times New Roman" panose="02020603050405020304" pitchFamily="18" charset="0"/>
              </a:rPr>
              <a:t>lí</a:t>
            </a:r>
            <a:r>
              <a:rPr lang="en-US" sz="2400" dirty="0" smtClean="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làm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sáng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tỏ</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nội</a:t>
            </a:r>
            <a:r>
              <a:rPr lang="en-US" sz="2400" dirty="0">
                <a:solidFill>
                  <a:srgbClr val="000099"/>
                </a:solidFill>
                <a:latin typeface="Times New Roman" panose="02020603050405020304" pitchFamily="18" charset="0"/>
                <a:cs typeface="Times New Roman" panose="02020603050405020304" pitchFamily="18" charset="0"/>
              </a:rPr>
              <a:t> dung.</a:t>
            </a:r>
            <a:endParaRPr lang="vi-VN" sz="2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DA91A226-93FB-4786-B89C-0D171FD80A5D}"/>
              </a:ext>
            </a:extLst>
          </p:cNvPr>
          <p:cNvSpPr txBox="1"/>
          <p:nvPr/>
        </p:nvSpPr>
        <p:spPr>
          <a:xfrm>
            <a:off x="7568953" y="4373305"/>
            <a:ext cx="4473481" cy="1200329"/>
          </a:xfrm>
          <a:prstGeom prst="rect">
            <a:avLst/>
          </a:prstGeom>
          <a:noFill/>
        </p:spPr>
        <p:txBody>
          <a:bodyPr wrap="square">
            <a:spAutoFit/>
          </a:bodyPr>
          <a:lstStyle/>
          <a:p>
            <a:r>
              <a:rPr lang="en-US" sz="2400" dirty="0">
                <a:solidFill>
                  <a:srgbClr val="000099"/>
                </a:solidFill>
                <a:latin typeface="Times New Roman" panose="02020603050405020304" pitchFamily="18" charset="0"/>
                <a:cs typeface="Times New Roman" panose="02020603050405020304" pitchFamily="18" charset="0"/>
              </a:rPr>
              <a:t>             -&gt;</a:t>
            </a:r>
            <a:r>
              <a:rPr lang="en-US" sz="2400" dirty="0" err="1">
                <a:solidFill>
                  <a:srgbClr val="000099"/>
                </a:solidFill>
                <a:latin typeface="Times New Roman" panose="02020603050405020304" pitchFamily="18" charset="0"/>
                <a:cs typeface="Times New Roman" panose="02020603050405020304" pitchFamily="18" charset="0"/>
              </a:rPr>
              <a:t>Khẳng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định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nội</a:t>
            </a:r>
            <a:r>
              <a:rPr lang="en-US" sz="2400" dirty="0">
                <a:solidFill>
                  <a:srgbClr val="000099"/>
                </a:solidFill>
                <a:latin typeface="Times New Roman" panose="02020603050405020304" pitchFamily="18" charset="0"/>
                <a:cs typeface="Times New Roman" panose="02020603050405020304" pitchFamily="18" charset="0"/>
              </a:rPr>
              <a:t> dung </a:t>
            </a:r>
            <a:r>
              <a:rPr lang="en-US" sz="2400" dirty="0" err="1">
                <a:solidFill>
                  <a:srgbClr val="000099"/>
                </a:solidFill>
                <a:latin typeface="Times New Roman" panose="02020603050405020304" pitchFamily="18" charset="0"/>
                <a:cs typeface="Times New Roman" panose="02020603050405020304" pitchFamily="18" charset="0"/>
              </a:rPr>
              <a:t>chính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bằng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smtClean="0">
                <a:solidFill>
                  <a:srgbClr val="000099"/>
                </a:solidFill>
                <a:latin typeface="Times New Roman" panose="02020603050405020304" pitchFamily="18" charset="0"/>
                <a:cs typeface="Times New Roman" panose="02020603050405020304" pitchFamily="18" charset="0"/>
              </a:rPr>
              <a:t>nhận</a:t>
            </a:r>
            <a:r>
              <a:rPr lang="en-US" sz="2400" dirty="0" smtClean="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xét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đánh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giá</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của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người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viết</a:t>
            </a:r>
            <a:r>
              <a:rPr lang="en-US" sz="2400" dirty="0">
                <a:solidFill>
                  <a:srgbClr val="000099"/>
                </a:solidFill>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8240BBF-9800-4967-A594-76BE64B58C2E}"/>
              </a:ext>
            </a:extLst>
          </p:cNvPr>
          <p:cNvSpPr txBox="1"/>
          <p:nvPr/>
        </p:nvSpPr>
        <p:spPr>
          <a:xfrm>
            <a:off x="4504665" y="-3026"/>
            <a:ext cx="7949796" cy="523220"/>
          </a:xfrm>
          <a:prstGeom prst="rect">
            <a:avLst/>
          </a:prstGeom>
          <a:noFill/>
        </p:spPr>
        <p:txBody>
          <a:bodyPr wrap="square">
            <a:spAutoFit/>
          </a:bodyPr>
          <a:lstStyle/>
          <a:p>
            <a:r>
              <a:rPr lang="vi-VN" sz="2800" b="1"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khóc</a:t>
            </a:r>
            <a:endParaRPr lang="en-US" sz="2800" b="1" dirty="0">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264545" y="5665967"/>
            <a:ext cx="62412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64545" y="6026373"/>
            <a:ext cx="2392930" cy="148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6" presetClass="entr" presetSubtype="16"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circle(in)">
                                      <p:cBhvr>
                                        <p:cTn id="54" dur="750"/>
                                        <p:tgtEl>
                                          <p:spTgt spid="48"/>
                                        </p:tgtEl>
                                      </p:cBhvr>
                                    </p:animEffect>
                                  </p:childTnLst>
                                </p:cTn>
                              </p:par>
                              <p:par>
                                <p:cTn id="55" presetID="16" presetClass="entr" presetSubtype="21"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inVertical)">
                                      <p:cBhvr>
                                        <p:cTn id="57" dur="500"/>
                                        <p:tgtEl>
                                          <p:spTgt spid="4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par>
                                <p:cTn id="75" presetID="6" presetClass="entr" presetSubtype="16"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circle(in)">
                                      <p:cBhvr>
                                        <p:cTn id="7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30" grpId="0" animBg="1"/>
      <p:bldP spid="31" grpId="0" animBg="1"/>
      <p:bldP spid="38" grpId="0" animBg="1"/>
      <p:bldP spid="52" grpId="0" animBg="1"/>
      <p:bldP spid="53" grpId="0" animBg="1"/>
      <p:bldP spid="3" grpId="0" animBg="1"/>
      <p:bldP spid="10" grpId="0" animBg="1"/>
      <p:bldP spid="37"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3D5A7284-DF01-1119-76F7-D8A259DD58FF}"/>
              </a:ext>
            </a:extLst>
          </p:cNvPr>
          <p:cNvSpPr/>
          <p:nvPr/>
        </p:nvSpPr>
        <p:spPr>
          <a:xfrm>
            <a:off x="684587" y="5971124"/>
            <a:ext cx="3426879" cy="1499259"/>
          </a:xfrm>
          <a:custGeom>
            <a:avLst/>
            <a:gdLst/>
            <a:ahLst/>
            <a:cxnLst/>
            <a:rect l="l" t="t" r="r" b="b"/>
            <a:pathLst>
              <a:path w="5140318" h="2248889">
                <a:moveTo>
                  <a:pt x="0" y="0"/>
                </a:moveTo>
                <a:lnTo>
                  <a:pt x="5140318" y="0"/>
                </a:lnTo>
                <a:lnTo>
                  <a:pt x="5140318" y="2248890"/>
                </a:lnTo>
                <a:lnTo>
                  <a:pt x="0" y="224889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7" name="Freeform 11">
            <a:extLst>
              <a:ext uri="{FF2B5EF4-FFF2-40B4-BE49-F238E27FC236}">
                <a16:creationId xmlns:a16="http://schemas.microsoft.com/office/drawing/2014/main" id="{EF223CB5-3867-C798-EBBA-1AE13C4D79E4}"/>
              </a:ext>
            </a:extLst>
          </p:cNvPr>
          <p:cNvSpPr/>
          <p:nvPr/>
        </p:nvSpPr>
        <p:spPr>
          <a:xfrm>
            <a:off x="-553617" y="5441556"/>
            <a:ext cx="1879478" cy="1827792"/>
          </a:xfrm>
          <a:custGeom>
            <a:avLst/>
            <a:gdLst/>
            <a:ahLst/>
            <a:cxnLst/>
            <a:rect l="l" t="t" r="r" b="b"/>
            <a:pathLst>
              <a:path w="2819217" h="2741688">
                <a:moveTo>
                  <a:pt x="0" y="0"/>
                </a:moveTo>
                <a:lnTo>
                  <a:pt x="2819217" y="0"/>
                </a:lnTo>
                <a:lnTo>
                  <a:pt x="2819217" y="2741688"/>
                </a:lnTo>
                <a:lnTo>
                  <a:pt x="0" y="27416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9" name="Rounded Rectangle 8"/>
          <p:cNvSpPr/>
          <p:nvPr/>
        </p:nvSpPr>
        <p:spPr>
          <a:xfrm>
            <a:off x="184525" y="1110878"/>
            <a:ext cx="2604387" cy="33274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200" b="1" dirty="0" smtClean="0">
                <a:solidFill>
                  <a:prstClr val="black"/>
                </a:solidFill>
                <a:latin typeface="Times New Roman" panose="02020603050405020304" pitchFamily="18" charset="0"/>
                <a:cs typeface="Times New Roman" panose="02020603050405020304" pitchFamily="18" charset="0"/>
              </a:rPr>
              <a:t>Ý kiến </a:t>
            </a:r>
            <a:r>
              <a:rPr lang="en-US" sz="3200" b="1" dirty="0" smtClean="0">
                <a:solidFill>
                  <a:prstClr val="black"/>
                </a:solidFill>
                <a:latin typeface="Times New Roman" panose="02020603050405020304" pitchFamily="18" charset="0"/>
                <a:cs typeface="Times New Roman" panose="02020603050405020304" pitchFamily="18" charset="0"/>
              </a:rPr>
              <a:t>1</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Nguyên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Hồng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dễ</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dễ</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khóc</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a:p>
            <a:pPr algn="just" defTabSz="1088476"/>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9C420C1-7DCA-401C-A293-E91E72D720BB}"/>
              </a:ext>
            </a:extLst>
          </p:cNvPr>
          <p:cNvSpPr/>
          <p:nvPr/>
        </p:nvSpPr>
        <p:spPr>
          <a:xfrm>
            <a:off x="3278332" y="640806"/>
            <a:ext cx="8713643" cy="32317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200"/>
              </a:spcAft>
            </a:pP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12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12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12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C935FB1-2329-4692-8ADF-CA5B166F7322}"/>
              </a:ext>
            </a:extLst>
          </p:cNvPr>
          <p:cNvSpPr txBox="1">
            <a:spLocks noChangeArrowheads="1"/>
          </p:cNvSpPr>
          <p:nvPr/>
        </p:nvSpPr>
        <p:spPr bwMode="auto">
          <a:xfrm>
            <a:off x="955400" y="4825022"/>
            <a:ext cx="11236600" cy="830997"/>
          </a:xfrm>
          <a:prstGeom prst="rect">
            <a:avLst/>
          </a:prstGeom>
          <a:solidFill>
            <a:srgbClr val="E5FE8A"/>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lnSpc>
                <a:spcPct val="150000"/>
              </a:lnSpc>
              <a:spcBef>
                <a:spcPct val="0"/>
              </a:spcBef>
              <a:spcAft>
                <a:spcPct val="0"/>
              </a:spcAft>
            </a:pP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Liệt</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cụ</a:t>
            </a:r>
            <a:r>
              <a:rPr lang="en-US" sz="3200"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tỉ</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mỉ</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toàn</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diện</a:t>
            </a:r>
            <a:endPar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7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7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9C420C1-7DCA-401C-A293-E91E72D720BB}"/>
              </a:ext>
            </a:extLst>
          </p:cNvPr>
          <p:cNvSpPr/>
          <p:nvPr/>
        </p:nvSpPr>
        <p:spPr>
          <a:xfrm>
            <a:off x="-59873" y="-57728"/>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3774">
            <a:extLst>
              <a:ext uri="{FF2B5EF4-FFF2-40B4-BE49-F238E27FC236}">
                <a16:creationId xmlns:a16="http://schemas.microsoft.com/office/drawing/2014/main" id="{905CD349-0470-4711-BB17-506D5CB66214}"/>
              </a:ext>
            </a:extLst>
          </p:cNvPr>
          <p:cNvSpPr>
            <a:spLocks noChangeArrowheads="1"/>
          </p:cNvSpPr>
          <p:nvPr/>
        </p:nvSpPr>
        <p:spPr bwMode="auto">
          <a:xfrm>
            <a:off x="3322861" y="5720741"/>
            <a:ext cx="481478" cy="480049"/>
          </a:xfrm>
          <a:prstGeom prst="ellipse">
            <a:avLst/>
          </a:prstGeom>
          <a:solidFill>
            <a:srgbClr val="F7F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89">
            <a:extLst>
              <a:ext uri="{FF2B5EF4-FFF2-40B4-BE49-F238E27FC236}">
                <a16:creationId xmlns:a16="http://schemas.microsoft.com/office/drawing/2014/main" id="{804DE0B2-582D-4A17-B5FD-FDC39387A6B5}"/>
              </a:ext>
            </a:extLst>
          </p:cNvPr>
          <p:cNvSpPr>
            <a:spLocks noEditPoints="1"/>
          </p:cNvSpPr>
          <p:nvPr/>
        </p:nvSpPr>
        <p:spPr bwMode="auto">
          <a:xfrm>
            <a:off x="11585543" y="54715"/>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704869A4-C510-46E1-960A-8337BB5CD178}"/>
              </a:ext>
            </a:extLst>
          </p:cNvPr>
          <p:cNvSpPr txBox="1">
            <a:spLocks noChangeArrowheads="1"/>
          </p:cNvSpPr>
          <p:nvPr/>
        </p:nvSpPr>
        <p:spPr bwMode="auto">
          <a:xfrm>
            <a:off x="117096" y="6207345"/>
            <a:ext cx="11957806" cy="523220"/>
          </a:xfrm>
          <a:prstGeom prst="rect">
            <a:avLst/>
          </a:prstGeom>
          <a:solidFill>
            <a:srgbClr val="E5FE8A"/>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vi-VN"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=&gt; </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Ý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kiến</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lí</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lẽ</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dẫn</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chứng</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thuyết</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phục</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=&gt;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Đặc</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điểm</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của</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văn</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bản</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nghị</a:t>
            </a:r>
            <a:r>
              <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luận</a:t>
            </a:r>
            <a:endParaRPr lang="en-US" sz="2800" dirty="0">
              <a:solidFill>
                <a:schemeClr val="accent1"/>
              </a:solidFill>
            </a:endParaRPr>
          </a:p>
        </p:txBody>
      </p:sp>
      <p:sp>
        <p:nvSpPr>
          <p:cNvPr id="18" name="TextBox 17">
            <a:extLst>
              <a:ext uri="{FF2B5EF4-FFF2-40B4-BE49-F238E27FC236}">
                <a16:creationId xmlns:a16="http://schemas.microsoft.com/office/drawing/2014/main" id="{DFB16F12-64E2-4DFF-AB5A-15D919AF2B0D}"/>
              </a:ext>
            </a:extLst>
          </p:cNvPr>
          <p:cNvSpPr txBox="1">
            <a:spLocks noChangeArrowheads="1"/>
          </p:cNvSpPr>
          <p:nvPr/>
        </p:nvSpPr>
        <p:spPr bwMode="auto">
          <a:xfrm>
            <a:off x="838200" y="2330416"/>
            <a:ext cx="10901299" cy="584775"/>
          </a:xfrm>
          <a:prstGeom prst="rect">
            <a:avLst/>
          </a:prstGeom>
          <a:solidFill>
            <a:schemeClr val="accent5">
              <a:lumMod val="20000"/>
              <a:lumOff val="8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  Ai </a:t>
            </a:r>
            <a:r>
              <a:rPr lang="en-US" sz="3200" dirty="0" err="1">
                <a:latin typeface="Calibri" panose="020F0502020204030204" pitchFamily="34" charset="0"/>
                <a:ea typeface="Calibri" panose="020F0502020204030204" pitchFamily="34" charset="0"/>
                <a:cs typeface="Times New Roman" panose="02020603050405020304" pitchFamily="18" charset="0"/>
              </a:rPr>
              <a:t>biết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được</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Nguyên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Hồng</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đã</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khóc</a:t>
            </a:r>
            <a:r>
              <a:rPr lang="en-US" sz="3200" dirty="0">
                <a:latin typeface="Calibri" panose="020F0502020204030204" pitchFamily="34" charset="0"/>
                <a:ea typeface="Calibri" panose="020F0502020204030204" pitchFamily="34" charset="0"/>
                <a:cs typeface="Times New Roman" panose="02020603050405020304" pitchFamily="18" charset="0"/>
              </a:rPr>
              <a:t> bao </a:t>
            </a:r>
            <a:r>
              <a:rPr lang="en-US" sz="3200" dirty="0" err="1">
                <a:latin typeface="Calibri" panose="020F0502020204030204" pitchFamily="34" charset="0"/>
                <a:ea typeface="Calibri" panose="020F0502020204030204" pitchFamily="34" charset="0"/>
                <a:cs typeface="Times New Roman" panose="02020603050405020304" pitchFamily="18" charset="0"/>
              </a:rPr>
              <a:t>nhiêu</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lần</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C3BBCC0-4CF8-4AE7-B0CB-A0938C06E003}"/>
              </a:ext>
            </a:extLst>
          </p:cNvPr>
          <p:cNvSpPr txBox="1">
            <a:spLocks noChangeArrowheads="1"/>
          </p:cNvSpPr>
          <p:nvPr/>
        </p:nvSpPr>
        <p:spPr bwMode="auto">
          <a:xfrm>
            <a:off x="1329598" y="1540862"/>
            <a:ext cx="9829027" cy="584775"/>
          </a:xfrm>
          <a:prstGeom prst="rect">
            <a:avLst/>
          </a:prstGeom>
          <a:solidFill>
            <a:schemeClr val="accent6">
              <a:lumMod val="60000"/>
              <a:lumOff val="4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3200" dirty="0"/>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mắt</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2" name="Thought Bubble: Cloud 21">
            <a:extLst>
              <a:ext uri="{FF2B5EF4-FFF2-40B4-BE49-F238E27FC236}">
                <a16:creationId xmlns:a16="http://schemas.microsoft.com/office/drawing/2014/main" id="{E9463E1F-D249-4FE4-B8E0-DFBC03030493}"/>
              </a:ext>
            </a:extLst>
          </p:cNvPr>
          <p:cNvSpPr/>
          <p:nvPr/>
        </p:nvSpPr>
        <p:spPr>
          <a:xfrm>
            <a:off x="4492487" y="54715"/>
            <a:ext cx="6040721" cy="1288713"/>
          </a:xfrm>
          <a:prstGeom prst="cloudCallout">
            <a:avLst>
              <a:gd name="adj1" fmla="val 70874"/>
              <a:gd name="adj2" fmla="val 3784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Tác</a:t>
            </a:r>
            <a:r>
              <a:rPr lang="en-US" sz="2400" b="1" dirty="0">
                <a:solidFill>
                  <a:schemeClr val="tx1"/>
                </a:solidFill>
              </a:rPr>
              <a:t> </a:t>
            </a:r>
            <a:r>
              <a:rPr lang="en-US" sz="2400" b="1" dirty="0" err="1">
                <a:solidFill>
                  <a:schemeClr val="tx1"/>
                </a:solidFill>
              </a:rPr>
              <a:t>giả</a:t>
            </a:r>
            <a:r>
              <a:rPr lang="en-US" sz="2400" b="1" dirty="0">
                <a:solidFill>
                  <a:schemeClr val="tx1"/>
                </a:solidFill>
              </a:rPr>
              <a:t> </a:t>
            </a:r>
            <a:r>
              <a:rPr lang="en-US" sz="2400" b="1" dirty="0" err="1">
                <a:solidFill>
                  <a:schemeClr val="tx1"/>
                </a:solidFill>
              </a:rPr>
              <a:t>đã</a:t>
            </a:r>
            <a:r>
              <a:rPr lang="en-US" sz="2400" b="1" dirty="0">
                <a:solidFill>
                  <a:schemeClr val="tx1"/>
                </a:solidFill>
              </a:rPr>
              <a:t> </a:t>
            </a:r>
            <a:r>
              <a:rPr lang="en-US" sz="2400" b="1" dirty="0" err="1">
                <a:solidFill>
                  <a:schemeClr val="tx1"/>
                </a:solidFill>
              </a:rPr>
              <a:t>đưa</a:t>
            </a:r>
            <a:r>
              <a:rPr lang="en-US" sz="2400" b="1" dirty="0">
                <a:solidFill>
                  <a:schemeClr val="tx1"/>
                </a:solidFill>
              </a:rPr>
              <a:t> ra </a:t>
            </a:r>
            <a:r>
              <a:rPr lang="en-US" sz="2400" b="1" dirty="0" err="1">
                <a:solidFill>
                  <a:schemeClr val="tx1"/>
                </a:solidFill>
              </a:rPr>
              <a:t>những</a:t>
            </a:r>
            <a:r>
              <a:rPr lang="en-US" sz="2400" b="1" dirty="0">
                <a:solidFill>
                  <a:schemeClr val="tx1"/>
                </a:solidFill>
              </a:rPr>
              <a:t> ý </a:t>
            </a:r>
            <a:r>
              <a:rPr lang="en-US" sz="2400" b="1" dirty="0" err="1">
                <a:solidFill>
                  <a:schemeClr val="tx1"/>
                </a:solidFill>
              </a:rPr>
              <a:t>kiến</a:t>
            </a:r>
            <a:r>
              <a:rPr lang="en-US" sz="2400" b="1" dirty="0">
                <a:solidFill>
                  <a:schemeClr val="tx1"/>
                </a:solidFill>
              </a:rPr>
              <a:t> </a:t>
            </a:r>
            <a:r>
              <a:rPr lang="en-US" sz="2400" b="1" dirty="0" err="1">
                <a:solidFill>
                  <a:schemeClr val="tx1"/>
                </a:solidFill>
              </a:rPr>
              <a:t>nào</a:t>
            </a:r>
            <a:r>
              <a:rPr lang="en-US" sz="2400" b="1" dirty="0">
                <a:solidFill>
                  <a:schemeClr val="tx1"/>
                </a:solidFill>
              </a:rPr>
              <a:t> </a:t>
            </a:r>
            <a:r>
              <a:rPr lang="en-US" sz="2400" b="1" dirty="0" err="1">
                <a:solidFill>
                  <a:schemeClr val="tx1"/>
                </a:solidFill>
              </a:rPr>
              <a:t>để</a:t>
            </a:r>
            <a:r>
              <a:rPr lang="en-US" sz="2400" b="1" dirty="0">
                <a:solidFill>
                  <a:schemeClr val="tx1"/>
                </a:solidFill>
              </a:rPr>
              <a:t> </a:t>
            </a:r>
            <a:r>
              <a:rPr lang="en-US" sz="2400" b="1" dirty="0" err="1">
                <a:solidFill>
                  <a:schemeClr val="tx1"/>
                </a:solidFill>
              </a:rPr>
              <a:t>đánh</a:t>
            </a:r>
            <a:r>
              <a:rPr lang="en-US" sz="2400" b="1" dirty="0">
                <a:solidFill>
                  <a:schemeClr val="tx1"/>
                </a:solidFill>
              </a:rPr>
              <a:t> </a:t>
            </a:r>
            <a:r>
              <a:rPr lang="en-US" sz="2400" b="1" dirty="0" err="1">
                <a:solidFill>
                  <a:schemeClr val="tx1"/>
                </a:solidFill>
              </a:rPr>
              <a:t>giá</a:t>
            </a:r>
            <a:r>
              <a:rPr lang="en-US" sz="2400" b="1" dirty="0">
                <a:solidFill>
                  <a:schemeClr val="tx1"/>
                </a:solidFill>
              </a:rPr>
              <a:t> </a:t>
            </a:r>
            <a:r>
              <a:rPr lang="en-US" sz="2400" b="1" dirty="0" err="1">
                <a:solidFill>
                  <a:schemeClr val="tx1"/>
                </a:solidFill>
              </a:rPr>
              <a:t>về</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giả</a:t>
            </a:r>
            <a:r>
              <a:rPr lang="en-US" sz="2400" b="1" dirty="0">
                <a:solidFill>
                  <a:schemeClr val="tx1"/>
                </a:solidFill>
              </a:rPr>
              <a:t>  </a:t>
            </a:r>
            <a:r>
              <a:rPr lang="en-US" sz="2400" b="1" dirty="0" err="1">
                <a:solidFill>
                  <a:schemeClr val="tx1"/>
                </a:solidFill>
              </a:rPr>
              <a:t>Nguyên</a:t>
            </a:r>
            <a:r>
              <a:rPr lang="en-US" sz="2400" b="1" dirty="0">
                <a:solidFill>
                  <a:schemeClr val="tx1"/>
                </a:solidFill>
              </a:rPr>
              <a:t> </a:t>
            </a:r>
            <a:r>
              <a:rPr lang="en-US" sz="2400" b="1" dirty="0" err="1">
                <a:solidFill>
                  <a:schemeClr val="tx1"/>
                </a:solidFill>
              </a:rPr>
              <a:t>Hồng</a:t>
            </a:r>
            <a:r>
              <a:rPr lang="en-US" sz="2400" b="1" dirty="0">
                <a:solidFill>
                  <a:schemeClr val="tx1"/>
                </a:solidFill>
              </a:rPr>
              <a:t> ?</a:t>
            </a:r>
          </a:p>
        </p:txBody>
      </p:sp>
      <p:sp>
        <p:nvSpPr>
          <p:cNvPr id="23" name="TextBox 22"/>
          <p:cNvSpPr txBox="1"/>
          <p:nvPr/>
        </p:nvSpPr>
        <p:spPr>
          <a:xfrm>
            <a:off x="3115343" y="3286601"/>
            <a:ext cx="6411685" cy="1077218"/>
          </a:xfrm>
          <a:prstGeom prst="rect">
            <a:avLst/>
          </a:prstGeom>
          <a:solidFill>
            <a:srgbClr val="DBDB85"/>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Hồng</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hồn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nhạy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dễ</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xúc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dễ</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khóc</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24" name="Curved Right Arrow 23"/>
          <p:cNvSpPr/>
          <p:nvPr/>
        </p:nvSpPr>
        <p:spPr>
          <a:xfrm>
            <a:off x="2446454" y="2954104"/>
            <a:ext cx="591816" cy="1079504"/>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wn Arrow 24"/>
          <p:cNvSpPr/>
          <p:nvPr/>
        </p:nvSpPr>
        <p:spPr>
          <a:xfrm>
            <a:off x="5910564" y="4405243"/>
            <a:ext cx="450376" cy="217076"/>
          </a:xfrm>
          <a:prstGeom prst="downArrow">
            <a:avLst/>
          </a:prstGeom>
          <a:solidFill>
            <a:srgbClr val="DBDB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39650" y="4707006"/>
            <a:ext cx="4763069" cy="954107"/>
          </a:xfrm>
          <a:prstGeom prst="rect">
            <a:avLst/>
          </a:prstGeom>
          <a:solidFill>
            <a:schemeClr val="accent2">
              <a:lumMod val="20000"/>
              <a:lumOff val="80000"/>
            </a:schemeClr>
          </a:solidFill>
        </p:spPr>
        <p:txBody>
          <a:bodyPr wrap="square" rtlCol="0">
            <a:spAutoFit/>
          </a:bodyPr>
          <a:lstStyle/>
          <a:p>
            <a:pPr algn="ctr"/>
            <a:r>
              <a:rPr lang="en-US" sz="2800" dirty="0" err="1">
                <a:solidFill>
                  <a:srgbClr val="000099"/>
                </a:solidFill>
                <a:latin typeface="Arial" panose="020B0604020202020204" pitchFamily="34" charset="0"/>
                <a:cs typeface="Arial" panose="020B0604020202020204" pitchFamily="34" charset="0"/>
              </a:rPr>
              <a:t>Đồng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cảm</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trân</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trọng</a:t>
            </a:r>
            <a:r>
              <a:rPr lang="en-US" sz="2800">
                <a:solidFill>
                  <a:srgbClr val="000099"/>
                </a:solidFill>
                <a:latin typeface="Arial" panose="020B0604020202020204" pitchFamily="34" charset="0"/>
                <a:cs typeface="Arial" panose="020B0604020202020204" pitchFamily="34" charset="0"/>
              </a:rPr>
              <a:t>, </a:t>
            </a:r>
            <a:endParaRPr lang="en-US" sz="2800" smtClean="0">
              <a:solidFill>
                <a:srgbClr val="000099"/>
              </a:solidFill>
              <a:latin typeface="Arial" panose="020B0604020202020204" pitchFamily="34" charset="0"/>
              <a:cs typeface="Arial" panose="020B0604020202020204" pitchFamily="34" charset="0"/>
            </a:endParaRPr>
          </a:p>
          <a:p>
            <a:pPr algn="ctr"/>
            <a:r>
              <a:rPr lang="en-US" sz="2800" smtClean="0">
                <a:solidFill>
                  <a:srgbClr val="000099"/>
                </a:solidFill>
                <a:latin typeface="Arial" panose="020B0604020202020204" pitchFamily="34" charset="0"/>
                <a:cs typeface="Arial" panose="020B0604020202020204" pitchFamily="34" charset="0"/>
              </a:rPr>
              <a:t>ngợi </a:t>
            </a:r>
            <a:r>
              <a:rPr lang="en-US" sz="2800" dirty="0" err="1">
                <a:solidFill>
                  <a:srgbClr val="000099"/>
                </a:solidFill>
                <a:latin typeface="Arial" panose="020B0604020202020204" pitchFamily="34" charset="0"/>
                <a:cs typeface="Arial" panose="020B0604020202020204" pitchFamily="34" charset="0"/>
              </a:rPr>
              <a:t>ca</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ngưỡng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mộ</a:t>
            </a:r>
            <a:endParaRPr lang="en-US" sz="2800" dirty="0">
              <a:solidFill>
                <a:srgbClr val="000099"/>
              </a:solidFill>
              <a:latin typeface="Arial" panose="020B0604020202020204" pitchFamily="34" charset="0"/>
              <a:cs typeface="Arial" panose="020B0604020202020204" pitchFamily="34" charset="0"/>
            </a:endParaRPr>
          </a:p>
        </p:txBody>
      </p:sp>
      <p:sp>
        <p:nvSpPr>
          <p:cNvPr id="27" name="Rectangle 26"/>
          <p:cNvSpPr/>
          <p:nvPr/>
        </p:nvSpPr>
        <p:spPr>
          <a:xfrm>
            <a:off x="133232" y="107409"/>
            <a:ext cx="2555392"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xét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321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750"/>
                                        <p:tgtEl>
                                          <p:spTgt spid="22"/>
                                        </p:tgtEl>
                                      </p:cBhvr>
                                    </p:animEffect>
                                    <p:set>
                                      <p:cBhvr>
                                        <p:cTn id="12" dur="1" fill="hold">
                                          <p:stCondLst>
                                            <p:cond delay="74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ircle(in)">
                                      <p:cBhvr>
                                        <p:cTn id="42" dur="2000"/>
                                        <p:tgtEl>
                                          <p:spTgt spid="2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20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2" grpId="1"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49400"/>
            <a:ext cx="2540000" cy="33274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200" b="1" dirty="0" smtClean="0">
                <a:solidFill>
                  <a:prstClr val="black"/>
                </a:solidFill>
                <a:latin typeface="Times New Roman" panose="02020603050405020304" pitchFamily="18" charset="0"/>
                <a:cs typeface="Times New Roman" panose="02020603050405020304" pitchFamily="18" charset="0"/>
              </a:rPr>
              <a:t>Ý kiến 2</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Nguyên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Hồng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người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thiếu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thương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nhỏ</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34509" y="2076418"/>
            <a:ext cx="8382000" cy="1446358"/>
          </a:xfrm>
          <a:prstGeom prst="rect">
            <a:avLst/>
          </a:prstGeom>
          <a:solidFill>
            <a:schemeClr val="bg1"/>
          </a:solidFill>
          <a:ln>
            <a:solidFill>
              <a:schemeClr val="accent6">
                <a:lumMod val="20000"/>
                <a:lumOff val="80000"/>
              </a:schemeClr>
            </a:solidFill>
          </a:ln>
        </p:spPr>
        <p:txBody>
          <a:bodyPr wrap="square" rtlCol="0">
            <a:spAutoFit/>
          </a:bodyPr>
          <a:lstStyle/>
          <a:p>
            <a:pPr algn="just" defTabSz="1088476">
              <a:defRPr/>
            </a:pPr>
            <a:r>
              <a:rPr lang="en-US" sz="2933" b="1" dirty="0" err="1">
                <a:solidFill>
                  <a:prstClr val="black"/>
                </a:solidFill>
                <a:latin typeface="Times New Roman" panose="02020603050405020304" pitchFamily="18" charset="0"/>
                <a:cs typeface="Times New Roman" panose="02020603050405020304" pitchFamily="18" charset="0"/>
              </a:rPr>
              <a:t>Dẫn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chứng</a:t>
            </a:r>
            <a:r>
              <a:rPr lang="en-US" sz="2933" b="1" dirty="0">
                <a:solidFill>
                  <a:prstClr val="black"/>
                </a:solidFill>
                <a:latin typeface="Times New Roman" panose="02020603050405020304" pitchFamily="18" charset="0"/>
                <a:cs typeface="Times New Roman" panose="02020603050405020304" pitchFamily="18" charset="0"/>
              </a:rPr>
              <a:t>: </a:t>
            </a:r>
          </a:p>
          <a:p>
            <a:pPr algn="just" defTabSz="1088476">
              <a:defRPr/>
            </a:pPr>
            <a:r>
              <a:rPr lang="en-US" sz="2933" dirty="0">
                <a:solidFill>
                  <a:prstClr val="black"/>
                </a:solidFill>
                <a:latin typeface="Times New Roman" panose="02020603050405020304" pitchFamily="18" charset="0"/>
                <a:cs typeface="Times New Roman" panose="02020603050405020304" pitchFamily="18" charset="0"/>
              </a:rPr>
              <a:t>+</a:t>
            </a:r>
            <a:r>
              <a:rPr lang="en-US" sz="2933" b="1" dirty="0">
                <a:solidFill>
                  <a:prstClr val="black"/>
                </a:solidFill>
                <a:latin typeface="Times New Roman" panose="02020603050405020304" pitchFamily="18" charset="0"/>
                <a:cs typeface="Times New Roman" panose="02020603050405020304" pitchFamily="18" charset="0"/>
              </a:rPr>
              <a:t> </a:t>
            </a:r>
            <a:r>
              <a:rPr lang="en-US" sz="2933" dirty="0">
                <a:solidFill>
                  <a:prstClr val="black"/>
                </a:solidFill>
                <a:latin typeface="Times New Roman" panose="02020603050405020304" pitchFamily="18" charset="0"/>
                <a:cs typeface="Times New Roman" panose="02020603050405020304" pitchFamily="18" charset="0"/>
              </a:rPr>
              <a:t> </a:t>
            </a:r>
            <a:endParaRPr lang="vi-VN" sz="2933" dirty="0" smtClean="0">
              <a:solidFill>
                <a:prstClr val="black"/>
              </a:solidFill>
              <a:latin typeface="Times New Roman" panose="02020603050405020304" pitchFamily="18" charset="0"/>
              <a:cs typeface="Times New Roman" panose="02020603050405020304" pitchFamily="18" charset="0"/>
            </a:endParaRPr>
          </a:p>
          <a:p>
            <a:pPr algn="just" defTabSz="1088476">
              <a:defRPr/>
            </a:pPr>
            <a:r>
              <a:rPr lang="en-US" sz="2933" dirty="0" smtClean="0">
                <a:solidFill>
                  <a:prstClr val="black"/>
                </a:solidFill>
                <a:latin typeface="Times New Roman" panose="02020603050405020304" pitchFamily="18" charset="0"/>
                <a:cs typeface="Times New Roman" panose="02020603050405020304" pitchFamily="18" charset="0"/>
              </a:rPr>
              <a:t>+ …</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1AD8BA75-4997-DEDB-2481-46B5833CE908}"/>
              </a:ext>
            </a:extLst>
          </p:cNvPr>
          <p:cNvSpPr/>
          <p:nvPr/>
        </p:nvSpPr>
        <p:spPr>
          <a:xfrm>
            <a:off x="-403260" y="5003800"/>
            <a:ext cx="2282860" cy="2011771"/>
          </a:xfrm>
          <a:custGeom>
            <a:avLst/>
            <a:gdLst/>
            <a:ahLst/>
            <a:cxnLst/>
            <a:rect l="l" t="t" r="r" b="b"/>
            <a:pathLst>
              <a:path w="3424290" h="3017656">
                <a:moveTo>
                  <a:pt x="0" y="0"/>
                </a:moveTo>
                <a:lnTo>
                  <a:pt x="3424291" y="0"/>
                </a:lnTo>
                <a:lnTo>
                  <a:pt x="3424291" y="3017656"/>
                </a:lnTo>
                <a:lnTo>
                  <a:pt x="0" y="3017656"/>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34635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ECB610B-28BE-48C9-9C50-5FD0485399BC}"/>
              </a:ext>
            </a:extLst>
          </p:cNvPr>
          <p:cNvPicPr>
            <a:picLocks noGrp="1" noChangeAspect="1"/>
          </p:cNvPicPr>
          <p:nvPr>
            <p:ph idx="1"/>
          </p:nvPr>
        </p:nvPicPr>
        <p:blipFill>
          <a:blip r:embed="rId3"/>
          <a:stretch>
            <a:fillRect/>
          </a:stretch>
        </p:blipFill>
        <p:spPr>
          <a:xfrm>
            <a:off x="92282" y="109088"/>
            <a:ext cx="12007435" cy="6639824"/>
          </a:xfrm>
          <a:ln>
            <a:solidFill>
              <a:schemeClr val="accent1"/>
            </a:solidFill>
          </a:ln>
        </p:spPr>
      </p:pic>
    </p:spTree>
    <p:extLst>
      <p:ext uri="{BB962C8B-B14F-4D97-AF65-F5344CB8AC3E}">
        <p14:creationId xmlns:p14="http://schemas.microsoft.com/office/powerpoint/2010/main" val="13997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82084D63-8B26-4E88-9CB5-03A8C5FB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accent2">
                <a:lumMod val="40000"/>
                <a:lumOff val="60000"/>
              </a:schemeClr>
            </a:solidFill>
          </a:ln>
        </p:spPr>
      </p:pic>
      <p:sp>
        <p:nvSpPr>
          <p:cNvPr id="11" name="TextBox 10">
            <a:extLst>
              <a:ext uri="{FF2B5EF4-FFF2-40B4-BE49-F238E27FC236}">
                <a16:creationId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4" name="Thought Bubble: Cloud 3">
            <a:extLst>
              <a:ext uri="{FF2B5EF4-FFF2-40B4-BE49-F238E27FC236}">
                <a16:creationId xmlns:a16="http://schemas.microsoft.com/office/drawing/2014/main" id="{CA34622C-E648-436D-8E25-F8E1D86A0B49}"/>
              </a:ext>
            </a:extLst>
          </p:cNvPr>
          <p:cNvSpPr/>
          <p:nvPr/>
        </p:nvSpPr>
        <p:spPr>
          <a:xfrm>
            <a:off x="2076790" y="947058"/>
            <a:ext cx="7895771" cy="4310742"/>
          </a:xfrm>
          <a:prstGeom prst="cloudCallout">
            <a:avLst>
              <a:gd name="adj1" fmla="val -12154"/>
              <a:gd name="adj2" fmla="val 508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75000"/>
                  </a:schemeClr>
                </a:solidFill>
                <a:latin typeface="Times New Roman" panose="02020603050405020304" pitchFamily="18" charset="0"/>
                <a:cs typeface="Times New Roman" panose="02020603050405020304" pitchFamily="18" charset="0"/>
              </a:rPr>
              <a:t>Sau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khi</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tìm</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hiểu</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văn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bản</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lòng</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mẹ</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ấn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đậm</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nhất</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em</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về</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nhà</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văn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Nguyên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Hồng</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là</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gì</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551489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ECB610B-28BE-48C9-9C50-5FD0485399BC}"/>
              </a:ext>
            </a:extLst>
          </p:cNvPr>
          <p:cNvPicPr>
            <a:picLocks noGrp="1" noChangeAspect="1"/>
          </p:cNvPicPr>
          <p:nvPr>
            <p:ph idx="1"/>
          </p:nvPr>
        </p:nvPicPr>
        <p:blipFill>
          <a:blip r:embed="rId3"/>
          <a:stretch>
            <a:fillRect/>
          </a:stretch>
        </p:blipFill>
        <p:spPr>
          <a:xfrm>
            <a:off x="92282" y="109088"/>
            <a:ext cx="12007435" cy="6639824"/>
          </a:xfrm>
          <a:ln>
            <a:solidFill>
              <a:schemeClr val="accent1"/>
            </a:solidFill>
          </a:ln>
        </p:spPr>
      </p:pic>
      <p:cxnSp>
        <p:nvCxnSpPr>
          <p:cNvPr id="11" name="Straight Connector 10">
            <a:extLst>
              <a:ext uri="{FF2B5EF4-FFF2-40B4-BE49-F238E27FC236}">
                <a16:creationId xmlns:a16="http://schemas.microsoft.com/office/drawing/2014/main" id="{D3DF68C0-732B-4F62-A319-19DFA5E2973B}"/>
              </a:ext>
            </a:extLst>
          </p:cNvPr>
          <p:cNvCxnSpPr/>
          <p:nvPr/>
        </p:nvCxnSpPr>
        <p:spPr>
          <a:xfrm>
            <a:off x="6720396" y="719091"/>
            <a:ext cx="12695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B72EA3-4F94-413C-92EE-8D1FB14B2D20}"/>
              </a:ext>
            </a:extLst>
          </p:cNvPr>
          <p:cNvCxnSpPr/>
          <p:nvPr/>
        </p:nvCxnSpPr>
        <p:spPr>
          <a:xfrm>
            <a:off x="239697" y="1074198"/>
            <a:ext cx="78301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39DA9C-E423-4E6C-B9E3-042AE3DEA735}"/>
              </a:ext>
            </a:extLst>
          </p:cNvPr>
          <p:cNvCxnSpPr/>
          <p:nvPr/>
        </p:nvCxnSpPr>
        <p:spPr>
          <a:xfrm>
            <a:off x="328474" y="1420427"/>
            <a:ext cx="69423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47A40F5-4BBA-4862-9097-7C7FD0D8A2FB}"/>
              </a:ext>
            </a:extLst>
          </p:cNvPr>
          <p:cNvSpPr/>
          <p:nvPr/>
        </p:nvSpPr>
        <p:spPr>
          <a:xfrm>
            <a:off x="0" y="6748912"/>
            <a:ext cx="9112469" cy="169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 Nguyên Hồng sống thiếu tình thương từ nhỏ nên luôn khao khát tình thương và dễ cảm thông với người bất hạnh </a:t>
            </a:r>
          </a:p>
          <a:p>
            <a:r>
              <a:rPr lang="en-US" sz="2400">
                <a:latin typeface="Times New Roman" panose="02020603050405020304" pitchFamily="18" charset="0"/>
                <a:cs typeface="Times New Roman" panose="02020603050405020304" pitchFamily="18" charset="0"/>
              </a:rPr>
              <a:t>+ Hoàn cảnh bần cùng, vất vả , bất hạnh, tội nghiệp , cô đơn và thiếu thốn tình thương của cha mẹ, người thân</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1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02916 0.00486 L 0.25338 -0.4007 " pathEditMode="relative" rAng="0" ptsTypes="AA">
                                      <p:cBhvr>
                                        <p:cTn id="25" dur="750" fill="hold"/>
                                        <p:tgtEl>
                                          <p:spTgt spid="20"/>
                                        </p:tgtEl>
                                        <p:attrNameLst>
                                          <p:attrName>ppt_x</p:attrName>
                                          <p:attrName>ppt_y</p:attrName>
                                        </p:attrNameLst>
                                      </p:cBhvr>
                                      <p:rCtr x="11211"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ECB610B-28BE-48C9-9C50-5FD0485399BC}"/>
              </a:ext>
            </a:extLst>
          </p:cNvPr>
          <p:cNvPicPr>
            <a:picLocks noGrp="1" noChangeAspect="1"/>
          </p:cNvPicPr>
          <p:nvPr>
            <p:ph idx="1"/>
          </p:nvPr>
        </p:nvPicPr>
        <p:blipFill>
          <a:blip r:embed="rId3"/>
          <a:stretch>
            <a:fillRect/>
          </a:stretch>
        </p:blipFill>
        <p:spPr>
          <a:xfrm>
            <a:off x="92282" y="109088"/>
            <a:ext cx="12007435" cy="6639824"/>
          </a:xfrm>
          <a:ln>
            <a:solidFill>
              <a:schemeClr val="accent1"/>
            </a:solidFill>
          </a:ln>
        </p:spPr>
      </p:pic>
      <p:sp>
        <p:nvSpPr>
          <p:cNvPr id="20" name="Rectangle 19">
            <a:extLst>
              <a:ext uri="{FF2B5EF4-FFF2-40B4-BE49-F238E27FC236}">
                <a16:creationId xmlns:a16="http://schemas.microsoft.com/office/drawing/2014/main" id="{647A40F5-4BBA-4862-9097-7C7FD0D8A2FB}"/>
              </a:ext>
            </a:extLst>
          </p:cNvPr>
          <p:cNvSpPr/>
          <p:nvPr/>
        </p:nvSpPr>
        <p:spPr>
          <a:xfrm>
            <a:off x="-126123" y="6858000"/>
            <a:ext cx="9438290" cy="1477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&gt; các câu trong hồi kí của Nguyên Hồng là bằng chứng cho sự đồng cảm, xót thương với những người nghèo khổ hay cũng chính là tiếng lòng, khát khao của chính tác giả .</a:t>
            </a:r>
            <a:endParaRPr lang="vi-VN" sz="240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3E60FBD4-997D-4C5E-89D2-37CBBFC516AB}"/>
              </a:ext>
            </a:extLst>
          </p:cNvPr>
          <p:cNvCxnSpPr/>
          <p:nvPr/>
        </p:nvCxnSpPr>
        <p:spPr>
          <a:xfrm>
            <a:off x="1029810" y="5264458"/>
            <a:ext cx="68269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D0518A1-469F-4271-8C03-9E80FCB7B1B5}"/>
              </a:ext>
            </a:extLst>
          </p:cNvPr>
          <p:cNvCxnSpPr/>
          <p:nvPr/>
        </p:nvCxnSpPr>
        <p:spPr>
          <a:xfrm>
            <a:off x="328474" y="5610687"/>
            <a:ext cx="76703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3D2CA43-6259-4BA0-B821-01C26368EFD3}"/>
              </a:ext>
            </a:extLst>
          </p:cNvPr>
          <p:cNvCxnSpPr/>
          <p:nvPr/>
        </p:nvCxnSpPr>
        <p:spPr>
          <a:xfrm>
            <a:off x="328474" y="5983550"/>
            <a:ext cx="75282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67F426-1A60-4E1B-9F3E-E04D76E84EE3}"/>
              </a:ext>
            </a:extLst>
          </p:cNvPr>
          <p:cNvCxnSpPr/>
          <p:nvPr/>
        </p:nvCxnSpPr>
        <p:spPr>
          <a:xfrm>
            <a:off x="328474" y="6347534"/>
            <a:ext cx="76703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554744-4BFC-4E40-BAA9-4853B55ED2C4}"/>
              </a:ext>
            </a:extLst>
          </p:cNvPr>
          <p:cNvCxnSpPr>
            <a:cxnSpLocks/>
          </p:cNvCxnSpPr>
          <p:nvPr/>
        </p:nvCxnSpPr>
        <p:spPr>
          <a:xfrm>
            <a:off x="328474" y="6702641"/>
            <a:ext cx="701336" cy="0"/>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364135B5-8C71-46FB-B9C4-C9C75398294E}"/>
              </a:ext>
            </a:extLst>
          </p:cNvPr>
          <p:cNvCxnSpPr/>
          <p:nvPr/>
        </p:nvCxnSpPr>
        <p:spPr>
          <a:xfrm flipV="1">
            <a:off x="781235" y="6729274"/>
            <a:ext cx="0" cy="196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8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0.02917 0.00486 L 0.25339 -0.4007 " pathEditMode="relative" rAng="0" ptsTypes="AA">
                                      <p:cBhvr>
                                        <p:cTn id="28" dur="750" fill="hold"/>
                                        <p:tgtEl>
                                          <p:spTgt spid="20"/>
                                        </p:tgtEl>
                                        <p:attrNameLst>
                                          <p:attrName>ppt_x</p:attrName>
                                          <p:attrName>ppt_y</p:attrName>
                                        </p:attrNameLst>
                                      </p:cBhvr>
                                      <p:rCtr x="11211"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49400"/>
            <a:ext cx="2540000" cy="33274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200" b="1" dirty="0" smtClean="0">
                <a:solidFill>
                  <a:prstClr val="black"/>
                </a:solidFill>
                <a:latin typeface="Times New Roman" panose="02020603050405020304" pitchFamily="18" charset="0"/>
                <a:cs typeface="Times New Roman" panose="02020603050405020304" pitchFamily="18" charset="0"/>
              </a:rPr>
              <a:t>Ý kiến 2</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Nguyên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Hồng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người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thiếu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thương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nhỏ</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62218" y="1277562"/>
            <a:ext cx="8382000" cy="543675"/>
          </a:xfrm>
          <a:prstGeom prst="rect">
            <a:avLst/>
          </a:prstGeom>
          <a:solidFill>
            <a:schemeClr val="bg1"/>
          </a:solidFill>
          <a:ln>
            <a:solidFill>
              <a:schemeClr val="accent6">
                <a:lumMod val="20000"/>
                <a:lumOff val="80000"/>
              </a:schemeClr>
            </a:solidFill>
          </a:ln>
        </p:spPr>
        <p:txBody>
          <a:bodyPr wrap="square" rtlCol="0">
            <a:spAutoFit/>
          </a:bodyPr>
          <a:lstStyle/>
          <a:p>
            <a:pPr algn="just" defTabSz="1088476">
              <a:defRPr/>
            </a:pPr>
            <a:r>
              <a:rPr lang="en-US" sz="2933" b="1" dirty="0" err="1">
                <a:solidFill>
                  <a:prstClr val="black"/>
                </a:solidFill>
                <a:latin typeface="Times New Roman" panose="02020603050405020304" pitchFamily="18" charset="0"/>
                <a:cs typeface="Times New Roman" panose="02020603050405020304" pitchFamily="18" charset="0"/>
              </a:rPr>
              <a:t>Dẫn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chứng</a:t>
            </a:r>
            <a:r>
              <a:rPr lang="en-US" sz="2933" b="1" dirty="0">
                <a:solidFill>
                  <a:prstClr val="black"/>
                </a:solidFill>
                <a:latin typeface="Times New Roman" panose="02020603050405020304" pitchFamily="18" charset="0"/>
                <a:cs typeface="Times New Roman" panose="02020603050405020304" pitchFamily="18" charset="0"/>
              </a:rPr>
              <a:t>: </a:t>
            </a:r>
          </a:p>
        </p:txBody>
      </p:sp>
      <p:sp>
        <p:nvSpPr>
          <p:cNvPr id="5" name="Freeform 3">
            <a:extLst>
              <a:ext uri="{FF2B5EF4-FFF2-40B4-BE49-F238E27FC236}">
                <a16:creationId xmlns:a16="http://schemas.microsoft.com/office/drawing/2014/main" id="{1AD8BA75-4997-DEDB-2481-46B5833CE908}"/>
              </a:ext>
            </a:extLst>
          </p:cNvPr>
          <p:cNvSpPr/>
          <p:nvPr/>
        </p:nvSpPr>
        <p:spPr>
          <a:xfrm>
            <a:off x="-403260" y="5003800"/>
            <a:ext cx="2282860" cy="2011771"/>
          </a:xfrm>
          <a:custGeom>
            <a:avLst/>
            <a:gdLst/>
            <a:ahLst/>
            <a:cxnLst/>
            <a:rect l="l" t="t" r="r" b="b"/>
            <a:pathLst>
              <a:path w="3424290" h="3017656">
                <a:moveTo>
                  <a:pt x="0" y="0"/>
                </a:moveTo>
                <a:lnTo>
                  <a:pt x="3424291" y="0"/>
                </a:lnTo>
                <a:lnTo>
                  <a:pt x="3424291" y="3017656"/>
                </a:lnTo>
                <a:lnTo>
                  <a:pt x="0" y="3017656"/>
                </a:lnTo>
                <a:lnTo>
                  <a:pt x="0" y="0"/>
                </a:lnTo>
                <a:close/>
              </a:path>
            </a:pathLst>
          </a:custGeom>
          <a:blipFill>
            <a:blip r:embed="rId3"/>
            <a:stretch>
              <a:fillRect/>
            </a:stretch>
          </a:blipFill>
        </p:spPr>
        <p:txBody>
          <a:bodyPr/>
          <a:lstStyle/>
          <a:p>
            <a:endParaRPr lang="en-US" sz="1200"/>
          </a:p>
        </p:txBody>
      </p:sp>
      <p:sp>
        <p:nvSpPr>
          <p:cNvPr id="7" name="TextBox 6">
            <a:extLst>
              <a:ext uri="{FF2B5EF4-FFF2-40B4-BE49-F238E27FC236}">
                <a16:creationId xmlns:a16="http://schemas.microsoft.com/office/drawing/2014/main" id="{E64E424B-F895-4A3F-AADC-AE43C5F2A7F6}"/>
              </a:ext>
            </a:extLst>
          </p:cNvPr>
          <p:cNvSpPr txBox="1"/>
          <p:nvPr/>
        </p:nvSpPr>
        <p:spPr>
          <a:xfrm>
            <a:off x="4468242" y="2150336"/>
            <a:ext cx="676995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côi</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tuổi</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3D98DE-F226-45B1-9D03-2C4649A24321}"/>
              </a:ext>
            </a:extLst>
          </p:cNvPr>
          <p:cNvSpPr txBox="1"/>
          <p:nvPr/>
        </p:nvSpPr>
        <p:spPr>
          <a:xfrm>
            <a:off x="4366173" y="2741045"/>
            <a:ext cx="730661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F1269D6-CF31-4686-B7E1-F0BEE297C2C0}"/>
              </a:ext>
            </a:extLst>
          </p:cNvPr>
          <p:cNvSpPr txBox="1"/>
          <p:nvPr/>
        </p:nvSpPr>
        <p:spPr>
          <a:xfrm>
            <a:off x="4366173" y="3464776"/>
            <a:ext cx="833987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ai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xu </a:t>
            </a:r>
            <a:r>
              <a:rPr lang="en-US" sz="2800" dirty="0" err="1">
                <a:latin typeface="Times New Roman" panose="02020603050405020304" pitchFamily="18" charset="0"/>
                <a:cs typeface="Times New Roman" panose="02020603050405020304" pitchFamily="18" charset="0"/>
              </a:rPr>
              <a:t>nhỉ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xu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6C0B5E0-5952-4B67-94D9-E2D450AFA83A}"/>
              </a:ext>
            </a:extLst>
          </p:cNvPr>
          <p:cNvSpPr txBox="1">
            <a:spLocks noChangeArrowheads="1"/>
          </p:cNvSpPr>
          <p:nvPr/>
        </p:nvSpPr>
        <p:spPr bwMode="auto">
          <a:xfrm>
            <a:off x="1879600" y="4907804"/>
            <a:ext cx="9407003" cy="523220"/>
          </a:xfrm>
          <a:prstGeom prst="rect">
            <a:avLst/>
          </a:prstGeom>
          <a:solidFill>
            <a:schemeClr val="bg1"/>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en-US" sz="2800" dirty="0" err="1">
                <a:solidFill>
                  <a:schemeClr val="accent1"/>
                </a:solidFill>
                <a:latin typeface="Times New Roman" panose="02020603050405020304" pitchFamily="18" charset="0"/>
                <a:cs typeface="Times New Roman" panose="02020603050405020304" pitchFamily="18" charset="0"/>
              </a:rPr>
              <a:t>Bằng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chứng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lí</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lẽ</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rõ</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ràng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thuyết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phục</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người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nghe</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người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đọc</a:t>
            </a:r>
            <a:r>
              <a:rPr lang="en-US" sz="2800" dirty="0">
                <a:solidFill>
                  <a:schemeClr val="accent1"/>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CD03C8B7-F8F5-4CB5-BF76-434C1ADA3D9E}"/>
              </a:ext>
            </a:extLst>
          </p:cNvPr>
          <p:cNvSpPr txBox="1">
            <a:spLocks noChangeArrowheads="1"/>
          </p:cNvSpPr>
          <p:nvPr/>
        </p:nvSpPr>
        <p:spPr bwMode="auto">
          <a:xfrm>
            <a:off x="3995741" y="6334780"/>
            <a:ext cx="5174721" cy="523220"/>
          </a:xfrm>
          <a:prstGeom prst="rect">
            <a:avLst/>
          </a:prstGeom>
          <a:solidFill>
            <a:schemeClr val="accent4">
              <a:lumMod val="60000"/>
              <a:lumOff val="4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2800" dirty="0">
                <a:solidFill>
                  <a:srgbClr val="FF0000"/>
                </a:solidFill>
                <a:latin typeface="Times New Roman" panose="02020603050405020304" pitchFamily="18" charset="0"/>
                <a:cs typeface="Times New Roman" panose="02020603050405020304" pitchFamily="18" charset="0"/>
              </a:rPr>
              <a:t>=&gt;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006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49400"/>
            <a:ext cx="2540000" cy="33274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200" b="1" dirty="0" smtClean="0">
                <a:solidFill>
                  <a:prstClr val="black"/>
                </a:solidFill>
                <a:latin typeface="Times New Roman" panose="02020603050405020304" pitchFamily="18" charset="0"/>
                <a:cs typeface="Times New Roman" panose="02020603050405020304" pitchFamily="18" charset="0"/>
              </a:rPr>
              <a:t>Ý kiến 3</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riêng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Nguyên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Hồng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34509" y="2076418"/>
            <a:ext cx="8382000" cy="1446358"/>
          </a:xfrm>
          <a:prstGeom prst="rect">
            <a:avLst/>
          </a:prstGeom>
          <a:solidFill>
            <a:schemeClr val="bg1"/>
          </a:solidFill>
          <a:ln>
            <a:solidFill>
              <a:schemeClr val="accent6">
                <a:lumMod val="20000"/>
                <a:lumOff val="80000"/>
              </a:schemeClr>
            </a:solidFill>
          </a:ln>
        </p:spPr>
        <p:txBody>
          <a:bodyPr wrap="square" rtlCol="0">
            <a:spAutoFit/>
          </a:bodyPr>
          <a:lstStyle/>
          <a:p>
            <a:pPr algn="just" defTabSz="1088476">
              <a:defRPr/>
            </a:pPr>
            <a:r>
              <a:rPr lang="en-US" sz="2933" b="1" dirty="0" err="1">
                <a:solidFill>
                  <a:prstClr val="black"/>
                </a:solidFill>
                <a:latin typeface="Times New Roman" panose="02020603050405020304" pitchFamily="18" charset="0"/>
                <a:cs typeface="Times New Roman" panose="02020603050405020304" pitchFamily="18" charset="0"/>
              </a:rPr>
              <a:t>Dẫn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chứng</a:t>
            </a:r>
            <a:r>
              <a:rPr lang="en-US" sz="2933" b="1" dirty="0">
                <a:solidFill>
                  <a:prstClr val="black"/>
                </a:solidFill>
                <a:latin typeface="Times New Roman" panose="02020603050405020304" pitchFamily="18" charset="0"/>
                <a:cs typeface="Times New Roman" panose="02020603050405020304" pitchFamily="18" charset="0"/>
              </a:rPr>
              <a:t>: </a:t>
            </a:r>
          </a:p>
          <a:p>
            <a:pPr algn="just" defTabSz="1088476">
              <a:defRPr/>
            </a:pPr>
            <a:r>
              <a:rPr lang="en-US" sz="2933" dirty="0">
                <a:solidFill>
                  <a:prstClr val="black"/>
                </a:solidFill>
                <a:latin typeface="Times New Roman" panose="02020603050405020304" pitchFamily="18" charset="0"/>
                <a:cs typeface="Times New Roman" panose="02020603050405020304" pitchFamily="18" charset="0"/>
              </a:rPr>
              <a:t>+</a:t>
            </a:r>
            <a:r>
              <a:rPr lang="en-US" sz="2933" b="1" dirty="0">
                <a:solidFill>
                  <a:prstClr val="black"/>
                </a:solidFill>
                <a:latin typeface="Times New Roman" panose="02020603050405020304" pitchFamily="18" charset="0"/>
                <a:cs typeface="Times New Roman" panose="02020603050405020304" pitchFamily="18" charset="0"/>
              </a:rPr>
              <a:t> </a:t>
            </a:r>
            <a:r>
              <a:rPr lang="en-US" sz="2933" dirty="0">
                <a:solidFill>
                  <a:prstClr val="black"/>
                </a:solidFill>
                <a:latin typeface="Times New Roman" panose="02020603050405020304" pitchFamily="18" charset="0"/>
                <a:cs typeface="Times New Roman" panose="02020603050405020304" pitchFamily="18" charset="0"/>
              </a:rPr>
              <a:t> </a:t>
            </a:r>
            <a:endParaRPr lang="vi-VN" sz="2933" dirty="0" smtClean="0">
              <a:solidFill>
                <a:prstClr val="black"/>
              </a:solidFill>
              <a:latin typeface="Times New Roman" panose="02020603050405020304" pitchFamily="18" charset="0"/>
              <a:cs typeface="Times New Roman" panose="02020603050405020304" pitchFamily="18" charset="0"/>
            </a:endParaRPr>
          </a:p>
          <a:p>
            <a:pPr algn="just" defTabSz="1088476">
              <a:defRPr/>
            </a:pPr>
            <a:r>
              <a:rPr lang="en-US" sz="2933" dirty="0" smtClean="0">
                <a:solidFill>
                  <a:prstClr val="black"/>
                </a:solidFill>
                <a:latin typeface="Times New Roman" panose="02020603050405020304" pitchFamily="18" charset="0"/>
                <a:cs typeface="Times New Roman" panose="02020603050405020304" pitchFamily="18" charset="0"/>
              </a:rPr>
              <a:t>+ …</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1AD8BA75-4997-DEDB-2481-46B5833CE908}"/>
              </a:ext>
            </a:extLst>
          </p:cNvPr>
          <p:cNvSpPr/>
          <p:nvPr/>
        </p:nvSpPr>
        <p:spPr>
          <a:xfrm>
            <a:off x="-403260" y="5003800"/>
            <a:ext cx="2282860" cy="2011771"/>
          </a:xfrm>
          <a:custGeom>
            <a:avLst/>
            <a:gdLst/>
            <a:ahLst/>
            <a:cxnLst/>
            <a:rect l="l" t="t" r="r" b="b"/>
            <a:pathLst>
              <a:path w="3424290" h="3017656">
                <a:moveTo>
                  <a:pt x="0" y="0"/>
                </a:moveTo>
                <a:lnTo>
                  <a:pt x="3424291" y="0"/>
                </a:lnTo>
                <a:lnTo>
                  <a:pt x="3424291" y="3017656"/>
                </a:lnTo>
                <a:lnTo>
                  <a:pt x="0" y="3017656"/>
                </a:lnTo>
                <a:lnTo>
                  <a:pt x="0" y="0"/>
                </a:lnTo>
                <a:close/>
              </a:path>
            </a:pathLst>
          </a:custGeom>
          <a:blipFill>
            <a:blip r:embed="rId3"/>
            <a:stretch>
              <a:fillRect/>
            </a:stretch>
          </a:blipFill>
        </p:spPr>
        <p:txBody>
          <a:bodyPr/>
          <a:lstStyle/>
          <a:p>
            <a:endParaRPr lang="en-US" sz="1200"/>
          </a:p>
        </p:txBody>
      </p:sp>
    </p:spTree>
    <p:extLst>
      <p:ext uri="{BB962C8B-B14F-4D97-AF65-F5344CB8AC3E}">
        <p14:creationId xmlns:p14="http://schemas.microsoft.com/office/powerpoint/2010/main" val="22986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B03D484-25BE-416C-B2CA-77A429E3C21D}"/>
              </a:ext>
            </a:extLst>
          </p:cNvPr>
          <p:cNvPicPr>
            <a:picLocks noGrp="1" noChangeAspect="1"/>
          </p:cNvPicPr>
          <p:nvPr>
            <p:ph idx="1"/>
          </p:nvPr>
        </p:nvPicPr>
        <p:blipFill>
          <a:blip r:embed="rId3"/>
          <a:stretch>
            <a:fillRect/>
          </a:stretch>
        </p:blipFill>
        <p:spPr>
          <a:xfrm>
            <a:off x="174425" y="3670916"/>
            <a:ext cx="11709816" cy="2645545"/>
          </a:xfrm>
        </p:spPr>
      </p:pic>
      <p:sp>
        <p:nvSpPr>
          <p:cNvPr id="10" name="Rectangle 9">
            <a:extLst>
              <a:ext uri="{FF2B5EF4-FFF2-40B4-BE49-F238E27FC236}">
                <a16:creationId xmlns:a16="http://schemas.microsoft.com/office/drawing/2014/main" id="{17A70E00-8FB5-46F0-BFA1-533E440EFDEB}"/>
              </a:ext>
            </a:extLst>
          </p:cNvPr>
          <p:cNvSpPr/>
          <p:nvPr/>
        </p:nvSpPr>
        <p:spPr>
          <a:xfrm>
            <a:off x="878889" y="6258756"/>
            <a:ext cx="10653204" cy="599244"/>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 </a:t>
            </a:r>
            <a:r>
              <a:rPr lang="en-US" sz="2400" b="1">
                <a:solidFill>
                  <a:srgbClr val="FFFF00"/>
                </a:solidFill>
                <a:latin typeface="Times New Roman" panose="02020603050405020304" pitchFamily="18" charset="0"/>
                <a:cs typeface="Times New Roman" panose="02020603050405020304" pitchFamily="18" charset="0"/>
              </a:rPr>
              <a:t>= &gt; Chất dân nghèo, lao động thấm sâu vào vẻ ngoài</a:t>
            </a:r>
            <a:endParaRPr lang="vi-VN" sz="2400" b="1">
              <a:solidFill>
                <a:srgbClr val="FFFF00"/>
              </a:solidFill>
            </a:endParaRPr>
          </a:p>
        </p:txBody>
      </p:sp>
      <p:pic>
        <p:nvPicPr>
          <p:cNvPr id="12" name="Picture 11">
            <a:extLst>
              <a:ext uri="{FF2B5EF4-FFF2-40B4-BE49-F238E27FC236}">
                <a16:creationId xmlns:a16="http://schemas.microsoft.com/office/drawing/2014/main" id="{B33E6FD2-ECD0-435D-AC1F-710C560215FC}"/>
              </a:ext>
            </a:extLst>
          </p:cNvPr>
          <p:cNvPicPr>
            <a:picLocks noChangeAspect="1"/>
          </p:cNvPicPr>
          <p:nvPr/>
        </p:nvPicPr>
        <p:blipFill>
          <a:blip r:embed="rId4"/>
          <a:stretch>
            <a:fillRect/>
          </a:stretch>
        </p:blipFill>
        <p:spPr>
          <a:xfrm>
            <a:off x="240386" y="13315"/>
            <a:ext cx="11643855" cy="2923387"/>
          </a:xfrm>
          <a:prstGeom prst="rect">
            <a:avLst/>
          </a:prstGeom>
        </p:spPr>
      </p:pic>
      <p:sp>
        <p:nvSpPr>
          <p:cNvPr id="13" name="Rectangle 12">
            <a:extLst>
              <a:ext uri="{FF2B5EF4-FFF2-40B4-BE49-F238E27FC236}">
                <a16:creationId xmlns:a16="http://schemas.microsoft.com/office/drawing/2014/main" id="{52B6D6EB-5079-427B-A47B-97AC482AE631}"/>
              </a:ext>
            </a:extLst>
          </p:cNvPr>
          <p:cNvSpPr/>
          <p:nvPr/>
        </p:nvSpPr>
        <p:spPr>
          <a:xfrm>
            <a:off x="1384915" y="2969579"/>
            <a:ext cx="9057798" cy="696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 &gt; Chất dân nghèo, lao động thể hiện qua tuổi thơ vất vả, cực nhục</a:t>
            </a:r>
            <a:endParaRPr lang="vi-VN" sz="2400" b="1">
              <a:solidFill>
                <a:srgbClr val="FFFF00"/>
              </a:solidFill>
            </a:endParaRPr>
          </a:p>
        </p:txBody>
      </p:sp>
    </p:spTree>
    <p:extLst>
      <p:ext uri="{BB962C8B-B14F-4D97-AF65-F5344CB8AC3E}">
        <p14:creationId xmlns:p14="http://schemas.microsoft.com/office/powerpoint/2010/main" val="25994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6461DB-846B-4323-A4F9-40824A40AF37}"/>
              </a:ext>
            </a:extLst>
          </p:cNvPr>
          <p:cNvPicPr>
            <a:picLocks noGrp="1" noChangeAspect="1"/>
          </p:cNvPicPr>
          <p:nvPr>
            <p:ph idx="1"/>
          </p:nvPr>
        </p:nvPicPr>
        <p:blipFill>
          <a:blip r:embed="rId3"/>
          <a:stretch>
            <a:fillRect/>
          </a:stretch>
        </p:blipFill>
        <p:spPr>
          <a:xfrm>
            <a:off x="619760" y="85254"/>
            <a:ext cx="10881360" cy="4273386"/>
          </a:xfrm>
        </p:spPr>
      </p:pic>
      <p:sp>
        <p:nvSpPr>
          <p:cNvPr id="6" name="Rectangle 5">
            <a:extLst>
              <a:ext uri="{FF2B5EF4-FFF2-40B4-BE49-F238E27FC236}">
                <a16:creationId xmlns:a16="http://schemas.microsoft.com/office/drawing/2014/main" id="{9616D2A1-D298-470B-904D-71FD44E346C1}"/>
              </a:ext>
            </a:extLst>
          </p:cNvPr>
          <p:cNvSpPr/>
          <p:nvPr/>
        </p:nvSpPr>
        <p:spPr>
          <a:xfrm>
            <a:off x="1127759" y="5262880"/>
            <a:ext cx="1009683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  &gt; Chất dân nghèo, lao động thấm sâu vào thói quen cung cách sinh hoạt</a:t>
            </a:r>
            <a:endParaRPr lang="vi-VN" sz="2400" b="1">
              <a:solidFill>
                <a:srgbClr val="FFFF00"/>
              </a:solidFill>
            </a:endParaRPr>
          </a:p>
        </p:txBody>
      </p:sp>
    </p:spTree>
    <p:extLst>
      <p:ext uri="{BB962C8B-B14F-4D97-AF65-F5344CB8AC3E}">
        <p14:creationId xmlns:p14="http://schemas.microsoft.com/office/powerpoint/2010/main" val="28301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49400"/>
            <a:ext cx="2540000" cy="33274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200" b="1" dirty="0" smtClean="0">
                <a:solidFill>
                  <a:prstClr val="black"/>
                </a:solidFill>
                <a:latin typeface="Times New Roman" panose="02020603050405020304" pitchFamily="18" charset="0"/>
                <a:cs typeface="Times New Roman" panose="02020603050405020304" pitchFamily="18" charset="0"/>
              </a:rPr>
              <a:t>Ý kiến 3</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riêng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văn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Nguyên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Hồng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34509" y="561943"/>
            <a:ext cx="2437679" cy="543675"/>
          </a:xfrm>
          <a:prstGeom prst="rect">
            <a:avLst/>
          </a:prstGeom>
          <a:solidFill>
            <a:schemeClr val="bg1"/>
          </a:solidFill>
          <a:ln>
            <a:solidFill>
              <a:schemeClr val="accent6">
                <a:lumMod val="20000"/>
                <a:lumOff val="80000"/>
              </a:schemeClr>
            </a:solidFill>
          </a:ln>
        </p:spPr>
        <p:txBody>
          <a:bodyPr wrap="square" rtlCol="0">
            <a:spAutoFit/>
          </a:bodyPr>
          <a:lstStyle/>
          <a:p>
            <a:pPr algn="just" defTabSz="1088476">
              <a:defRPr/>
            </a:pPr>
            <a:r>
              <a:rPr lang="en-US" sz="2933" b="1" dirty="0" err="1">
                <a:solidFill>
                  <a:prstClr val="black"/>
                </a:solidFill>
                <a:latin typeface="Times New Roman" panose="02020603050405020304" pitchFamily="18" charset="0"/>
                <a:cs typeface="Times New Roman" panose="02020603050405020304" pitchFamily="18" charset="0"/>
              </a:rPr>
              <a:t>Dẫn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chứng</a:t>
            </a:r>
            <a:r>
              <a:rPr lang="en-US" sz="2933" b="1" dirty="0">
                <a:solidFill>
                  <a:prstClr val="black"/>
                </a:solidFill>
                <a:latin typeface="Times New Roman" panose="02020603050405020304" pitchFamily="18" charset="0"/>
                <a:cs typeface="Times New Roman" panose="02020603050405020304" pitchFamily="18" charset="0"/>
              </a:rPr>
              <a:t>: </a:t>
            </a:r>
          </a:p>
        </p:txBody>
      </p:sp>
      <p:sp>
        <p:nvSpPr>
          <p:cNvPr id="5" name="Freeform 3">
            <a:extLst>
              <a:ext uri="{FF2B5EF4-FFF2-40B4-BE49-F238E27FC236}">
                <a16:creationId xmlns:a16="http://schemas.microsoft.com/office/drawing/2014/main" id="{1AD8BA75-4997-DEDB-2481-46B5833CE908}"/>
              </a:ext>
            </a:extLst>
          </p:cNvPr>
          <p:cNvSpPr/>
          <p:nvPr/>
        </p:nvSpPr>
        <p:spPr>
          <a:xfrm>
            <a:off x="-403260" y="5003800"/>
            <a:ext cx="2282860" cy="2011771"/>
          </a:xfrm>
          <a:custGeom>
            <a:avLst/>
            <a:gdLst/>
            <a:ahLst/>
            <a:cxnLst/>
            <a:rect l="l" t="t" r="r" b="b"/>
            <a:pathLst>
              <a:path w="3424290" h="3017656">
                <a:moveTo>
                  <a:pt x="0" y="0"/>
                </a:moveTo>
                <a:lnTo>
                  <a:pt x="3424291" y="0"/>
                </a:lnTo>
                <a:lnTo>
                  <a:pt x="3424291" y="3017656"/>
                </a:lnTo>
                <a:lnTo>
                  <a:pt x="0" y="3017656"/>
                </a:lnTo>
                <a:lnTo>
                  <a:pt x="0" y="0"/>
                </a:lnTo>
                <a:close/>
              </a:path>
            </a:pathLst>
          </a:custGeom>
          <a:blipFill>
            <a:blip r:embed="rId3"/>
            <a:stretch>
              <a:fillRect/>
            </a:stretch>
          </a:blipFill>
        </p:spPr>
        <p:txBody>
          <a:bodyPr/>
          <a:lstStyle/>
          <a:p>
            <a:endParaRPr lang="en-US" sz="1200"/>
          </a:p>
        </p:txBody>
      </p:sp>
      <p:sp>
        <p:nvSpPr>
          <p:cNvPr id="6" name="Rectangle 5">
            <a:extLst>
              <a:ext uri="{FF2B5EF4-FFF2-40B4-BE49-F238E27FC236}">
                <a16:creationId xmlns:a16="http://schemas.microsoft.com/office/drawing/2014/main" id="{19C420C1-7DCA-401C-A293-E91E72D720BB}"/>
              </a:ext>
            </a:extLst>
          </p:cNvPr>
          <p:cNvSpPr/>
          <p:nvPr/>
        </p:nvSpPr>
        <p:spPr>
          <a:xfrm>
            <a:off x="3400425" y="1348005"/>
            <a:ext cx="8186738" cy="29668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Aft>
                <a:spcPts val="800"/>
              </a:spcAft>
            </a:pPr>
            <a:r>
              <a:rPr lang="en-US" sz="2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cắp</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Aft>
                <a:spcPts val="800"/>
              </a:spcAft>
            </a:pP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16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a:solidFill>
                  <a:srgbClr val="000099"/>
                </a:solidFill>
                <a:latin typeface="Times New Roman" panose="02020603050405020304" pitchFamily="18" charset="0"/>
                <a:cs typeface="Times New Roman" panose="02020603050405020304" pitchFamily="18" charset="0"/>
              </a:rPr>
              <a:t>+ </a:t>
            </a:r>
            <a:r>
              <a:rPr lang="vi-VN" sz="2600" b="1" i="1" dirty="0">
                <a:solidFill>
                  <a:srgbClr val="000099"/>
                </a:solidFill>
                <a:latin typeface="Times New Roman" panose="02020603050405020304" pitchFamily="18" charset="0"/>
                <a:cs typeface="Times New Roman" panose="02020603050405020304" pitchFamily="18" charset="0"/>
              </a:rPr>
              <a:t>G</a:t>
            </a:r>
            <a:r>
              <a:rPr lang="en-US" sz="2600" b="1" i="1" dirty="0" err="1">
                <a:solidFill>
                  <a:srgbClr val="000099"/>
                </a:solidFill>
                <a:latin typeface="Times New Roman" panose="02020603050405020304" pitchFamily="18" charset="0"/>
                <a:cs typeface="Times New Roman" panose="02020603050405020304" pitchFamily="18" charset="0"/>
              </a:rPr>
              <a:t>iản</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dị</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trong</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thói</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quen</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ăn</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mặc</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đi</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đứng</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nói</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năng</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thái</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độ</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giao</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b="1" i="1" dirty="0" err="1">
                <a:solidFill>
                  <a:srgbClr val="000099"/>
                </a:solidFill>
                <a:latin typeface="Times New Roman" panose="02020603050405020304" pitchFamily="18" charset="0"/>
                <a:cs typeface="Times New Roman" panose="02020603050405020304" pitchFamily="18" charset="0"/>
              </a:rPr>
              <a:t>tiếp</a:t>
            </a:r>
            <a:r>
              <a:rPr lang="en-US" sz="2600" b="1" i="1" dirty="0">
                <a:solidFill>
                  <a:srgbClr val="000099"/>
                </a:solidFill>
                <a:latin typeface="Times New Roman" panose="02020603050405020304" pitchFamily="18" charset="0"/>
                <a:cs typeface="Times New Roman" panose="02020603050405020304" pitchFamily="18" charset="0"/>
              </a:rPr>
              <a:t>…</a:t>
            </a:r>
          </a:p>
          <a:p>
            <a:pPr marL="342900" indent="-342900" algn="just">
              <a:spcAft>
                <a:spcPts val="800"/>
              </a:spcAft>
              <a:buFont typeface="Symbol" panose="05050102010706020507" pitchFamily="18" charset="2"/>
              <a:buChar char="Þ"/>
            </a:pP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26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6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75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75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903BFF-81C3-D864-33AC-4410E3562FAD}"/>
              </a:ext>
            </a:extLst>
          </p:cNvPr>
          <p:cNvSpPr txBox="1"/>
          <p:nvPr/>
        </p:nvSpPr>
        <p:spPr>
          <a:xfrm>
            <a:off x="618836" y="801255"/>
            <a:ext cx="10580038" cy="1938992"/>
          </a:xfrm>
          <a:prstGeom prst="rect">
            <a:avLst/>
          </a:prstGeom>
          <a:noFill/>
        </p:spPr>
        <p:txBody>
          <a:bodyPr wrap="square" rtlCol="0">
            <a:spAutoFit/>
          </a:bodyPr>
          <a:lstStyle/>
          <a:p>
            <a:pPr algn="ctr" defTabSz="1088476">
              <a:defRPr/>
            </a:pPr>
            <a:r>
              <a:rPr lang="en-US" sz="4800" b="1" dirty="0">
                <a:solidFill>
                  <a:srgbClr val="FF0000"/>
                </a:solidFill>
                <a:latin typeface="#9Slide07 SVNStick A Round" panose="02000503000000000000" charset="0"/>
                <a:cs typeface="Times New Roman" panose="02020603050405020304" pitchFamily="18" charset="0"/>
              </a:rPr>
              <a:t>THẢO LUẬN </a:t>
            </a:r>
            <a:r>
              <a:rPr lang="en-US" sz="4800" b="1" dirty="0" smtClean="0">
                <a:solidFill>
                  <a:srgbClr val="FF0000"/>
                </a:solidFill>
                <a:latin typeface="#9Slide07 SVNStick A Round" panose="02000503000000000000" charset="0"/>
                <a:cs typeface="Times New Roman" panose="02020603050405020304" pitchFamily="18" charset="0"/>
              </a:rPr>
              <a:t>NHANH</a:t>
            </a:r>
            <a:endParaRPr lang="vi-VN" sz="4800" b="1" dirty="0" smtClean="0">
              <a:solidFill>
                <a:srgbClr val="FF0000"/>
              </a:solidFill>
              <a:latin typeface="#9Slide07 SVNStick A Round" panose="02000503000000000000" charset="0"/>
              <a:cs typeface="Times New Roman" panose="02020603050405020304" pitchFamily="18" charset="0"/>
            </a:endParaRPr>
          </a:p>
          <a:p>
            <a:pPr algn="just" defTabSz="1088476">
              <a:defRPr/>
            </a:pPr>
            <a:r>
              <a:rPr lang="en-US" altLang="en-US" sz="3600" i="1" dirty="0" err="1">
                <a:solidFill>
                  <a:srgbClr val="002060"/>
                </a:solidFill>
                <a:latin typeface="Times New Roman" panose="02020603050405020304" pitchFamily="18" charset="0"/>
                <a:cs typeface="Times New Roman" panose="02020603050405020304" pitchFamily="18" charset="0"/>
              </a:rPr>
              <a:t>Cảm</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nhận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của</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em</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về</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tình</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cảm</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của</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tác</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giả</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dành</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cho</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nhà</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văn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Nguyên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Hồng</a:t>
            </a:r>
            <a:r>
              <a:rPr lang="en-US" altLang="en-US" sz="3600" i="1" dirty="0" smtClean="0">
                <a:solidFill>
                  <a:srgbClr val="002060"/>
                </a:solidFill>
                <a:latin typeface="Times New Roman" panose="02020603050405020304" pitchFamily="18" charset="0"/>
                <a:cs typeface="Times New Roman" panose="02020603050405020304" pitchFamily="18" charset="0"/>
              </a:rPr>
              <a:t>.</a:t>
            </a:r>
            <a:endParaRPr lang="en-US" altLang="en-US" sz="4000" b="1" i="1" dirty="0">
              <a:solidFill>
                <a:srgbClr val="002060"/>
              </a:solidFill>
              <a:latin typeface="Times New Roman" panose="02020603050405020304" pitchFamily="18" charset="0"/>
              <a:cs typeface="Times New Roman" panose="02020603050405020304" pitchFamily="18" charset="0"/>
            </a:endParaRPr>
          </a:p>
        </p:txBody>
      </p:sp>
      <p:sp>
        <p:nvSpPr>
          <p:cNvPr id="4" name="Text Box 22">
            <a:extLst>
              <a:ext uri="{FF2B5EF4-FFF2-40B4-BE49-F238E27FC236}">
                <a16:creationId xmlns:a16="http://schemas.microsoft.com/office/drawing/2014/main" id="{7D17FB98-00D3-4B23-80D7-A63228855E13}"/>
              </a:ext>
            </a:extLst>
          </p:cNvPr>
          <p:cNvSpPr txBox="1">
            <a:spLocks noChangeArrowheads="1"/>
          </p:cNvSpPr>
          <p:nvPr/>
        </p:nvSpPr>
        <p:spPr bwMode="auto">
          <a:xfrm>
            <a:off x="748145" y="4381980"/>
            <a:ext cx="10450729" cy="1077218"/>
          </a:xfrm>
          <a:prstGeom prst="rect">
            <a:avLst/>
          </a:prstGeom>
          <a:no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buNone/>
            </a:pP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Thái</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tôn</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ngợi</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ca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tài</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và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tốt</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4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082" y="2542579"/>
            <a:ext cx="2920438" cy="2554545"/>
          </a:xfrm>
          <a:prstGeom prst="rect">
            <a:avLst/>
          </a:prstGeom>
        </p:spPr>
        <p:txBody>
          <a:bodyPr wrap="square">
            <a:spAutoFit/>
          </a:bodyPr>
          <a:lstStyle/>
          <a:p>
            <a:pPr algn="just">
              <a:spcAft>
                <a:spcPts val="600"/>
              </a:spcAft>
              <a:tabLst>
                <a:tab pos="1714500"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phục</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reeform 7">
            <a:extLst>
              <a:ext uri="{FF2B5EF4-FFF2-40B4-BE49-F238E27FC236}">
                <a16:creationId xmlns:a16="http://schemas.microsoft.com/office/drawing/2014/main" id="{2DB95ABF-62FD-0BB3-4C17-F4BF8CAEFA7A}"/>
              </a:ext>
            </a:extLst>
          </p:cNvPr>
          <p:cNvSpPr/>
          <p:nvPr/>
        </p:nvSpPr>
        <p:spPr>
          <a:xfrm>
            <a:off x="3860800" y="2006601"/>
            <a:ext cx="3784038" cy="2318583"/>
          </a:xfrm>
          <a:custGeom>
            <a:avLst/>
            <a:gdLst/>
            <a:ahLst/>
            <a:cxnLst/>
            <a:rect l="l" t="t" r="r" b="b"/>
            <a:pathLst>
              <a:path w="6715549" h="4114800">
                <a:moveTo>
                  <a:pt x="0" y="0"/>
                </a:moveTo>
                <a:lnTo>
                  <a:pt x="6715549" y="0"/>
                </a:lnTo>
                <a:lnTo>
                  <a:pt x="6715549"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4" name="Rectangle 3">
            <a:extLst>
              <a:ext uri="{FF2B5EF4-FFF2-40B4-BE49-F238E27FC236}">
                <a16:creationId xmlns:a16="http://schemas.microsoft.com/office/drawing/2014/main" id="{7750EA8D-6BAE-C246-5C04-E53B6BC444FF}"/>
              </a:ext>
            </a:extLst>
          </p:cNvPr>
          <p:cNvSpPr/>
          <p:nvPr/>
        </p:nvSpPr>
        <p:spPr>
          <a:xfrm>
            <a:off x="2686426" y="580555"/>
            <a:ext cx="7342188" cy="584775"/>
          </a:xfrm>
          <a:prstGeom prst="rect">
            <a:avLst/>
          </a:prstGeom>
        </p:spPr>
        <p:txBody>
          <a:bodyPr wrap="square">
            <a:spAutoFit/>
          </a:bodyPr>
          <a:lstStyle/>
          <a:p>
            <a:pPr algn="just" defTabSz="914446"/>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lô-gic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AA1DD0B-3242-3CE3-646B-608726E9B9EA}"/>
              </a:ext>
            </a:extLst>
          </p:cNvPr>
          <p:cNvSpPr/>
          <p:nvPr/>
        </p:nvSpPr>
        <p:spPr>
          <a:xfrm>
            <a:off x="7961745" y="2542579"/>
            <a:ext cx="3606800" cy="2554545"/>
          </a:xfrm>
          <a:prstGeom prst="rect">
            <a:avLst/>
          </a:prstGeom>
        </p:spPr>
        <p:txBody>
          <a:bodyPr wrap="square">
            <a:spAutoFit/>
          </a:bodyPr>
          <a:lstStyle/>
          <a:p>
            <a:pPr algn="just">
              <a:spcAft>
                <a:spcPts val="600"/>
              </a:spcAft>
              <a:tabLst>
                <a:tab pos="1714500" algn="l"/>
              </a:tabLs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lẽ</a:t>
            </a:r>
            <a:r>
              <a:rPr lang="en-US" sz="3200" dirty="0">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trân trọng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Freeform 4">
            <a:extLst>
              <a:ext uri="{FF2B5EF4-FFF2-40B4-BE49-F238E27FC236}">
                <a16:creationId xmlns:a16="http://schemas.microsoft.com/office/drawing/2014/main" id="{D60E93E5-CFB5-C1E5-CEB5-CDD3EB07D087}"/>
              </a:ext>
            </a:extLst>
          </p:cNvPr>
          <p:cNvSpPr/>
          <p:nvPr/>
        </p:nvSpPr>
        <p:spPr>
          <a:xfrm>
            <a:off x="9194800" y="5207000"/>
            <a:ext cx="2895198" cy="2743200"/>
          </a:xfrm>
          <a:custGeom>
            <a:avLst/>
            <a:gdLst/>
            <a:ahLst/>
            <a:cxnLst/>
            <a:rect l="l" t="t" r="r" b="b"/>
            <a:pathLst>
              <a:path w="4342797" h="4114800">
                <a:moveTo>
                  <a:pt x="0" y="0"/>
                </a:moveTo>
                <a:lnTo>
                  <a:pt x="4342797" y="0"/>
                </a:lnTo>
                <a:lnTo>
                  <a:pt x="4342797"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7" name="Rectangle 6"/>
          <p:cNvSpPr/>
          <p:nvPr/>
        </p:nvSpPr>
        <p:spPr>
          <a:xfrm>
            <a:off x="3309520" y="5419494"/>
            <a:ext cx="6096000" cy="584775"/>
          </a:xfrm>
          <a:prstGeom prst="rect">
            <a:avLst/>
          </a:prstGeom>
        </p:spPr>
        <p:txBody>
          <a:bodyPr>
            <a:spAutoFit/>
          </a:bodyPr>
          <a:lstStyle/>
          <a:p>
            <a:pPr algn="just">
              <a:spcAft>
                <a:spcPts val="600"/>
              </a:spcAft>
              <a:tabLst>
                <a:tab pos="1714500" algn="l"/>
              </a:tabLs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9C420C1-7DCA-401C-A293-E91E72D720BB}"/>
              </a:ext>
            </a:extLst>
          </p:cNvPr>
          <p:cNvSpPr/>
          <p:nvPr/>
        </p:nvSpPr>
        <p:spPr>
          <a:xfrm>
            <a:off x="-139136" y="-31717"/>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lnSpc>
                <a:spcPct val="107000"/>
              </a:lnSpc>
              <a:spcBef>
                <a:spcPts val="0"/>
              </a:spcBef>
              <a:spcAft>
                <a:spcPts val="800"/>
              </a:spcAft>
              <a:buFontTx/>
              <a:buChar char="-"/>
              <a:tabLst>
                <a:tab pos="1714500" algn="l"/>
              </a:tabLs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Freeform 3789">
            <a:extLst>
              <a:ext uri="{FF2B5EF4-FFF2-40B4-BE49-F238E27FC236}">
                <a16:creationId xmlns:a16="http://schemas.microsoft.com/office/drawing/2014/main" id="{804DE0B2-582D-4A17-B5FD-FDC39387A6B5}"/>
              </a:ext>
            </a:extLst>
          </p:cNvPr>
          <p:cNvSpPr>
            <a:spLocks noEditPoints="1"/>
          </p:cNvSpPr>
          <p:nvPr/>
        </p:nvSpPr>
        <p:spPr bwMode="auto">
          <a:xfrm>
            <a:off x="11585543" y="54715"/>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15">
            <a:extLst>
              <a:ext uri="{FF2B5EF4-FFF2-40B4-BE49-F238E27FC236}">
                <a16:creationId xmlns:a16="http://schemas.microsoft.com/office/drawing/2014/main" id="{C33666E0-B1B9-47F3-8E5C-F5D92AE2CD57}"/>
              </a:ext>
            </a:extLst>
          </p:cNvPr>
          <p:cNvGrpSpPr>
            <a:grpSpLocks/>
          </p:cNvGrpSpPr>
          <p:nvPr/>
        </p:nvGrpSpPr>
        <p:grpSpPr bwMode="auto">
          <a:xfrm>
            <a:off x="453002" y="137493"/>
            <a:ext cx="4633228" cy="6608972"/>
            <a:chOff x="562" y="1801"/>
            <a:chExt cx="1460" cy="2129"/>
          </a:xfrm>
        </p:grpSpPr>
        <p:sp>
          <p:nvSpPr>
            <p:cNvPr id="25" name="AutoShape 16">
              <a:extLst>
                <a:ext uri="{FF2B5EF4-FFF2-40B4-BE49-F238E27FC236}">
                  <a16:creationId xmlns:a16="http://schemas.microsoft.com/office/drawing/2014/main" id="{CE9B2B72-603A-4C89-88C3-360C1823699B}"/>
                </a:ext>
              </a:extLst>
            </p:cNvPr>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26" name="AutoShape 17">
              <a:extLst>
                <a:ext uri="{FF2B5EF4-FFF2-40B4-BE49-F238E27FC236}">
                  <a16:creationId xmlns:a16="http://schemas.microsoft.com/office/drawing/2014/main" id="{D661BE8E-2377-4BAE-881F-A563D366D948}"/>
                </a:ext>
              </a:extLst>
            </p:cNvPr>
            <p:cNvSpPr>
              <a:spLocks noChangeArrowheads="1"/>
            </p:cNvSpPr>
            <p:nvPr/>
          </p:nvSpPr>
          <p:spPr bwMode="gray">
            <a:xfrm>
              <a:off x="725" y="1801"/>
              <a:ext cx="1174" cy="245"/>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27" name="Text Box 20">
              <a:extLst>
                <a:ext uri="{FF2B5EF4-FFF2-40B4-BE49-F238E27FC236}">
                  <a16:creationId xmlns:a16="http://schemas.microsoft.com/office/drawing/2014/main" id="{1F6C0F07-64BE-4DDA-B33F-DE5F5E88CA56}"/>
                </a:ext>
              </a:extLst>
            </p:cNvPr>
            <p:cNvSpPr txBox="1">
              <a:spLocks noChangeArrowheads="1"/>
            </p:cNvSpPr>
            <p:nvPr/>
          </p:nvSpPr>
          <p:spPr bwMode="gray">
            <a:xfrm>
              <a:off x="894" y="1828"/>
              <a:ext cx="819"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2800" b="1" dirty="0">
                  <a:solidFill>
                    <a:schemeClr val="bg1"/>
                  </a:solidFill>
                  <a:latin typeface="Times New Roman" panose="02020603050405020304" pitchFamily="18" charset="0"/>
                  <a:cs typeface="Times New Roman" panose="02020603050405020304" pitchFamily="18" charset="0"/>
                </a:rPr>
                <a:t>NGHỆ THUẬT</a:t>
              </a:r>
            </a:p>
          </p:txBody>
        </p:sp>
      </p:grpSp>
      <p:sp>
        <p:nvSpPr>
          <p:cNvPr id="8" name="Rectangle: Rounded Corners 7">
            <a:extLst>
              <a:ext uri="{FF2B5EF4-FFF2-40B4-BE49-F238E27FC236}">
                <a16:creationId xmlns:a16="http://schemas.microsoft.com/office/drawing/2014/main" id="{EBE0F9BE-001D-42D3-9B76-1BA7D87F52BB}"/>
              </a:ext>
            </a:extLst>
          </p:cNvPr>
          <p:cNvSpPr/>
          <p:nvPr/>
        </p:nvSpPr>
        <p:spPr>
          <a:xfrm>
            <a:off x="764448" y="973560"/>
            <a:ext cx="3931448" cy="553503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tabLst>
                <a:tab pos="1714500" algn="l"/>
              </a:tabLst>
            </a:pP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phục</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1714500" algn="l"/>
              </a:tabLst>
            </a:pP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trân trọng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AutoShape 8">
            <a:extLst>
              <a:ext uri="{FF2B5EF4-FFF2-40B4-BE49-F238E27FC236}">
                <a16:creationId xmlns:a16="http://schemas.microsoft.com/office/drawing/2014/main" id="{57241A29-CA63-4111-9A5D-492D2DB69D77}"/>
              </a:ext>
            </a:extLst>
          </p:cNvPr>
          <p:cNvSpPr>
            <a:spLocks noChangeArrowheads="1"/>
          </p:cNvSpPr>
          <p:nvPr/>
        </p:nvSpPr>
        <p:spPr bwMode="auto">
          <a:xfrm>
            <a:off x="7089566" y="762059"/>
            <a:ext cx="4318911" cy="6005832"/>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31" name="AutoShape 17">
            <a:extLst>
              <a:ext uri="{FF2B5EF4-FFF2-40B4-BE49-F238E27FC236}">
                <a16:creationId xmlns:a16="http://schemas.microsoft.com/office/drawing/2014/main" id="{47ADFD90-72D3-4AC8-B727-25D2B05D5CC2}"/>
              </a:ext>
            </a:extLst>
          </p:cNvPr>
          <p:cNvSpPr>
            <a:spLocks noChangeArrowheads="1"/>
          </p:cNvSpPr>
          <p:nvPr/>
        </p:nvSpPr>
        <p:spPr bwMode="gray">
          <a:xfrm>
            <a:off x="7386209" y="434680"/>
            <a:ext cx="3725623" cy="551656"/>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800" b="1" dirty="0">
                <a:solidFill>
                  <a:schemeClr val="bg1"/>
                </a:solidFill>
                <a:latin typeface="Times New Roman" panose="02020603050405020304" pitchFamily="18" charset="0"/>
                <a:cs typeface="Times New Roman" panose="02020603050405020304" pitchFamily="18" charset="0"/>
              </a:rPr>
              <a:t>NỘI DUNG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25BC117-2C4C-4B6C-AD36-9984A9A99C77}"/>
              </a:ext>
            </a:extLst>
          </p:cNvPr>
          <p:cNvSpPr/>
          <p:nvPr/>
        </p:nvSpPr>
        <p:spPr>
          <a:xfrm>
            <a:off x="7378326" y="1055891"/>
            <a:ext cx="3725623" cy="554169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Nguyên</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Hồng</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có</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tuổi</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thơ</a:t>
            </a:r>
            <a:r>
              <a:rPr lang="en-US" sz="3200" dirty="0">
                <a:solidFill>
                  <a:schemeClr val="tx1"/>
                </a:solidFill>
                <a:effectLst/>
                <a:latin typeface="Times New Roman" panose="02020603050405020304" pitchFamily="18" charset="0"/>
                <a:ea typeface="Calibri" panose="020F0502020204030204" pitchFamily="34" charset="0"/>
              </a:rPr>
              <a:t> cay </a:t>
            </a:r>
            <a:r>
              <a:rPr lang="en-US" sz="3200" dirty="0" err="1">
                <a:solidFill>
                  <a:schemeClr val="tx1"/>
                </a:solidFill>
                <a:effectLst/>
                <a:latin typeface="Times New Roman" panose="02020603050405020304" pitchFamily="18" charset="0"/>
                <a:ea typeface="Calibri" panose="020F0502020204030204" pitchFamily="34" charset="0"/>
              </a:rPr>
              <a:t>đắng</a:t>
            </a:r>
            <a:r>
              <a:rPr lang="en-US" sz="3200" dirty="0">
                <a:solidFill>
                  <a:schemeClr val="tx1"/>
                </a:solidFill>
                <a:effectLst/>
                <a:latin typeface="Times New Roman" panose="02020603050405020304" pitchFamily="18" charset="0"/>
                <a:ea typeface="Calibri" panose="020F0502020204030204" pitchFamily="34" charset="0"/>
              </a:rPr>
              <a:t> , </a:t>
            </a:r>
            <a:r>
              <a:rPr lang="en-US" sz="3200" dirty="0" err="1">
                <a:solidFill>
                  <a:schemeClr val="tx1"/>
                </a:solidFill>
                <a:effectLst/>
                <a:latin typeface="Times New Roman" panose="02020603050405020304" pitchFamily="18" charset="0"/>
                <a:ea typeface="Calibri" panose="020F0502020204030204" pitchFamily="34" charset="0"/>
              </a:rPr>
              <a:t>bất</a:t>
            </a:r>
            <a:r>
              <a:rPr lang="en-US" sz="3200" dirty="0">
                <a:solidFill>
                  <a:schemeClr val="tx1"/>
                </a:solidFill>
                <a:effectLst/>
                <a:latin typeface="Times New Roman" panose="02020603050405020304" pitchFamily="18" charset="0"/>
                <a:ea typeface="Calibri" panose="020F0502020204030204" pitchFamily="34" charset="0"/>
              </a:rPr>
              <a:t> </a:t>
            </a:r>
            <a:r>
              <a:rPr lang="en-US" sz="3200" dirty="0" err="1">
                <a:solidFill>
                  <a:schemeClr val="tx1"/>
                </a:solidFill>
                <a:effectLst/>
                <a:latin typeface="Times New Roman" panose="02020603050405020304" pitchFamily="18" charset="0"/>
                <a:ea typeface="Calibri" panose="020F0502020204030204" pitchFamily="34" charset="0"/>
              </a:rPr>
              <a:t>hạnh</a:t>
            </a:r>
            <a:r>
              <a:rPr lang="vi-VN" sz="3200" dirty="0">
                <a:solidFill>
                  <a:schemeClr val="tx1"/>
                </a:solidFill>
                <a:effectLst/>
                <a:latin typeface="Times New Roman" panose="02020603050405020304" pitchFamily="18" charset="0"/>
                <a:ea typeface="Calibri" panose="020F0502020204030204" pitchFamily="34" charset="0"/>
              </a:rPr>
              <a:t> và đó là tiền đề tạo nên một nhà văn Nguyên Hồng rất giàu cảm xúc và dạt dào tình yêu thương.</a:t>
            </a:r>
            <a:endParaRPr lang="en-US" sz="3200" dirty="0">
              <a:solidFill>
                <a:schemeClr val="tx1"/>
              </a:solidFill>
            </a:endParaRPr>
          </a:p>
        </p:txBody>
      </p:sp>
      <p:sp>
        <p:nvSpPr>
          <p:cNvPr id="21" name="Freeform 20"/>
          <p:cNvSpPr/>
          <p:nvPr/>
        </p:nvSpPr>
        <p:spPr>
          <a:xfrm>
            <a:off x="4530622" y="2905364"/>
            <a:ext cx="2972227" cy="3721098"/>
          </a:xfrm>
          <a:custGeom>
            <a:avLst/>
            <a:gdLst/>
            <a:ahLst/>
            <a:cxnLst/>
            <a:rect l="l" t="t" r="r" b="b"/>
            <a:pathLst>
              <a:path w="2972227" h="3721098">
                <a:moveTo>
                  <a:pt x="0" y="0"/>
                </a:moveTo>
                <a:lnTo>
                  <a:pt x="2972227" y="0"/>
                </a:lnTo>
                <a:lnTo>
                  <a:pt x="2972227" y="3721098"/>
                </a:lnTo>
                <a:lnTo>
                  <a:pt x="0" y="372109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87795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B1A8BAC-6A94-63CD-86B7-21F78BBC8418}"/>
              </a:ext>
            </a:extLst>
          </p:cNvPr>
          <p:cNvSpPr/>
          <p:nvPr/>
        </p:nvSpPr>
        <p:spPr>
          <a:xfrm>
            <a:off x="2184400" y="2594117"/>
            <a:ext cx="7823200" cy="1711325"/>
          </a:xfrm>
          <a:custGeom>
            <a:avLst/>
            <a:gdLst/>
            <a:ahLst/>
            <a:cxnLst/>
            <a:rect l="l" t="t" r="r" b="b"/>
            <a:pathLst>
              <a:path w="6569188" h="1437010">
                <a:moveTo>
                  <a:pt x="0" y="0"/>
                </a:moveTo>
                <a:lnTo>
                  <a:pt x="6569188" y="0"/>
                </a:lnTo>
                <a:lnTo>
                  <a:pt x="6569188" y="1437010"/>
                </a:lnTo>
                <a:lnTo>
                  <a:pt x="0" y="1437010"/>
                </a:lnTo>
                <a:lnTo>
                  <a:pt x="0" y="0"/>
                </a:lnTo>
                <a:close/>
              </a:path>
            </a:pathLst>
          </a:custGeom>
          <a:blipFill>
            <a:blip r:embed="rId3">
              <a:lum bright="70000" contrast="-70000"/>
            </a:blip>
            <a:stretch>
              <a:fillRect/>
            </a:stretch>
          </a:blipFill>
        </p:spPr>
        <p:txBody>
          <a:bodyPr/>
          <a:lstStyle/>
          <a:p>
            <a:endParaRPr lang="en-US" sz="1200"/>
          </a:p>
        </p:txBody>
      </p:sp>
      <p:sp>
        <p:nvSpPr>
          <p:cNvPr id="4" name="TextBox 4">
            <a:extLst>
              <a:ext uri="{FF2B5EF4-FFF2-40B4-BE49-F238E27FC236}">
                <a16:creationId xmlns:a16="http://schemas.microsoft.com/office/drawing/2014/main" id="{A80E0D7F-6EA2-CB9D-D586-F892511107DE}"/>
              </a:ext>
            </a:extLst>
          </p:cNvPr>
          <p:cNvSpPr txBox="1"/>
          <p:nvPr/>
        </p:nvSpPr>
        <p:spPr>
          <a:xfrm>
            <a:off x="689427" y="674808"/>
            <a:ext cx="10813143" cy="615553"/>
          </a:xfrm>
          <a:prstGeom prst="rect">
            <a:avLst/>
          </a:prstGeom>
        </p:spPr>
        <p:txBody>
          <a:bodyPr wrap="square" lIns="0" tIns="0" rIns="0" bIns="0" rtlCol="0" anchor="t">
            <a:spAutoFit/>
          </a:bodyPr>
          <a:lstStyle/>
          <a:p>
            <a:pPr algn="ctr"/>
            <a:r>
              <a:rPr lang="en-US" sz="4000" b="1" dirty="0" smtClean="0">
                <a:solidFill>
                  <a:srgbClr val="00B050"/>
                </a:solidFill>
                <a:latin typeface="Times New Roman" panose="02020603050405020304" pitchFamily="18" charset="0"/>
                <a:cs typeface="Times New Roman" panose="02020603050405020304" pitchFamily="18" charset="0"/>
              </a:rPr>
              <a:t>BÀI </a:t>
            </a:r>
            <a:r>
              <a:rPr lang="vi-VN" sz="4000" b="1" dirty="0" smtClean="0">
                <a:solidFill>
                  <a:srgbClr val="00B050"/>
                </a:solidFill>
                <a:latin typeface="Times New Roman" panose="02020603050405020304" pitchFamily="18" charset="0"/>
                <a:cs typeface="Times New Roman" panose="02020603050405020304" pitchFamily="18" charset="0"/>
              </a:rPr>
              <a:t>4</a:t>
            </a:r>
            <a:r>
              <a:rPr lang="en-US" sz="4000" b="1" dirty="0" smtClean="0">
                <a:solidFill>
                  <a:srgbClr val="00B050"/>
                </a:solidFill>
                <a:latin typeface="Times New Roman" panose="02020603050405020304" pitchFamily="18" charset="0"/>
                <a:cs typeface="Times New Roman" panose="02020603050405020304" pitchFamily="18" charset="0"/>
              </a:rPr>
              <a:t>. NGHỊ LUẬN XÃ HỘI</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8898F23-6064-95D7-D968-4B1575CD884C}"/>
              </a:ext>
            </a:extLst>
          </p:cNvPr>
          <p:cNvSpPr txBox="1"/>
          <p:nvPr/>
        </p:nvSpPr>
        <p:spPr>
          <a:xfrm>
            <a:off x="1864498" y="2766560"/>
            <a:ext cx="8463003" cy="1231106"/>
          </a:xfrm>
          <a:prstGeom prst="rect">
            <a:avLst/>
          </a:prstGeom>
        </p:spPr>
        <p:txBody>
          <a:bodyPr wrap="square" lIns="0" tIns="0" rIns="0" bIns="0" rtlCol="0" anchor="t">
            <a:spAutoFit/>
          </a:bodyPr>
          <a:lstStyle/>
          <a:p>
            <a:pPr algn="ctr"/>
            <a:r>
              <a:rPr lang="de-DE" sz="4000" b="1" dirty="0">
                <a:solidFill>
                  <a:srgbClr val="FF0000"/>
                </a:solidFill>
                <a:latin typeface="Times New Roman" panose="02020603050405020304" pitchFamily="18" charset="0"/>
                <a:cs typeface="Times New Roman" panose="02020603050405020304" pitchFamily="18" charset="0"/>
              </a:rPr>
              <a:t>NGUYÊN  HỒNG -  NHÀ VĂN </a:t>
            </a:r>
            <a:r>
              <a:rPr lang="de-DE" sz="4000" b="1" dirty="0" smtClean="0">
                <a:solidFill>
                  <a:srgbClr val="FF0000"/>
                </a:solidFill>
                <a:latin typeface="Times New Roman" panose="02020603050405020304" pitchFamily="18" charset="0"/>
                <a:cs typeface="Times New Roman" panose="02020603050405020304" pitchFamily="18" charset="0"/>
              </a:rPr>
              <a:t>CỦA</a:t>
            </a:r>
            <a:r>
              <a:rPr lang="vi-VN" sz="4000" b="1" dirty="0" smtClean="0">
                <a:solidFill>
                  <a:srgbClr val="FF0000"/>
                </a:solidFill>
                <a:latin typeface="Times New Roman" panose="02020603050405020304" pitchFamily="18" charset="0"/>
                <a:cs typeface="Times New Roman" panose="02020603050405020304" pitchFamily="18" charset="0"/>
              </a:rPr>
              <a:t> </a:t>
            </a:r>
            <a:r>
              <a:rPr lang="de-DE" sz="4000" b="1" dirty="0" smtClean="0">
                <a:solidFill>
                  <a:srgbClr val="FF0000"/>
                </a:solidFill>
                <a:latin typeface="Times New Roman" panose="02020603050405020304" pitchFamily="18" charset="0"/>
                <a:cs typeface="Times New Roman" panose="02020603050405020304" pitchFamily="18" charset="0"/>
              </a:rPr>
              <a:t>NHỮNG </a:t>
            </a:r>
            <a:r>
              <a:rPr lang="de-DE" sz="4000" b="1" dirty="0">
                <a:solidFill>
                  <a:srgbClr val="FF0000"/>
                </a:solidFill>
                <a:latin typeface="Times New Roman" panose="02020603050405020304" pitchFamily="18" charset="0"/>
                <a:cs typeface="Times New Roman" panose="02020603050405020304" pitchFamily="18" charset="0"/>
              </a:rPr>
              <a:t>NGƯỜI CÙNG </a:t>
            </a:r>
            <a:r>
              <a:rPr lang="de-DE" sz="4000" b="1" dirty="0" smtClean="0">
                <a:solidFill>
                  <a:srgbClr val="FF0000"/>
                </a:solidFill>
                <a:latin typeface="Times New Roman" panose="02020603050405020304" pitchFamily="18" charset="0"/>
                <a:cs typeface="Times New Roman" panose="02020603050405020304" pitchFamily="18" charset="0"/>
              </a:rPr>
              <a:t>KHỔ</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0E56C7-D3D1-26E6-2510-0DAD3008CF49}"/>
              </a:ext>
            </a:extLst>
          </p:cNvPr>
          <p:cNvSpPr txBox="1"/>
          <p:nvPr/>
        </p:nvSpPr>
        <p:spPr>
          <a:xfrm>
            <a:off x="3482110" y="1691740"/>
            <a:ext cx="5588000" cy="615553"/>
          </a:xfrm>
          <a:prstGeom prst="rect">
            <a:avLst/>
          </a:prstGeom>
        </p:spPr>
        <p:txBody>
          <a:bodyPr wrap="square" lIns="0" tIns="0" rIns="0" bIns="0" rtlCol="0" anchor="t">
            <a:spAutoFit/>
          </a:bodyPr>
          <a:lstStyle/>
          <a:p>
            <a:pPr algn="ctr"/>
            <a:r>
              <a:rPr lang="nl-NL" sz="4000" b="1" dirty="0">
                <a:latin typeface="+mj-lt"/>
                <a:ea typeface="#9Slide04 Vollkorn Bold" panose="00000800000000000000" pitchFamily="2" charset="0"/>
                <a:cs typeface="Times New Roman" pitchFamily="18" charset="0"/>
              </a:rPr>
              <a:t>Đọc hiểu văn bản</a:t>
            </a:r>
            <a:endParaRPr lang="en-US" sz="4000" b="1" dirty="0">
              <a:latin typeface="+mj-lt"/>
              <a:ea typeface="#9Slide04 Vollkorn Bold" panose="00000800000000000000" pitchFamily="2" charset="0"/>
              <a:cs typeface="Times New Roman" pitchFamily="18" charset="0"/>
            </a:endParaRPr>
          </a:p>
        </p:txBody>
      </p:sp>
      <p:sp>
        <p:nvSpPr>
          <p:cNvPr id="13" name="TextBox 12">
            <a:extLst>
              <a:ext uri="{FF2B5EF4-FFF2-40B4-BE49-F238E27FC236}">
                <a16:creationId xmlns:a16="http://schemas.microsoft.com/office/drawing/2014/main" id="{68898F23-6064-95D7-D968-4B1575CD884C}"/>
              </a:ext>
            </a:extLst>
          </p:cNvPr>
          <p:cNvSpPr txBox="1"/>
          <p:nvPr/>
        </p:nvSpPr>
        <p:spPr>
          <a:xfrm>
            <a:off x="4281055" y="4305442"/>
            <a:ext cx="7600939" cy="615553"/>
          </a:xfrm>
          <a:prstGeom prst="rect">
            <a:avLst/>
          </a:prstGeom>
        </p:spPr>
        <p:txBody>
          <a:bodyPr wrap="square" lIns="0" tIns="0" rIns="0" bIns="0" rtlCol="0" anchor="t">
            <a:spAutoFit/>
          </a:bodyPr>
          <a:lstStyle/>
          <a:p>
            <a:pPr algn="ctr"/>
            <a:r>
              <a:rPr lang="nl-NL" sz="4000" b="1" dirty="0">
                <a:latin typeface="#9Slide05 Agile Script Calligra" panose="03070402050302030203" pitchFamily="66" charset="0"/>
                <a:cs typeface="Times New Roman" pitchFamily="18" charset="0"/>
              </a:rPr>
              <a:t>- </a:t>
            </a:r>
            <a:r>
              <a:rPr lang="de-DE" sz="4000" b="1" dirty="0">
                <a:latin typeface="Times New Roman" panose="02020603050405020304" pitchFamily="18" charset="0"/>
                <a:cs typeface="Times New Roman" panose="02020603050405020304" pitchFamily="18" charset="0"/>
              </a:rPr>
              <a:t>Nguyễn Đăng Mạnh </a:t>
            </a:r>
            <a:r>
              <a:rPr lang="nl-NL" sz="4000" b="1" dirty="0" smtClean="0">
                <a:latin typeface="#9Slide05 Agile Script Calligra" panose="03070402050302030203" pitchFamily="66" charset="0"/>
                <a:cs typeface="Times New Roman" pitchFamily="18" charset="0"/>
              </a:rPr>
              <a:t>-</a:t>
            </a:r>
            <a:endParaRPr lang="en-US" sz="4000" b="1" dirty="0">
              <a:latin typeface="#9Slide05 Agile Script Calligra" panose="03070402050302030203" pitchFamily="66" charset="0"/>
              <a:cs typeface="Times New Roman" pitchFamily="18" charset="0"/>
            </a:endParaRPr>
          </a:p>
        </p:txBody>
      </p:sp>
      <p:sp>
        <p:nvSpPr>
          <p:cNvPr id="7" name="Freeform 4">
            <a:extLst>
              <a:ext uri="{FF2B5EF4-FFF2-40B4-BE49-F238E27FC236}">
                <a16:creationId xmlns:a16="http://schemas.microsoft.com/office/drawing/2014/main" id="{B2D1697A-9D73-DF21-2343-535022204A2A}"/>
              </a:ext>
            </a:extLst>
          </p:cNvPr>
          <p:cNvSpPr/>
          <p:nvPr/>
        </p:nvSpPr>
        <p:spPr>
          <a:xfrm>
            <a:off x="9702800" y="-625730"/>
            <a:ext cx="2648435" cy="2743200"/>
          </a:xfrm>
          <a:custGeom>
            <a:avLst/>
            <a:gdLst/>
            <a:ahLst/>
            <a:cxnLst/>
            <a:rect l="l" t="t" r="r" b="b"/>
            <a:pathLst>
              <a:path w="3972652" h="4114800">
                <a:moveTo>
                  <a:pt x="0" y="0"/>
                </a:moveTo>
                <a:lnTo>
                  <a:pt x="3972652" y="0"/>
                </a:lnTo>
                <a:lnTo>
                  <a:pt x="3972652" y="4114800"/>
                </a:lnTo>
                <a:lnTo>
                  <a:pt x="0" y="4114800"/>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8" name="Freeform 6">
            <a:extLst>
              <a:ext uri="{FF2B5EF4-FFF2-40B4-BE49-F238E27FC236}">
                <a16:creationId xmlns:a16="http://schemas.microsoft.com/office/drawing/2014/main" id="{9FF16F2C-C658-FB98-8976-F3CD5A4D10BB}"/>
              </a:ext>
            </a:extLst>
          </p:cNvPr>
          <p:cNvSpPr/>
          <p:nvPr/>
        </p:nvSpPr>
        <p:spPr>
          <a:xfrm rot="14542628">
            <a:off x="11016688" y="5246961"/>
            <a:ext cx="2094807" cy="2743200"/>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sz="1200"/>
          </a:p>
        </p:txBody>
      </p:sp>
      <p:pic>
        <p:nvPicPr>
          <p:cNvPr id="11" name="Picture 10" descr="Phân tích đoạn trích &amp;quot;Trong lòng mẹ&amp;quot; (trích &amp;quot;Những ngày thơ ấu&amp;quot; - Nguyên  Hồng) - Theki.vn"/>
          <p:cNvPicPr/>
          <p:nvPr/>
        </p:nvPicPr>
        <p:blipFill>
          <a:blip r:embed="rId10">
            <a:extLst>
              <a:ext uri="{28A0092B-C50C-407E-A947-70E740481C1C}">
                <a14:useLocalDpi xmlns:a14="http://schemas.microsoft.com/office/drawing/2010/main" val="0"/>
              </a:ext>
            </a:extLst>
          </a:blip>
          <a:srcRect/>
          <a:stretch>
            <a:fillRect/>
          </a:stretch>
        </p:blipFill>
        <p:spPr bwMode="auto">
          <a:xfrm>
            <a:off x="1" y="4782088"/>
            <a:ext cx="2646218" cy="1973561"/>
          </a:xfrm>
          <a:prstGeom prst="rect">
            <a:avLst/>
          </a:prstGeom>
          <a:noFill/>
          <a:ln>
            <a:noFill/>
          </a:ln>
        </p:spPr>
      </p:pic>
    </p:spTree>
    <p:extLst>
      <p:ext uri="{BB962C8B-B14F-4D97-AF65-F5344CB8AC3E}">
        <p14:creationId xmlns:p14="http://schemas.microsoft.com/office/powerpoint/2010/main" val="3320424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7005886-F06D-27B5-5D3F-CE5AEF616F79}"/>
              </a:ext>
            </a:extLst>
          </p:cNvPr>
          <p:cNvSpPr txBox="1"/>
          <p:nvPr/>
        </p:nvSpPr>
        <p:spPr>
          <a:xfrm>
            <a:off x="939800" y="806457"/>
            <a:ext cx="9956800" cy="492443"/>
          </a:xfrm>
          <a:prstGeom prst="rect">
            <a:avLst/>
          </a:prstGeom>
        </p:spPr>
        <p:txBody>
          <a:bodyPr wrap="square" lIns="0" tIns="0" rIns="0" bIns="0" rtlCol="0" anchor="t">
            <a:spAutoFit/>
          </a:bodyPr>
          <a:lstStyle/>
          <a:p>
            <a:pPr algn="ctr" defTabSz="609630">
              <a:defRPr/>
            </a:pPr>
            <a:r>
              <a:rPr lang="en-US" sz="3200" b="1" dirty="0">
                <a:solidFill>
                  <a:srgbClr val="000000"/>
                </a:solidFill>
                <a:latin typeface="Times New Roman" panose="02020603050405020304" pitchFamily="18" charset="0"/>
                <a:cs typeface="Times New Roman" panose="02020603050405020304" pitchFamily="18" charset="0"/>
              </a:rPr>
              <a:t>3. N</a:t>
            </a:r>
            <a:r>
              <a:rPr lang="en-US" sz="3200" b="1" dirty="0" err="1">
                <a:solidFill>
                  <a:srgbClr val="000000"/>
                </a:solidFill>
                <a:latin typeface="Times New Roman" panose="02020603050405020304" pitchFamily="18" charset="0"/>
                <a:cs typeface="Times New Roman" panose="02020603050405020304" pitchFamily="18" charset="0"/>
              </a:rPr>
              <a:t>hững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chú</a:t>
            </a:r>
            <a:r>
              <a:rPr lang="en-US" sz="3200" b="1" dirty="0">
                <a:solidFill>
                  <a:srgbClr val="000000"/>
                </a:solidFill>
                <a:latin typeface="Times New Roman" panose="02020603050405020304" pitchFamily="18" charset="0"/>
                <a:cs typeface="Times New Roman" panose="02020603050405020304" pitchFamily="18" charset="0"/>
              </a:rPr>
              <a:t> ý </a:t>
            </a:r>
            <a:r>
              <a:rPr lang="en-US" sz="3200" b="1" dirty="0" err="1">
                <a:solidFill>
                  <a:srgbClr val="000000"/>
                </a:solidFill>
                <a:latin typeface="Times New Roman" panose="02020603050405020304" pitchFamily="18" charset="0"/>
                <a:cs typeface="Times New Roman" panose="02020603050405020304" pitchFamily="18" charset="0"/>
              </a:rPr>
              <a:t>về</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văn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nghị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luận</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9600" y="1651001"/>
            <a:ext cx="10617200" cy="2800382"/>
          </a:xfrm>
          <a:prstGeom prst="rect">
            <a:avLst/>
          </a:prstGeom>
        </p:spPr>
        <p:txBody>
          <a:bodyPr wrap="square">
            <a:spAutoFit/>
          </a:bodyPr>
          <a:lstStyle/>
          <a:p>
            <a:pPr algn="just" defTabSz="914446">
              <a:defRPr/>
            </a:pP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luận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nghị</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luận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tên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446">
              <a:defRPr/>
            </a:pP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933" dirty="0" smtClean="0">
                <a:solidFill>
                  <a:prstClr val="black">
                    <a:lumMod val="95000"/>
                    <a:lumOff val="5000"/>
                  </a:prstClr>
                </a:solidFill>
                <a:latin typeface="Times New Roman" panose="02020603050405020304" pitchFamily="18" charset="0"/>
                <a:cs typeface="Times New Roman" panose="02020603050405020304" pitchFamily="18" charset="0"/>
              </a:rPr>
              <a:t>ý kiến </a:t>
            </a:r>
            <a:r>
              <a:rPr lang="en-US" sz="2933"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lang="en-US" sz="2933" dirty="0" err="1" smtClean="0">
                <a:solidFill>
                  <a:prstClr val="black">
                    <a:lumMod val="95000"/>
                    <a:lumOff val="5000"/>
                  </a:prstClr>
                </a:solidFill>
                <a:latin typeface="Times New Roman" panose="02020603050405020304" pitchFamily="18" charset="0"/>
                <a:cs typeface="Times New Roman" panose="02020603050405020304" pitchFamily="18" charset="0"/>
              </a:rPr>
              <a:t>chú</a:t>
            </a:r>
            <a:r>
              <a:rPr lang="en-US" sz="2933"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ý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bố</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cục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446">
              <a:defRPr/>
            </a:pP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933" dirty="0"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933"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tổ</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chức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lập</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luận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khẳng</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điểm</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giả</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446">
              <a:defRPr/>
            </a:pP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bản</a:t>
            </a:r>
            <a:endParaRPr lang="en-US" sz="2933"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defTabSz="914446">
              <a:defRPr/>
            </a:pP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đối</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933"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933" dirty="0" err="1">
                <a:solidFill>
                  <a:prstClr val="black">
                    <a:lumMod val="95000"/>
                    <a:lumOff val="5000"/>
                  </a:prstClr>
                </a:solidFill>
                <a:latin typeface="Times New Roman" panose="02020603050405020304" pitchFamily="18" charset="0"/>
                <a:cs typeface="Times New Roman" panose="02020603050405020304" pitchFamily="18" charset="0"/>
              </a:rPr>
              <a:t>đọc</a:t>
            </a:r>
            <a:endParaRPr lang="en-US" sz="2933"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Freeform 5"/>
          <p:cNvSpPr/>
          <p:nvPr/>
        </p:nvSpPr>
        <p:spPr>
          <a:xfrm>
            <a:off x="4724400" y="4377268"/>
            <a:ext cx="1981485" cy="2480732"/>
          </a:xfrm>
          <a:custGeom>
            <a:avLst/>
            <a:gdLst/>
            <a:ahLst/>
            <a:cxnLst/>
            <a:rect l="l" t="t" r="r" b="b"/>
            <a:pathLst>
              <a:path w="2972227" h="3721098">
                <a:moveTo>
                  <a:pt x="0" y="0"/>
                </a:moveTo>
                <a:lnTo>
                  <a:pt x="2972227" y="0"/>
                </a:lnTo>
                <a:lnTo>
                  <a:pt x="2972227" y="3721098"/>
                </a:lnTo>
                <a:lnTo>
                  <a:pt x="0" y="3721098"/>
                </a:lnTo>
                <a:lnTo>
                  <a:pt x="0" y="0"/>
                </a:lnTo>
                <a:close/>
              </a:path>
            </a:pathLst>
          </a:custGeom>
          <a:blipFill>
            <a:blip r:embed="rId3"/>
            <a:stretch>
              <a:fillRect/>
            </a:stretch>
          </a:blipFill>
        </p:spPr>
        <p:txBody>
          <a:bodyPr/>
          <a:lstStyle/>
          <a:p>
            <a:pPr defTabSz="609630">
              <a:defRPr/>
            </a:pPr>
            <a:endParaRPr lang="en-US" sz="1200">
              <a:solidFill>
                <a:prstClr val="black"/>
              </a:solidFill>
              <a:latin typeface="Calibri"/>
            </a:endParaRPr>
          </a:p>
        </p:txBody>
      </p:sp>
      <p:sp>
        <p:nvSpPr>
          <p:cNvPr id="7" name="Freeform 7"/>
          <p:cNvSpPr/>
          <p:nvPr/>
        </p:nvSpPr>
        <p:spPr>
          <a:xfrm>
            <a:off x="-254000" y="5617634"/>
            <a:ext cx="2828041" cy="2743200"/>
          </a:xfrm>
          <a:custGeom>
            <a:avLst/>
            <a:gdLst/>
            <a:ahLst/>
            <a:cxnLst/>
            <a:rect l="l" t="t" r="r" b="b"/>
            <a:pathLst>
              <a:path w="4242062" h="4114800">
                <a:moveTo>
                  <a:pt x="0" y="0"/>
                </a:moveTo>
                <a:lnTo>
                  <a:pt x="4242062" y="0"/>
                </a:lnTo>
                <a:lnTo>
                  <a:pt x="4242062"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8" name="Freeform 8"/>
          <p:cNvSpPr/>
          <p:nvPr/>
        </p:nvSpPr>
        <p:spPr>
          <a:xfrm>
            <a:off x="10718800" y="-1498600"/>
            <a:ext cx="3457320" cy="3254203"/>
          </a:xfrm>
          <a:custGeom>
            <a:avLst/>
            <a:gdLst/>
            <a:ahLst/>
            <a:cxnLst/>
            <a:rect l="l" t="t" r="r" b="b"/>
            <a:pathLst>
              <a:path w="5185980" h="4881304">
                <a:moveTo>
                  <a:pt x="0" y="0"/>
                </a:moveTo>
                <a:lnTo>
                  <a:pt x="5185980" y="0"/>
                </a:lnTo>
                <a:lnTo>
                  <a:pt x="5185980" y="4881304"/>
                </a:lnTo>
                <a:lnTo>
                  <a:pt x="0" y="4881304"/>
                </a:lnTo>
                <a:lnTo>
                  <a:pt x="0" y="0"/>
                </a:lnTo>
                <a:close/>
              </a:path>
            </a:pathLst>
          </a:custGeom>
          <a:blipFill>
            <a:blip r:embed="rId7"/>
            <a:stretch>
              <a:fillRect/>
            </a:stretch>
          </a:blipFill>
        </p:spPr>
        <p:txBody>
          <a:bodyPr/>
          <a:lstStyle/>
          <a:p>
            <a:pPr defTabSz="609630">
              <a:defRPr/>
            </a:pPr>
            <a:endParaRPr lang="en-US" sz="1200">
              <a:solidFill>
                <a:prstClr val="black"/>
              </a:solidFill>
              <a:latin typeface="Calibri"/>
            </a:endParaRPr>
          </a:p>
        </p:txBody>
      </p:sp>
    </p:spTree>
    <p:extLst>
      <p:ext uri="{BB962C8B-B14F-4D97-AF65-F5344CB8AC3E}">
        <p14:creationId xmlns:p14="http://schemas.microsoft.com/office/powerpoint/2010/main" val="6500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82084D63-8B26-4E88-9CB5-03A8C5FB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1" y="-28418"/>
            <a:ext cx="12192000" cy="6858000"/>
          </a:xfrm>
          <a:prstGeom prst="rect">
            <a:avLst/>
          </a:prstGeom>
          <a:ln>
            <a:solidFill>
              <a:schemeClr val="accent2">
                <a:lumMod val="40000"/>
                <a:lumOff val="60000"/>
              </a:schemeClr>
            </a:solidFill>
          </a:ln>
        </p:spPr>
      </p:pic>
      <p:pic>
        <p:nvPicPr>
          <p:cNvPr id="8" name="图片 1">
            <a:extLst>
              <a:ext uri="{FF2B5EF4-FFF2-40B4-BE49-F238E27FC236}">
                <a16:creationId xmlns:a16="http://schemas.microsoft.com/office/drawing/2014/main" id="{FA0BD3CC-DB5D-4DA6-9C85-2675EB055F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86815" y="4750409"/>
            <a:ext cx="2687293" cy="1970456"/>
          </a:xfrm>
          <a:prstGeom prst="rect">
            <a:avLst/>
          </a:prstGeom>
        </p:spPr>
      </p:pic>
      <p:pic>
        <p:nvPicPr>
          <p:cNvPr id="9" name="图片 8" descr="6fc417983c9675ce1b60e983870aeb8a">
            <a:extLst>
              <a:ext uri="{FF2B5EF4-FFF2-40B4-BE49-F238E27FC236}">
                <a16:creationId xmlns:a16="http://schemas.microsoft.com/office/drawing/2014/main" id="{63C39718-FB68-452C-B125-62E4B53F1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3831" y="-28418"/>
            <a:ext cx="208863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4" name="Thought Bubble: Cloud 3">
            <a:extLst>
              <a:ext uri="{FF2B5EF4-FFF2-40B4-BE49-F238E27FC236}">
                <a16:creationId xmlns:a16="http://schemas.microsoft.com/office/drawing/2014/main" id="{CA34622C-E648-436D-8E25-F8E1D86A0B49}"/>
              </a:ext>
            </a:extLst>
          </p:cNvPr>
          <p:cNvSpPr/>
          <p:nvPr/>
        </p:nvSpPr>
        <p:spPr>
          <a:xfrm>
            <a:off x="3935626" y="1300533"/>
            <a:ext cx="6961638" cy="3603219"/>
          </a:xfrm>
          <a:prstGeom prst="cloudCallout">
            <a:avLst>
              <a:gd name="adj1" fmla="val -4618"/>
              <a:gd name="adj2" fmla="val 546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800" b="1" dirty="0">
                <a:solidFill>
                  <a:srgbClr val="FF0000"/>
                </a:solidFill>
                <a:latin typeface="Times New Roman" panose="02020603050405020304" pitchFamily="18" charset="0"/>
                <a:cs typeface="Times New Roman" panose="02020603050405020304" pitchFamily="18" charset="0"/>
              </a:rPr>
              <a:t>Tiếp tục tìm hiểu về kiểu bài nghị luận văn học </a:t>
            </a:r>
          </a:p>
          <a:p>
            <a:pPr marL="457200" indent="-457200" algn="ctr">
              <a:buFontTx/>
              <a:buChar char="-"/>
            </a:pPr>
            <a:r>
              <a:rPr lang="vi-VN" sz="2800" b="1" dirty="0">
                <a:solidFill>
                  <a:srgbClr val="FF0000"/>
                </a:solidFill>
                <a:latin typeface="Times New Roman" panose="02020603050405020304" pitchFamily="18" charset="0"/>
                <a:cs typeface="Times New Roman" panose="02020603050405020304" pitchFamily="18" charset="0"/>
              </a:rPr>
              <a:t>Chuẩn bị bài </a:t>
            </a:r>
            <a:r>
              <a:rPr lang="vi-VN" sz="2800" b="1" i="1" dirty="0">
                <a:solidFill>
                  <a:srgbClr val="FF0000"/>
                </a:solidFill>
                <a:latin typeface="Times New Roman" panose="02020603050405020304" pitchFamily="18" charset="0"/>
                <a:cs typeface="Times New Roman" panose="02020603050405020304" pitchFamily="18" charset="0"/>
              </a:rPr>
              <a:t>Vẻ đẹp của một bài ca dao</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10" name="Picture 7" descr="BACK032">
            <a:extLst>
              <a:ext uri="{FF2B5EF4-FFF2-40B4-BE49-F238E27FC236}">
                <a16:creationId xmlns:a16="http://schemas.microsoft.com/office/drawing/2014/main" id="{792B9675-1116-46B5-9851-FE9D2DF64B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264" y="604837"/>
            <a:ext cx="44196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a:extLst>
              <a:ext uri="{FF2B5EF4-FFF2-40B4-BE49-F238E27FC236}">
                <a16:creationId xmlns:a16="http://schemas.microsoft.com/office/drawing/2014/main" id="{5B1EB07C-7E0F-4A00-87AD-6A3C3E2EAE7B}"/>
              </a:ext>
            </a:extLst>
          </p:cNvPr>
          <p:cNvSpPr txBox="1">
            <a:spLocks noChangeArrowheads="1"/>
          </p:cNvSpPr>
          <p:nvPr/>
        </p:nvSpPr>
        <p:spPr bwMode="auto">
          <a:xfrm>
            <a:off x="1329474" y="2001838"/>
            <a:ext cx="3377179" cy="584048"/>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eaLnBrk="1" fontAlgn="base" hangingPunct="1">
              <a:spcBef>
                <a:spcPct val="0"/>
              </a:spcBef>
              <a:spcAft>
                <a:spcPct val="0"/>
              </a:spcAft>
            </a:pPr>
            <a:r>
              <a:rPr lang="vi-VN" altLang="en-US" sz="3200" dirty="0">
                <a:solidFill>
                  <a:srgbClr val="FF3300"/>
                </a:solidFill>
                <a:latin typeface="Times New Roman" panose="02020603050405020304" pitchFamily="18" charset="0"/>
              </a:rPr>
              <a:t>Hướng dẫn tự học</a:t>
            </a:r>
            <a:endParaRPr lang="en-US" altLang="en-US" sz="3200" dirty="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520127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8942-F45C-4C9A-0130-0AA15FD5F563}"/>
              </a:ext>
            </a:extLst>
          </p:cNvPr>
          <p:cNvSpPr txBox="1"/>
          <p:nvPr/>
        </p:nvSpPr>
        <p:spPr>
          <a:xfrm>
            <a:off x="6470247" y="4551037"/>
            <a:ext cx="4926411" cy="1509935"/>
          </a:xfrm>
          <a:prstGeom prst="rect">
            <a:avLst/>
          </a:prstGeom>
        </p:spPr>
        <p:txBody>
          <a:bodyPr vert="horz" lIns="60960" tIns="30480" rIns="60960" bIns="30480" rtlCol="0" anchor="ctr">
            <a:normAutofit/>
          </a:bodyPr>
          <a:lstStyle/>
          <a:p>
            <a:pPr indent="-152408">
              <a:lnSpc>
                <a:spcPct val="90000"/>
              </a:lnSpc>
              <a:spcAft>
                <a:spcPts val="400"/>
              </a:spcAft>
              <a:buFont typeface="Arial" panose="020B0604020202020204" pitchFamily="34" charset="0"/>
              <a:buChar char="•"/>
            </a:pPr>
            <a:endParaRPr lang="en-US" dirty="0">
              <a:solidFill>
                <a:schemeClr val="tx2"/>
              </a:solidFill>
            </a:endParaRPr>
          </a:p>
        </p:txBody>
      </p:sp>
      <p:sp>
        <p:nvSpPr>
          <p:cNvPr id="17" name="TextBox 4">
            <a:extLst>
              <a:ext uri="{FF2B5EF4-FFF2-40B4-BE49-F238E27FC236}">
                <a16:creationId xmlns:a16="http://schemas.microsoft.com/office/drawing/2014/main" id="{87005886-F06D-27B5-5D3F-CE5AEF616F79}"/>
              </a:ext>
            </a:extLst>
          </p:cNvPr>
          <p:cNvSpPr txBox="1"/>
          <p:nvPr/>
        </p:nvSpPr>
        <p:spPr>
          <a:xfrm>
            <a:off x="812800" y="2275871"/>
            <a:ext cx="7412740" cy="1477328"/>
          </a:xfrm>
          <a:prstGeom prst="rect">
            <a:avLst/>
          </a:prstGeom>
        </p:spPr>
        <p:txBody>
          <a:bodyPr wrap="square" lIns="0" tIns="0" rIns="0" bIns="0" rtlCol="0" anchor="t">
            <a:spAutoFit/>
          </a:bodyPr>
          <a:lstStyle/>
          <a:p>
            <a:pPr algn="ctr"/>
            <a:r>
              <a:rPr lang="en-US" sz="4800" b="1" dirty="0">
                <a:solidFill>
                  <a:srgbClr val="870000"/>
                </a:solidFill>
                <a:latin typeface="#9Slide04 Podkova ExtraBold" panose="020B0604020202020204" charset="0"/>
                <a:cs typeface="Times New Roman" panose="02020603050405020304" pitchFamily="18" charset="0"/>
              </a:rPr>
              <a:t>I. </a:t>
            </a:r>
          </a:p>
          <a:p>
            <a:pPr algn="ctr"/>
            <a:r>
              <a:rPr lang="en-US" sz="4800" b="1" dirty="0">
                <a:solidFill>
                  <a:srgbClr val="870000"/>
                </a:solidFill>
                <a:latin typeface="#9Slide04 Podkova ExtraBold" panose="020B0604020202020204" charset="0"/>
                <a:cs typeface="Times New Roman" panose="02020603050405020304" pitchFamily="18" charset="0"/>
              </a:rPr>
              <a:t>ĐỌC- TÌM HIỂU CHUNG</a:t>
            </a:r>
          </a:p>
        </p:txBody>
      </p:sp>
      <p:sp>
        <p:nvSpPr>
          <p:cNvPr id="2" name="Freeform 4">
            <a:extLst>
              <a:ext uri="{FF2B5EF4-FFF2-40B4-BE49-F238E27FC236}">
                <a16:creationId xmlns:a16="http://schemas.microsoft.com/office/drawing/2014/main" id="{D1DF9F23-F194-03D8-6AA9-01079FB66DE6}"/>
              </a:ext>
            </a:extLst>
          </p:cNvPr>
          <p:cNvSpPr/>
          <p:nvPr/>
        </p:nvSpPr>
        <p:spPr>
          <a:xfrm>
            <a:off x="8126866" y="1876429"/>
            <a:ext cx="4119021" cy="4985200"/>
          </a:xfrm>
          <a:custGeom>
            <a:avLst/>
            <a:gdLst/>
            <a:ahLst/>
            <a:cxnLst/>
            <a:rect l="l" t="t" r="r" b="b"/>
            <a:pathLst>
              <a:path w="3399853" h="4114800">
                <a:moveTo>
                  <a:pt x="0" y="0"/>
                </a:moveTo>
                <a:lnTo>
                  <a:pt x="3399853" y="0"/>
                </a:lnTo>
                <a:lnTo>
                  <a:pt x="3399853"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sz="1200"/>
          </a:p>
        </p:txBody>
      </p:sp>
    </p:spTree>
    <p:extLst>
      <p:ext uri="{BB962C8B-B14F-4D97-AF65-F5344CB8AC3E}">
        <p14:creationId xmlns:p14="http://schemas.microsoft.com/office/powerpoint/2010/main" val="27646430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E640-B142-4B8D-8417-FC76E1035D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CD4D19-1A30-4AA0-8B37-146DAD79F1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77" y="-70135"/>
            <a:ext cx="12191999" cy="7170057"/>
          </a:xfrm>
        </p:spPr>
      </p:pic>
      <p:sp>
        <p:nvSpPr>
          <p:cNvPr id="12" name="五角星 5">
            <a:extLst>
              <a:ext uri="{FF2B5EF4-FFF2-40B4-BE49-F238E27FC236}">
                <a16:creationId xmlns:a16="http://schemas.microsoft.com/office/drawing/2014/main" id="{AEC546D3-9368-44A1-8175-7C0D0A05569E}"/>
              </a:ext>
            </a:extLst>
          </p:cNvPr>
          <p:cNvSpPr/>
          <p:nvPr/>
        </p:nvSpPr>
        <p:spPr>
          <a:xfrm rot="21380687">
            <a:off x="8460276" y="6130909"/>
            <a:ext cx="610625" cy="611191"/>
          </a:xfrm>
          <a:prstGeom prst="star5">
            <a:avLst>
              <a:gd name="adj" fmla="val 18804"/>
              <a:gd name="hf" fmla="val 105146"/>
              <a:gd name="vf" fmla="val 110557"/>
            </a:avLst>
          </a:prstGeom>
          <a:solidFill>
            <a:srgbClr val="0070C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5" name="矩形 69">
            <a:extLst>
              <a:ext uri="{FF2B5EF4-FFF2-40B4-BE49-F238E27FC236}">
                <a16:creationId xmlns:a16="http://schemas.microsoft.com/office/drawing/2014/main" id="{42A470BB-4A56-46D5-8A25-EF0897EE3DF1}"/>
              </a:ext>
            </a:extLst>
          </p:cNvPr>
          <p:cNvSpPr>
            <a:spLocks noChangeArrowheads="1"/>
          </p:cNvSpPr>
          <p:nvPr/>
        </p:nvSpPr>
        <p:spPr bwMode="auto">
          <a:xfrm>
            <a:off x="-258783" y="32140"/>
            <a:ext cx="4978400" cy="95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2800" b="1" dirty="0">
                <a:solidFill>
                  <a:srgbClr val="00B05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 TÌM HIỂU CHUNG</a:t>
            </a:r>
          </a:p>
          <a:p>
            <a:pPr algn="just" defTabSz="1218072"/>
            <a:r>
              <a:rPr lang="de-DE" sz="2800" b="1" i="1" dirty="0">
                <a:solidFill>
                  <a:srgbClr val="7030A0"/>
                </a:solidFill>
              </a:rPr>
              <a:t>      1</a:t>
            </a:r>
            <a:r>
              <a:rPr lang="de-DE" sz="2800" b="1" i="1" dirty="0">
                <a:solidFill>
                  <a:srgbClr val="7030A0"/>
                </a:solidFill>
                <a:latin typeface="Times New Roman" panose="02020603050405020304" pitchFamily="18" charset="0"/>
                <a:cs typeface="Times New Roman" panose="02020603050405020304" pitchFamily="18" charset="0"/>
              </a:rPr>
              <a:t>. Tác giả</a:t>
            </a:r>
            <a:endParaRPr lang="en-US" altLang="zh-CN" sz="2800" b="1" i="1" dirty="0">
              <a:solidFill>
                <a:srgbClr val="7030A0"/>
              </a:solidFill>
              <a:latin typeface="Times New Roman" panose="02020603050405020304" pitchFamily="18" charset="0"/>
              <a:cs typeface="Times New Roman" panose="02020603050405020304" pitchFamily="18" charset="0"/>
              <a:sym typeface="微软雅黑" panose="020B0503020204020204" pitchFamily="34" charset="-122"/>
            </a:endParaRPr>
          </a:p>
        </p:txBody>
      </p:sp>
      <p:pic>
        <p:nvPicPr>
          <p:cNvPr id="16" name="Picture 15">
            <a:extLst>
              <a:ext uri="{FF2B5EF4-FFF2-40B4-BE49-F238E27FC236}">
                <a16:creationId xmlns:a16="http://schemas.microsoft.com/office/drawing/2014/main" id="{545F9EA9-2EC7-48C2-A191-CAE19A2557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4447" y="1257678"/>
            <a:ext cx="4662436" cy="5842244"/>
          </a:xfrm>
          <a:prstGeom prst="rect">
            <a:avLst/>
          </a:prstGeom>
          <a:noFill/>
          <a:ln>
            <a:noFill/>
          </a:ln>
        </p:spPr>
      </p:pic>
      <p:sp>
        <p:nvSpPr>
          <p:cNvPr id="18" name="TextBox 17">
            <a:extLst>
              <a:ext uri="{FF2B5EF4-FFF2-40B4-BE49-F238E27FC236}">
                <a16:creationId xmlns:a16="http://schemas.microsoft.com/office/drawing/2014/main" id="{337DA88D-A087-4F4C-BD58-901F9E0EA080}"/>
              </a:ext>
            </a:extLst>
          </p:cNvPr>
          <p:cNvSpPr txBox="1"/>
          <p:nvPr/>
        </p:nvSpPr>
        <p:spPr>
          <a:xfrm>
            <a:off x="383015" y="1164419"/>
            <a:ext cx="7144254" cy="1815882"/>
          </a:xfrm>
          <a:prstGeom prst="rect">
            <a:avLst/>
          </a:prstGeom>
          <a:noFill/>
        </p:spPr>
        <p:txBody>
          <a:bodyPr wrap="square">
            <a:spAutoFit/>
          </a:bodyPr>
          <a:lstStyle/>
          <a:p>
            <a:pPr algn="just"/>
            <a:r>
              <a:rPr lang="vi-VN" sz="2800" b="1" dirty="0">
                <a:solidFill>
                  <a:schemeClr val="tx2">
                    <a:lumMod val="50000"/>
                  </a:schemeClr>
                </a:solidFill>
                <a:latin typeface="+mj-lt"/>
              </a:rPr>
              <a:t>- </a:t>
            </a:r>
            <a:r>
              <a:rPr lang="en-US" sz="2800" b="1" dirty="0" err="1">
                <a:solidFill>
                  <a:schemeClr val="tx2">
                    <a:lumMod val="50000"/>
                  </a:schemeClr>
                </a:solidFill>
                <a:latin typeface="+mj-lt"/>
              </a:rPr>
              <a:t>Nguyễn</a:t>
            </a:r>
            <a:r>
              <a:rPr lang="en-US" sz="2800" b="1" dirty="0">
                <a:solidFill>
                  <a:schemeClr val="tx2">
                    <a:lumMod val="50000"/>
                  </a:schemeClr>
                </a:solidFill>
                <a:latin typeface="+mj-lt"/>
              </a:rPr>
              <a:t> </a:t>
            </a:r>
            <a:r>
              <a:rPr lang="en-US" sz="2800" b="1" dirty="0" err="1">
                <a:solidFill>
                  <a:schemeClr val="tx2">
                    <a:lumMod val="50000"/>
                  </a:schemeClr>
                </a:solidFill>
                <a:latin typeface="+mj-lt"/>
              </a:rPr>
              <a:t>Đăng</a:t>
            </a:r>
            <a:r>
              <a:rPr lang="en-US" sz="2800" b="1" dirty="0">
                <a:solidFill>
                  <a:schemeClr val="tx2">
                    <a:lumMod val="50000"/>
                  </a:schemeClr>
                </a:solidFill>
                <a:latin typeface="+mj-lt"/>
              </a:rPr>
              <a:t> </a:t>
            </a:r>
            <a:r>
              <a:rPr lang="en-US" sz="2800" b="1" dirty="0" err="1">
                <a:solidFill>
                  <a:schemeClr val="tx2">
                    <a:lumMod val="50000"/>
                  </a:schemeClr>
                </a:solidFill>
                <a:latin typeface="+mj-lt"/>
              </a:rPr>
              <a:t>Mạnh</a:t>
            </a:r>
            <a:r>
              <a:rPr lang="en-US" sz="2800" b="1" dirty="0">
                <a:solidFill>
                  <a:schemeClr val="tx2">
                    <a:lumMod val="50000"/>
                  </a:schemeClr>
                </a:solidFill>
                <a:latin typeface="+mj-lt"/>
              </a:rPr>
              <a:t> ( 1930-2018)</a:t>
            </a:r>
          </a:p>
          <a:p>
            <a:pPr algn="just"/>
            <a:r>
              <a:rPr lang="vi-VN" sz="2800" b="1" dirty="0">
                <a:solidFill>
                  <a:schemeClr val="tx2">
                    <a:lumMod val="50000"/>
                  </a:schemeClr>
                </a:solidFill>
                <a:latin typeface="+mj-lt"/>
              </a:rPr>
              <a:t>- Quê: Hà Nội</a:t>
            </a:r>
            <a:endParaRPr lang="en-US" sz="2800" b="1" dirty="0">
              <a:solidFill>
                <a:schemeClr val="tx2">
                  <a:lumMod val="50000"/>
                </a:schemeClr>
              </a:solidFill>
              <a:latin typeface="+mj-lt"/>
            </a:endParaRPr>
          </a:p>
          <a:p>
            <a:pPr algn="just"/>
            <a:r>
              <a:rPr lang="vi-VN" sz="2800" b="1" dirty="0">
                <a:solidFill>
                  <a:schemeClr val="tx2">
                    <a:lumMod val="50000"/>
                  </a:schemeClr>
                </a:solidFill>
                <a:latin typeface="+mj-lt"/>
              </a:rPr>
              <a:t>- </a:t>
            </a:r>
            <a:r>
              <a:rPr lang="en-US" sz="2800" b="1" dirty="0" err="1">
                <a:solidFill>
                  <a:schemeClr val="tx2">
                    <a:lumMod val="50000"/>
                  </a:schemeClr>
                </a:solidFill>
                <a:latin typeface="+mj-lt"/>
              </a:rPr>
              <a:t>Là</a:t>
            </a:r>
            <a:r>
              <a:rPr lang="en-US" sz="2800" b="1" dirty="0">
                <a:solidFill>
                  <a:schemeClr val="tx2">
                    <a:lumMod val="50000"/>
                  </a:schemeClr>
                </a:solidFill>
                <a:latin typeface="+mj-lt"/>
              </a:rPr>
              <a:t> </a:t>
            </a:r>
            <a:r>
              <a:rPr lang="en-US" sz="2800" b="1" dirty="0" err="1">
                <a:solidFill>
                  <a:schemeClr val="tx2">
                    <a:lumMod val="50000"/>
                  </a:schemeClr>
                </a:solidFill>
                <a:latin typeface="+mj-lt"/>
              </a:rPr>
              <a:t>nhà</a:t>
            </a:r>
            <a:r>
              <a:rPr lang="en-US" sz="2800" b="1" dirty="0">
                <a:solidFill>
                  <a:schemeClr val="tx2">
                    <a:lumMod val="50000"/>
                  </a:schemeClr>
                </a:solidFill>
                <a:latin typeface="+mj-lt"/>
              </a:rPr>
              <a:t> </a:t>
            </a:r>
            <a:r>
              <a:rPr lang="en-US" sz="2800" b="1" dirty="0" err="1">
                <a:solidFill>
                  <a:schemeClr val="tx2">
                    <a:lumMod val="50000"/>
                  </a:schemeClr>
                </a:solidFill>
                <a:latin typeface="+mj-lt"/>
              </a:rPr>
              <a:t>nghiên</a:t>
            </a:r>
            <a:r>
              <a:rPr lang="en-US" sz="2800" b="1" dirty="0">
                <a:solidFill>
                  <a:schemeClr val="tx2">
                    <a:lumMod val="50000"/>
                  </a:schemeClr>
                </a:solidFill>
                <a:latin typeface="+mj-lt"/>
              </a:rPr>
              <a:t> </a:t>
            </a:r>
            <a:r>
              <a:rPr lang="en-US" sz="2800" b="1" dirty="0" err="1">
                <a:solidFill>
                  <a:schemeClr val="tx2">
                    <a:lumMod val="50000"/>
                  </a:schemeClr>
                </a:solidFill>
                <a:latin typeface="+mj-lt"/>
              </a:rPr>
              <a:t>cứu</a:t>
            </a:r>
            <a:r>
              <a:rPr lang="en-US" sz="2800" b="1" dirty="0">
                <a:solidFill>
                  <a:schemeClr val="tx2">
                    <a:lumMod val="50000"/>
                  </a:schemeClr>
                </a:solidFill>
                <a:latin typeface="+mj-lt"/>
              </a:rPr>
              <a:t> </a:t>
            </a:r>
            <a:r>
              <a:rPr lang="en-US" sz="2800" b="1" dirty="0" err="1">
                <a:solidFill>
                  <a:schemeClr val="tx2">
                    <a:lumMod val="50000"/>
                  </a:schemeClr>
                </a:solidFill>
                <a:latin typeface="+mj-lt"/>
              </a:rPr>
              <a:t>phê</a:t>
            </a:r>
            <a:r>
              <a:rPr lang="en-US" sz="2800" b="1" dirty="0">
                <a:solidFill>
                  <a:schemeClr val="tx2">
                    <a:lumMod val="50000"/>
                  </a:schemeClr>
                </a:solidFill>
                <a:latin typeface="+mj-lt"/>
              </a:rPr>
              <a:t> </a:t>
            </a:r>
            <a:r>
              <a:rPr lang="en-US" sz="2800" b="1" dirty="0" err="1">
                <a:solidFill>
                  <a:schemeClr val="tx2">
                    <a:lumMod val="50000"/>
                  </a:schemeClr>
                </a:solidFill>
                <a:latin typeface="+mj-lt"/>
              </a:rPr>
              <a:t>bình</a:t>
            </a:r>
            <a:r>
              <a:rPr lang="en-US" sz="2800" b="1" dirty="0">
                <a:solidFill>
                  <a:schemeClr val="tx2">
                    <a:lumMod val="50000"/>
                  </a:schemeClr>
                </a:solidFill>
                <a:latin typeface="+mj-lt"/>
              </a:rPr>
              <a:t> </a:t>
            </a:r>
            <a:r>
              <a:rPr lang="en-US" sz="2800" b="1" dirty="0" err="1">
                <a:solidFill>
                  <a:schemeClr val="tx2">
                    <a:lumMod val="50000"/>
                  </a:schemeClr>
                </a:solidFill>
                <a:latin typeface="+mj-lt"/>
              </a:rPr>
              <a:t>văn</a:t>
            </a:r>
            <a:r>
              <a:rPr lang="en-US" sz="2800" b="1" dirty="0">
                <a:solidFill>
                  <a:schemeClr val="tx2">
                    <a:lumMod val="50000"/>
                  </a:schemeClr>
                </a:solidFill>
                <a:latin typeface="+mj-lt"/>
              </a:rPr>
              <a:t> </a:t>
            </a:r>
            <a:r>
              <a:rPr lang="en-US" sz="2800" b="1" dirty="0" err="1">
                <a:solidFill>
                  <a:schemeClr val="tx2">
                    <a:lumMod val="50000"/>
                  </a:schemeClr>
                </a:solidFill>
                <a:latin typeface="+mj-lt"/>
              </a:rPr>
              <a:t>học</a:t>
            </a:r>
            <a:r>
              <a:rPr lang="en-US" sz="2800" b="1" dirty="0">
                <a:solidFill>
                  <a:schemeClr val="tx2">
                    <a:lumMod val="50000"/>
                  </a:schemeClr>
                </a:solidFill>
                <a:latin typeface="+mj-lt"/>
              </a:rPr>
              <a:t> </a:t>
            </a:r>
            <a:r>
              <a:rPr lang="en-US" sz="2800" b="1" dirty="0" err="1">
                <a:solidFill>
                  <a:schemeClr val="tx2">
                    <a:lumMod val="50000"/>
                  </a:schemeClr>
                </a:solidFill>
                <a:latin typeface="+mj-lt"/>
              </a:rPr>
              <a:t>nổi</a:t>
            </a:r>
            <a:r>
              <a:rPr lang="en-US" sz="2800" b="1" dirty="0">
                <a:solidFill>
                  <a:schemeClr val="tx2">
                    <a:lumMod val="50000"/>
                  </a:schemeClr>
                </a:solidFill>
                <a:latin typeface="+mj-lt"/>
              </a:rPr>
              <a:t> </a:t>
            </a:r>
            <a:r>
              <a:rPr lang="en-US" sz="2800" b="1" dirty="0" err="1">
                <a:solidFill>
                  <a:schemeClr val="tx2">
                    <a:lumMod val="50000"/>
                  </a:schemeClr>
                </a:solidFill>
                <a:latin typeface="+mj-lt"/>
              </a:rPr>
              <a:t>tiếng</a:t>
            </a:r>
            <a:r>
              <a:rPr lang="en-US" sz="2800" b="1" dirty="0">
                <a:solidFill>
                  <a:schemeClr val="tx2">
                    <a:lumMod val="50000"/>
                  </a:schemeClr>
                </a:solidFill>
                <a:latin typeface="+mj-lt"/>
              </a:rPr>
              <a:t> </a:t>
            </a:r>
            <a:r>
              <a:rPr lang="en-US" sz="2800" b="1" dirty="0" err="1">
                <a:solidFill>
                  <a:schemeClr val="tx2">
                    <a:lumMod val="50000"/>
                  </a:schemeClr>
                </a:solidFill>
                <a:latin typeface="+mj-lt"/>
              </a:rPr>
              <a:t>của</a:t>
            </a:r>
            <a:r>
              <a:rPr lang="en-US" sz="2800" b="1" dirty="0">
                <a:solidFill>
                  <a:schemeClr val="tx2">
                    <a:lumMod val="50000"/>
                  </a:schemeClr>
                </a:solidFill>
                <a:latin typeface="+mj-lt"/>
              </a:rPr>
              <a:t> </a:t>
            </a:r>
            <a:r>
              <a:rPr lang="en-US" sz="2800" b="1" dirty="0" err="1">
                <a:solidFill>
                  <a:schemeClr val="tx2">
                    <a:lumMod val="50000"/>
                  </a:schemeClr>
                </a:solidFill>
                <a:latin typeface="+mj-lt"/>
              </a:rPr>
              <a:t>Việt</a:t>
            </a:r>
            <a:r>
              <a:rPr lang="en-US" sz="2800" b="1" dirty="0">
                <a:solidFill>
                  <a:schemeClr val="tx2">
                    <a:lumMod val="50000"/>
                  </a:schemeClr>
                </a:solidFill>
                <a:latin typeface="+mj-lt"/>
              </a:rPr>
              <a:t> Nam.</a:t>
            </a:r>
          </a:p>
        </p:txBody>
      </p:sp>
      <p:sp>
        <p:nvSpPr>
          <p:cNvPr id="19" name="TextBox 18">
            <a:extLst>
              <a:ext uri="{FF2B5EF4-FFF2-40B4-BE49-F238E27FC236}">
                <a16:creationId xmlns:a16="http://schemas.microsoft.com/office/drawing/2014/main" id="{E9E76BF4-91EC-42B0-B722-9DBB4F83148A}"/>
              </a:ext>
            </a:extLst>
          </p:cNvPr>
          <p:cNvSpPr txBox="1"/>
          <p:nvPr/>
        </p:nvSpPr>
        <p:spPr>
          <a:xfrm>
            <a:off x="326380" y="3264090"/>
            <a:ext cx="6233884" cy="584775"/>
          </a:xfrm>
          <a:prstGeom prst="rect">
            <a:avLst/>
          </a:prstGeom>
          <a:noFill/>
        </p:spPr>
        <p:txBody>
          <a:bodyPr wrap="square">
            <a:spAutoFit/>
          </a:bodyPr>
          <a:lstStyle/>
          <a:p>
            <a:r>
              <a:rPr lang="en-US" sz="3200" b="1" i="1" dirty="0">
                <a:solidFill>
                  <a:srgbClr val="7030A0"/>
                </a:solidFill>
                <a:latin typeface="Times New Roman" panose="02020603050405020304" pitchFamily="18" charset="0"/>
                <a:cs typeface="Times New Roman" panose="02020603050405020304" pitchFamily="18" charset="0"/>
              </a:rPr>
              <a:t>2. </a:t>
            </a:r>
            <a:r>
              <a:rPr lang="en-US" sz="3200" b="1" i="1" dirty="0" err="1">
                <a:solidFill>
                  <a:srgbClr val="7030A0"/>
                </a:solidFill>
                <a:latin typeface="Times New Roman" panose="02020603050405020304" pitchFamily="18" charset="0"/>
                <a:cs typeface="Times New Roman" panose="02020603050405020304" pitchFamily="18" charset="0"/>
              </a:rPr>
              <a:t>Tác</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err="1">
                <a:solidFill>
                  <a:srgbClr val="7030A0"/>
                </a:solidFill>
                <a:latin typeface="Times New Roman" panose="02020603050405020304" pitchFamily="18" charset="0"/>
                <a:cs typeface="Times New Roman" panose="02020603050405020304" pitchFamily="18" charset="0"/>
              </a:rPr>
              <a:t>phẩm</a:t>
            </a:r>
            <a:endParaRPr lang="en-US" sz="3200" b="1" i="1" dirty="0">
              <a:solidFill>
                <a:srgbClr val="7030A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C2F2C83-370C-49B1-9117-6135F53DDFDC}"/>
              </a:ext>
            </a:extLst>
          </p:cNvPr>
          <p:cNvSpPr txBox="1"/>
          <p:nvPr/>
        </p:nvSpPr>
        <p:spPr>
          <a:xfrm>
            <a:off x="838200" y="3997476"/>
            <a:ext cx="6233884"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tìm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hiểu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chú</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D07BD8E-CF39-4147-B8AB-481C3E8B67A3}"/>
              </a:ext>
            </a:extLst>
          </p:cNvPr>
          <p:cNvSpPr txBox="1"/>
          <p:nvPr/>
        </p:nvSpPr>
        <p:spPr>
          <a:xfrm>
            <a:off x="838200" y="4778501"/>
            <a:ext cx="6354882"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b.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loại</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AC0EF45-BB40-4F6F-8CE0-AC0D021BBB23}"/>
              </a:ext>
            </a:extLst>
          </p:cNvPr>
          <p:cNvSpPr txBox="1"/>
          <p:nvPr/>
        </p:nvSpPr>
        <p:spPr>
          <a:xfrm>
            <a:off x="454784" y="5875832"/>
            <a:ext cx="5267794" cy="523220"/>
          </a:xfrm>
          <a:prstGeom prst="rect">
            <a:avLst/>
          </a:prstGeom>
          <a:noFill/>
        </p:spPr>
        <p:txBody>
          <a:bodyPr wrap="square">
            <a:spAutoFit/>
          </a:bodyPr>
          <a:lstStyle/>
          <a:p>
            <a:r>
              <a:rPr lang="en-US" sz="2800" b="1" i="1" dirty="0" err="1">
                <a:solidFill>
                  <a:srgbClr val="7030A0"/>
                </a:solidFill>
                <a:latin typeface="Times New Roman" panose="02020603050405020304" pitchFamily="18" charset="0"/>
                <a:cs typeface="Times New Roman" panose="02020603050405020304" pitchFamily="18" charset="0"/>
              </a:rPr>
              <a:t>Nghị</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luận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văn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học</a:t>
            </a:r>
            <a:endParaRPr lang="en-US"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233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6" presetClass="emph" presetSubtype="0" repeatCount="2000" autoRev="1" fill="hold" grpId="1" nodeType="with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7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75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75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25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p:bldP spid="18"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B4DD-A02D-4111-A470-E03F909DEFF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9C420C1-7DCA-401C-A293-E91E72D720BB}"/>
              </a:ext>
            </a:extLst>
          </p:cNvPr>
          <p:cNvSpPr/>
          <p:nvPr/>
        </p:nvSpPr>
        <p:spPr>
          <a:xfrm>
            <a:off x="19390" y="-89394"/>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图片 1">
            <a:extLst>
              <a:ext uri="{FF2B5EF4-FFF2-40B4-BE49-F238E27FC236}">
                <a16:creationId xmlns:a16="http://schemas.microsoft.com/office/drawing/2014/main" id="{98C558D7-B91F-4805-B86D-F5C54470A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62738" y="-99845"/>
            <a:ext cx="1902852" cy="1790534"/>
          </a:xfrm>
          <a:prstGeom prst="rect">
            <a:avLst/>
          </a:prstGeom>
        </p:spPr>
      </p:pic>
      <p:pic>
        <p:nvPicPr>
          <p:cNvPr id="6" name="图片 8" descr="6fc417983c9675ce1b60e983870aeb8a">
            <a:extLst>
              <a:ext uri="{FF2B5EF4-FFF2-40B4-BE49-F238E27FC236}">
                <a16:creationId xmlns:a16="http://schemas.microsoft.com/office/drawing/2014/main" id="{BE11593E-522C-4F04-A4BE-B6726470C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860" y="4767280"/>
            <a:ext cx="111214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五角星 7">
            <a:extLst>
              <a:ext uri="{FF2B5EF4-FFF2-40B4-BE49-F238E27FC236}">
                <a16:creationId xmlns:a16="http://schemas.microsoft.com/office/drawing/2014/main" id="{4FF296DD-2562-4949-A00C-154BF5327175}"/>
              </a:ext>
            </a:extLst>
          </p:cNvPr>
          <p:cNvSpPr/>
          <p:nvPr/>
        </p:nvSpPr>
        <p:spPr>
          <a:xfrm rot="19938392">
            <a:off x="96456" y="2938790"/>
            <a:ext cx="382053" cy="42582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Oval 3774">
            <a:extLst>
              <a:ext uri="{FF2B5EF4-FFF2-40B4-BE49-F238E27FC236}">
                <a16:creationId xmlns:a16="http://schemas.microsoft.com/office/drawing/2014/main" id="{905CD349-0470-4711-BB17-506D5CB66214}"/>
              </a:ext>
            </a:extLst>
          </p:cNvPr>
          <p:cNvSpPr>
            <a:spLocks noChangeArrowheads="1"/>
          </p:cNvSpPr>
          <p:nvPr/>
        </p:nvSpPr>
        <p:spPr bwMode="auto">
          <a:xfrm>
            <a:off x="3322861" y="5720741"/>
            <a:ext cx="481478" cy="480049"/>
          </a:xfrm>
          <a:prstGeom prst="ellipse">
            <a:avLst/>
          </a:prstGeom>
          <a:solidFill>
            <a:srgbClr val="F7F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89">
            <a:extLst>
              <a:ext uri="{FF2B5EF4-FFF2-40B4-BE49-F238E27FC236}">
                <a16:creationId xmlns:a16="http://schemas.microsoft.com/office/drawing/2014/main" id="{804DE0B2-582D-4A17-B5FD-FDC39387A6B5}"/>
              </a:ext>
            </a:extLst>
          </p:cNvPr>
          <p:cNvSpPr>
            <a:spLocks noEditPoints="1"/>
          </p:cNvSpPr>
          <p:nvPr/>
        </p:nvSpPr>
        <p:spPr bwMode="auto">
          <a:xfrm>
            <a:off x="11783861" y="94932"/>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1CB9B1BB-104A-450B-A775-C286A1D1A5D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2548" y="1624417"/>
            <a:ext cx="4404133" cy="4618817"/>
          </a:xfrm>
          <a:prstGeom prst="rect">
            <a:avLst/>
          </a:prstGeom>
          <a:noFill/>
          <a:ln>
            <a:noFill/>
          </a:ln>
        </p:spPr>
      </p:pic>
      <p:pic>
        <p:nvPicPr>
          <p:cNvPr id="17" name="Picture 16">
            <a:extLst>
              <a:ext uri="{FF2B5EF4-FFF2-40B4-BE49-F238E27FC236}">
                <a16:creationId xmlns:a16="http://schemas.microsoft.com/office/drawing/2014/main" id="{3AF71B53-6519-421C-866D-1B3EBA89B2D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95131" y="1624416"/>
            <a:ext cx="3526971" cy="4618817"/>
          </a:xfrm>
          <a:prstGeom prst="rect">
            <a:avLst/>
          </a:prstGeom>
          <a:noFill/>
          <a:ln>
            <a:noFill/>
          </a:ln>
        </p:spPr>
      </p:pic>
      <p:pic>
        <p:nvPicPr>
          <p:cNvPr id="18" name="Picture 17">
            <a:extLst>
              <a:ext uri="{FF2B5EF4-FFF2-40B4-BE49-F238E27FC236}">
                <a16:creationId xmlns:a16="http://schemas.microsoft.com/office/drawing/2014/main" id="{B8ACAF46-1DED-4835-8CFE-420CE624262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964787" y="1565378"/>
            <a:ext cx="3083462" cy="4736891"/>
          </a:xfrm>
          <a:prstGeom prst="rect">
            <a:avLst/>
          </a:prstGeom>
          <a:noFill/>
          <a:ln>
            <a:noFill/>
          </a:ln>
        </p:spPr>
      </p:pic>
      <p:sp>
        <p:nvSpPr>
          <p:cNvPr id="21" name="TextBox 20">
            <a:extLst>
              <a:ext uri="{FF2B5EF4-FFF2-40B4-BE49-F238E27FC236}">
                <a16:creationId xmlns:a16="http://schemas.microsoft.com/office/drawing/2014/main" id="{F4ED65AE-F215-4764-A044-FDC8AE2AABA8}"/>
              </a:ext>
            </a:extLst>
          </p:cNvPr>
          <p:cNvSpPr txBox="1"/>
          <p:nvPr/>
        </p:nvSpPr>
        <p:spPr>
          <a:xfrm>
            <a:off x="1927892" y="442903"/>
            <a:ext cx="9597846" cy="584775"/>
          </a:xfrm>
          <a:prstGeom prst="rect">
            <a:avLst/>
          </a:prstGeom>
          <a:noFill/>
        </p:spPr>
        <p:txBody>
          <a:bodyPr wrap="square">
            <a:spAutoFit/>
          </a:bodyPr>
          <a:lstStyle/>
          <a:p>
            <a:r>
              <a:rPr lang="de-DE" sz="3200" b="1" i="1" dirty="0">
                <a:solidFill>
                  <a:srgbClr val="FFFF00"/>
                </a:solidFill>
              </a:rPr>
              <a:t> </a:t>
            </a:r>
            <a:r>
              <a:rPr lang="de-DE" sz="3200" b="1" i="1" dirty="0">
                <a:solidFill>
                  <a:schemeClr val="accent1"/>
                </a:solidFill>
              </a:rPr>
              <a:t>Một số tác phẩm của nhà phê bình Nguyễn Đăng Mạnh</a:t>
            </a:r>
            <a:endParaRPr lang="en-US" sz="3200" i="1" dirty="0">
              <a:solidFill>
                <a:schemeClr val="accent1"/>
              </a:solidFill>
            </a:endParaRPr>
          </a:p>
        </p:txBody>
      </p:sp>
    </p:spTree>
    <p:extLst>
      <p:ext uri="{BB962C8B-B14F-4D97-AF65-F5344CB8AC3E}">
        <p14:creationId xmlns:p14="http://schemas.microsoft.com/office/powerpoint/2010/main" val="2209872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E640-B142-4B8D-8417-FC76E1035D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CD4D19-1A30-4AA0-8B37-146DAD79F1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59" y="-309866"/>
            <a:ext cx="12191999" cy="7170057"/>
          </a:xfrm>
        </p:spPr>
      </p:pic>
      <p:sp>
        <p:nvSpPr>
          <p:cNvPr id="19" name="TextBox 18">
            <a:extLst>
              <a:ext uri="{FF2B5EF4-FFF2-40B4-BE49-F238E27FC236}">
                <a16:creationId xmlns:a16="http://schemas.microsoft.com/office/drawing/2014/main" id="{E9E76BF4-91EC-42B0-B722-9DBB4F83148A}"/>
              </a:ext>
            </a:extLst>
          </p:cNvPr>
          <p:cNvSpPr txBox="1"/>
          <p:nvPr/>
        </p:nvSpPr>
        <p:spPr>
          <a:xfrm>
            <a:off x="-24759" y="230488"/>
            <a:ext cx="6233884" cy="584775"/>
          </a:xfrm>
          <a:prstGeom prst="rect">
            <a:avLst/>
          </a:prstGeom>
          <a:noFill/>
        </p:spPr>
        <p:txBody>
          <a:bodyPr wrap="square">
            <a:spAutoFit/>
          </a:bodyPr>
          <a:lstStyle/>
          <a:p>
            <a:r>
              <a:rPr lang="en-US" sz="3200" b="1" i="1" dirty="0">
                <a:solidFill>
                  <a:schemeClr val="accent1"/>
                </a:solidFill>
                <a:latin typeface="Times New Roman" panose="02020603050405020304" pitchFamily="18" charset="0"/>
                <a:cs typeface="Times New Roman" panose="02020603050405020304" pitchFamily="18" charset="0"/>
              </a:rPr>
              <a:t>2. </a:t>
            </a:r>
            <a:r>
              <a:rPr lang="en-US" sz="3200" b="1" i="1" dirty="0" err="1">
                <a:solidFill>
                  <a:schemeClr val="accent1"/>
                </a:solidFill>
                <a:latin typeface="Times New Roman" panose="02020603050405020304" pitchFamily="18" charset="0"/>
                <a:cs typeface="Times New Roman" panose="02020603050405020304" pitchFamily="18" charset="0"/>
              </a:rPr>
              <a:t>Tác</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phẩm</a:t>
            </a:r>
            <a:endParaRPr lang="en-US" sz="3200" b="1" i="1" dirty="0">
              <a:solidFill>
                <a:schemeClr val="accent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C2F2C83-370C-49B1-9117-6135F53DDFDC}"/>
              </a:ext>
            </a:extLst>
          </p:cNvPr>
          <p:cNvSpPr txBox="1"/>
          <p:nvPr/>
        </p:nvSpPr>
        <p:spPr>
          <a:xfrm>
            <a:off x="838200" y="967719"/>
            <a:ext cx="6233884"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tìm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hiểu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chú</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D07BD8E-CF39-4147-B8AB-481C3E8B67A3}"/>
              </a:ext>
            </a:extLst>
          </p:cNvPr>
          <p:cNvSpPr txBox="1"/>
          <p:nvPr/>
        </p:nvSpPr>
        <p:spPr>
          <a:xfrm>
            <a:off x="838200" y="1781575"/>
            <a:ext cx="6354882"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b.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loại</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AC0EF45-BB40-4F6F-8CE0-AC0D021BBB23}"/>
              </a:ext>
            </a:extLst>
          </p:cNvPr>
          <p:cNvSpPr txBox="1"/>
          <p:nvPr/>
        </p:nvSpPr>
        <p:spPr>
          <a:xfrm>
            <a:off x="3138864" y="2171849"/>
            <a:ext cx="5267794" cy="523220"/>
          </a:xfrm>
          <a:prstGeom prst="rect">
            <a:avLst/>
          </a:prstGeom>
          <a:noFill/>
        </p:spPr>
        <p:txBody>
          <a:bodyPr wrap="square">
            <a:spAutoFit/>
          </a:bodyPr>
          <a:lstStyle/>
          <a:p>
            <a:r>
              <a:rPr lang="en-US" sz="2800" b="1" i="1" dirty="0" err="1">
                <a:latin typeface="Times New Roman" panose="02020603050405020304" pitchFamily="18" charset="0"/>
                <a:cs typeface="Times New Roman" panose="02020603050405020304" pitchFamily="18" charset="0"/>
              </a:rPr>
              <a:t>Nghị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luận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endParaRPr lang="en-US" sz="2800" b="1"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9189677-9016-426B-9828-8B4FC49973F3}"/>
              </a:ext>
            </a:extLst>
          </p:cNvPr>
          <p:cNvSpPr txBox="1"/>
          <p:nvPr/>
        </p:nvSpPr>
        <p:spPr>
          <a:xfrm>
            <a:off x="803446" y="3479264"/>
            <a:ext cx="5267794" cy="523220"/>
          </a:xfrm>
          <a:prstGeom prst="rect">
            <a:avLst/>
          </a:prstGeom>
          <a:noFill/>
        </p:spPr>
        <p:txBody>
          <a:bodyPr wrap="square">
            <a:spAutoFit/>
          </a:bodyPr>
          <a:lstStyle/>
          <a:p>
            <a:r>
              <a:rPr lang="en-US" sz="2800" b="1" i="1" dirty="0">
                <a:solidFill>
                  <a:srgbClr val="7030A0"/>
                </a:solidFill>
                <a:latin typeface="Times New Roman" panose="02020603050405020304" pitchFamily="18" charset="0"/>
                <a:cs typeface="Times New Roman" panose="02020603050405020304" pitchFamily="18" charset="0"/>
              </a:rPr>
              <a:t>c. </a:t>
            </a:r>
            <a:r>
              <a:rPr lang="en-US" sz="2800" b="1" i="1" dirty="0" err="1">
                <a:solidFill>
                  <a:srgbClr val="7030A0"/>
                </a:solidFill>
                <a:latin typeface="Times New Roman" panose="02020603050405020304" pitchFamily="18" charset="0"/>
                <a:cs typeface="Times New Roman" panose="02020603050405020304" pitchFamily="18" charset="0"/>
              </a:rPr>
              <a:t>Bố</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cục</a:t>
            </a:r>
            <a:endParaRPr lang="en-US" sz="2800" b="1" i="1" dirty="0">
              <a:solidFill>
                <a:srgbClr val="7030A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BF26A05-9BF3-4070-A8B2-F3305C95F06D}"/>
              </a:ext>
            </a:extLst>
          </p:cNvPr>
          <p:cNvSpPr txBox="1"/>
          <p:nvPr/>
        </p:nvSpPr>
        <p:spPr>
          <a:xfrm>
            <a:off x="3523341" y="3273928"/>
            <a:ext cx="7097486" cy="523220"/>
          </a:xfrm>
          <a:prstGeom prst="rect">
            <a:avLst/>
          </a:prstGeom>
          <a:noFill/>
        </p:spPr>
        <p:txBody>
          <a:bodyPr wrap="square">
            <a:spAutoFit/>
          </a:bodyPr>
          <a:lstStyle/>
          <a:p>
            <a:r>
              <a:rPr lang="en-US" sz="2800" b="1" i="1" dirty="0"/>
              <a:t>P1:Nguyên </a:t>
            </a:r>
            <a:r>
              <a:rPr lang="en-US" sz="2800" b="1" i="1" dirty="0" err="1"/>
              <a:t>Hồng</a:t>
            </a:r>
            <a:r>
              <a:rPr lang="en-US" sz="2800" b="1" i="1" dirty="0"/>
              <a:t> </a:t>
            </a:r>
            <a:r>
              <a:rPr lang="en-US" sz="2800" b="1" i="1" dirty="0" err="1"/>
              <a:t>rất</a:t>
            </a:r>
            <a:r>
              <a:rPr lang="en-US" sz="2800" b="1" i="1" dirty="0"/>
              <a:t> </a:t>
            </a:r>
            <a:r>
              <a:rPr lang="en-US" sz="2800" b="1" i="1" dirty="0" err="1"/>
              <a:t>dễ</a:t>
            </a:r>
            <a:r>
              <a:rPr lang="en-US" sz="2800" b="1" i="1" dirty="0"/>
              <a:t> </a:t>
            </a:r>
            <a:r>
              <a:rPr lang="en-US" sz="2800" b="1" i="1" dirty="0" err="1"/>
              <a:t>xúc</a:t>
            </a:r>
            <a:r>
              <a:rPr lang="en-US" sz="2800" b="1" i="1" dirty="0"/>
              <a:t> </a:t>
            </a:r>
            <a:r>
              <a:rPr lang="en-US" sz="2800" b="1" i="1" dirty="0" err="1"/>
              <a:t>động</a:t>
            </a:r>
            <a:r>
              <a:rPr lang="en-US" sz="2800" b="1" i="1" dirty="0"/>
              <a:t>, </a:t>
            </a:r>
            <a:r>
              <a:rPr lang="en-US" sz="2800" b="1" i="1" dirty="0" err="1"/>
              <a:t>rất</a:t>
            </a:r>
            <a:r>
              <a:rPr lang="en-US" sz="2800" b="1" i="1" dirty="0"/>
              <a:t> </a:t>
            </a:r>
            <a:r>
              <a:rPr lang="en-US" sz="2800" b="1" i="1" dirty="0" err="1"/>
              <a:t>dễ</a:t>
            </a:r>
            <a:r>
              <a:rPr lang="en-US" sz="2800" b="1" i="1" dirty="0"/>
              <a:t> </a:t>
            </a:r>
            <a:r>
              <a:rPr lang="en-US" sz="2800" b="1" i="1" dirty="0" err="1"/>
              <a:t>khóc</a:t>
            </a:r>
            <a:endParaRPr lang="en-US" sz="2800" b="1" i="1" dirty="0"/>
          </a:p>
        </p:txBody>
      </p:sp>
      <p:sp>
        <p:nvSpPr>
          <p:cNvPr id="24" name="TextBox 23">
            <a:extLst>
              <a:ext uri="{FF2B5EF4-FFF2-40B4-BE49-F238E27FC236}">
                <a16:creationId xmlns:a16="http://schemas.microsoft.com/office/drawing/2014/main" id="{0D53EFC3-78E4-4490-841C-23B0FA499208}"/>
              </a:ext>
            </a:extLst>
          </p:cNvPr>
          <p:cNvSpPr txBox="1"/>
          <p:nvPr/>
        </p:nvSpPr>
        <p:spPr>
          <a:xfrm>
            <a:off x="3321496" y="3902899"/>
            <a:ext cx="8824086" cy="523220"/>
          </a:xfrm>
          <a:prstGeom prst="rect">
            <a:avLst/>
          </a:prstGeom>
          <a:noFill/>
        </p:spPr>
        <p:txBody>
          <a:bodyPr wrap="square">
            <a:spAutoFit/>
          </a:bodyPr>
          <a:lstStyle/>
          <a:p>
            <a:r>
              <a:rPr lang="de-DE" sz="2800" b="1" i="1" dirty="0"/>
              <a:t>P2: Nguyên Hồng có </a:t>
            </a:r>
            <a:r>
              <a:rPr lang="de-DE" sz="2800" b="1" i="1" dirty="0" smtClean="0"/>
              <a:t>tuổi </a:t>
            </a:r>
            <a:r>
              <a:rPr lang="de-DE" sz="2800" b="1" i="1" dirty="0"/>
              <a:t>thơ thiếu tình yêu thương</a:t>
            </a:r>
            <a:endParaRPr lang="en-US" sz="2800" i="1" dirty="0"/>
          </a:p>
        </p:txBody>
      </p:sp>
      <p:sp>
        <p:nvSpPr>
          <p:cNvPr id="25" name="TextBox 24">
            <a:extLst>
              <a:ext uri="{FF2B5EF4-FFF2-40B4-BE49-F238E27FC236}">
                <a16:creationId xmlns:a16="http://schemas.microsoft.com/office/drawing/2014/main" id="{A7C24A33-1CF5-4DFA-B3CA-1F9699777A18}"/>
              </a:ext>
            </a:extLst>
          </p:cNvPr>
          <p:cNvSpPr txBox="1"/>
          <p:nvPr/>
        </p:nvSpPr>
        <p:spPr>
          <a:xfrm>
            <a:off x="2752100" y="4639401"/>
            <a:ext cx="7590645" cy="523220"/>
          </a:xfrm>
          <a:prstGeom prst="rect">
            <a:avLst/>
          </a:prstGeom>
          <a:noFill/>
        </p:spPr>
        <p:txBody>
          <a:bodyPr wrap="square">
            <a:spAutoFit/>
          </a:bodyPr>
          <a:lstStyle/>
          <a:p>
            <a:r>
              <a:rPr lang="en-US" sz="2800" b="1" i="1" dirty="0"/>
              <a:t>P3: </a:t>
            </a:r>
            <a:r>
              <a:rPr lang="en-US" sz="2800" b="1" i="1" dirty="0" err="1"/>
              <a:t>Phong</a:t>
            </a:r>
            <a:r>
              <a:rPr lang="en-US" sz="2800" b="1" i="1" dirty="0"/>
              <a:t> </a:t>
            </a:r>
            <a:r>
              <a:rPr lang="en-US" sz="2800" b="1" i="1" dirty="0" err="1"/>
              <a:t>cách</a:t>
            </a:r>
            <a:r>
              <a:rPr lang="en-US" sz="2800" b="1" i="1" dirty="0"/>
              <a:t> </a:t>
            </a:r>
            <a:r>
              <a:rPr lang="en-US" sz="2800" b="1" i="1" dirty="0" err="1"/>
              <a:t>riêng</a:t>
            </a:r>
            <a:r>
              <a:rPr lang="en-US" sz="2800" b="1" i="1" dirty="0"/>
              <a:t> </a:t>
            </a:r>
            <a:r>
              <a:rPr lang="en-US" sz="2800" b="1" i="1" dirty="0" err="1"/>
              <a:t>của</a:t>
            </a:r>
            <a:r>
              <a:rPr lang="en-US" sz="2800" b="1" i="1" dirty="0"/>
              <a:t> </a:t>
            </a:r>
            <a:r>
              <a:rPr lang="en-US" sz="2800" b="1" i="1" dirty="0" err="1"/>
              <a:t>nhà</a:t>
            </a:r>
            <a:r>
              <a:rPr lang="en-US" sz="2800" b="1" i="1" dirty="0"/>
              <a:t> </a:t>
            </a:r>
            <a:r>
              <a:rPr lang="en-US" sz="2800" b="1" i="1" dirty="0" err="1"/>
              <a:t>văn</a:t>
            </a:r>
            <a:r>
              <a:rPr lang="en-US" sz="2800" b="1" i="1" dirty="0"/>
              <a:t> </a:t>
            </a:r>
            <a:r>
              <a:rPr lang="en-US" sz="2800" b="1" i="1" dirty="0" err="1"/>
              <a:t>Nguyên</a:t>
            </a:r>
            <a:r>
              <a:rPr lang="en-US" sz="2800" b="1" i="1" dirty="0"/>
              <a:t> </a:t>
            </a:r>
            <a:r>
              <a:rPr lang="en-US" sz="2800" b="1" i="1" dirty="0" err="1"/>
              <a:t>Hồng</a:t>
            </a:r>
            <a:endParaRPr lang="en-US" sz="2800" b="1" i="1" dirty="0"/>
          </a:p>
        </p:txBody>
      </p:sp>
      <p:cxnSp>
        <p:nvCxnSpPr>
          <p:cNvPr id="26" name="Straight Arrow Connector 25">
            <a:extLst>
              <a:ext uri="{FF2B5EF4-FFF2-40B4-BE49-F238E27FC236}">
                <a16:creationId xmlns:a16="http://schemas.microsoft.com/office/drawing/2014/main" id="{E681BEAD-FB82-4868-B915-EDA4D9D09254}"/>
              </a:ext>
            </a:extLst>
          </p:cNvPr>
          <p:cNvCxnSpPr>
            <a:cxnSpLocks/>
            <a:endCxn id="17" idx="0"/>
          </p:cNvCxnSpPr>
          <p:nvPr/>
        </p:nvCxnSpPr>
        <p:spPr>
          <a:xfrm flipV="1">
            <a:off x="2441942" y="3479264"/>
            <a:ext cx="995401" cy="44464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752C16-CF0A-4163-B8BC-7E6AAA1E00FE}"/>
              </a:ext>
            </a:extLst>
          </p:cNvPr>
          <p:cNvCxnSpPr>
            <a:cxnSpLocks/>
          </p:cNvCxnSpPr>
          <p:nvPr/>
        </p:nvCxnSpPr>
        <p:spPr>
          <a:xfrm>
            <a:off x="2441942" y="3963197"/>
            <a:ext cx="844183" cy="16604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51CE20-C357-4C28-8D02-8D09685A6D2A}"/>
              </a:ext>
            </a:extLst>
          </p:cNvPr>
          <p:cNvCxnSpPr>
            <a:cxnSpLocks/>
          </p:cNvCxnSpPr>
          <p:nvPr/>
        </p:nvCxnSpPr>
        <p:spPr>
          <a:xfrm>
            <a:off x="2465130" y="3959385"/>
            <a:ext cx="249495" cy="82729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99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12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ân tích đoạn trích &amp;quot;Trong lòng mẹ&amp;quot; (trích &amp;quot;Những ngày thơ ấu&amp;quot; - Nguyên  Hồng) - Theki.vn"/>
          <p:cNvPicPr/>
          <p:nvPr/>
        </p:nvPicPr>
        <p:blipFill>
          <a:blip r:embed="rId3">
            <a:extLst>
              <a:ext uri="{28A0092B-C50C-407E-A947-70E740481C1C}">
                <a14:useLocalDpi xmlns:a14="http://schemas.microsoft.com/office/drawing/2010/main" val="0"/>
              </a:ext>
            </a:extLst>
          </a:blip>
          <a:srcRect/>
          <a:stretch>
            <a:fillRect/>
          </a:stretch>
        </p:blipFill>
        <p:spPr bwMode="auto">
          <a:xfrm>
            <a:off x="6373505" y="1005128"/>
            <a:ext cx="5646312" cy="5615189"/>
          </a:xfrm>
          <a:prstGeom prst="rect">
            <a:avLst/>
          </a:prstGeom>
          <a:noFill/>
          <a:ln>
            <a:noFill/>
          </a:ln>
        </p:spPr>
      </p:pic>
      <p:pic>
        <p:nvPicPr>
          <p:cNvPr id="3" name="Picture 2" descr="Review sách: Những Ngày Thơ Ấu - cuốn hồi ký nhuốm màu buồn của tuổi thơ  Nguyên Hồng"/>
          <p:cNvPicPr/>
          <p:nvPr/>
        </p:nvPicPr>
        <p:blipFill>
          <a:blip r:embed="rId4">
            <a:extLst>
              <a:ext uri="{28A0092B-C50C-407E-A947-70E740481C1C}">
                <a14:useLocalDpi xmlns:a14="http://schemas.microsoft.com/office/drawing/2010/main" val="0"/>
              </a:ext>
            </a:extLst>
          </a:blip>
          <a:srcRect/>
          <a:stretch>
            <a:fillRect/>
          </a:stretch>
        </p:blipFill>
        <p:spPr bwMode="auto">
          <a:xfrm>
            <a:off x="429905" y="1152983"/>
            <a:ext cx="5943600" cy="5615189"/>
          </a:xfrm>
          <a:prstGeom prst="rect">
            <a:avLst/>
          </a:prstGeom>
          <a:noFill/>
          <a:ln>
            <a:noFill/>
          </a:ln>
        </p:spPr>
      </p:pic>
      <p:sp>
        <p:nvSpPr>
          <p:cNvPr id="4" name="Rectangle 3"/>
          <p:cNvSpPr/>
          <p:nvPr/>
        </p:nvSpPr>
        <p:spPr>
          <a:xfrm>
            <a:off x="6645499" y="5824921"/>
            <a:ext cx="2897746" cy="579549"/>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1337482" y="-73928"/>
            <a:ext cx="10072046" cy="1152983"/>
          </a:xfrm>
          <a:prstGeom prst="doubleWav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LẮNG NGHE QUAN SÁT VÀ CẢM NHẬN</a:t>
            </a:r>
          </a:p>
        </p:txBody>
      </p:sp>
    </p:spTree>
    <p:extLst>
      <p:ext uri="{BB962C8B-B14F-4D97-AF65-F5344CB8AC3E}">
        <p14:creationId xmlns:p14="http://schemas.microsoft.com/office/powerpoint/2010/main" val="8233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65" y="0"/>
            <a:ext cx="11662356" cy="6280374"/>
          </a:xfrm>
        </p:spPr>
      </p:pic>
    </p:spTree>
    <p:extLst>
      <p:ext uri="{BB962C8B-B14F-4D97-AF65-F5344CB8AC3E}">
        <p14:creationId xmlns:p14="http://schemas.microsoft.com/office/powerpoint/2010/main" val="383248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1655</Words>
  <Application>Microsoft Office PowerPoint</Application>
  <PresentationFormat>Widescreen</PresentationFormat>
  <Paragraphs>200</Paragraphs>
  <Slides>31</Slides>
  <Notes>31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微软雅黑</vt:lpstr>
      <vt:lpstr>宋体</vt:lpstr>
      <vt:lpstr>#9Slide04 Podkova ExtraBold</vt:lpstr>
      <vt:lpstr>#9Slide04 Vollkorn Bold</vt:lpstr>
      <vt:lpstr>#9Slide05 Agile Script Calligra</vt:lpstr>
      <vt:lpstr>#9Slide07 SVNStick A Round</vt:lpstr>
      <vt:lpstr>.VnCentury Schoolbook</vt:lpstr>
      <vt:lpstr>Arial</vt:lpstr>
      <vt:lpstr>Calibri</vt:lpstr>
      <vt:lpstr>Calibri Light</vt:lpstr>
      <vt:lpstr>等线</vt:lpstr>
      <vt:lpstr>Symbol</vt:lpstr>
      <vt:lpstr>Times New Roman</vt:lpstr>
      <vt:lpstr>Trebuchet MS</vt:lpstr>
      <vt:lpstr>Wingdings 3</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STD-TRANG</cp:lastModifiedBy>
  <cp:revision>69</cp:revision>
  <dcterms:created xsi:type="dcterms:W3CDTF">2021-06-22T20:56:10Z</dcterms:created>
  <dcterms:modified xsi:type="dcterms:W3CDTF">2024-12-02T02:28:56Z</dcterms:modified>
</cp:coreProperties>
</file>