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6" r:id="rId2"/>
    <p:sldId id="579" r:id="rId3"/>
    <p:sldId id="595" r:id="rId4"/>
    <p:sldId id="596" r:id="rId5"/>
    <p:sldId id="580" r:id="rId6"/>
    <p:sldId id="581" r:id="rId7"/>
    <p:sldId id="483" r:id="rId8"/>
    <p:sldId id="584" r:id="rId9"/>
    <p:sldId id="597" r:id="rId10"/>
    <p:sldId id="598" r:id="rId11"/>
    <p:sldId id="606" r:id="rId12"/>
    <p:sldId id="600" r:id="rId13"/>
    <p:sldId id="601" r:id="rId14"/>
    <p:sldId id="602" r:id="rId15"/>
    <p:sldId id="484" r:id="rId16"/>
    <p:sldId id="603" r:id="rId17"/>
    <p:sldId id="604" r:id="rId18"/>
    <p:sldId id="605" r:id="rId19"/>
    <p:sldId id="494" r:id="rId20"/>
    <p:sldId id="593" r:id="rId21"/>
    <p:sldId id="594" r:id="rId22"/>
    <p:sldId id="257" r:id="rId23"/>
    <p:sldId id="34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7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7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1419-595D-4960-B38B-15EA643020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Rèm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1200" b="1" kern="10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BÀI 6: THỰC HÀNH TỔNG HỢP</a:t>
            </a:r>
            <a:endParaRPr lang="vi-VN" sz="12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7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F6A60-BC08-9D4B-CDC9-D4CC67D164BA}"/>
              </a:ext>
            </a:extLst>
          </p:cNvPr>
          <p:cNvSpPr txBox="1"/>
          <p:nvPr/>
        </p:nvSpPr>
        <p:spPr>
          <a:xfrm>
            <a:off x="482580" y="742950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79AA09E-F522-3DF2-82FF-C28838B5D065}"/>
              </a:ext>
            </a:extLst>
          </p:cNvPr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19" name="Group 148">
              <a:extLst>
                <a:ext uri="{FF2B5EF4-FFF2-40B4-BE49-F238E27FC236}">
                  <a16:creationId xmlns:a16="http://schemas.microsoft.com/office/drawing/2014/main" id="{D573C69A-6E6F-0833-C48C-C088B9CC3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CA57D9C2-2472-2A9F-9DAA-2BAD5C81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id="{97944D29-5A62-BEFA-00D5-8D8E06F0B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F74CC44A-8C96-4DA2-E98F-0FD1744CB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51E4BDCE-BD81-3EDF-7100-762E671E5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6EC1A4AA-B43B-1A50-91EB-429A17C94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46F8134E-267B-CA92-3259-3E6525352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7" name="AutoShape 23">
                <a:extLst>
                  <a:ext uri="{FF2B5EF4-FFF2-40B4-BE49-F238E27FC236}">
                    <a16:creationId xmlns:a16="http://schemas.microsoft.com/office/drawing/2014/main" id="{4E9FDDC3-6115-12D7-D3CE-F619F61474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950898A5-A770-ECD2-6951-493AEFAD33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F02CCA8-B389-9FAE-C563-92278F251E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" name="Picture 29" descr="Picture1">
                <a:extLst>
                  <a:ext uri="{FF2B5EF4-FFF2-40B4-BE49-F238E27FC236}">
                    <a16:creationId xmlns:a16="http://schemas.microsoft.com/office/drawing/2014/main" id="{F954FA64-2ED4-D10A-94CA-E77377B6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1233803D-E2A7-2A04-D52A-0C0811E51D6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F314F18F-33FA-C5A0-B320-7B1D4A92A7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394932" y="1250533"/>
            <a:ext cx="853535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61F81-4484-419E-FD5C-124852F05CB2}"/>
              </a:ext>
            </a:extLst>
          </p:cNvPr>
          <p:cNvSpPr txBox="1"/>
          <p:nvPr/>
        </p:nvSpPr>
        <p:spPr>
          <a:xfrm>
            <a:off x="459482" y="1733550"/>
            <a:ext cx="853535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+ Biểu đồ cột: biểu diễn </a:t>
            </a: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Tổng hợp chi tiêu tháng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D19805-37CA-EBF5-32B5-2BBB908C1555}"/>
              </a:ext>
            </a:extLst>
          </p:cNvPr>
          <p:cNvSpPr txBox="1"/>
          <p:nvPr/>
        </p:nvSpPr>
        <p:spPr>
          <a:xfrm>
            <a:off x="459482" y="2190750"/>
            <a:ext cx="853535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">
            <a:extLst>
              <a:ext uri="{FF2B5EF4-FFF2-40B4-BE49-F238E27FC236}">
                <a16:creationId xmlns:a16="http://schemas.microsoft.com/office/drawing/2014/main" id="{D79AA09E-F522-3DF2-82FF-C28838B5D065}"/>
              </a:ext>
            </a:extLst>
          </p:cNvPr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19" name="Group 148">
              <a:extLst>
                <a:ext uri="{FF2B5EF4-FFF2-40B4-BE49-F238E27FC236}">
                  <a16:creationId xmlns:a16="http://schemas.microsoft.com/office/drawing/2014/main" id="{D573C69A-6E6F-0833-C48C-C088B9CC3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CA57D9C2-2472-2A9F-9DAA-2BAD5C81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id="{97944D29-5A62-BEFA-00D5-8D8E06F0B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F74CC44A-8C96-4DA2-E98F-0FD1744CB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51E4BDCE-BD81-3EDF-7100-762E671E5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6EC1A4AA-B43B-1A50-91EB-429A17C94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46F8134E-267B-CA92-3259-3E6525352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7" name="AutoShape 23">
                <a:extLst>
                  <a:ext uri="{FF2B5EF4-FFF2-40B4-BE49-F238E27FC236}">
                    <a16:creationId xmlns:a16="http://schemas.microsoft.com/office/drawing/2014/main" id="{4E9FDDC3-6115-12D7-D3CE-F619F61474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950898A5-A770-ECD2-6951-493AEFAD33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F02CCA8-B389-9FAE-C563-92278F251E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" name="Picture 29" descr="Picture1">
                <a:extLst>
                  <a:ext uri="{FF2B5EF4-FFF2-40B4-BE49-F238E27FC236}">
                    <a16:creationId xmlns:a16="http://schemas.microsoft.com/office/drawing/2014/main" id="{F954FA64-2ED4-D10A-94CA-E77377B6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1233803D-E2A7-2A04-D52A-0C0811E51D6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F314F18F-33FA-C5A0-B320-7B1D4A92A7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8913E7-534B-3680-A782-123ECDE0B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38" y="704456"/>
            <a:ext cx="8786158" cy="4000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E6AE7-80ED-D767-5CBA-1F77CB2B7AB8}"/>
              </a:ext>
            </a:extLst>
          </p:cNvPr>
          <p:cNvSpPr txBox="1"/>
          <p:nvPr/>
        </p:nvSpPr>
        <p:spPr>
          <a:xfrm>
            <a:off x="3452723" y="4674090"/>
            <a:ext cx="239489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444934" y="1474643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Word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Excel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E4F39AB-3B59-F368-08CE-EFC6993ECE75}"/>
              </a:ext>
            </a:extLst>
          </p:cNvPr>
          <p:cNvGrpSpPr/>
          <p:nvPr/>
        </p:nvGrpSpPr>
        <p:grpSpPr>
          <a:xfrm>
            <a:off x="78916" y="95250"/>
            <a:ext cx="8979172" cy="571500"/>
            <a:chOff x="880761" y="539846"/>
            <a:chExt cx="9714747" cy="762000"/>
          </a:xfrm>
        </p:grpSpPr>
        <p:grpSp>
          <p:nvGrpSpPr>
            <p:cNvPr id="3" name="Group 148">
              <a:extLst>
                <a:ext uri="{FF2B5EF4-FFF2-40B4-BE49-F238E27FC236}">
                  <a16:creationId xmlns:a16="http://schemas.microsoft.com/office/drawing/2014/main" id="{834C80FC-0638-3259-2515-445E7E763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7DB9CC6F-703C-040C-6312-FE175F8D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5AF96FB8-F6AB-E5BB-9533-8C25C18E6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9">
                <a:extLst>
                  <a:ext uri="{FF2B5EF4-FFF2-40B4-BE49-F238E27FC236}">
                    <a16:creationId xmlns:a16="http://schemas.microsoft.com/office/drawing/2014/main" id="{59CFC868-07ED-F0D3-56A3-C8573EB9A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530CE516-DCB3-0476-7B75-0438DF86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1">
                <a:extLst>
                  <a:ext uri="{FF2B5EF4-FFF2-40B4-BE49-F238E27FC236}">
                    <a16:creationId xmlns:a16="http://schemas.microsoft.com/office/drawing/2014/main" id="{CE436FE2-6321-D881-9F3A-5DA867922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1" name="Text Box 22">
                <a:extLst>
                  <a:ext uri="{FF2B5EF4-FFF2-40B4-BE49-F238E27FC236}">
                    <a16:creationId xmlns:a16="http://schemas.microsoft.com/office/drawing/2014/main" id="{95F1823A-9E63-5892-F01D-28BF75C56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AutoShape 23">
                <a:extLst>
                  <a:ext uri="{FF2B5EF4-FFF2-40B4-BE49-F238E27FC236}">
                    <a16:creationId xmlns:a16="http://schemas.microsoft.com/office/drawing/2014/main" id="{8BA1A616-AE26-A69D-C122-656E0CF57A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99DFFEAC-65D9-8F19-2820-A7FFCEB1C2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5">
                <a:extLst>
                  <a:ext uri="{FF2B5EF4-FFF2-40B4-BE49-F238E27FC236}">
                    <a16:creationId xmlns:a16="http://schemas.microsoft.com/office/drawing/2014/main" id="{B4DD83FC-4763-2BE4-22D2-4ADFC4BF2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 descr="Picture1">
                <a:extLst>
                  <a:ext uri="{FF2B5EF4-FFF2-40B4-BE49-F238E27FC236}">
                    <a16:creationId xmlns:a16="http://schemas.microsoft.com/office/drawing/2014/main" id="{22DB8D64-73AA-3CCB-C034-07F15F0A6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28">
                <a:extLst>
                  <a:ext uri="{FF2B5EF4-FFF2-40B4-BE49-F238E27FC236}">
                    <a16:creationId xmlns:a16="http://schemas.microsoft.com/office/drawing/2014/main" id="{C78A53E5-836D-3E67-C19D-4D417CCDEF6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" name="Text Box 26">
              <a:extLst>
                <a:ext uri="{FF2B5EF4-FFF2-40B4-BE49-F238E27FC236}">
                  <a16:creationId xmlns:a16="http://schemas.microsoft.com/office/drawing/2014/main" id="{6BC27C1A-4820-1698-508F-491C12B6A7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482580" y="737437"/>
            <a:ext cx="816427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B0C5051-D3A2-D838-5B13-AE12C1B1B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563" y="2305640"/>
            <a:ext cx="4376437" cy="2851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9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382496" y="778717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E4F39AB-3B59-F368-08CE-EFC6993ECE75}"/>
              </a:ext>
            </a:extLst>
          </p:cNvPr>
          <p:cNvGrpSpPr/>
          <p:nvPr/>
        </p:nvGrpSpPr>
        <p:grpSpPr>
          <a:xfrm>
            <a:off x="78916" y="95250"/>
            <a:ext cx="8979172" cy="571500"/>
            <a:chOff x="880761" y="539846"/>
            <a:chExt cx="9714747" cy="762000"/>
          </a:xfrm>
        </p:grpSpPr>
        <p:grpSp>
          <p:nvGrpSpPr>
            <p:cNvPr id="3" name="Group 148">
              <a:extLst>
                <a:ext uri="{FF2B5EF4-FFF2-40B4-BE49-F238E27FC236}">
                  <a16:creationId xmlns:a16="http://schemas.microsoft.com/office/drawing/2014/main" id="{834C80FC-0638-3259-2515-445E7E763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7DB9CC6F-703C-040C-6312-FE175F8D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5AF96FB8-F6AB-E5BB-9533-8C25C18E6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9">
                <a:extLst>
                  <a:ext uri="{FF2B5EF4-FFF2-40B4-BE49-F238E27FC236}">
                    <a16:creationId xmlns:a16="http://schemas.microsoft.com/office/drawing/2014/main" id="{59CFC868-07ED-F0D3-56A3-C8573EB9A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530CE516-DCB3-0476-7B75-0438DF86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1">
                <a:extLst>
                  <a:ext uri="{FF2B5EF4-FFF2-40B4-BE49-F238E27FC236}">
                    <a16:creationId xmlns:a16="http://schemas.microsoft.com/office/drawing/2014/main" id="{CE436FE2-6321-D881-9F3A-5DA867922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1" name="Text Box 22">
                <a:extLst>
                  <a:ext uri="{FF2B5EF4-FFF2-40B4-BE49-F238E27FC236}">
                    <a16:creationId xmlns:a16="http://schemas.microsoft.com/office/drawing/2014/main" id="{95F1823A-9E63-5892-F01D-28BF75C56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AutoShape 23">
                <a:extLst>
                  <a:ext uri="{FF2B5EF4-FFF2-40B4-BE49-F238E27FC236}">
                    <a16:creationId xmlns:a16="http://schemas.microsoft.com/office/drawing/2014/main" id="{8BA1A616-AE26-A69D-C122-656E0CF57A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99DFFEAC-65D9-8F19-2820-A7FFCEB1C2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5">
                <a:extLst>
                  <a:ext uri="{FF2B5EF4-FFF2-40B4-BE49-F238E27FC236}">
                    <a16:creationId xmlns:a16="http://schemas.microsoft.com/office/drawing/2014/main" id="{B4DD83FC-4763-2BE4-22D2-4ADFC4BF2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 descr="Picture1">
                <a:extLst>
                  <a:ext uri="{FF2B5EF4-FFF2-40B4-BE49-F238E27FC236}">
                    <a16:creationId xmlns:a16="http://schemas.microsoft.com/office/drawing/2014/main" id="{22DB8D64-73AA-3CCB-C034-07F15F0A6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28">
                <a:extLst>
                  <a:ext uri="{FF2B5EF4-FFF2-40B4-BE49-F238E27FC236}">
                    <a16:creationId xmlns:a16="http://schemas.microsoft.com/office/drawing/2014/main" id="{C78A53E5-836D-3E67-C19D-4D417CCDEF6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" name="Text Box 26">
              <a:extLst>
                <a:ext uri="{FF2B5EF4-FFF2-40B4-BE49-F238E27FC236}">
                  <a16:creationId xmlns:a16="http://schemas.microsoft.com/office/drawing/2014/main" id="{6BC27C1A-4820-1698-508F-491C12B6A7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AE16A9-2FB0-4AFF-F2D6-FD7EE6A62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591" y="1504950"/>
            <a:ext cx="5688703" cy="3533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1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382496" y="778717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E4F39AB-3B59-F368-08CE-EFC6993ECE75}"/>
              </a:ext>
            </a:extLst>
          </p:cNvPr>
          <p:cNvGrpSpPr/>
          <p:nvPr/>
        </p:nvGrpSpPr>
        <p:grpSpPr>
          <a:xfrm>
            <a:off x="78916" y="95250"/>
            <a:ext cx="8979172" cy="571500"/>
            <a:chOff x="880761" y="539846"/>
            <a:chExt cx="9714747" cy="762000"/>
          </a:xfrm>
        </p:grpSpPr>
        <p:grpSp>
          <p:nvGrpSpPr>
            <p:cNvPr id="3" name="Group 148">
              <a:extLst>
                <a:ext uri="{FF2B5EF4-FFF2-40B4-BE49-F238E27FC236}">
                  <a16:creationId xmlns:a16="http://schemas.microsoft.com/office/drawing/2014/main" id="{834C80FC-0638-3259-2515-445E7E763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id="{7DB9CC6F-703C-040C-6312-FE175F8D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5AF96FB8-F6AB-E5BB-9533-8C25C18E6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9">
                <a:extLst>
                  <a:ext uri="{FF2B5EF4-FFF2-40B4-BE49-F238E27FC236}">
                    <a16:creationId xmlns:a16="http://schemas.microsoft.com/office/drawing/2014/main" id="{59CFC868-07ED-F0D3-56A3-C8573EB9A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20">
                <a:extLst>
                  <a:ext uri="{FF2B5EF4-FFF2-40B4-BE49-F238E27FC236}">
                    <a16:creationId xmlns:a16="http://schemas.microsoft.com/office/drawing/2014/main" id="{530CE516-DCB3-0476-7B75-0438DF86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1">
                <a:extLst>
                  <a:ext uri="{FF2B5EF4-FFF2-40B4-BE49-F238E27FC236}">
                    <a16:creationId xmlns:a16="http://schemas.microsoft.com/office/drawing/2014/main" id="{CE436FE2-6321-D881-9F3A-5DA867922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1" name="Text Box 22">
                <a:extLst>
                  <a:ext uri="{FF2B5EF4-FFF2-40B4-BE49-F238E27FC236}">
                    <a16:creationId xmlns:a16="http://schemas.microsoft.com/office/drawing/2014/main" id="{95F1823A-9E63-5892-F01D-28BF75C569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AutoShape 23">
                <a:extLst>
                  <a:ext uri="{FF2B5EF4-FFF2-40B4-BE49-F238E27FC236}">
                    <a16:creationId xmlns:a16="http://schemas.microsoft.com/office/drawing/2014/main" id="{8BA1A616-AE26-A69D-C122-656E0CF57A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24">
                <a:extLst>
                  <a:ext uri="{FF2B5EF4-FFF2-40B4-BE49-F238E27FC236}">
                    <a16:creationId xmlns:a16="http://schemas.microsoft.com/office/drawing/2014/main" id="{99DFFEAC-65D9-8F19-2820-A7FFCEB1C20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5">
                <a:extLst>
                  <a:ext uri="{FF2B5EF4-FFF2-40B4-BE49-F238E27FC236}">
                    <a16:creationId xmlns:a16="http://schemas.microsoft.com/office/drawing/2014/main" id="{B4DD83FC-4763-2BE4-22D2-4ADFC4BF2C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 descr="Picture1">
                <a:extLst>
                  <a:ext uri="{FF2B5EF4-FFF2-40B4-BE49-F238E27FC236}">
                    <a16:creationId xmlns:a16="http://schemas.microsoft.com/office/drawing/2014/main" id="{22DB8D64-73AA-3CCB-C034-07F15F0A6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28">
                <a:extLst>
                  <a:ext uri="{FF2B5EF4-FFF2-40B4-BE49-F238E27FC236}">
                    <a16:creationId xmlns:a16="http://schemas.microsoft.com/office/drawing/2014/main" id="{C78A53E5-836D-3E67-C19D-4D417CCDEF6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4" name="Text Box 26">
              <a:extLst>
                <a:ext uri="{FF2B5EF4-FFF2-40B4-BE49-F238E27FC236}">
                  <a16:creationId xmlns:a16="http://schemas.microsoft.com/office/drawing/2014/main" id="{6BC27C1A-4820-1698-508F-491C12B6A7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620CD0-1C85-76B2-11CC-30781A431FA5}"/>
              </a:ext>
            </a:extLst>
          </p:cNvPr>
          <p:cNvSpPr txBox="1"/>
          <p:nvPr/>
        </p:nvSpPr>
        <p:spPr>
          <a:xfrm>
            <a:off x="3452723" y="4674090"/>
            <a:ext cx="239489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72AB5A-45D3-2DFE-A624-9F1FAF257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038" y="1352550"/>
            <a:ext cx="5575678" cy="3389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381000" y="228168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17242-38DF-070B-9DC4-2D076DD41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742950"/>
            <a:ext cx="6812985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92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381000" y="228168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16F2B-A386-C3EF-2A94-80CFEA39A33B}"/>
              </a:ext>
            </a:extLst>
          </p:cNvPr>
          <p:cNvSpPr txBox="1"/>
          <p:nvPr/>
        </p:nvSpPr>
        <p:spPr>
          <a:xfrm>
            <a:off x="381000" y="693964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D5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D10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6426B-0E60-EED0-C0E1-B6B8BE40E378}"/>
              </a:ext>
            </a:extLst>
          </p:cNvPr>
          <p:cNvSpPr txBox="1"/>
          <p:nvPr/>
        </p:nvSpPr>
        <p:spPr>
          <a:xfrm>
            <a:off x="381000" y="1552175"/>
            <a:ext cx="8535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42486-CAE6-FFA9-DF4E-E89FB0298CDB}"/>
              </a:ext>
            </a:extLst>
          </p:cNvPr>
          <p:cNvSpPr txBox="1"/>
          <p:nvPr/>
        </p:nvSpPr>
        <p:spPr>
          <a:xfrm>
            <a:off x="394607" y="2013840"/>
            <a:ext cx="8535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ABF54-52E0-D2D1-0364-FDF9457B6351}"/>
              </a:ext>
            </a:extLst>
          </p:cNvPr>
          <p:cNvSpPr txBox="1"/>
          <p:nvPr/>
        </p:nvSpPr>
        <p:spPr>
          <a:xfrm>
            <a:off x="1186538" y="2535376"/>
            <a:ext cx="6890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Gợi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Đơn giá đã giảm = Đơn giá * Tỉ lệ giảm giá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Tổng tiền = Số lượng * Đơn giá đã giảm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Tổng tiền phải trả cho tất cả các mặt hàng: Sử dụng hàm SUM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0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5699724-61B9-F9F0-7F5D-0DFE86281B45}"/>
              </a:ext>
            </a:extLst>
          </p:cNvPr>
          <p:cNvSpPr txBox="1"/>
          <p:nvPr/>
        </p:nvSpPr>
        <p:spPr>
          <a:xfrm>
            <a:off x="381000" y="228168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1934B0-4DB2-7942-8CBF-CAB0A84D2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42950"/>
            <a:ext cx="7030683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D9C6B-F99D-643A-B0D6-76A94593CAD3}"/>
              </a:ext>
            </a:extLst>
          </p:cNvPr>
          <p:cNvSpPr txBox="1"/>
          <p:nvPr/>
        </p:nvSpPr>
        <p:spPr>
          <a:xfrm>
            <a:off x="3337087" y="4283529"/>
            <a:ext cx="2794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endParaRPr lang="en-US" sz="1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81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A5CCDA1-3AA6-4037-D472-5E627E95314A}"/>
              </a:ext>
            </a:extLst>
          </p:cNvPr>
          <p:cNvSpPr txBox="1"/>
          <p:nvPr/>
        </p:nvSpPr>
        <p:spPr>
          <a:xfrm>
            <a:off x="381000" y="500006"/>
            <a:ext cx="757499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biểu nào dưới đây 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sai?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87AD7-CCC5-4AC1-6816-82BDF1C8021D}"/>
              </a:ext>
            </a:extLst>
          </p:cNvPr>
          <p:cNvSpPr txBox="1"/>
          <p:nvPr/>
        </p:nvSpPr>
        <p:spPr>
          <a:xfrm>
            <a:off x="381000" y="1009181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Địa chỉ tương đối là địa chỉ ô tính không có dấu $ được thêm vào trước tên cột và tên hàng.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BED7C6-DE35-0157-CE96-D863ACDDA12F}"/>
              </a:ext>
            </a:extLst>
          </p:cNvPr>
          <p:cNvSpPr txBox="1"/>
          <p:nvPr/>
        </p:nvSpPr>
        <p:spPr>
          <a:xfrm>
            <a:off x="381000" y="1885950"/>
            <a:ext cx="8429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Địa chỉ tuyệt đối là địa chỉ ô tính có dấu $ được thêm vào trước tên cột và tên hàng.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598EEE-5F8D-C908-8BB6-956DB77EB39E}"/>
              </a:ext>
            </a:extLst>
          </p:cNvPr>
          <p:cNvSpPr txBox="1"/>
          <p:nvPr/>
        </p:nvSpPr>
        <p:spPr>
          <a:xfrm>
            <a:off x="381000" y="280035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Địa chỉ hỗn hợp là địa chỉ ô tính có dấu $ chỉ được thêm vào trước tên cột hoặc tên hàng.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3D6D74-0E64-9E67-E2BB-18E2C21EBF53}"/>
              </a:ext>
            </a:extLst>
          </p:cNvPr>
          <p:cNvSpPr txBox="1"/>
          <p:nvPr/>
        </p:nvSpPr>
        <p:spPr>
          <a:xfrm>
            <a:off x="392861" y="363855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Chỉ có hai loại địa chỉ ô tính là địa chỉ tương đối và địa chỉ tuyệt đối.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D4A180-4F4E-5AC6-C352-DE76C38A1002}"/>
              </a:ext>
            </a:extLst>
          </p:cNvPr>
          <p:cNvSpPr txBox="1"/>
          <p:nvPr/>
        </p:nvSpPr>
        <p:spPr>
          <a:xfrm>
            <a:off x="1676400" y="22697"/>
            <a:ext cx="757499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CẶP ĐÔI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F8246C-BBDC-2BEB-078D-69C7304970EF}"/>
              </a:ext>
            </a:extLst>
          </p:cNvPr>
          <p:cNvSpPr/>
          <p:nvPr/>
        </p:nvSpPr>
        <p:spPr>
          <a:xfrm>
            <a:off x="322101" y="3592282"/>
            <a:ext cx="597739" cy="59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4" grpId="0"/>
      <p:bldP spid="27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30" y="70338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giúp bạn quản lí quỹ của lớp, thiết kế một số chi tiêu sao cho có thể quản lí quỹ lớp được rõ ràng và hợp lí.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A2210F-6E0D-9871-2CC2-9E12E160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63" y="819150"/>
            <a:ext cx="6248400" cy="4086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FA4C2-E07B-BE91-D07E-0FD1D02F3A0B}"/>
              </a:ext>
            </a:extLst>
          </p:cNvPr>
          <p:cNvSpPr txBox="1"/>
          <p:nvPr/>
        </p:nvSpPr>
        <p:spPr>
          <a:xfrm>
            <a:off x="130837" y="1270667"/>
            <a:ext cx="2552700" cy="268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Tồn: Thu – Chi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 thu, tổng chi: Sử dụng hàm SUM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Frames PPT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4" y="20241"/>
            <a:ext cx="91499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1482" y="2839262"/>
            <a:ext cx="7435082" cy="1085850"/>
            <a:chOff x="1513656" y="2808834"/>
            <a:chExt cx="9164687" cy="1240333"/>
          </a:xfrm>
        </p:grpSpPr>
        <p:sp>
          <p:nvSpPr>
            <p:cNvPr id="18" name="Rectangle: Rounded Corners 25"/>
            <p:cNvSpPr/>
            <p:nvPr/>
          </p:nvSpPr>
          <p:spPr>
            <a:xfrm>
              <a:off x="1513656" y="2808834"/>
              <a:ext cx="1240333" cy="1240333"/>
            </a:xfrm>
            <a:prstGeom prst="roundRect">
              <a:avLst>
                <a:gd name="adj" fmla="val 166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000" dirty="0"/>
            </a:p>
          </p:txBody>
        </p:sp>
        <p:grpSp>
          <p:nvGrpSpPr>
            <p:cNvPr id="5" name="Group 18"/>
            <p:cNvGrpSpPr/>
            <p:nvPr/>
          </p:nvGrpSpPr>
          <p:grpSpPr>
            <a:xfrm>
              <a:off x="2828410" y="2808834"/>
              <a:ext cx="7849933" cy="1240333"/>
              <a:chOff x="1799710" y="2854830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20" name="Rectangle: Rounded Corners 27"/>
              <p:cNvSpPr/>
              <p:nvPr/>
            </p:nvSpPr>
            <p:spPr>
              <a:xfrm>
                <a:off x="1799710" y="2854830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1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: Rounded Corners 5"/>
              <p:cNvSpPr txBox="1"/>
              <p:nvPr/>
            </p:nvSpPr>
            <p:spPr>
              <a:xfrm>
                <a:off x="1860269" y="2915389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3576" tIns="163576" rIns="163576" bIns="163576" spcCol="1270" anchor="ctr"/>
              <a:lstStyle/>
              <a:p>
                <a:pPr algn="just" defTabSz="766763">
                  <a:lnSpc>
                    <a:spcPct val="130000"/>
                  </a:lnSpc>
                  <a:defRPr/>
                </a:pP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Xử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họa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văn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bản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”</a:t>
                </a:r>
                <a:endPara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144782" y="528096"/>
            <a:ext cx="5551841" cy="700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lvl="0"/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41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41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100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4100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733926" y="1487003"/>
            <a:ext cx="7581399" cy="1085850"/>
            <a:chOff x="978568" y="1771650"/>
            <a:chExt cx="10108532" cy="1447800"/>
          </a:xfrm>
        </p:grpSpPr>
        <p:grpSp>
          <p:nvGrpSpPr>
            <p:cNvPr id="7" name="Group 13"/>
            <p:cNvGrpSpPr/>
            <p:nvPr/>
          </p:nvGrpSpPr>
          <p:grpSpPr bwMode="auto">
            <a:xfrm>
              <a:off x="2573647" y="1771650"/>
              <a:ext cx="8513453" cy="1447800"/>
              <a:chOff x="1799710" y="1465656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15" name="Rectangle: Rounded Corners 22"/>
              <p:cNvSpPr/>
              <p:nvPr/>
            </p:nvSpPr>
            <p:spPr>
              <a:xfrm>
                <a:off x="1799710" y="1465656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: Rounded Corners 5"/>
              <p:cNvSpPr txBox="1"/>
              <p:nvPr/>
            </p:nvSpPr>
            <p:spPr>
              <a:xfrm>
                <a:off x="1860269" y="1526215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3576" tIns="163576" rIns="163576" bIns="163576" spcCol="1270" anchor="ctr"/>
              <a:lstStyle/>
              <a:p>
                <a:pPr algn="just" defTabSz="766763">
                  <a:lnSpc>
                    <a:spcPct val="130000"/>
                  </a:lnSpc>
                  <a:defRPr/>
                </a:pP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Rèn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luyện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thêm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việc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quyết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vấn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alt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68" y="1826419"/>
              <a:ext cx="1558231" cy="13930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54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A5CCDA1-3AA6-4037-D472-5E627E95314A}"/>
              </a:ext>
            </a:extLst>
          </p:cNvPr>
          <p:cNvSpPr txBox="1"/>
          <p:nvPr/>
        </p:nvSpPr>
        <p:spPr>
          <a:xfrm>
            <a:off x="381000" y="500006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excel, để địa chỉ cột (hoặc địa chỉ hàng) của ô tính không thay đổi khi sao chép công thức, ta cần thêm dấu nào vào trước tên cột (hoặc tên hàng)?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87AD7-CCC5-4AC1-6816-82BDF1C8021D}"/>
              </a:ext>
            </a:extLst>
          </p:cNvPr>
          <p:cNvSpPr txBox="1"/>
          <p:nvPr/>
        </p:nvSpPr>
        <p:spPr>
          <a:xfrm>
            <a:off x="2042047" y="1953812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*	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BED7C6-DE35-0157-CE96-D863ACDDA12F}"/>
              </a:ext>
            </a:extLst>
          </p:cNvPr>
          <p:cNvSpPr txBox="1"/>
          <p:nvPr/>
        </p:nvSpPr>
        <p:spPr>
          <a:xfrm>
            <a:off x="4861447" y="2000463"/>
            <a:ext cx="1463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‘	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598EEE-5F8D-C908-8BB6-956DB77EB39E}"/>
              </a:ext>
            </a:extLst>
          </p:cNvPr>
          <p:cNvSpPr txBox="1"/>
          <p:nvPr/>
        </p:nvSpPr>
        <p:spPr>
          <a:xfrm>
            <a:off x="2042047" y="2735280"/>
            <a:ext cx="175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“	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3D6D74-0E64-9E67-E2BB-18E2C21EBF53}"/>
              </a:ext>
            </a:extLst>
          </p:cNvPr>
          <p:cNvSpPr txBox="1"/>
          <p:nvPr/>
        </p:nvSpPr>
        <p:spPr>
          <a:xfrm>
            <a:off x="4861447" y="2639145"/>
            <a:ext cx="132436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$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F8246C-BBDC-2BEB-078D-69C7304970EF}"/>
              </a:ext>
            </a:extLst>
          </p:cNvPr>
          <p:cNvSpPr/>
          <p:nvPr/>
        </p:nvSpPr>
        <p:spPr>
          <a:xfrm>
            <a:off x="4785247" y="2639145"/>
            <a:ext cx="597739" cy="597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4" grpId="0"/>
      <p:bldP spid="27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7D4A180-4F4E-5AC6-C352-DE76C38A1002}"/>
              </a:ext>
            </a:extLst>
          </p:cNvPr>
          <p:cNvSpPr txBox="1"/>
          <p:nvPr/>
        </p:nvSpPr>
        <p:spPr>
          <a:xfrm>
            <a:off x="381000" y="22697"/>
            <a:ext cx="88703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 nối địa chỉ ô tính ở cột bên trái với đặc điểm tương ứng ở cột bên phải khi sao chép công thức.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96C0C5-9F74-A342-9086-017BFDD8E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25323"/>
              </p:ext>
            </p:extLst>
          </p:nvPr>
        </p:nvGraphicFramePr>
        <p:xfrm>
          <a:off x="533400" y="895350"/>
          <a:ext cx="8382000" cy="4116174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:a16="http://schemas.microsoft.com/office/drawing/2014/main" val="2084879289"/>
                    </a:ext>
                  </a:extLst>
                </a:gridCol>
                <a:gridCol w="4955198">
                  <a:extLst>
                    <a:ext uri="{9D8B030D-6E8A-4147-A177-3AD203B41FA5}">
                      <a16:colId xmlns:a16="http://schemas.microsoft.com/office/drawing/2014/main" val="2366206400"/>
                    </a:ext>
                  </a:extLst>
                </a:gridCol>
                <a:gridCol w="1674202">
                  <a:extLst>
                    <a:ext uri="{9D8B030D-6E8A-4147-A177-3AD203B41FA5}">
                      <a16:colId xmlns:a16="http://schemas.microsoft.com/office/drawing/2014/main" val="3359900314"/>
                    </a:ext>
                  </a:extLst>
                </a:gridCol>
              </a:tblGrid>
              <a:tr h="692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Ghép nối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899479"/>
                  </a:ext>
                </a:extLst>
              </a:tr>
              <a:tr h="882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C$4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cột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33230"/>
                  </a:ext>
                </a:extLst>
              </a:tr>
              <a:tr h="692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$C$4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cột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652540"/>
                  </a:ext>
                </a:extLst>
              </a:tr>
              <a:tr h="692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C4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cột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13506"/>
                  </a:ext>
                </a:extLst>
              </a:tr>
              <a:tr h="1038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$C4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24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cột luôn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1280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87D0E7-F424-C7A8-6E4E-884E086D5DB3}"/>
              </a:ext>
            </a:extLst>
          </p:cNvPr>
          <p:cNvSpPr txBox="1"/>
          <p:nvPr/>
        </p:nvSpPr>
        <p:spPr>
          <a:xfrm>
            <a:off x="8305800" y="181559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CEBD5-C7F1-02E1-574C-75998801508E}"/>
              </a:ext>
            </a:extLst>
          </p:cNvPr>
          <p:cNvSpPr txBox="1"/>
          <p:nvPr/>
        </p:nvSpPr>
        <p:spPr>
          <a:xfrm>
            <a:off x="8305800" y="26553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1C3D8-F93B-CAF4-4DA1-F7772A68DCF9}"/>
              </a:ext>
            </a:extLst>
          </p:cNvPr>
          <p:cNvSpPr txBox="1"/>
          <p:nvPr/>
        </p:nvSpPr>
        <p:spPr>
          <a:xfrm>
            <a:off x="8305800" y="335883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7CC06-C251-B3B2-873F-390BE98F3E25}"/>
              </a:ext>
            </a:extLst>
          </p:cNvPr>
          <p:cNvSpPr txBox="1"/>
          <p:nvPr/>
        </p:nvSpPr>
        <p:spPr>
          <a:xfrm>
            <a:off x="8305800" y="425943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394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27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3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270584" y="1057763"/>
            <a:ext cx="6680045" cy="124100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2700" b="1" kern="10" smtClean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BÀI 6: THỰC HÀNH TỔNG HỢP</a:t>
            </a:r>
            <a:endParaRPr lang="vi-VN" sz="27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7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4" name="Group 148"/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7" name="AutoShape 17"/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18"/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19"/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3" name="AutoShape 23"/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28"/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2580" y="737437"/>
            <a:ext cx="816427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179DCC-BA72-9A8C-25CD-195C40B13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1" y="1495695"/>
            <a:ext cx="7086600" cy="36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5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F6A60-BC08-9D4B-CDC9-D4CC67D164BA}"/>
              </a:ext>
            </a:extLst>
          </p:cNvPr>
          <p:cNvSpPr txBox="1"/>
          <p:nvPr/>
        </p:nvSpPr>
        <p:spPr>
          <a:xfrm>
            <a:off x="482580" y="737437"/>
            <a:ext cx="81642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79AA09E-F522-3DF2-82FF-C28838B5D065}"/>
              </a:ext>
            </a:extLst>
          </p:cNvPr>
          <p:cNvGrpSpPr/>
          <p:nvPr/>
        </p:nvGrpSpPr>
        <p:grpSpPr>
          <a:xfrm>
            <a:off x="91352" y="106138"/>
            <a:ext cx="8979172" cy="571500"/>
            <a:chOff x="880761" y="539846"/>
            <a:chExt cx="9714747" cy="762000"/>
          </a:xfrm>
        </p:grpSpPr>
        <p:grpSp>
          <p:nvGrpSpPr>
            <p:cNvPr id="19" name="Group 148">
              <a:extLst>
                <a:ext uri="{FF2B5EF4-FFF2-40B4-BE49-F238E27FC236}">
                  <a16:creationId xmlns:a16="http://schemas.microsoft.com/office/drawing/2014/main" id="{D573C69A-6E6F-0833-C48C-C088B9CC3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CA57D9C2-2472-2A9F-9DAA-2BAD5C81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id="{97944D29-5A62-BEFA-00D5-8D8E06F0B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F74CC44A-8C96-4DA2-E98F-0FD1744CB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51E4BDCE-BD81-3EDF-7100-762E671E5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6EC1A4AA-B43B-1A50-91EB-429A17C94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46F8134E-267B-CA92-3259-3E6525352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" y="2708"/>
                <a:ext cx="31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7" name="AutoShape 23">
                <a:extLst>
                  <a:ext uri="{FF2B5EF4-FFF2-40B4-BE49-F238E27FC236}">
                    <a16:creationId xmlns:a16="http://schemas.microsoft.com/office/drawing/2014/main" id="{4E9FDDC3-6115-12D7-D3CE-F619F61474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4">
                <a:extLst>
                  <a:ext uri="{FF2B5EF4-FFF2-40B4-BE49-F238E27FC236}">
                    <a16:creationId xmlns:a16="http://schemas.microsoft.com/office/drawing/2014/main" id="{950898A5-A770-ECD2-6951-493AEFAD33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5">
                <a:extLst>
                  <a:ext uri="{FF2B5EF4-FFF2-40B4-BE49-F238E27FC236}">
                    <a16:creationId xmlns:a16="http://schemas.microsoft.com/office/drawing/2014/main" id="{EF02CCA8-B389-9FAE-C563-92278F251E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" name="Picture 29" descr="Picture1">
                <a:extLst>
                  <a:ext uri="{FF2B5EF4-FFF2-40B4-BE49-F238E27FC236}">
                    <a16:creationId xmlns:a16="http://schemas.microsoft.com/office/drawing/2014/main" id="{F954FA64-2ED4-D10A-94CA-E77377B6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8">
                <a:extLst>
                  <a:ext uri="{FF2B5EF4-FFF2-40B4-BE49-F238E27FC236}">
                    <a16:creationId xmlns:a16="http://schemas.microsoft.com/office/drawing/2014/main" id="{1233803D-E2A7-2A04-D52A-0C0811E51D6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22" y="2708"/>
                <a:ext cx="29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0" name="Text Box 26">
              <a:extLst>
                <a:ext uri="{FF2B5EF4-FFF2-40B4-BE49-F238E27FC236}">
                  <a16:creationId xmlns:a16="http://schemas.microsoft.com/office/drawing/2014/main" id="{F314F18F-33FA-C5A0-B320-7B1D4A92A7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en-US" sz="2700" b="1" dirty="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altLang="en-US" sz="27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D18B41A-F3D9-92DF-7177-A58858773DE8}"/>
              </a:ext>
            </a:extLst>
          </p:cNvPr>
          <p:cNvSpPr txBox="1"/>
          <p:nvPr/>
        </p:nvSpPr>
        <p:spPr>
          <a:xfrm>
            <a:off x="459482" y="1146201"/>
            <a:ext cx="8535350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Bef>
                <a:spcPts val="300"/>
              </a:spcBef>
              <a:tabLst>
                <a:tab pos="56261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61F81-4484-419E-FD5C-124852F05CB2}"/>
              </a:ext>
            </a:extLst>
          </p:cNvPr>
          <p:cNvSpPr txBox="1"/>
          <p:nvPr/>
        </p:nvSpPr>
        <p:spPr>
          <a:xfrm>
            <a:off x="459482" y="2042318"/>
            <a:ext cx="8535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D19805-37CA-EBF5-32B5-2BBB908C1555}"/>
              </a:ext>
            </a:extLst>
          </p:cNvPr>
          <p:cNvSpPr txBox="1"/>
          <p:nvPr/>
        </p:nvSpPr>
        <p:spPr>
          <a:xfrm>
            <a:off x="459482" y="3242647"/>
            <a:ext cx="8535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tabLst>
                <a:tab pos="56261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4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RÈM"/>
  <p:tag name="ISPRING_SLIDE_INDENT_LEVEL" val="0"/>
  <p:tag name="ISPRING_SLIDE_ID_2" val="{D6D9E0D4-8E48-423F-8740-17F7BDDACD75}"/>
  <p:tag name="GENSWF_ADVANCE_TIME" val="5.0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HƯỚNG DẪN VỀ NHÀ"/>
  <p:tag name="TIMING" val="|1.777|2.915|6.185|4.939"/>
  <p:tag name="GENSWF_ADVANCE_TIME" val="22.201"/>
  <p:tag name="ISPRING_SLIDE_ID_2" val="{51A8C3C4-36BC-4B59-A3A9-54347D2AEE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4: SỬ DỤNG CÁC HÀM ĐỂ TÍNH TOÁN"/>
  <p:tag name="ISPRING_SLIDE_INDENT_LEVEL" val="0"/>
  <p:tag name="ISPRING_SLIDE_ID_2" val="{868562D1-B3DB-417D-8342-CD23D8992048}"/>
  <p:tag name="GENSWF_ADVANCE_TIME" val="2.8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963</Words>
  <Application>Microsoft Office PowerPoint</Application>
  <PresentationFormat>On-screen Show (16:9)</PresentationFormat>
  <Paragraphs>118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UTM Ambrose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STD-TRANG</cp:lastModifiedBy>
  <cp:revision>236</cp:revision>
  <dcterms:created xsi:type="dcterms:W3CDTF">2021-07-22T17:31:00Z</dcterms:created>
  <dcterms:modified xsi:type="dcterms:W3CDTF">2024-12-04T03:14:55Z</dcterms:modified>
</cp:coreProperties>
</file>