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</p:sldMasterIdLst>
  <p:sldIdLst>
    <p:sldId id="288" r:id="rId9"/>
    <p:sldId id="285" r:id="rId10"/>
    <p:sldId id="263" r:id="rId11"/>
    <p:sldId id="260" r:id="rId12"/>
    <p:sldId id="261" r:id="rId13"/>
    <p:sldId id="265" r:id="rId14"/>
    <p:sldId id="279" r:id="rId15"/>
    <p:sldId id="322" r:id="rId16"/>
    <p:sldId id="281" r:id="rId17"/>
    <p:sldId id="266" r:id="rId18"/>
    <p:sldId id="267" r:id="rId19"/>
    <p:sldId id="268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84" y="150"/>
      </p:cViewPr>
      <p:guideLst>
        <p:guide orient="horz" pos="2158"/>
        <p:guide pos="38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2BBE00-2C35-4BAE-A600-77643E7F0A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984FB4-0B6D-4292-B187-469BA642F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microsoft.com/office/2007/relationships/hdphoto" Target="../media/image7.wdp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8.xml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5.xml"/><Relationship Id="rId4" Type="http://schemas.microsoft.com/office/2007/relationships/hdphoto" Target="../media/image7.wdp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5.jpeg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5.jpeg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926068"/>
            <a:ext cx="12039600" cy="556046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0663" y="1066800"/>
            <a:ext cx="2821169" cy="5480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62842" y="1066817"/>
            <a:ext cx="2483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KHỞI ĐỘNG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7" name="Picture 16"/>
          <p:cNvPicPr/>
          <p:nvPr/>
        </p:nvPicPr>
        <p:blipFill>
          <a:blip r:embed="rId2"/>
          <a:stretch>
            <a:fillRect/>
          </a:stretch>
        </p:blipFill>
        <p:spPr>
          <a:xfrm>
            <a:off x="1993752" y="1543056"/>
            <a:ext cx="3168171" cy="1890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3429000"/>
            <a:ext cx="13417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1600217"/>
            <a:ext cx="3695700" cy="1898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65842" y="3429000"/>
            <a:ext cx="22781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9" y="3810000"/>
            <a:ext cx="3180715" cy="203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0520" y="5943600"/>
            <a:ext cx="1323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 descr="Sắp tận thế do núi lửa? - BBC News Tiếng Việ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9" y="3886216"/>
            <a:ext cx="3782203" cy="20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91400" y="5943600"/>
            <a:ext cx="13100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636731" y="6332875"/>
            <a:ext cx="2909119" cy="457200"/>
          </a:xfrm>
          <a:prstGeom prst="rect">
            <a:avLst/>
          </a:prstGeom>
        </p:spPr>
      </p:pic>
      <p:sp>
        <p:nvSpPr>
          <p:cNvPr id="4" name="Rectangle 2"/>
          <p:cNvSpPr/>
          <p:nvPr/>
        </p:nvSpPr>
        <p:spPr>
          <a:xfrm>
            <a:off x="92075" y="86995"/>
            <a:ext cx="11998325" cy="7683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10287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</a:t>
            </a:r>
            <a:endParaRPr lang="en-US" sz="2400" dirty="0">
              <a:solidFill>
                <a:srgbClr val="FBFB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AU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</a:t>
            </a:r>
            <a:r>
              <a:rPr lang="en-AU" altLang="en-US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 TẮT NỘI DUNG THUYẾT MINH GIẢI THÍCH VỀ MỘT HIỆN TƯỢNG TỰ NHIÊN</a:t>
            </a:r>
            <a:endParaRPr lang="en-US" sz="2000" b="1" dirty="0">
              <a:solidFill>
                <a:srgbClr val="FBFB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152400"/>
            <a:ext cx="1255395" cy="6375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Lucida Handwriting" panose="03010101010101010101" pitchFamily="66" charset="0"/>
              </a:rPr>
              <a:t>NGỮ VĂN 8</a:t>
            </a:r>
            <a:endParaRPr lang="en-US" sz="1600" dirty="0">
              <a:solidFill>
                <a:prstClr val="white"/>
              </a:solidFill>
              <a:latin typeface="Lucida Handwriting" panose="030101010101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76200" y="947869"/>
            <a:ext cx="12039600" cy="5538660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636731" y="6332875"/>
            <a:ext cx="2909119" cy="45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38353" y="1163313"/>
            <a:ext cx="80867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5845" y="4953000"/>
            <a:ext cx="1420756" cy="13798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62035" y="1752691"/>
            <a:ext cx="77316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2381250" algn="l"/>
              </a:tabLs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49" y="2286000"/>
            <a:ext cx="6172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2:Tìm ý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Sắp tận thế do núi lửa? - BBC News Tiếng Việ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550" y="1171419"/>
            <a:ext cx="2286000" cy="1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282958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Núi lửa Chaparrastique phun trào, chính quyền El Salvador ra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218" y="4191000"/>
            <a:ext cx="2286000" cy="182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62206" y="3352800"/>
            <a:ext cx="487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/>
          <p:nvPr/>
        </p:nvSpPr>
        <p:spPr>
          <a:xfrm>
            <a:off x="92075" y="86995"/>
            <a:ext cx="11998325" cy="7683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10287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</a:t>
            </a:r>
            <a:endParaRPr lang="en-US" sz="2400" dirty="0">
              <a:solidFill>
                <a:srgbClr val="FBFB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AU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</a:t>
            </a:r>
            <a:r>
              <a:rPr lang="en-AU" altLang="en-US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 TẮT NỘI DUNG THUYẾT MINH GIẢI THÍCH VỀ MỘT HIỆN TƯỢNG TỰ NHIÊN</a:t>
            </a:r>
            <a:endParaRPr lang="en-US" sz="2000" b="1" dirty="0">
              <a:solidFill>
                <a:srgbClr val="FBFB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152400"/>
            <a:ext cx="1255395" cy="6375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Lucida Handwriting" panose="03010101010101010101" pitchFamily="66" charset="0"/>
              </a:rPr>
              <a:t>NGỮ VĂN 8</a:t>
            </a:r>
            <a:endParaRPr lang="en-US" sz="1600" dirty="0">
              <a:solidFill>
                <a:prstClr val="white"/>
              </a:solidFill>
              <a:latin typeface="Lucida Handwriting" panose="030101010101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52400" y="939463"/>
            <a:ext cx="12039600" cy="5547066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569810" y="3034746"/>
            <a:ext cx="2626450" cy="311029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865167" y="3079075"/>
                </a:moveTo>
                <a:arcTo wR="1555145" hR="1555145" stAng="4710053" swAng="1379893"/>
              </a:path>
            </a:pathLst>
          </a:custGeom>
          <a:noFill/>
        </p:spPr>
        <p:style>
          <a:lnRef idx="1">
            <a:schemeClr val="accent3">
              <a:hueOff val="1355300"/>
              <a:satOff val="50000"/>
              <a:lumOff val="-7346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1775638" y="990683"/>
            <a:ext cx="457689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*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kiểm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tra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kĩ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năng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915500" y="1676400"/>
          <a:ext cx="8142854" cy="444119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674360"/>
                <a:gridCol w="2468494"/>
              </a:tblGrid>
              <a:tr h="521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b="1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700" b="1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700" b="1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700" b="1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000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000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000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baseline="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000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000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000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000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minh </a:t>
                      </a:r>
                      <a:r>
                        <a:rPr lang="en-US" sz="2000" baseline="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000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0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636731" y="6332875"/>
            <a:ext cx="2909119" cy="45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075" y="86995"/>
            <a:ext cx="11998325" cy="7683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10287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</a:t>
            </a:r>
            <a:endParaRPr lang="en-US" sz="2400" dirty="0">
              <a:solidFill>
                <a:srgbClr val="FBFB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AU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</a:t>
            </a:r>
            <a:r>
              <a:rPr lang="en-AU" altLang="en-US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 TẮT NỘI DUNG THUYẾT MINH GIẢI THÍCH VỀ MỘT HIỆN TƯỢNG TỰ NHIÊN</a:t>
            </a:r>
            <a:endParaRPr lang="en-US" sz="2000" b="1" dirty="0">
              <a:solidFill>
                <a:srgbClr val="FBFB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52400"/>
            <a:ext cx="1255395" cy="6375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Lucida Handwriting" panose="03010101010101010101" pitchFamily="66" charset="0"/>
              </a:rPr>
              <a:t>NGỮ VĂN 8</a:t>
            </a:r>
            <a:endParaRPr lang="en-US" sz="1600" dirty="0">
              <a:solidFill>
                <a:prstClr val="white"/>
              </a:solidFill>
              <a:latin typeface="Lucida Handwriting" panose="030101010101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52400" y="1015666"/>
            <a:ext cx="11963400" cy="5470864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569810" y="3034746"/>
            <a:ext cx="2626450" cy="311029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865167" y="3079075"/>
                </a:moveTo>
                <a:arcTo wR="1555145" hR="1555145" stAng="4710053" swAng="1379893"/>
              </a:path>
            </a:pathLst>
          </a:custGeom>
          <a:noFill/>
        </p:spPr>
        <p:style>
          <a:lnRef idx="1">
            <a:schemeClr val="accent3">
              <a:hueOff val="1355300"/>
              <a:satOff val="50000"/>
              <a:lumOff val="-7346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tangle 5"/>
          <p:cNvSpPr/>
          <p:nvPr/>
        </p:nvSpPr>
        <p:spPr>
          <a:xfrm>
            <a:off x="3657637" y="1164820"/>
            <a:ext cx="526137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*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kiểm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tra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kĩ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năng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019303" y="1981200"/>
          <a:ext cx="8143876" cy="392582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734646"/>
                <a:gridCol w="2409230"/>
              </a:tblGrid>
              <a:tr h="263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b="1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="1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="1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ắm và hiểu được nội dung chính phần trình bày bài nói của bạn.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Đưa ra được những nhận xét được về ưu điểm hay điểm hạn chế của trong phần trình bày của bạn.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 độ chú ý tôn trọng, nghiêm túc, động viên khi nghe bạn trình bày.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636731" y="6332875"/>
            <a:ext cx="2909119" cy="45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075" y="86995"/>
            <a:ext cx="11998325" cy="7683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10287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</a:t>
            </a:r>
            <a:endParaRPr lang="en-US" sz="2400" dirty="0">
              <a:solidFill>
                <a:srgbClr val="FBFB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AU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</a:t>
            </a:r>
            <a:r>
              <a:rPr lang="en-AU" altLang="en-US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 TẮT NỘI DUNG THUYẾT MINH GIẢI THÍCH VỀ MỘT HIỆN TƯỢNG TỰ NHIÊN</a:t>
            </a:r>
            <a:endParaRPr lang="en-US" sz="2000" b="1" dirty="0">
              <a:solidFill>
                <a:srgbClr val="FBFB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52400"/>
            <a:ext cx="1255395" cy="6375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Lucida Handwriting" panose="03010101010101010101" pitchFamily="66" charset="0"/>
              </a:rPr>
              <a:t>NGỮ VĂN 8</a:t>
            </a:r>
            <a:endParaRPr lang="en-US" sz="1600" dirty="0">
              <a:solidFill>
                <a:prstClr val="white"/>
              </a:solidFill>
              <a:latin typeface="Lucida Handwriting" panose="030101010101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74694"/>
            <a:ext cx="11963400" cy="5611836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569810" y="3034746"/>
            <a:ext cx="2626450" cy="311029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865167" y="3079075"/>
                </a:moveTo>
                <a:arcTo wR="1555145" hR="1555145" stAng="4710053" swAng="1379893"/>
              </a:path>
            </a:pathLst>
          </a:custGeom>
          <a:noFill/>
        </p:spPr>
        <p:style>
          <a:lnRef idx="1">
            <a:schemeClr val="accent3">
              <a:hueOff val="1355300"/>
              <a:satOff val="50000"/>
              <a:lumOff val="-7346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3" y="5181600"/>
            <a:ext cx="14271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95729" y="3004573"/>
            <a:ext cx="81438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2800" dirty="0">
              <a:solidFill>
                <a:prstClr val="black"/>
              </a:solidFill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9834" y="45898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4681" y="1219215"/>
            <a:ext cx="81936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vi-VN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Sưu tầm các bài viết, hình ảnh, video,...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vi-VN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endParaRPr lang="en-US" sz="2800" dirty="0">
              <a:solidFill>
                <a:srgbClr val="0D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</a:rPr>
              <a:t>.</a:t>
            </a:r>
            <a:endParaRPr lang="en-US" sz="2800" dirty="0">
              <a:solidFill>
                <a:srgbClr val="0D0D0D"/>
              </a:solidFill>
              <a:latin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</a:rPr>
              <a:t> 4</a:t>
            </a:r>
            <a:endParaRPr lang="en-US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636731" y="6332875"/>
            <a:ext cx="2909119" cy="457200"/>
          </a:xfrm>
          <a:prstGeom prst="rect">
            <a:avLst/>
          </a:prstGeom>
        </p:spPr>
      </p:pic>
      <p:sp>
        <p:nvSpPr>
          <p:cNvPr id="2" name="Rectangle 2"/>
          <p:cNvSpPr/>
          <p:nvPr/>
        </p:nvSpPr>
        <p:spPr>
          <a:xfrm>
            <a:off x="92075" y="86995"/>
            <a:ext cx="11998325" cy="7683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10287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</a:t>
            </a:r>
            <a:endParaRPr lang="en-US" sz="2400" dirty="0">
              <a:solidFill>
                <a:srgbClr val="FBFB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AU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</a:t>
            </a:r>
            <a:r>
              <a:rPr lang="en-AU" altLang="en-US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 TẮT NỘI DUNG THUYẾT MINH GIẢI THÍCH VỀ MỘT HIỆN TƯỢNG TỰ NHIÊN</a:t>
            </a:r>
            <a:endParaRPr lang="en-US" sz="2000" b="1" dirty="0">
              <a:solidFill>
                <a:srgbClr val="FBFB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52400"/>
            <a:ext cx="1255395" cy="6375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Lucida Handwriting" panose="03010101010101010101" pitchFamily="66" charset="0"/>
              </a:rPr>
              <a:t>NGỮ VĂN 8</a:t>
            </a:r>
            <a:endParaRPr lang="en-US" sz="1600" dirty="0">
              <a:solidFill>
                <a:prstClr val="white"/>
              </a:solidFill>
              <a:latin typeface="Lucida Handwriting" panose="030101010101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52400" y="947869"/>
            <a:ext cx="12039600" cy="5538660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636731" y="6332875"/>
            <a:ext cx="2909119" cy="45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371600"/>
            <a:ext cx="295719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I.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chung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1" y="3657542"/>
            <a:ext cx="1803836" cy="2365559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200400" y="2430780"/>
            <a:ext cx="8688705" cy="3088005"/>
          </a:xfrm>
          <a:prstGeom prst="wedgeRoundRectCallout">
            <a:avLst>
              <a:gd name="adj1" fmla="val -64455"/>
              <a:gd name="adj2" fmla="val 28470"/>
              <a:gd name="adj3" fmla="val 16667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1386840" algn="l"/>
              </a:tabLs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+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Mục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đích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việc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tóm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tắt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nội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dung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thuyết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minh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giải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thích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hiện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tượng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nhiên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là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gì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+ Theo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các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vấn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thể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tóm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tắt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là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những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vấn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nào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+ 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Cần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chú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ý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những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yêu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cầu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nào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240" y="1066800"/>
            <a:ext cx="2973569" cy="5480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53000" y="1143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/>
          <p:nvPr/>
        </p:nvSpPr>
        <p:spPr>
          <a:xfrm>
            <a:off x="92075" y="86995"/>
            <a:ext cx="11998325" cy="7683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10287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</a:t>
            </a:r>
            <a:endParaRPr lang="en-US" sz="2400" dirty="0">
              <a:solidFill>
                <a:srgbClr val="FBFB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AU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</a:t>
            </a:r>
            <a:r>
              <a:rPr lang="en-AU" altLang="en-US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 TẮT NỘI DUNG THUYẾT MINH GIẢI THÍCH VỀ MỘT HIỆN TƯỢNG TỰ NHIÊN</a:t>
            </a:r>
            <a:endParaRPr lang="en-US" sz="2000" b="1" dirty="0">
              <a:solidFill>
                <a:srgbClr val="FBFB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152400"/>
            <a:ext cx="1255395" cy="6375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Lucida Handwriting" panose="03010101010101010101" pitchFamily="66" charset="0"/>
              </a:rPr>
              <a:t>NGỮ VĂN 8</a:t>
            </a:r>
            <a:endParaRPr lang="en-US" sz="1600" dirty="0">
              <a:solidFill>
                <a:prstClr val="white"/>
              </a:solidFill>
              <a:latin typeface="Lucida Handwriting" panose="030101010101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1015666"/>
            <a:ext cx="11811000" cy="5470863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569810" y="3034746"/>
            <a:ext cx="2626450" cy="311029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865167" y="3079075"/>
                </a:moveTo>
                <a:arcTo wR="1555145" hR="1555145" stAng="4710053" swAng="1379893"/>
              </a:path>
            </a:pathLst>
          </a:custGeom>
          <a:noFill/>
        </p:spPr>
        <p:style>
          <a:lnRef idx="1">
            <a:schemeClr val="accent3">
              <a:hueOff val="1355300"/>
              <a:satOff val="50000"/>
              <a:lumOff val="-7346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/>
          <p:cNvSpPr/>
          <p:nvPr/>
        </p:nvSpPr>
        <p:spPr>
          <a:xfrm>
            <a:off x="305435" y="1143000"/>
            <a:ext cx="3145790" cy="727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386840" algn="l"/>
              </a:tabLst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II.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Thực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hành</a:t>
            </a:r>
            <a:endParaRPr lang="en-US" sz="3600" b="1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5925" y="1798320"/>
            <a:ext cx="4980305" cy="3729355"/>
          </a:xfrm>
          <a:prstGeom prst="rect">
            <a:avLst/>
          </a:prstGeom>
        </p:spPr>
      </p:pic>
      <p:pic>
        <p:nvPicPr>
          <p:cNvPr id="1026" name="Picture 2" descr="Sắp tận thế do núi lửa? - BBC News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43" y="1798180"/>
            <a:ext cx="3782203" cy="406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69770" y="2209800"/>
            <a:ext cx="3480435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636731" y="6332875"/>
            <a:ext cx="2909119" cy="457200"/>
          </a:xfrm>
          <a:prstGeom prst="rect">
            <a:avLst/>
          </a:prstGeom>
        </p:spPr>
      </p:pic>
      <p:sp>
        <p:nvSpPr>
          <p:cNvPr id="2" name="Rectangle 2"/>
          <p:cNvSpPr/>
          <p:nvPr/>
        </p:nvSpPr>
        <p:spPr>
          <a:xfrm>
            <a:off x="92075" y="86995"/>
            <a:ext cx="11998325" cy="7683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10287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</a:t>
            </a:r>
            <a:endParaRPr lang="en-US" sz="2400" dirty="0">
              <a:solidFill>
                <a:srgbClr val="FBFB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AU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</a:t>
            </a:r>
            <a:r>
              <a:rPr lang="en-AU" altLang="en-US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 TẮT NỘI DUNG THUYẾT MINH GIẢI THÍCH VỀ MỘT HIỆN TƯỢNG TỰ NHIÊN</a:t>
            </a:r>
            <a:endParaRPr lang="en-US" sz="2000" b="1" dirty="0">
              <a:solidFill>
                <a:srgbClr val="FBFB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52400"/>
            <a:ext cx="1255395" cy="6375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Lucida Handwriting" panose="03010101010101010101" pitchFamily="66" charset="0"/>
              </a:rPr>
              <a:t>NGỮ VĂN 8</a:t>
            </a:r>
            <a:endParaRPr lang="en-US" sz="1600" dirty="0">
              <a:solidFill>
                <a:prstClr val="white"/>
              </a:solidFill>
              <a:latin typeface="Lucida Handwriting" panose="030101010101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52400" y="952092"/>
            <a:ext cx="12039600" cy="553443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636731" y="6332875"/>
            <a:ext cx="2909119" cy="45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1295400"/>
            <a:ext cx="254825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II.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Thực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hành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4953000"/>
            <a:ext cx="1420756" cy="13798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8995" y="1981200"/>
            <a:ext cx="1095883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2381250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+HS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lửa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2381250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+ HS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nắm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Sắp tận thế do núi lửa? - BBC News Tiếng Việ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066800"/>
            <a:ext cx="2286000" cy="12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/>
          <p:nvPr/>
        </p:nvSpPr>
        <p:spPr>
          <a:xfrm>
            <a:off x="92075" y="86995"/>
            <a:ext cx="11998325" cy="7683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10287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</a:t>
            </a:r>
            <a:endParaRPr lang="en-US" sz="2400" dirty="0">
              <a:solidFill>
                <a:srgbClr val="FBFB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AU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</a:t>
            </a:r>
            <a:r>
              <a:rPr lang="en-AU" altLang="en-US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 TẮT NỘI DUNG THUYẾT MINH GIẢI THÍCH VỀ MỘT HIỆN TƯỢNG TỰ NHIÊN</a:t>
            </a:r>
            <a:endParaRPr lang="en-US" sz="2000" b="1" dirty="0">
              <a:solidFill>
                <a:srgbClr val="FBFB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152400"/>
            <a:ext cx="1255395" cy="6375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Lucida Handwriting" panose="03010101010101010101" pitchFamily="66" charset="0"/>
              </a:rPr>
              <a:t>NGỮ VĂN 8</a:t>
            </a:r>
            <a:endParaRPr lang="en-US" sz="1600" dirty="0">
              <a:solidFill>
                <a:prstClr val="white"/>
              </a:solidFill>
              <a:latin typeface="Lucida Handwriting" panose="030101010101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947870"/>
            <a:ext cx="11811000" cy="5538660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636731" y="6332875"/>
            <a:ext cx="2909119" cy="45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1066800"/>
            <a:ext cx="248348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II.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Thực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hành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4953000"/>
            <a:ext cx="1420756" cy="13798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6635" y="1752691"/>
            <a:ext cx="77316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2381250" algn="l"/>
              </a:tabLs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49" y="2143760"/>
            <a:ext cx="6172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2:Tìm ý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Sắp tận thế do núi lửa? - BBC News Tiếng Việ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180601"/>
            <a:ext cx="2286000" cy="1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6200" y="260731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31365" y="3184525"/>
          <a:ext cx="9471660" cy="2672189"/>
        </p:xfrm>
        <a:graphic>
          <a:graphicData uri="http://schemas.openxmlformats.org/drawingml/2006/table">
            <a:tbl>
              <a:tblPr firstRow="1" firstCol="1" bandRow="1"/>
              <a:tblGrid>
                <a:gridCol w="6760845"/>
                <a:gridCol w="2710815"/>
              </a:tblGrid>
              <a:tr h="6134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Núi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lửa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gì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?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……………………</a:t>
                      </a:r>
                      <a:endParaRPr lang="en-US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7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những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loại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núi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lửa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nào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?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……………………</a:t>
                      </a:r>
                      <a:endParaRPr lang="en-US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Vì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sao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hiện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núi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lửa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phun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trào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?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……………………</a:t>
                      </a:r>
                      <a:endParaRPr lang="en-US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2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Núi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lửa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phun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trào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mang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lại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những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lợi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ích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hại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gì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?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……………………</a:t>
                      </a:r>
                      <a:endParaRPr lang="en-US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2"/>
          <p:cNvSpPr/>
          <p:nvPr/>
        </p:nvSpPr>
        <p:spPr>
          <a:xfrm>
            <a:off x="92075" y="86995"/>
            <a:ext cx="11998325" cy="7683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10287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</a:t>
            </a:r>
            <a:endParaRPr lang="en-US" sz="2400" dirty="0">
              <a:solidFill>
                <a:srgbClr val="FBFB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AU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</a:t>
            </a:r>
            <a:r>
              <a:rPr lang="en-AU" altLang="en-US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 TẮT NỘI DUNG THUYẾT MINH GIẢI THÍCH VỀ MỘT HIỆN TƯỢNG TỰ NHIÊN</a:t>
            </a:r>
            <a:endParaRPr lang="en-US" sz="2000" b="1" dirty="0">
              <a:solidFill>
                <a:srgbClr val="FBFB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152400"/>
            <a:ext cx="1255395" cy="6375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Lucida Handwriting" panose="03010101010101010101" pitchFamily="66" charset="0"/>
              </a:rPr>
              <a:t>NGỮ VĂN 8</a:t>
            </a:r>
            <a:endParaRPr lang="en-US" sz="1600" dirty="0">
              <a:solidFill>
                <a:prstClr val="white"/>
              </a:solidFill>
              <a:latin typeface="Lucida Handwriting" panose="030101010101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76200" y="952092"/>
            <a:ext cx="12115800" cy="553443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636731" y="6332875"/>
            <a:ext cx="2909119" cy="45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219200"/>
            <a:ext cx="259778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II.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Thực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hành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 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340" y="4572000"/>
            <a:ext cx="1420756" cy="13798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6800" y="2057400"/>
            <a:ext cx="3407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2754630"/>
            <a:ext cx="4932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2:Tìm ý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Sắp tận thế do núi lửa? - BBC News Tiếng Việ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104401"/>
            <a:ext cx="2743200" cy="21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342902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Núi lửa Chaparrastique phun trào, chính quyền El Salvador ra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719310"/>
            <a:ext cx="2667000" cy="244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/>
          <p:nvPr/>
        </p:nvSpPr>
        <p:spPr>
          <a:xfrm>
            <a:off x="92075" y="86995"/>
            <a:ext cx="11998325" cy="7683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10287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</a:t>
            </a:r>
            <a:endParaRPr lang="en-US" sz="2400" dirty="0">
              <a:solidFill>
                <a:srgbClr val="FBFB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AU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</a:t>
            </a:r>
            <a:r>
              <a:rPr lang="en-AU" altLang="en-US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 TẮT NỘI DUNG THUYẾT MINH GIẢI THÍCH VỀ MỘT HIỆN TƯỢNG TỰ NHIÊN</a:t>
            </a:r>
            <a:endParaRPr lang="en-US" sz="2000" b="1" dirty="0">
              <a:solidFill>
                <a:srgbClr val="FBFB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152400"/>
            <a:ext cx="1255395" cy="6375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Lucida Handwriting" panose="03010101010101010101" pitchFamily="66" charset="0"/>
              </a:rPr>
              <a:t>NGỮ VĂN 8</a:t>
            </a:r>
            <a:endParaRPr lang="en-US" sz="1600" dirty="0">
              <a:solidFill>
                <a:prstClr val="white"/>
              </a:solidFill>
              <a:latin typeface="Lucida Handwriting" panose="030101010101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52400" y="947869"/>
            <a:ext cx="11887200" cy="5538660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636731" y="6332875"/>
            <a:ext cx="2909119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2540" y="5014595"/>
            <a:ext cx="1420756" cy="13798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2200" y="28194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Callout 14"/>
          <p:cNvSpPr/>
          <p:nvPr/>
        </p:nvSpPr>
        <p:spPr>
          <a:xfrm>
            <a:off x="666750" y="1828800"/>
            <a:ext cx="4220845" cy="3543300"/>
          </a:xfrm>
          <a:prstGeom prst="rightArrowCallout">
            <a:avLst>
              <a:gd name="adj1" fmla="val 43962"/>
              <a:gd name="adj2" fmla="val 32984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mục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đích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gian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gian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).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029200" y="1752631"/>
            <a:ext cx="5334000" cy="1014777"/>
          </a:xfrm>
          <a:custGeom>
            <a:avLst/>
            <a:gdLst>
              <a:gd name="connsiteX0" fmla="*/ 0 w 5527040"/>
              <a:gd name="connsiteY0" fmla="*/ 0 h 1337737"/>
              <a:gd name="connsiteX1" fmla="*/ 5527040 w 5527040"/>
              <a:gd name="connsiteY1" fmla="*/ 0 h 1337737"/>
              <a:gd name="connsiteX2" fmla="*/ 5527040 w 5527040"/>
              <a:gd name="connsiteY2" fmla="*/ 1337737 h 1337737"/>
              <a:gd name="connsiteX3" fmla="*/ 0 w 5527040"/>
              <a:gd name="connsiteY3" fmla="*/ 1337737 h 1337737"/>
              <a:gd name="connsiteX4" fmla="*/ 0 w 5527040"/>
              <a:gd name="connsiteY4" fmla="*/ 0 h 133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7040" h="1337737">
                <a:moveTo>
                  <a:pt x="0" y="0"/>
                </a:moveTo>
                <a:lnTo>
                  <a:pt x="5527040" y="0"/>
                </a:lnTo>
                <a:lnTo>
                  <a:pt x="5527040" y="1337737"/>
                </a:lnTo>
                <a:lnTo>
                  <a:pt x="0" y="13377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285750" lvl="1" indent="-285750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953001" y="2971831"/>
            <a:ext cx="5410200" cy="910949"/>
          </a:xfrm>
          <a:custGeom>
            <a:avLst/>
            <a:gdLst>
              <a:gd name="connsiteX0" fmla="*/ 0 w 5527040"/>
              <a:gd name="connsiteY0" fmla="*/ 0 h 959681"/>
              <a:gd name="connsiteX1" fmla="*/ 5527040 w 5527040"/>
              <a:gd name="connsiteY1" fmla="*/ 0 h 959681"/>
              <a:gd name="connsiteX2" fmla="*/ 5527040 w 5527040"/>
              <a:gd name="connsiteY2" fmla="*/ 959681 h 959681"/>
              <a:gd name="connsiteX3" fmla="*/ 0 w 5527040"/>
              <a:gd name="connsiteY3" fmla="*/ 959681 h 959681"/>
              <a:gd name="connsiteX4" fmla="*/ 0 w 5527040"/>
              <a:gd name="connsiteY4" fmla="*/ 0 h 95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7040" h="959681">
                <a:moveTo>
                  <a:pt x="0" y="0"/>
                </a:moveTo>
                <a:lnTo>
                  <a:pt x="5527040" y="0"/>
                </a:lnTo>
                <a:lnTo>
                  <a:pt x="5527040" y="959681"/>
                </a:lnTo>
                <a:lnTo>
                  <a:pt x="0" y="95968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285750" lvl="1" indent="-285750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953016" y="4191031"/>
            <a:ext cx="5423629" cy="823531"/>
          </a:xfrm>
          <a:custGeom>
            <a:avLst/>
            <a:gdLst>
              <a:gd name="connsiteX0" fmla="*/ 0 w 5527040"/>
              <a:gd name="connsiteY0" fmla="*/ 0 h 930600"/>
              <a:gd name="connsiteX1" fmla="*/ 5527040 w 5527040"/>
              <a:gd name="connsiteY1" fmla="*/ 0 h 930600"/>
              <a:gd name="connsiteX2" fmla="*/ 5527040 w 5527040"/>
              <a:gd name="connsiteY2" fmla="*/ 930600 h 930600"/>
              <a:gd name="connsiteX3" fmla="*/ 0 w 5527040"/>
              <a:gd name="connsiteY3" fmla="*/ 930600 h 930600"/>
              <a:gd name="connsiteX4" fmla="*/ 0 w 5527040"/>
              <a:gd name="connsiteY4" fmla="*/ 0 h 93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7040" h="930600">
                <a:moveTo>
                  <a:pt x="0" y="0"/>
                </a:moveTo>
                <a:lnTo>
                  <a:pt x="5527040" y="0"/>
                </a:lnTo>
                <a:lnTo>
                  <a:pt x="5527040" y="930600"/>
                </a:lnTo>
                <a:lnTo>
                  <a:pt x="0" y="9306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285750" lvl="1" indent="-285750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953000" y="5328014"/>
            <a:ext cx="5410201" cy="920417"/>
          </a:xfrm>
          <a:custGeom>
            <a:avLst/>
            <a:gdLst>
              <a:gd name="connsiteX0" fmla="*/ 0 w 5527040"/>
              <a:gd name="connsiteY0" fmla="*/ 0 h 959681"/>
              <a:gd name="connsiteX1" fmla="*/ 5527040 w 5527040"/>
              <a:gd name="connsiteY1" fmla="*/ 0 h 959681"/>
              <a:gd name="connsiteX2" fmla="*/ 5527040 w 5527040"/>
              <a:gd name="connsiteY2" fmla="*/ 959681 h 959681"/>
              <a:gd name="connsiteX3" fmla="*/ 0 w 5527040"/>
              <a:gd name="connsiteY3" fmla="*/ 959681 h 959681"/>
              <a:gd name="connsiteX4" fmla="*/ 0 w 5527040"/>
              <a:gd name="connsiteY4" fmla="*/ 0 h 95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7040" h="959681">
                <a:moveTo>
                  <a:pt x="0" y="0"/>
                </a:moveTo>
                <a:lnTo>
                  <a:pt x="5527040" y="0"/>
                </a:lnTo>
                <a:lnTo>
                  <a:pt x="5527040" y="959681"/>
                </a:lnTo>
                <a:lnTo>
                  <a:pt x="0" y="95968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285750" lvl="1" indent="-285750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16" y="1143000"/>
            <a:ext cx="2579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NGƯỜI NÓI</a:t>
            </a:r>
            <a:endParaRPr lang="en-US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075" y="86995"/>
            <a:ext cx="11998325" cy="7683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10287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</a:t>
            </a:r>
            <a:endParaRPr lang="en-US" sz="2400" dirty="0">
              <a:solidFill>
                <a:srgbClr val="FBFB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AU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</a:t>
            </a:r>
            <a:r>
              <a:rPr lang="en-AU" altLang="en-US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 TẮT NỘI DUNG THUYẾT MINH GIẢI THÍCH VỀ MỘT HIỆN TƯỢNG TỰ NHIÊN</a:t>
            </a:r>
            <a:endParaRPr lang="en-US" sz="2000" b="1" dirty="0">
              <a:solidFill>
                <a:srgbClr val="FBFB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152400"/>
            <a:ext cx="1255395" cy="6375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Lucida Handwriting" panose="03010101010101010101" pitchFamily="66" charset="0"/>
              </a:rPr>
              <a:t>NGỮ VĂN 8</a:t>
            </a:r>
            <a:endParaRPr lang="en-US" sz="1600" dirty="0">
              <a:solidFill>
                <a:prstClr val="white"/>
              </a:solidFill>
              <a:latin typeface="Lucida Handwriting" panose="030101010101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animBg="1"/>
      <p:bldP spid="18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52400" y="947869"/>
            <a:ext cx="11734800" cy="5538660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636731" y="6332875"/>
            <a:ext cx="2909119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4953000"/>
            <a:ext cx="1420756" cy="13798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2200" y="28194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16" y="1143000"/>
            <a:ext cx="2579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NGƯỜI NÓI</a:t>
            </a:r>
            <a:endParaRPr lang="en-US" sz="2000" b="1" dirty="0">
              <a:solidFill>
                <a:srgbClr val="5B9B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/>
          <p:nvPr/>
        </p:nvSpPr>
        <p:spPr>
          <a:xfrm>
            <a:off x="92075" y="86995"/>
            <a:ext cx="11998325" cy="7683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10287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</a:t>
            </a:r>
            <a:endParaRPr lang="en-US" sz="2400" dirty="0">
              <a:solidFill>
                <a:srgbClr val="FBFB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AU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</a:t>
            </a:r>
            <a:r>
              <a:rPr lang="en-AU" altLang="en-US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 TẮT NỘI DUNG THUYẾT MINH GIẢI THÍCH VỀ MỘT HIỆN TƯỢNG TỰ NHIÊN</a:t>
            </a:r>
            <a:endParaRPr lang="en-US" sz="2000" b="1" dirty="0">
              <a:solidFill>
                <a:srgbClr val="FBFB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152400"/>
            <a:ext cx="1255395" cy="6375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Lucida Handwriting" panose="03010101010101010101" pitchFamily="66" charset="0"/>
              </a:rPr>
              <a:t>NGỮ VĂN 8</a:t>
            </a:r>
            <a:endParaRPr lang="en-US" sz="1600" dirty="0">
              <a:solidFill>
                <a:prstClr val="white"/>
              </a:solidFill>
              <a:latin typeface="Lucida Handwriting" panose="03010101010101010101" pitchFamily="66" charset="0"/>
            </a:endParaRPr>
          </a:p>
        </p:txBody>
      </p:sp>
      <p:graphicFrame>
        <p:nvGraphicFramePr>
          <p:cNvPr id="12" name="Table 11"/>
          <p:cNvGraphicFramePr/>
          <p:nvPr/>
        </p:nvGraphicFramePr>
        <p:xfrm>
          <a:off x="1600200" y="1626870"/>
          <a:ext cx="9862185" cy="428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2850"/>
                <a:gridCol w="6109335"/>
              </a:tblGrid>
              <a:tr h="9950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altLang="en-US" sz="2800" dirty="0" err="1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  <a:sym typeface="+mn-ea"/>
                        </a:rPr>
                        <a:t>               </a:t>
                      </a:r>
                      <a:r>
                        <a:rPr lang="en-US" sz="2800" dirty="0" err="1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  <a:sym typeface="+mn-ea"/>
                        </a:rPr>
                        <a:t>Dàn</a:t>
                      </a:r>
                      <a:r>
                        <a:rPr lang="en-US" sz="2800" dirty="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  <a:sym typeface="+mn-ea"/>
                        </a:rPr>
                        <a:t> ý</a:t>
                      </a:r>
                      <a:r>
                        <a:rPr lang="en-AU" altLang="en-US" sz="2800" dirty="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endParaRPr lang="en-US" sz="2800" dirty="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 sz="2800" dirty="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altLang="en-US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</a:rPr>
                        <a:t>                     </a:t>
                      </a:r>
                      <a:r>
                        <a:rPr lang="en-AU" altLang="en-US" sz="280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Nội dung</a:t>
                      </a:r>
                      <a:endParaRPr lang="en-AU" altLang="en-US" sz="280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8750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 err="1">
                          <a:solidFill>
                            <a:srgbClr val="0D0D0D"/>
                          </a:solidFill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  <a:sym typeface="+mn-ea"/>
                        </a:rPr>
                        <a:t>Lời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  <a:sym typeface="+mn-ea"/>
                        </a:rPr>
                        <a:t>chào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endParaRPr lang="en-US" sz="24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200" dirty="0">
                          <a:solidFill>
                            <a:srgbClr val="0D0D0D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Xin chào Cô và các bạn. Tôi tên là......................, học lớp......., trường.............</a:t>
                      </a:r>
                      <a:endParaRPr lang="en-US" sz="22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5575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Nêu v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ấ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 đề cần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thuyết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trình</a:t>
                      </a:r>
                      <a:endParaRPr lang="en-US" sz="24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altLang="en-US" sz="2200"/>
                        <a:t>-</a:t>
                      </a:r>
                      <a:r>
                        <a:rPr lang="en-AU" altLang="en-US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Hiện tượng tự nhiên:Lũ lụt, sao băng, núi lửa...</a:t>
                      </a:r>
                      <a:endParaRPr lang="en-AU" alt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8618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chính</a:t>
                      </a:r>
                      <a:endParaRPr lang="en-AU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Đó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là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hiện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tượng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gì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?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Biểu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hiện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như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thế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nào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?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Vì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sao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có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hiện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tượng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này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?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Những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tác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dụng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hoặc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tác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hại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của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hiện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tượng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thiên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nhiên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ấy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là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gì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?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Tác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dụng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hoặc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phòng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chống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khắc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phục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tác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động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của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hiện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tượng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đó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như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thế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nào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  <a:sym typeface="+mn-ea"/>
                        </a:rPr>
                        <a:t>?,…</a:t>
                      </a:r>
                      <a:endParaRPr lang="en-US" sz="22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52400" y="835822"/>
            <a:ext cx="11963400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>
            <a:fillRect/>
          </a:stretch>
        </p:blipFill>
        <p:spPr>
          <a:xfrm>
            <a:off x="4636731" y="6332875"/>
            <a:ext cx="2909119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940" y="4876800"/>
            <a:ext cx="1420756" cy="13798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2200" y="28194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458" y="2001544"/>
            <a:ext cx="3367542" cy="2722887"/>
          </a:xfrm>
          <a:prstGeom prst="rect">
            <a:avLst/>
          </a:prstGeom>
        </p:spPr>
      </p:pic>
      <p:sp>
        <p:nvSpPr>
          <p:cNvPr id="20" name="Plaque 19"/>
          <p:cNvSpPr/>
          <p:nvPr/>
        </p:nvSpPr>
        <p:spPr>
          <a:xfrm>
            <a:off x="5638800" y="1371605"/>
            <a:ext cx="4648200" cy="1447799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Mỗi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thành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viên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suy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nghĩ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đưa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ra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 ý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kiến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riêng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  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78020" y="1443335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laque 22"/>
          <p:cNvSpPr/>
          <p:nvPr/>
        </p:nvSpPr>
        <p:spPr>
          <a:xfrm>
            <a:off x="5638800" y="3081014"/>
            <a:ext cx="4648200" cy="1871989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785">
              <a:lnSpc>
                <a:spcPct val="115000"/>
              </a:lnSpc>
            </a:pP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Nhóm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trưởng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điều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hành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thảo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luận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thống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nhất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  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Plaque 23"/>
          <p:cNvSpPr/>
          <p:nvPr/>
        </p:nvSpPr>
        <p:spPr>
          <a:xfrm>
            <a:off x="3048027" y="5157460"/>
            <a:ext cx="7361887" cy="1090940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Thư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kí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ghi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chép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cách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tóm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tắt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chung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6458" y="1143000"/>
            <a:ext cx="359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NGƯỜI NGHE</a:t>
            </a:r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075" y="86995"/>
            <a:ext cx="11998325" cy="7683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10287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</a:t>
            </a:r>
            <a:endParaRPr lang="en-US" sz="2400" dirty="0">
              <a:solidFill>
                <a:srgbClr val="FBFB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AU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</a:t>
            </a:r>
            <a:r>
              <a:rPr lang="en-AU" altLang="en-US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BFB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 TẮT NỘI DUNG THUYẾT MINH GIẢI THÍCH VỀ MỘT HIỆN TƯỢNG TỰ NHIÊN</a:t>
            </a:r>
            <a:endParaRPr lang="en-US" sz="2000" b="1" dirty="0">
              <a:solidFill>
                <a:srgbClr val="FBFB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152400"/>
            <a:ext cx="1255395" cy="6375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Lucida Handwriting" panose="03010101010101010101" pitchFamily="66" charset="0"/>
              </a:rPr>
              <a:t>NGỮ VĂN 8</a:t>
            </a:r>
            <a:endParaRPr lang="en-US" sz="1600" dirty="0">
              <a:solidFill>
                <a:prstClr val="white"/>
              </a:solidFill>
              <a:latin typeface="Lucida Handwriting" panose="030101010101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4295</Words>
  <Application>WPS Presentation</Application>
  <PresentationFormat>Widescreen</PresentationFormat>
  <Paragraphs>226</Paragraphs>
  <Slides>13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13</vt:i4>
      </vt:variant>
    </vt:vector>
  </HeadingPairs>
  <TitlesOfParts>
    <vt:vector size="33" baseType="lpstr">
      <vt:lpstr>Arial</vt:lpstr>
      <vt:lpstr>SimSun</vt:lpstr>
      <vt:lpstr>Wingdings</vt:lpstr>
      <vt:lpstr>Times New Roman</vt:lpstr>
      <vt:lpstr>Lucida Handwriting</vt:lpstr>
      <vt:lpstr>Vni 13 Annabelle</vt:lpstr>
      <vt:lpstr>MS Mincho</vt:lpstr>
      <vt:lpstr>Segoe Print</vt:lpstr>
      <vt:lpstr>Calibri</vt:lpstr>
      <vt:lpstr>Times New Roman</vt:lpstr>
      <vt:lpstr>Microsoft YaHei</vt:lpstr>
      <vt:lpstr>Arial Unicode MS</vt:lpstr>
      <vt:lpstr>Calibri Light</vt:lpstr>
      <vt:lpstr>Office Theme</vt:lpstr>
      <vt:lpstr>7_Office Theme</vt:lpstr>
      <vt:lpstr>1_Office Theme</vt:lpstr>
      <vt:lpstr>2_Office Theme</vt:lpstr>
      <vt:lpstr>3_Office Theme</vt:lpstr>
      <vt:lpstr>4_Office Theme</vt:lpstr>
      <vt:lpstr>6_Office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LG</dc:creator>
  <cp:lastModifiedBy>Đặng Thị Thu HIền</cp:lastModifiedBy>
  <cp:revision>79</cp:revision>
  <dcterms:created xsi:type="dcterms:W3CDTF">2023-05-25T13:19:00Z</dcterms:created>
  <dcterms:modified xsi:type="dcterms:W3CDTF">2024-12-04T03:13:38Z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3E0F363B380C4486983B3052A0FCB0A4</vt:lpwstr>
  </property>
  <property fmtid="{D5CDD505-2E9C-101B-9397-08002B2CF9AE}" pid="3" name="KSOProductBuildVer">
    <vt:lpwstr>1033-12.2.0.18911</vt:lpwstr>
  </property>
</Properties>
</file>