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257" r:id="rId4"/>
    <p:sldId id="258" r:id="rId5"/>
    <p:sldId id="260" r:id="rId6"/>
    <p:sldId id="261" r:id="rId7"/>
    <p:sldId id="262" r:id="rId8"/>
    <p:sldId id="272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312" r:id="rId17"/>
    <p:sldId id="282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3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720C-62F6-48B8-A1E5-ECFB4E7BC24B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0E37-D092-4092-82DE-081E16F8B4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1395732" y="2157710"/>
            <a:ext cx="3952068" cy="2263086"/>
          </a:xfrm>
          <a:prstGeom prst="rect">
            <a:avLst/>
          </a:prstGeom>
          <a:noFill/>
        </p:spPr>
        <p:txBody>
          <a:bodyPr wrap="square" rtlCol="0">
            <a:prstTxWarp prst="textSlantUp">
              <a:avLst>
                <a:gd name="adj" fmla="val 54094"/>
              </a:avLst>
            </a:prstTxWarp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 BẢN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Hình ảnh 4" descr="Ảnh có chứa văn bả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5985" cy="6858000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795020" y="1141730"/>
            <a:ext cx="5181600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TIẾT42,43:VIẾT</a:t>
            </a:r>
            <a:endParaRPr lang="en-US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6536888" y="701443"/>
            <a:ext cx="5180212" cy="2874514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NGHỊ VỀ MỘT VẤN ĐỀ ĐỜI SỐNG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109451"/>
            <a:ext cx="3434575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1692414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018" y="1118825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 descr="Ảnh có chứa văn bả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331" y="707366"/>
            <a:ext cx="5262114" cy="5908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Phòng,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KIẾN NGHỊ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BGH Trường THCS Quang Trung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Thu Hiền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     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Thu Trang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053" y="707366"/>
            <a:ext cx="5451894" cy="5908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(18/09/2024),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67963" y="1766511"/>
            <a:ext cx="645606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KIỂM TRA VÀ CHỈNH SỬA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963" y="3004139"/>
            <a:ext cx="9558068" cy="2600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I.Định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83859" y="1188964"/>
            <a:ext cx="6224277" cy="7924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 - 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638" y="3048311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638" y="2253233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 descr="Ảnh có chứa văn bản&#10;&#10;Mô tả được tạo tự độ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-401631"/>
            <a:ext cx="5831456" cy="673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Hải Phòng,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xóm 4 , câu Hạ A, Quang Trung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 Quang 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Huyện An Lão, TP Hải Phòng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30/05/1991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1707085689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12/5/2021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 Hạ A, Quang Trung, An Lão, HP</a:t>
            </a:r>
            <a:endParaRPr lang="en-US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xóm 4 Câu Hạ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2560" y="52234"/>
            <a:ext cx="5676182" cy="6462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05/10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30/10/2024),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(21h00 – 24h00),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to. Theo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karaoke X6.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idx="1"/>
            <p:custDataLst>
              <p:tags r:id="rId1"/>
            </p:custDataLst>
          </p:nvPr>
        </p:nvGraphicFramePr>
        <p:xfrm>
          <a:off x="635" y="138430"/>
          <a:ext cx="12005310" cy="6650990"/>
        </p:xfrm>
        <a:graphic>
          <a:graphicData uri="http://schemas.openxmlformats.org/drawingml/2006/table">
            <a:tbl>
              <a:tblPr/>
              <a:tblGrid>
                <a:gridCol w="1903730"/>
                <a:gridCol w="8151495"/>
                <a:gridCol w="987425"/>
                <a:gridCol w="962660"/>
              </a:tblGrid>
              <a:tr h="73342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Các phần của bài viết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Nội dung kiểm tra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Đạt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Chưa đạt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790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Phần mở đầu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Tên quốc hiệu: viết in hoa, ở trên cùng và ở giữa VB.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342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Tiêu ngữ: viết chữ thường, canh giữa dưới quốc hiệu, chữ cái đầu của các cụm từ được viết hoa, giữa các cụm từ có dấu (-), ở giữa VB.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44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Địa điểm, thời gian viết VB: đặt dưới quốc hiệu, tiêu ngữ và lùi sang phía bên phải của VB.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44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Tên VB: viết chữ in hoa, cỡ chữ lớn hơn các chữ khác trong VB, ở giữa VB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95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Trình bày thông tin về người nhận theo đúng quy cách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35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Trình bày một số thông tin cơ bản của người viết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500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Nội dung kiến nghị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Nội dung vụ việc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2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Lí do kiến nghị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72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Yêu cầu cụ thể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31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latin typeface="Times New Roman" panose="02020603050405020304"/>
                          <a:ea typeface="MS Mincho"/>
                        </a:rPr>
                        <a:t>Phần kết thúc</a:t>
                      </a:r>
                      <a:endParaRPr sz="1800" b="1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Nêu rõ lời đề nghị/cam đoan/lời hứa/cảm ơn.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355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MS Mincho"/>
                        </a:rPr>
                        <a:t>Có chữ kí và họ tên của người viết</a:t>
                      </a:r>
                      <a:endParaRPr sz="20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>
                          <a:latin typeface="Times New Roman" panose="02020603050405020304"/>
                          <a:ea typeface="MS Mincho"/>
                        </a:rPr>
                        <a:t> </a:t>
                      </a: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800">
                        <a:latin typeface="Times New Roman" panose="02020603050405020304"/>
                        <a:ea typeface="MS Mincho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2370666" y="166273"/>
            <a:ext cx="7450667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 KIỂM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VĂN BẢN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 NGHỊ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Bảng 2"/>
          <p:cNvGraphicFramePr>
            <a:graphicFrameLocks noGrp="1"/>
          </p:cNvGraphicFramePr>
          <p:nvPr/>
        </p:nvGraphicFramePr>
        <p:xfrm>
          <a:off x="141111" y="879893"/>
          <a:ext cx="11909776" cy="577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942"/>
                <a:gridCol w="7970807"/>
                <a:gridCol w="948906"/>
                <a:gridCol w="1285121"/>
              </a:tblGrid>
              <a:tr h="962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phần của bài viết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49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hiệu: viết in hoa, ở trên cùng và ở giữa VB.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447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ngữ: viết chữ thường, canh giữa dưới quốc hiệu, chữ cái đầu của các cụm từ được viết hoa, giữa các cụm từ có dấu (-), ở giữa VB.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8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điểm, thời gian viết VB: đặt dưới quốc hiệu, tiêu ngữ và lùi sang phía bên phải của VB.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981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VB: viết chữ in hoa, cỡ chữ lớn hơn các chữ khác trong VB, ở giữa VB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49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thông tin về người nhận theo đúng quy cách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490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một số thông tin cơ bản của người viết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9" marR="41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1600"/>
            <a:ext cx="12011378" cy="6671733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388133" y="1787866"/>
            <a:ext cx="8601920" cy="2159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buSzPts val="1400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76954" y="579572"/>
            <a:ext cx="6224277" cy="9590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12889"/>
            <a:ext cx="11898489" cy="6592711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2246490" y="1873956"/>
            <a:ext cx="7958666" cy="483164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1C0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6"/>
            <a:ext cx="12192000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Hộp Văn bản 3"/>
          <p:cNvSpPr txBox="1"/>
          <p:nvPr/>
        </p:nvSpPr>
        <p:spPr>
          <a:xfrm>
            <a:off x="919053" y="332433"/>
            <a:ext cx="96107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NÀO CẦN VIẾT VĂN BẢN KIẾN NGHỊ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652229" y="1576011"/>
            <a:ext cx="9865557" cy="778472"/>
            <a:chOff x="720" y="1392"/>
            <a:chExt cx="4058" cy="480"/>
          </a:xfrm>
        </p:grpSpPr>
        <p:sp>
          <p:nvSpPr>
            <p:cNvPr id="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1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28" name="Group 27"/>
          <p:cNvGrpSpPr/>
          <p:nvPr/>
        </p:nvGrpSpPr>
        <p:grpSpPr bwMode="auto">
          <a:xfrm>
            <a:off x="663095" y="2552993"/>
            <a:ext cx="9842535" cy="952798"/>
            <a:chOff x="720" y="1392"/>
            <a:chExt cx="4058" cy="480"/>
          </a:xfrm>
        </p:grpSpPr>
        <p:sp>
          <p:nvSpPr>
            <p:cNvPr id="2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30" name="Group 29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3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33" name="Group 32"/>
          <p:cNvGrpSpPr/>
          <p:nvPr/>
        </p:nvGrpSpPr>
        <p:grpSpPr bwMode="auto">
          <a:xfrm>
            <a:off x="663095" y="3643319"/>
            <a:ext cx="9879050" cy="778472"/>
            <a:chOff x="720" y="1392"/>
            <a:chExt cx="4058" cy="480"/>
          </a:xfrm>
        </p:grpSpPr>
        <p:sp>
          <p:nvSpPr>
            <p:cNvPr id="34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6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37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 bwMode="auto">
          <a:xfrm>
            <a:off x="646796" y="4639027"/>
            <a:ext cx="9907550" cy="1071600"/>
            <a:chOff x="720" y="1392"/>
            <a:chExt cx="4058" cy="480"/>
          </a:xfrm>
        </p:grpSpPr>
        <p:sp>
          <p:nvSpPr>
            <p:cNvPr id="39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40" name="Group 39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1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2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43" name="Group 42"/>
          <p:cNvGrpSpPr/>
          <p:nvPr/>
        </p:nvGrpSpPr>
        <p:grpSpPr bwMode="auto">
          <a:xfrm>
            <a:off x="391960" y="1395993"/>
            <a:ext cx="611188" cy="608013"/>
            <a:chOff x="579" y="1386"/>
            <a:chExt cx="385" cy="383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45" name="Group 44"/>
            <p:cNvGrpSpPr/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6" name="Oval 45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52" name="Group 51"/>
          <p:cNvGrpSpPr/>
          <p:nvPr/>
        </p:nvGrpSpPr>
        <p:grpSpPr bwMode="auto">
          <a:xfrm>
            <a:off x="385706" y="2416813"/>
            <a:ext cx="611188" cy="608013"/>
            <a:chOff x="579" y="1386"/>
            <a:chExt cx="385" cy="383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54" name="Group 53"/>
            <p:cNvGrpSpPr/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59" name="Group 58"/>
          <p:cNvGrpSpPr/>
          <p:nvPr/>
        </p:nvGrpSpPr>
        <p:grpSpPr bwMode="auto">
          <a:xfrm>
            <a:off x="354064" y="3513116"/>
            <a:ext cx="611188" cy="608013"/>
            <a:chOff x="579" y="1386"/>
            <a:chExt cx="385" cy="383"/>
          </a:xfrm>
        </p:grpSpPr>
        <p:sp>
          <p:nvSpPr>
            <p:cNvPr id="60" name="Oval 5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61" name="Group 60"/>
            <p:cNvGrpSpPr/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2" name="Oval 6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66" name="Group 65"/>
          <p:cNvGrpSpPr/>
          <p:nvPr/>
        </p:nvGrpSpPr>
        <p:grpSpPr bwMode="auto">
          <a:xfrm>
            <a:off x="341202" y="4428841"/>
            <a:ext cx="611188" cy="608013"/>
            <a:chOff x="579" y="1386"/>
            <a:chExt cx="385" cy="383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68" name="Group 67"/>
            <p:cNvGrpSpPr/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69" name="Oval 68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72" name="Oval 71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sp>
        <p:nvSpPr>
          <p:cNvPr id="73" name="Text Box 27"/>
          <p:cNvSpPr txBox="1">
            <a:spLocks noChangeArrowheads="1"/>
          </p:cNvSpPr>
          <p:nvPr/>
        </p:nvSpPr>
        <p:spPr bwMode="gray">
          <a:xfrm>
            <a:off x="493656" y="142743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gray">
          <a:xfrm>
            <a:off x="490946" y="246335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gray">
          <a:xfrm>
            <a:off x="478074" y="447781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gray">
          <a:xfrm>
            <a:off x="540550" y="3472932"/>
            <a:ext cx="314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 bwMode="auto">
          <a:xfrm>
            <a:off x="639652" y="5873342"/>
            <a:ext cx="9890321" cy="778472"/>
            <a:chOff x="720" y="1392"/>
            <a:chExt cx="4058" cy="480"/>
          </a:xfrm>
        </p:grpSpPr>
        <p:sp>
          <p:nvSpPr>
            <p:cNvPr id="78" name="AutoShape 42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" name="AutoShape 44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1" name="AutoShape 45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grpSp>
        <p:nvGrpSpPr>
          <p:cNvPr id="82" name="Group 81"/>
          <p:cNvGrpSpPr/>
          <p:nvPr/>
        </p:nvGrpSpPr>
        <p:grpSpPr bwMode="auto">
          <a:xfrm>
            <a:off x="320565" y="5712048"/>
            <a:ext cx="611188" cy="608013"/>
            <a:chOff x="579" y="1386"/>
            <a:chExt cx="385" cy="383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grpSp>
          <p:nvGrpSpPr>
            <p:cNvPr id="84" name="Group 83"/>
            <p:cNvGrpSpPr/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85" name="Oval 8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vi-VN"/>
              </a:p>
            </p:txBody>
          </p:sp>
        </p:grpSp>
      </p:grp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442856" y="575957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93609" y="2532927"/>
            <a:ext cx="95998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61767" y="4623618"/>
            <a:ext cx="9788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4757980" y="886649"/>
            <a:ext cx="619932" cy="571783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934210" y="1576070"/>
            <a:ext cx="74587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LỚP  GÂY MẤT ĐOÀN KẾT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934845" y="3782060"/>
            <a:ext cx="7534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 PHẠM NỘI QUY NHÀ TRƯỜNG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3177153" y="6027003"/>
            <a:ext cx="629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BỊ ỐM PHẢI NGHỈ HỌC</a:t>
            </a:r>
            <a:endParaRPr lang="vi-VN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7" name="Left Arrow 96"/>
          <p:cNvSpPr/>
          <p:nvPr/>
        </p:nvSpPr>
        <p:spPr>
          <a:xfrm>
            <a:off x="10802736" y="2811042"/>
            <a:ext cx="666428" cy="4664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eft Arrow 97"/>
          <p:cNvSpPr/>
          <p:nvPr/>
        </p:nvSpPr>
        <p:spPr>
          <a:xfrm>
            <a:off x="10802736" y="4895567"/>
            <a:ext cx="666428" cy="5114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1" grpId="0"/>
      <p:bldP spid="92" grpId="0"/>
      <p:bldP spid="93" grpId="0" animBg="1"/>
      <p:bldP spid="94" grpId="0"/>
      <p:bldP spid="95" grpId="0"/>
      <p:bldP spid="96" grpId="0"/>
      <p:bldP spid="97" grpId="0" animBg="1"/>
      <p:bldP spid="97" grpId="1" animBg="1"/>
      <p:bldP spid="97" grpId="2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4" y="135467"/>
            <a:ext cx="11932356" cy="6637866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801510" y="2438399"/>
            <a:ext cx="10724445" cy="202071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rgbClr val="1C0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" y="-3584"/>
            <a:ext cx="12205407" cy="6924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0893" y="2919685"/>
            <a:ext cx="2255150" cy="16872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408" y="950446"/>
            <a:ext cx="3434575" cy="73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926506" y="2035399"/>
            <a:ext cx="1546469" cy="84561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988331" y="4606897"/>
            <a:ext cx="1546469" cy="1108793"/>
          </a:xfrm>
          <a:prstGeom prst="bentArrow">
            <a:avLst>
              <a:gd name="adj1" fmla="val 19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16284" y="1684662"/>
            <a:ext cx="1763652" cy="12203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5559" y="4884662"/>
            <a:ext cx="1787811" cy="1096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88739" y="2187474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99766" y="1734251"/>
            <a:ext cx="5006420" cy="122030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TỚI CÁ NHÂN HOẶC TỔ CHỨC CÓ THẨM QUYỀN ĐỂ NÊU LÊN Ý KIẾN ĐỀ XUẤT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430420" y="3578395"/>
            <a:ext cx="1042555" cy="4092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1442" y="3226242"/>
            <a:ext cx="1763652" cy="12203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24863" y="5802458"/>
            <a:ext cx="1476414" cy="953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134084" y="4236972"/>
            <a:ext cx="873118" cy="612461"/>
          </a:xfrm>
          <a:prstGeom prst="bentArrow">
            <a:avLst>
              <a:gd name="adj1" fmla="val 24818"/>
              <a:gd name="adj2" fmla="val 43513"/>
              <a:gd name="adj3" fmla="val 16772"/>
              <a:gd name="adj4" fmla="val 416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527203" y="6239290"/>
            <a:ext cx="570064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601762" y="4405259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116597" y="5847894"/>
            <a:ext cx="2345624" cy="92813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PHẦN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Bent Arrow 25"/>
          <p:cNvSpPr/>
          <p:nvPr/>
        </p:nvSpPr>
        <p:spPr>
          <a:xfrm rot="10648389" flipH="1">
            <a:off x="5168525" y="5964304"/>
            <a:ext cx="823177" cy="721258"/>
          </a:xfrm>
          <a:prstGeom prst="bentArrow">
            <a:avLst>
              <a:gd name="adj1" fmla="val 21231"/>
              <a:gd name="adj2" fmla="val 34714"/>
              <a:gd name="adj3" fmla="val 18187"/>
              <a:gd name="adj4" fmla="val 280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99343" y="4062330"/>
            <a:ext cx="2345625" cy="99625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TRỌNG NGẮN GỌN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RÕ RÀNG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49525" y="4078419"/>
            <a:ext cx="1532714" cy="996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 descr="C:\Users\Admin\Desktop\van-ban-kien-nghi-ve-mot-van-de-doi-so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7" y="1"/>
            <a:ext cx="4738778" cy="6857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741872" y="2587925"/>
            <a:ext cx="2337759" cy="14492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 CỤC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NGHỊ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99754" y="3110276"/>
            <a:ext cx="695866" cy="564577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5497902" y="172529"/>
            <a:ext cx="598098" cy="241539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497901" y="2789167"/>
            <a:ext cx="598099" cy="1886350"/>
          </a:xfrm>
          <a:prstGeom prst="leftBrac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497901" y="4813540"/>
            <a:ext cx="598099" cy="1880558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92436" y="555894"/>
            <a:ext cx="1207697" cy="152687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2437" y="5017679"/>
            <a:ext cx="1207697" cy="14722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 KẾT THÚC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2435" y="2775039"/>
            <a:ext cx="1207697" cy="179962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KIẾN NGHỊ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3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30138" y="952230"/>
            <a:ext cx="3434575" cy="6151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018" y="1567398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2123739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18" y="3978486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3"/>
            <a:ext cx="12205407" cy="6924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205" y="2456045"/>
            <a:ext cx="2255150" cy="13007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CHUẨN BỊ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799512" y="1590123"/>
            <a:ext cx="1546469" cy="84561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807059" y="3756761"/>
            <a:ext cx="1538922" cy="1521694"/>
          </a:xfrm>
          <a:prstGeom prst="bentArrow">
            <a:avLst>
              <a:gd name="adj1" fmla="val 15212"/>
              <a:gd name="adj2" fmla="val 14396"/>
              <a:gd name="adj3" fmla="val 18558"/>
              <a:gd name="adj4" fmla="val 323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93016" y="1242889"/>
            <a:ext cx="2355417" cy="10674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75704" y="4441108"/>
            <a:ext cx="2329369" cy="1096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TÌNH HUỐNG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741762" y="2858538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26772" y="2563482"/>
            <a:ext cx="3446623" cy="900757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KIẾN NGHỊ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89753" y="2858538"/>
            <a:ext cx="971582" cy="42621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375380" y="2456046"/>
            <a:ext cx="2390691" cy="1220302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THỂ LOẠI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25176" y="5507967"/>
            <a:ext cx="1722716" cy="953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2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478802" y="3825739"/>
            <a:ext cx="1126604" cy="584895"/>
          </a:xfrm>
          <a:prstGeom prst="bentArrow">
            <a:avLst>
              <a:gd name="adj1" fmla="val 24818"/>
              <a:gd name="adj2" fmla="val 42104"/>
              <a:gd name="adj3" fmla="val 22406"/>
              <a:gd name="adj4" fmla="val 151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8236335" y="5813634"/>
            <a:ext cx="570064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373911" y="3998822"/>
            <a:ext cx="485010" cy="34256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10800000" flipH="1">
            <a:off x="5504300" y="5537560"/>
            <a:ext cx="996616" cy="792393"/>
          </a:xfrm>
          <a:prstGeom prst="bentArrow">
            <a:avLst>
              <a:gd name="adj1" fmla="val 21231"/>
              <a:gd name="adj2" fmla="val 38158"/>
              <a:gd name="adj3" fmla="val 18925"/>
              <a:gd name="adj4" fmla="val 188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81236" y="3588297"/>
            <a:ext cx="2498897" cy="11636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LỚP VIẾT VĂN BẢN KIẾN NGHỊ…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28879" y="3690433"/>
            <a:ext cx="1722717" cy="996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806399" y="5409841"/>
            <a:ext cx="2498897" cy="11636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MẶT CÁC GIA ĐÌNH VỰC VIẾT VĂN BẢN…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8" grpId="0" animBg="1"/>
      <p:bldP spid="2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42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78711" y="931655"/>
            <a:ext cx="3434575" cy="5853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018" y="1493520"/>
            <a:ext cx="1043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018" y="2073673"/>
            <a:ext cx="10437962" cy="17543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 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18" y="3909473"/>
            <a:ext cx="10437962" cy="279595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karaoke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4441" y="24441"/>
            <a:ext cx="1216755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 KIẾN NGHỊ VỀ MỘT VẤN ĐỀ ĐỜI SỐNG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867" y="117160"/>
            <a:ext cx="1255395" cy="6375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Lucida Handwriting" panose="03010101010101010101" pitchFamily="66" charset="0"/>
              </a:rPr>
              <a:t>NGỮ VĂN 8</a:t>
            </a:r>
            <a:endParaRPr lang="en-US" sz="1600" dirty="0">
              <a:solidFill>
                <a:prstClr val="white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TABLE_ENDDRAG_ORIGIN_RECT" val="945*529"/>
  <p:tag name="TABLE_ENDDRAG_RECT" val="0*10*945*529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8349</Words>
  <Application>WPS Presentation</Application>
  <PresentationFormat>Widescreen</PresentationFormat>
  <Paragraphs>375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Lucida Handwriting</vt:lpstr>
      <vt:lpstr>Vni 13 Annabelle</vt:lpstr>
      <vt:lpstr>Times New Roman</vt:lpstr>
      <vt:lpstr>MS Mincho</vt:lpstr>
      <vt:lpstr>Segoe Print</vt:lpstr>
      <vt:lpstr>MS Mincho</vt:lpstr>
      <vt:lpstr>Yu Gothic UI</vt:lpstr>
      <vt:lpstr>Calibri</vt:lpstr>
      <vt:lpstr>Microsoft YaHei</vt:lpstr>
      <vt:lpstr>Arial Unicode MS</vt:lpstr>
      <vt:lpstr>Calibri Light</vt:lpstr>
      <vt:lpstr>Chủ đề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Đỗ Xuân Trường</dc:creator>
  <cp:lastModifiedBy>Đặng Thị Thu HIền</cp:lastModifiedBy>
  <cp:revision>63</cp:revision>
  <dcterms:created xsi:type="dcterms:W3CDTF">2023-01-15T14:23:00Z</dcterms:created>
  <dcterms:modified xsi:type="dcterms:W3CDTF">2024-12-03T01:30:48Z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1901EB7EE82A4B6094F1CD2802A4E2F9_12</vt:lpwstr>
  </property>
  <property fmtid="{D5CDD505-2E9C-101B-9397-08002B2CF9AE}" pid="3" name="KSOProductBuildVer">
    <vt:lpwstr>1033-12.2.0.18911</vt:lpwstr>
  </property>
</Properties>
</file>