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6" r:id="rId2"/>
    <p:sldId id="256" r:id="rId3"/>
    <p:sldId id="265" r:id="rId4"/>
    <p:sldId id="257" r:id="rId5"/>
    <p:sldId id="267" r:id="rId6"/>
    <p:sldId id="271" r:id="rId7"/>
    <p:sldId id="270" r:id="rId8"/>
    <p:sldId id="269" r:id="rId9"/>
    <p:sldId id="268" r:id="rId10"/>
    <p:sldId id="258" r:id="rId11"/>
    <p:sldId id="272" r:id="rId12"/>
    <p:sldId id="273" r:id="rId13"/>
    <p:sldId id="274" r:id="rId14"/>
    <p:sldId id="275" r:id="rId15"/>
    <p:sldId id="259" r:id="rId16"/>
    <p:sldId id="277" r:id="rId17"/>
    <p:sldId id="264" r:id="rId18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19"/>
    </p:embeddedFont>
    <p:embeddedFont>
      <p:font typeface="#9Slide03 BoosterNextFYBlack" panose="02000A03000000020004" pitchFamily="2" charset="0"/>
      <p:regular r:id="rId20"/>
    </p:embeddedFont>
    <p:embeddedFont>
      <p:font typeface="#9Slide03 BoosterNextFYThin" panose="02000203000000020004" pitchFamily="2" charset="0"/>
      <p:regular r:id="rId21"/>
    </p:embeddedFont>
    <p:embeddedFont>
      <p:font typeface="#9Slide05 FS Blonde Script" panose="03000503000000000000" pitchFamily="65" charset="0"/>
      <p:italic r:id="rId22"/>
    </p:embeddedFont>
    <p:embeddedFont>
      <p:font typeface="#9Slide07 IcielKoni" pitchFamily="2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niglet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09D"/>
    <a:srgbClr val="EFECE0"/>
    <a:srgbClr val="D9D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B4.6.%20PHT%201,2,3%20-%20IN%20-%20Nh&#243;m%203H1K.pdf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hyperlink" Target="B4.6.%20PHT%201,2,3%20-%20IN%20-%20Nh&#243;m%203H1K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7734300"/>
            <a:ext cx="2111314" cy="2544097"/>
          </a:xfrm>
          <a:custGeom>
            <a:avLst/>
            <a:gdLst/>
            <a:ahLst/>
            <a:cxnLst/>
            <a:rect l="l" t="t" r="r" b="b"/>
            <a:pathLst>
              <a:path w="3336729" h="4114800">
                <a:moveTo>
                  <a:pt x="0" y="0"/>
                </a:moveTo>
                <a:lnTo>
                  <a:pt x="3336729" y="0"/>
                </a:lnTo>
                <a:lnTo>
                  <a:pt x="33367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12707" y="342900"/>
            <a:ext cx="2111314" cy="1865634"/>
          </a:xfrm>
          <a:custGeom>
            <a:avLst/>
            <a:gdLst/>
            <a:ahLst/>
            <a:cxnLst/>
            <a:rect l="l" t="t" r="r" b="b"/>
            <a:pathLst>
              <a:path w="2111314" h="1865634">
                <a:moveTo>
                  <a:pt x="0" y="0"/>
                </a:moveTo>
                <a:lnTo>
                  <a:pt x="2111314" y="0"/>
                </a:lnTo>
                <a:lnTo>
                  <a:pt x="2111314" y="1865634"/>
                </a:lnTo>
                <a:lnTo>
                  <a:pt x="0" y="1865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196373" y="-102870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4" y="0"/>
                </a:lnTo>
                <a:lnTo>
                  <a:pt x="41832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Suy nghĩ về câu hát Sống trong đời sống cần có một tấm lòng">
            <a:extLst>
              <a:ext uri="{FF2B5EF4-FFF2-40B4-BE49-F238E27FC236}">
                <a16:creationId xmlns:a16="http://schemas.microsoft.com/office/drawing/2014/main" id="{A4FAB889-CA30-8A2C-1336-11F9FEE0A4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09" y="723900"/>
            <a:ext cx="7016666" cy="419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rình bày ý kiến về hiện tượng bạo lực học đường">
            <a:extLst>
              <a:ext uri="{FF2B5EF4-FFF2-40B4-BE49-F238E27FC236}">
                <a16:creationId xmlns:a16="http://schemas.microsoft.com/office/drawing/2014/main" id="{712C9416-3B6C-6E6F-5A75-16CC3FF09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01" y="723899"/>
            <a:ext cx="6859872" cy="419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329C30-A143-4040-780C-4E6222470B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10" y="5151171"/>
            <a:ext cx="7016665" cy="444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riển lãm “70 năm đền ơn đáp nghĩa”">
            <a:extLst>
              <a:ext uri="{FF2B5EF4-FFF2-40B4-BE49-F238E27FC236}">
                <a16:creationId xmlns:a16="http://schemas.microsoft.com/office/drawing/2014/main" id="{5C61AC83-B19B-EF08-FD5C-DCEAF3689E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248" y="5151171"/>
            <a:ext cx="6831541" cy="4447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53769" y="8526906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7" r="-2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6916400" y="-1031865"/>
            <a:ext cx="3474236" cy="4327079"/>
          </a:xfrm>
          <a:custGeom>
            <a:avLst/>
            <a:gdLst/>
            <a:ahLst/>
            <a:cxnLst/>
            <a:rect l="l" t="t" r="r" b="b"/>
            <a:pathLst>
              <a:path w="3443756" h="4844157">
                <a:moveTo>
                  <a:pt x="3443756" y="0"/>
                </a:moveTo>
                <a:lnTo>
                  <a:pt x="0" y="0"/>
                </a:lnTo>
                <a:lnTo>
                  <a:pt x="0" y="4844157"/>
                </a:lnTo>
                <a:lnTo>
                  <a:pt x="3443756" y="4844157"/>
                </a:lnTo>
                <a:lnTo>
                  <a:pt x="34437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1752359" y="-1724199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E04624-BDD2-CECD-1175-98BAE4173129}"/>
              </a:ext>
            </a:extLst>
          </p:cNvPr>
          <p:cNvSpPr txBox="1"/>
          <p:nvPr/>
        </p:nvSpPr>
        <p:spPr>
          <a:xfrm>
            <a:off x="1534046" y="1450181"/>
            <a:ext cx="15219907" cy="738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a.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xét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dạng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phú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b. 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32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hay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c. 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lưu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ý;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phú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sức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53769" y="82677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5726779" y="-529460"/>
            <a:ext cx="3443756" cy="4844157"/>
          </a:xfrm>
          <a:custGeom>
            <a:avLst/>
            <a:gdLst/>
            <a:ahLst/>
            <a:cxnLst/>
            <a:rect l="l" t="t" r="r" b="b"/>
            <a:pathLst>
              <a:path w="3443756" h="4844157">
                <a:moveTo>
                  <a:pt x="3443756" y="0"/>
                </a:moveTo>
                <a:lnTo>
                  <a:pt x="0" y="0"/>
                </a:lnTo>
                <a:lnTo>
                  <a:pt x="0" y="4844157"/>
                </a:lnTo>
                <a:lnTo>
                  <a:pt x="3443756" y="4844157"/>
                </a:lnTo>
                <a:lnTo>
                  <a:pt x="34437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752600" y="-218783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CD993-1969-47B8-8893-21A54BB7584E}"/>
              </a:ext>
            </a:extLst>
          </p:cNvPr>
          <p:cNvSpPr txBox="1"/>
          <p:nvPr/>
        </p:nvSpPr>
        <p:spPr>
          <a:xfrm>
            <a:off x="1371600" y="1285677"/>
            <a:ext cx="141732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d. </a:t>
            </a:r>
            <a:r>
              <a:rPr lang="en-US" sz="2800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2800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2800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800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2800" b="1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2800" b="1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 </a:t>
            </a:r>
            <a:r>
              <a:rPr lang="en-US" sz="2800" b="1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Chuẩn</a:t>
            </a:r>
            <a:r>
              <a:rPr lang="en-US" sz="2800" b="1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bị</a:t>
            </a:r>
            <a:endParaRPr lang="en-US" sz="2800" b="1" spc="-1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nguồn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nhau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chép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tranh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sơ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28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2: </a:t>
            </a:r>
            <a:r>
              <a:rPr lang="en-US" sz="28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8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28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</a:t>
            </a:r>
            <a:endParaRPr lang="en-US" sz="2800" spc="-10" dirty="0"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ý: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Đặt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trả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hỏi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thích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Ví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như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cuộc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cuộc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53769" y="89535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6605354" y="-1104900"/>
            <a:ext cx="2711335" cy="4114800"/>
          </a:xfrm>
          <a:custGeom>
            <a:avLst/>
            <a:gdLst/>
            <a:ahLst/>
            <a:cxnLst/>
            <a:rect l="l" t="t" r="r" b="b"/>
            <a:pathLst>
              <a:path w="3443756" h="4844157">
                <a:moveTo>
                  <a:pt x="3443756" y="0"/>
                </a:moveTo>
                <a:lnTo>
                  <a:pt x="0" y="0"/>
                </a:lnTo>
                <a:lnTo>
                  <a:pt x="0" y="4844157"/>
                </a:lnTo>
                <a:lnTo>
                  <a:pt x="3443756" y="4844157"/>
                </a:lnTo>
                <a:lnTo>
                  <a:pt x="34437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2020924" y="-171450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61D77D-3F80-FE2A-0C1F-E7DA484D27C9}"/>
              </a:ext>
            </a:extLst>
          </p:cNvPr>
          <p:cNvSpPr txBox="1"/>
          <p:nvPr/>
        </p:nvSpPr>
        <p:spPr>
          <a:xfrm>
            <a:off x="1828800" y="865406"/>
            <a:ext cx="14935200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ý: Theo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trúc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ba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dắt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giới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thiệu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nghị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khái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quát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nghị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Giải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ngắn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nghị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ví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hay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phản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đối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Lần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lượt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theo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lẽ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tỏ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thuyết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mở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rộng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góc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nhìn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toàn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lật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lại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Khẳng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lại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nghị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xuất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giải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/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rút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hành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động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Thông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3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53769" y="8039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5726779" y="-529460"/>
            <a:ext cx="3443756" cy="4844157"/>
          </a:xfrm>
          <a:custGeom>
            <a:avLst/>
            <a:gdLst/>
            <a:ahLst/>
            <a:cxnLst/>
            <a:rect l="l" t="t" r="r" b="b"/>
            <a:pathLst>
              <a:path w="3443756" h="4844157">
                <a:moveTo>
                  <a:pt x="3443756" y="0"/>
                </a:moveTo>
                <a:lnTo>
                  <a:pt x="0" y="0"/>
                </a:lnTo>
                <a:lnTo>
                  <a:pt x="0" y="4844157"/>
                </a:lnTo>
                <a:lnTo>
                  <a:pt x="3443756" y="4844157"/>
                </a:lnTo>
                <a:lnTo>
                  <a:pt x="34437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457594" y="-1577271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E94A5-A427-64E1-4D7C-39CE6C4A944B}"/>
              </a:ext>
            </a:extLst>
          </p:cNvPr>
          <p:cNvSpPr txBox="1"/>
          <p:nvPr/>
        </p:nvSpPr>
        <p:spPr>
          <a:xfrm>
            <a:off x="1752600" y="1941090"/>
            <a:ext cx="1371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3: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endParaRPr lang="en-US" sz="4000" spc="-10" dirty="0">
              <a:solidFill>
                <a:srgbClr val="0070C0"/>
              </a:solidFill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vận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huy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4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4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11C7C-4998-386F-F5CA-088C6A9F3A7A}"/>
              </a:ext>
            </a:extLst>
          </p:cNvPr>
          <p:cNvSpPr txBox="1"/>
          <p:nvPr/>
        </p:nvSpPr>
        <p:spPr>
          <a:xfrm>
            <a:off x="1752599" y="4817164"/>
            <a:ext cx="13715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4: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Kiểm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chỉnh</a:t>
            </a:r>
            <a:r>
              <a:rPr lang="en-US" sz="4000" spc="-1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spc="-1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sửa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Đảm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đúng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tả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chặt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chẽ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hệ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ràng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4000" b="1" i="1" kern="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4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5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8700" y="6032067"/>
            <a:ext cx="5117609" cy="5433755"/>
          </a:xfrm>
          <a:custGeom>
            <a:avLst/>
            <a:gdLst/>
            <a:ahLst/>
            <a:cxnLst/>
            <a:rect l="l" t="t" r="r" b="b"/>
            <a:pathLst>
              <a:path w="5117609" h="5433755">
                <a:moveTo>
                  <a:pt x="0" y="0"/>
                </a:moveTo>
                <a:lnTo>
                  <a:pt x="5117609" y="0"/>
                </a:lnTo>
                <a:lnTo>
                  <a:pt x="5117609" y="5433755"/>
                </a:lnTo>
                <a:lnTo>
                  <a:pt x="0" y="543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19040" y="1276158"/>
            <a:ext cx="12049921" cy="6710676"/>
          </a:xfrm>
          <a:custGeom>
            <a:avLst/>
            <a:gdLst/>
            <a:ahLst/>
            <a:cxnLst/>
            <a:rect l="l" t="t" r="r" b="b"/>
            <a:pathLst>
              <a:path w="12049921" h="6710676">
                <a:moveTo>
                  <a:pt x="0" y="0"/>
                </a:moveTo>
                <a:lnTo>
                  <a:pt x="12049920" y="0"/>
                </a:lnTo>
                <a:lnTo>
                  <a:pt x="12049920" y="6710676"/>
                </a:lnTo>
                <a:lnTo>
                  <a:pt x="0" y="6710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092010" y="5317187"/>
            <a:ext cx="7780393" cy="5339294"/>
          </a:xfrm>
          <a:custGeom>
            <a:avLst/>
            <a:gdLst/>
            <a:ahLst/>
            <a:cxnLst/>
            <a:rect l="l" t="t" r="r" b="b"/>
            <a:pathLst>
              <a:path w="7780393" h="5339294">
                <a:moveTo>
                  <a:pt x="0" y="0"/>
                </a:moveTo>
                <a:lnTo>
                  <a:pt x="7780393" y="0"/>
                </a:lnTo>
                <a:lnTo>
                  <a:pt x="7780393" y="5339295"/>
                </a:lnTo>
                <a:lnTo>
                  <a:pt x="0" y="5339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196373" y="-102870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4" y="0"/>
                </a:lnTo>
                <a:lnTo>
                  <a:pt x="41832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73424" y="994868"/>
            <a:ext cx="2091232" cy="2091232"/>
          </a:xfrm>
          <a:custGeom>
            <a:avLst/>
            <a:gdLst/>
            <a:ahLst/>
            <a:cxnLst/>
            <a:rect l="l" t="t" r="r" b="b"/>
            <a:pathLst>
              <a:path w="2091232" h="2091232">
                <a:moveTo>
                  <a:pt x="0" y="0"/>
                </a:moveTo>
                <a:lnTo>
                  <a:pt x="2091232" y="0"/>
                </a:lnTo>
                <a:lnTo>
                  <a:pt x="2091232" y="2091232"/>
                </a:lnTo>
                <a:lnTo>
                  <a:pt x="0" y="209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02900" y="3308776"/>
            <a:ext cx="8899784" cy="216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7280"/>
              </a:lnSpc>
              <a:defRPr sz="14400">
                <a:solidFill>
                  <a:srgbClr val="5D492B"/>
                </a:solidFill>
                <a:latin typeface="#9Slide05 FS Blonde Script" panose="03000503000000000000" pitchFamily="65" charset="0"/>
              </a:defRPr>
            </a:lvl1pPr>
          </a:lstStyle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6EC50-F84F-1AFD-F4D8-1B0707D4E627}"/>
              </a:ext>
            </a:extLst>
          </p:cNvPr>
          <p:cNvSpPr txBox="1"/>
          <p:nvPr/>
        </p:nvSpPr>
        <p:spPr>
          <a:xfrm>
            <a:off x="3654406" y="5471163"/>
            <a:ext cx="838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háo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danh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bệnh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36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5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194496">
            <a:off x="-439722" y="6338852"/>
            <a:ext cx="3336729" cy="4114800"/>
          </a:xfrm>
          <a:custGeom>
            <a:avLst/>
            <a:gdLst/>
            <a:ahLst/>
            <a:cxnLst/>
            <a:rect l="l" t="t" r="r" b="b"/>
            <a:pathLst>
              <a:path w="3336729" h="4114800">
                <a:moveTo>
                  <a:pt x="0" y="0"/>
                </a:moveTo>
                <a:lnTo>
                  <a:pt x="3336729" y="0"/>
                </a:lnTo>
                <a:lnTo>
                  <a:pt x="33367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1000" y="214626"/>
            <a:ext cx="2111314" cy="1865634"/>
          </a:xfrm>
          <a:custGeom>
            <a:avLst/>
            <a:gdLst/>
            <a:ahLst/>
            <a:cxnLst/>
            <a:rect l="l" t="t" r="r" b="b"/>
            <a:pathLst>
              <a:path w="2111314" h="1865634">
                <a:moveTo>
                  <a:pt x="0" y="0"/>
                </a:moveTo>
                <a:lnTo>
                  <a:pt x="2111314" y="0"/>
                </a:lnTo>
                <a:lnTo>
                  <a:pt x="2111314" y="1865634"/>
                </a:lnTo>
                <a:lnTo>
                  <a:pt x="0" y="1865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6373" y="-102870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4" y="0"/>
                </a:lnTo>
                <a:lnTo>
                  <a:pt x="41832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C03B3-04EE-DD64-165E-B9226A7FDA98}"/>
              </a:ext>
            </a:extLst>
          </p:cNvPr>
          <p:cNvSpPr txBox="1"/>
          <p:nvPr/>
        </p:nvSpPr>
        <p:spPr>
          <a:xfrm>
            <a:off x="2492314" y="1818650"/>
            <a:ext cx="10187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015A5-F500-4FA2-7467-E8DB196CAD63}"/>
              </a:ext>
            </a:extLst>
          </p:cNvPr>
          <p:cNvSpPr txBox="1"/>
          <p:nvPr/>
        </p:nvSpPr>
        <p:spPr>
          <a:xfrm>
            <a:off x="3505199" y="2533773"/>
            <a:ext cx="12691173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nguồn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khác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nhau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chép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tranh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bảng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sơ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8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43D79-8EB3-E660-CB27-D12E77ED8ECC}"/>
              </a:ext>
            </a:extLst>
          </p:cNvPr>
          <p:cNvSpPr txBox="1"/>
          <p:nvPr/>
        </p:nvSpPr>
        <p:spPr>
          <a:xfrm>
            <a:off x="2492314" y="5234914"/>
            <a:ext cx="10187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</a:p>
        </p:txBody>
      </p:sp>
      <p:sp>
        <p:nvSpPr>
          <p:cNvPr id="3" name="TextBox 2">
            <a:hlinkClick r:id="rId8" action="ppaction://hlinkfile"/>
            <a:extLst>
              <a:ext uri="{FF2B5EF4-FFF2-40B4-BE49-F238E27FC236}">
                <a16:creationId xmlns:a16="http://schemas.microsoft.com/office/drawing/2014/main" id="{4F1D750E-E88C-6264-6522-15C77EFD12A9}"/>
              </a:ext>
            </a:extLst>
          </p:cNvPr>
          <p:cNvSpPr txBox="1"/>
          <p:nvPr/>
        </p:nvSpPr>
        <p:spPr>
          <a:xfrm>
            <a:off x="3505199" y="5979144"/>
            <a:ext cx="3505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u="sng" spc="-1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PHIẾU</a:t>
            </a:r>
            <a:r>
              <a:rPr lang="en-US" sz="2800" u="sng" spc="-10" dirty="0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u="sng" spc="-1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800" u="sng" spc="-10" dirty="0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u="sng" spc="-1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TẬP</a:t>
            </a:r>
            <a:r>
              <a:rPr lang="en-US" sz="2800" u="sng" spc="-10" dirty="0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u="sng" spc="-1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2800" u="sng" spc="-10" dirty="0">
                <a:solidFill>
                  <a:srgbClr val="0070C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2</a:t>
            </a:r>
            <a:endParaRPr lang="en-US" sz="2400" u="sng" dirty="0">
              <a:solidFill>
                <a:srgbClr val="0070C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194496">
            <a:off x="-595768" y="8014973"/>
            <a:ext cx="3336729" cy="4114800"/>
          </a:xfrm>
          <a:custGeom>
            <a:avLst/>
            <a:gdLst/>
            <a:ahLst/>
            <a:cxnLst/>
            <a:rect l="l" t="t" r="r" b="b"/>
            <a:pathLst>
              <a:path w="3336729" h="4114800">
                <a:moveTo>
                  <a:pt x="0" y="0"/>
                </a:moveTo>
                <a:lnTo>
                  <a:pt x="3336729" y="0"/>
                </a:lnTo>
                <a:lnTo>
                  <a:pt x="33367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81000" y="214626"/>
            <a:ext cx="2111314" cy="1865634"/>
          </a:xfrm>
          <a:custGeom>
            <a:avLst/>
            <a:gdLst/>
            <a:ahLst/>
            <a:cxnLst/>
            <a:rect l="l" t="t" r="r" b="b"/>
            <a:pathLst>
              <a:path w="2111314" h="1865634">
                <a:moveTo>
                  <a:pt x="0" y="0"/>
                </a:moveTo>
                <a:lnTo>
                  <a:pt x="2111314" y="0"/>
                </a:lnTo>
                <a:lnTo>
                  <a:pt x="2111314" y="1865634"/>
                </a:lnTo>
                <a:lnTo>
                  <a:pt x="0" y="1865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196373" y="-102870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4" y="0"/>
                </a:lnTo>
                <a:lnTo>
                  <a:pt x="41832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19714-44BB-D106-9DF5-0DDCCA1EB010}"/>
              </a:ext>
            </a:extLst>
          </p:cNvPr>
          <p:cNvSpPr txBox="1"/>
          <p:nvPr/>
        </p:nvSpPr>
        <p:spPr>
          <a:xfrm>
            <a:off x="2546622" y="1677665"/>
            <a:ext cx="10187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3: HS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472A46-4787-D517-A9AF-8DEB72505F17}"/>
              </a:ext>
            </a:extLst>
          </p:cNvPr>
          <p:cNvSpPr txBox="1"/>
          <p:nvPr/>
        </p:nvSpPr>
        <p:spPr>
          <a:xfrm>
            <a:off x="3511852" y="2580198"/>
            <a:ext cx="1269117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spc="-1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Kĩ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bày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Ghi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nguồn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lấy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lấy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phẩm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kumimoji="0" lang="en-US" sz="2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8617A-F610-4205-4FC4-EA10F7623682}"/>
              </a:ext>
            </a:extLst>
          </p:cNvPr>
          <p:cNvSpPr txBox="1"/>
          <p:nvPr/>
        </p:nvSpPr>
        <p:spPr>
          <a:xfrm>
            <a:off x="2546622" y="6998705"/>
            <a:ext cx="10187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4: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59EF3-E8CA-EF43-CA82-4FAA08587ED6}"/>
              </a:ext>
            </a:extLst>
          </p:cNvPr>
          <p:cNvSpPr txBox="1"/>
          <p:nvPr/>
        </p:nvSpPr>
        <p:spPr>
          <a:xfrm>
            <a:off x="3511851" y="7781035"/>
            <a:ext cx="12691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0" i="0" u="none" strike="noStrike" cap="none" spc="-1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,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1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9040" y="1788162"/>
            <a:ext cx="12049921" cy="6710676"/>
          </a:xfrm>
          <a:custGeom>
            <a:avLst/>
            <a:gdLst/>
            <a:ahLst/>
            <a:cxnLst/>
            <a:rect l="l" t="t" r="r" b="b"/>
            <a:pathLst>
              <a:path w="12049921" h="6710676">
                <a:moveTo>
                  <a:pt x="0" y="0"/>
                </a:moveTo>
                <a:lnTo>
                  <a:pt x="12049920" y="0"/>
                </a:lnTo>
                <a:lnTo>
                  <a:pt x="12049920" y="6710676"/>
                </a:lnTo>
                <a:lnTo>
                  <a:pt x="0" y="6710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78200" y="7581900"/>
            <a:ext cx="2819440" cy="3371467"/>
          </a:xfrm>
          <a:custGeom>
            <a:avLst/>
            <a:gdLst/>
            <a:ahLst/>
            <a:cxnLst/>
            <a:rect l="l" t="t" r="r" b="b"/>
            <a:pathLst>
              <a:path w="5117609" h="5433755">
                <a:moveTo>
                  <a:pt x="0" y="0"/>
                </a:moveTo>
                <a:lnTo>
                  <a:pt x="5117609" y="0"/>
                </a:lnTo>
                <a:lnTo>
                  <a:pt x="5117609" y="5433755"/>
                </a:lnTo>
                <a:lnTo>
                  <a:pt x="0" y="543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457594" y="-1577271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70391" y="1364710"/>
            <a:ext cx="3182220" cy="3066503"/>
          </a:xfrm>
          <a:custGeom>
            <a:avLst/>
            <a:gdLst/>
            <a:ahLst/>
            <a:cxnLst/>
            <a:rect l="l" t="t" r="r" b="b"/>
            <a:pathLst>
              <a:path w="3182220" h="3066503">
                <a:moveTo>
                  <a:pt x="0" y="0"/>
                </a:moveTo>
                <a:lnTo>
                  <a:pt x="3182220" y="0"/>
                </a:lnTo>
                <a:lnTo>
                  <a:pt x="3182220" y="3066504"/>
                </a:lnTo>
                <a:lnTo>
                  <a:pt x="0" y="3066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0913EB-2A23-EB21-B153-442026C4E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476071"/>
              </p:ext>
            </p:extLst>
          </p:nvPr>
        </p:nvGraphicFramePr>
        <p:xfrm>
          <a:off x="965199" y="877690"/>
          <a:ext cx="16357601" cy="868541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712201">
                  <a:extLst>
                    <a:ext uri="{9D8B030D-6E8A-4147-A177-3AD203B41FA5}">
                      <a16:colId xmlns:a16="http://schemas.microsoft.com/office/drawing/2014/main" val="153537028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70301674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3420406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47969306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393888999"/>
                    </a:ext>
                  </a:extLst>
                </a:gridCol>
              </a:tblGrid>
              <a:tr h="1150963">
                <a:tc gridSpan="5">
                  <a:txBody>
                    <a:bodyPr/>
                    <a:lstStyle/>
                    <a:p>
                      <a:pPr marL="91440" marR="1828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KIỂM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91440" marR="1828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nghị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rgbClr val="5F90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8397"/>
                  </a:ext>
                </a:extLst>
              </a:tr>
              <a:tr h="837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rgbClr val="5F90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rgbClr val="5F90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rgbClr val="5F90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Chưa đạt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rgbClr val="5F909D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ý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rgbClr val="5F90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420348"/>
                  </a:ext>
                </a:extLst>
              </a:tr>
              <a:tr h="11144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trúc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dung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500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813067139"/>
                  </a:ext>
                </a:extLst>
              </a:tr>
              <a:tr h="71640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spc="-3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dắt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nghị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1891133843"/>
                  </a:ext>
                </a:extLst>
              </a:tr>
              <a:tr h="96040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phản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1738199503"/>
                  </a:ext>
                </a:extLst>
              </a:tr>
              <a:tr h="102960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đưa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3137279388"/>
                  </a:ext>
                </a:extLst>
              </a:tr>
              <a:tr h="11144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hoàn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góc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nhìn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giải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3332450746"/>
                  </a:ext>
                </a:extLst>
              </a:tr>
              <a:tr h="80120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điệp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2990860351"/>
                  </a:ext>
                </a:extLst>
              </a:tr>
              <a:tr h="96040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7.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Thin" panose="02000203000000020004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Thin" panose="020002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6524" marR="46524" marT="0" marB="0" anchor="ctr"/>
                </a:tc>
                <a:extLst>
                  <a:ext uri="{0D108BD9-81ED-4DB2-BD59-A6C34878D82A}">
                    <a16:rowId xmlns:a16="http://schemas.microsoft.com/office/drawing/2014/main" val="191871825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81418" y="1028700"/>
            <a:ext cx="7315200" cy="3803904"/>
          </a:xfrm>
          <a:custGeom>
            <a:avLst/>
            <a:gdLst/>
            <a:ahLst/>
            <a:cxnLst/>
            <a:rect l="l" t="t" r="r" b="b"/>
            <a:pathLst>
              <a:path w="7315200" h="3803904">
                <a:moveTo>
                  <a:pt x="0" y="0"/>
                </a:moveTo>
                <a:lnTo>
                  <a:pt x="7315200" y="0"/>
                </a:lnTo>
                <a:lnTo>
                  <a:pt x="7315200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62607" y="530919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2366795" y="1801994"/>
            <a:ext cx="13554411" cy="7014407"/>
          </a:xfrm>
          <a:custGeom>
            <a:avLst/>
            <a:gdLst/>
            <a:ahLst/>
            <a:cxnLst/>
            <a:rect l="l" t="t" r="r" b="b"/>
            <a:pathLst>
              <a:path w="13554411" h="7014407">
                <a:moveTo>
                  <a:pt x="0" y="7014408"/>
                </a:moveTo>
                <a:lnTo>
                  <a:pt x="13554410" y="7014408"/>
                </a:lnTo>
                <a:lnTo>
                  <a:pt x="13554410" y="0"/>
                </a:lnTo>
                <a:lnTo>
                  <a:pt x="0" y="0"/>
                </a:lnTo>
                <a:lnTo>
                  <a:pt x="0" y="70144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141120"/>
            <a:ext cx="3728008" cy="1321748"/>
          </a:xfrm>
          <a:custGeom>
            <a:avLst/>
            <a:gdLst/>
            <a:ahLst/>
            <a:cxnLst/>
            <a:rect l="l" t="t" r="r" b="b"/>
            <a:pathLst>
              <a:path w="3728008" h="1321748">
                <a:moveTo>
                  <a:pt x="0" y="0"/>
                </a:moveTo>
                <a:lnTo>
                  <a:pt x="3728008" y="0"/>
                </a:lnTo>
                <a:lnTo>
                  <a:pt x="3728008" y="1321748"/>
                </a:lnTo>
                <a:lnTo>
                  <a:pt x="0" y="1321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17039" y="5658950"/>
            <a:ext cx="9003738" cy="4760726"/>
          </a:xfrm>
          <a:custGeom>
            <a:avLst/>
            <a:gdLst/>
            <a:ahLst/>
            <a:cxnLst/>
            <a:rect l="l" t="t" r="r" b="b"/>
            <a:pathLst>
              <a:path w="9003738" h="4760726">
                <a:moveTo>
                  <a:pt x="0" y="0"/>
                </a:moveTo>
                <a:lnTo>
                  <a:pt x="9003738" y="0"/>
                </a:lnTo>
                <a:lnTo>
                  <a:pt x="9003738" y="4760726"/>
                </a:lnTo>
                <a:lnTo>
                  <a:pt x="0" y="47607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903757" y="2633580"/>
            <a:ext cx="10480485" cy="2713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Nghị</a:t>
            </a: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luận</a:t>
            </a:r>
            <a:endParaRPr lang="en-US" sz="7200" dirty="0">
              <a:solidFill>
                <a:srgbClr val="5D492B"/>
              </a:solidFill>
              <a:latin typeface="#9Slide07 IcielKoni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về</a:t>
            </a: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một</a:t>
            </a: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vấn</a:t>
            </a: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đề</a:t>
            </a: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đời</a:t>
            </a:r>
            <a:r>
              <a:rPr lang="en-US" sz="7200" dirty="0">
                <a:solidFill>
                  <a:srgbClr val="5D492B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5D492B"/>
                </a:solidFill>
                <a:latin typeface="#9Slide07 IcielKoni" pitchFamily="2" charset="0"/>
              </a:rPr>
              <a:t>sống</a:t>
            </a:r>
            <a:endParaRPr lang="en-US" sz="7200" dirty="0">
              <a:solidFill>
                <a:srgbClr val="5D492B"/>
              </a:solidFill>
              <a:latin typeface="#9Slide07 IcielKoni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631110" y="5819977"/>
            <a:ext cx="5025777" cy="71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5D492B"/>
                </a:solidFill>
                <a:latin typeface="Sniglet"/>
              </a:rPr>
              <a:t>Giáo</a:t>
            </a:r>
            <a:r>
              <a:rPr lang="en-US" sz="4200" dirty="0">
                <a:solidFill>
                  <a:srgbClr val="5D492B"/>
                </a:solidFill>
                <a:latin typeface="Sniglet"/>
              </a:rPr>
              <a:t> </a:t>
            </a:r>
            <a:r>
              <a:rPr lang="en-US" sz="4200" dirty="0" err="1">
                <a:solidFill>
                  <a:srgbClr val="5D492B"/>
                </a:solidFill>
                <a:latin typeface="Sniglet"/>
              </a:rPr>
              <a:t>viên</a:t>
            </a:r>
            <a:r>
              <a:rPr lang="en-US" sz="4200" dirty="0">
                <a:solidFill>
                  <a:srgbClr val="5D492B"/>
                </a:solidFill>
                <a:latin typeface="Sniglet"/>
              </a:rPr>
              <a:t>: </a:t>
            </a:r>
            <a:r>
              <a:rPr lang="en-US" sz="4200" dirty="0" err="1">
                <a:solidFill>
                  <a:srgbClr val="5D492B"/>
                </a:solidFill>
                <a:latin typeface="Sniglet"/>
              </a:rPr>
              <a:t>Nhóm</a:t>
            </a:r>
            <a:r>
              <a:rPr lang="en-US" sz="4200" dirty="0">
                <a:solidFill>
                  <a:srgbClr val="5D492B"/>
                </a:solidFill>
                <a:latin typeface="Sniglet"/>
              </a:rPr>
              <a:t> </a:t>
            </a:r>
            <a:r>
              <a:rPr lang="en-US" sz="4200" dirty="0" err="1">
                <a:solidFill>
                  <a:srgbClr val="5D492B"/>
                </a:solidFill>
                <a:latin typeface="Sniglet"/>
              </a:rPr>
              <a:t>3H</a:t>
            </a:r>
            <a:endParaRPr lang="en-US" sz="4200" dirty="0">
              <a:solidFill>
                <a:srgbClr val="5D492B"/>
              </a:solidFill>
              <a:latin typeface="Snigle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8700" y="6032067"/>
            <a:ext cx="5117609" cy="5433755"/>
          </a:xfrm>
          <a:custGeom>
            <a:avLst/>
            <a:gdLst/>
            <a:ahLst/>
            <a:cxnLst/>
            <a:rect l="l" t="t" r="r" b="b"/>
            <a:pathLst>
              <a:path w="5117609" h="5433755">
                <a:moveTo>
                  <a:pt x="0" y="0"/>
                </a:moveTo>
                <a:lnTo>
                  <a:pt x="5117609" y="0"/>
                </a:lnTo>
                <a:lnTo>
                  <a:pt x="5117609" y="5433755"/>
                </a:lnTo>
                <a:lnTo>
                  <a:pt x="0" y="543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19040" y="1276158"/>
            <a:ext cx="12049921" cy="6710676"/>
          </a:xfrm>
          <a:custGeom>
            <a:avLst/>
            <a:gdLst/>
            <a:ahLst/>
            <a:cxnLst/>
            <a:rect l="l" t="t" r="r" b="b"/>
            <a:pathLst>
              <a:path w="12049921" h="6710676">
                <a:moveTo>
                  <a:pt x="0" y="0"/>
                </a:moveTo>
                <a:lnTo>
                  <a:pt x="12049920" y="0"/>
                </a:lnTo>
                <a:lnTo>
                  <a:pt x="12049920" y="6710676"/>
                </a:lnTo>
                <a:lnTo>
                  <a:pt x="0" y="6710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92010" y="5317187"/>
            <a:ext cx="7780393" cy="5339294"/>
          </a:xfrm>
          <a:custGeom>
            <a:avLst/>
            <a:gdLst/>
            <a:ahLst/>
            <a:cxnLst/>
            <a:rect l="l" t="t" r="r" b="b"/>
            <a:pathLst>
              <a:path w="7780393" h="5339294">
                <a:moveTo>
                  <a:pt x="0" y="0"/>
                </a:moveTo>
                <a:lnTo>
                  <a:pt x="7780393" y="0"/>
                </a:lnTo>
                <a:lnTo>
                  <a:pt x="7780393" y="5339295"/>
                </a:lnTo>
                <a:lnTo>
                  <a:pt x="0" y="5339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96373" y="-1028700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4" y="0"/>
                </a:lnTo>
                <a:lnTo>
                  <a:pt x="41832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73424" y="994868"/>
            <a:ext cx="2091232" cy="2091232"/>
          </a:xfrm>
          <a:custGeom>
            <a:avLst/>
            <a:gdLst/>
            <a:ahLst/>
            <a:cxnLst/>
            <a:rect l="l" t="t" r="r" b="b"/>
            <a:pathLst>
              <a:path w="2091232" h="2091232">
                <a:moveTo>
                  <a:pt x="0" y="0"/>
                </a:moveTo>
                <a:lnTo>
                  <a:pt x="2091232" y="0"/>
                </a:lnTo>
                <a:lnTo>
                  <a:pt x="2091232" y="2091232"/>
                </a:lnTo>
                <a:lnTo>
                  <a:pt x="0" y="209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94108" y="3536121"/>
            <a:ext cx="8899784" cy="210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80"/>
              </a:lnSpc>
            </a:pPr>
            <a:r>
              <a:rPr lang="en-US" sz="14400" dirty="0" err="1">
                <a:solidFill>
                  <a:srgbClr val="5D492B"/>
                </a:solidFill>
                <a:latin typeface="#9Slide05 FS Blonde Script" panose="03000503000000000000" pitchFamily="65" charset="0"/>
              </a:rPr>
              <a:t>Định</a:t>
            </a:r>
            <a:r>
              <a:rPr lang="en-US" sz="14400" dirty="0">
                <a:solidFill>
                  <a:srgbClr val="5D492B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14400" dirty="0" err="1">
                <a:solidFill>
                  <a:srgbClr val="5D492B"/>
                </a:solidFill>
                <a:latin typeface="#9Slide05 FS Blonde Script" panose="03000503000000000000" pitchFamily="65" charset="0"/>
              </a:rPr>
              <a:t>hướng</a:t>
            </a:r>
            <a:endParaRPr lang="en-US" sz="14400" dirty="0">
              <a:solidFill>
                <a:srgbClr val="5D492B"/>
              </a:solidFill>
              <a:latin typeface="#9Slide05 FS Blonde Script" panose="03000503000000000000" pitchFamily="65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735553" y="766157"/>
            <a:ext cx="2116937" cy="2039957"/>
          </a:xfrm>
          <a:custGeom>
            <a:avLst/>
            <a:gdLst/>
            <a:ahLst/>
            <a:cxnLst/>
            <a:rect l="l" t="t" r="r" b="b"/>
            <a:pathLst>
              <a:path w="2116937" h="2039957">
                <a:moveTo>
                  <a:pt x="0" y="0"/>
                </a:moveTo>
                <a:lnTo>
                  <a:pt x="2116937" y="0"/>
                </a:lnTo>
                <a:lnTo>
                  <a:pt x="2116937" y="2039958"/>
                </a:lnTo>
                <a:lnTo>
                  <a:pt x="0" y="203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70765">
            <a:off x="-1449678" y="-1496677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2374FB-AAD5-D320-7C7F-40E54E24E88D}"/>
              </a:ext>
            </a:extLst>
          </p:cNvPr>
          <p:cNvSpPr/>
          <p:nvPr/>
        </p:nvSpPr>
        <p:spPr>
          <a:xfrm>
            <a:off x="-152400" y="7658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7" r="-2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hlinkClick r:id="rId7" action="ppaction://hlinkfile"/>
            <a:extLst>
              <a:ext uri="{FF2B5EF4-FFF2-40B4-BE49-F238E27FC236}">
                <a16:creationId xmlns:a16="http://schemas.microsoft.com/office/drawing/2014/main" id="{0C0C4F0B-FEEB-D51F-BB3F-E4C905095D27}"/>
              </a:ext>
            </a:extLst>
          </p:cNvPr>
          <p:cNvSpPr txBox="1"/>
          <p:nvPr/>
        </p:nvSpPr>
        <p:spPr>
          <a:xfrm>
            <a:off x="2086650" y="954147"/>
            <a:ext cx="13411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PHIẾU HỌC TẬP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nghị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luận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vấn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sống</a:t>
            </a:r>
            <a:endParaRPr lang="en-US" sz="32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F4851CA-3719-2E55-9170-66A5D8B99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15260"/>
              </p:ext>
            </p:extLst>
          </p:nvPr>
        </p:nvGraphicFramePr>
        <p:xfrm>
          <a:off x="1201502" y="2703506"/>
          <a:ext cx="15867298" cy="6627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0690">
                  <a:extLst>
                    <a:ext uri="{9D8B030D-6E8A-4147-A177-3AD203B41FA5}">
                      <a16:colId xmlns:a16="http://schemas.microsoft.com/office/drawing/2014/main" val="1633867941"/>
                    </a:ext>
                  </a:extLst>
                </a:gridCol>
                <a:gridCol w="8016608">
                  <a:extLst>
                    <a:ext uri="{9D8B030D-6E8A-4147-A177-3AD203B41FA5}">
                      <a16:colId xmlns:a16="http://schemas.microsoft.com/office/drawing/2014/main" val="4164578167"/>
                    </a:ext>
                  </a:extLst>
                </a:gridCol>
              </a:tblGrid>
              <a:tr h="839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905484"/>
                  </a:ext>
                </a:extLst>
              </a:tr>
              <a:tr h="99060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a,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181899"/>
                  </a:ext>
                </a:extLst>
              </a:tr>
              <a:tr h="4796704">
                <a:tc>
                  <a:txBody>
                    <a:bodyPr/>
                    <a:lstStyle/>
                    <a:p>
                      <a:pPr marL="30480" marR="30480" indent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(1)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Hồ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dạy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thiếu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niên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đồng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“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dạy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giàu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410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A325FBD-5BBA-4892-1471-783C5EC9EA74}"/>
              </a:ext>
            </a:extLst>
          </p:cNvPr>
          <p:cNvSpPr txBox="1"/>
          <p:nvPr/>
        </p:nvSpPr>
        <p:spPr>
          <a:xfrm>
            <a:off x="9144000" y="4914900"/>
            <a:ext cx="77724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mở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giới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thiệu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nghị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“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dạy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thiếu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niên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giàu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dắt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giới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thiệu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735553" y="766157"/>
            <a:ext cx="2116937" cy="2039957"/>
          </a:xfrm>
          <a:custGeom>
            <a:avLst/>
            <a:gdLst/>
            <a:ahLst/>
            <a:cxnLst/>
            <a:rect l="l" t="t" r="r" b="b"/>
            <a:pathLst>
              <a:path w="2116937" h="2039957">
                <a:moveTo>
                  <a:pt x="0" y="0"/>
                </a:moveTo>
                <a:lnTo>
                  <a:pt x="2116937" y="0"/>
                </a:lnTo>
                <a:lnTo>
                  <a:pt x="2116937" y="2039958"/>
                </a:lnTo>
                <a:lnTo>
                  <a:pt x="0" y="203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8570765">
            <a:off x="-1449678" y="-1496677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2374FB-AAD5-D320-7C7F-40E54E24E88D}"/>
              </a:ext>
            </a:extLst>
          </p:cNvPr>
          <p:cNvSpPr/>
          <p:nvPr/>
        </p:nvSpPr>
        <p:spPr>
          <a:xfrm>
            <a:off x="-152400" y="7658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B5DAC6-3A4F-0C70-673B-693DAC853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03678"/>
              </p:ext>
            </p:extLst>
          </p:nvPr>
        </p:nvGraphicFramePr>
        <p:xfrm>
          <a:off x="1219200" y="2136436"/>
          <a:ext cx="15849600" cy="7602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77400">
                  <a:extLst>
                    <a:ext uri="{9D8B030D-6E8A-4147-A177-3AD203B41FA5}">
                      <a16:colId xmlns:a16="http://schemas.microsoft.com/office/drawing/2014/main" val="1817268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1929269261"/>
                    </a:ext>
                  </a:extLst>
                </a:gridCol>
              </a:tblGrid>
              <a:tr h="896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803136"/>
                  </a:ext>
                </a:extLst>
              </a:tr>
              <a:tr h="91440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60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300241"/>
                  </a:ext>
                </a:extLst>
              </a:tr>
              <a:tr h="5791200">
                <a:tc>
                  <a:txBody>
                    <a:bodyPr/>
                    <a:lstStyle/>
                    <a:p>
                      <a:pPr marL="0" marR="0" indent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(2)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“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tiếp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truyền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rèn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luyện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kỹ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Còn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đích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nhằm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loại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sản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phẩm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hội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 ý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lượng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thường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muốn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khuyên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nhủ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phải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gắng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hội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0540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0EAE4D-0C49-662D-2CE1-9C9F61A7488E}"/>
              </a:ext>
            </a:extLst>
          </p:cNvPr>
          <p:cNvSpPr txBox="1"/>
          <p:nvPr/>
        </p:nvSpPr>
        <p:spPr>
          <a:xfrm>
            <a:off x="2438400" y="802908"/>
            <a:ext cx="13411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PHIẾU HỌC TẬP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nghị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luận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vấn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sống</a:t>
            </a:r>
            <a:endParaRPr lang="en-US" sz="32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AF9A6-3A7C-6735-ABF2-895F5F93023F}"/>
              </a:ext>
            </a:extLst>
          </p:cNvPr>
          <p:cNvSpPr txBox="1"/>
          <p:nvPr/>
        </p:nvSpPr>
        <p:spPr>
          <a:xfrm>
            <a:off x="10983156" y="4887322"/>
            <a:ext cx="58919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(2)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răn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dạy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“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“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khuyên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nhủ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(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nghị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en-US" sz="32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735553" y="766157"/>
            <a:ext cx="2116937" cy="2039957"/>
          </a:xfrm>
          <a:custGeom>
            <a:avLst/>
            <a:gdLst/>
            <a:ahLst/>
            <a:cxnLst/>
            <a:rect l="l" t="t" r="r" b="b"/>
            <a:pathLst>
              <a:path w="2116937" h="2039957">
                <a:moveTo>
                  <a:pt x="0" y="0"/>
                </a:moveTo>
                <a:lnTo>
                  <a:pt x="2116937" y="0"/>
                </a:lnTo>
                <a:lnTo>
                  <a:pt x="2116937" y="2039958"/>
                </a:lnTo>
                <a:lnTo>
                  <a:pt x="0" y="203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8570765">
            <a:off x="-1449678" y="-1496677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2374FB-AAD5-D320-7C7F-40E54E24E88D}"/>
              </a:ext>
            </a:extLst>
          </p:cNvPr>
          <p:cNvSpPr/>
          <p:nvPr/>
        </p:nvSpPr>
        <p:spPr>
          <a:xfrm>
            <a:off x="-152400" y="7658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04B865-DF3B-18F3-303D-D9E02ED03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96731"/>
              </p:ext>
            </p:extLst>
          </p:nvPr>
        </p:nvGraphicFramePr>
        <p:xfrm>
          <a:off x="1066800" y="2005644"/>
          <a:ext cx="16154400" cy="8099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225442460"/>
                    </a:ext>
                  </a:extLst>
                </a:gridCol>
                <a:gridCol w="2734940">
                  <a:extLst>
                    <a:ext uri="{9D8B030D-6E8A-4147-A177-3AD203B41FA5}">
                      <a16:colId xmlns:a16="http://schemas.microsoft.com/office/drawing/2014/main" val="3762281648"/>
                    </a:ext>
                  </a:extLst>
                </a:gridCol>
                <a:gridCol w="8161660">
                  <a:extLst>
                    <a:ext uri="{9D8B030D-6E8A-4147-A177-3AD203B41FA5}">
                      <a16:colId xmlns:a16="http://schemas.microsoft.com/office/drawing/2014/main" val="649647052"/>
                    </a:ext>
                  </a:extLst>
                </a:gridCol>
              </a:tblGrid>
              <a:tr h="52076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1565" marR="41565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 xét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1565" marR="41565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714313"/>
                  </a:ext>
                </a:extLst>
              </a:tr>
              <a:tr h="5334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1565" marR="41565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144867"/>
                  </a:ext>
                </a:extLst>
              </a:tr>
              <a:tr h="7045813">
                <a:tc>
                  <a:txBody>
                    <a:bodyPr/>
                    <a:lstStyle/>
                    <a:p>
                      <a:pPr marL="0" marR="0" indent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(3)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dạy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tịch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Chí Minh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đắn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mênh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nhỏ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Cho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trưởng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suốt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mươi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vẫn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ngừng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lũy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vốn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Anh,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Hoa, Nga…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1565" marR="41565" marT="0" marB="0" anchor="ctr">
                    <a:solidFill>
                      <a:srgbClr val="D9D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1565" marR="41565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- Trong </a:t>
                      </a:r>
                      <a:r>
                        <a:rPr lang="en-US" sz="1800" dirty="0" err="1">
                          <a:effectLst/>
                        </a:rPr>
                        <a:t>đoạn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(3) ý </a:t>
                      </a:r>
                      <a:r>
                        <a:rPr lang="en-US" sz="1800" dirty="0" err="1">
                          <a:effectLst/>
                        </a:rPr>
                        <a:t>kiến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đồng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tình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với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vấn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đề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trong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sống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câu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dạy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Bác</a:t>
                      </a:r>
                      <a:r>
                        <a:rPr lang="en-US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Điều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đó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hiện</a:t>
                      </a:r>
                      <a:r>
                        <a:rPr lang="en-US" sz="1800" dirty="0">
                          <a:effectLst/>
                        </a:rPr>
                        <a:t> ở </a:t>
                      </a:r>
                      <a:r>
                        <a:rPr lang="en-US" sz="1800" dirty="0" err="1">
                          <a:effectLst/>
                        </a:rPr>
                        <a:t>câu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“</a:t>
                      </a:r>
                      <a:r>
                        <a:rPr lang="en-US" sz="1800" dirty="0" err="1">
                          <a:effectLst/>
                        </a:rPr>
                        <a:t>Có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khẳng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định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rằng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lời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răn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dạy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chủ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tịch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Hồ</a:t>
                      </a:r>
                      <a:r>
                        <a:rPr lang="en-US" sz="1800" dirty="0">
                          <a:effectLst/>
                        </a:rPr>
                        <a:t> Chí Minh </a:t>
                      </a:r>
                      <a:r>
                        <a:rPr lang="en-US" sz="1800" dirty="0" err="1">
                          <a:effectLst/>
                        </a:rPr>
                        <a:t>là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hoàn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toàn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đúng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đắn</a:t>
                      </a:r>
                      <a:r>
                        <a:rPr lang="en-US" sz="1800" dirty="0">
                          <a:effectLst/>
                        </a:rPr>
                        <a:t>.”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-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ra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lí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lẽ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dẫn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chứng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nổi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bật</a:t>
                      </a:r>
                      <a:r>
                        <a:rPr lang="en-US" sz="1800" dirty="0">
                          <a:effectLst/>
                        </a:rPr>
                        <a:t> ý </a:t>
                      </a:r>
                      <a:r>
                        <a:rPr lang="en-US" sz="1800" dirty="0" err="1">
                          <a:effectLst/>
                        </a:rPr>
                        <a:t>kiến</a:t>
                      </a:r>
                      <a:r>
                        <a:rPr lang="en-US" sz="1800" dirty="0">
                          <a:effectLst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Câu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nêu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lí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lẽ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tỏ</a:t>
                      </a:r>
                      <a:r>
                        <a:rPr lang="en-US" sz="1800" dirty="0">
                          <a:effectLst/>
                        </a:rPr>
                        <a:t> ý </a:t>
                      </a:r>
                      <a:r>
                        <a:rPr lang="en-US" sz="1800" dirty="0" err="1">
                          <a:effectLst/>
                        </a:rPr>
                        <a:t>kiến</a:t>
                      </a:r>
                      <a:r>
                        <a:rPr lang="en-US" sz="1800" dirty="0">
                          <a:effectLst/>
                        </a:rPr>
                        <a:t>: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Kiến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giống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như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một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đại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dương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mênh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mông</a:t>
                      </a:r>
                      <a:r>
                        <a:rPr lang="en-US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Để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có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được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hiểu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biết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chúng</a:t>
                      </a:r>
                      <a:r>
                        <a:rPr lang="en-US" sz="1800" dirty="0">
                          <a:effectLst/>
                        </a:rPr>
                        <a:t> ta </a:t>
                      </a:r>
                      <a:r>
                        <a:rPr lang="en-US" sz="1800" dirty="0" err="1">
                          <a:effectLst/>
                        </a:rPr>
                        <a:t>chỉ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có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tích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cực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học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tập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mới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có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bị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hành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vững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chắc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tương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lai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hoàn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thiện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thân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gặt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hái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thành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công</a:t>
                      </a:r>
                      <a:r>
                        <a:rPr lang="en-US" sz="1800" dirty="0">
                          <a:effectLst/>
                        </a:rPr>
                        <a:t>.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Câu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nêu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bằng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chứng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thuyết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đọc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đồng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tình</a:t>
                      </a:r>
                      <a:r>
                        <a:rPr lang="en-US" sz="1800" dirty="0">
                          <a:effectLst/>
                        </a:rPr>
                        <a:t>: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Bác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Hồ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chính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một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tấm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gương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ngời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Những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câu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phân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tích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dẫn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chứng</a:t>
                      </a:r>
                      <a:r>
                        <a:rPr lang="en-US" sz="1800" dirty="0">
                          <a:effectLst/>
                        </a:rPr>
                        <a:t>: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Từ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còn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nhỏ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Bác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đã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kế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thừa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truyền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thống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hiếu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học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gia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đình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mà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tích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cực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học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tập</a:t>
                      </a:r>
                      <a:r>
                        <a:rPr lang="en-US" sz="1800" dirty="0">
                          <a:effectLst/>
                        </a:rPr>
                        <a:t>. Cho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trưởng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thành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trong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suốt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mươi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năm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bôn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nước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ngoài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Bác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vẫn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không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ngừng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học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hỏi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tích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lũy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một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vốn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kiến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phong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phú</a:t>
                      </a:r>
                      <a:r>
                        <a:rPr lang="en-US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Bác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thông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thạo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nhiều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ngôn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ngữ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như</a:t>
                      </a:r>
                      <a:r>
                        <a:rPr lang="en-US" sz="1800" dirty="0">
                          <a:effectLst/>
                        </a:rPr>
                        <a:t> Anh, </a:t>
                      </a:r>
                      <a:r>
                        <a:rPr lang="en-US" sz="1800" dirty="0" err="1">
                          <a:effectLst/>
                        </a:rPr>
                        <a:t>Pháp</a:t>
                      </a:r>
                      <a:r>
                        <a:rPr lang="en-US" sz="1800" dirty="0">
                          <a:effectLst/>
                        </a:rPr>
                        <a:t>, Hoa, Nga…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65" marR="41565" marT="0" marB="0"/>
                </a:tc>
                <a:extLst>
                  <a:ext uri="{0D108BD9-81ED-4DB2-BD59-A6C34878D82A}">
                    <a16:rowId xmlns:a16="http://schemas.microsoft.com/office/drawing/2014/main" val="17049215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F904A70-0FFA-C900-406C-F9CBB4E6D43E}"/>
              </a:ext>
            </a:extLst>
          </p:cNvPr>
          <p:cNvSpPr txBox="1"/>
          <p:nvPr/>
        </p:nvSpPr>
        <p:spPr>
          <a:xfrm>
            <a:off x="2438400" y="631973"/>
            <a:ext cx="13411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PHIẾU HỌC TẬP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nghị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luận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vấn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sống</a:t>
            </a:r>
            <a:endParaRPr lang="en-US" sz="32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EE0DA-C401-ACB9-D21E-23DBD6564B5C}"/>
              </a:ext>
            </a:extLst>
          </p:cNvPr>
          <p:cNvSpPr txBox="1"/>
          <p:nvPr/>
        </p:nvSpPr>
        <p:spPr>
          <a:xfrm>
            <a:off x="6340840" y="3358306"/>
            <a:ext cx="10738759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Trong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(3)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tịch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Chí Minh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.”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mênh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chắc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gặt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hiếu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Cho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trưởng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bôn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ngừng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thạo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Anh,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Hoa, Nga…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735553" y="766157"/>
            <a:ext cx="2116937" cy="2039957"/>
          </a:xfrm>
          <a:custGeom>
            <a:avLst/>
            <a:gdLst/>
            <a:ahLst/>
            <a:cxnLst/>
            <a:rect l="l" t="t" r="r" b="b"/>
            <a:pathLst>
              <a:path w="2116937" h="2039957">
                <a:moveTo>
                  <a:pt x="0" y="0"/>
                </a:moveTo>
                <a:lnTo>
                  <a:pt x="2116937" y="0"/>
                </a:lnTo>
                <a:lnTo>
                  <a:pt x="2116937" y="2039958"/>
                </a:lnTo>
                <a:lnTo>
                  <a:pt x="0" y="203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8570765">
            <a:off x="-1449678" y="-1496677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2374FB-AAD5-D320-7C7F-40E54E24E88D}"/>
              </a:ext>
            </a:extLst>
          </p:cNvPr>
          <p:cNvSpPr/>
          <p:nvPr/>
        </p:nvSpPr>
        <p:spPr>
          <a:xfrm>
            <a:off x="-152400" y="7658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7E7CA2-4832-A576-3601-2E2DF731B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844539"/>
              </p:ext>
            </p:extLst>
          </p:nvPr>
        </p:nvGraphicFramePr>
        <p:xfrm>
          <a:off x="990600" y="1881860"/>
          <a:ext cx="16154400" cy="7638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732609054"/>
                    </a:ext>
                  </a:extLst>
                </a:gridCol>
                <a:gridCol w="1896738">
                  <a:extLst>
                    <a:ext uri="{9D8B030D-6E8A-4147-A177-3AD203B41FA5}">
                      <a16:colId xmlns:a16="http://schemas.microsoft.com/office/drawing/2014/main" val="3436014474"/>
                    </a:ext>
                  </a:extLst>
                </a:gridCol>
                <a:gridCol w="8161662">
                  <a:extLst>
                    <a:ext uri="{9D8B030D-6E8A-4147-A177-3AD203B41FA5}">
                      <a16:colId xmlns:a16="http://schemas.microsoft.com/office/drawing/2014/main" val="2784087592"/>
                    </a:ext>
                  </a:extLst>
                </a:gridCol>
              </a:tblGrid>
              <a:tr h="56458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2094" marR="62094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94" marR="62094" marT="0" marB="0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 xét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2094" marR="62094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380678"/>
                  </a:ext>
                </a:extLst>
              </a:tr>
              <a:tr h="59333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2094" marR="62094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879590"/>
                  </a:ext>
                </a:extLst>
              </a:tr>
              <a:tr h="6481066">
                <a:tc>
                  <a:txBody>
                    <a:bodyPr/>
                    <a:lstStyle/>
                    <a:p>
                      <a:pPr marL="0" marR="0" indent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(4)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luyện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khỏe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suốt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suốt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cứu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vườn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Bởi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xung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indent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2094" marR="62094" marT="0" marB="0" anchor="ctr">
                    <a:solidFill>
                      <a:srgbClr val="D9D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2094" marR="62094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-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tiếp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tục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lẽ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dẫn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chứng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nổi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bật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tiếp</a:t>
                      </a:r>
                      <a:r>
                        <a:rPr lang="en-US" sz="2400" dirty="0">
                          <a:effectLst/>
                        </a:rPr>
                        <a:t> ý </a:t>
                      </a:r>
                      <a:r>
                        <a:rPr lang="en-US" sz="2400" dirty="0" err="1">
                          <a:effectLst/>
                        </a:rPr>
                        <a:t>kiến</a:t>
                      </a:r>
                      <a:r>
                        <a:rPr lang="en-US" sz="2400" dirty="0">
                          <a:effectLst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+ </a:t>
                      </a:r>
                      <a:r>
                        <a:rPr lang="en-US" sz="2400" dirty="0" err="1">
                          <a:effectLst/>
                        </a:rPr>
                        <a:t>Câu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lẽ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tỏ</a:t>
                      </a:r>
                      <a:r>
                        <a:rPr lang="en-US" sz="2400" dirty="0">
                          <a:effectLst/>
                        </a:rPr>
                        <a:t> ý </a:t>
                      </a:r>
                      <a:r>
                        <a:rPr lang="en-US" sz="2400" dirty="0" err="1">
                          <a:effectLst/>
                        </a:rPr>
                        <a:t>kiến</a:t>
                      </a:r>
                      <a:r>
                        <a:rPr lang="en-US" sz="2400" dirty="0">
                          <a:effectLst/>
                        </a:rPr>
                        <a:t>: </a:t>
                      </a:r>
                      <a:r>
                        <a:rPr lang="en-US" sz="2400" dirty="0" err="1">
                          <a:effectLst/>
                        </a:rPr>
                        <a:t>Cùng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học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tập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tốt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học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sinh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cần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lao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động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rèn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luyện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sức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khỏe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tính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lập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trong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+ </a:t>
                      </a:r>
                      <a:r>
                        <a:rPr lang="en-US" sz="2400" dirty="0" err="1">
                          <a:effectLst/>
                        </a:rPr>
                        <a:t>Câu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bằng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chứng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thuyết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phục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đọc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đồng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tình</a:t>
                      </a:r>
                      <a:r>
                        <a:rPr lang="en-US" sz="2400" dirty="0">
                          <a:effectLst/>
                        </a:rPr>
                        <a:t>: </a:t>
                      </a:r>
                      <a:r>
                        <a:rPr lang="en-US" sz="2400" dirty="0" err="1">
                          <a:effectLst/>
                        </a:rPr>
                        <a:t>Bản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Hồ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cũng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con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yêu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lao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động</a:t>
                      </a:r>
                      <a:r>
                        <a:rPr lang="en-US" sz="2400" dirty="0">
                          <a:effectLst/>
                        </a:rPr>
                        <a:t>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+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câu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dẫn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chứng</a:t>
                      </a:r>
                      <a:r>
                        <a:rPr lang="en-US" sz="2400" dirty="0">
                          <a:effectLst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suốt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suốt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ngày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từ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lớn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cứu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đến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trồng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cây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trong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vườn</a:t>
                      </a:r>
                      <a:r>
                        <a:rPr lang="en-US" sz="2400" dirty="0">
                          <a:effectLst/>
                        </a:rPr>
                        <a:t>.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gì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có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làm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Bác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cần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giúp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đỡ</a:t>
                      </a:r>
                      <a:r>
                        <a:rPr lang="en-US" sz="2400" dirty="0">
                          <a:effectLst/>
                        </a:rPr>
                        <a:t>. </a:t>
                      </a:r>
                      <a:r>
                        <a:rPr lang="en-US" sz="2400" dirty="0" err="1">
                          <a:effectLst/>
                        </a:rPr>
                        <a:t>Bởi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vậy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xung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quanh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cũng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rất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ít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giúp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94" marR="62094" marT="0" marB="0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146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80280A-82E4-331A-6195-6F646A555D03}"/>
              </a:ext>
            </a:extLst>
          </p:cNvPr>
          <p:cNvSpPr txBox="1"/>
          <p:nvPr/>
        </p:nvSpPr>
        <p:spPr>
          <a:xfrm>
            <a:off x="2574251" y="392540"/>
            <a:ext cx="13411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PHIẾU HỌC TẬP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nghị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luận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vấn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sống</a:t>
            </a:r>
            <a:endParaRPr lang="en-US" sz="32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D65B61-51C2-F17D-BAF9-DD55B8A71D10}"/>
              </a:ext>
            </a:extLst>
          </p:cNvPr>
          <p:cNvSpPr txBox="1"/>
          <p:nvPr/>
        </p:nvSpPr>
        <p:spPr>
          <a:xfrm>
            <a:off x="7162800" y="3234751"/>
            <a:ext cx="98298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tục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sinh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rèn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luyện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khỏe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lập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suốt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suốt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cứu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trồng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cây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Bởi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vậy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quanh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ít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800" i="1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735553" y="766157"/>
            <a:ext cx="2116937" cy="2039957"/>
          </a:xfrm>
          <a:custGeom>
            <a:avLst/>
            <a:gdLst/>
            <a:ahLst/>
            <a:cxnLst/>
            <a:rect l="l" t="t" r="r" b="b"/>
            <a:pathLst>
              <a:path w="2116937" h="2039957">
                <a:moveTo>
                  <a:pt x="0" y="0"/>
                </a:moveTo>
                <a:lnTo>
                  <a:pt x="2116937" y="0"/>
                </a:lnTo>
                <a:lnTo>
                  <a:pt x="2116937" y="2039958"/>
                </a:lnTo>
                <a:lnTo>
                  <a:pt x="0" y="203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8570765">
            <a:off x="-1449678" y="-1496677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2374FB-AAD5-D320-7C7F-40E54E24E88D}"/>
              </a:ext>
            </a:extLst>
          </p:cNvPr>
          <p:cNvSpPr/>
          <p:nvPr/>
        </p:nvSpPr>
        <p:spPr>
          <a:xfrm>
            <a:off x="-152400" y="7658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FEF794-0463-AE1B-8686-F67CA65ED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153607"/>
              </p:ext>
            </p:extLst>
          </p:nvPr>
        </p:nvGraphicFramePr>
        <p:xfrm>
          <a:off x="990600" y="2559043"/>
          <a:ext cx="16078200" cy="6623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2343358378"/>
                    </a:ext>
                  </a:extLst>
                </a:gridCol>
                <a:gridCol w="7162800">
                  <a:extLst>
                    <a:ext uri="{9D8B030D-6E8A-4147-A177-3AD203B41FA5}">
                      <a16:colId xmlns:a16="http://schemas.microsoft.com/office/drawing/2014/main" val="3746307084"/>
                    </a:ext>
                  </a:extLst>
                </a:gridCol>
              </a:tblGrid>
              <a:tr h="646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97034"/>
                  </a:ext>
                </a:extLst>
              </a:tr>
              <a:tr h="72751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601168"/>
                  </a:ext>
                </a:extLst>
              </a:tr>
              <a:tr h="5249167">
                <a:tc>
                  <a:txBody>
                    <a:bodyPr/>
                    <a:lstStyle/>
                    <a:p>
                      <a:pPr marL="0" marR="0" indent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(5)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hãy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cực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sẽ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chủ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càng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càng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nếu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vọng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lớn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658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54CFD7-8F1B-6220-B1D1-D93E86D5038B}"/>
              </a:ext>
            </a:extLst>
          </p:cNvPr>
          <p:cNvSpPr txBox="1"/>
          <p:nvPr/>
        </p:nvSpPr>
        <p:spPr>
          <a:xfrm>
            <a:off x="2086650" y="954147"/>
            <a:ext cx="13411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PHIẾU HỌC TẬP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nghị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luận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vấn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sống</a:t>
            </a:r>
            <a:endParaRPr lang="en-US" sz="32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D03CF-CC5C-2AD9-1805-37E983E17FF4}"/>
              </a:ext>
            </a:extLst>
          </p:cNvPr>
          <p:cNvSpPr txBox="1"/>
          <p:nvPr/>
        </p:nvSpPr>
        <p:spPr>
          <a:xfrm>
            <a:off x="9983490" y="5360404"/>
            <a:ext cx="6858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(5)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rút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endParaRPr lang="en-US" sz="32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735553" y="766157"/>
            <a:ext cx="2116937" cy="2039957"/>
          </a:xfrm>
          <a:custGeom>
            <a:avLst/>
            <a:gdLst/>
            <a:ahLst/>
            <a:cxnLst/>
            <a:rect l="l" t="t" r="r" b="b"/>
            <a:pathLst>
              <a:path w="2116937" h="2039957">
                <a:moveTo>
                  <a:pt x="0" y="0"/>
                </a:moveTo>
                <a:lnTo>
                  <a:pt x="2116937" y="0"/>
                </a:lnTo>
                <a:lnTo>
                  <a:pt x="2116937" y="2039958"/>
                </a:lnTo>
                <a:lnTo>
                  <a:pt x="0" y="203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8570765">
            <a:off x="-1449678" y="-1496677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2374FB-AAD5-D320-7C7F-40E54E24E88D}"/>
              </a:ext>
            </a:extLst>
          </p:cNvPr>
          <p:cNvSpPr/>
          <p:nvPr/>
        </p:nvSpPr>
        <p:spPr>
          <a:xfrm>
            <a:off x="-152400" y="7658100"/>
            <a:ext cx="18795538" cy="4895051"/>
          </a:xfrm>
          <a:custGeom>
            <a:avLst/>
            <a:gdLst/>
            <a:ahLst/>
            <a:cxnLst/>
            <a:rect l="l" t="t" r="r" b="b"/>
            <a:pathLst>
              <a:path w="18795538" h="4895051">
                <a:moveTo>
                  <a:pt x="0" y="0"/>
                </a:moveTo>
                <a:lnTo>
                  <a:pt x="18795538" y="0"/>
                </a:lnTo>
                <a:lnTo>
                  <a:pt x="18795538" y="4895051"/>
                </a:lnTo>
                <a:lnTo>
                  <a:pt x="0" y="489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7" r="-20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DBFB73-FCC2-E8F4-B953-E8334871F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413068"/>
              </p:ext>
            </p:extLst>
          </p:nvPr>
        </p:nvGraphicFramePr>
        <p:xfrm>
          <a:off x="1181100" y="2616863"/>
          <a:ext cx="15925800" cy="6489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9634">
                  <a:extLst>
                    <a:ext uri="{9D8B030D-6E8A-4147-A177-3AD203B41FA5}">
                      <a16:colId xmlns:a16="http://schemas.microsoft.com/office/drawing/2014/main" val="3762625702"/>
                    </a:ext>
                  </a:extLst>
                </a:gridCol>
                <a:gridCol w="8046166">
                  <a:extLst>
                    <a:ext uri="{9D8B030D-6E8A-4147-A177-3AD203B41FA5}">
                      <a16:colId xmlns:a16="http://schemas.microsoft.com/office/drawing/2014/main" val="4140692514"/>
                    </a:ext>
                  </a:extLst>
                </a:gridCol>
              </a:tblGrid>
              <a:tr h="7092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 xét</a:t>
                      </a:r>
                      <a:endParaRPr lang="en-US" sz="36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52838"/>
                  </a:ext>
                </a:extLst>
              </a:tr>
              <a:tr h="79360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391418"/>
                  </a:ext>
                </a:extLst>
              </a:tr>
              <a:tr h="4986201">
                <a:tc>
                  <a:txBody>
                    <a:bodyPr/>
                    <a:lstStyle/>
                    <a:p>
                      <a:pPr marL="0" marR="0" indent="30734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(6)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dạy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riêng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trẻ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nay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đầy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đủ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lao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lập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nghiệp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Sưu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tầm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D9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1087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9FE9F2-8D18-8A79-91B1-7BA5B9CDA8F1}"/>
              </a:ext>
            </a:extLst>
          </p:cNvPr>
          <p:cNvSpPr txBox="1"/>
          <p:nvPr/>
        </p:nvSpPr>
        <p:spPr>
          <a:xfrm>
            <a:off x="2086650" y="954147"/>
            <a:ext cx="13411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PHIẾU HỌC TẬP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nghị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luận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vấn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sống</a:t>
            </a:r>
            <a:endParaRPr lang="en-US" sz="32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4476E-5B1D-FBA0-00E1-87E084D33A0C}"/>
              </a:ext>
            </a:extLst>
          </p:cNvPr>
          <p:cNvSpPr txBox="1"/>
          <p:nvPr/>
        </p:nvSpPr>
        <p:spPr>
          <a:xfrm>
            <a:off x="9144000" y="4787722"/>
            <a:ext cx="78288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(6)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thúc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dung: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Gửi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gắm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điệp</a:t>
            </a:r>
            <a:r>
              <a:rPr lang="en-US" sz="36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6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2298</Words>
  <Application>Microsoft Office PowerPoint</Application>
  <PresentationFormat>Custom</PresentationFormat>
  <Paragraphs>162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Arima Madurai Bold</vt:lpstr>
      <vt:lpstr>#9Slide03 BoosterNextFYThin</vt:lpstr>
      <vt:lpstr>#9Slide03 BoosterNextFYBlack</vt:lpstr>
      <vt:lpstr>Sniglet</vt:lpstr>
      <vt:lpstr>Calibri</vt:lpstr>
      <vt:lpstr>Arial</vt:lpstr>
      <vt:lpstr>#9Slide05 FS Blonde Script</vt:lpstr>
      <vt:lpstr>#9Slide07 IcielKoni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trinhngoctran.tn</cp:lastModifiedBy>
  <cp:revision>9</cp:revision>
  <dcterms:created xsi:type="dcterms:W3CDTF">2006-08-16T00:00:00Z</dcterms:created>
  <dcterms:modified xsi:type="dcterms:W3CDTF">2023-10-13T14:57:33Z</dcterms:modified>
  <dc:identifier>DAFoGufiMFA</dc:identifier>
</cp:coreProperties>
</file>