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63" r:id="rId6"/>
    <p:sldId id="273" r:id="rId7"/>
    <p:sldId id="265" r:id="rId8"/>
    <p:sldId id="266" r:id="rId9"/>
    <p:sldId id="267" r:id="rId10"/>
    <p:sldId id="268" r:id="rId11"/>
    <p:sldId id="269" r:id="rId12"/>
    <p:sldId id="270" r:id="rId13"/>
    <p:sldId id="271"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99"/>
    <a:srgbClr val="006600"/>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62" d="100"/>
          <a:sy n="62" d="100"/>
        </p:scale>
        <p:origin x="1002"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13225FB-2C3B-4224-B86A-EDBDC0BC47EE}"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4C5C7-FE25-400B-B92B-2D354A7A4503}" type="slidenum">
              <a:rPr lang="en-US" smtClean="0"/>
              <a:t>‹#›</a:t>
            </a:fld>
            <a:endParaRPr lang="en-US"/>
          </a:p>
        </p:txBody>
      </p:sp>
    </p:spTree>
    <p:extLst>
      <p:ext uri="{BB962C8B-B14F-4D97-AF65-F5344CB8AC3E}">
        <p14:creationId xmlns:p14="http://schemas.microsoft.com/office/powerpoint/2010/main" val="3366359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3225FB-2C3B-4224-B86A-EDBDC0BC47EE}"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4C5C7-FE25-400B-B92B-2D354A7A4503}" type="slidenum">
              <a:rPr lang="en-US" smtClean="0"/>
              <a:t>‹#›</a:t>
            </a:fld>
            <a:endParaRPr lang="en-US"/>
          </a:p>
        </p:txBody>
      </p:sp>
    </p:spTree>
    <p:extLst>
      <p:ext uri="{BB962C8B-B14F-4D97-AF65-F5344CB8AC3E}">
        <p14:creationId xmlns:p14="http://schemas.microsoft.com/office/powerpoint/2010/main" val="3443983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3225FB-2C3B-4224-B86A-EDBDC0BC47EE}"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4C5C7-FE25-400B-B92B-2D354A7A4503}" type="slidenum">
              <a:rPr lang="en-US" smtClean="0"/>
              <a:t>‹#›</a:t>
            </a:fld>
            <a:endParaRPr lang="en-US"/>
          </a:p>
        </p:txBody>
      </p:sp>
    </p:spTree>
    <p:extLst>
      <p:ext uri="{BB962C8B-B14F-4D97-AF65-F5344CB8AC3E}">
        <p14:creationId xmlns:p14="http://schemas.microsoft.com/office/powerpoint/2010/main" val="179346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09600" y="6245225"/>
            <a:ext cx="2844800" cy="47625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pPr>
              <a:defRPr/>
            </a:pPr>
            <a:fld id="{33A16698-B2DA-48EA-A036-756909B00826}" type="slidenum">
              <a:rPr lang="en-US" altLang="en-US"/>
              <a:pPr>
                <a:defRPr/>
              </a:pPr>
              <a:t>‹#›</a:t>
            </a:fld>
            <a:endParaRPr lang="en-US" altLang="en-US"/>
          </a:p>
        </p:txBody>
      </p:sp>
    </p:spTree>
    <p:extLst>
      <p:ext uri="{BB962C8B-B14F-4D97-AF65-F5344CB8AC3E}">
        <p14:creationId xmlns:p14="http://schemas.microsoft.com/office/powerpoint/2010/main" val="700342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3225FB-2C3B-4224-B86A-EDBDC0BC47EE}"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4C5C7-FE25-400B-B92B-2D354A7A4503}" type="slidenum">
              <a:rPr lang="en-US" smtClean="0"/>
              <a:t>‹#›</a:t>
            </a:fld>
            <a:endParaRPr lang="en-US"/>
          </a:p>
        </p:txBody>
      </p:sp>
    </p:spTree>
    <p:extLst>
      <p:ext uri="{BB962C8B-B14F-4D97-AF65-F5344CB8AC3E}">
        <p14:creationId xmlns:p14="http://schemas.microsoft.com/office/powerpoint/2010/main" val="83468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3225FB-2C3B-4224-B86A-EDBDC0BC47EE}"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4C5C7-FE25-400B-B92B-2D354A7A4503}" type="slidenum">
              <a:rPr lang="en-US" smtClean="0"/>
              <a:t>‹#›</a:t>
            </a:fld>
            <a:endParaRPr lang="en-US"/>
          </a:p>
        </p:txBody>
      </p:sp>
    </p:spTree>
    <p:extLst>
      <p:ext uri="{BB962C8B-B14F-4D97-AF65-F5344CB8AC3E}">
        <p14:creationId xmlns:p14="http://schemas.microsoft.com/office/powerpoint/2010/main" val="317898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13225FB-2C3B-4224-B86A-EDBDC0BC47EE}" type="datetimeFigureOut">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4C5C7-FE25-400B-B92B-2D354A7A4503}" type="slidenum">
              <a:rPr lang="en-US" smtClean="0"/>
              <a:t>‹#›</a:t>
            </a:fld>
            <a:endParaRPr lang="en-US"/>
          </a:p>
        </p:txBody>
      </p:sp>
    </p:spTree>
    <p:extLst>
      <p:ext uri="{BB962C8B-B14F-4D97-AF65-F5344CB8AC3E}">
        <p14:creationId xmlns:p14="http://schemas.microsoft.com/office/powerpoint/2010/main" val="3073525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13225FB-2C3B-4224-B86A-EDBDC0BC47EE}" type="datetimeFigureOut">
              <a:rPr lang="en-US" smtClean="0"/>
              <a:t>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E4C5C7-FE25-400B-B92B-2D354A7A4503}" type="slidenum">
              <a:rPr lang="en-US" smtClean="0"/>
              <a:t>‹#›</a:t>
            </a:fld>
            <a:endParaRPr lang="en-US"/>
          </a:p>
        </p:txBody>
      </p:sp>
    </p:spTree>
    <p:extLst>
      <p:ext uri="{BB962C8B-B14F-4D97-AF65-F5344CB8AC3E}">
        <p14:creationId xmlns:p14="http://schemas.microsoft.com/office/powerpoint/2010/main" val="3447687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13225FB-2C3B-4224-B86A-EDBDC0BC47EE}" type="datetimeFigureOut">
              <a:rPr lang="en-US" smtClean="0"/>
              <a:t>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E4C5C7-FE25-400B-B92B-2D354A7A4503}" type="slidenum">
              <a:rPr lang="en-US" smtClean="0"/>
              <a:t>‹#›</a:t>
            </a:fld>
            <a:endParaRPr lang="en-US"/>
          </a:p>
        </p:txBody>
      </p:sp>
    </p:spTree>
    <p:extLst>
      <p:ext uri="{BB962C8B-B14F-4D97-AF65-F5344CB8AC3E}">
        <p14:creationId xmlns:p14="http://schemas.microsoft.com/office/powerpoint/2010/main" val="98359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3225FB-2C3B-4224-B86A-EDBDC0BC47EE}" type="datetimeFigureOut">
              <a:rPr lang="en-US" smtClean="0"/>
              <a:t>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E4C5C7-FE25-400B-B92B-2D354A7A4503}" type="slidenum">
              <a:rPr lang="en-US" smtClean="0"/>
              <a:t>‹#›</a:t>
            </a:fld>
            <a:endParaRPr lang="en-US"/>
          </a:p>
        </p:txBody>
      </p:sp>
    </p:spTree>
    <p:extLst>
      <p:ext uri="{BB962C8B-B14F-4D97-AF65-F5344CB8AC3E}">
        <p14:creationId xmlns:p14="http://schemas.microsoft.com/office/powerpoint/2010/main" val="147930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13225FB-2C3B-4224-B86A-EDBDC0BC47EE}" type="datetimeFigureOut">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4C5C7-FE25-400B-B92B-2D354A7A4503}" type="slidenum">
              <a:rPr lang="en-US" smtClean="0"/>
              <a:t>‹#›</a:t>
            </a:fld>
            <a:endParaRPr lang="en-US"/>
          </a:p>
        </p:txBody>
      </p:sp>
    </p:spTree>
    <p:extLst>
      <p:ext uri="{BB962C8B-B14F-4D97-AF65-F5344CB8AC3E}">
        <p14:creationId xmlns:p14="http://schemas.microsoft.com/office/powerpoint/2010/main" val="609171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13225FB-2C3B-4224-B86A-EDBDC0BC47EE}" type="datetimeFigureOut">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4C5C7-FE25-400B-B92B-2D354A7A4503}" type="slidenum">
              <a:rPr lang="en-US" smtClean="0"/>
              <a:t>‹#›</a:t>
            </a:fld>
            <a:endParaRPr lang="en-US"/>
          </a:p>
        </p:txBody>
      </p:sp>
    </p:spTree>
    <p:extLst>
      <p:ext uri="{BB962C8B-B14F-4D97-AF65-F5344CB8AC3E}">
        <p14:creationId xmlns:p14="http://schemas.microsoft.com/office/powerpoint/2010/main" val="3378623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3225FB-2C3B-4224-B86A-EDBDC0BC47EE}" type="datetimeFigureOut">
              <a:rPr lang="en-US" smtClean="0"/>
              <a:t>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4C5C7-FE25-400B-B92B-2D354A7A4503}" type="slidenum">
              <a:rPr lang="en-US" smtClean="0"/>
              <a:t>‹#›</a:t>
            </a:fld>
            <a:endParaRPr lang="en-US"/>
          </a:p>
        </p:txBody>
      </p:sp>
    </p:spTree>
    <p:extLst>
      <p:ext uri="{BB962C8B-B14F-4D97-AF65-F5344CB8AC3E}">
        <p14:creationId xmlns:p14="http://schemas.microsoft.com/office/powerpoint/2010/main" val="4062248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ình ảnh có liên quan | Blue sky wallpaper, Blue sky images, Blue sk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WordArt 5"/>
          <p:cNvSpPr>
            <a:spLocks noChangeArrowheads="1" noChangeShapeType="1" noTextEdit="1"/>
          </p:cNvSpPr>
          <p:nvPr/>
        </p:nvSpPr>
        <p:spPr bwMode="auto">
          <a:xfrm>
            <a:off x="1762699" y="2925894"/>
            <a:ext cx="9287219" cy="3111350"/>
          </a:xfrm>
          <a:prstGeom prst="rect">
            <a:avLst/>
          </a:prstGeom>
        </p:spPr>
        <p:txBody>
          <a:bodyPr wrap="none" fromWordArt="1">
            <a:prstTxWarp prst="textPlain">
              <a:avLst/>
            </a:prstTxWarp>
            <a:scene3d>
              <a:camera prst="obliqueTopRight"/>
              <a:lightRig rig="threePt" dir="t"/>
            </a:scene3d>
          </a:bodyPr>
          <a:lstStyle/>
          <a:p>
            <a:pPr eaLnBrk="1" hangingPunct="1">
              <a:defRPr/>
            </a:pPr>
            <a:r>
              <a:rPr lang="en-US" sz="3600" b="1" kern="10">
                <a:ln>
                  <a:solidFill>
                    <a:srgbClr val="C00000"/>
                  </a:solidFill>
                </a:ln>
                <a:solidFill>
                  <a:srgbClr val="C00000"/>
                </a:solidFill>
                <a:latin typeface="Times New Roman" panose="02020603050405020304" pitchFamily="18" charset="0"/>
                <a:cs typeface="Times New Roman" panose="02020603050405020304" pitchFamily="18" charset="0"/>
              </a:rPr>
              <a:t>Tiết </a:t>
            </a:r>
          </a:p>
          <a:p>
            <a:pPr eaLnBrk="1" hangingPunct="1">
              <a:defRPr/>
            </a:pPr>
            <a:r>
              <a:rPr lang="en-US" sz="3600" b="1" kern="10">
                <a:ln>
                  <a:solidFill>
                    <a:srgbClr val="C00000"/>
                  </a:solidFill>
                </a:ln>
                <a:solidFill>
                  <a:srgbClr val="C00000"/>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rPr>
              <a:t>CÁC </a:t>
            </a:r>
            <a:r>
              <a:rPr lang="en-US" sz="3600" b="1" kern="10" dirty="0">
                <a:ln>
                  <a:solidFill>
                    <a:srgbClr val="C00000"/>
                  </a:solidFill>
                </a:ln>
                <a:solidFill>
                  <a:srgbClr val="C00000"/>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rPr>
              <a:t>THÀNH PHẦN BIỆT LẬP</a:t>
            </a:r>
          </a:p>
        </p:txBody>
      </p:sp>
    </p:spTree>
    <p:extLst>
      <p:ext uri="{BB962C8B-B14F-4D97-AF65-F5344CB8AC3E}">
        <p14:creationId xmlns:p14="http://schemas.microsoft.com/office/powerpoint/2010/main" val="29341214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5"/>
          <p:cNvSpPr txBox="1">
            <a:spLocks noChangeArrowheads="1"/>
          </p:cNvSpPr>
          <p:nvPr/>
        </p:nvSpPr>
        <p:spPr bwMode="auto">
          <a:xfrm>
            <a:off x="444500" y="551670"/>
            <a:ext cx="389735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u="sng">
                <a:solidFill>
                  <a:srgbClr val="990099"/>
                </a:solidFill>
                <a:latin typeface="Times New Roman" panose="02020603050405020304" pitchFamily="18" charset="0"/>
                <a:cs typeface="Times New Roman" panose="02020603050405020304" pitchFamily="18" charset="0"/>
              </a:rPr>
              <a:t>III/ LUYỆN TẬP:</a:t>
            </a:r>
          </a:p>
        </p:txBody>
      </p:sp>
      <p:sp>
        <p:nvSpPr>
          <p:cNvPr id="48135" name="Text Box 7"/>
          <p:cNvSpPr txBox="1">
            <a:spLocks noChangeArrowheads="1"/>
          </p:cNvSpPr>
          <p:nvPr/>
        </p:nvSpPr>
        <p:spPr bwMode="auto">
          <a:xfrm>
            <a:off x="393031" y="975663"/>
            <a:ext cx="11710737" cy="2139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300"/>
              </a:spcBef>
              <a:buFontTx/>
              <a:buNone/>
            </a:pPr>
            <a:r>
              <a:rPr lang="en-US" altLang="en-US" b="1" u="sng" spc="-150">
                <a:solidFill>
                  <a:srgbClr val="C00000"/>
                </a:solidFill>
                <a:latin typeface="Times New Roman" panose="02020603050405020304" pitchFamily="18" charset="0"/>
                <a:cs typeface="Times New Roman" panose="02020603050405020304" pitchFamily="18" charset="0"/>
              </a:rPr>
              <a:t>Bài tập 2</a:t>
            </a:r>
            <a:r>
              <a:rPr lang="en-US" altLang="en-US" b="1" spc="-150">
                <a:solidFill>
                  <a:srgbClr val="C00000"/>
                </a:solidFill>
                <a:latin typeface="Times New Roman" panose="02020603050405020304" pitchFamily="18" charset="0"/>
                <a:cs typeface="Times New Roman" panose="02020603050405020304" pitchFamily="18" charset="0"/>
              </a:rPr>
              <a:t>: Hãy xếp những từ ngữ sau đây theo trình tự tăng dần độ tin cậy (hay độ chắc chắn)</a:t>
            </a:r>
          </a:p>
          <a:p>
            <a:pPr eaLnBrk="1" hangingPunct="1">
              <a:spcBef>
                <a:spcPts val="300"/>
              </a:spcBef>
              <a:buFontTx/>
              <a:buNone/>
            </a:pPr>
            <a:r>
              <a:rPr lang="en-US" altLang="en-US" b="1" spc="-150">
                <a:solidFill>
                  <a:srgbClr val="C00000"/>
                </a:solidFill>
                <a:latin typeface="Times New Roman" panose="02020603050405020304" pitchFamily="18" charset="0"/>
                <a:cs typeface="Times New Roman" panose="02020603050405020304" pitchFamily="18" charset="0"/>
              </a:rPr>
              <a:t>    (Chú ý: những từ ngữ thể hiện cùng một mức độ tin cậy thì xếp ngang nhau .)</a:t>
            </a:r>
          </a:p>
        </p:txBody>
      </p:sp>
      <p:sp>
        <p:nvSpPr>
          <p:cNvPr id="48136" name="Text Box 8"/>
          <p:cNvSpPr txBox="1">
            <a:spLocks noChangeArrowheads="1"/>
          </p:cNvSpPr>
          <p:nvPr/>
        </p:nvSpPr>
        <p:spPr bwMode="auto">
          <a:xfrm>
            <a:off x="444500" y="2971801"/>
            <a:ext cx="15176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spc="-150">
                <a:latin typeface="Times New Roman" panose="02020603050405020304" pitchFamily="18" charset="0"/>
                <a:cs typeface="Times New Roman" panose="02020603050405020304" pitchFamily="18" charset="0"/>
              </a:rPr>
              <a:t>chắc là,</a:t>
            </a:r>
          </a:p>
        </p:txBody>
      </p:sp>
      <p:sp>
        <p:nvSpPr>
          <p:cNvPr id="48137" name="Text Box 9"/>
          <p:cNvSpPr txBox="1">
            <a:spLocks noChangeArrowheads="1"/>
          </p:cNvSpPr>
          <p:nvPr/>
        </p:nvSpPr>
        <p:spPr bwMode="auto">
          <a:xfrm>
            <a:off x="1676400" y="3008313"/>
            <a:ext cx="21780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400" b="1">
                <a:latin typeface="Times New Roman" panose="02020603050405020304" pitchFamily="18" charset="0"/>
                <a:cs typeface="Times New Roman" panose="02020603050405020304" pitchFamily="18" charset="0"/>
              </a:rPr>
              <a:t> </a:t>
            </a:r>
            <a:r>
              <a:rPr lang="en-US" altLang="en-US" b="1" spc="-150">
                <a:latin typeface="Times New Roman" panose="02020603050405020304" pitchFamily="18" charset="0"/>
                <a:cs typeface="Times New Roman" panose="02020603050405020304" pitchFamily="18" charset="0"/>
              </a:rPr>
              <a:t>dường như,</a:t>
            </a:r>
          </a:p>
        </p:txBody>
      </p:sp>
      <p:sp>
        <p:nvSpPr>
          <p:cNvPr id="48139" name="Text Box 11"/>
          <p:cNvSpPr txBox="1">
            <a:spLocks noChangeArrowheads="1"/>
          </p:cNvSpPr>
          <p:nvPr/>
        </p:nvSpPr>
        <p:spPr bwMode="auto">
          <a:xfrm>
            <a:off x="3737811" y="2971801"/>
            <a:ext cx="205338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400" b="1">
                <a:latin typeface="Times New Roman" panose="02020603050405020304" pitchFamily="18" charset="0"/>
                <a:cs typeface="Times New Roman" panose="02020603050405020304" pitchFamily="18" charset="0"/>
              </a:rPr>
              <a:t> </a:t>
            </a:r>
            <a:r>
              <a:rPr lang="en-US" altLang="en-US" b="1" spc="-150">
                <a:latin typeface="Times New Roman" panose="02020603050405020304" pitchFamily="18" charset="0"/>
                <a:cs typeface="Times New Roman" panose="02020603050405020304" pitchFamily="18" charset="0"/>
              </a:rPr>
              <a:t>chắc chắn</a:t>
            </a:r>
          </a:p>
        </p:txBody>
      </p:sp>
      <p:sp>
        <p:nvSpPr>
          <p:cNvPr id="48140" name="Text Box 12"/>
          <p:cNvSpPr txBox="1">
            <a:spLocks noChangeArrowheads="1"/>
          </p:cNvSpPr>
          <p:nvPr/>
        </p:nvSpPr>
        <p:spPr bwMode="auto">
          <a:xfrm>
            <a:off x="5486400" y="2971800"/>
            <a:ext cx="1219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spc="-150">
                <a:latin typeface="Times New Roman" panose="02020603050405020304" pitchFamily="18" charset="0"/>
                <a:cs typeface="Times New Roman" panose="02020603050405020304" pitchFamily="18" charset="0"/>
              </a:rPr>
              <a:t>, có lẽ,</a:t>
            </a:r>
          </a:p>
        </p:txBody>
      </p:sp>
      <p:sp>
        <p:nvSpPr>
          <p:cNvPr id="48141" name="Text Box 13"/>
          <p:cNvSpPr txBox="1">
            <a:spLocks noChangeArrowheads="1"/>
          </p:cNvSpPr>
          <p:nvPr/>
        </p:nvSpPr>
        <p:spPr bwMode="auto">
          <a:xfrm>
            <a:off x="6550234" y="3002732"/>
            <a:ext cx="20510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spc="-150">
                <a:latin typeface="Times New Roman" panose="02020603050405020304" pitchFamily="18" charset="0"/>
                <a:cs typeface="Times New Roman" panose="02020603050405020304" pitchFamily="18" charset="0"/>
              </a:rPr>
              <a:t>chắc hẳn,</a:t>
            </a:r>
          </a:p>
        </p:txBody>
      </p:sp>
      <p:sp>
        <p:nvSpPr>
          <p:cNvPr id="48142" name="Text Box 14"/>
          <p:cNvSpPr txBox="1">
            <a:spLocks noChangeArrowheads="1"/>
          </p:cNvSpPr>
          <p:nvPr/>
        </p:nvSpPr>
        <p:spPr bwMode="auto">
          <a:xfrm>
            <a:off x="8144042" y="2991600"/>
            <a:ext cx="20193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400" b="1">
                <a:latin typeface="Times New Roman" panose="02020603050405020304" pitchFamily="18" charset="0"/>
                <a:cs typeface="Times New Roman" panose="02020603050405020304" pitchFamily="18" charset="0"/>
              </a:rPr>
              <a:t> </a:t>
            </a:r>
            <a:r>
              <a:rPr lang="en-US" altLang="en-US" b="1" spc="-150">
                <a:latin typeface="Times New Roman" panose="02020603050405020304" pitchFamily="18" charset="0"/>
                <a:cs typeface="Times New Roman" panose="02020603050405020304" pitchFamily="18" charset="0"/>
              </a:rPr>
              <a:t>hình như, </a:t>
            </a:r>
          </a:p>
        </p:txBody>
      </p:sp>
      <p:sp>
        <p:nvSpPr>
          <p:cNvPr id="48143" name="Text Box 15"/>
          <p:cNvSpPr txBox="1">
            <a:spLocks noChangeArrowheads="1"/>
          </p:cNvSpPr>
          <p:nvPr/>
        </p:nvSpPr>
        <p:spPr bwMode="auto">
          <a:xfrm>
            <a:off x="9883984" y="2971799"/>
            <a:ext cx="1981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spc="-150">
                <a:latin typeface="Times New Roman" panose="02020603050405020304" pitchFamily="18" charset="0"/>
                <a:cs typeface="Times New Roman" panose="02020603050405020304" pitchFamily="18" charset="0"/>
              </a:rPr>
              <a:t>có vẻ như </a:t>
            </a:r>
          </a:p>
        </p:txBody>
      </p:sp>
      <p:sp>
        <p:nvSpPr>
          <p:cNvPr id="48241" name="Rectangle 113"/>
          <p:cNvSpPr>
            <a:spLocks noChangeArrowheads="1"/>
          </p:cNvSpPr>
          <p:nvPr/>
        </p:nvSpPr>
        <p:spPr bwMode="auto">
          <a:xfrm>
            <a:off x="798512" y="6261848"/>
            <a:ext cx="5246687" cy="533400"/>
          </a:xfrm>
          <a:prstGeom prst="rect">
            <a:avLst/>
          </a:prstGeom>
          <a:solidFill>
            <a:schemeClr val="bg1"/>
          </a:solidFill>
          <a:ln w="57150" cmpd="thickThin">
            <a:solidFill>
              <a:srgbClr val="CC0099"/>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b="1" spc="-150">
                <a:latin typeface="Times New Roman" panose="02020603050405020304" pitchFamily="18" charset="0"/>
                <a:cs typeface="Times New Roman" panose="02020603050405020304" pitchFamily="18" charset="0"/>
              </a:rPr>
              <a:t>dường như, hình như, có vẻ như</a:t>
            </a:r>
          </a:p>
        </p:txBody>
      </p:sp>
      <p:sp>
        <p:nvSpPr>
          <p:cNvPr id="48242" name="Rectangle 114"/>
          <p:cNvSpPr>
            <a:spLocks noChangeArrowheads="1"/>
          </p:cNvSpPr>
          <p:nvPr/>
        </p:nvSpPr>
        <p:spPr bwMode="auto">
          <a:xfrm>
            <a:off x="5050296" y="5592900"/>
            <a:ext cx="1350504" cy="609600"/>
          </a:xfrm>
          <a:prstGeom prst="rect">
            <a:avLst/>
          </a:prstGeom>
          <a:solidFill>
            <a:schemeClr val="bg1"/>
          </a:solidFill>
          <a:ln w="57150" cmpd="thickThin">
            <a:solidFill>
              <a:srgbClr val="CC0099"/>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spc="-150">
                <a:latin typeface="Times New Roman" panose="02020603050405020304" pitchFamily="18" charset="0"/>
                <a:cs typeface="Times New Roman" panose="02020603050405020304" pitchFamily="18" charset="0"/>
              </a:rPr>
              <a:t>có lẽ</a:t>
            </a:r>
          </a:p>
        </p:txBody>
      </p:sp>
      <p:sp>
        <p:nvSpPr>
          <p:cNvPr id="48243" name="Rectangle 115"/>
          <p:cNvSpPr>
            <a:spLocks noChangeArrowheads="1"/>
          </p:cNvSpPr>
          <p:nvPr/>
        </p:nvSpPr>
        <p:spPr bwMode="auto">
          <a:xfrm>
            <a:off x="6008771" y="4923952"/>
            <a:ext cx="1600200" cy="609600"/>
          </a:xfrm>
          <a:prstGeom prst="rect">
            <a:avLst/>
          </a:prstGeom>
          <a:solidFill>
            <a:schemeClr val="bg1"/>
          </a:solidFill>
          <a:ln w="57150" cmpd="thickThin">
            <a:solidFill>
              <a:srgbClr val="CC0099"/>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a:latin typeface="Times New Roman" panose="02020603050405020304" pitchFamily="18" charset="0"/>
                <a:cs typeface="Times New Roman" panose="02020603050405020304" pitchFamily="18" charset="0"/>
              </a:rPr>
              <a:t> </a:t>
            </a:r>
            <a:r>
              <a:rPr lang="en-US" altLang="en-US" b="1" spc="-150">
                <a:latin typeface="Times New Roman" panose="02020603050405020304" pitchFamily="18" charset="0"/>
                <a:cs typeface="Times New Roman" panose="02020603050405020304" pitchFamily="18" charset="0"/>
              </a:rPr>
              <a:t>chắc là</a:t>
            </a:r>
          </a:p>
        </p:txBody>
      </p:sp>
      <p:sp>
        <p:nvSpPr>
          <p:cNvPr id="48244" name="Rectangle 116"/>
          <p:cNvSpPr>
            <a:spLocks noChangeArrowheads="1"/>
          </p:cNvSpPr>
          <p:nvPr/>
        </p:nvSpPr>
        <p:spPr bwMode="auto">
          <a:xfrm>
            <a:off x="7001084" y="4243180"/>
            <a:ext cx="1600200" cy="609600"/>
          </a:xfrm>
          <a:prstGeom prst="rect">
            <a:avLst/>
          </a:prstGeom>
          <a:solidFill>
            <a:schemeClr val="bg1"/>
          </a:solidFill>
          <a:ln w="57150" cmpd="thickThin">
            <a:solidFill>
              <a:srgbClr val="CC0099"/>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a:latin typeface="Times New Roman" panose="02020603050405020304" pitchFamily="18" charset="0"/>
                <a:cs typeface="Times New Roman" panose="02020603050405020304" pitchFamily="18" charset="0"/>
              </a:rPr>
              <a:t> </a:t>
            </a:r>
            <a:r>
              <a:rPr lang="en-US" altLang="en-US" b="1" spc="-150">
                <a:latin typeface="Times New Roman" panose="02020603050405020304" pitchFamily="18" charset="0"/>
                <a:cs typeface="Times New Roman" panose="02020603050405020304" pitchFamily="18" charset="0"/>
              </a:rPr>
              <a:t>chắc hẳn</a:t>
            </a:r>
          </a:p>
        </p:txBody>
      </p:sp>
      <p:sp>
        <p:nvSpPr>
          <p:cNvPr id="48245" name="Rectangle 117"/>
          <p:cNvSpPr>
            <a:spLocks noChangeArrowheads="1"/>
          </p:cNvSpPr>
          <p:nvPr/>
        </p:nvSpPr>
        <p:spPr bwMode="auto">
          <a:xfrm>
            <a:off x="8021720" y="3604977"/>
            <a:ext cx="1862263" cy="609600"/>
          </a:xfrm>
          <a:prstGeom prst="rect">
            <a:avLst/>
          </a:prstGeom>
          <a:solidFill>
            <a:schemeClr val="bg1"/>
          </a:solidFill>
          <a:ln w="57150" cmpd="thickThin">
            <a:solidFill>
              <a:srgbClr val="CC0099"/>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a:latin typeface="Times New Roman" panose="02020603050405020304" pitchFamily="18" charset="0"/>
                <a:cs typeface="Times New Roman" panose="02020603050405020304" pitchFamily="18" charset="0"/>
              </a:rPr>
              <a:t> </a:t>
            </a:r>
            <a:r>
              <a:rPr lang="en-US" altLang="en-US" b="1" spc="-150">
                <a:latin typeface="Times New Roman" panose="02020603050405020304" pitchFamily="18" charset="0"/>
                <a:cs typeface="Times New Roman" panose="02020603050405020304" pitchFamily="18" charset="0"/>
              </a:rPr>
              <a:t>chắc chắn</a:t>
            </a:r>
          </a:p>
        </p:txBody>
      </p:sp>
      <p:sp>
        <p:nvSpPr>
          <p:cNvPr id="48247" name="Text Box 119"/>
          <p:cNvSpPr txBox="1">
            <a:spLocks noChangeArrowheads="1"/>
          </p:cNvSpPr>
          <p:nvPr/>
        </p:nvSpPr>
        <p:spPr bwMode="auto">
          <a:xfrm>
            <a:off x="444500" y="990601"/>
            <a:ext cx="1142068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u="sng" spc="-150">
                <a:solidFill>
                  <a:srgbClr val="FF0000"/>
                </a:solidFill>
                <a:latin typeface="Times New Roman" panose="02020603050405020304" pitchFamily="18" charset="0"/>
                <a:cs typeface="Times New Roman" panose="02020603050405020304" pitchFamily="18" charset="0"/>
              </a:rPr>
              <a:t>Bài tập 2</a:t>
            </a:r>
            <a:r>
              <a:rPr lang="en-US" altLang="en-US" b="1" spc="-150">
                <a:solidFill>
                  <a:srgbClr val="FF0000"/>
                </a:solidFill>
                <a:latin typeface="Times New Roman" panose="02020603050405020304" pitchFamily="18" charset="0"/>
                <a:cs typeface="Times New Roman" panose="02020603050405020304" pitchFamily="18" charset="0"/>
              </a:rPr>
              <a:t> : xếp những từ ngữ theo trình tự tăng dần độ tin cậy (hay độ chắc chắn)</a:t>
            </a:r>
          </a:p>
        </p:txBody>
      </p:sp>
      <p:sp>
        <p:nvSpPr>
          <p:cNvPr id="48248" name="Rectangle 120"/>
          <p:cNvSpPr>
            <a:spLocks noChangeArrowheads="1"/>
          </p:cNvSpPr>
          <p:nvPr/>
        </p:nvSpPr>
        <p:spPr bwMode="auto">
          <a:xfrm>
            <a:off x="798512" y="4572086"/>
            <a:ext cx="5449888" cy="533400"/>
          </a:xfrm>
          <a:prstGeom prst="rect">
            <a:avLst/>
          </a:prstGeom>
          <a:solidFill>
            <a:schemeClr val="bg1"/>
          </a:solidFill>
          <a:ln w="57150" cmpd="thickThin">
            <a:solidFill>
              <a:srgbClr val="CC0099"/>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b="1" i="1" spc="-150">
                <a:solidFill>
                  <a:srgbClr val="0000FF"/>
                </a:solidFill>
                <a:latin typeface="Times New Roman" panose="02020603050405020304" pitchFamily="18" charset="0"/>
                <a:cs typeface="Times New Roman" panose="02020603050405020304" pitchFamily="18" charset="0"/>
              </a:rPr>
              <a:t>dường như, hình như, có vẻ như</a:t>
            </a:r>
          </a:p>
        </p:txBody>
      </p:sp>
      <p:sp>
        <p:nvSpPr>
          <p:cNvPr id="48249" name="Rectangle 121"/>
          <p:cNvSpPr>
            <a:spLocks noChangeArrowheads="1"/>
          </p:cNvSpPr>
          <p:nvPr/>
        </p:nvSpPr>
        <p:spPr bwMode="auto">
          <a:xfrm>
            <a:off x="5143500" y="3884908"/>
            <a:ext cx="1524000" cy="609600"/>
          </a:xfrm>
          <a:prstGeom prst="rect">
            <a:avLst/>
          </a:prstGeom>
          <a:solidFill>
            <a:schemeClr val="bg1"/>
          </a:solidFill>
          <a:ln w="57150" cmpd="thickThin">
            <a:solidFill>
              <a:srgbClr val="CC0099"/>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i="1" spc="-150">
                <a:solidFill>
                  <a:srgbClr val="0000FF"/>
                </a:solidFill>
                <a:latin typeface="Times New Roman" panose="02020603050405020304" pitchFamily="18" charset="0"/>
                <a:cs typeface="Times New Roman" panose="02020603050405020304" pitchFamily="18" charset="0"/>
              </a:rPr>
              <a:t>có lẽ</a:t>
            </a:r>
          </a:p>
        </p:txBody>
      </p:sp>
      <p:sp>
        <p:nvSpPr>
          <p:cNvPr id="48250" name="Rectangle 122"/>
          <p:cNvSpPr>
            <a:spLocks noChangeArrowheads="1"/>
          </p:cNvSpPr>
          <p:nvPr/>
        </p:nvSpPr>
        <p:spPr bwMode="auto">
          <a:xfrm>
            <a:off x="6008771" y="3192636"/>
            <a:ext cx="1600200" cy="609600"/>
          </a:xfrm>
          <a:prstGeom prst="rect">
            <a:avLst/>
          </a:prstGeom>
          <a:solidFill>
            <a:schemeClr val="bg1"/>
          </a:solidFill>
          <a:ln w="57150" cmpd="thickThin">
            <a:solidFill>
              <a:srgbClr val="CC0099"/>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i="1" spc="-150">
                <a:solidFill>
                  <a:schemeClr val="accent2"/>
                </a:solidFill>
                <a:latin typeface="Times New Roman" panose="02020603050405020304" pitchFamily="18" charset="0"/>
                <a:cs typeface="Times New Roman" panose="02020603050405020304" pitchFamily="18" charset="0"/>
              </a:rPr>
              <a:t> </a:t>
            </a:r>
            <a:r>
              <a:rPr lang="en-US" altLang="en-US" b="1" i="1" spc="-150">
                <a:solidFill>
                  <a:srgbClr val="0000FF"/>
                </a:solidFill>
                <a:latin typeface="Times New Roman" panose="02020603050405020304" pitchFamily="18" charset="0"/>
                <a:cs typeface="Times New Roman" panose="02020603050405020304" pitchFamily="18" charset="0"/>
              </a:rPr>
              <a:t>chắc là</a:t>
            </a:r>
          </a:p>
        </p:txBody>
      </p:sp>
      <p:sp>
        <p:nvSpPr>
          <p:cNvPr id="48251" name="Rectangle 123"/>
          <p:cNvSpPr>
            <a:spLocks noChangeArrowheads="1"/>
          </p:cNvSpPr>
          <p:nvPr/>
        </p:nvSpPr>
        <p:spPr bwMode="auto">
          <a:xfrm>
            <a:off x="7962900" y="1813762"/>
            <a:ext cx="1600200" cy="609600"/>
          </a:xfrm>
          <a:prstGeom prst="rect">
            <a:avLst/>
          </a:prstGeom>
          <a:solidFill>
            <a:schemeClr val="bg1"/>
          </a:solidFill>
          <a:ln w="57150" cmpd="thickThin">
            <a:solidFill>
              <a:srgbClr val="CC0099"/>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a:latin typeface="Times New Roman" panose="02020603050405020304" pitchFamily="18" charset="0"/>
                <a:cs typeface="Times New Roman" panose="02020603050405020304" pitchFamily="18" charset="0"/>
              </a:rPr>
              <a:t> </a:t>
            </a:r>
            <a:r>
              <a:rPr lang="en-US" altLang="en-US" b="1" i="1" spc="-150">
                <a:solidFill>
                  <a:srgbClr val="0000FF"/>
                </a:solidFill>
                <a:latin typeface="Times New Roman" panose="02020603050405020304" pitchFamily="18" charset="0"/>
                <a:cs typeface="Times New Roman" panose="02020603050405020304" pitchFamily="18" charset="0"/>
              </a:rPr>
              <a:t>chắc chắn</a:t>
            </a:r>
          </a:p>
        </p:txBody>
      </p:sp>
      <p:sp>
        <p:nvSpPr>
          <p:cNvPr id="48252" name="Rectangle 124"/>
          <p:cNvSpPr>
            <a:spLocks noChangeArrowheads="1"/>
          </p:cNvSpPr>
          <p:nvPr/>
        </p:nvSpPr>
        <p:spPr bwMode="auto">
          <a:xfrm>
            <a:off x="7073900" y="2506750"/>
            <a:ext cx="1676400" cy="609600"/>
          </a:xfrm>
          <a:prstGeom prst="rect">
            <a:avLst/>
          </a:prstGeom>
          <a:solidFill>
            <a:schemeClr val="bg1"/>
          </a:solidFill>
          <a:ln w="57150" cmpd="thickThin">
            <a:solidFill>
              <a:srgbClr val="CC0099"/>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i="1">
                <a:solidFill>
                  <a:schemeClr val="accent2"/>
                </a:solidFill>
                <a:latin typeface="Times New Roman" panose="02020603050405020304" pitchFamily="18" charset="0"/>
                <a:cs typeface="Times New Roman" panose="02020603050405020304" pitchFamily="18" charset="0"/>
              </a:rPr>
              <a:t> </a:t>
            </a:r>
            <a:r>
              <a:rPr lang="en-US" altLang="en-US" b="1" i="1" spc="-150">
                <a:solidFill>
                  <a:srgbClr val="0000FF"/>
                </a:solidFill>
                <a:latin typeface="Times New Roman" panose="02020603050405020304" pitchFamily="18" charset="0"/>
                <a:cs typeface="Times New Roman" panose="02020603050405020304" pitchFamily="18" charset="0"/>
              </a:rPr>
              <a:t>chắc hẳn</a:t>
            </a:r>
          </a:p>
        </p:txBody>
      </p:sp>
    </p:spTree>
    <p:extLst>
      <p:ext uri="{BB962C8B-B14F-4D97-AF65-F5344CB8AC3E}">
        <p14:creationId xmlns:p14="http://schemas.microsoft.com/office/powerpoint/2010/main" val="1437945980"/>
      </p:ext>
    </p:extLst>
  </p:cSld>
  <p:clrMapOvr>
    <a:masterClrMapping/>
  </p:clrMapOvr>
  <p:transition>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8135"/>
                                        </p:tgtEl>
                                        <p:attrNameLst>
                                          <p:attrName>style.visibility</p:attrName>
                                        </p:attrNameLst>
                                      </p:cBhvr>
                                      <p:to>
                                        <p:strVal val="visible"/>
                                      </p:to>
                                    </p:set>
                                    <p:animEffect transition="in" filter="checkerboard(across)">
                                      <p:cBhvr>
                                        <p:cTn id="7" dur="500"/>
                                        <p:tgtEl>
                                          <p:spTgt spid="481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8136"/>
                                        </p:tgtEl>
                                        <p:attrNameLst>
                                          <p:attrName>style.visibility</p:attrName>
                                        </p:attrNameLst>
                                      </p:cBhvr>
                                      <p:to>
                                        <p:strVal val="visible"/>
                                      </p:to>
                                    </p:set>
                                    <p:animEffect transition="in" filter="diamond(in)">
                                      <p:cBhvr>
                                        <p:cTn id="12" dur="2000"/>
                                        <p:tgtEl>
                                          <p:spTgt spid="48136"/>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48137"/>
                                        </p:tgtEl>
                                        <p:attrNameLst>
                                          <p:attrName>style.visibility</p:attrName>
                                        </p:attrNameLst>
                                      </p:cBhvr>
                                      <p:to>
                                        <p:strVal val="visible"/>
                                      </p:to>
                                    </p:set>
                                    <p:animEffect transition="in" filter="diamond(in)">
                                      <p:cBhvr>
                                        <p:cTn id="15" dur="2000"/>
                                        <p:tgtEl>
                                          <p:spTgt spid="48137"/>
                                        </p:tgtEl>
                                      </p:cBhvr>
                                    </p:animEffect>
                                  </p:childTnLst>
                                </p:cTn>
                              </p:par>
                              <p:par>
                                <p:cTn id="16" presetID="8" presetClass="entr" presetSubtype="16" fill="hold" grpId="0" nodeType="withEffect">
                                  <p:stCondLst>
                                    <p:cond delay="0"/>
                                  </p:stCondLst>
                                  <p:childTnLst>
                                    <p:set>
                                      <p:cBhvr>
                                        <p:cTn id="17" dur="1" fill="hold">
                                          <p:stCondLst>
                                            <p:cond delay="0"/>
                                          </p:stCondLst>
                                        </p:cTn>
                                        <p:tgtEl>
                                          <p:spTgt spid="48139"/>
                                        </p:tgtEl>
                                        <p:attrNameLst>
                                          <p:attrName>style.visibility</p:attrName>
                                        </p:attrNameLst>
                                      </p:cBhvr>
                                      <p:to>
                                        <p:strVal val="visible"/>
                                      </p:to>
                                    </p:set>
                                    <p:animEffect transition="in" filter="diamond(in)">
                                      <p:cBhvr>
                                        <p:cTn id="18" dur="2000"/>
                                        <p:tgtEl>
                                          <p:spTgt spid="48139"/>
                                        </p:tgtEl>
                                      </p:cBhvr>
                                    </p:animEffect>
                                  </p:childTnLst>
                                </p:cTn>
                              </p:par>
                              <p:par>
                                <p:cTn id="19" presetID="8" presetClass="entr" presetSubtype="16" fill="hold" grpId="0" nodeType="withEffect">
                                  <p:stCondLst>
                                    <p:cond delay="0"/>
                                  </p:stCondLst>
                                  <p:childTnLst>
                                    <p:set>
                                      <p:cBhvr>
                                        <p:cTn id="20" dur="1" fill="hold">
                                          <p:stCondLst>
                                            <p:cond delay="0"/>
                                          </p:stCondLst>
                                        </p:cTn>
                                        <p:tgtEl>
                                          <p:spTgt spid="48140"/>
                                        </p:tgtEl>
                                        <p:attrNameLst>
                                          <p:attrName>style.visibility</p:attrName>
                                        </p:attrNameLst>
                                      </p:cBhvr>
                                      <p:to>
                                        <p:strVal val="visible"/>
                                      </p:to>
                                    </p:set>
                                    <p:animEffect transition="in" filter="diamond(in)">
                                      <p:cBhvr>
                                        <p:cTn id="21" dur="2000"/>
                                        <p:tgtEl>
                                          <p:spTgt spid="48140"/>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48141"/>
                                        </p:tgtEl>
                                        <p:attrNameLst>
                                          <p:attrName>style.visibility</p:attrName>
                                        </p:attrNameLst>
                                      </p:cBhvr>
                                      <p:to>
                                        <p:strVal val="visible"/>
                                      </p:to>
                                    </p:set>
                                    <p:animEffect transition="in" filter="diamond(in)">
                                      <p:cBhvr>
                                        <p:cTn id="24" dur="2000"/>
                                        <p:tgtEl>
                                          <p:spTgt spid="48141"/>
                                        </p:tgtEl>
                                      </p:cBhvr>
                                    </p:animEffect>
                                  </p:childTnLst>
                                </p:cTn>
                              </p:par>
                              <p:par>
                                <p:cTn id="25" presetID="8" presetClass="entr" presetSubtype="16" fill="hold" grpId="0" nodeType="withEffect">
                                  <p:stCondLst>
                                    <p:cond delay="0"/>
                                  </p:stCondLst>
                                  <p:childTnLst>
                                    <p:set>
                                      <p:cBhvr>
                                        <p:cTn id="26" dur="1" fill="hold">
                                          <p:stCondLst>
                                            <p:cond delay="0"/>
                                          </p:stCondLst>
                                        </p:cTn>
                                        <p:tgtEl>
                                          <p:spTgt spid="48142"/>
                                        </p:tgtEl>
                                        <p:attrNameLst>
                                          <p:attrName>style.visibility</p:attrName>
                                        </p:attrNameLst>
                                      </p:cBhvr>
                                      <p:to>
                                        <p:strVal val="visible"/>
                                      </p:to>
                                    </p:set>
                                    <p:animEffect transition="in" filter="diamond(in)">
                                      <p:cBhvr>
                                        <p:cTn id="27" dur="2000"/>
                                        <p:tgtEl>
                                          <p:spTgt spid="48142"/>
                                        </p:tgtEl>
                                      </p:cBhvr>
                                    </p:animEffect>
                                  </p:childTnLst>
                                </p:cTn>
                              </p:par>
                              <p:par>
                                <p:cTn id="28" presetID="8" presetClass="entr" presetSubtype="16" fill="hold" grpId="0" nodeType="withEffect">
                                  <p:stCondLst>
                                    <p:cond delay="0"/>
                                  </p:stCondLst>
                                  <p:childTnLst>
                                    <p:set>
                                      <p:cBhvr>
                                        <p:cTn id="29" dur="1" fill="hold">
                                          <p:stCondLst>
                                            <p:cond delay="0"/>
                                          </p:stCondLst>
                                        </p:cTn>
                                        <p:tgtEl>
                                          <p:spTgt spid="48143"/>
                                        </p:tgtEl>
                                        <p:attrNameLst>
                                          <p:attrName>style.visibility</p:attrName>
                                        </p:attrNameLst>
                                      </p:cBhvr>
                                      <p:to>
                                        <p:strVal val="visible"/>
                                      </p:to>
                                    </p:set>
                                    <p:animEffect transition="in" filter="diamond(in)">
                                      <p:cBhvr>
                                        <p:cTn id="30" dur="2000"/>
                                        <p:tgtEl>
                                          <p:spTgt spid="4814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48241"/>
                                        </p:tgtEl>
                                        <p:attrNameLst>
                                          <p:attrName>style.visibility</p:attrName>
                                        </p:attrNameLst>
                                      </p:cBhvr>
                                      <p:to>
                                        <p:strVal val="visible"/>
                                      </p:to>
                                    </p:set>
                                    <p:anim calcmode="discrete" valueType="clr">
                                      <p:cBhvr override="childStyle">
                                        <p:cTn id="35" dur="80"/>
                                        <p:tgtEl>
                                          <p:spTgt spid="48241"/>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48241"/>
                                        </p:tgtEl>
                                        <p:attrNameLst>
                                          <p:attrName>fillcolor</p:attrName>
                                        </p:attrNameLst>
                                      </p:cBhvr>
                                      <p:tavLst>
                                        <p:tav tm="0">
                                          <p:val>
                                            <p:clrVal>
                                              <a:schemeClr val="accent2"/>
                                            </p:clrVal>
                                          </p:val>
                                        </p:tav>
                                        <p:tav tm="50000">
                                          <p:val>
                                            <p:clrVal>
                                              <a:schemeClr val="hlink"/>
                                            </p:clrVal>
                                          </p:val>
                                        </p:tav>
                                      </p:tavLst>
                                    </p:anim>
                                    <p:set>
                                      <p:cBhvr>
                                        <p:cTn id="37" dur="80"/>
                                        <p:tgtEl>
                                          <p:spTgt spid="48241"/>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48242"/>
                                        </p:tgtEl>
                                        <p:attrNameLst>
                                          <p:attrName>style.visibility</p:attrName>
                                        </p:attrNameLst>
                                      </p:cBhvr>
                                      <p:to>
                                        <p:strVal val="visible"/>
                                      </p:to>
                                    </p:set>
                                    <p:anim calcmode="discrete" valueType="clr">
                                      <p:cBhvr override="childStyle">
                                        <p:cTn id="42" dur="80"/>
                                        <p:tgtEl>
                                          <p:spTgt spid="48242"/>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48242"/>
                                        </p:tgtEl>
                                        <p:attrNameLst>
                                          <p:attrName>fillcolor</p:attrName>
                                        </p:attrNameLst>
                                      </p:cBhvr>
                                      <p:tavLst>
                                        <p:tav tm="0">
                                          <p:val>
                                            <p:clrVal>
                                              <a:schemeClr val="accent2"/>
                                            </p:clrVal>
                                          </p:val>
                                        </p:tav>
                                        <p:tav tm="50000">
                                          <p:val>
                                            <p:clrVal>
                                              <a:schemeClr val="hlink"/>
                                            </p:clrVal>
                                          </p:val>
                                        </p:tav>
                                      </p:tavLst>
                                    </p:anim>
                                    <p:set>
                                      <p:cBhvr>
                                        <p:cTn id="44" dur="80"/>
                                        <p:tgtEl>
                                          <p:spTgt spid="48242"/>
                                        </p:tgtEl>
                                        <p:attrNameLst>
                                          <p:attrName>fill.type</p:attrName>
                                        </p:attrNameLst>
                                      </p:cBhvr>
                                      <p:to>
                                        <p:strVal val="solid"/>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27" presetClass="entr" presetSubtype="0" fill="hold" grpId="0" nodeType="clickEffect">
                                  <p:stCondLst>
                                    <p:cond delay="0"/>
                                  </p:stCondLst>
                                  <p:iterate type="lt">
                                    <p:tmPct val="50000"/>
                                  </p:iterate>
                                  <p:childTnLst>
                                    <p:set>
                                      <p:cBhvr>
                                        <p:cTn id="48" dur="1" fill="hold">
                                          <p:stCondLst>
                                            <p:cond delay="0"/>
                                          </p:stCondLst>
                                        </p:cTn>
                                        <p:tgtEl>
                                          <p:spTgt spid="48243"/>
                                        </p:tgtEl>
                                        <p:attrNameLst>
                                          <p:attrName>style.visibility</p:attrName>
                                        </p:attrNameLst>
                                      </p:cBhvr>
                                      <p:to>
                                        <p:strVal val="visible"/>
                                      </p:to>
                                    </p:set>
                                    <p:anim calcmode="discrete" valueType="clr">
                                      <p:cBhvr override="childStyle">
                                        <p:cTn id="49" dur="80"/>
                                        <p:tgtEl>
                                          <p:spTgt spid="48243"/>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48243"/>
                                        </p:tgtEl>
                                        <p:attrNameLst>
                                          <p:attrName>fillcolor</p:attrName>
                                        </p:attrNameLst>
                                      </p:cBhvr>
                                      <p:tavLst>
                                        <p:tav tm="0">
                                          <p:val>
                                            <p:clrVal>
                                              <a:schemeClr val="accent2"/>
                                            </p:clrVal>
                                          </p:val>
                                        </p:tav>
                                        <p:tav tm="50000">
                                          <p:val>
                                            <p:clrVal>
                                              <a:schemeClr val="hlink"/>
                                            </p:clrVal>
                                          </p:val>
                                        </p:tav>
                                      </p:tavLst>
                                    </p:anim>
                                    <p:set>
                                      <p:cBhvr>
                                        <p:cTn id="51" dur="80"/>
                                        <p:tgtEl>
                                          <p:spTgt spid="48243"/>
                                        </p:tgtEl>
                                        <p:attrNameLst>
                                          <p:attrName>fill.type</p:attrName>
                                        </p:attrNameLst>
                                      </p:cBhvr>
                                      <p:to>
                                        <p:strVal val="solid"/>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27" presetClass="entr" presetSubtype="0" fill="hold" grpId="0" nodeType="clickEffect">
                                  <p:stCondLst>
                                    <p:cond delay="0"/>
                                  </p:stCondLst>
                                  <p:iterate type="lt">
                                    <p:tmPct val="50000"/>
                                  </p:iterate>
                                  <p:childTnLst>
                                    <p:set>
                                      <p:cBhvr>
                                        <p:cTn id="55" dur="1" fill="hold">
                                          <p:stCondLst>
                                            <p:cond delay="0"/>
                                          </p:stCondLst>
                                        </p:cTn>
                                        <p:tgtEl>
                                          <p:spTgt spid="48244"/>
                                        </p:tgtEl>
                                        <p:attrNameLst>
                                          <p:attrName>style.visibility</p:attrName>
                                        </p:attrNameLst>
                                      </p:cBhvr>
                                      <p:to>
                                        <p:strVal val="visible"/>
                                      </p:to>
                                    </p:set>
                                    <p:anim calcmode="discrete" valueType="clr">
                                      <p:cBhvr override="childStyle">
                                        <p:cTn id="56" dur="80"/>
                                        <p:tgtEl>
                                          <p:spTgt spid="48244"/>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48244"/>
                                        </p:tgtEl>
                                        <p:attrNameLst>
                                          <p:attrName>fillcolor</p:attrName>
                                        </p:attrNameLst>
                                      </p:cBhvr>
                                      <p:tavLst>
                                        <p:tav tm="0">
                                          <p:val>
                                            <p:clrVal>
                                              <a:schemeClr val="accent2"/>
                                            </p:clrVal>
                                          </p:val>
                                        </p:tav>
                                        <p:tav tm="50000">
                                          <p:val>
                                            <p:clrVal>
                                              <a:schemeClr val="hlink"/>
                                            </p:clrVal>
                                          </p:val>
                                        </p:tav>
                                      </p:tavLst>
                                    </p:anim>
                                    <p:set>
                                      <p:cBhvr>
                                        <p:cTn id="58" dur="80"/>
                                        <p:tgtEl>
                                          <p:spTgt spid="48244"/>
                                        </p:tgtEl>
                                        <p:attrNameLst>
                                          <p:attrName>fill.type</p:attrName>
                                        </p:attrNameLst>
                                      </p:cBhvr>
                                      <p:to>
                                        <p:strVal val="solid"/>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27" presetClass="entr" presetSubtype="0" fill="hold" grpId="0" nodeType="clickEffect">
                                  <p:stCondLst>
                                    <p:cond delay="0"/>
                                  </p:stCondLst>
                                  <p:iterate type="lt">
                                    <p:tmPct val="50000"/>
                                  </p:iterate>
                                  <p:childTnLst>
                                    <p:set>
                                      <p:cBhvr>
                                        <p:cTn id="62" dur="1" fill="hold">
                                          <p:stCondLst>
                                            <p:cond delay="0"/>
                                          </p:stCondLst>
                                        </p:cTn>
                                        <p:tgtEl>
                                          <p:spTgt spid="48245"/>
                                        </p:tgtEl>
                                        <p:attrNameLst>
                                          <p:attrName>style.visibility</p:attrName>
                                        </p:attrNameLst>
                                      </p:cBhvr>
                                      <p:to>
                                        <p:strVal val="visible"/>
                                      </p:to>
                                    </p:set>
                                    <p:anim calcmode="discrete" valueType="clr">
                                      <p:cBhvr override="childStyle">
                                        <p:cTn id="63" dur="80"/>
                                        <p:tgtEl>
                                          <p:spTgt spid="48245"/>
                                        </p:tgtEl>
                                        <p:attrNameLst>
                                          <p:attrName>style.color</p:attrName>
                                        </p:attrNameLst>
                                      </p:cBhvr>
                                      <p:tavLst>
                                        <p:tav tm="0">
                                          <p:val>
                                            <p:clrVal>
                                              <a:schemeClr val="accent2"/>
                                            </p:clrVal>
                                          </p:val>
                                        </p:tav>
                                        <p:tav tm="50000">
                                          <p:val>
                                            <p:clrVal>
                                              <a:schemeClr val="hlink"/>
                                            </p:clrVal>
                                          </p:val>
                                        </p:tav>
                                      </p:tavLst>
                                    </p:anim>
                                    <p:anim calcmode="discrete" valueType="clr">
                                      <p:cBhvr>
                                        <p:cTn id="64" dur="80"/>
                                        <p:tgtEl>
                                          <p:spTgt spid="48245"/>
                                        </p:tgtEl>
                                        <p:attrNameLst>
                                          <p:attrName>fillcolor</p:attrName>
                                        </p:attrNameLst>
                                      </p:cBhvr>
                                      <p:tavLst>
                                        <p:tav tm="0">
                                          <p:val>
                                            <p:clrVal>
                                              <a:schemeClr val="accent2"/>
                                            </p:clrVal>
                                          </p:val>
                                        </p:tav>
                                        <p:tav tm="50000">
                                          <p:val>
                                            <p:clrVal>
                                              <a:schemeClr val="hlink"/>
                                            </p:clrVal>
                                          </p:val>
                                        </p:tav>
                                      </p:tavLst>
                                    </p:anim>
                                    <p:set>
                                      <p:cBhvr>
                                        <p:cTn id="65" dur="80"/>
                                        <p:tgtEl>
                                          <p:spTgt spid="48245"/>
                                        </p:tgtEl>
                                        <p:attrNameLst>
                                          <p:attrName>fill.type</p:attrName>
                                        </p:attrNameLst>
                                      </p:cBhvr>
                                      <p:to>
                                        <p:strVal val="solid"/>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4" presetClass="exit" presetSubtype="16" fill="hold" grpId="1" nodeType="clickEffect">
                                  <p:stCondLst>
                                    <p:cond delay="0"/>
                                  </p:stCondLst>
                                  <p:childTnLst>
                                    <p:animEffect transition="out" filter="box(in)">
                                      <p:cBhvr>
                                        <p:cTn id="69" dur="500"/>
                                        <p:tgtEl>
                                          <p:spTgt spid="48135"/>
                                        </p:tgtEl>
                                      </p:cBhvr>
                                    </p:animEffect>
                                    <p:set>
                                      <p:cBhvr>
                                        <p:cTn id="70" dur="1" fill="hold">
                                          <p:stCondLst>
                                            <p:cond delay="499"/>
                                          </p:stCondLst>
                                        </p:cTn>
                                        <p:tgtEl>
                                          <p:spTgt spid="48135"/>
                                        </p:tgtEl>
                                        <p:attrNameLst>
                                          <p:attrName>style.visibility</p:attrName>
                                        </p:attrNameLst>
                                      </p:cBhvr>
                                      <p:to>
                                        <p:strVal val="hidden"/>
                                      </p:to>
                                    </p:set>
                                  </p:childTnLst>
                                </p:cTn>
                              </p:par>
                              <p:par>
                                <p:cTn id="71" presetID="4" presetClass="exit" presetSubtype="16" fill="hold" grpId="1" nodeType="withEffect">
                                  <p:stCondLst>
                                    <p:cond delay="0"/>
                                  </p:stCondLst>
                                  <p:childTnLst>
                                    <p:animEffect transition="out" filter="box(in)">
                                      <p:cBhvr>
                                        <p:cTn id="72" dur="500"/>
                                        <p:tgtEl>
                                          <p:spTgt spid="48136"/>
                                        </p:tgtEl>
                                      </p:cBhvr>
                                    </p:animEffect>
                                    <p:set>
                                      <p:cBhvr>
                                        <p:cTn id="73" dur="1" fill="hold">
                                          <p:stCondLst>
                                            <p:cond delay="499"/>
                                          </p:stCondLst>
                                        </p:cTn>
                                        <p:tgtEl>
                                          <p:spTgt spid="48136"/>
                                        </p:tgtEl>
                                        <p:attrNameLst>
                                          <p:attrName>style.visibility</p:attrName>
                                        </p:attrNameLst>
                                      </p:cBhvr>
                                      <p:to>
                                        <p:strVal val="hidden"/>
                                      </p:to>
                                    </p:set>
                                  </p:childTnLst>
                                </p:cTn>
                              </p:par>
                              <p:par>
                                <p:cTn id="74" presetID="4" presetClass="exit" presetSubtype="16" fill="hold" grpId="1" nodeType="withEffect">
                                  <p:stCondLst>
                                    <p:cond delay="0"/>
                                  </p:stCondLst>
                                  <p:childTnLst>
                                    <p:animEffect transition="out" filter="box(in)">
                                      <p:cBhvr>
                                        <p:cTn id="75" dur="500"/>
                                        <p:tgtEl>
                                          <p:spTgt spid="48137"/>
                                        </p:tgtEl>
                                      </p:cBhvr>
                                    </p:animEffect>
                                    <p:set>
                                      <p:cBhvr>
                                        <p:cTn id="76" dur="1" fill="hold">
                                          <p:stCondLst>
                                            <p:cond delay="499"/>
                                          </p:stCondLst>
                                        </p:cTn>
                                        <p:tgtEl>
                                          <p:spTgt spid="48137"/>
                                        </p:tgtEl>
                                        <p:attrNameLst>
                                          <p:attrName>style.visibility</p:attrName>
                                        </p:attrNameLst>
                                      </p:cBhvr>
                                      <p:to>
                                        <p:strVal val="hidden"/>
                                      </p:to>
                                    </p:set>
                                  </p:childTnLst>
                                </p:cTn>
                              </p:par>
                              <p:par>
                                <p:cTn id="77" presetID="4" presetClass="exit" presetSubtype="16" fill="hold" grpId="1" nodeType="withEffect">
                                  <p:stCondLst>
                                    <p:cond delay="0"/>
                                  </p:stCondLst>
                                  <p:childTnLst>
                                    <p:animEffect transition="out" filter="box(in)">
                                      <p:cBhvr>
                                        <p:cTn id="78" dur="500"/>
                                        <p:tgtEl>
                                          <p:spTgt spid="48139"/>
                                        </p:tgtEl>
                                      </p:cBhvr>
                                    </p:animEffect>
                                    <p:set>
                                      <p:cBhvr>
                                        <p:cTn id="79" dur="1" fill="hold">
                                          <p:stCondLst>
                                            <p:cond delay="499"/>
                                          </p:stCondLst>
                                        </p:cTn>
                                        <p:tgtEl>
                                          <p:spTgt spid="48139"/>
                                        </p:tgtEl>
                                        <p:attrNameLst>
                                          <p:attrName>style.visibility</p:attrName>
                                        </p:attrNameLst>
                                      </p:cBhvr>
                                      <p:to>
                                        <p:strVal val="hidden"/>
                                      </p:to>
                                    </p:set>
                                  </p:childTnLst>
                                </p:cTn>
                              </p:par>
                              <p:par>
                                <p:cTn id="80" presetID="4" presetClass="exit" presetSubtype="16" fill="hold" grpId="1" nodeType="withEffect">
                                  <p:stCondLst>
                                    <p:cond delay="0"/>
                                  </p:stCondLst>
                                  <p:childTnLst>
                                    <p:animEffect transition="out" filter="box(in)">
                                      <p:cBhvr>
                                        <p:cTn id="81" dur="500"/>
                                        <p:tgtEl>
                                          <p:spTgt spid="48141"/>
                                        </p:tgtEl>
                                      </p:cBhvr>
                                    </p:animEffect>
                                    <p:set>
                                      <p:cBhvr>
                                        <p:cTn id="82" dur="1" fill="hold">
                                          <p:stCondLst>
                                            <p:cond delay="499"/>
                                          </p:stCondLst>
                                        </p:cTn>
                                        <p:tgtEl>
                                          <p:spTgt spid="48141"/>
                                        </p:tgtEl>
                                        <p:attrNameLst>
                                          <p:attrName>style.visibility</p:attrName>
                                        </p:attrNameLst>
                                      </p:cBhvr>
                                      <p:to>
                                        <p:strVal val="hidden"/>
                                      </p:to>
                                    </p:set>
                                  </p:childTnLst>
                                </p:cTn>
                              </p:par>
                              <p:par>
                                <p:cTn id="83" presetID="4" presetClass="exit" presetSubtype="16" fill="hold" grpId="1" nodeType="withEffect">
                                  <p:stCondLst>
                                    <p:cond delay="0"/>
                                  </p:stCondLst>
                                  <p:childTnLst>
                                    <p:animEffect transition="out" filter="box(in)">
                                      <p:cBhvr>
                                        <p:cTn id="84" dur="500"/>
                                        <p:tgtEl>
                                          <p:spTgt spid="48140"/>
                                        </p:tgtEl>
                                      </p:cBhvr>
                                    </p:animEffect>
                                    <p:set>
                                      <p:cBhvr>
                                        <p:cTn id="85" dur="1" fill="hold">
                                          <p:stCondLst>
                                            <p:cond delay="499"/>
                                          </p:stCondLst>
                                        </p:cTn>
                                        <p:tgtEl>
                                          <p:spTgt spid="48140"/>
                                        </p:tgtEl>
                                        <p:attrNameLst>
                                          <p:attrName>style.visibility</p:attrName>
                                        </p:attrNameLst>
                                      </p:cBhvr>
                                      <p:to>
                                        <p:strVal val="hidden"/>
                                      </p:to>
                                    </p:set>
                                  </p:childTnLst>
                                </p:cTn>
                              </p:par>
                              <p:par>
                                <p:cTn id="86" presetID="4" presetClass="exit" presetSubtype="16" fill="hold" grpId="1" nodeType="withEffect">
                                  <p:stCondLst>
                                    <p:cond delay="0"/>
                                  </p:stCondLst>
                                  <p:childTnLst>
                                    <p:animEffect transition="out" filter="box(in)">
                                      <p:cBhvr>
                                        <p:cTn id="87" dur="500"/>
                                        <p:tgtEl>
                                          <p:spTgt spid="48142"/>
                                        </p:tgtEl>
                                      </p:cBhvr>
                                    </p:animEffect>
                                    <p:set>
                                      <p:cBhvr>
                                        <p:cTn id="88" dur="1" fill="hold">
                                          <p:stCondLst>
                                            <p:cond delay="499"/>
                                          </p:stCondLst>
                                        </p:cTn>
                                        <p:tgtEl>
                                          <p:spTgt spid="48142"/>
                                        </p:tgtEl>
                                        <p:attrNameLst>
                                          <p:attrName>style.visibility</p:attrName>
                                        </p:attrNameLst>
                                      </p:cBhvr>
                                      <p:to>
                                        <p:strVal val="hidden"/>
                                      </p:to>
                                    </p:set>
                                  </p:childTnLst>
                                </p:cTn>
                              </p:par>
                              <p:par>
                                <p:cTn id="89" presetID="4" presetClass="exit" presetSubtype="16" fill="hold" grpId="1" nodeType="withEffect">
                                  <p:stCondLst>
                                    <p:cond delay="0"/>
                                  </p:stCondLst>
                                  <p:childTnLst>
                                    <p:animEffect transition="out" filter="box(in)">
                                      <p:cBhvr>
                                        <p:cTn id="90" dur="500"/>
                                        <p:tgtEl>
                                          <p:spTgt spid="48143"/>
                                        </p:tgtEl>
                                      </p:cBhvr>
                                    </p:animEffect>
                                    <p:set>
                                      <p:cBhvr>
                                        <p:cTn id="91" dur="1" fill="hold">
                                          <p:stCondLst>
                                            <p:cond delay="499"/>
                                          </p:stCondLst>
                                        </p:cTn>
                                        <p:tgtEl>
                                          <p:spTgt spid="48143"/>
                                        </p:tgtEl>
                                        <p:attrNameLst>
                                          <p:attrName>style.visibility</p:attrName>
                                        </p:attrNameLst>
                                      </p:cBhvr>
                                      <p:to>
                                        <p:strVal val="hidden"/>
                                      </p:to>
                                    </p:set>
                                  </p:childTnLst>
                                </p:cTn>
                              </p:par>
                              <p:par>
                                <p:cTn id="92" presetID="4" presetClass="exit" presetSubtype="16" fill="hold" grpId="1" nodeType="withEffect">
                                  <p:stCondLst>
                                    <p:cond delay="0"/>
                                  </p:stCondLst>
                                  <p:iterate type="lt">
                                    <p:tmPct val="0"/>
                                  </p:iterate>
                                  <p:childTnLst>
                                    <p:animEffect transition="out" filter="box(in)">
                                      <p:cBhvr>
                                        <p:cTn id="93" dur="500"/>
                                        <p:tgtEl>
                                          <p:spTgt spid="48241"/>
                                        </p:tgtEl>
                                      </p:cBhvr>
                                    </p:animEffect>
                                    <p:set>
                                      <p:cBhvr>
                                        <p:cTn id="94" dur="1" fill="hold">
                                          <p:stCondLst>
                                            <p:cond delay="499"/>
                                          </p:stCondLst>
                                        </p:cTn>
                                        <p:tgtEl>
                                          <p:spTgt spid="48241"/>
                                        </p:tgtEl>
                                        <p:attrNameLst>
                                          <p:attrName>style.visibility</p:attrName>
                                        </p:attrNameLst>
                                      </p:cBhvr>
                                      <p:to>
                                        <p:strVal val="hidden"/>
                                      </p:to>
                                    </p:set>
                                  </p:childTnLst>
                                </p:cTn>
                              </p:par>
                              <p:par>
                                <p:cTn id="95" presetID="4" presetClass="exit" presetSubtype="16" fill="hold" grpId="1" nodeType="withEffect">
                                  <p:stCondLst>
                                    <p:cond delay="0"/>
                                  </p:stCondLst>
                                  <p:iterate type="lt">
                                    <p:tmPct val="0"/>
                                  </p:iterate>
                                  <p:childTnLst>
                                    <p:animEffect transition="out" filter="box(in)">
                                      <p:cBhvr>
                                        <p:cTn id="96" dur="500"/>
                                        <p:tgtEl>
                                          <p:spTgt spid="48242"/>
                                        </p:tgtEl>
                                      </p:cBhvr>
                                    </p:animEffect>
                                    <p:set>
                                      <p:cBhvr>
                                        <p:cTn id="97" dur="1" fill="hold">
                                          <p:stCondLst>
                                            <p:cond delay="499"/>
                                          </p:stCondLst>
                                        </p:cTn>
                                        <p:tgtEl>
                                          <p:spTgt spid="48242"/>
                                        </p:tgtEl>
                                        <p:attrNameLst>
                                          <p:attrName>style.visibility</p:attrName>
                                        </p:attrNameLst>
                                      </p:cBhvr>
                                      <p:to>
                                        <p:strVal val="hidden"/>
                                      </p:to>
                                    </p:set>
                                  </p:childTnLst>
                                </p:cTn>
                              </p:par>
                              <p:par>
                                <p:cTn id="98" presetID="4" presetClass="exit" presetSubtype="16" fill="hold" grpId="1" nodeType="withEffect">
                                  <p:stCondLst>
                                    <p:cond delay="0"/>
                                  </p:stCondLst>
                                  <p:iterate type="lt">
                                    <p:tmPct val="0"/>
                                  </p:iterate>
                                  <p:childTnLst>
                                    <p:animEffect transition="out" filter="box(in)">
                                      <p:cBhvr>
                                        <p:cTn id="99" dur="500"/>
                                        <p:tgtEl>
                                          <p:spTgt spid="48243"/>
                                        </p:tgtEl>
                                      </p:cBhvr>
                                    </p:animEffect>
                                    <p:set>
                                      <p:cBhvr>
                                        <p:cTn id="100" dur="1" fill="hold">
                                          <p:stCondLst>
                                            <p:cond delay="499"/>
                                          </p:stCondLst>
                                        </p:cTn>
                                        <p:tgtEl>
                                          <p:spTgt spid="48243"/>
                                        </p:tgtEl>
                                        <p:attrNameLst>
                                          <p:attrName>style.visibility</p:attrName>
                                        </p:attrNameLst>
                                      </p:cBhvr>
                                      <p:to>
                                        <p:strVal val="hidden"/>
                                      </p:to>
                                    </p:set>
                                  </p:childTnLst>
                                </p:cTn>
                              </p:par>
                              <p:par>
                                <p:cTn id="101" presetID="4" presetClass="exit" presetSubtype="16" fill="hold" grpId="1" nodeType="withEffect">
                                  <p:stCondLst>
                                    <p:cond delay="0"/>
                                  </p:stCondLst>
                                  <p:iterate type="lt">
                                    <p:tmPct val="0"/>
                                  </p:iterate>
                                  <p:childTnLst>
                                    <p:animEffect transition="out" filter="box(in)">
                                      <p:cBhvr>
                                        <p:cTn id="102" dur="500"/>
                                        <p:tgtEl>
                                          <p:spTgt spid="48244"/>
                                        </p:tgtEl>
                                      </p:cBhvr>
                                    </p:animEffect>
                                    <p:set>
                                      <p:cBhvr>
                                        <p:cTn id="103" dur="1" fill="hold">
                                          <p:stCondLst>
                                            <p:cond delay="499"/>
                                          </p:stCondLst>
                                        </p:cTn>
                                        <p:tgtEl>
                                          <p:spTgt spid="48244"/>
                                        </p:tgtEl>
                                        <p:attrNameLst>
                                          <p:attrName>style.visibility</p:attrName>
                                        </p:attrNameLst>
                                      </p:cBhvr>
                                      <p:to>
                                        <p:strVal val="hidden"/>
                                      </p:to>
                                    </p:set>
                                  </p:childTnLst>
                                </p:cTn>
                              </p:par>
                              <p:par>
                                <p:cTn id="104" presetID="4" presetClass="exit" presetSubtype="16" fill="hold" grpId="1" nodeType="withEffect">
                                  <p:stCondLst>
                                    <p:cond delay="0"/>
                                  </p:stCondLst>
                                  <p:iterate type="lt">
                                    <p:tmPct val="0"/>
                                  </p:iterate>
                                  <p:childTnLst>
                                    <p:animEffect transition="out" filter="box(in)">
                                      <p:cBhvr>
                                        <p:cTn id="105" dur="500"/>
                                        <p:tgtEl>
                                          <p:spTgt spid="48245"/>
                                        </p:tgtEl>
                                      </p:cBhvr>
                                    </p:animEffect>
                                    <p:set>
                                      <p:cBhvr>
                                        <p:cTn id="106" dur="1" fill="hold">
                                          <p:stCondLst>
                                            <p:cond delay="499"/>
                                          </p:stCondLst>
                                        </p:cTn>
                                        <p:tgtEl>
                                          <p:spTgt spid="48245"/>
                                        </p:tgtEl>
                                        <p:attrNameLst>
                                          <p:attrName>style.visibility</p:attrName>
                                        </p:attrNameLst>
                                      </p:cBhvr>
                                      <p:to>
                                        <p:strVal val="hidden"/>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4" presetClass="entr" presetSubtype="16" fill="hold" grpId="0" nodeType="clickEffect">
                                  <p:stCondLst>
                                    <p:cond delay="0"/>
                                  </p:stCondLst>
                                  <p:childTnLst>
                                    <p:set>
                                      <p:cBhvr>
                                        <p:cTn id="110" dur="1" fill="hold">
                                          <p:stCondLst>
                                            <p:cond delay="0"/>
                                          </p:stCondLst>
                                        </p:cTn>
                                        <p:tgtEl>
                                          <p:spTgt spid="48248"/>
                                        </p:tgtEl>
                                        <p:attrNameLst>
                                          <p:attrName>style.visibility</p:attrName>
                                        </p:attrNameLst>
                                      </p:cBhvr>
                                      <p:to>
                                        <p:strVal val="visible"/>
                                      </p:to>
                                    </p:set>
                                    <p:animEffect transition="in" filter="box(in)">
                                      <p:cBhvr>
                                        <p:cTn id="111" dur="500"/>
                                        <p:tgtEl>
                                          <p:spTgt spid="48248"/>
                                        </p:tgtEl>
                                      </p:cBhvr>
                                    </p:animEffect>
                                  </p:childTnLst>
                                </p:cTn>
                              </p:par>
                              <p:par>
                                <p:cTn id="112" presetID="4" presetClass="entr" presetSubtype="16" fill="hold" grpId="0" nodeType="withEffect">
                                  <p:stCondLst>
                                    <p:cond delay="0"/>
                                  </p:stCondLst>
                                  <p:childTnLst>
                                    <p:set>
                                      <p:cBhvr>
                                        <p:cTn id="113" dur="1" fill="hold">
                                          <p:stCondLst>
                                            <p:cond delay="0"/>
                                          </p:stCondLst>
                                        </p:cTn>
                                        <p:tgtEl>
                                          <p:spTgt spid="48249"/>
                                        </p:tgtEl>
                                        <p:attrNameLst>
                                          <p:attrName>style.visibility</p:attrName>
                                        </p:attrNameLst>
                                      </p:cBhvr>
                                      <p:to>
                                        <p:strVal val="visible"/>
                                      </p:to>
                                    </p:set>
                                    <p:animEffect transition="in" filter="box(in)">
                                      <p:cBhvr>
                                        <p:cTn id="114" dur="500"/>
                                        <p:tgtEl>
                                          <p:spTgt spid="48249"/>
                                        </p:tgtEl>
                                      </p:cBhvr>
                                    </p:animEffect>
                                  </p:childTnLst>
                                </p:cTn>
                              </p:par>
                              <p:par>
                                <p:cTn id="115" presetID="4" presetClass="entr" presetSubtype="16" fill="hold" grpId="0" nodeType="withEffect">
                                  <p:stCondLst>
                                    <p:cond delay="0"/>
                                  </p:stCondLst>
                                  <p:childTnLst>
                                    <p:set>
                                      <p:cBhvr>
                                        <p:cTn id="116" dur="1" fill="hold">
                                          <p:stCondLst>
                                            <p:cond delay="0"/>
                                          </p:stCondLst>
                                        </p:cTn>
                                        <p:tgtEl>
                                          <p:spTgt spid="48250"/>
                                        </p:tgtEl>
                                        <p:attrNameLst>
                                          <p:attrName>style.visibility</p:attrName>
                                        </p:attrNameLst>
                                      </p:cBhvr>
                                      <p:to>
                                        <p:strVal val="visible"/>
                                      </p:to>
                                    </p:set>
                                    <p:animEffect transition="in" filter="box(in)">
                                      <p:cBhvr>
                                        <p:cTn id="117" dur="500"/>
                                        <p:tgtEl>
                                          <p:spTgt spid="48250"/>
                                        </p:tgtEl>
                                      </p:cBhvr>
                                    </p:animEffect>
                                  </p:childTnLst>
                                </p:cTn>
                              </p:par>
                              <p:par>
                                <p:cTn id="118" presetID="4" presetClass="entr" presetSubtype="16" fill="hold" grpId="0" nodeType="withEffect">
                                  <p:stCondLst>
                                    <p:cond delay="0"/>
                                  </p:stCondLst>
                                  <p:childTnLst>
                                    <p:set>
                                      <p:cBhvr>
                                        <p:cTn id="119" dur="1" fill="hold">
                                          <p:stCondLst>
                                            <p:cond delay="0"/>
                                          </p:stCondLst>
                                        </p:cTn>
                                        <p:tgtEl>
                                          <p:spTgt spid="48252"/>
                                        </p:tgtEl>
                                        <p:attrNameLst>
                                          <p:attrName>style.visibility</p:attrName>
                                        </p:attrNameLst>
                                      </p:cBhvr>
                                      <p:to>
                                        <p:strVal val="visible"/>
                                      </p:to>
                                    </p:set>
                                    <p:animEffect transition="in" filter="box(in)">
                                      <p:cBhvr>
                                        <p:cTn id="120" dur="500"/>
                                        <p:tgtEl>
                                          <p:spTgt spid="48252"/>
                                        </p:tgtEl>
                                      </p:cBhvr>
                                    </p:animEffect>
                                  </p:childTnLst>
                                </p:cTn>
                              </p:par>
                              <p:par>
                                <p:cTn id="121" presetID="4" presetClass="entr" presetSubtype="16" fill="hold" grpId="0" nodeType="withEffect">
                                  <p:stCondLst>
                                    <p:cond delay="0"/>
                                  </p:stCondLst>
                                  <p:childTnLst>
                                    <p:set>
                                      <p:cBhvr>
                                        <p:cTn id="122" dur="1" fill="hold">
                                          <p:stCondLst>
                                            <p:cond delay="0"/>
                                          </p:stCondLst>
                                        </p:cTn>
                                        <p:tgtEl>
                                          <p:spTgt spid="48251"/>
                                        </p:tgtEl>
                                        <p:attrNameLst>
                                          <p:attrName>style.visibility</p:attrName>
                                        </p:attrNameLst>
                                      </p:cBhvr>
                                      <p:to>
                                        <p:strVal val="visible"/>
                                      </p:to>
                                    </p:set>
                                    <p:animEffect transition="in" filter="box(in)">
                                      <p:cBhvr>
                                        <p:cTn id="123" dur="500"/>
                                        <p:tgtEl>
                                          <p:spTgt spid="48251"/>
                                        </p:tgtEl>
                                      </p:cBhvr>
                                    </p:animEffect>
                                  </p:childTnLst>
                                </p:cTn>
                              </p:par>
                              <p:par>
                                <p:cTn id="124" presetID="4" presetClass="entr" presetSubtype="16" fill="hold" grpId="0" nodeType="withEffect">
                                  <p:stCondLst>
                                    <p:cond delay="0"/>
                                  </p:stCondLst>
                                  <p:childTnLst>
                                    <p:set>
                                      <p:cBhvr>
                                        <p:cTn id="125" dur="1" fill="hold">
                                          <p:stCondLst>
                                            <p:cond delay="0"/>
                                          </p:stCondLst>
                                        </p:cTn>
                                        <p:tgtEl>
                                          <p:spTgt spid="48247"/>
                                        </p:tgtEl>
                                        <p:attrNameLst>
                                          <p:attrName>style.visibility</p:attrName>
                                        </p:attrNameLst>
                                      </p:cBhvr>
                                      <p:to>
                                        <p:strVal val="visible"/>
                                      </p:to>
                                    </p:set>
                                    <p:animEffect transition="in" filter="box(in)">
                                      <p:cBhvr>
                                        <p:cTn id="126" dur="500"/>
                                        <p:tgtEl>
                                          <p:spTgt spid="48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5" grpId="0"/>
      <p:bldP spid="48135" grpId="1"/>
      <p:bldP spid="48136" grpId="0"/>
      <p:bldP spid="48136" grpId="1"/>
      <p:bldP spid="48137" grpId="0"/>
      <p:bldP spid="48137" grpId="1"/>
      <p:bldP spid="48139" grpId="0"/>
      <p:bldP spid="48139" grpId="1"/>
      <p:bldP spid="48140" grpId="0"/>
      <p:bldP spid="48140" grpId="1"/>
      <p:bldP spid="48141" grpId="0"/>
      <p:bldP spid="48141" grpId="1"/>
      <p:bldP spid="48142" grpId="0"/>
      <p:bldP spid="48142" grpId="1"/>
      <p:bldP spid="48143" grpId="0"/>
      <p:bldP spid="48143" grpId="1"/>
      <p:bldP spid="48241" grpId="0" animBg="1"/>
      <p:bldP spid="48241" grpId="1" animBg="1"/>
      <p:bldP spid="48242" grpId="0" animBg="1"/>
      <p:bldP spid="48242" grpId="1" animBg="1"/>
      <p:bldP spid="48243" grpId="0" animBg="1"/>
      <p:bldP spid="48243" grpId="1" animBg="1"/>
      <p:bldP spid="48244" grpId="0" animBg="1"/>
      <p:bldP spid="48244" grpId="1" animBg="1"/>
      <p:bldP spid="48245" grpId="0" animBg="1"/>
      <p:bldP spid="48245" grpId="1" animBg="1"/>
      <p:bldP spid="48247" grpId="0"/>
      <p:bldP spid="48248" grpId="0" animBg="1"/>
      <p:bldP spid="48249" grpId="0" animBg="1"/>
      <p:bldP spid="48250" grpId="0" animBg="1"/>
      <p:bldP spid="48251" grpId="0" animBg="1"/>
      <p:bldP spid="4825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Text Box 6"/>
          <p:cNvSpPr txBox="1">
            <a:spLocks noChangeArrowheads="1"/>
          </p:cNvSpPr>
          <p:nvPr/>
        </p:nvSpPr>
        <p:spPr bwMode="auto">
          <a:xfrm>
            <a:off x="457199" y="812661"/>
            <a:ext cx="11550316"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defRPr/>
            </a:pPr>
            <a:r>
              <a:rPr lang="en-US" altLang="en-US" b="1" u="sng" spc="-150">
                <a:solidFill>
                  <a:srgbClr val="C00000"/>
                </a:solidFill>
                <a:latin typeface="Times New Roman" panose="02020603050405020304" pitchFamily="18" charset="0"/>
                <a:cs typeface="Times New Roman" panose="02020603050405020304" pitchFamily="18" charset="0"/>
              </a:rPr>
              <a:t>Bài tập 3</a:t>
            </a:r>
            <a:r>
              <a:rPr lang="en-US" altLang="en-US" b="1" spc="-150">
                <a:solidFill>
                  <a:srgbClr val="C00000"/>
                </a:solidFill>
                <a:latin typeface="Times New Roman" panose="02020603050405020304" pitchFamily="18" charset="0"/>
                <a:cs typeface="Times New Roman" panose="02020603050405020304" pitchFamily="18" charset="0"/>
              </a:rPr>
              <a:t>: </a:t>
            </a:r>
            <a:r>
              <a:rPr lang="en-US" altLang="en-US" b="1" spc="-150">
                <a:solidFill>
                  <a:srgbClr val="0000CC"/>
                </a:solidFill>
                <a:latin typeface="Times New Roman" panose="02020603050405020304" pitchFamily="18" charset="0"/>
                <a:cs typeface="Times New Roman" panose="02020603050405020304" pitchFamily="18" charset="0"/>
              </a:rPr>
              <a:t>Hãy cho biết, trong số những từ có thể thay thế  cho nhau trong câu sau đây, với từ nào người nói phải chịu trách nhiệm cao nhất về độ tin cậy của sự việc do mình nói ra, với từ nào trách nhiệm đó thấp nhất. Tại sao tác giả Chiếc lược ngà (Nguyễn Quang Sáng) lại chọn từ chắc?</a:t>
            </a:r>
          </a:p>
        </p:txBody>
      </p:sp>
      <p:graphicFrame>
        <p:nvGraphicFramePr>
          <p:cNvPr id="50252" name="Group 76"/>
          <p:cNvGraphicFramePr>
            <a:graphicFrameLocks noGrp="1"/>
          </p:cNvGraphicFramePr>
          <p:nvPr>
            <p:ph/>
            <p:extLst>
              <p:ext uri="{D42A27DB-BD31-4B8C-83A1-F6EECF244321}">
                <p14:modId xmlns:p14="http://schemas.microsoft.com/office/powerpoint/2010/main" val="1912039212"/>
              </p:ext>
            </p:extLst>
          </p:nvPr>
        </p:nvGraphicFramePr>
        <p:xfrm>
          <a:off x="457200" y="3023175"/>
          <a:ext cx="11413958" cy="1901015"/>
        </p:xfrm>
        <a:graphic>
          <a:graphicData uri="http://schemas.openxmlformats.org/drawingml/2006/table">
            <a:tbl>
              <a:tblPr/>
              <a:tblGrid>
                <a:gridCol w="4740094">
                  <a:extLst>
                    <a:ext uri="{9D8B030D-6E8A-4147-A177-3AD203B41FA5}">
                      <a16:colId xmlns:a16="http://schemas.microsoft.com/office/drawing/2014/main" val="20000"/>
                    </a:ext>
                  </a:extLst>
                </a:gridCol>
                <a:gridCol w="2497787">
                  <a:extLst>
                    <a:ext uri="{9D8B030D-6E8A-4147-A177-3AD203B41FA5}">
                      <a16:colId xmlns:a16="http://schemas.microsoft.com/office/drawing/2014/main" val="20001"/>
                    </a:ext>
                  </a:extLst>
                </a:gridCol>
                <a:gridCol w="4176077">
                  <a:extLst>
                    <a:ext uri="{9D8B030D-6E8A-4147-A177-3AD203B41FA5}">
                      <a16:colId xmlns:a16="http://schemas.microsoft.com/office/drawing/2014/main" val="20002"/>
                    </a:ext>
                  </a:extLst>
                </a:gridCol>
              </a:tblGrid>
              <a:tr h="1901015">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spc="-150" normalizeH="0" baseline="0">
                          <a:ln>
                            <a:noFill/>
                          </a:ln>
                          <a:solidFill>
                            <a:srgbClr val="0000CC"/>
                          </a:solidFill>
                          <a:effectLst/>
                          <a:latin typeface="Times New Roman" pitchFamily="18" charset="0"/>
                          <a:cs typeface="Times New Roman" pitchFamily="18" charset="0"/>
                        </a:rPr>
                        <a:t>Với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lòng</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mong</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nhớ</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của</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anh</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just" defTabSz="914400" rtl="0" eaLnBrk="1" fontAlgn="base" latinLnBrk="0" hangingPunct="1">
                        <a:lnSpc>
                          <a:spcPct val="100000"/>
                        </a:lnSpc>
                        <a:spcBef>
                          <a:spcPct val="20000"/>
                        </a:spcBef>
                        <a:spcAft>
                          <a:spcPct val="0"/>
                        </a:spcAft>
                        <a:buClrTx/>
                        <a:buSzTx/>
                        <a:buFontTx/>
                        <a:buAutoNum type="arabicParenBoth"/>
                        <a:tabLst/>
                      </a:pPr>
                      <a:r>
                        <a:rPr kumimoji="0" lang="en-US" sz="3200" b="1" i="0" u="none" strike="noStrike" cap="none" spc="-150" normalizeH="0" baseline="0">
                          <a:ln>
                            <a:noFill/>
                          </a:ln>
                          <a:solidFill>
                            <a:srgbClr val="0000CC"/>
                          </a:solidFill>
                          <a:effectLst/>
                          <a:latin typeface="Times New Roman" pitchFamily="18" charset="0"/>
                          <a:cs typeface="Times New Roman" pitchFamily="18" charset="0"/>
                        </a:rPr>
                        <a:t>Chắc</a:t>
                      </a:r>
                    </a:p>
                    <a:p>
                      <a:pPr marL="533400" marR="0" lvl="0" indent="-533400" algn="just" defTabSz="914400" rtl="0" eaLnBrk="1" fontAlgn="base" latinLnBrk="0" hangingPunct="1">
                        <a:lnSpc>
                          <a:spcPct val="100000"/>
                        </a:lnSpc>
                        <a:spcBef>
                          <a:spcPct val="20000"/>
                        </a:spcBef>
                        <a:spcAft>
                          <a:spcPct val="0"/>
                        </a:spcAft>
                        <a:buClrTx/>
                        <a:buSzTx/>
                        <a:buFontTx/>
                        <a:buAutoNum type="arabicParenBoth"/>
                        <a:tabLst/>
                      </a:pPr>
                      <a:r>
                        <a:rPr kumimoji="0" lang="en-US" sz="3200" b="1" i="0" u="none" strike="noStrike" cap="none" spc="-150" normalizeH="0" baseline="0">
                          <a:ln>
                            <a:noFill/>
                          </a:ln>
                          <a:solidFill>
                            <a:srgbClr val="0000CC"/>
                          </a:solidFill>
                          <a:effectLst/>
                          <a:latin typeface="Times New Roman" pitchFamily="18" charset="0"/>
                          <a:cs typeface="Times New Roman" pitchFamily="18" charset="0"/>
                        </a:rPr>
                        <a:t> hình như</a:t>
                      </a:r>
                    </a:p>
                    <a:p>
                      <a:pPr marL="533400" marR="0" lvl="0" indent="-533400" algn="just" defTabSz="914400" rtl="0" eaLnBrk="1" fontAlgn="base" latinLnBrk="0" hangingPunct="1">
                        <a:lnSpc>
                          <a:spcPct val="100000"/>
                        </a:lnSpc>
                        <a:spcBef>
                          <a:spcPct val="20000"/>
                        </a:spcBef>
                        <a:spcAft>
                          <a:spcPct val="0"/>
                        </a:spcAft>
                        <a:buClrTx/>
                        <a:buSzTx/>
                        <a:buFontTx/>
                        <a:buAutoNum type="arabicParenBoth"/>
                        <a:tabLst/>
                      </a:pPr>
                      <a:r>
                        <a:rPr kumimoji="0" lang="en-US" sz="3200" b="1" i="0" u="none" strike="noStrike" cap="none" spc="-150" normalizeH="0" baseline="0">
                          <a:ln>
                            <a:noFill/>
                          </a:ln>
                          <a:solidFill>
                            <a:srgbClr val="0000CC"/>
                          </a:solidFill>
                          <a:effectLst/>
                          <a:latin typeface="Times New Roman" pitchFamily="18" charset="0"/>
                          <a:cs typeface="Times New Roman" pitchFamily="18" charset="0"/>
                        </a:rPr>
                        <a:t> chắc chắn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spc="-150" normalizeH="0" baseline="0">
                          <a:ln>
                            <a:noFill/>
                          </a:ln>
                          <a:solidFill>
                            <a:srgbClr val="0000CC"/>
                          </a:solidFill>
                          <a:effectLst/>
                          <a:latin typeface="Times New Roman" pitchFamily="18" charset="0"/>
                          <a:cs typeface="Times New Roman" pitchFamily="18" charset="0"/>
                        </a:rPr>
                        <a:t>anh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nghĩ</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rằng</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con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anh</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sẽ</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chạy</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xô</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vào</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lòng</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err="1">
                          <a:ln>
                            <a:noFill/>
                          </a:ln>
                          <a:solidFill>
                            <a:srgbClr val="0000CC"/>
                          </a:solidFill>
                          <a:effectLst/>
                          <a:latin typeface="Times New Roman" pitchFamily="18" charset="0"/>
                          <a:cs typeface="Times New Roman" pitchFamily="18" charset="0"/>
                        </a:rPr>
                        <a:t>anh</a:t>
                      </a:r>
                      <a:r>
                        <a:rPr kumimoji="0" lang="en-US" sz="3200" b="1" i="0" u="none" strike="noStrike" cap="none" spc="-150" normalizeH="0" baseline="0">
                          <a:ln>
                            <a:noFill/>
                          </a:ln>
                          <a:solidFill>
                            <a:srgbClr val="0000CC"/>
                          </a:solidFill>
                          <a:effectLst/>
                          <a:latin typeface="Times New Roman" pitchFamily="18" charset="0"/>
                          <a:cs typeface="Times New Roman" pitchFamily="18" charset="0"/>
                        </a:rPr>
                        <a:t>, sẽ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ôm</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chặt</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lấy</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dirty="0" err="1">
                          <a:ln>
                            <a:noFill/>
                          </a:ln>
                          <a:solidFill>
                            <a:srgbClr val="0000CC"/>
                          </a:solidFill>
                          <a:effectLst/>
                          <a:latin typeface="Times New Roman" pitchFamily="18" charset="0"/>
                          <a:cs typeface="Times New Roman" pitchFamily="18" charset="0"/>
                        </a:rPr>
                        <a:t>cổ</a:t>
                      </a:r>
                      <a:r>
                        <a:rPr kumimoji="0" lang="en-US" sz="3200" b="1" i="0" u="none" strike="noStrike" cap="none" spc="-150" normalizeH="0" baseline="0" dirty="0">
                          <a:ln>
                            <a:noFill/>
                          </a:ln>
                          <a:solidFill>
                            <a:srgbClr val="0000CC"/>
                          </a:solidFill>
                          <a:effectLst/>
                          <a:latin typeface="Times New Roman" pitchFamily="18" charset="0"/>
                          <a:cs typeface="Times New Roman" pitchFamily="18" charset="0"/>
                        </a:rPr>
                        <a:t> </a:t>
                      </a:r>
                      <a:r>
                        <a:rPr kumimoji="0" lang="en-US" sz="3200" b="1" i="0" u="none" strike="noStrike" cap="none" spc="-150" normalizeH="0" baseline="0" err="1">
                          <a:ln>
                            <a:noFill/>
                          </a:ln>
                          <a:solidFill>
                            <a:srgbClr val="0000CC"/>
                          </a:solidFill>
                          <a:effectLst/>
                          <a:latin typeface="Times New Roman" pitchFamily="18" charset="0"/>
                          <a:cs typeface="Times New Roman" pitchFamily="18" charset="0"/>
                        </a:rPr>
                        <a:t>anh</a:t>
                      </a:r>
                      <a:r>
                        <a:rPr kumimoji="0" lang="en-US" sz="3200" b="1" i="0" u="none" strike="noStrike" cap="none" spc="-150" normalizeH="0" baseline="0">
                          <a:ln>
                            <a:noFill/>
                          </a:ln>
                          <a:solidFill>
                            <a:srgbClr val="0000CC"/>
                          </a:solidFill>
                          <a:effectLst/>
                          <a:latin typeface="Times New Roman" pitchFamily="18" charset="0"/>
                          <a:cs typeface="Times New Roman" pitchFamily="18" charset="0"/>
                        </a:rPr>
                        <a:t>.</a:t>
                      </a:r>
                      <a:endParaRPr kumimoji="0" lang="en-US" sz="3200" b="1" i="0" u="none" strike="noStrike" cap="none" spc="-150" normalizeH="0" baseline="0" dirty="0">
                        <a:ln>
                          <a:noFill/>
                        </a:ln>
                        <a:solidFill>
                          <a:srgbClr val="0000CC"/>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50239" name="Text Box 63"/>
          <p:cNvSpPr txBox="1">
            <a:spLocks noChangeArrowheads="1"/>
          </p:cNvSpPr>
          <p:nvPr/>
        </p:nvSpPr>
        <p:spPr bwMode="auto">
          <a:xfrm>
            <a:off x="457199" y="5185611"/>
            <a:ext cx="11413959" cy="1138773"/>
          </a:xfrm>
          <a:prstGeom prst="rect">
            <a:avLst/>
          </a:prstGeom>
          <a:solidFill>
            <a:schemeClr val="accent6">
              <a:lumMod val="20000"/>
              <a:lumOff val="80000"/>
            </a:schemeClr>
          </a:solidFill>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algn="just">
              <a:defRPr/>
            </a:pPr>
            <a:r>
              <a:rPr lang="en-US" sz="3400" b="1" spc="-150">
                <a:latin typeface="Times New Roman" pitchFamily="18" charset="0"/>
                <a:cs typeface="Times New Roman" pitchFamily="18" charset="0"/>
              </a:rPr>
              <a:t>Gợi ý: Xét theo hai trường hợp: tại sao tác giả không dùng </a:t>
            </a:r>
            <a:r>
              <a:rPr lang="en-US" sz="3400" b="1" i="1" u="sng" spc="-150">
                <a:solidFill>
                  <a:srgbClr val="FF3300"/>
                </a:solidFill>
                <a:latin typeface="Times New Roman" pitchFamily="18" charset="0"/>
                <a:cs typeface="Times New Roman" pitchFamily="18" charset="0"/>
              </a:rPr>
              <a:t>hình như</a:t>
            </a:r>
            <a:r>
              <a:rPr lang="en-US" sz="3400" b="1" spc="-150">
                <a:latin typeface="Times New Roman" pitchFamily="18" charset="0"/>
                <a:cs typeface="Times New Roman" pitchFamily="18" charset="0"/>
              </a:rPr>
              <a:t>  hay là </a:t>
            </a:r>
            <a:r>
              <a:rPr lang="en-US" sz="3400" b="1" i="1" u="sng" spc="-150">
                <a:solidFill>
                  <a:srgbClr val="FF3300"/>
                </a:solidFill>
                <a:latin typeface="Times New Roman" pitchFamily="18" charset="0"/>
                <a:cs typeface="Times New Roman" pitchFamily="18" charset="0"/>
              </a:rPr>
              <a:t>chắc chắn ?</a:t>
            </a:r>
            <a:endParaRPr lang="en-US" sz="3400" b="1" spc="-150">
              <a:latin typeface="Times New Roman" pitchFamily="18" charset="0"/>
              <a:cs typeface="Times New Roman" pitchFamily="18" charset="0"/>
            </a:endParaRPr>
          </a:p>
        </p:txBody>
      </p:sp>
      <p:sp>
        <p:nvSpPr>
          <p:cNvPr id="50240" name="Line 64"/>
          <p:cNvSpPr>
            <a:spLocks noChangeShapeType="1"/>
          </p:cNvSpPr>
          <p:nvPr/>
        </p:nvSpPr>
        <p:spPr bwMode="auto">
          <a:xfrm flipH="1">
            <a:off x="4953000" y="1689100"/>
            <a:ext cx="1143000" cy="457200"/>
          </a:xfrm>
          <a:prstGeom prst="line">
            <a:avLst/>
          </a:prstGeom>
          <a:noFill/>
          <a:ln w="28575">
            <a:solidFill>
              <a:srgbClr val="0066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41" name="Line 65"/>
          <p:cNvSpPr>
            <a:spLocks noChangeShapeType="1"/>
          </p:cNvSpPr>
          <p:nvPr/>
        </p:nvSpPr>
        <p:spPr bwMode="auto">
          <a:xfrm>
            <a:off x="4953000" y="2120900"/>
            <a:ext cx="1143000" cy="533400"/>
          </a:xfrm>
          <a:prstGeom prst="line">
            <a:avLst/>
          </a:prstGeom>
          <a:noFill/>
          <a:ln w="28575">
            <a:solidFill>
              <a:srgbClr val="0066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42" name="Text Box 66"/>
          <p:cNvSpPr txBox="1">
            <a:spLocks noChangeArrowheads="1"/>
          </p:cNvSpPr>
          <p:nvPr/>
        </p:nvSpPr>
        <p:spPr bwMode="auto">
          <a:xfrm>
            <a:off x="6096000" y="2360080"/>
            <a:ext cx="4114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i="1" spc="-150">
                <a:solidFill>
                  <a:srgbClr val="006600"/>
                </a:solidFill>
                <a:latin typeface="Times New Roman" panose="02020603050405020304" pitchFamily="18" charset="0"/>
                <a:cs typeface="Times New Roman" panose="02020603050405020304" pitchFamily="18" charset="0"/>
              </a:rPr>
              <a:t>Thấp nhất : hình như</a:t>
            </a:r>
          </a:p>
        </p:txBody>
      </p:sp>
      <p:sp>
        <p:nvSpPr>
          <p:cNvPr id="50243" name="Text Box 67"/>
          <p:cNvSpPr txBox="1">
            <a:spLocks noChangeArrowheads="1"/>
          </p:cNvSpPr>
          <p:nvPr/>
        </p:nvSpPr>
        <p:spPr bwMode="auto">
          <a:xfrm>
            <a:off x="6096000" y="1258938"/>
            <a:ext cx="40386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i="1" spc="-150">
                <a:solidFill>
                  <a:srgbClr val="006600"/>
                </a:solidFill>
                <a:latin typeface="Times New Roman" panose="02020603050405020304" pitchFamily="18" charset="0"/>
                <a:cs typeface="Times New Roman" panose="02020603050405020304" pitchFamily="18" charset="0"/>
              </a:rPr>
              <a:t>Cao nhất : chắc chắn</a:t>
            </a:r>
          </a:p>
        </p:txBody>
      </p:sp>
      <p:sp>
        <p:nvSpPr>
          <p:cNvPr id="50245" name="Text Box 69"/>
          <p:cNvSpPr txBox="1">
            <a:spLocks noChangeArrowheads="1"/>
          </p:cNvSpPr>
          <p:nvPr/>
        </p:nvSpPr>
        <p:spPr bwMode="auto">
          <a:xfrm>
            <a:off x="571500" y="1536125"/>
            <a:ext cx="43815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en-US" altLang="en-US" sz="2400" b="1" i="1" spc="-150">
                <a:solidFill>
                  <a:srgbClr val="006600"/>
                </a:solidFill>
                <a:latin typeface="Times New Roman" panose="02020603050405020304" pitchFamily="18" charset="0"/>
                <a:cs typeface="Times New Roman" panose="02020603050405020304" pitchFamily="18" charset="0"/>
              </a:rPr>
              <a:t> </a:t>
            </a:r>
            <a:r>
              <a:rPr lang="en-US" altLang="en-US" b="1" i="1" spc="-150">
                <a:solidFill>
                  <a:srgbClr val="006600"/>
                </a:solidFill>
                <a:latin typeface="Times New Roman" panose="02020603050405020304" pitchFamily="18" charset="0"/>
                <a:cs typeface="Times New Roman" panose="02020603050405020304" pitchFamily="18" charset="0"/>
              </a:rPr>
              <a:t>- Từ chịu trách nhiệm về độ tin cậy</a:t>
            </a:r>
            <a:endParaRPr lang="en-US" altLang="en-US" b="1" spc="-150">
              <a:solidFill>
                <a:srgbClr val="006600"/>
              </a:solidFill>
              <a:latin typeface="Times New Roman" panose="02020603050405020304" pitchFamily="18" charset="0"/>
              <a:cs typeface="Times New Roman" panose="02020603050405020304" pitchFamily="18" charset="0"/>
            </a:endParaRPr>
          </a:p>
        </p:txBody>
      </p:sp>
      <p:sp>
        <p:nvSpPr>
          <p:cNvPr id="50253" name="Rectangle 77"/>
          <p:cNvSpPr>
            <a:spLocks noChangeArrowheads="1"/>
          </p:cNvSpPr>
          <p:nvPr/>
        </p:nvSpPr>
        <p:spPr bwMode="auto">
          <a:xfrm>
            <a:off x="457199" y="786825"/>
            <a:ext cx="211755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n-US" altLang="en-US" b="1" u="sng" spc="-150">
                <a:solidFill>
                  <a:srgbClr val="C00000"/>
                </a:solidFill>
                <a:latin typeface="Times New Roman" panose="02020603050405020304" pitchFamily="18" charset="0"/>
                <a:cs typeface="Times New Roman" panose="02020603050405020304" pitchFamily="18" charset="0"/>
              </a:rPr>
              <a:t>Bài tập 3</a:t>
            </a:r>
            <a:r>
              <a:rPr lang="en-US" altLang="en-US" b="1" spc="-150">
                <a:solidFill>
                  <a:srgbClr val="C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5183956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50182"/>
                                        </p:tgtEl>
                                      </p:cBhvr>
                                    </p:animEffect>
                                    <p:anim calcmode="lin" valueType="num">
                                      <p:cBhvr>
                                        <p:cTn id="7" dur="1000"/>
                                        <p:tgtEl>
                                          <p:spTgt spid="50182"/>
                                        </p:tgtEl>
                                        <p:attrNameLst>
                                          <p:attrName>ppt_x</p:attrName>
                                        </p:attrNameLst>
                                      </p:cBhvr>
                                      <p:tavLst>
                                        <p:tav tm="0">
                                          <p:val>
                                            <p:strVal val="ppt_x"/>
                                          </p:val>
                                        </p:tav>
                                        <p:tav tm="100000">
                                          <p:val>
                                            <p:strVal val="ppt_x"/>
                                          </p:val>
                                        </p:tav>
                                      </p:tavLst>
                                    </p:anim>
                                    <p:anim calcmode="lin" valueType="num">
                                      <p:cBhvr>
                                        <p:cTn id="8" dur="1000"/>
                                        <p:tgtEl>
                                          <p:spTgt spid="50182"/>
                                        </p:tgtEl>
                                        <p:attrNameLst>
                                          <p:attrName>ppt_y</p:attrName>
                                        </p:attrNameLst>
                                      </p:cBhvr>
                                      <p:tavLst>
                                        <p:tav tm="0">
                                          <p:val>
                                            <p:strVal val="ppt_y"/>
                                          </p:val>
                                        </p:tav>
                                        <p:tav tm="100000">
                                          <p:val>
                                            <p:strVal val="ppt_y+.1"/>
                                          </p:val>
                                        </p:tav>
                                      </p:tavLst>
                                    </p:anim>
                                    <p:set>
                                      <p:cBhvr>
                                        <p:cTn id="9" dur="1" fill="hold">
                                          <p:stCondLst>
                                            <p:cond delay="999"/>
                                          </p:stCondLst>
                                        </p:cTn>
                                        <p:tgtEl>
                                          <p:spTgt spid="50182"/>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0245"/>
                                        </p:tgtEl>
                                        <p:attrNameLst>
                                          <p:attrName>style.visibility</p:attrName>
                                        </p:attrNameLst>
                                      </p:cBhvr>
                                      <p:to>
                                        <p:strVal val="visible"/>
                                      </p:to>
                                    </p:set>
                                    <p:anim calcmode="lin" valueType="num">
                                      <p:cBhvr additive="base">
                                        <p:cTn id="14" dur="500" fill="hold"/>
                                        <p:tgtEl>
                                          <p:spTgt spid="50245"/>
                                        </p:tgtEl>
                                        <p:attrNameLst>
                                          <p:attrName>ppt_x</p:attrName>
                                        </p:attrNameLst>
                                      </p:cBhvr>
                                      <p:tavLst>
                                        <p:tav tm="0">
                                          <p:val>
                                            <p:strVal val="#ppt_x"/>
                                          </p:val>
                                        </p:tav>
                                        <p:tav tm="100000">
                                          <p:val>
                                            <p:strVal val="#ppt_x"/>
                                          </p:val>
                                        </p:tav>
                                      </p:tavLst>
                                    </p:anim>
                                    <p:anim calcmode="lin" valueType="num">
                                      <p:cBhvr additive="base">
                                        <p:cTn id="15" dur="500" fill="hold"/>
                                        <p:tgtEl>
                                          <p:spTgt spid="50245"/>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50240"/>
                                        </p:tgtEl>
                                        <p:attrNameLst>
                                          <p:attrName>style.visibility</p:attrName>
                                        </p:attrNameLst>
                                      </p:cBhvr>
                                      <p:to>
                                        <p:strVal val="visible"/>
                                      </p:to>
                                    </p:set>
                                    <p:anim calcmode="lin" valueType="num">
                                      <p:cBhvr additive="base">
                                        <p:cTn id="18" dur="500" fill="hold"/>
                                        <p:tgtEl>
                                          <p:spTgt spid="50240"/>
                                        </p:tgtEl>
                                        <p:attrNameLst>
                                          <p:attrName>ppt_x</p:attrName>
                                        </p:attrNameLst>
                                      </p:cBhvr>
                                      <p:tavLst>
                                        <p:tav tm="0">
                                          <p:val>
                                            <p:strVal val="#ppt_x"/>
                                          </p:val>
                                        </p:tav>
                                        <p:tav tm="100000">
                                          <p:val>
                                            <p:strVal val="#ppt_x"/>
                                          </p:val>
                                        </p:tav>
                                      </p:tavLst>
                                    </p:anim>
                                    <p:anim calcmode="lin" valueType="num">
                                      <p:cBhvr additive="base">
                                        <p:cTn id="19" dur="500" fill="hold"/>
                                        <p:tgtEl>
                                          <p:spTgt spid="50240"/>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50243"/>
                                        </p:tgtEl>
                                        <p:attrNameLst>
                                          <p:attrName>style.visibility</p:attrName>
                                        </p:attrNameLst>
                                      </p:cBhvr>
                                      <p:to>
                                        <p:strVal val="visible"/>
                                      </p:to>
                                    </p:set>
                                    <p:anim calcmode="lin" valueType="num">
                                      <p:cBhvr additive="base">
                                        <p:cTn id="22" dur="500" fill="hold"/>
                                        <p:tgtEl>
                                          <p:spTgt spid="50243"/>
                                        </p:tgtEl>
                                        <p:attrNameLst>
                                          <p:attrName>ppt_x</p:attrName>
                                        </p:attrNameLst>
                                      </p:cBhvr>
                                      <p:tavLst>
                                        <p:tav tm="0">
                                          <p:val>
                                            <p:strVal val="#ppt_x"/>
                                          </p:val>
                                        </p:tav>
                                        <p:tav tm="100000">
                                          <p:val>
                                            <p:strVal val="#ppt_x"/>
                                          </p:val>
                                        </p:tav>
                                      </p:tavLst>
                                    </p:anim>
                                    <p:anim calcmode="lin" valueType="num">
                                      <p:cBhvr additive="base">
                                        <p:cTn id="23" dur="500" fill="hold"/>
                                        <p:tgtEl>
                                          <p:spTgt spid="50243"/>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0241"/>
                                        </p:tgtEl>
                                        <p:attrNameLst>
                                          <p:attrName>style.visibility</p:attrName>
                                        </p:attrNameLst>
                                      </p:cBhvr>
                                      <p:to>
                                        <p:strVal val="visible"/>
                                      </p:to>
                                    </p:set>
                                    <p:anim calcmode="lin" valueType="num">
                                      <p:cBhvr additive="base">
                                        <p:cTn id="28" dur="500" fill="hold"/>
                                        <p:tgtEl>
                                          <p:spTgt spid="50241"/>
                                        </p:tgtEl>
                                        <p:attrNameLst>
                                          <p:attrName>ppt_x</p:attrName>
                                        </p:attrNameLst>
                                      </p:cBhvr>
                                      <p:tavLst>
                                        <p:tav tm="0">
                                          <p:val>
                                            <p:strVal val="#ppt_x"/>
                                          </p:val>
                                        </p:tav>
                                        <p:tav tm="100000">
                                          <p:val>
                                            <p:strVal val="#ppt_x"/>
                                          </p:val>
                                        </p:tav>
                                      </p:tavLst>
                                    </p:anim>
                                    <p:anim calcmode="lin" valueType="num">
                                      <p:cBhvr additive="base">
                                        <p:cTn id="29" dur="500" fill="hold"/>
                                        <p:tgtEl>
                                          <p:spTgt spid="50241"/>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50242"/>
                                        </p:tgtEl>
                                        <p:attrNameLst>
                                          <p:attrName>style.visibility</p:attrName>
                                        </p:attrNameLst>
                                      </p:cBhvr>
                                      <p:to>
                                        <p:strVal val="visible"/>
                                      </p:to>
                                    </p:set>
                                    <p:anim calcmode="lin" valueType="num">
                                      <p:cBhvr additive="base">
                                        <p:cTn id="32" dur="500" fill="hold"/>
                                        <p:tgtEl>
                                          <p:spTgt spid="50242"/>
                                        </p:tgtEl>
                                        <p:attrNameLst>
                                          <p:attrName>ppt_x</p:attrName>
                                        </p:attrNameLst>
                                      </p:cBhvr>
                                      <p:tavLst>
                                        <p:tav tm="0">
                                          <p:val>
                                            <p:strVal val="#ppt_x"/>
                                          </p:val>
                                        </p:tav>
                                        <p:tav tm="100000">
                                          <p:val>
                                            <p:strVal val="#ppt_x"/>
                                          </p:val>
                                        </p:tav>
                                      </p:tavLst>
                                    </p:anim>
                                    <p:anim calcmode="lin" valueType="num">
                                      <p:cBhvr additive="base">
                                        <p:cTn id="33" dur="500" fill="hold"/>
                                        <p:tgtEl>
                                          <p:spTgt spid="502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2" grpId="0"/>
      <p:bldP spid="50240" grpId="0" animBg="1"/>
      <p:bldP spid="50241" grpId="0" animBg="1"/>
      <p:bldP spid="50242" grpId="0"/>
      <p:bldP spid="50243" grpId="0"/>
      <p:bldP spid="5024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5"/>
          <p:cNvSpPr txBox="1">
            <a:spLocks noChangeArrowheads="1"/>
          </p:cNvSpPr>
          <p:nvPr/>
        </p:nvSpPr>
        <p:spPr bwMode="auto">
          <a:xfrm>
            <a:off x="1524000" y="6731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400" b="1" u="sng">
                <a:solidFill>
                  <a:srgbClr val="990099"/>
                </a:solidFill>
                <a:latin typeface="Times New Roman" panose="02020603050405020304" pitchFamily="18" charset="0"/>
                <a:cs typeface="Times New Roman" panose="02020603050405020304" pitchFamily="18" charset="0"/>
              </a:rPr>
              <a:t>III/ LUYỆN TẬP:</a:t>
            </a:r>
          </a:p>
        </p:txBody>
      </p:sp>
      <p:sp>
        <p:nvSpPr>
          <p:cNvPr id="17411" name="Rectangle 6"/>
          <p:cNvSpPr>
            <a:spLocks noChangeArrowheads="1"/>
          </p:cNvSpPr>
          <p:nvPr/>
        </p:nvSpPr>
        <p:spPr bwMode="auto">
          <a:xfrm>
            <a:off x="1981200" y="1130300"/>
            <a:ext cx="159543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n-US" altLang="en-US" sz="3000" b="1" u="sng" spc="-150">
                <a:solidFill>
                  <a:srgbClr val="FF0000"/>
                </a:solidFill>
                <a:latin typeface="Times New Roman" panose="02020603050405020304" pitchFamily="18" charset="0"/>
                <a:cs typeface="Times New Roman" panose="02020603050405020304" pitchFamily="18" charset="0"/>
              </a:rPr>
              <a:t>Bài tập 3</a:t>
            </a:r>
            <a:r>
              <a:rPr lang="en-US" altLang="en-US" sz="3000" b="1" spc="-150">
                <a:solidFill>
                  <a:srgbClr val="FF0000"/>
                </a:solidFill>
                <a:latin typeface="Times New Roman" panose="02020603050405020304" pitchFamily="18" charset="0"/>
                <a:cs typeface="Times New Roman" panose="02020603050405020304" pitchFamily="18" charset="0"/>
              </a:rPr>
              <a:t>:</a:t>
            </a:r>
          </a:p>
        </p:txBody>
      </p:sp>
      <p:sp>
        <p:nvSpPr>
          <p:cNvPr id="17412" name="Text Box 10"/>
          <p:cNvSpPr txBox="1">
            <a:spLocks noChangeArrowheads="1"/>
          </p:cNvSpPr>
          <p:nvPr/>
        </p:nvSpPr>
        <p:spPr bwMode="auto">
          <a:xfrm>
            <a:off x="1938338" y="1692275"/>
            <a:ext cx="3276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defRPr/>
            </a:pPr>
            <a:r>
              <a:rPr lang="en-US" altLang="en-US" sz="3000" b="1" i="1" spc="-150">
                <a:solidFill>
                  <a:srgbClr val="006600"/>
                </a:solidFill>
                <a:latin typeface="Times New Roman" panose="02020603050405020304" pitchFamily="18" charset="0"/>
                <a:cs typeface="Times New Roman" panose="02020603050405020304" pitchFamily="18" charset="0"/>
              </a:rPr>
              <a:t>- Từ chịu trách nhiệm</a:t>
            </a:r>
            <a:r>
              <a:rPr lang="en-US" altLang="en-US" sz="3000" b="1" spc="-150">
                <a:solidFill>
                  <a:srgbClr val="006600"/>
                </a:solidFill>
                <a:latin typeface="Times New Roman" panose="02020603050405020304" pitchFamily="18" charset="0"/>
                <a:cs typeface="Times New Roman" panose="02020603050405020304" pitchFamily="18" charset="0"/>
              </a:rPr>
              <a:t> </a:t>
            </a:r>
          </a:p>
        </p:txBody>
      </p:sp>
      <p:sp>
        <p:nvSpPr>
          <p:cNvPr id="16389" name="Line 11"/>
          <p:cNvSpPr>
            <a:spLocks noChangeShapeType="1"/>
          </p:cNvSpPr>
          <p:nvPr/>
        </p:nvSpPr>
        <p:spPr bwMode="auto">
          <a:xfrm flipH="1">
            <a:off x="5149850" y="1512888"/>
            <a:ext cx="1143000" cy="457200"/>
          </a:xfrm>
          <a:prstGeom prst="line">
            <a:avLst/>
          </a:prstGeom>
          <a:noFill/>
          <a:ln w="9525">
            <a:solidFill>
              <a:srgbClr val="0066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0" name="Line 12"/>
          <p:cNvSpPr>
            <a:spLocks noChangeShapeType="1"/>
          </p:cNvSpPr>
          <p:nvPr/>
        </p:nvSpPr>
        <p:spPr bwMode="auto">
          <a:xfrm>
            <a:off x="5175250" y="1993900"/>
            <a:ext cx="1143000" cy="533400"/>
          </a:xfrm>
          <a:prstGeom prst="line">
            <a:avLst/>
          </a:prstGeom>
          <a:noFill/>
          <a:ln w="9525">
            <a:solidFill>
              <a:srgbClr val="0066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5" name="Text Box 13"/>
          <p:cNvSpPr txBox="1">
            <a:spLocks noChangeArrowheads="1"/>
          </p:cNvSpPr>
          <p:nvPr/>
        </p:nvSpPr>
        <p:spPr bwMode="auto">
          <a:xfrm>
            <a:off x="6324600" y="1130300"/>
            <a:ext cx="40386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defRPr/>
            </a:pPr>
            <a:r>
              <a:rPr lang="en-US" altLang="en-US" sz="3000" b="1" i="1" spc="-150">
                <a:solidFill>
                  <a:srgbClr val="006600"/>
                </a:solidFill>
                <a:latin typeface="Times New Roman" panose="02020603050405020304" pitchFamily="18" charset="0"/>
                <a:cs typeface="Times New Roman" panose="02020603050405020304" pitchFamily="18" charset="0"/>
              </a:rPr>
              <a:t>Cao nhất : chắc chắn</a:t>
            </a:r>
          </a:p>
        </p:txBody>
      </p:sp>
      <p:sp>
        <p:nvSpPr>
          <p:cNvPr id="17416" name="Text Box 14"/>
          <p:cNvSpPr txBox="1">
            <a:spLocks noChangeArrowheads="1"/>
          </p:cNvSpPr>
          <p:nvPr/>
        </p:nvSpPr>
        <p:spPr bwMode="auto">
          <a:xfrm>
            <a:off x="6324600" y="2197100"/>
            <a:ext cx="41148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defRPr/>
            </a:pPr>
            <a:r>
              <a:rPr lang="en-US" altLang="en-US" sz="3000" b="1" i="1" spc="-150">
                <a:solidFill>
                  <a:srgbClr val="006600"/>
                </a:solidFill>
                <a:latin typeface="Times New Roman" panose="02020603050405020304" pitchFamily="18" charset="0"/>
                <a:cs typeface="Times New Roman" panose="02020603050405020304" pitchFamily="18" charset="0"/>
              </a:rPr>
              <a:t>Thấp nhất : hình như</a:t>
            </a:r>
          </a:p>
        </p:txBody>
      </p:sp>
      <p:sp>
        <p:nvSpPr>
          <p:cNvPr id="54293" name="Text Box 21"/>
          <p:cNvSpPr txBox="1">
            <a:spLocks noChangeArrowheads="1"/>
          </p:cNvSpPr>
          <p:nvPr/>
        </p:nvSpPr>
        <p:spPr bwMode="auto">
          <a:xfrm>
            <a:off x="1938338" y="2498725"/>
            <a:ext cx="3200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defRPr/>
            </a:pPr>
            <a:r>
              <a:rPr lang="en-US" altLang="en-US" sz="3000" b="1" spc="-150">
                <a:solidFill>
                  <a:srgbClr val="FF0000"/>
                </a:solidFill>
                <a:latin typeface="Times New Roman" panose="02020603050405020304" pitchFamily="18" charset="0"/>
                <a:cs typeface="Times New Roman" panose="02020603050405020304" pitchFamily="18" charset="0"/>
              </a:rPr>
              <a:t>- Chọn </a:t>
            </a:r>
            <a:r>
              <a:rPr lang="en-US" altLang="en-US" sz="3000" b="1" i="1" spc="-150">
                <a:solidFill>
                  <a:srgbClr val="FF0000"/>
                </a:solidFill>
                <a:latin typeface="Times New Roman" panose="02020603050405020304" pitchFamily="18" charset="0"/>
                <a:cs typeface="Times New Roman" panose="02020603050405020304" pitchFamily="18" charset="0"/>
              </a:rPr>
              <a:t>chắc </a:t>
            </a:r>
            <a:r>
              <a:rPr lang="en-US" altLang="en-US" sz="3000" b="1" spc="-150">
                <a:solidFill>
                  <a:srgbClr val="FF0000"/>
                </a:solidFill>
                <a:latin typeface="Times New Roman" panose="02020603050405020304" pitchFamily="18" charset="0"/>
                <a:cs typeface="Times New Roman" panose="02020603050405020304" pitchFamily="18" charset="0"/>
              </a:rPr>
              <a:t>là vì :</a:t>
            </a:r>
          </a:p>
        </p:txBody>
      </p:sp>
      <p:sp>
        <p:nvSpPr>
          <p:cNvPr id="54294" name="Text Box 22"/>
          <p:cNvSpPr txBox="1">
            <a:spLocks noChangeArrowheads="1"/>
          </p:cNvSpPr>
          <p:nvPr/>
        </p:nvSpPr>
        <p:spPr bwMode="auto">
          <a:xfrm>
            <a:off x="1943100" y="3157538"/>
            <a:ext cx="83058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defRPr/>
            </a:pPr>
            <a:r>
              <a:rPr lang="en-US" altLang="en-US" sz="3000" b="1" i="1" spc="-150">
                <a:solidFill>
                  <a:srgbClr val="0000FF"/>
                </a:solidFill>
                <a:latin typeface="Times New Roman" panose="02020603050405020304" pitchFamily="18" charset="0"/>
                <a:cs typeface="Times New Roman" panose="02020603050405020304" pitchFamily="18" charset="0"/>
              </a:rPr>
              <a:t>+ Theo tình cảm cha con, sự việc sẽ diễn ra như vậy.</a:t>
            </a:r>
          </a:p>
          <a:p>
            <a:pPr algn="just" eaLnBrk="1" hangingPunct="1">
              <a:spcBef>
                <a:spcPct val="50000"/>
              </a:spcBef>
              <a:buFontTx/>
              <a:buNone/>
              <a:defRPr/>
            </a:pPr>
            <a:r>
              <a:rPr lang="en-US" altLang="en-US" sz="3000" b="1" i="1" spc="-150">
                <a:solidFill>
                  <a:srgbClr val="0000FF"/>
                </a:solidFill>
                <a:latin typeface="Times New Roman" panose="02020603050405020304" pitchFamily="18" charset="0"/>
                <a:cs typeface="Times New Roman" panose="02020603050405020304" pitchFamily="18" charset="0"/>
              </a:rPr>
              <a:t>+ Do thời gian và ngoại hình có thể sự việc sẽ diễn ra khác đi một chút.</a:t>
            </a:r>
          </a:p>
        </p:txBody>
      </p:sp>
    </p:spTree>
    <p:extLst>
      <p:ext uri="{BB962C8B-B14F-4D97-AF65-F5344CB8AC3E}">
        <p14:creationId xmlns:p14="http://schemas.microsoft.com/office/powerpoint/2010/main" val="1046650235"/>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4293"/>
                                        </p:tgtEl>
                                        <p:attrNameLst>
                                          <p:attrName>style.visibility</p:attrName>
                                        </p:attrNameLst>
                                      </p:cBhvr>
                                      <p:to>
                                        <p:strVal val="visible"/>
                                      </p:to>
                                    </p:set>
                                    <p:animEffect transition="in" filter="box(in)">
                                      <p:cBhvr>
                                        <p:cTn id="7" dur="500"/>
                                        <p:tgtEl>
                                          <p:spTgt spid="542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54294">
                                            <p:txEl>
                                              <p:pRg st="0" end="0"/>
                                            </p:txEl>
                                          </p:spTgt>
                                        </p:tgtEl>
                                        <p:attrNameLst>
                                          <p:attrName>style.visibility</p:attrName>
                                        </p:attrNameLst>
                                      </p:cBhvr>
                                      <p:to>
                                        <p:strVal val="visible"/>
                                      </p:to>
                                    </p:set>
                                    <p:animEffect transition="in" filter="diamond(in)">
                                      <p:cBhvr>
                                        <p:cTn id="12" dur="2000"/>
                                        <p:tgtEl>
                                          <p:spTgt spid="5429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54294">
                                            <p:txEl>
                                              <p:pRg st="1" end="1"/>
                                            </p:txEl>
                                          </p:spTgt>
                                        </p:tgtEl>
                                        <p:attrNameLst>
                                          <p:attrName>style.visibility</p:attrName>
                                        </p:attrNameLst>
                                      </p:cBhvr>
                                      <p:to>
                                        <p:strVal val="visible"/>
                                      </p:to>
                                    </p:set>
                                    <p:animEffect transition="in" filter="box(in)">
                                      <p:cBhvr>
                                        <p:cTn id="17" dur="500"/>
                                        <p:tgtEl>
                                          <p:spTgt spid="5429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9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3" name="Text Box 7"/>
          <p:cNvSpPr txBox="1">
            <a:spLocks noChangeArrowheads="1"/>
          </p:cNvSpPr>
          <p:nvPr/>
        </p:nvSpPr>
        <p:spPr bwMode="auto">
          <a:xfrm>
            <a:off x="240632" y="685800"/>
            <a:ext cx="11694694" cy="156966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defRPr/>
            </a:pPr>
            <a:r>
              <a:rPr lang="en-US" altLang="en-US" b="1" u="sng" spc="-150">
                <a:solidFill>
                  <a:srgbClr val="FF0000"/>
                </a:solidFill>
                <a:latin typeface="Times New Roman" panose="02020603050405020304" pitchFamily="18" charset="0"/>
                <a:cs typeface="Times New Roman" panose="02020603050405020304" pitchFamily="18" charset="0"/>
              </a:rPr>
              <a:t>Bài tập 4:</a:t>
            </a:r>
            <a:r>
              <a:rPr lang="en-US" altLang="en-US" b="1" spc="-150">
                <a:solidFill>
                  <a:srgbClr val="FF0000"/>
                </a:solidFill>
                <a:latin typeface="Times New Roman" panose="02020603050405020304" pitchFamily="18" charset="0"/>
                <a:cs typeface="Times New Roman" panose="02020603050405020304" pitchFamily="18" charset="0"/>
              </a:rPr>
              <a:t> Viết một đoạn văn ngắn nói về cảm xúc của em khi được thưởng thức một tác phẩm văn nghệ (truyện, thơ, phim, ảnh, tượng…), trong đoạn văn đó có câu chứa thành phấn tình thái hoặc cảm thán .</a:t>
            </a:r>
          </a:p>
        </p:txBody>
      </p:sp>
      <p:sp>
        <p:nvSpPr>
          <p:cNvPr id="55308" name="Rectangle 12"/>
          <p:cNvSpPr>
            <a:spLocks noChangeArrowheads="1"/>
          </p:cNvSpPr>
          <p:nvPr/>
        </p:nvSpPr>
        <p:spPr bwMode="auto">
          <a:xfrm>
            <a:off x="240632" y="2255460"/>
            <a:ext cx="11694694" cy="3789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defRPr/>
            </a:pPr>
            <a:r>
              <a:rPr lang="en-US" altLang="en-US" b="1" spc="-150">
                <a:solidFill>
                  <a:srgbClr val="0000CC"/>
                </a:solidFill>
                <a:latin typeface="Times New Roman" panose="02020603050405020304" pitchFamily="18" charset="0"/>
                <a:cs typeface="Times New Roman" panose="02020603050405020304" pitchFamily="18" charset="0"/>
              </a:rPr>
              <a:t>        Đọc “trong lòng mẹ” của nhà văn Nguyên Hồng, ta bắt gặp hình ảnh một em bé mồ côi bố, phải xa mẹ, sống thui thủi cô đơn giữa sự ghẻ lạnh, cay nghiệt của bà cô. Em phải chịu những ngày thàng đau khổ, tủi nhục. Nhưng trong những ngày tháng đau khổ ấy, trái tim yêu thương của em vẫn dành cho mẹ một cách đằm thắm và trọn vẹn. Cuộc gặp gỡ mẹ sau một năm trời xa cách là một niềm hạnh phúc vô bờ. </a:t>
            </a:r>
            <a:r>
              <a:rPr lang="en-US" altLang="en-US" b="1" i="1" spc="-150">
                <a:solidFill>
                  <a:srgbClr val="FF0000"/>
                </a:solidFill>
                <a:latin typeface="Times New Roman" panose="02020603050405020304" pitchFamily="18" charset="0"/>
                <a:cs typeface="Times New Roman" panose="02020603050405020304" pitchFamily="18" charset="0"/>
              </a:rPr>
              <a:t>Ôi,</a:t>
            </a:r>
            <a:r>
              <a:rPr lang="en-US" altLang="en-US" b="1" spc="-150">
                <a:solidFill>
                  <a:srgbClr val="FF0000"/>
                </a:solidFill>
                <a:latin typeface="Times New Roman" panose="02020603050405020304" pitchFamily="18" charset="0"/>
                <a:cs typeface="Times New Roman" panose="02020603050405020304" pitchFamily="18" charset="0"/>
              </a:rPr>
              <a:t> </a:t>
            </a:r>
            <a:r>
              <a:rPr lang="en-US" altLang="en-US" b="1" spc="-150">
                <a:solidFill>
                  <a:srgbClr val="0000CC"/>
                </a:solidFill>
                <a:latin typeface="Times New Roman" panose="02020603050405020304" pitchFamily="18" charset="0"/>
                <a:cs typeface="Times New Roman" panose="02020603050405020304" pitchFamily="18" charset="0"/>
              </a:rPr>
              <a:t>thật không gì bằng khi được sống trong vòng tay yêu thương của mẹ </a:t>
            </a:r>
          </a:p>
        </p:txBody>
      </p:sp>
    </p:spTree>
    <p:extLst>
      <p:ext uri="{BB962C8B-B14F-4D97-AF65-F5344CB8AC3E}">
        <p14:creationId xmlns:p14="http://schemas.microsoft.com/office/powerpoint/2010/main" val="3941793673"/>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308"/>
                                        </p:tgtEl>
                                        <p:attrNameLst>
                                          <p:attrName>style.visibility</p:attrName>
                                        </p:attrNameLst>
                                      </p:cBhvr>
                                      <p:to>
                                        <p:strVal val="visible"/>
                                      </p:to>
                                    </p:set>
                                    <p:anim calcmode="lin" valueType="num">
                                      <p:cBhvr additive="base">
                                        <p:cTn id="7" dur="500" fill="hold"/>
                                        <p:tgtEl>
                                          <p:spTgt spid="55308"/>
                                        </p:tgtEl>
                                        <p:attrNameLst>
                                          <p:attrName>ppt_x</p:attrName>
                                        </p:attrNameLst>
                                      </p:cBhvr>
                                      <p:tavLst>
                                        <p:tav tm="0">
                                          <p:val>
                                            <p:strVal val="#ppt_x"/>
                                          </p:val>
                                        </p:tav>
                                        <p:tav tm="100000">
                                          <p:val>
                                            <p:strVal val="#ppt_x"/>
                                          </p:val>
                                        </p:tav>
                                      </p:tavLst>
                                    </p:anim>
                                    <p:anim calcmode="lin" valueType="num">
                                      <p:cBhvr additive="base">
                                        <p:cTn id="8" dur="500" fill="hold"/>
                                        <p:tgtEl>
                                          <p:spTgt spid="553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4"/>
          <p:cNvSpPr>
            <a:spLocks noChangeArrowheads="1"/>
          </p:cNvSpPr>
          <p:nvPr/>
        </p:nvSpPr>
        <p:spPr bwMode="auto">
          <a:xfrm>
            <a:off x="3352800" y="533400"/>
            <a:ext cx="533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a:solidFill>
                  <a:srgbClr val="FF0000"/>
                </a:solidFill>
                <a:latin typeface="Times New Roman" panose="02020603050405020304" pitchFamily="18" charset="0"/>
                <a:cs typeface="Times New Roman" panose="02020603050405020304" pitchFamily="18" charset="0"/>
              </a:rPr>
              <a:t>HƯỚNG DẪN HỌC TẬP </a:t>
            </a:r>
          </a:p>
        </p:txBody>
      </p:sp>
      <p:sp>
        <p:nvSpPr>
          <p:cNvPr id="19460" name="Text Box 6"/>
          <p:cNvSpPr txBox="1">
            <a:spLocks noChangeArrowheads="1"/>
          </p:cNvSpPr>
          <p:nvPr/>
        </p:nvSpPr>
        <p:spPr bwMode="auto">
          <a:xfrm>
            <a:off x="2057400" y="1295400"/>
            <a:ext cx="83820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defRPr/>
            </a:pPr>
            <a:r>
              <a:rPr lang="en-US" altLang="en-US" sz="3000" b="1" spc="-150">
                <a:solidFill>
                  <a:srgbClr val="0000CC"/>
                </a:solidFill>
                <a:latin typeface="Times New Roman" panose="02020603050405020304" pitchFamily="18" charset="0"/>
                <a:cs typeface="Times New Roman" panose="02020603050405020304" pitchFamily="18" charset="0"/>
              </a:rPr>
              <a:t>- Học thuộc ghi nhớ, làm hoàn tất các bài tập.</a:t>
            </a:r>
          </a:p>
        </p:txBody>
      </p:sp>
      <p:pic>
        <p:nvPicPr>
          <p:cNvPr id="2050" name="Picture 2" descr="Viết cho chiếc lược ngà – comi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4975" y="2434431"/>
            <a:ext cx="2627893" cy="3838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2061305"/>
      </p:ext>
    </p:extLst>
  </p:cSld>
  <p:clrMapOvr>
    <a:masterClrMapping/>
  </p:clrMapOvr>
  <p:transition>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5" name="Text Box 7"/>
          <p:cNvSpPr txBox="1">
            <a:spLocks noChangeArrowheads="1"/>
          </p:cNvSpPr>
          <p:nvPr/>
        </p:nvSpPr>
        <p:spPr bwMode="auto">
          <a:xfrm>
            <a:off x="6084065" y="590310"/>
            <a:ext cx="5638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u="sng" spc="-150">
                <a:solidFill>
                  <a:srgbClr val="C00000"/>
                </a:solidFill>
                <a:latin typeface="Times New Roman" panose="02020603050405020304" pitchFamily="18" charset="0"/>
                <a:cs typeface="Times New Roman" panose="02020603050405020304" pitchFamily="18" charset="0"/>
              </a:rPr>
              <a:t>I. THÀNH PHẦN TÌNH THÁI:</a:t>
            </a:r>
          </a:p>
        </p:txBody>
      </p:sp>
      <p:sp>
        <p:nvSpPr>
          <p:cNvPr id="22536" name="Text Box 8"/>
          <p:cNvSpPr txBox="1">
            <a:spLocks noChangeArrowheads="1"/>
          </p:cNvSpPr>
          <p:nvPr/>
        </p:nvSpPr>
        <p:spPr bwMode="auto">
          <a:xfrm>
            <a:off x="6084065" y="1583140"/>
            <a:ext cx="5844447"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en-US" altLang="en-US" sz="3000" b="1" spc="-150">
                <a:latin typeface="Times New Roman" panose="02020603050405020304" pitchFamily="18" charset="0"/>
                <a:cs typeface="Times New Roman" panose="02020603050405020304" pitchFamily="18" charset="0"/>
              </a:rPr>
              <a:t>a/ Với lòng mong nhớ của anh, </a:t>
            </a:r>
            <a:r>
              <a:rPr lang="en-US" altLang="en-US" sz="3000" b="1" spc="-150">
                <a:solidFill>
                  <a:srgbClr val="FF3300"/>
                </a:solidFill>
                <a:latin typeface="Times New Roman" panose="02020603050405020304" pitchFamily="18" charset="0"/>
                <a:cs typeface="Times New Roman" panose="02020603050405020304" pitchFamily="18" charset="0"/>
              </a:rPr>
              <a:t>chắc</a:t>
            </a:r>
            <a:r>
              <a:rPr lang="en-US" altLang="en-US" sz="3000" b="1" spc="-150">
                <a:latin typeface="Times New Roman" panose="02020603050405020304" pitchFamily="18" charset="0"/>
                <a:cs typeface="Times New Roman" panose="02020603050405020304" pitchFamily="18" charset="0"/>
              </a:rPr>
              <a:t> anh nghĩ rằng, con anh sẽ chạy xô vào lòng anh, sẽ ôm chặt lấy cổ anh.</a:t>
            </a:r>
          </a:p>
        </p:txBody>
      </p:sp>
      <p:sp>
        <p:nvSpPr>
          <p:cNvPr id="22537" name="Text Box 9"/>
          <p:cNvSpPr txBox="1">
            <a:spLocks noChangeArrowheads="1"/>
          </p:cNvSpPr>
          <p:nvPr/>
        </p:nvSpPr>
        <p:spPr bwMode="auto">
          <a:xfrm>
            <a:off x="6134806" y="2961419"/>
            <a:ext cx="5813233"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en-US" altLang="en-US" sz="3100" b="1" spc="-150">
                <a:latin typeface="Times New Roman" panose="02020603050405020304" pitchFamily="18" charset="0"/>
                <a:cs typeface="Times New Roman" panose="02020603050405020304" pitchFamily="18" charset="0"/>
              </a:rPr>
              <a:t>b/Anh quay lại nhìn con vừa khe khẽ lắc đầu vừa cười</a:t>
            </a:r>
            <a:r>
              <a:rPr lang="en-US" altLang="en-US" sz="3100" b="1" spc="-150">
                <a:solidFill>
                  <a:srgbClr val="FF3300"/>
                </a:solidFill>
                <a:latin typeface="Times New Roman" panose="02020603050405020304" pitchFamily="18" charset="0"/>
                <a:cs typeface="Times New Roman" panose="02020603050405020304" pitchFamily="18" charset="0"/>
              </a:rPr>
              <a:t>. Có lẽ</a:t>
            </a:r>
            <a:r>
              <a:rPr lang="en-US" altLang="en-US" sz="3100" b="1" spc="-150">
                <a:latin typeface="Times New Roman" panose="02020603050405020304" pitchFamily="18" charset="0"/>
                <a:cs typeface="Times New Roman" panose="02020603050405020304" pitchFamily="18" charset="0"/>
              </a:rPr>
              <a:t> vì khổ tâm đến nỗi không khóc được, nên anh phải cười vậy thôi.</a:t>
            </a:r>
          </a:p>
        </p:txBody>
      </p:sp>
      <p:sp>
        <p:nvSpPr>
          <p:cNvPr id="22538" name="Text Box 10"/>
          <p:cNvSpPr txBox="1">
            <a:spLocks noChangeArrowheads="1"/>
          </p:cNvSpPr>
          <p:nvPr/>
        </p:nvSpPr>
        <p:spPr bwMode="auto">
          <a:xfrm>
            <a:off x="6096000" y="1087977"/>
            <a:ext cx="3733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spc="-150">
                <a:solidFill>
                  <a:srgbClr val="FF0000"/>
                </a:solidFill>
                <a:latin typeface="Times New Roman" panose="02020603050405020304" pitchFamily="18" charset="0"/>
                <a:cs typeface="Times New Roman" panose="02020603050405020304" pitchFamily="18" charset="0"/>
              </a:rPr>
              <a:t>1/ Ví dụ: Sgk/18 </a:t>
            </a:r>
          </a:p>
        </p:txBody>
      </p:sp>
      <p:pic>
        <p:nvPicPr>
          <p:cNvPr id="22562" name="Picture 34" descr="Cha con ong Sau trong gio phut chia tay"/>
          <p:cNvPicPr>
            <a:picLocks noChangeAspect="1" noChangeArrowheads="1"/>
          </p:cNvPicPr>
          <p:nvPr/>
        </p:nvPicPr>
        <p:blipFill>
          <a:blip r:embed="rId2">
            <a:lum bright="30000" contrast="36000"/>
          </a:blip>
          <a:srcRect/>
          <a:stretch>
            <a:fillRect/>
          </a:stretch>
        </p:blipFill>
        <p:spPr bwMode="auto">
          <a:xfrm>
            <a:off x="2488318" y="4094567"/>
            <a:ext cx="2631796" cy="189547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Rectangle 1"/>
          <p:cNvSpPr/>
          <p:nvPr/>
        </p:nvSpPr>
        <p:spPr>
          <a:xfrm>
            <a:off x="298045" y="882697"/>
            <a:ext cx="5306001" cy="2477601"/>
          </a:xfrm>
          <a:prstGeom prst="rect">
            <a:avLst/>
          </a:prstGeom>
          <a:ln>
            <a:solidFill>
              <a:schemeClr val="accent6">
                <a:lumMod val="50000"/>
              </a:schemeClr>
            </a:solidFill>
          </a:ln>
        </p:spPr>
        <p:txBody>
          <a:bodyPr wrap="square">
            <a:spAutoFit/>
          </a:bodyPr>
          <a:lstStyle/>
          <a:p>
            <a:pPr algn="just">
              <a:defRPr/>
            </a:pPr>
            <a:r>
              <a:rPr lang="en-US" sz="3100" b="1" spc="-150">
                <a:solidFill>
                  <a:srgbClr val="FF0000"/>
                </a:solidFill>
                <a:latin typeface="Times New Roman" pitchFamily="18" charset="0"/>
                <a:cs typeface="Times New Roman" pitchFamily="18" charset="0"/>
              </a:rPr>
              <a:t>? Các từ in đậm trong những câu trên thể  hiện nhận định của người nói đối với sự việc nêu ở trong câu như thế nào? Mức độ tin cậy thấp hay cao?</a:t>
            </a:r>
            <a:endParaRPr lang="en-US" sz="3100" b="1" spc="-150" dirty="0">
              <a:solidFill>
                <a:srgbClr val="FF0000"/>
              </a:solidFill>
              <a:latin typeface="Times New Roman" pitchFamily="18" charset="0"/>
              <a:cs typeface="Times New Roman" pitchFamily="18" charset="0"/>
            </a:endParaRPr>
          </a:p>
        </p:txBody>
      </p:sp>
      <p:sp>
        <p:nvSpPr>
          <p:cNvPr id="20" name="Text Box 8"/>
          <p:cNvSpPr txBox="1">
            <a:spLocks noChangeArrowheads="1"/>
          </p:cNvSpPr>
          <p:nvPr/>
        </p:nvSpPr>
        <p:spPr bwMode="auto">
          <a:xfrm>
            <a:off x="6096000" y="1672752"/>
            <a:ext cx="584444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en-US" altLang="en-US" b="1" spc="-150">
                <a:solidFill>
                  <a:srgbClr val="0000FF"/>
                </a:solidFill>
                <a:latin typeface="Times New Roman" panose="02020603050405020304" pitchFamily="18" charset="0"/>
                <a:cs typeface="Times New Roman" panose="02020603050405020304" pitchFamily="18" charset="0"/>
              </a:rPr>
              <a:t>a/ … </a:t>
            </a:r>
            <a:r>
              <a:rPr lang="en-US" altLang="en-US" b="1" u="sng" spc="-150">
                <a:solidFill>
                  <a:srgbClr val="0000FF"/>
                </a:solidFill>
                <a:latin typeface="Times New Roman" panose="02020603050405020304" pitchFamily="18" charset="0"/>
                <a:cs typeface="Times New Roman" panose="02020603050405020304" pitchFamily="18" charset="0"/>
              </a:rPr>
              <a:t>chắc</a:t>
            </a:r>
            <a:r>
              <a:rPr lang="en-US" altLang="en-US" b="1" spc="-150">
                <a:solidFill>
                  <a:srgbClr val="0000FF"/>
                </a:solidFill>
                <a:latin typeface="Times New Roman" panose="02020603050405020304" pitchFamily="18" charset="0"/>
                <a:cs typeface="Times New Roman" panose="02020603050405020304" pitchFamily="18" charset="0"/>
              </a:rPr>
              <a:t> anh nghĩ rằng… cổ anh.</a:t>
            </a:r>
          </a:p>
        </p:txBody>
      </p:sp>
      <p:sp>
        <p:nvSpPr>
          <p:cNvPr id="3" name="Rectangle 2"/>
          <p:cNvSpPr/>
          <p:nvPr/>
        </p:nvSpPr>
        <p:spPr>
          <a:xfrm>
            <a:off x="6096000" y="2257527"/>
            <a:ext cx="4237635" cy="584775"/>
          </a:xfrm>
          <a:prstGeom prst="rect">
            <a:avLst/>
          </a:prstGeom>
        </p:spPr>
        <p:txBody>
          <a:bodyPr wrap="none">
            <a:spAutoFit/>
          </a:bodyPr>
          <a:lstStyle/>
          <a:p>
            <a:pPr>
              <a:spcBef>
                <a:spcPct val="50000"/>
              </a:spcBef>
            </a:pPr>
            <a:r>
              <a:rPr lang="en-US" altLang="en-US" sz="3200" b="1" spc="-150">
                <a:solidFill>
                  <a:srgbClr val="0000FF"/>
                </a:solidFill>
                <a:latin typeface="Times New Roman" panose="02020603050405020304" pitchFamily="18" charset="0"/>
                <a:cs typeface="Times New Roman" panose="02020603050405020304" pitchFamily="18" charset="0"/>
                <a:sym typeface="Wingdings 3" panose="05040102010807070707" pitchFamily="18" charset="2"/>
              </a:rPr>
              <a:t> T</a:t>
            </a:r>
            <a:r>
              <a:rPr lang="en-US" altLang="en-US" sz="3200" b="1" spc="-150">
                <a:solidFill>
                  <a:srgbClr val="0000FF"/>
                </a:solidFill>
                <a:latin typeface="Times New Roman" panose="02020603050405020304" pitchFamily="18" charset="0"/>
                <a:cs typeface="Times New Roman" panose="02020603050405020304" pitchFamily="18" charset="0"/>
              </a:rPr>
              <a:t>hể hiện độ tin cậy cao</a:t>
            </a:r>
          </a:p>
        </p:txBody>
      </p:sp>
      <p:sp>
        <p:nvSpPr>
          <p:cNvPr id="22" name="Text Box 9"/>
          <p:cNvSpPr txBox="1">
            <a:spLocks noChangeArrowheads="1"/>
          </p:cNvSpPr>
          <p:nvPr/>
        </p:nvSpPr>
        <p:spPr bwMode="auto">
          <a:xfrm>
            <a:off x="6154333" y="2961419"/>
            <a:ext cx="5813233" cy="5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en-US" altLang="en-US" sz="3100" b="1" spc="-150">
                <a:latin typeface="Times New Roman" panose="02020603050405020304" pitchFamily="18" charset="0"/>
                <a:cs typeface="Times New Roman" panose="02020603050405020304" pitchFamily="18" charset="0"/>
              </a:rPr>
              <a:t>b/ </a:t>
            </a:r>
            <a:r>
              <a:rPr lang="en-US" altLang="en-US" sz="3100" b="1" spc="-150">
                <a:solidFill>
                  <a:srgbClr val="FF3300"/>
                </a:solidFill>
                <a:latin typeface="Times New Roman" panose="02020603050405020304" pitchFamily="18" charset="0"/>
                <a:cs typeface="Times New Roman" panose="02020603050405020304" pitchFamily="18" charset="0"/>
              </a:rPr>
              <a:t>Có lẽ</a:t>
            </a:r>
            <a:r>
              <a:rPr lang="en-US" altLang="en-US" sz="3100" b="1" spc="-150">
                <a:latin typeface="Times New Roman" panose="02020603050405020304" pitchFamily="18" charset="0"/>
                <a:cs typeface="Times New Roman" panose="02020603050405020304" pitchFamily="18" charset="0"/>
              </a:rPr>
              <a:t> vì khổ tâm … vậy thôi.</a:t>
            </a:r>
          </a:p>
        </p:txBody>
      </p:sp>
      <p:sp>
        <p:nvSpPr>
          <p:cNvPr id="23" name="Rectangle 22"/>
          <p:cNvSpPr/>
          <p:nvPr/>
        </p:nvSpPr>
        <p:spPr>
          <a:xfrm>
            <a:off x="6154333" y="3509792"/>
            <a:ext cx="5218673" cy="584775"/>
          </a:xfrm>
          <a:prstGeom prst="rect">
            <a:avLst/>
          </a:prstGeom>
        </p:spPr>
        <p:txBody>
          <a:bodyPr wrap="none">
            <a:spAutoFit/>
          </a:bodyPr>
          <a:lstStyle/>
          <a:p>
            <a:pPr>
              <a:spcBef>
                <a:spcPct val="50000"/>
              </a:spcBef>
            </a:pPr>
            <a:r>
              <a:rPr lang="en-US" altLang="en-US" sz="3200" b="1" spc="-150">
                <a:solidFill>
                  <a:srgbClr val="0000FF"/>
                </a:solidFill>
                <a:latin typeface="Times New Roman" panose="02020603050405020304" pitchFamily="18" charset="0"/>
                <a:cs typeface="Times New Roman" panose="02020603050405020304" pitchFamily="18" charset="0"/>
                <a:sym typeface="Wingdings 3" panose="05040102010807070707" pitchFamily="18" charset="2"/>
              </a:rPr>
              <a:t> T</a:t>
            </a:r>
            <a:r>
              <a:rPr lang="en-US" altLang="en-US" sz="3200" b="1" spc="-150">
                <a:solidFill>
                  <a:srgbClr val="0000FF"/>
                </a:solidFill>
                <a:latin typeface="Times New Roman" panose="02020603050405020304" pitchFamily="18" charset="0"/>
                <a:cs typeface="Times New Roman" panose="02020603050405020304" pitchFamily="18" charset="0"/>
              </a:rPr>
              <a:t>hể hiện mức độ tin cậy thấp</a:t>
            </a:r>
          </a:p>
        </p:txBody>
      </p:sp>
      <p:sp>
        <p:nvSpPr>
          <p:cNvPr id="24" name="Rectangle 23"/>
          <p:cNvSpPr/>
          <p:nvPr/>
        </p:nvSpPr>
        <p:spPr>
          <a:xfrm>
            <a:off x="6154333" y="4094567"/>
            <a:ext cx="5815163" cy="1569660"/>
          </a:xfrm>
          <a:prstGeom prst="rect">
            <a:avLst/>
          </a:prstGeom>
        </p:spPr>
        <p:txBody>
          <a:bodyPr wrap="square">
            <a:spAutoFit/>
          </a:bodyPr>
          <a:lstStyle/>
          <a:p>
            <a:pPr algn="just">
              <a:spcBef>
                <a:spcPct val="50000"/>
              </a:spcBef>
            </a:pPr>
            <a:r>
              <a:rPr lang="en-US" altLang="en-US" sz="3200" b="1" spc="-150">
                <a:solidFill>
                  <a:srgbClr val="0000FF"/>
                </a:solidFill>
                <a:latin typeface="Times New Roman" panose="02020603050405020304" pitchFamily="18" charset="0"/>
                <a:cs typeface="Times New Roman" panose="02020603050405020304" pitchFamily="18" charset="0"/>
                <a:sym typeface="Wingdings 3" panose="05040102010807070707" pitchFamily="18" charset="2"/>
              </a:rPr>
              <a:t> Dùng để thể hiện cách nhìn của người nói đối với sự việc được nói trong câu </a:t>
            </a:r>
            <a:r>
              <a:rPr lang="en-US" altLang="en-US" sz="3200" b="1" spc="-150">
                <a:solidFill>
                  <a:srgbClr val="FF0000"/>
                </a:solidFill>
                <a:latin typeface="Times New Roman" panose="02020603050405020304" pitchFamily="18" charset="0"/>
                <a:cs typeface="Times New Roman" panose="02020603050405020304" pitchFamily="18" charset="0"/>
                <a:sym typeface="Wingdings 3" panose="05040102010807070707" pitchFamily="18" charset="2"/>
              </a:rPr>
              <a:t>Thành phần tình thái</a:t>
            </a:r>
            <a:endParaRPr lang="en-US" altLang="en-US" sz="3200" b="1" spc="-150">
              <a:solidFill>
                <a:srgbClr val="FF0000"/>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352425" y="3489380"/>
            <a:ext cx="1896861" cy="2770208"/>
          </a:xfrm>
          <a:prstGeom prst="rect">
            <a:avLst/>
          </a:prstGeom>
        </p:spPr>
      </p:pic>
      <p:sp>
        <p:nvSpPr>
          <p:cNvPr id="5" name="Rectangle 4"/>
          <p:cNvSpPr/>
          <p:nvPr/>
        </p:nvSpPr>
        <p:spPr>
          <a:xfrm>
            <a:off x="6073509" y="5288340"/>
            <a:ext cx="5850992" cy="1569660"/>
          </a:xfrm>
          <a:prstGeom prst="rect">
            <a:avLst/>
          </a:prstGeom>
        </p:spPr>
        <p:txBody>
          <a:bodyPr wrap="square">
            <a:spAutoFit/>
          </a:bodyPr>
          <a:lstStyle/>
          <a:p>
            <a:pPr lvl="0" algn="just">
              <a:defRPr/>
            </a:pPr>
            <a:r>
              <a:rPr lang="en-US" sz="3200" b="1" spc="-150">
                <a:solidFill>
                  <a:srgbClr val="FF0000"/>
                </a:solidFill>
                <a:cs typeface="Times New Roman" pitchFamily="18" charset="0"/>
              </a:rPr>
              <a:t>Từ phân tích trên, em hãy cho biết thành phần tình thái được dùng để làm gì?</a:t>
            </a:r>
            <a:endParaRPr lang="en-US" sz="3200" b="1" spc="-150" dirty="0">
              <a:solidFill>
                <a:srgbClr val="FF0000"/>
              </a:solidFill>
              <a:cs typeface="Times New Roman" pitchFamily="18" charset="0"/>
            </a:endParaRPr>
          </a:p>
        </p:txBody>
      </p:sp>
      <p:cxnSp>
        <p:nvCxnSpPr>
          <p:cNvPr id="7" name="Straight Connector 6"/>
          <p:cNvCxnSpPr/>
          <p:nvPr/>
        </p:nvCxnSpPr>
        <p:spPr>
          <a:xfrm>
            <a:off x="5845363" y="765501"/>
            <a:ext cx="22136" cy="5921410"/>
          </a:xfrm>
          <a:prstGeom prst="line">
            <a:avLst/>
          </a:prstGeom>
          <a:ln w="38100">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250586" y="5586690"/>
            <a:ext cx="4869657" cy="584775"/>
          </a:xfrm>
          <a:prstGeom prst="rect">
            <a:avLst/>
          </a:prstGeom>
        </p:spPr>
        <p:txBody>
          <a:bodyPr wrap="square">
            <a:spAutoFit/>
          </a:bodyPr>
          <a:lstStyle/>
          <a:p>
            <a:pPr algn="just">
              <a:spcBef>
                <a:spcPct val="0"/>
              </a:spcBef>
            </a:pPr>
            <a:r>
              <a:rPr lang="en-US" altLang="en-US" sz="3200" b="1" spc="-150">
                <a:solidFill>
                  <a:srgbClr val="FF0000"/>
                </a:solidFill>
                <a:latin typeface="Times New Roman" panose="02020603050405020304" pitchFamily="18" charset="0"/>
                <a:cs typeface="Times New Roman" panose="02020603050405020304" pitchFamily="18" charset="0"/>
                <a:sym typeface="Wingdings 3" panose="05040102010807070707" pitchFamily="18" charset="2"/>
              </a:rPr>
              <a:t>* Ghi nhớ : </a:t>
            </a:r>
            <a:r>
              <a:rPr lang="en-US" altLang="en-US" sz="3200" b="1" spc="-150">
                <a:latin typeface="Times New Roman" panose="02020603050405020304" pitchFamily="18" charset="0"/>
                <a:cs typeface="Times New Roman" panose="02020603050405020304" pitchFamily="18" charset="0"/>
                <a:sym typeface="Wingdings 3" panose="05040102010807070707" pitchFamily="18" charset="2"/>
              </a:rPr>
              <a:t>( sgk/ 18 )</a:t>
            </a:r>
            <a:endParaRPr lang="en-US" altLang="en-US" sz="3200" b="1" spc="-15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716541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253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1000"/>
                                        <p:tgtEl>
                                          <p:spTgt spid="20"/>
                                        </p:tgtEl>
                                      </p:cBhvr>
                                    </p:animEffect>
                                    <p:anim calcmode="lin" valueType="num">
                                      <p:cBhvr>
                                        <p:cTn id="12" dur="1000" fill="hold"/>
                                        <p:tgtEl>
                                          <p:spTgt spid="20"/>
                                        </p:tgtEl>
                                        <p:attrNameLst>
                                          <p:attrName>ppt_x</p:attrName>
                                        </p:attrNameLst>
                                      </p:cBhvr>
                                      <p:tavLst>
                                        <p:tav tm="0">
                                          <p:val>
                                            <p:strVal val="#ppt_x"/>
                                          </p:val>
                                        </p:tav>
                                        <p:tav tm="100000">
                                          <p:val>
                                            <p:strVal val="#ppt_x"/>
                                          </p:val>
                                        </p:tav>
                                      </p:tavLst>
                                    </p:anim>
                                    <p:anim calcmode="lin" valueType="num">
                                      <p:cBhvr>
                                        <p:cTn id="1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ppt_x"/>
                                          </p:val>
                                        </p:tav>
                                        <p:tav tm="100000">
                                          <p:val>
                                            <p:strVal val="#ppt_x"/>
                                          </p:val>
                                        </p:tav>
                                      </p:tavLst>
                                    </p:anim>
                                    <p:anim calcmode="lin" valueType="num">
                                      <p:cBhvr additive="base">
                                        <p:cTn id="1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2537"/>
                                        </p:tgtEl>
                                        <p:attrNameLst>
                                          <p:attrName>style.visibility</p:attrName>
                                        </p:attrNameLst>
                                      </p:cBhvr>
                                      <p:to>
                                        <p:strVal val="visible"/>
                                      </p:to>
                                    </p:set>
                                    <p:animEffect transition="in" filter="fade">
                                      <p:cBhvr>
                                        <p:cTn id="24" dur="1000"/>
                                        <p:tgtEl>
                                          <p:spTgt spid="22537"/>
                                        </p:tgtEl>
                                      </p:cBhvr>
                                    </p:animEffect>
                                    <p:anim calcmode="lin" valueType="num">
                                      <p:cBhvr>
                                        <p:cTn id="25" dur="1000" fill="hold"/>
                                        <p:tgtEl>
                                          <p:spTgt spid="22537"/>
                                        </p:tgtEl>
                                        <p:attrNameLst>
                                          <p:attrName>ppt_x</p:attrName>
                                        </p:attrNameLst>
                                      </p:cBhvr>
                                      <p:tavLst>
                                        <p:tav tm="0">
                                          <p:val>
                                            <p:strVal val="#ppt_x"/>
                                          </p:val>
                                        </p:tav>
                                        <p:tav tm="100000">
                                          <p:val>
                                            <p:strVal val="#ppt_x"/>
                                          </p:val>
                                        </p:tav>
                                      </p:tavLst>
                                    </p:anim>
                                    <p:anim calcmode="lin" valueType="num">
                                      <p:cBhvr>
                                        <p:cTn id="26" dur="1000" fill="hold"/>
                                        <p:tgtEl>
                                          <p:spTgt spid="2253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2253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1000"/>
                                        <p:tgtEl>
                                          <p:spTgt spid="22"/>
                                        </p:tgtEl>
                                      </p:cBhvr>
                                    </p:animEffect>
                                    <p:anim calcmode="lin" valueType="num">
                                      <p:cBhvr>
                                        <p:cTn id="36" dur="1000" fill="hold"/>
                                        <p:tgtEl>
                                          <p:spTgt spid="22"/>
                                        </p:tgtEl>
                                        <p:attrNameLst>
                                          <p:attrName>ppt_x</p:attrName>
                                        </p:attrNameLst>
                                      </p:cBhvr>
                                      <p:tavLst>
                                        <p:tav tm="0">
                                          <p:val>
                                            <p:strVal val="#ppt_x"/>
                                          </p:val>
                                        </p:tav>
                                        <p:tav tm="100000">
                                          <p:val>
                                            <p:strVal val="#ppt_x"/>
                                          </p:val>
                                        </p:tav>
                                      </p:tavLst>
                                    </p:anim>
                                    <p:anim calcmode="lin" valueType="num">
                                      <p:cBhvr>
                                        <p:cTn id="37"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fade">
                                      <p:cBhvr>
                                        <p:cTn id="42" dur="1000"/>
                                        <p:tgtEl>
                                          <p:spTgt spid="23"/>
                                        </p:tgtEl>
                                      </p:cBhvr>
                                    </p:animEffect>
                                    <p:anim calcmode="lin" valueType="num">
                                      <p:cBhvr>
                                        <p:cTn id="43" dur="1000" fill="hold"/>
                                        <p:tgtEl>
                                          <p:spTgt spid="23"/>
                                        </p:tgtEl>
                                        <p:attrNameLst>
                                          <p:attrName>ppt_x</p:attrName>
                                        </p:attrNameLst>
                                      </p:cBhvr>
                                      <p:tavLst>
                                        <p:tav tm="0">
                                          <p:val>
                                            <p:strVal val="#ppt_x"/>
                                          </p:val>
                                        </p:tav>
                                        <p:tav tm="100000">
                                          <p:val>
                                            <p:strVal val="#ppt_x"/>
                                          </p:val>
                                        </p:tav>
                                      </p:tavLst>
                                    </p:anim>
                                    <p:anim calcmode="lin" valueType="num">
                                      <p:cBhvr>
                                        <p:cTn id="4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1000"/>
                                        <p:tgtEl>
                                          <p:spTgt spid="5"/>
                                        </p:tgtEl>
                                      </p:cBhvr>
                                    </p:animEffect>
                                    <p:anim calcmode="lin" valueType="num">
                                      <p:cBhvr>
                                        <p:cTn id="50" dur="1000" fill="hold"/>
                                        <p:tgtEl>
                                          <p:spTgt spid="5"/>
                                        </p:tgtEl>
                                        <p:attrNameLst>
                                          <p:attrName>ppt_x</p:attrName>
                                        </p:attrNameLst>
                                      </p:cBhvr>
                                      <p:tavLst>
                                        <p:tav tm="0">
                                          <p:val>
                                            <p:strVal val="#ppt_x"/>
                                          </p:val>
                                        </p:tav>
                                        <p:tav tm="100000">
                                          <p:val>
                                            <p:strVal val="#ppt_x"/>
                                          </p:val>
                                        </p:tav>
                                      </p:tavLst>
                                    </p:anim>
                                    <p:anim calcmode="lin" valueType="num">
                                      <p:cBhvr>
                                        <p:cTn id="5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6" presetClass="exit" presetSubtype="32" fill="hold" grpId="1" nodeType="clickEffect">
                                  <p:stCondLst>
                                    <p:cond delay="0"/>
                                  </p:stCondLst>
                                  <p:childTnLst>
                                    <p:animEffect transition="out" filter="circle(out)">
                                      <p:cBhvr>
                                        <p:cTn id="55" dur="2000"/>
                                        <p:tgtEl>
                                          <p:spTgt spid="5"/>
                                        </p:tgtEl>
                                      </p:cBhvr>
                                    </p:animEffect>
                                    <p:set>
                                      <p:cBhvr>
                                        <p:cTn id="56" dur="1" fill="hold">
                                          <p:stCondLst>
                                            <p:cond delay="1999"/>
                                          </p:stCondLst>
                                        </p:cTn>
                                        <p:tgtEl>
                                          <p:spTgt spid="5"/>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fade">
                                      <p:cBhvr>
                                        <p:cTn id="61" dur="1000"/>
                                        <p:tgtEl>
                                          <p:spTgt spid="24"/>
                                        </p:tgtEl>
                                      </p:cBhvr>
                                    </p:animEffect>
                                    <p:anim calcmode="lin" valueType="num">
                                      <p:cBhvr>
                                        <p:cTn id="62" dur="1000" fill="hold"/>
                                        <p:tgtEl>
                                          <p:spTgt spid="24"/>
                                        </p:tgtEl>
                                        <p:attrNameLst>
                                          <p:attrName>ppt_x</p:attrName>
                                        </p:attrNameLst>
                                      </p:cBhvr>
                                      <p:tavLst>
                                        <p:tav tm="0">
                                          <p:val>
                                            <p:strVal val="#ppt_x"/>
                                          </p:val>
                                        </p:tav>
                                        <p:tav tm="100000">
                                          <p:val>
                                            <p:strVal val="#ppt_x"/>
                                          </p:val>
                                        </p:tav>
                                      </p:tavLst>
                                    </p:anim>
                                    <p:anim calcmode="lin" valueType="num">
                                      <p:cBhvr>
                                        <p:cTn id="63"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1000"/>
                                        <p:tgtEl>
                                          <p:spTgt spid="30"/>
                                        </p:tgtEl>
                                      </p:cBhvr>
                                    </p:animEffect>
                                    <p:anim calcmode="lin" valueType="num">
                                      <p:cBhvr>
                                        <p:cTn id="69" dur="1000" fill="hold"/>
                                        <p:tgtEl>
                                          <p:spTgt spid="30"/>
                                        </p:tgtEl>
                                        <p:attrNameLst>
                                          <p:attrName>ppt_x</p:attrName>
                                        </p:attrNameLst>
                                      </p:cBhvr>
                                      <p:tavLst>
                                        <p:tav tm="0">
                                          <p:val>
                                            <p:strVal val="#ppt_x"/>
                                          </p:val>
                                        </p:tav>
                                        <p:tav tm="100000">
                                          <p:val>
                                            <p:strVal val="#ppt_x"/>
                                          </p:val>
                                        </p:tav>
                                      </p:tavLst>
                                    </p:anim>
                                    <p:anim calcmode="lin" valueType="num">
                                      <p:cBhvr>
                                        <p:cTn id="70"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6" grpId="0"/>
      <p:bldP spid="22537" grpId="0"/>
      <p:bldP spid="22537" grpId="1"/>
      <p:bldP spid="20" grpId="0"/>
      <p:bldP spid="3" grpId="0"/>
      <p:bldP spid="22" grpId="0"/>
      <p:bldP spid="23" grpId="0"/>
      <p:bldP spid="24" grpId="0"/>
      <p:bldP spid="5" grpId="0"/>
      <p:bldP spid="5" grpId="1"/>
      <p:bldP spid="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8" name="Group 2"/>
          <p:cNvGraphicFramePr>
            <a:graphicFrameLocks noGrp="1"/>
          </p:cNvGraphicFramePr>
          <p:nvPr>
            <p:ph/>
            <p:extLst>
              <p:ext uri="{D42A27DB-BD31-4B8C-83A1-F6EECF244321}">
                <p14:modId xmlns:p14="http://schemas.microsoft.com/office/powerpoint/2010/main" val="3582448346"/>
              </p:ext>
            </p:extLst>
          </p:nvPr>
        </p:nvGraphicFramePr>
        <p:xfrm>
          <a:off x="409576" y="1084869"/>
          <a:ext cx="11430000" cy="4236718"/>
        </p:xfrm>
        <a:graphic>
          <a:graphicData uri="http://schemas.openxmlformats.org/drawingml/2006/table">
            <a:tbl>
              <a:tblPr/>
              <a:tblGrid>
                <a:gridCol w="5715000">
                  <a:extLst>
                    <a:ext uri="{9D8B030D-6E8A-4147-A177-3AD203B41FA5}">
                      <a16:colId xmlns:a16="http://schemas.microsoft.com/office/drawing/2014/main" val="20000"/>
                    </a:ext>
                  </a:extLst>
                </a:gridCol>
                <a:gridCol w="5715000">
                  <a:extLst>
                    <a:ext uri="{9D8B030D-6E8A-4147-A177-3AD203B41FA5}">
                      <a16:colId xmlns:a16="http://schemas.microsoft.com/office/drawing/2014/main" val="20001"/>
                    </a:ext>
                  </a:extLst>
                </a:gridCol>
              </a:tblGrid>
              <a:tr h="3630611">
                <a:tc>
                  <a:txBody>
                    <a:bodyPr/>
                    <a:lstStyle/>
                    <a:p>
                      <a:pPr marL="0" marR="0" lvl="0" indent="0" algn="just" defTabSz="914400" rtl="0" eaLnBrk="1" fontAlgn="base" latinLnBrk="0" hangingPunct="1">
                        <a:lnSpc>
                          <a:spcPct val="100000"/>
                        </a:lnSpc>
                        <a:spcBef>
                          <a:spcPct val="50000"/>
                        </a:spcBef>
                        <a:spcAft>
                          <a:spcPct val="0"/>
                        </a:spcAft>
                        <a:buClrTx/>
                        <a:buSzTx/>
                        <a:buFontTx/>
                        <a:buNone/>
                        <a:tabLst/>
                      </a:pPr>
                      <a:r>
                        <a:rPr kumimoji="0" lang="en-US" sz="3200" b="1" i="0" u="none" strike="noStrike" cap="none" spc="-150" normalizeH="0" baseline="0">
                          <a:ln>
                            <a:noFill/>
                          </a:ln>
                          <a:solidFill>
                            <a:srgbClr val="0000CC"/>
                          </a:solidFill>
                          <a:effectLst/>
                          <a:latin typeface="Times New Roman" pitchFamily="18" charset="0"/>
                        </a:rPr>
                        <a:t>a/ Với lòng mong nhớ của anh, </a:t>
                      </a:r>
                      <a:r>
                        <a:rPr kumimoji="0" lang="en-US" sz="3200" b="1" i="0" u="none" strike="noStrike" cap="none" spc="-150" normalizeH="0" baseline="0">
                          <a:ln>
                            <a:noFill/>
                          </a:ln>
                          <a:solidFill>
                            <a:srgbClr val="FF0000"/>
                          </a:solidFill>
                          <a:effectLst/>
                          <a:latin typeface="Times New Roman" pitchFamily="18" charset="0"/>
                        </a:rPr>
                        <a:t>chắc</a:t>
                      </a:r>
                      <a:r>
                        <a:rPr kumimoji="0" lang="en-US" sz="3200" b="1" i="0" u="none" strike="noStrike" cap="none" spc="-150" normalizeH="0" baseline="0">
                          <a:ln>
                            <a:noFill/>
                          </a:ln>
                          <a:solidFill>
                            <a:srgbClr val="0000CC"/>
                          </a:solidFill>
                          <a:effectLst/>
                          <a:latin typeface="Times New Roman" pitchFamily="18" charset="0"/>
                        </a:rPr>
                        <a:t> anh nghĩ rằng, con anh sẽ chạy xô vào lòng anh, sẽ ôm chặt lấy cổ anh.</a:t>
                      </a:r>
                    </a:p>
                    <a:p>
                      <a:pPr marL="0" marR="0" lvl="0" indent="0" algn="just" defTabSz="914400" rtl="0" eaLnBrk="1" fontAlgn="base" latinLnBrk="0" hangingPunct="1">
                        <a:lnSpc>
                          <a:spcPct val="100000"/>
                        </a:lnSpc>
                        <a:spcBef>
                          <a:spcPct val="50000"/>
                        </a:spcBef>
                        <a:spcAft>
                          <a:spcPct val="0"/>
                        </a:spcAft>
                        <a:buClrTx/>
                        <a:buSzTx/>
                        <a:buFontTx/>
                        <a:buNone/>
                        <a:tabLst/>
                      </a:pPr>
                      <a:r>
                        <a:rPr kumimoji="0" lang="en-US" sz="3200" b="1" i="0" u="none" strike="noStrike" cap="none" spc="-150" normalizeH="0" baseline="0">
                          <a:ln>
                            <a:noFill/>
                          </a:ln>
                          <a:solidFill>
                            <a:srgbClr val="0000CC"/>
                          </a:solidFill>
                          <a:effectLst/>
                          <a:latin typeface="Times New Roman" pitchFamily="18" charset="0"/>
                        </a:rPr>
                        <a:t>b/Anh quay lại nhìn con vừa khe khẽ lắc đầu vừa cười. </a:t>
                      </a:r>
                      <a:r>
                        <a:rPr kumimoji="0" lang="en-US" sz="3200" b="1" i="0" u="none" strike="noStrike" cap="none" spc="-150" normalizeH="0" baseline="0">
                          <a:ln>
                            <a:noFill/>
                          </a:ln>
                          <a:solidFill>
                            <a:srgbClr val="FF0000"/>
                          </a:solidFill>
                          <a:effectLst/>
                          <a:latin typeface="Times New Roman" pitchFamily="18" charset="0"/>
                        </a:rPr>
                        <a:t>Có lẽ </a:t>
                      </a:r>
                      <a:r>
                        <a:rPr kumimoji="0" lang="en-US" sz="3200" b="1" i="0" u="none" strike="noStrike" cap="none" spc="-150" normalizeH="0" baseline="0">
                          <a:ln>
                            <a:noFill/>
                          </a:ln>
                          <a:solidFill>
                            <a:srgbClr val="0000CC"/>
                          </a:solidFill>
                          <a:effectLst/>
                          <a:latin typeface="Times New Roman" pitchFamily="18" charset="0"/>
                        </a:rPr>
                        <a:t>vì khổ tâm đên nỗi không khóc được, nên anh phải cười vậy thôi.</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50000"/>
                        </a:spcBef>
                        <a:spcAft>
                          <a:spcPct val="0"/>
                        </a:spcAft>
                        <a:buClrTx/>
                        <a:buSzTx/>
                        <a:buFontTx/>
                        <a:buNone/>
                        <a:tabLst/>
                      </a:pPr>
                      <a:r>
                        <a:rPr kumimoji="0" lang="en-US" sz="3200" b="1" i="0" u="none" strike="noStrike" cap="none" spc="-150" normalizeH="0" baseline="0">
                          <a:ln>
                            <a:noFill/>
                          </a:ln>
                          <a:solidFill>
                            <a:srgbClr val="0000CC"/>
                          </a:solidFill>
                          <a:effectLst/>
                          <a:latin typeface="Times New Roman" pitchFamily="18" charset="0"/>
                        </a:rPr>
                        <a:t>a/ Với lòng mong nhớ của anh, anh nghĩ rằng, con anh sẽ chạy xô vào lòng anh, sẽ ôm chặt lấy cổ anh.</a:t>
                      </a:r>
                    </a:p>
                    <a:p>
                      <a:pPr marL="0" marR="0" lvl="0" indent="0" algn="just" defTabSz="914400" rtl="0" eaLnBrk="1" fontAlgn="base" latinLnBrk="0" hangingPunct="1">
                        <a:lnSpc>
                          <a:spcPct val="100000"/>
                        </a:lnSpc>
                        <a:spcBef>
                          <a:spcPct val="50000"/>
                        </a:spcBef>
                        <a:spcAft>
                          <a:spcPct val="0"/>
                        </a:spcAft>
                        <a:buClrTx/>
                        <a:buSzTx/>
                        <a:buFontTx/>
                        <a:buNone/>
                        <a:tabLst/>
                      </a:pPr>
                      <a:r>
                        <a:rPr kumimoji="0" lang="en-US" sz="3200" b="1" i="0" u="none" strike="noStrike" cap="none" spc="-150" normalizeH="0" baseline="0">
                          <a:ln>
                            <a:noFill/>
                          </a:ln>
                          <a:solidFill>
                            <a:srgbClr val="0000CC"/>
                          </a:solidFill>
                          <a:effectLst/>
                          <a:latin typeface="Times New Roman" pitchFamily="18" charset="0"/>
                        </a:rPr>
                        <a:t>b/Anh quay lại nhìn con vừa khe khẽ lắc đầu vừa cười. vì khổ tâm đên nỗi không khóc được, nên anh phải cười vậy thôi.</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39946" name="Text Box 10"/>
          <p:cNvSpPr txBox="1">
            <a:spLocks noChangeArrowheads="1"/>
          </p:cNvSpPr>
          <p:nvPr/>
        </p:nvSpPr>
        <p:spPr bwMode="auto">
          <a:xfrm>
            <a:off x="409576" y="76200"/>
            <a:ext cx="1159192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defRPr/>
            </a:pPr>
            <a:r>
              <a:rPr lang="en-US" altLang="en-US" b="1" spc="-150">
                <a:solidFill>
                  <a:srgbClr val="FF0000"/>
                </a:solidFill>
                <a:latin typeface="Times New Roman" panose="02020603050405020304" pitchFamily="18" charset="0"/>
                <a:cs typeface="Times New Roman" panose="02020603050405020304" pitchFamily="18" charset="0"/>
              </a:rPr>
              <a:t>Nếu không có những từ ngữ in đâm thì nghĩa sự việc của câu chứa chúng có khác đi không ? Vì sao?</a:t>
            </a:r>
          </a:p>
        </p:txBody>
      </p:sp>
      <p:sp>
        <p:nvSpPr>
          <p:cNvPr id="39948" name="Text Box 12"/>
          <p:cNvSpPr txBox="1">
            <a:spLocks noChangeArrowheads="1"/>
          </p:cNvSpPr>
          <p:nvPr/>
        </p:nvSpPr>
        <p:spPr bwMode="auto">
          <a:xfrm>
            <a:off x="333375" y="5319712"/>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defRPr/>
            </a:pPr>
            <a:r>
              <a:rPr lang="en-US" altLang="en-US" b="1" spc="-150">
                <a:solidFill>
                  <a:srgbClr val="FF0000"/>
                </a:solidFill>
                <a:latin typeface="Times New Roman" panose="02020603050405020304" pitchFamily="18" charset="0"/>
                <a:cs typeface="Times New Roman" panose="02020603050405020304" pitchFamily="18" charset="0"/>
              </a:rPr>
              <a:t>- Ý nghĩa sự việc không thay đổi.</a:t>
            </a:r>
          </a:p>
        </p:txBody>
      </p:sp>
      <p:sp>
        <p:nvSpPr>
          <p:cNvPr id="39949" name="Text Box 13"/>
          <p:cNvSpPr txBox="1">
            <a:spLocks noChangeArrowheads="1"/>
          </p:cNvSpPr>
          <p:nvPr/>
        </p:nvSpPr>
        <p:spPr bwMode="auto">
          <a:xfrm>
            <a:off x="333375" y="5791200"/>
            <a:ext cx="1152525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defRPr/>
            </a:pPr>
            <a:r>
              <a:rPr lang="en-US" altLang="en-US" b="1" spc="-150">
                <a:solidFill>
                  <a:srgbClr val="FF0000"/>
                </a:solidFill>
                <a:latin typeface="Times New Roman" panose="02020603050405020304" pitchFamily="18" charset="0"/>
                <a:cs typeface="Times New Roman" panose="02020603050405020304" pitchFamily="18" charset="0"/>
              </a:rPr>
              <a:t>- Vì các từ in đậm không tham gia diễn đạt ý nghĩa sự việc , chỉ thể hiện cách nhìn sự việc của người nói.</a:t>
            </a:r>
            <a:endParaRPr lang="en-US" altLang="en-US" b="1" i="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1159934"/>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9946"/>
                                        </p:tgtEl>
                                        <p:attrNameLst>
                                          <p:attrName>style.visibility</p:attrName>
                                        </p:attrNameLst>
                                      </p:cBhvr>
                                      <p:to>
                                        <p:strVal val="visible"/>
                                      </p:to>
                                    </p:set>
                                    <p:animEffect transition="in" filter="checkerboard(across)">
                                      <p:cBhvr>
                                        <p:cTn id="7" dur="500"/>
                                        <p:tgtEl>
                                          <p:spTgt spid="399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9938"/>
                                        </p:tgtEl>
                                        <p:attrNameLst>
                                          <p:attrName>style.visibility</p:attrName>
                                        </p:attrNameLst>
                                      </p:cBhvr>
                                      <p:to>
                                        <p:strVal val="visible"/>
                                      </p:to>
                                    </p:set>
                                    <p:anim calcmode="lin" valueType="num">
                                      <p:cBhvr additive="base">
                                        <p:cTn id="12" dur="500" fill="hold"/>
                                        <p:tgtEl>
                                          <p:spTgt spid="39938"/>
                                        </p:tgtEl>
                                        <p:attrNameLst>
                                          <p:attrName>ppt_x</p:attrName>
                                        </p:attrNameLst>
                                      </p:cBhvr>
                                      <p:tavLst>
                                        <p:tav tm="0">
                                          <p:val>
                                            <p:strVal val="#ppt_x"/>
                                          </p:val>
                                        </p:tav>
                                        <p:tav tm="100000">
                                          <p:val>
                                            <p:strVal val="#ppt_x"/>
                                          </p:val>
                                        </p:tav>
                                      </p:tavLst>
                                    </p:anim>
                                    <p:anim calcmode="lin" valueType="num">
                                      <p:cBhvr additive="base">
                                        <p:cTn id="13" dur="500" fill="hold"/>
                                        <p:tgtEl>
                                          <p:spTgt spid="39938"/>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9948"/>
                                        </p:tgtEl>
                                        <p:attrNameLst>
                                          <p:attrName>style.visibility</p:attrName>
                                        </p:attrNameLst>
                                      </p:cBhvr>
                                      <p:to>
                                        <p:strVal val="visible"/>
                                      </p:to>
                                    </p:set>
                                    <p:animEffect transition="in" filter="checkerboard(across)">
                                      <p:cBhvr>
                                        <p:cTn id="18" dur="500"/>
                                        <p:tgtEl>
                                          <p:spTgt spid="3994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39949"/>
                                        </p:tgtEl>
                                        <p:attrNameLst>
                                          <p:attrName>style.visibility</p:attrName>
                                        </p:attrNameLst>
                                      </p:cBhvr>
                                      <p:to>
                                        <p:strVal val="visible"/>
                                      </p:to>
                                    </p:set>
                                    <p:animEffect transition="in" filter="diamond(in)">
                                      <p:cBhvr>
                                        <p:cTn id="23" dur="2000"/>
                                        <p:tgtEl>
                                          <p:spTgt spid="39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6" grpId="0"/>
      <p:bldP spid="39948" grpId="0"/>
      <p:bldP spid="3994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Text Box 3"/>
          <p:cNvSpPr txBox="1">
            <a:spLocks noChangeArrowheads="1"/>
          </p:cNvSpPr>
          <p:nvPr/>
        </p:nvSpPr>
        <p:spPr bwMode="auto">
          <a:xfrm>
            <a:off x="304800" y="152401"/>
            <a:ext cx="11658599" cy="6611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95000"/>
              </a:lnSpc>
              <a:spcBef>
                <a:spcPts val="0"/>
              </a:spcBef>
              <a:buNone/>
              <a:defRPr/>
            </a:pPr>
            <a:r>
              <a:rPr lang="en-US" altLang="en-US" sz="3400" b="1" spc="-150">
                <a:solidFill>
                  <a:srgbClr val="FF0000"/>
                </a:solidFill>
                <a:latin typeface="Times New Roman" panose="02020603050405020304" pitchFamily="18" charset="0"/>
                <a:cs typeface="Times New Roman" panose="02020603050405020304" pitchFamily="18" charset="0"/>
                <a:sym typeface="Wingdings 2" panose="05020102010507070707" pitchFamily="18" charset="2"/>
              </a:rPr>
              <a:t> </a:t>
            </a:r>
            <a:r>
              <a:rPr lang="en-US" altLang="en-US" sz="3400" b="1" u="sng" spc="-150">
                <a:solidFill>
                  <a:srgbClr val="FF0000"/>
                </a:solidFill>
                <a:latin typeface="Times New Roman" panose="02020603050405020304" pitchFamily="18" charset="0"/>
                <a:cs typeface="Times New Roman" panose="02020603050405020304" pitchFamily="18" charset="0"/>
              </a:rPr>
              <a:t>Lưu ý:</a:t>
            </a:r>
          </a:p>
          <a:p>
            <a:pPr algn="just">
              <a:lnSpc>
                <a:spcPct val="95000"/>
              </a:lnSpc>
              <a:spcBef>
                <a:spcPts val="0"/>
              </a:spcBef>
              <a:buNone/>
              <a:defRPr/>
            </a:pPr>
            <a:r>
              <a:rPr lang="en-US" altLang="en-US" sz="3400" b="1" spc="-150">
                <a:solidFill>
                  <a:srgbClr val="FF0000"/>
                </a:solidFill>
                <a:latin typeface="Times New Roman" panose="02020603050405020304" pitchFamily="18" charset="0"/>
                <a:cs typeface="Times New Roman" panose="02020603050405020304" pitchFamily="18" charset="0"/>
              </a:rPr>
              <a:t>1. Những yếu tố tình thái thể hiện độ tin cậy</a:t>
            </a:r>
            <a:r>
              <a:rPr lang="en-US" altLang="en-US" sz="3400" b="1" spc="-150">
                <a:solidFill>
                  <a:srgbClr val="0000FF"/>
                </a:solidFill>
                <a:latin typeface="Times New Roman" panose="02020603050405020304" pitchFamily="18" charset="0"/>
                <a:cs typeface="Times New Roman" panose="02020603050405020304" pitchFamily="18" charset="0"/>
              </a:rPr>
              <a:t> </a:t>
            </a:r>
            <a:r>
              <a:rPr lang="en-US" altLang="en-US" sz="3400" b="1" spc="-150">
                <a:solidFill>
                  <a:srgbClr val="FF0000"/>
                </a:solidFill>
                <a:latin typeface="Times New Roman" panose="02020603050405020304" pitchFamily="18" charset="0"/>
                <a:cs typeface="Times New Roman" panose="02020603050405020304" pitchFamily="18" charset="0"/>
              </a:rPr>
              <a:t>của người nói </a:t>
            </a:r>
            <a:r>
              <a:rPr lang="en-US" altLang="en-US" sz="3400" b="1" spc="-150">
                <a:solidFill>
                  <a:srgbClr val="0000FF"/>
                </a:solidFill>
                <a:latin typeface="Times New Roman" panose="02020603050405020304" pitchFamily="18" charset="0"/>
                <a:cs typeface="Times New Roman" panose="02020603050405020304" pitchFamily="18" charset="0"/>
              </a:rPr>
              <a:t>đối với sự việc được nói đến trong câu như:</a:t>
            </a:r>
          </a:p>
          <a:p>
            <a:pPr algn="just">
              <a:lnSpc>
                <a:spcPct val="95000"/>
              </a:lnSpc>
              <a:spcBef>
                <a:spcPts val="0"/>
              </a:spcBef>
              <a:buNone/>
              <a:defRPr/>
            </a:pPr>
            <a:r>
              <a:rPr lang="en-US" altLang="en-US" sz="3400" b="1" spc="-150">
                <a:solidFill>
                  <a:srgbClr val="0000FF"/>
                </a:solidFill>
                <a:latin typeface="Times New Roman" panose="02020603050405020304" pitchFamily="18" charset="0"/>
                <a:cs typeface="Times New Roman" panose="02020603050405020304" pitchFamily="18" charset="0"/>
              </a:rPr>
              <a:t>Ví dụ: </a:t>
            </a:r>
            <a:r>
              <a:rPr lang="en-US" altLang="en-US" sz="3400" b="1" i="1" spc="-150">
                <a:solidFill>
                  <a:srgbClr val="0000FF"/>
                </a:solidFill>
                <a:latin typeface="Times New Roman" panose="02020603050405020304" pitchFamily="18" charset="0"/>
                <a:cs typeface="Times New Roman" panose="02020603050405020304" pitchFamily="18" charset="0"/>
              </a:rPr>
              <a:t>Chắc hẳn, chắc là, chắc chắn</a:t>
            </a:r>
            <a:r>
              <a:rPr lang="en-US" altLang="en-US" sz="3400" b="1" spc="-150">
                <a:solidFill>
                  <a:srgbClr val="0000FF"/>
                </a:solidFill>
                <a:latin typeface="Times New Roman" panose="02020603050405020304" pitchFamily="18" charset="0"/>
                <a:cs typeface="Times New Roman" panose="02020603050405020304" pitchFamily="18" charset="0"/>
              </a:rPr>
              <a:t>…(chỉ độ tin cậy cao)</a:t>
            </a:r>
          </a:p>
          <a:p>
            <a:pPr algn="just">
              <a:lnSpc>
                <a:spcPct val="95000"/>
              </a:lnSpc>
              <a:spcBef>
                <a:spcPts val="0"/>
              </a:spcBef>
              <a:buNone/>
              <a:defRPr/>
            </a:pPr>
            <a:r>
              <a:rPr lang="en-US" altLang="en-US" sz="3400" b="1" spc="-150">
                <a:solidFill>
                  <a:srgbClr val="0000FF"/>
                </a:solidFill>
                <a:latin typeface="Times New Roman" panose="02020603050405020304" pitchFamily="18" charset="0"/>
                <a:cs typeface="Times New Roman" panose="02020603050405020304" pitchFamily="18" charset="0"/>
              </a:rPr>
              <a:t>+ </a:t>
            </a:r>
            <a:r>
              <a:rPr lang="en-US" altLang="en-US" sz="3400" b="1" i="1" spc="-150">
                <a:solidFill>
                  <a:srgbClr val="0000FF"/>
                </a:solidFill>
                <a:latin typeface="Times New Roman" panose="02020603050405020304" pitchFamily="18" charset="0"/>
                <a:cs typeface="Times New Roman" panose="02020603050405020304" pitchFamily="18" charset="0"/>
              </a:rPr>
              <a:t>Hình như, dường như, hầu như, có vẻ như</a:t>
            </a:r>
            <a:r>
              <a:rPr lang="en-US" altLang="en-US" sz="3400" b="1" spc="-150">
                <a:solidFill>
                  <a:srgbClr val="0000FF"/>
                </a:solidFill>
                <a:latin typeface="Times New Roman" panose="02020603050405020304" pitchFamily="18" charset="0"/>
                <a:cs typeface="Times New Roman" panose="02020603050405020304" pitchFamily="18" charset="0"/>
              </a:rPr>
              <a:t>…(chỉ độ tin cậy thấp)</a:t>
            </a:r>
          </a:p>
          <a:p>
            <a:pPr algn="just">
              <a:lnSpc>
                <a:spcPct val="95000"/>
              </a:lnSpc>
              <a:spcBef>
                <a:spcPts val="0"/>
              </a:spcBef>
              <a:buNone/>
              <a:defRPr/>
            </a:pPr>
            <a:r>
              <a:rPr lang="en-US" altLang="en-US" sz="3400" b="1" spc="-150">
                <a:solidFill>
                  <a:srgbClr val="FF0000"/>
                </a:solidFill>
                <a:latin typeface="Times New Roman" panose="02020603050405020304" pitchFamily="18" charset="0"/>
                <a:cs typeface="Times New Roman" panose="02020603050405020304" pitchFamily="18" charset="0"/>
              </a:rPr>
              <a:t>2. Những yếu tố tình thái gắn với ý kiến của người nói </a:t>
            </a:r>
            <a:r>
              <a:rPr lang="en-US" altLang="en-US" sz="3400" b="1" spc="-150">
                <a:solidFill>
                  <a:srgbClr val="0000FF"/>
                </a:solidFill>
                <a:latin typeface="Times New Roman" panose="02020603050405020304" pitchFamily="18" charset="0"/>
                <a:cs typeface="Times New Roman" panose="02020603050405020304" pitchFamily="18" charset="0"/>
              </a:rPr>
              <a:t>như: </a:t>
            </a:r>
          </a:p>
          <a:p>
            <a:pPr algn="just">
              <a:lnSpc>
                <a:spcPct val="95000"/>
              </a:lnSpc>
              <a:spcBef>
                <a:spcPts val="0"/>
              </a:spcBef>
              <a:buNone/>
              <a:defRPr/>
            </a:pPr>
            <a:r>
              <a:rPr lang="en-US" altLang="en-US" sz="3400" b="1" spc="-150">
                <a:solidFill>
                  <a:srgbClr val="0000FF"/>
                </a:solidFill>
                <a:latin typeface="Times New Roman" panose="02020603050405020304" pitchFamily="18" charset="0"/>
                <a:cs typeface="Times New Roman" panose="02020603050405020304" pitchFamily="18" charset="0"/>
              </a:rPr>
              <a:t>+Ví dụ: </a:t>
            </a:r>
            <a:r>
              <a:rPr lang="en-US" altLang="en-US" sz="3400" b="1" i="1" spc="-150">
                <a:solidFill>
                  <a:srgbClr val="0000FF"/>
                </a:solidFill>
                <a:latin typeface="Times New Roman" panose="02020603050405020304" pitchFamily="18" charset="0"/>
                <a:cs typeface="Times New Roman" panose="02020603050405020304" pitchFamily="18" charset="0"/>
              </a:rPr>
              <a:t>Theo tôi, ý ông ấy, theo anh</a:t>
            </a:r>
            <a:r>
              <a:rPr lang="en-US" altLang="en-US" sz="3400" b="1" spc="-150">
                <a:solidFill>
                  <a:srgbClr val="0000FF"/>
                </a:solidFill>
                <a:latin typeface="Times New Roman" panose="02020603050405020304" pitchFamily="18" charset="0"/>
                <a:cs typeface="Times New Roman" panose="02020603050405020304" pitchFamily="18" charset="0"/>
              </a:rPr>
              <a:t>..</a:t>
            </a:r>
          </a:p>
          <a:p>
            <a:pPr algn="just">
              <a:lnSpc>
                <a:spcPct val="95000"/>
              </a:lnSpc>
              <a:spcBef>
                <a:spcPts val="0"/>
              </a:spcBef>
              <a:buNone/>
              <a:defRPr/>
            </a:pPr>
            <a:r>
              <a:rPr lang="en-US" altLang="en-US" sz="3400" b="1" spc="-150">
                <a:solidFill>
                  <a:srgbClr val="0000FF"/>
                </a:solidFill>
                <a:latin typeface="Times New Roman" panose="02020603050405020304" pitchFamily="18" charset="0"/>
                <a:cs typeface="Times New Roman" panose="02020603050405020304" pitchFamily="18" charset="0"/>
              </a:rPr>
              <a:t>+ Ví dụ đặt câu: </a:t>
            </a:r>
            <a:r>
              <a:rPr lang="en-US" altLang="en-US" sz="3400" b="1" u="sng" spc="-150">
                <a:solidFill>
                  <a:srgbClr val="0000FF"/>
                </a:solidFill>
                <a:latin typeface="Times New Roman" panose="02020603050405020304" pitchFamily="18" charset="0"/>
                <a:cs typeface="Times New Roman" panose="02020603050405020304" pitchFamily="18" charset="0"/>
              </a:rPr>
              <a:t>Theo anh</a:t>
            </a:r>
            <a:r>
              <a:rPr lang="en-US" altLang="en-US" sz="3400" b="1" spc="-150">
                <a:solidFill>
                  <a:srgbClr val="0000FF"/>
                </a:solidFill>
                <a:latin typeface="Times New Roman" panose="02020603050405020304" pitchFamily="18" charset="0"/>
                <a:cs typeface="Times New Roman" panose="02020603050405020304" pitchFamily="18" charset="0"/>
              </a:rPr>
              <a:t>, anh thấy sự việc như thế nào?</a:t>
            </a:r>
          </a:p>
          <a:p>
            <a:pPr algn="just">
              <a:lnSpc>
                <a:spcPct val="95000"/>
              </a:lnSpc>
              <a:spcBef>
                <a:spcPts val="0"/>
              </a:spcBef>
              <a:buNone/>
              <a:defRPr/>
            </a:pPr>
            <a:r>
              <a:rPr lang="en-US" altLang="en-US" sz="3400" b="1" spc="-150">
                <a:solidFill>
                  <a:srgbClr val="FF0000"/>
                </a:solidFill>
                <a:latin typeface="Times New Roman" panose="02020603050405020304" pitchFamily="18" charset="0"/>
                <a:cs typeface="Times New Roman" panose="02020603050405020304" pitchFamily="18" charset="0"/>
              </a:rPr>
              <a:t>3. Những yếu tố tình thái chỉ thái độ của người nói </a:t>
            </a:r>
            <a:r>
              <a:rPr lang="en-US" altLang="en-US" sz="3400" b="1" spc="-150">
                <a:solidFill>
                  <a:srgbClr val="0000FF"/>
                </a:solidFill>
                <a:latin typeface="Times New Roman" panose="02020603050405020304" pitchFamily="18" charset="0"/>
                <a:cs typeface="Times New Roman" panose="02020603050405020304" pitchFamily="18" charset="0"/>
              </a:rPr>
              <a:t>đối với người nghe </a:t>
            </a:r>
          </a:p>
          <a:p>
            <a:pPr algn="just">
              <a:lnSpc>
                <a:spcPct val="95000"/>
              </a:lnSpc>
              <a:spcBef>
                <a:spcPts val="0"/>
              </a:spcBef>
              <a:buNone/>
              <a:defRPr/>
            </a:pPr>
            <a:r>
              <a:rPr lang="en-US" altLang="en-US" sz="3400" b="1" spc="-150">
                <a:solidFill>
                  <a:srgbClr val="0000FF"/>
                </a:solidFill>
                <a:latin typeface="Times New Roman" panose="02020603050405020304" pitchFamily="18" charset="0"/>
                <a:cs typeface="Times New Roman" panose="02020603050405020304" pitchFamily="18" charset="0"/>
              </a:rPr>
              <a:t>+Ví dụ: </a:t>
            </a:r>
            <a:r>
              <a:rPr lang="en-US" altLang="en-US" sz="3400" b="1" i="1" spc="-150">
                <a:solidFill>
                  <a:srgbClr val="0000FF"/>
                </a:solidFill>
                <a:latin typeface="Times New Roman" panose="02020603050405020304" pitchFamily="18" charset="0"/>
                <a:cs typeface="Times New Roman" panose="02020603050405020304" pitchFamily="18" charset="0"/>
              </a:rPr>
              <a:t>à, ạ, a, hả, hử, nhé, nhỉ, đây, đấy</a:t>
            </a:r>
            <a:r>
              <a:rPr lang="en-US" altLang="en-US" sz="3400" b="1" spc="-150">
                <a:solidFill>
                  <a:srgbClr val="0000FF"/>
                </a:solidFill>
                <a:latin typeface="Times New Roman" panose="02020603050405020304" pitchFamily="18" charset="0"/>
                <a:cs typeface="Times New Roman" panose="02020603050405020304" pitchFamily="18" charset="0"/>
              </a:rPr>
              <a:t>…(đứng cuối câu)</a:t>
            </a:r>
          </a:p>
          <a:p>
            <a:pPr>
              <a:lnSpc>
                <a:spcPct val="95000"/>
              </a:lnSpc>
              <a:spcBef>
                <a:spcPts val="0"/>
              </a:spcBef>
              <a:buNone/>
              <a:defRPr/>
            </a:pPr>
            <a:r>
              <a:rPr lang="en-US" altLang="en-US" sz="3400" b="1" spc="-150">
                <a:solidFill>
                  <a:srgbClr val="0000FF"/>
                </a:solidFill>
                <a:latin typeface="Times New Roman" panose="02020603050405020304" pitchFamily="18" charset="0"/>
                <a:cs typeface="Times New Roman" panose="02020603050405020304" pitchFamily="18" charset="0"/>
              </a:rPr>
              <a:t>+Ví dụ đặt câu: : Mai đi lúc 7 giờ </a:t>
            </a:r>
            <a:r>
              <a:rPr lang="en-US" altLang="en-US" sz="3400" b="1" u="sng" spc="-150">
                <a:solidFill>
                  <a:srgbClr val="0000FF"/>
                </a:solidFill>
                <a:latin typeface="Times New Roman" panose="02020603050405020304" pitchFamily="18" charset="0"/>
                <a:cs typeface="Times New Roman" panose="02020603050405020304" pitchFamily="18" charset="0"/>
              </a:rPr>
              <a:t>nhé</a:t>
            </a:r>
            <a:r>
              <a:rPr lang="en-US" altLang="en-US" sz="3400" b="1" spc="-150">
                <a:solidFill>
                  <a:srgbClr val="0000FF"/>
                </a:solidFill>
                <a:latin typeface="Times New Roman" panose="02020603050405020304" pitchFamily="18" charset="0"/>
                <a:cs typeface="Times New Roman" panose="02020603050405020304" pitchFamily="18" charset="0"/>
              </a:rPr>
              <a:t>!</a:t>
            </a:r>
          </a:p>
          <a:p>
            <a:pPr algn="just" eaLnBrk="1" hangingPunct="1">
              <a:spcBef>
                <a:spcPct val="50000"/>
              </a:spcBef>
              <a:buFontTx/>
              <a:buNone/>
              <a:defRPr/>
            </a:pPr>
            <a:endParaRPr lang="en-US" altLang="en-US" sz="2400" b="1">
              <a:solidFill>
                <a:srgbClr val="0033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9628999"/>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0963">
                                            <p:txEl>
                                              <p:pRg st="1" end="1"/>
                                            </p:txEl>
                                          </p:spTgt>
                                        </p:tgtEl>
                                        <p:attrNameLst>
                                          <p:attrName>style.visibility</p:attrName>
                                        </p:attrNameLst>
                                      </p:cBhvr>
                                      <p:to>
                                        <p:strVal val="visible"/>
                                      </p:to>
                                    </p:set>
                                    <p:animEffect transition="in" filter="box(in)">
                                      <p:cBhvr>
                                        <p:cTn id="7" dur="500"/>
                                        <p:tgtEl>
                                          <p:spTgt spid="40963">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0963">
                                            <p:txEl>
                                              <p:pRg st="2" end="2"/>
                                            </p:txEl>
                                          </p:spTgt>
                                        </p:tgtEl>
                                        <p:attrNameLst>
                                          <p:attrName>style.visibility</p:attrName>
                                        </p:attrNameLst>
                                      </p:cBhvr>
                                      <p:to>
                                        <p:strVal val="visible"/>
                                      </p:to>
                                    </p:set>
                                    <p:animEffect transition="in" filter="box(in)">
                                      <p:cBhvr>
                                        <p:cTn id="10" dur="500"/>
                                        <p:tgtEl>
                                          <p:spTgt spid="40963">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0963">
                                            <p:txEl>
                                              <p:pRg st="3" end="3"/>
                                            </p:txEl>
                                          </p:spTgt>
                                        </p:tgtEl>
                                        <p:attrNameLst>
                                          <p:attrName>style.visibility</p:attrName>
                                        </p:attrNameLst>
                                      </p:cBhvr>
                                      <p:to>
                                        <p:strVal val="visible"/>
                                      </p:to>
                                    </p:set>
                                    <p:animEffect transition="in" filter="box(in)">
                                      <p:cBhvr>
                                        <p:cTn id="13" dur="500"/>
                                        <p:tgtEl>
                                          <p:spTgt spid="40963">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nodeType="clickEffect">
                                  <p:stCondLst>
                                    <p:cond delay="0"/>
                                  </p:stCondLst>
                                  <p:childTnLst>
                                    <p:set>
                                      <p:cBhvr>
                                        <p:cTn id="17" dur="1" fill="hold">
                                          <p:stCondLst>
                                            <p:cond delay="0"/>
                                          </p:stCondLst>
                                        </p:cTn>
                                        <p:tgtEl>
                                          <p:spTgt spid="40963">
                                            <p:txEl>
                                              <p:pRg st="4" end="4"/>
                                            </p:txEl>
                                          </p:spTgt>
                                        </p:tgtEl>
                                        <p:attrNameLst>
                                          <p:attrName>style.visibility</p:attrName>
                                        </p:attrNameLst>
                                      </p:cBhvr>
                                      <p:to>
                                        <p:strVal val="visible"/>
                                      </p:to>
                                    </p:set>
                                    <p:animEffect transition="in" filter="box(in)">
                                      <p:cBhvr>
                                        <p:cTn id="18" dur="500"/>
                                        <p:tgtEl>
                                          <p:spTgt spid="4096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40963">
                                            <p:txEl>
                                              <p:pRg st="5" end="5"/>
                                            </p:txEl>
                                          </p:spTgt>
                                        </p:tgtEl>
                                        <p:attrNameLst>
                                          <p:attrName>style.visibility</p:attrName>
                                        </p:attrNameLst>
                                      </p:cBhvr>
                                      <p:to>
                                        <p:strVal val="visible"/>
                                      </p:to>
                                    </p:set>
                                    <p:animEffect transition="in" filter="box(in)">
                                      <p:cBhvr>
                                        <p:cTn id="23" dur="500"/>
                                        <p:tgtEl>
                                          <p:spTgt spid="40963">
                                            <p:txEl>
                                              <p:pRg st="5" end="5"/>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40963">
                                            <p:txEl>
                                              <p:pRg st="6" end="6"/>
                                            </p:txEl>
                                          </p:spTgt>
                                        </p:tgtEl>
                                        <p:attrNameLst>
                                          <p:attrName>style.visibility</p:attrName>
                                        </p:attrNameLst>
                                      </p:cBhvr>
                                      <p:to>
                                        <p:strVal val="visible"/>
                                      </p:to>
                                    </p:set>
                                    <p:animEffect transition="in" filter="box(in)">
                                      <p:cBhvr>
                                        <p:cTn id="28" dur="500"/>
                                        <p:tgtEl>
                                          <p:spTgt spid="40963">
                                            <p:txEl>
                                              <p:pRg st="6" end="6"/>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40963">
                                            <p:txEl>
                                              <p:pRg st="7" end="7"/>
                                            </p:txEl>
                                          </p:spTgt>
                                        </p:tgtEl>
                                        <p:attrNameLst>
                                          <p:attrName>style.visibility</p:attrName>
                                        </p:attrNameLst>
                                      </p:cBhvr>
                                      <p:to>
                                        <p:strVal val="visible"/>
                                      </p:to>
                                    </p:set>
                                    <p:anim calcmode="lin" valueType="num">
                                      <p:cBhvr additive="base">
                                        <p:cTn id="33" dur="500" fill="hold"/>
                                        <p:tgtEl>
                                          <p:spTgt spid="4096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096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0963">
                                            <p:txEl>
                                              <p:pRg st="8" end="8"/>
                                            </p:txEl>
                                          </p:spTgt>
                                        </p:tgtEl>
                                        <p:attrNameLst>
                                          <p:attrName>style.visibility</p:attrName>
                                        </p:attrNameLst>
                                      </p:cBhvr>
                                      <p:to>
                                        <p:strVal val="visible"/>
                                      </p:to>
                                    </p:set>
                                    <p:anim calcmode="lin" valueType="num">
                                      <p:cBhvr additive="base">
                                        <p:cTn id="39" dur="500" fill="hold"/>
                                        <p:tgtEl>
                                          <p:spTgt spid="4096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096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16" fill="hold" nodeType="clickEffect">
                                  <p:stCondLst>
                                    <p:cond delay="0"/>
                                  </p:stCondLst>
                                  <p:childTnLst>
                                    <p:set>
                                      <p:cBhvr>
                                        <p:cTn id="44" dur="1" fill="hold">
                                          <p:stCondLst>
                                            <p:cond delay="0"/>
                                          </p:stCondLst>
                                        </p:cTn>
                                        <p:tgtEl>
                                          <p:spTgt spid="40963">
                                            <p:txEl>
                                              <p:pRg st="9" end="9"/>
                                            </p:txEl>
                                          </p:spTgt>
                                        </p:tgtEl>
                                        <p:attrNameLst>
                                          <p:attrName>style.visibility</p:attrName>
                                        </p:attrNameLst>
                                      </p:cBhvr>
                                      <p:to>
                                        <p:strVal val="visible"/>
                                      </p:to>
                                    </p:set>
                                    <p:animEffect transition="in" filter="box(in)">
                                      <p:cBhvr>
                                        <p:cTn id="45" dur="500"/>
                                        <p:tgtEl>
                                          <p:spTgt spid="4096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8"/>
          <p:cNvSpPr txBox="1">
            <a:spLocks noChangeArrowheads="1"/>
          </p:cNvSpPr>
          <p:nvPr/>
        </p:nvSpPr>
        <p:spPr bwMode="auto">
          <a:xfrm>
            <a:off x="6972300" y="687388"/>
            <a:ext cx="4495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spc="-150">
                <a:solidFill>
                  <a:srgbClr val="FF0000"/>
                </a:solidFill>
                <a:latin typeface="Times New Roman" panose="02020603050405020304" pitchFamily="18" charset="0"/>
                <a:cs typeface="Times New Roman" panose="02020603050405020304" pitchFamily="18" charset="0"/>
              </a:rPr>
              <a:t>II ) </a:t>
            </a:r>
            <a:r>
              <a:rPr lang="en-US" altLang="en-US" b="1" u="sng" spc="-150">
                <a:solidFill>
                  <a:srgbClr val="FF0000"/>
                </a:solidFill>
                <a:latin typeface="Times New Roman" panose="02020603050405020304" pitchFamily="18" charset="0"/>
                <a:cs typeface="Times New Roman" panose="02020603050405020304" pitchFamily="18" charset="0"/>
              </a:rPr>
              <a:t>Thành phần cảm thán:</a:t>
            </a:r>
          </a:p>
        </p:txBody>
      </p:sp>
      <p:sp>
        <p:nvSpPr>
          <p:cNvPr id="9226" name="Line 23"/>
          <p:cNvSpPr>
            <a:spLocks noChangeShapeType="1"/>
          </p:cNvSpPr>
          <p:nvPr/>
        </p:nvSpPr>
        <p:spPr bwMode="auto">
          <a:xfrm>
            <a:off x="6800850" y="687388"/>
            <a:ext cx="76200" cy="6172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1" name="Text Box 37"/>
          <p:cNvSpPr txBox="1">
            <a:spLocks noChangeArrowheads="1"/>
          </p:cNvSpPr>
          <p:nvPr/>
        </p:nvSpPr>
        <p:spPr bwMode="auto">
          <a:xfrm>
            <a:off x="6972300" y="1688813"/>
            <a:ext cx="49053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spc="-150">
                <a:solidFill>
                  <a:srgbClr val="000099"/>
                </a:solidFill>
                <a:latin typeface="Times New Roman" panose="02020603050405020304" pitchFamily="18" charset="0"/>
                <a:cs typeface="Times New Roman" panose="02020603050405020304" pitchFamily="18" charset="0"/>
              </a:rPr>
              <a:t>a) Ồ, </a:t>
            </a:r>
            <a:r>
              <a:rPr lang="en-US" altLang="en-US" spc="-150">
                <a:solidFill>
                  <a:srgbClr val="000099"/>
                </a:solidFill>
                <a:latin typeface="Times New Roman" panose="02020603050405020304" pitchFamily="18" charset="0"/>
                <a:cs typeface="Times New Roman" panose="02020603050405020304" pitchFamily="18" charset="0"/>
              </a:rPr>
              <a:t>sao mà độ ấy vui thế .</a:t>
            </a:r>
          </a:p>
        </p:txBody>
      </p:sp>
      <p:sp>
        <p:nvSpPr>
          <p:cNvPr id="26662" name="Text Box 38"/>
          <p:cNvSpPr txBox="1">
            <a:spLocks noChangeArrowheads="1"/>
          </p:cNvSpPr>
          <p:nvPr/>
        </p:nvSpPr>
        <p:spPr bwMode="auto">
          <a:xfrm>
            <a:off x="6972300" y="2819400"/>
            <a:ext cx="50244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en-US" altLang="en-US" b="1" spc="-150">
                <a:solidFill>
                  <a:srgbClr val="000099"/>
                </a:solidFill>
                <a:latin typeface="Times New Roman" panose="02020603050405020304" pitchFamily="18" charset="0"/>
                <a:cs typeface="Times New Roman" panose="02020603050405020304" pitchFamily="18" charset="0"/>
              </a:rPr>
              <a:t>b) Trời ơi, </a:t>
            </a:r>
            <a:r>
              <a:rPr lang="en-US" altLang="en-US" spc="-150">
                <a:solidFill>
                  <a:srgbClr val="000099"/>
                </a:solidFill>
                <a:latin typeface="Times New Roman" panose="02020603050405020304" pitchFamily="18" charset="0"/>
                <a:cs typeface="Times New Roman" panose="02020603050405020304" pitchFamily="18" charset="0"/>
              </a:rPr>
              <a:t>chỉ còn có năm phút!</a:t>
            </a:r>
          </a:p>
        </p:txBody>
      </p:sp>
      <p:sp>
        <p:nvSpPr>
          <p:cNvPr id="26" name="Text Box 10"/>
          <p:cNvSpPr txBox="1">
            <a:spLocks noChangeArrowheads="1"/>
          </p:cNvSpPr>
          <p:nvPr/>
        </p:nvSpPr>
        <p:spPr bwMode="auto">
          <a:xfrm>
            <a:off x="6972300" y="1143000"/>
            <a:ext cx="3733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spc="-150">
                <a:solidFill>
                  <a:srgbClr val="FF0000"/>
                </a:solidFill>
                <a:latin typeface="Times New Roman" panose="02020603050405020304" pitchFamily="18" charset="0"/>
                <a:cs typeface="Times New Roman" panose="02020603050405020304" pitchFamily="18" charset="0"/>
              </a:rPr>
              <a:t>1) </a:t>
            </a:r>
            <a:r>
              <a:rPr lang="en-US" altLang="en-US" b="1" u="sng" spc="-150">
                <a:solidFill>
                  <a:srgbClr val="FF0000"/>
                </a:solidFill>
                <a:latin typeface="Times New Roman" panose="02020603050405020304" pitchFamily="18" charset="0"/>
                <a:cs typeface="Times New Roman" panose="02020603050405020304" pitchFamily="18" charset="0"/>
              </a:rPr>
              <a:t>Ví dụ</a:t>
            </a:r>
            <a:r>
              <a:rPr lang="en-US" altLang="en-US" b="1" spc="-150">
                <a:solidFill>
                  <a:srgbClr val="FF0000"/>
                </a:solidFill>
                <a:latin typeface="Times New Roman" panose="02020603050405020304" pitchFamily="18" charset="0"/>
                <a:cs typeface="Times New Roman" panose="02020603050405020304" pitchFamily="18" charset="0"/>
              </a:rPr>
              <a:t>: Sgk/18</a:t>
            </a:r>
          </a:p>
        </p:txBody>
      </p:sp>
      <p:sp>
        <p:nvSpPr>
          <p:cNvPr id="2" name="Rectangle 1"/>
          <p:cNvSpPr/>
          <p:nvPr/>
        </p:nvSpPr>
        <p:spPr>
          <a:xfrm>
            <a:off x="153860" y="611595"/>
            <a:ext cx="6551740" cy="1077218"/>
          </a:xfrm>
          <a:prstGeom prst="rect">
            <a:avLst/>
          </a:prstGeom>
        </p:spPr>
        <p:txBody>
          <a:bodyPr wrap="square">
            <a:spAutoFit/>
          </a:bodyPr>
          <a:lstStyle/>
          <a:p>
            <a:pPr algn="just">
              <a:spcBef>
                <a:spcPct val="0"/>
              </a:spcBef>
            </a:pPr>
            <a:r>
              <a:rPr lang="en-US" altLang="en-US" sz="3200" b="1" spc="-150">
                <a:solidFill>
                  <a:srgbClr val="FF0000"/>
                </a:solidFill>
                <a:latin typeface="Times New Roman" panose="02020603050405020304" pitchFamily="18" charset="0"/>
                <a:cs typeface="Times New Roman" panose="02020603050405020304" pitchFamily="18" charset="0"/>
              </a:rPr>
              <a:t>Các từ in đậm trong những câu này có chỉ sự vật hay sự việc gì không ?</a:t>
            </a:r>
          </a:p>
        </p:txBody>
      </p:sp>
      <p:sp>
        <p:nvSpPr>
          <p:cNvPr id="3" name="Rectangle 2"/>
          <p:cNvSpPr/>
          <p:nvPr/>
        </p:nvSpPr>
        <p:spPr>
          <a:xfrm>
            <a:off x="114298" y="2547967"/>
            <a:ext cx="6591301" cy="1569660"/>
          </a:xfrm>
          <a:prstGeom prst="rect">
            <a:avLst/>
          </a:prstGeom>
        </p:spPr>
        <p:txBody>
          <a:bodyPr wrap="square">
            <a:spAutoFit/>
          </a:bodyPr>
          <a:lstStyle/>
          <a:p>
            <a:pPr algn="just">
              <a:spcBef>
                <a:spcPct val="0"/>
              </a:spcBef>
            </a:pPr>
            <a:r>
              <a:rPr lang="en-US" altLang="en-US" sz="3200" b="1" spc="-150">
                <a:solidFill>
                  <a:srgbClr val="FF0000"/>
                </a:solidFill>
                <a:latin typeface="Times New Roman" panose="02020603050405020304" pitchFamily="18" charset="0"/>
                <a:cs typeface="Times New Roman" panose="02020603050405020304" pitchFamily="18" charset="0"/>
              </a:rPr>
              <a:t>Nhờ những từ ngữ nào trong câu mà chúng ta hiểu được tại sao người nói kêu </a:t>
            </a:r>
            <a:r>
              <a:rPr lang="en-US" altLang="en-US" sz="3200" b="1" i="1" spc="-150">
                <a:solidFill>
                  <a:srgbClr val="FF0000"/>
                </a:solidFill>
                <a:latin typeface="Times New Roman" panose="02020603050405020304" pitchFamily="18" charset="0"/>
                <a:cs typeface="Times New Roman" panose="02020603050405020304" pitchFamily="18" charset="0"/>
              </a:rPr>
              <a:t>ồ </a:t>
            </a:r>
            <a:r>
              <a:rPr lang="en-US" altLang="en-US" sz="3200" b="1" spc="-150">
                <a:solidFill>
                  <a:srgbClr val="FF0000"/>
                </a:solidFill>
                <a:latin typeface="Times New Roman" panose="02020603050405020304" pitchFamily="18" charset="0"/>
                <a:cs typeface="Times New Roman" panose="02020603050405020304" pitchFamily="18" charset="0"/>
              </a:rPr>
              <a:t>hoặc kêu </a:t>
            </a:r>
            <a:r>
              <a:rPr lang="en-US" altLang="en-US" sz="3200" b="1" i="1" spc="-150">
                <a:solidFill>
                  <a:srgbClr val="FF0000"/>
                </a:solidFill>
                <a:latin typeface="Times New Roman" panose="02020603050405020304" pitchFamily="18" charset="0"/>
                <a:cs typeface="Times New Roman" panose="02020603050405020304" pitchFamily="18" charset="0"/>
              </a:rPr>
              <a:t>trời ơi</a:t>
            </a:r>
          </a:p>
        </p:txBody>
      </p:sp>
      <p:sp>
        <p:nvSpPr>
          <p:cNvPr id="31" name="Rectangle 30"/>
          <p:cNvSpPr/>
          <p:nvPr/>
        </p:nvSpPr>
        <p:spPr>
          <a:xfrm>
            <a:off x="153860" y="1571269"/>
            <a:ext cx="6551740" cy="1077218"/>
          </a:xfrm>
          <a:prstGeom prst="rect">
            <a:avLst/>
          </a:prstGeom>
        </p:spPr>
        <p:txBody>
          <a:bodyPr wrap="square">
            <a:spAutoFit/>
          </a:bodyPr>
          <a:lstStyle/>
          <a:p>
            <a:pPr algn="just">
              <a:spcBef>
                <a:spcPct val="0"/>
              </a:spcBef>
            </a:pPr>
            <a:r>
              <a:rPr lang="en-US" altLang="en-US" sz="3200" b="1" spc="-150">
                <a:latin typeface="Times New Roman" panose="02020603050405020304" pitchFamily="18" charset="0"/>
                <a:cs typeface="Times New Roman" panose="02020603050405020304" pitchFamily="18" charset="0"/>
                <a:sym typeface="Wingdings 3" panose="05040102010807070707" pitchFamily="18" charset="2"/>
              </a:rPr>
              <a:t> </a:t>
            </a:r>
            <a:r>
              <a:rPr lang="en-US" altLang="en-US" sz="3200" b="1" spc="-150">
                <a:latin typeface="Times New Roman" panose="02020603050405020304" pitchFamily="18" charset="0"/>
                <a:cs typeface="Times New Roman" panose="02020603050405020304" pitchFamily="18" charset="0"/>
              </a:rPr>
              <a:t>Các từ in đậm trong những câu này không chỉ sự vật hay sự việc gì cả.</a:t>
            </a:r>
          </a:p>
        </p:txBody>
      </p:sp>
      <p:sp>
        <p:nvSpPr>
          <p:cNvPr id="32" name="Rectangle 31"/>
          <p:cNvSpPr/>
          <p:nvPr/>
        </p:nvSpPr>
        <p:spPr>
          <a:xfrm>
            <a:off x="134079" y="4117627"/>
            <a:ext cx="6591301" cy="2062103"/>
          </a:xfrm>
          <a:prstGeom prst="rect">
            <a:avLst/>
          </a:prstGeom>
        </p:spPr>
        <p:txBody>
          <a:bodyPr wrap="square">
            <a:spAutoFit/>
          </a:bodyPr>
          <a:lstStyle/>
          <a:p>
            <a:pPr algn="just">
              <a:spcBef>
                <a:spcPct val="0"/>
              </a:spcBef>
            </a:pPr>
            <a:r>
              <a:rPr lang="en-US" altLang="en-US" sz="3200" b="1" spc="-150">
                <a:latin typeface="Times New Roman" panose="02020603050405020304" pitchFamily="18" charset="0"/>
                <a:cs typeface="Times New Roman" panose="02020603050405020304" pitchFamily="18" charset="0"/>
                <a:sym typeface="Wingdings 3" panose="05040102010807070707" pitchFamily="18" charset="2"/>
              </a:rPr>
              <a:t></a:t>
            </a:r>
            <a:r>
              <a:rPr lang="en-US" altLang="en-US" sz="3200" b="1" spc="-150">
                <a:latin typeface="Times New Roman" panose="02020603050405020304" pitchFamily="18" charset="0"/>
                <a:cs typeface="Times New Roman" panose="02020603050405020304" pitchFamily="18" charset="0"/>
              </a:rPr>
              <a:t>Nhờ những phần câu tiếp theo từ ngữ được in đậm (gạch dưới) mà chúng ta hiểu được tại sao người nói kêu </a:t>
            </a:r>
            <a:r>
              <a:rPr lang="en-US" altLang="en-US" sz="3200" b="1" i="1" spc="-150">
                <a:solidFill>
                  <a:srgbClr val="FF0000"/>
                </a:solidFill>
                <a:latin typeface="Times New Roman" panose="02020603050405020304" pitchFamily="18" charset="0"/>
                <a:cs typeface="Times New Roman" panose="02020603050405020304" pitchFamily="18" charset="0"/>
              </a:rPr>
              <a:t>ồ</a:t>
            </a:r>
            <a:r>
              <a:rPr lang="en-US" altLang="en-US" sz="3200" b="1" i="1" spc="-150">
                <a:latin typeface="Times New Roman" panose="02020603050405020304" pitchFamily="18" charset="0"/>
                <a:cs typeface="Times New Roman" panose="02020603050405020304" pitchFamily="18" charset="0"/>
              </a:rPr>
              <a:t> </a:t>
            </a:r>
            <a:r>
              <a:rPr lang="en-US" altLang="en-US" sz="3200" b="1" spc="-150">
                <a:latin typeface="Times New Roman" panose="02020603050405020304" pitchFamily="18" charset="0"/>
                <a:cs typeface="Times New Roman" panose="02020603050405020304" pitchFamily="18" charset="0"/>
              </a:rPr>
              <a:t>hoặc kêu </a:t>
            </a:r>
            <a:r>
              <a:rPr lang="en-US" altLang="en-US" sz="3200" b="1" i="1" spc="-150">
                <a:solidFill>
                  <a:srgbClr val="FF0000"/>
                </a:solidFill>
                <a:latin typeface="Times New Roman" panose="02020603050405020304" pitchFamily="18" charset="0"/>
                <a:cs typeface="Times New Roman" panose="02020603050405020304" pitchFamily="18" charset="0"/>
              </a:rPr>
              <a:t>trời ơi</a:t>
            </a:r>
          </a:p>
        </p:txBody>
      </p:sp>
    </p:spTree>
    <p:extLst>
      <p:ext uri="{BB962C8B-B14F-4D97-AF65-F5344CB8AC3E}">
        <p14:creationId xmlns:p14="http://schemas.microsoft.com/office/powerpoint/2010/main" val="344005566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80">
                                          <p:stCondLst>
                                            <p:cond delay="0"/>
                                          </p:stCondLst>
                                        </p:cTn>
                                        <p:tgtEl>
                                          <p:spTgt spid="31"/>
                                        </p:tgtEl>
                                      </p:cBhvr>
                                    </p:animEffect>
                                    <p:anim calcmode="lin" valueType="num">
                                      <p:cBhvr>
                                        <p:cTn id="8" dur="1822"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1"/>
                                        </p:tgtEl>
                                        <p:attrNameLst>
                                          <p:attrName>ppt_y</p:attrName>
                                        </p:attrNameLst>
                                      </p:cBhvr>
                                      <p:tavLst>
                                        <p:tav tm="0" fmla="#ppt_y-sin(pi*$)/81">
                                          <p:val>
                                            <p:fltVal val="0"/>
                                          </p:val>
                                        </p:tav>
                                        <p:tav tm="100000">
                                          <p:val>
                                            <p:fltVal val="1"/>
                                          </p:val>
                                        </p:tav>
                                      </p:tavLst>
                                    </p:anim>
                                    <p:animScale>
                                      <p:cBhvr>
                                        <p:cTn id="13" dur="26">
                                          <p:stCondLst>
                                            <p:cond delay="650"/>
                                          </p:stCondLst>
                                        </p:cTn>
                                        <p:tgtEl>
                                          <p:spTgt spid="31"/>
                                        </p:tgtEl>
                                      </p:cBhvr>
                                      <p:to x="100000" y="60000"/>
                                    </p:animScale>
                                    <p:animScale>
                                      <p:cBhvr>
                                        <p:cTn id="14" dur="166" decel="50000">
                                          <p:stCondLst>
                                            <p:cond delay="676"/>
                                          </p:stCondLst>
                                        </p:cTn>
                                        <p:tgtEl>
                                          <p:spTgt spid="31"/>
                                        </p:tgtEl>
                                      </p:cBhvr>
                                      <p:to x="100000" y="100000"/>
                                    </p:animScale>
                                    <p:animScale>
                                      <p:cBhvr>
                                        <p:cTn id="15" dur="26">
                                          <p:stCondLst>
                                            <p:cond delay="1312"/>
                                          </p:stCondLst>
                                        </p:cTn>
                                        <p:tgtEl>
                                          <p:spTgt spid="31"/>
                                        </p:tgtEl>
                                      </p:cBhvr>
                                      <p:to x="100000" y="80000"/>
                                    </p:animScale>
                                    <p:animScale>
                                      <p:cBhvr>
                                        <p:cTn id="16" dur="166" decel="50000">
                                          <p:stCondLst>
                                            <p:cond delay="1338"/>
                                          </p:stCondLst>
                                        </p:cTn>
                                        <p:tgtEl>
                                          <p:spTgt spid="31"/>
                                        </p:tgtEl>
                                      </p:cBhvr>
                                      <p:to x="100000" y="100000"/>
                                    </p:animScale>
                                    <p:animScale>
                                      <p:cBhvr>
                                        <p:cTn id="17" dur="26">
                                          <p:stCondLst>
                                            <p:cond delay="1642"/>
                                          </p:stCondLst>
                                        </p:cTn>
                                        <p:tgtEl>
                                          <p:spTgt spid="31"/>
                                        </p:tgtEl>
                                      </p:cBhvr>
                                      <p:to x="100000" y="90000"/>
                                    </p:animScale>
                                    <p:animScale>
                                      <p:cBhvr>
                                        <p:cTn id="18" dur="166" decel="50000">
                                          <p:stCondLst>
                                            <p:cond delay="1668"/>
                                          </p:stCondLst>
                                        </p:cTn>
                                        <p:tgtEl>
                                          <p:spTgt spid="31"/>
                                        </p:tgtEl>
                                      </p:cBhvr>
                                      <p:to x="100000" y="100000"/>
                                    </p:animScale>
                                    <p:animScale>
                                      <p:cBhvr>
                                        <p:cTn id="19" dur="26">
                                          <p:stCondLst>
                                            <p:cond delay="1808"/>
                                          </p:stCondLst>
                                        </p:cTn>
                                        <p:tgtEl>
                                          <p:spTgt spid="31"/>
                                        </p:tgtEl>
                                      </p:cBhvr>
                                      <p:to x="100000" y="95000"/>
                                    </p:animScale>
                                    <p:animScale>
                                      <p:cBhvr>
                                        <p:cTn id="20" dur="166" decel="50000">
                                          <p:stCondLst>
                                            <p:cond delay="1834"/>
                                          </p:stCondLst>
                                        </p:cTn>
                                        <p:tgtEl>
                                          <p:spTgt spid="31"/>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0-#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wipe(down)">
                                      <p:cBhvr>
                                        <p:cTn id="31" dur="580">
                                          <p:stCondLst>
                                            <p:cond delay="0"/>
                                          </p:stCondLst>
                                        </p:cTn>
                                        <p:tgtEl>
                                          <p:spTgt spid="32"/>
                                        </p:tgtEl>
                                      </p:cBhvr>
                                    </p:animEffect>
                                    <p:anim calcmode="lin" valueType="num">
                                      <p:cBhvr>
                                        <p:cTn id="32" dur="1822"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2"/>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2"/>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2"/>
                                        </p:tgtEl>
                                        <p:attrNameLst>
                                          <p:attrName>ppt_y</p:attrName>
                                        </p:attrNameLst>
                                      </p:cBhvr>
                                      <p:tavLst>
                                        <p:tav tm="0" fmla="#ppt_y-sin(pi*$)/81">
                                          <p:val>
                                            <p:fltVal val="0"/>
                                          </p:val>
                                        </p:tav>
                                        <p:tav tm="100000">
                                          <p:val>
                                            <p:fltVal val="1"/>
                                          </p:val>
                                        </p:tav>
                                      </p:tavLst>
                                    </p:anim>
                                    <p:animScale>
                                      <p:cBhvr>
                                        <p:cTn id="37" dur="26">
                                          <p:stCondLst>
                                            <p:cond delay="650"/>
                                          </p:stCondLst>
                                        </p:cTn>
                                        <p:tgtEl>
                                          <p:spTgt spid="32"/>
                                        </p:tgtEl>
                                      </p:cBhvr>
                                      <p:to x="100000" y="60000"/>
                                    </p:animScale>
                                    <p:animScale>
                                      <p:cBhvr>
                                        <p:cTn id="38" dur="166" decel="50000">
                                          <p:stCondLst>
                                            <p:cond delay="676"/>
                                          </p:stCondLst>
                                        </p:cTn>
                                        <p:tgtEl>
                                          <p:spTgt spid="32"/>
                                        </p:tgtEl>
                                      </p:cBhvr>
                                      <p:to x="100000" y="100000"/>
                                    </p:animScale>
                                    <p:animScale>
                                      <p:cBhvr>
                                        <p:cTn id="39" dur="26">
                                          <p:stCondLst>
                                            <p:cond delay="1312"/>
                                          </p:stCondLst>
                                        </p:cTn>
                                        <p:tgtEl>
                                          <p:spTgt spid="32"/>
                                        </p:tgtEl>
                                      </p:cBhvr>
                                      <p:to x="100000" y="80000"/>
                                    </p:animScale>
                                    <p:animScale>
                                      <p:cBhvr>
                                        <p:cTn id="40" dur="166" decel="50000">
                                          <p:stCondLst>
                                            <p:cond delay="1338"/>
                                          </p:stCondLst>
                                        </p:cTn>
                                        <p:tgtEl>
                                          <p:spTgt spid="32"/>
                                        </p:tgtEl>
                                      </p:cBhvr>
                                      <p:to x="100000" y="100000"/>
                                    </p:animScale>
                                    <p:animScale>
                                      <p:cBhvr>
                                        <p:cTn id="41" dur="26">
                                          <p:stCondLst>
                                            <p:cond delay="1642"/>
                                          </p:stCondLst>
                                        </p:cTn>
                                        <p:tgtEl>
                                          <p:spTgt spid="32"/>
                                        </p:tgtEl>
                                      </p:cBhvr>
                                      <p:to x="100000" y="90000"/>
                                    </p:animScale>
                                    <p:animScale>
                                      <p:cBhvr>
                                        <p:cTn id="42" dur="166" decel="50000">
                                          <p:stCondLst>
                                            <p:cond delay="1668"/>
                                          </p:stCondLst>
                                        </p:cTn>
                                        <p:tgtEl>
                                          <p:spTgt spid="32"/>
                                        </p:tgtEl>
                                      </p:cBhvr>
                                      <p:to x="100000" y="100000"/>
                                    </p:animScale>
                                    <p:animScale>
                                      <p:cBhvr>
                                        <p:cTn id="43" dur="26">
                                          <p:stCondLst>
                                            <p:cond delay="1808"/>
                                          </p:stCondLst>
                                        </p:cTn>
                                        <p:tgtEl>
                                          <p:spTgt spid="32"/>
                                        </p:tgtEl>
                                      </p:cBhvr>
                                      <p:to x="100000" y="95000"/>
                                    </p:animScale>
                                    <p:animScale>
                                      <p:cBhvr>
                                        <p:cTn id="44" dur="166" decel="50000">
                                          <p:stCondLst>
                                            <p:cond delay="1834"/>
                                          </p:stCondLst>
                                        </p:cTn>
                                        <p:tgtEl>
                                          <p:spTgt spid="3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1" grpId="0"/>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8"/>
          <p:cNvSpPr txBox="1">
            <a:spLocks noChangeArrowheads="1"/>
          </p:cNvSpPr>
          <p:nvPr/>
        </p:nvSpPr>
        <p:spPr bwMode="auto">
          <a:xfrm>
            <a:off x="6955631" y="571501"/>
            <a:ext cx="4495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b="1" spc="-150">
                <a:solidFill>
                  <a:srgbClr val="FF0000"/>
                </a:solidFill>
                <a:latin typeface="Times New Roman" panose="02020603050405020304" pitchFamily="18" charset="0"/>
                <a:cs typeface="Times New Roman" panose="02020603050405020304" pitchFamily="18" charset="0"/>
              </a:rPr>
              <a:t>II ) </a:t>
            </a:r>
            <a:r>
              <a:rPr lang="en-US" altLang="en-US" b="1" u="sng" spc="-150">
                <a:solidFill>
                  <a:srgbClr val="FF0000"/>
                </a:solidFill>
                <a:latin typeface="Times New Roman" panose="02020603050405020304" pitchFamily="18" charset="0"/>
                <a:cs typeface="Times New Roman" panose="02020603050405020304" pitchFamily="18" charset="0"/>
              </a:rPr>
              <a:t>Thành phần cảm thán:</a:t>
            </a:r>
          </a:p>
        </p:txBody>
      </p:sp>
      <p:sp>
        <p:nvSpPr>
          <p:cNvPr id="26646" name="Text Box 22"/>
          <p:cNvSpPr txBox="1">
            <a:spLocks noChangeArrowheads="1"/>
          </p:cNvSpPr>
          <p:nvPr/>
        </p:nvSpPr>
        <p:spPr bwMode="auto">
          <a:xfrm>
            <a:off x="6972300" y="4738688"/>
            <a:ext cx="5029200"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50000"/>
              </a:spcBef>
              <a:buFontTx/>
              <a:buNone/>
            </a:pPr>
            <a:r>
              <a:rPr lang="en-US" altLang="en-US" b="1" spc="-150">
                <a:solidFill>
                  <a:srgbClr val="FF3300"/>
                </a:solidFill>
                <a:latin typeface="Times New Roman" panose="02020603050405020304" pitchFamily="18" charset="0"/>
                <a:cs typeface="Times New Roman" panose="02020603050405020304" pitchFamily="18" charset="0"/>
              </a:rPr>
              <a:t>2 / Kết luận: </a:t>
            </a:r>
            <a:r>
              <a:rPr lang="en-US" altLang="en-US" b="1" spc="-150">
                <a:solidFill>
                  <a:srgbClr val="0000CC"/>
                </a:solidFill>
                <a:latin typeface="Times New Roman" panose="02020603050405020304" pitchFamily="18" charset="0"/>
                <a:cs typeface="Times New Roman" panose="02020603050405020304" pitchFamily="18" charset="0"/>
              </a:rPr>
              <a:t>Thành phần cảm thán được dùng để bộc lộ tâm lí của người nói (vui, buồn, mừng, giận,….)</a:t>
            </a:r>
          </a:p>
        </p:txBody>
      </p:sp>
      <p:sp>
        <p:nvSpPr>
          <p:cNvPr id="9226" name="Line 23"/>
          <p:cNvSpPr>
            <a:spLocks noChangeShapeType="1"/>
          </p:cNvSpPr>
          <p:nvPr/>
        </p:nvSpPr>
        <p:spPr bwMode="auto">
          <a:xfrm>
            <a:off x="6843822" y="685800"/>
            <a:ext cx="76200" cy="6172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sp>
        <p:nvSpPr>
          <p:cNvPr id="26661" name="Text Box 37"/>
          <p:cNvSpPr txBox="1">
            <a:spLocks noChangeArrowheads="1"/>
          </p:cNvSpPr>
          <p:nvPr/>
        </p:nvSpPr>
        <p:spPr bwMode="auto">
          <a:xfrm>
            <a:off x="6972300" y="1506246"/>
            <a:ext cx="49053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b="1" spc="-150">
                <a:solidFill>
                  <a:srgbClr val="000099"/>
                </a:solidFill>
                <a:latin typeface="Times New Roman" panose="02020603050405020304" pitchFamily="18" charset="0"/>
                <a:cs typeface="Times New Roman" panose="02020603050405020304" pitchFamily="18" charset="0"/>
              </a:rPr>
              <a:t>a) </a:t>
            </a:r>
            <a:r>
              <a:rPr lang="en-US" altLang="en-US" b="1" u="sng" spc="-150">
                <a:solidFill>
                  <a:srgbClr val="000099"/>
                </a:solidFill>
                <a:latin typeface="Times New Roman" panose="02020603050405020304" pitchFamily="18" charset="0"/>
                <a:cs typeface="Times New Roman" panose="02020603050405020304" pitchFamily="18" charset="0"/>
              </a:rPr>
              <a:t>Ồ</a:t>
            </a:r>
            <a:r>
              <a:rPr lang="en-US" altLang="en-US" b="1" spc="-150">
                <a:solidFill>
                  <a:srgbClr val="000099"/>
                </a:solidFill>
                <a:latin typeface="Times New Roman" panose="02020603050405020304" pitchFamily="18" charset="0"/>
                <a:cs typeface="Times New Roman" panose="02020603050405020304" pitchFamily="18" charset="0"/>
              </a:rPr>
              <a:t>, </a:t>
            </a:r>
            <a:r>
              <a:rPr lang="en-US" altLang="en-US" spc="-150">
                <a:solidFill>
                  <a:srgbClr val="000099"/>
                </a:solidFill>
                <a:latin typeface="Times New Roman" panose="02020603050405020304" pitchFamily="18" charset="0"/>
                <a:cs typeface="Times New Roman" panose="02020603050405020304" pitchFamily="18" charset="0"/>
              </a:rPr>
              <a:t>sao mà độ ấy vui thế .</a:t>
            </a:r>
          </a:p>
        </p:txBody>
      </p:sp>
      <p:sp>
        <p:nvSpPr>
          <p:cNvPr id="26662" name="Text Box 38"/>
          <p:cNvSpPr txBox="1">
            <a:spLocks noChangeArrowheads="1"/>
          </p:cNvSpPr>
          <p:nvPr/>
        </p:nvSpPr>
        <p:spPr bwMode="auto">
          <a:xfrm>
            <a:off x="7008018" y="2915137"/>
            <a:ext cx="50244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50000"/>
              </a:spcBef>
              <a:buFontTx/>
              <a:buNone/>
            </a:pPr>
            <a:r>
              <a:rPr lang="en-US" altLang="en-US" b="1" spc="-150">
                <a:solidFill>
                  <a:srgbClr val="000099"/>
                </a:solidFill>
                <a:latin typeface="Times New Roman" panose="02020603050405020304" pitchFamily="18" charset="0"/>
                <a:cs typeface="Times New Roman" panose="02020603050405020304" pitchFamily="18" charset="0"/>
              </a:rPr>
              <a:t>b) </a:t>
            </a:r>
            <a:r>
              <a:rPr lang="en-US" altLang="en-US" b="1" u="sng" spc="-150">
                <a:solidFill>
                  <a:srgbClr val="000099"/>
                </a:solidFill>
                <a:latin typeface="Times New Roman" panose="02020603050405020304" pitchFamily="18" charset="0"/>
                <a:cs typeface="Times New Roman" panose="02020603050405020304" pitchFamily="18" charset="0"/>
              </a:rPr>
              <a:t>Trời ơi</a:t>
            </a:r>
            <a:r>
              <a:rPr lang="en-US" altLang="en-US" b="1" spc="-150">
                <a:solidFill>
                  <a:srgbClr val="000099"/>
                </a:solidFill>
                <a:latin typeface="Times New Roman" panose="02020603050405020304" pitchFamily="18" charset="0"/>
                <a:cs typeface="Times New Roman" panose="02020603050405020304" pitchFamily="18" charset="0"/>
              </a:rPr>
              <a:t>, </a:t>
            </a:r>
            <a:r>
              <a:rPr lang="en-US" altLang="en-US" spc="-150">
                <a:solidFill>
                  <a:srgbClr val="000099"/>
                </a:solidFill>
                <a:latin typeface="Times New Roman" panose="02020603050405020304" pitchFamily="18" charset="0"/>
                <a:cs typeface="Times New Roman" panose="02020603050405020304" pitchFamily="18" charset="0"/>
              </a:rPr>
              <a:t>chỉ còn có năm phút!</a:t>
            </a:r>
          </a:p>
        </p:txBody>
      </p:sp>
      <p:sp>
        <p:nvSpPr>
          <p:cNvPr id="26" name="Text Box 10"/>
          <p:cNvSpPr txBox="1">
            <a:spLocks noChangeArrowheads="1"/>
          </p:cNvSpPr>
          <p:nvPr/>
        </p:nvSpPr>
        <p:spPr bwMode="auto">
          <a:xfrm>
            <a:off x="6972300" y="1002065"/>
            <a:ext cx="3733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b="1" spc="-150">
                <a:solidFill>
                  <a:srgbClr val="FF0000"/>
                </a:solidFill>
                <a:latin typeface="Times New Roman" panose="02020603050405020304" pitchFamily="18" charset="0"/>
                <a:cs typeface="Times New Roman" panose="02020603050405020304" pitchFamily="18" charset="0"/>
              </a:rPr>
              <a:t>1) </a:t>
            </a:r>
            <a:r>
              <a:rPr lang="en-US" altLang="en-US" b="1" u="sng" spc="-150">
                <a:solidFill>
                  <a:srgbClr val="FF0000"/>
                </a:solidFill>
                <a:latin typeface="Times New Roman" panose="02020603050405020304" pitchFamily="18" charset="0"/>
                <a:cs typeface="Times New Roman" panose="02020603050405020304" pitchFamily="18" charset="0"/>
              </a:rPr>
              <a:t>Ví dụ</a:t>
            </a:r>
            <a:r>
              <a:rPr lang="en-US" altLang="en-US" b="1" spc="-150">
                <a:solidFill>
                  <a:srgbClr val="FF0000"/>
                </a:solidFill>
                <a:latin typeface="Times New Roman" panose="02020603050405020304" pitchFamily="18" charset="0"/>
                <a:cs typeface="Times New Roman" panose="02020603050405020304" pitchFamily="18" charset="0"/>
              </a:rPr>
              <a:t>: Sgk/18</a:t>
            </a:r>
          </a:p>
        </p:txBody>
      </p:sp>
      <p:sp>
        <p:nvSpPr>
          <p:cNvPr id="4" name="Rectangle 3"/>
          <p:cNvSpPr/>
          <p:nvPr/>
        </p:nvSpPr>
        <p:spPr>
          <a:xfrm>
            <a:off x="257175" y="5288340"/>
            <a:ext cx="6496050" cy="1569660"/>
          </a:xfrm>
          <a:prstGeom prst="rect">
            <a:avLst/>
          </a:prstGeom>
        </p:spPr>
        <p:txBody>
          <a:bodyPr wrap="square">
            <a:spAutoFit/>
          </a:bodyPr>
          <a:lstStyle/>
          <a:p>
            <a:pPr algn="just">
              <a:spcBef>
                <a:spcPct val="0"/>
              </a:spcBef>
            </a:pPr>
            <a:r>
              <a:rPr lang="en-US" altLang="en-US" sz="3200" b="1" spc="-150">
                <a:solidFill>
                  <a:srgbClr val="FF0000"/>
                </a:solidFill>
                <a:latin typeface="Times New Roman" panose="02020603050405020304" pitchFamily="18" charset="0"/>
                <a:cs typeface="Times New Roman" panose="02020603050405020304" pitchFamily="18" charset="0"/>
              </a:rPr>
              <a:t>Từ những phân tích trên em hãy cho biết thành phần cảm thán được dùng để làm gì?</a:t>
            </a:r>
          </a:p>
        </p:txBody>
      </p:sp>
      <p:sp>
        <p:nvSpPr>
          <p:cNvPr id="5" name="Rectangle 4"/>
          <p:cNvSpPr/>
          <p:nvPr/>
        </p:nvSpPr>
        <p:spPr>
          <a:xfrm>
            <a:off x="197644" y="653038"/>
            <a:ext cx="6507956" cy="1077218"/>
          </a:xfrm>
          <a:prstGeom prst="rect">
            <a:avLst/>
          </a:prstGeom>
        </p:spPr>
        <p:txBody>
          <a:bodyPr wrap="square">
            <a:spAutoFit/>
          </a:bodyPr>
          <a:lstStyle/>
          <a:p>
            <a:pPr algn="just">
              <a:spcBef>
                <a:spcPct val="0"/>
              </a:spcBef>
            </a:pPr>
            <a:r>
              <a:rPr lang="en-US" altLang="en-US" sz="3200" b="1" spc="-150">
                <a:solidFill>
                  <a:srgbClr val="FF0000"/>
                </a:solidFill>
                <a:latin typeface="Times New Roman" panose="02020603050405020304" pitchFamily="18" charset="0"/>
                <a:cs typeface="Times New Roman" panose="02020603050405020304" pitchFamily="18" charset="0"/>
              </a:rPr>
              <a:t>Từ “ Ồ ” trong câu a được dùng để làm gì?</a:t>
            </a:r>
          </a:p>
        </p:txBody>
      </p:sp>
      <p:sp>
        <p:nvSpPr>
          <p:cNvPr id="18" name="Rectangle 17"/>
          <p:cNvSpPr/>
          <p:nvPr/>
        </p:nvSpPr>
        <p:spPr>
          <a:xfrm>
            <a:off x="197644" y="1665754"/>
            <a:ext cx="6603206" cy="1569660"/>
          </a:xfrm>
          <a:prstGeom prst="rect">
            <a:avLst/>
          </a:prstGeom>
        </p:spPr>
        <p:txBody>
          <a:bodyPr wrap="square">
            <a:spAutoFit/>
          </a:bodyPr>
          <a:lstStyle/>
          <a:p>
            <a:pPr algn="just">
              <a:spcBef>
                <a:spcPct val="0"/>
              </a:spcBef>
            </a:pPr>
            <a:r>
              <a:rPr lang="en-US" altLang="en-US" sz="3200" b="1" spc="-150">
                <a:solidFill>
                  <a:prstClr val="black"/>
                </a:solidFill>
                <a:latin typeface="Times New Roman" panose="02020603050405020304" pitchFamily="18" charset="0"/>
                <a:cs typeface="Times New Roman" panose="02020603050405020304" pitchFamily="18" charset="0"/>
                <a:sym typeface="Wingdings 3" panose="05040102010807070707" pitchFamily="18" charset="2"/>
              </a:rPr>
              <a:t></a:t>
            </a:r>
            <a:r>
              <a:rPr lang="en-US" altLang="en-US" sz="3200" b="1" spc="-150">
                <a:solidFill>
                  <a:prstClr val="black"/>
                </a:solidFill>
                <a:latin typeface="Times New Roman" panose="02020603050405020304" pitchFamily="18" charset="0"/>
                <a:cs typeface="Times New Roman" panose="02020603050405020304" pitchFamily="18" charset="0"/>
              </a:rPr>
              <a:t>Bộc lộ tâm lí vui vẻ, tiếc nhớ của ông Hai khi nhớ về những ngày làm việc ở làng cũ </a:t>
            </a:r>
          </a:p>
        </p:txBody>
      </p:sp>
      <p:sp>
        <p:nvSpPr>
          <p:cNvPr id="19" name="Rectangle 18"/>
          <p:cNvSpPr/>
          <p:nvPr/>
        </p:nvSpPr>
        <p:spPr>
          <a:xfrm>
            <a:off x="245269" y="3124200"/>
            <a:ext cx="6507956" cy="1077218"/>
          </a:xfrm>
          <a:prstGeom prst="rect">
            <a:avLst/>
          </a:prstGeom>
        </p:spPr>
        <p:txBody>
          <a:bodyPr wrap="square">
            <a:spAutoFit/>
          </a:bodyPr>
          <a:lstStyle/>
          <a:p>
            <a:pPr algn="just">
              <a:spcBef>
                <a:spcPct val="0"/>
              </a:spcBef>
            </a:pPr>
            <a:r>
              <a:rPr lang="en-US" altLang="en-US" sz="3200" b="1" spc="-150">
                <a:solidFill>
                  <a:srgbClr val="FF0000"/>
                </a:solidFill>
                <a:latin typeface="Times New Roman" panose="02020603050405020304" pitchFamily="18" charset="0"/>
                <a:cs typeface="Times New Roman" panose="02020603050405020304" pitchFamily="18" charset="0"/>
              </a:rPr>
              <a:t>Từ “Trời ơi” trong câu b được dùng để làm gì?</a:t>
            </a:r>
          </a:p>
        </p:txBody>
      </p:sp>
      <p:sp>
        <p:nvSpPr>
          <p:cNvPr id="21" name="Rectangle 20"/>
          <p:cNvSpPr/>
          <p:nvPr/>
        </p:nvSpPr>
        <p:spPr>
          <a:xfrm>
            <a:off x="257175" y="4200079"/>
            <a:ext cx="6603206" cy="1077218"/>
          </a:xfrm>
          <a:prstGeom prst="rect">
            <a:avLst/>
          </a:prstGeom>
        </p:spPr>
        <p:txBody>
          <a:bodyPr wrap="square">
            <a:spAutoFit/>
          </a:bodyPr>
          <a:lstStyle/>
          <a:p>
            <a:pPr algn="just">
              <a:spcBef>
                <a:spcPct val="0"/>
              </a:spcBef>
            </a:pPr>
            <a:r>
              <a:rPr lang="en-US" altLang="en-US" sz="3200" b="1" spc="-150">
                <a:solidFill>
                  <a:prstClr val="black"/>
                </a:solidFill>
                <a:latin typeface="Times New Roman" panose="02020603050405020304" pitchFamily="18" charset="0"/>
                <a:cs typeface="Times New Roman" panose="02020603050405020304" pitchFamily="18" charset="0"/>
                <a:sym typeface="Wingdings 3" panose="05040102010807070707" pitchFamily="18" charset="2"/>
              </a:rPr>
              <a:t></a:t>
            </a:r>
            <a:r>
              <a:rPr lang="en-US" altLang="en-US" sz="3200" b="1" spc="-150">
                <a:solidFill>
                  <a:prstClr val="black"/>
                </a:solidFill>
                <a:latin typeface="Times New Roman" panose="02020603050405020304" pitchFamily="18" charset="0"/>
                <a:cs typeface="Times New Roman" panose="02020603050405020304" pitchFamily="18" charset="0"/>
              </a:rPr>
              <a:t>Bộc lộ tâm lí tiếc rẻ của anh thanh niên khi thời gian trò chuyện còn ít quá.</a:t>
            </a:r>
          </a:p>
        </p:txBody>
      </p:sp>
      <p:sp>
        <p:nvSpPr>
          <p:cNvPr id="22" name="Text Box 37"/>
          <p:cNvSpPr txBox="1">
            <a:spLocks noChangeArrowheads="1"/>
          </p:cNvSpPr>
          <p:nvPr/>
        </p:nvSpPr>
        <p:spPr bwMode="auto">
          <a:xfrm>
            <a:off x="7008018" y="2046619"/>
            <a:ext cx="499348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b="1" spc="-150">
                <a:solidFill>
                  <a:prstClr val="black"/>
                </a:solidFill>
                <a:latin typeface="Times New Roman" panose="02020603050405020304" pitchFamily="18" charset="0"/>
                <a:cs typeface="Times New Roman" panose="02020603050405020304" pitchFamily="18" charset="0"/>
                <a:sym typeface="Wingdings 3" panose="05040102010807070707" pitchFamily="18" charset="2"/>
              </a:rPr>
              <a:t></a:t>
            </a:r>
            <a:r>
              <a:rPr lang="en-US" altLang="en-US" b="1" spc="-150">
                <a:solidFill>
                  <a:prstClr val="black"/>
                </a:solidFill>
                <a:latin typeface="Times New Roman" panose="02020603050405020304" pitchFamily="18" charset="0"/>
                <a:cs typeface="Times New Roman" panose="02020603050405020304" pitchFamily="18" charset="0"/>
              </a:rPr>
              <a:t>Bộc lộ trạng thái vui vẻ, tiếc nhớ</a:t>
            </a:r>
            <a:endParaRPr lang="en-US" altLang="en-US" spc="-150">
              <a:solidFill>
                <a:srgbClr val="000099"/>
              </a:solidFill>
              <a:latin typeface="Times New Roman" panose="02020603050405020304" pitchFamily="18" charset="0"/>
              <a:cs typeface="Times New Roman" panose="02020603050405020304" pitchFamily="18" charset="0"/>
            </a:endParaRPr>
          </a:p>
        </p:txBody>
      </p:sp>
      <p:sp>
        <p:nvSpPr>
          <p:cNvPr id="23" name="Rectangle 22"/>
          <p:cNvSpPr/>
          <p:nvPr/>
        </p:nvSpPr>
        <p:spPr>
          <a:xfrm>
            <a:off x="7008018" y="3478636"/>
            <a:ext cx="4869657" cy="584775"/>
          </a:xfrm>
          <a:prstGeom prst="rect">
            <a:avLst/>
          </a:prstGeom>
        </p:spPr>
        <p:txBody>
          <a:bodyPr wrap="square">
            <a:spAutoFit/>
          </a:bodyPr>
          <a:lstStyle/>
          <a:p>
            <a:pPr algn="just">
              <a:spcBef>
                <a:spcPct val="0"/>
              </a:spcBef>
            </a:pPr>
            <a:r>
              <a:rPr lang="en-US" altLang="en-US" sz="3200" b="1" spc="-150">
                <a:solidFill>
                  <a:prstClr val="black"/>
                </a:solidFill>
                <a:latin typeface="Times New Roman" panose="02020603050405020304" pitchFamily="18" charset="0"/>
                <a:cs typeface="Times New Roman" panose="02020603050405020304" pitchFamily="18" charset="0"/>
                <a:sym typeface="Wingdings 3" panose="05040102010807070707" pitchFamily="18" charset="2"/>
              </a:rPr>
              <a:t></a:t>
            </a:r>
            <a:r>
              <a:rPr lang="en-US" altLang="en-US" sz="3200" b="1" spc="-150">
                <a:solidFill>
                  <a:prstClr val="black"/>
                </a:solidFill>
                <a:latin typeface="Times New Roman" panose="02020603050405020304" pitchFamily="18" charset="0"/>
                <a:cs typeface="Times New Roman" panose="02020603050405020304" pitchFamily="18" charset="0"/>
              </a:rPr>
              <a:t>Bộc lộ thái độ tiếc rẻ</a:t>
            </a:r>
          </a:p>
        </p:txBody>
      </p:sp>
      <p:sp>
        <p:nvSpPr>
          <p:cNvPr id="25" name="Rectangle 24"/>
          <p:cNvSpPr/>
          <p:nvPr/>
        </p:nvSpPr>
        <p:spPr>
          <a:xfrm>
            <a:off x="7008018" y="4047874"/>
            <a:ext cx="4993482" cy="1569660"/>
          </a:xfrm>
          <a:prstGeom prst="rect">
            <a:avLst/>
          </a:prstGeom>
        </p:spPr>
        <p:txBody>
          <a:bodyPr wrap="square">
            <a:spAutoFit/>
          </a:bodyPr>
          <a:lstStyle/>
          <a:p>
            <a:pPr algn="just">
              <a:spcBef>
                <a:spcPct val="0"/>
              </a:spcBef>
            </a:pPr>
            <a:r>
              <a:rPr lang="en-US" altLang="en-US" sz="3200" b="1" spc="-150">
                <a:latin typeface="Times New Roman" panose="02020603050405020304" pitchFamily="18" charset="0"/>
                <a:cs typeface="Times New Roman" panose="02020603050405020304" pitchFamily="18" charset="0"/>
                <a:sym typeface="Wingdings 3" panose="05040102010807070707" pitchFamily="18" charset="2"/>
              </a:rPr>
              <a:t>Dùng để b</a:t>
            </a:r>
            <a:r>
              <a:rPr lang="en-US" altLang="en-US" sz="3200" b="1" spc="-150">
                <a:latin typeface="Times New Roman" panose="02020603050405020304" pitchFamily="18" charset="0"/>
                <a:cs typeface="Times New Roman" panose="02020603050405020304" pitchFamily="18" charset="0"/>
              </a:rPr>
              <a:t>ộc lộ tâm lí của người nói </a:t>
            </a:r>
            <a:r>
              <a:rPr lang="en-US" altLang="en-US" sz="3200" b="1" spc="-150">
                <a:solidFill>
                  <a:srgbClr val="FF0000"/>
                </a:solidFill>
                <a:latin typeface="Times New Roman" panose="02020603050405020304" pitchFamily="18" charset="0"/>
                <a:cs typeface="Times New Roman" panose="02020603050405020304" pitchFamily="18" charset="0"/>
                <a:sym typeface="Wingdings 3" panose="05040102010807070707" pitchFamily="18" charset="2"/>
              </a:rPr>
              <a:t>Thành phần cảm thán</a:t>
            </a:r>
            <a:endParaRPr lang="en-US" altLang="en-US" sz="3200" b="1" spc="-150">
              <a:solidFill>
                <a:srgbClr val="FF0000"/>
              </a:solidFill>
              <a:latin typeface="Times New Roman" panose="02020603050405020304" pitchFamily="18" charset="0"/>
              <a:cs typeface="Times New Roman" panose="02020603050405020304" pitchFamily="18" charset="0"/>
            </a:endParaRPr>
          </a:p>
        </p:txBody>
      </p:sp>
      <p:sp>
        <p:nvSpPr>
          <p:cNvPr id="28" name="Rectangle 27"/>
          <p:cNvSpPr/>
          <p:nvPr/>
        </p:nvSpPr>
        <p:spPr>
          <a:xfrm>
            <a:off x="7008018" y="5565391"/>
            <a:ext cx="4869657" cy="584775"/>
          </a:xfrm>
          <a:prstGeom prst="rect">
            <a:avLst/>
          </a:prstGeom>
        </p:spPr>
        <p:txBody>
          <a:bodyPr wrap="square">
            <a:spAutoFit/>
          </a:bodyPr>
          <a:lstStyle/>
          <a:p>
            <a:pPr algn="just">
              <a:spcBef>
                <a:spcPct val="0"/>
              </a:spcBef>
            </a:pPr>
            <a:r>
              <a:rPr lang="en-US" altLang="en-US" sz="3200" b="1" spc="-150">
                <a:solidFill>
                  <a:srgbClr val="FF0000"/>
                </a:solidFill>
                <a:latin typeface="Times New Roman" panose="02020603050405020304" pitchFamily="18" charset="0"/>
                <a:cs typeface="Times New Roman" panose="02020603050405020304" pitchFamily="18" charset="0"/>
                <a:sym typeface="Wingdings 3" panose="05040102010807070707" pitchFamily="18" charset="2"/>
              </a:rPr>
              <a:t>* </a:t>
            </a:r>
            <a:r>
              <a:rPr lang="en-US" altLang="en-US" sz="3200" b="1" u="sng" spc="-150">
                <a:solidFill>
                  <a:srgbClr val="FF0000"/>
                </a:solidFill>
                <a:latin typeface="Times New Roman" panose="02020603050405020304" pitchFamily="18" charset="0"/>
                <a:cs typeface="Times New Roman" panose="02020603050405020304" pitchFamily="18" charset="0"/>
                <a:sym typeface="Wingdings 3" panose="05040102010807070707" pitchFamily="18" charset="2"/>
              </a:rPr>
              <a:t>Ghi nh</a:t>
            </a:r>
            <a:r>
              <a:rPr lang="en-US" altLang="en-US" sz="3200" b="1" spc="-150">
                <a:solidFill>
                  <a:srgbClr val="FF0000"/>
                </a:solidFill>
                <a:latin typeface="Times New Roman" panose="02020603050405020304" pitchFamily="18" charset="0"/>
                <a:cs typeface="Times New Roman" panose="02020603050405020304" pitchFamily="18" charset="0"/>
                <a:sym typeface="Wingdings 3" panose="05040102010807070707" pitchFamily="18" charset="2"/>
              </a:rPr>
              <a:t>ớ</a:t>
            </a:r>
            <a:r>
              <a:rPr lang="en-US" altLang="en-US" sz="3200" b="1" spc="-150">
                <a:latin typeface="Times New Roman" panose="02020603050405020304" pitchFamily="18" charset="0"/>
                <a:cs typeface="Times New Roman" panose="02020603050405020304" pitchFamily="18" charset="0"/>
                <a:sym typeface="Wingdings 3" panose="05040102010807070707" pitchFamily="18" charset="2"/>
              </a:rPr>
              <a:t> ( sgk/ 18 )</a:t>
            </a:r>
            <a:endParaRPr lang="en-US" altLang="en-US" sz="3200" b="1" spc="-150">
              <a:solidFill>
                <a:srgbClr val="FF0000"/>
              </a:solidFill>
              <a:latin typeface="Times New Roman" panose="02020603050405020304" pitchFamily="18" charset="0"/>
              <a:cs typeface="Times New Roman" panose="02020603050405020304" pitchFamily="18" charset="0"/>
            </a:endParaRPr>
          </a:p>
        </p:txBody>
      </p:sp>
      <p:sp>
        <p:nvSpPr>
          <p:cNvPr id="29" name="Rectangle 28"/>
          <p:cNvSpPr/>
          <p:nvPr/>
        </p:nvSpPr>
        <p:spPr>
          <a:xfrm>
            <a:off x="7008018" y="6113353"/>
            <a:ext cx="4869657" cy="584775"/>
          </a:xfrm>
          <a:prstGeom prst="rect">
            <a:avLst/>
          </a:prstGeom>
        </p:spPr>
        <p:txBody>
          <a:bodyPr wrap="square">
            <a:spAutoFit/>
          </a:bodyPr>
          <a:lstStyle/>
          <a:p>
            <a:pPr algn="just">
              <a:spcBef>
                <a:spcPct val="0"/>
              </a:spcBef>
            </a:pPr>
            <a:r>
              <a:rPr lang="en-US" altLang="en-US" sz="3200" b="1" spc="-150">
                <a:solidFill>
                  <a:srgbClr val="FF0000"/>
                </a:solidFill>
                <a:latin typeface="Times New Roman" panose="02020603050405020304" pitchFamily="18" charset="0"/>
                <a:cs typeface="Times New Roman" panose="02020603050405020304" pitchFamily="18" charset="0"/>
                <a:sym typeface="Wingdings 3" panose="05040102010807070707" pitchFamily="18" charset="2"/>
              </a:rPr>
              <a:t>III. Luyện tập: </a:t>
            </a:r>
            <a:r>
              <a:rPr lang="en-US" altLang="en-US" sz="3200" b="1" spc="-150">
                <a:latin typeface="Times New Roman" panose="02020603050405020304" pitchFamily="18" charset="0"/>
                <a:cs typeface="Times New Roman" panose="02020603050405020304" pitchFamily="18" charset="0"/>
                <a:sym typeface="Wingdings 3" panose="05040102010807070707" pitchFamily="18" charset="2"/>
              </a:rPr>
              <a:t>( sgk/ 19 )</a:t>
            </a:r>
            <a:endParaRPr lang="en-US" altLang="en-US" sz="3200" b="1" spc="-15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719415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1000"/>
                                        <p:tgtEl>
                                          <p:spTgt spid="22"/>
                                        </p:tgtEl>
                                      </p:cBhvr>
                                    </p:animEffect>
                                    <p:anim calcmode="lin" valueType="num">
                                      <p:cBhvr>
                                        <p:cTn id="13" dur="1000" fill="hold"/>
                                        <p:tgtEl>
                                          <p:spTgt spid="22"/>
                                        </p:tgtEl>
                                        <p:attrNameLst>
                                          <p:attrName>ppt_x</p:attrName>
                                        </p:attrNameLst>
                                      </p:cBhvr>
                                      <p:tavLst>
                                        <p:tav tm="0">
                                          <p:val>
                                            <p:strVal val="#ppt_x"/>
                                          </p:val>
                                        </p:tav>
                                        <p:tav tm="100000">
                                          <p:val>
                                            <p:strVal val="#ppt_x"/>
                                          </p:val>
                                        </p:tav>
                                      </p:tavLst>
                                    </p:anim>
                                    <p:anim calcmode="lin" valueType="num">
                                      <p:cBhvr>
                                        <p:cTn id="1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6662"/>
                                        </p:tgtEl>
                                        <p:attrNameLst>
                                          <p:attrName>style.visibility</p:attrName>
                                        </p:attrNameLst>
                                      </p:cBhvr>
                                      <p:to>
                                        <p:strVal val="visible"/>
                                      </p:to>
                                    </p:set>
                                    <p:animEffect transition="in" filter="fade">
                                      <p:cBhvr>
                                        <p:cTn id="24" dur="1000"/>
                                        <p:tgtEl>
                                          <p:spTgt spid="26662"/>
                                        </p:tgtEl>
                                      </p:cBhvr>
                                    </p:animEffect>
                                    <p:anim calcmode="lin" valueType="num">
                                      <p:cBhvr>
                                        <p:cTn id="25" dur="1000" fill="hold"/>
                                        <p:tgtEl>
                                          <p:spTgt spid="26662"/>
                                        </p:tgtEl>
                                        <p:attrNameLst>
                                          <p:attrName>ppt_x</p:attrName>
                                        </p:attrNameLst>
                                      </p:cBhvr>
                                      <p:tavLst>
                                        <p:tav tm="0">
                                          <p:val>
                                            <p:strVal val="#ppt_x"/>
                                          </p:val>
                                        </p:tav>
                                        <p:tav tm="100000">
                                          <p:val>
                                            <p:strVal val="#ppt_x"/>
                                          </p:val>
                                        </p:tav>
                                      </p:tavLst>
                                    </p:anim>
                                    <p:anim calcmode="lin" valueType="num">
                                      <p:cBhvr>
                                        <p:cTn id="26" dur="1000" fill="hold"/>
                                        <p:tgtEl>
                                          <p:spTgt spid="2666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1000"/>
                                        <p:tgtEl>
                                          <p:spTgt spid="21"/>
                                        </p:tgtEl>
                                      </p:cBhvr>
                                    </p:animEffect>
                                    <p:anim calcmode="lin" valueType="num">
                                      <p:cBhvr>
                                        <p:cTn id="32" dur="1000" fill="hold"/>
                                        <p:tgtEl>
                                          <p:spTgt spid="21"/>
                                        </p:tgtEl>
                                        <p:attrNameLst>
                                          <p:attrName>ppt_x</p:attrName>
                                        </p:attrNameLst>
                                      </p:cBhvr>
                                      <p:tavLst>
                                        <p:tav tm="0">
                                          <p:val>
                                            <p:strVal val="#ppt_x"/>
                                          </p:val>
                                        </p:tav>
                                        <p:tav tm="100000">
                                          <p:val>
                                            <p:strVal val="#ppt_x"/>
                                          </p:val>
                                        </p:tav>
                                      </p:tavLst>
                                    </p:anim>
                                    <p:anim calcmode="lin" valueType="num">
                                      <p:cBhvr>
                                        <p:cTn id="33" dur="1000" fill="hold"/>
                                        <p:tgtEl>
                                          <p:spTgt spid="21"/>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1000"/>
                                        <p:tgtEl>
                                          <p:spTgt spid="23"/>
                                        </p:tgtEl>
                                      </p:cBhvr>
                                    </p:animEffect>
                                    <p:anim calcmode="lin" valueType="num">
                                      <p:cBhvr>
                                        <p:cTn id="37" dur="1000" fill="hold"/>
                                        <p:tgtEl>
                                          <p:spTgt spid="23"/>
                                        </p:tgtEl>
                                        <p:attrNameLst>
                                          <p:attrName>ppt_x</p:attrName>
                                        </p:attrNameLst>
                                      </p:cBhvr>
                                      <p:tavLst>
                                        <p:tav tm="0">
                                          <p:val>
                                            <p:strVal val="#ppt_x"/>
                                          </p:val>
                                        </p:tav>
                                        <p:tav tm="100000">
                                          <p:val>
                                            <p:strVal val="#ppt_x"/>
                                          </p:val>
                                        </p:tav>
                                      </p:tavLst>
                                    </p:anim>
                                    <p:anim calcmode="lin" valueType="num">
                                      <p:cBhvr>
                                        <p:cTn id="38"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fade">
                                      <p:cBhvr>
                                        <p:cTn id="43" dur="1000"/>
                                        <p:tgtEl>
                                          <p:spTgt spid="4"/>
                                        </p:tgtEl>
                                      </p:cBhvr>
                                    </p:animEffect>
                                    <p:anim calcmode="lin" valueType="num">
                                      <p:cBhvr>
                                        <p:cTn id="44" dur="1000" fill="hold"/>
                                        <p:tgtEl>
                                          <p:spTgt spid="4"/>
                                        </p:tgtEl>
                                        <p:attrNameLst>
                                          <p:attrName>ppt_x</p:attrName>
                                        </p:attrNameLst>
                                      </p:cBhvr>
                                      <p:tavLst>
                                        <p:tav tm="0">
                                          <p:val>
                                            <p:strVal val="#ppt_x"/>
                                          </p:val>
                                        </p:tav>
                                        <p:tav tm="100000">
                                          <p:val>
                                            <p:strVal val="#ppt_x"/>
                                          </p:val>
                                        </p:tav>
                                      </p:tavLst>
                                    </p:anim>
                                    <p:anim calcmode="lin" valueType="num">
                                      <p:cBhvr>
                                        <p:cTn id="45" dur="1000" fill="hold"/>
                                        <p:tgtEl>
                                          <p:spTgt spid="4"/>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6646"/>
                                        </p:tgtEl>
                                        <p:attrNameLst>
                                          <p:attrName>style.visibility</p:attrName>
                                        </p:attrNameLst>
                                      </p:cBhvr>
                                      <p:to>
                                        <p:strVal val="visible"/>
                                      </p:to>
                                    </p:set>
                                    <p:animEffect transition="in" filter="fade">
                                      <p:cBhvr>
                                        <p:cTn id="48" dur="1000"/>
                                        <p:tgtEl>
                                          <p:spTgt spid="26646"/>
                                        </p:tgtEl>
                                      </p:cBhvr>
                                    </p:animEffect>
                                    <p:anim calcmode="lin" valueType="num">
                                      <p:cBhvr>
                                        <p:cTn id="49" dur="1000" fill="hold"/>
                                        <p:tgtEl>
                                          <p:spTgt spid="26646"/>
                                        </p:tgtEl>
                                        <p:attrNameLst>
                                          <p:attrName>ppt_x</p:attrName>
                                        </p:attrNameLst>
                                      </p:cBhvr>
                                      <p:tavLst>
                                        <p:tav tm="0">
                                          <p:val>
                                            <p:strVal val="#ppt_x"/>
                                          </p:val>
                                        </p:tav>
                                        <p:tav tm="100000">
                                          <p:val>
                                            <p:strVal val="#ppt_x"/>
                                          </p:val>
                                        </p:tav>
                                      </p:tavLst>
                                    </p:anim>
                                    <p:anim calcmode="lin" valueType="num">
                                      <p:cBhvr>
                                        <p:cTn id="50" dur="1000" fill="hold"/>
                                        <p:tgtEl>
                                          <p:spTgt spid="26646"/>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xit" presetSubtype="4" fill="hold" grpId="1" nodeType="clickEffect">
                                  <p:stCondLst>
                                    <p:cond delay="0"/>
                                  </p:stCondLst>
                                  <p:childTnLst>
                                    <p:anim calcmode="lin" valueType="num">
                                      <p:cBhvr additive="base">
                                        <p:cTn id="54" dur="500"/>
                                        <p:tgtEl>
                                          <p:spTgt spid="26646"/>
                                        </p:tgtEl>
                                        <p:attrNameLst>
                                          <p:attrName>ppt_x</p:attrName>
                                        </p:attrNameLst>
                                      </p:cBhvr>
                                      <p:tavLst>
                                        <p:tav tm="0">
                                          <p:val>
                                            <p:strVal val="ppt_x"/>
                                          </p:val>
                                        </p:tav>
                                        <p:tav tm="100000">
                                          <p:val>
                                            <p:strVal val="ppt_x"/>
                                          </p:val>
                                        </p:tav>
                                      </p:tavLst>
                                    </p:anim>
                                    <p:anim calcmode="lin" valueType="num">
                                      <p:cBhvr additive="base">
                                        <p:cTn id="55" dur="500"/>
                                        <p:tgtEl>
                                          <p:spTgt spid="26646"/>
                                        </p:tgtEl>
                                        <p:attrNameLst>
                                          <p:attrName>ppt_y</p:attrName>
                                        </p:attrNameLst>
                                      </p:cBhvr>
                                      <p:tavLst>
                                        <p:tav tm="0">
                                          <p:val>
                                            <p:strVal val="ppt_y"/>
                                          </p:val>
                                        </p:tav>
                                        <p:tav tm="100000">
                                          <p:val>
                                            <p:strVal val="1+ppt_h/2"/>
                                          </p:val>
                                        </p:tav>
                                      </p:tavLst>
                                    </p:anim>
                                    <p:set>
                                      <p:cBhvr>
                                        <p:cTn id="56" dur="1" fill="hold">
                                          <p:stCondLst>
                                            <p:cond delay="499"/>
                                          </p:stCondLst>
                                        </p:cTn>
                                        <p:tgtEl>
                                          <p:spTgt spid="26646"/>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1000"/>
                                        <p:tgtEl>
                                          <p:spTgt spid="25"/>
                                        </p:tgtEl>
                                      </p:cBhvr>
                                    </p:animEffect>
                                    <p:anim calcmode="lin" valueType="num">
                                      <p:cBhvr>
                                        <p:cTn id="62" dur="1000" fill="hold"/>
                                        <p:tgtEl>
                                          <p:spTgt spid="25"/>
                                        </p:tgtEl>
                                        <p:attrNameLst>
                                          <p:attrName>ppt_x</p:attrName>
                                        </p:attrNameLst>
                                      </p:cBhvr>
                                      <p:tavLst>
                                        <p:tav tm="0">
                                          <p:val>
                                            <p:strVal val="#ppt_x"/>
                                          </p:val>
                                        </p:tav>
                                        <p:tav tm="100000">
                                          <p:val>
                                            <p:strVal val="#ppt_x"/>
                                          </p:val>
                                        </p:tav>
                                      </p:tavLst>
                                    </p:anim>
                                    <p:anim calcmode="lin" valueType="num">
                                      <p:cBhvr>
                                        <p:cTn id="63"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fade">
                                      <p:cBhvr>
                                        <p:cTn id="68" dur="1000"/>
                                        <p:tgtEl>
                                          <p:spTgt spid="28"/>
                                        </p:tgtEl>
                                      </p:cBhvr>
                                    </p:animEffect>
                                    <p:anim calcmode="lin" valueType="num">
                                      <p:cBhvr>
                                        <p:cTn id="69" dur="1000" fill="hold"/>
                                        <p:tgtEl>
                                          <p:spTgt spid="28"/>
                                        </p:tgtEl>
                                        <p:attrNameLst>
                                          <p:attrName>ppt_x</p:attrName>
                                        </p:attrNameLst>
                                      </p:cBhvr>
                                      <p:tavLst>
                                        <p:tav tm="0">
                                          <p:val>
                                            <p:strVal val="#ppt_x"/>
                                          </p:val>
                                        </p:tav>
                                        <p:tav tm="100000">
                                          <p:val>
                                            <p:strVal val="#ppt_x"/>
                                          </p:val>
                                        </p:tav>
                                      </p:tavLst>
                                    </p:anim>
                                    <p:anim calcmode="lin" valueType="num">
                                      <p:cBhvr>
                                        <p:cTn id="70"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1000"/>
                                        <p:tgtEl>
                                          <p:spTgt spid="29"/>
                                        </p:tgtEl>
                                      </p:cBhvr>
                                    </p:animEffect>
                                    <p:anim calcmode="lin" valueType="num">
                                      <p:cBhvr>
                                        <p:cTn id="76" dur="1000" fill="hold"/>
                                        <p:tgtEl>
                                          <p:spTgt spid="29"/>
                                        </p:tgtEl>
                                        <p:attrNameLst>
                                          <p:attrName>ppt_x</p:attrName>
                                        </p:attrNameLst>
                                      </p:cBhvr>
                                      <p:tavLst>
                                        <p:tav tm="0">
                                          <p:val>
                                            <p:strVal val="#ppt_x"/>
                                          </p:val>
                                        </p:tav>
                                        <p:tav tm="100000">
                                          <p:val>
                                            <p:strVal val="#ppt_x"/>
                                          </p:val>
                                        </p:tav>
                                      </p:tavLst>
                                    </p:anim>
                                    <p:anim calcmode="lin" valueType="num">
                                      <p:cBhvr>
                                        <p:cTn id="77"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46" grpId="0"/>
      <p:bldP spid="26646" grpId="1"/>
      <p:bldP spid="26662" grpId="0"/>
      <p:bldP spid="4" grpId="0"/>
      <p:bldP spid="18" grpId="0"/>
      <p:bldP spid="19" grpId="0"/>
      <p:bldP spid="21" grpId="0"/>
      <p:bldP spid="22" grpId="0"/>
      <p:bldP spid="23" grpId="0"/>
      <p:bldP spid="25"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62" name="Text Box 14"/>
          <p:cNvSpPr txBox="1">
            <a:spLocks noChangeArrowheads="1"/>
          </p:cNvSpPr>
          <p:nvPr/>
        </p:nvSpPr>
        <p:spPr bwMode="auto">
          <a:xfrm>
            <a:off x="351692" y="757239"/>
            <a:ext cx="11619914" cy="2308324"/>
          </a:xfrm>
          <a:prstGeom prst="rect">
            <a:avLst/>
          </a:prstGeom>
          <a:noFill/>
          <a:ln w="38100" cmpd="dbl">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defRPr/>
            </a:pPr>
            <a:r>
              <a:rPr lang="en-US" altLang="en-US" b="1" spc="-150">
                <a:solidFill>
                  <a:srgbClr val="FF0066"/>
                </a:solidFill>
                <a:latin typeface="Times New Roman" panose="02020603050405020304" pitchFamily="18" charset="0"/>
                <a:cs typeface="Times New Roman" panose="02020603050405020304" pitchFamily="18" charset="0"/>
              </a:rPr>
              <a:t>                                            THẢO LUẬN</a:t>
            </a:r>
          </a:p>
          <a:p>
            <a:pPr algn="just" eaLnBrk="1" hangingPunct="1">
              <a:spcBef>
                <a:spcPct val="50000"/>
              </a:spcBef>
              <a:buFontTx/>
              <a:buNone/>
              <a:defRPr/>
            </a:pPr>
            <a:r>
              <a:rPr lang="en-US" altLang="en-US" b="1" spc="-150">
                <a:solidFill>
                  <a:srgbClr val="0000CC"/>
                </a:solidFill>
                <a:latin typeface="Times New Roman" panose="02020603050405020304" pitchFamily="18" charset="0"/>
                <a:cs typeface="Times New Roman" panose="02020603050405020304" pitchFamily="18" charset="0"/>
              </a:rPr>
              <a:t>Nhận xét về thành các phần tình thái và cảm thán trong câu, có ý kiến cho rằng: </a:t>
            </a:r>
            <a:r>
              <a:rPr lang="en-US" altLang="en-US" b="1" i="1" spc="-150">
                <a:solidFill>
                  <a:srgbClr val="FF0000"/>
                </a:solidFill>
                <a:latin typeface="Times New Roman" panose="02020603050405020304" pitchFamily="18" charset="0"/>
                <a:cs typeface="Times New Roman" panose="02020603050405020304" pitchFamily="18" charset="0"/>
              </a:rPr>
              <a:t>Hai thành phần này tuy </a:t>
            </a:r>
            <a:r>
              <a:rPr lang="en-US" altLang="en-US" b="1" i="1" u="sng" spc="-150">
                <a:solidFill>
                  <a:srgbClr val="FF0000"/>
                </a:solidFill>
                <a:latin typeface="Times New Roman" panose="02020603050405020304" pitchFamily="18" charset="0"/>
                <a:cs typeface="Times New Roman" panose="02020603050405020304" pitchFamily="18" charset="0"/>
              </a:rPr>
              <a:t>khác nhau về công dụng</a:t>
            </a:r>
            <a:r>
              <a:rPr lang="en-US" altLang="en-US" b="1" i="1" spc="-150">
                <a:solidFill>
                  <a:srgbClr val="FF0000"/>
                </a:solidFill>
                <a:latin typeface="Times New Roman" panose="02020603050405020304" pitchFamily="18" charset="0"/>
                <a:cs typeface="Times New Roman" panose="02020603050405020304" pitchFamily="18" charset="0"/>
              </a:rPr>
              <a:t> nh</a:t>
            </a:r>
            <a:r>
              <a:rPr lang="vi-VN" altLang="en-US" b="1" i="1" spc="-150">
                <a:solidFill>
                  <a:srgbClr val="FF0000"/>
                </a:solidFill>
                <a:latin typeface="Times New Roman" panose="02020603050405020304" pitchFamily="18" charset="0"/>
                <a:cs typeface="Times New Roman" panose="02020603050405020304" pitchFamily="18" charset="0"/>
              </a:rPr>
              <a:t>ư</a:t>
            </a:r>
            <a:r>
              <a:rPr lang="en-US" altLang="en-US" b="1" i="1" spc="-150">
                <a:solidFill>
                  <a:srgbClr val="FF0000"/>
                </a:solidFill>
                <a:latin typeface="Times New Roman" panose="02020603050405020304" pitchFamily="18" charset="0"/>
                <a:cs typeface="Times New Roman" panose="02020603050405020304" pitchFamily="18" charset="0"/>
              </a:rPr>
              <a:t>ng chúng lại </a:t>
            </a:r>
            <a:r>
              <a:rPr lang="en-US" altLang="en-US" b="1" i="1" u="sng" spc="-150">
                <a:solidFill>
                  <a:srgbClr val="FF0000"/>
                </a:solidFill>
                <a:latin typeface="Times New Roman" panose="02020603050405020304" pitchFamily="18" charset="0"/>
                <a:cs typeface="Times New Roman" panose="02020603050405020304" pitchFamily="18" charset="0"/>
              </a:rPr>
              <a:t>có những </a:t>
            </a:r>
            <a:r>
              <a:rPr lang="vi-VN" altLang="en-US" b="1" i="1" u="sng" spc="-150">
                <a:solidFill>
                  <a:srgbClr val="FF0000"/>
                </a:solidFill>
                <a:latin typeface="Times New Roman" panose="02020603050405020304" pitchFamily="18" charset="0"/>
                <a:cs typeface="Times New Roman" panose="02020603050405020304" pitchFamily="18" charset="0"/>
              </a:rPr>
              <a:t>đ</a:t>
            </a:r>
            <a:r>
              <a:rPr lang="en-US" altLang="en-US" b="1" i="1" u="sng" spc="-150">
                <a:solidFill>
                  <a:srgbClr val="FF0000"/>
                </a:solidFill>
                <a:latin typeface="Times New Roman" panose="02020603050405020304" pitchFamily="18" charset="0"/>
                <a:cs typeface="Times New Roman" panose="02020603050405020304" pitchFamily="18" charset="0"/>
              </a:rPr>
              <a:t>ặc </a:t>
            </a:r>
            <a:r>
              <a:rPr lang="vi-VN" altLang="en-US" b="1" i="1" u="sng" spc="-150">
                <a:solidFill>
                  <a:srgbClr val="FF0000"/>
                </a:solidFill>
                <a:latin typeface="Times New Roman" panose="02020603050405020304" pitchFamily="18" charset="0"/>
                <a:cs typeface="Times New Roman" panose="02020603050405020304" pitchFamily="18" charset="0"/>
              </a:rPr>
              <a:t>đ</a:t>
            </a:r>
            <a:r>
              <a:rPr lang="en-US" altLang="en-US" b="1" i="1" u="sng" spc="-150">
                <a:solidFill>
                  <a:srgbClr val="FF0000"/>
                </a:solidFill>
                <a:latin typeface="Times New Roman" panose="02020603050405020304" pitchFamily="18" charset="0"/>
                <a:cs typeface="Times New Roman" panose="02020603050405020304" pitchFamily="18" charset="0"/>
              </a:rPr>
              <a:t>iểm chung</a:t>
            </a:r>
            <a:r>
              <a:rPr lang="en-US" altLang="en-US" b="1" spc="-150">
                <a:latin typeface="Times New Roman" panose="02020603050405020304" pitchFamily="18" charset="0"/>
                <a:cs typeface="Times New Roman" panose="02020603050405020304" pitchFamily="18" charset="0"/>
              </a:rPr>
              <a:t>. </a:t>
            </a:r>
            <a:r>
              <a:rPr lang="en-US" altLang="en-US" b="1" spc="-150">
                <a:solidFill>
                  <a:srgbClr val="0000CC"/>
                </a:solidFill>
                <a:latin typeface="Times New Roman" panose="02020603050405020304" pitchFamily="18" charset="0"/>
                <a:cs typeface="Times New Roman" panose="02020603050405020304" pitchFamily="18" charset="0"/>
              </a:rPr>
              <a:t>Em có </a:t>
            </a:r>
            <a:r>
              <a:rPr lang="vi-VN" altLang="en-US" b="1" spc="-150">
                <a:solidFill>
                  <a:srgbClr val="0000CC"/>
                </a:solidFill>
                <a:latin typeface="Times New Roman" panose="02020603050405020304" pitchFamily="18" charset="0"/>
                <a:cs typeface="Times New Roman" panose="02020603050405020304" pitchFamily="18" charset="0"/>
              </a:rPr>
              <a:t>đ</a:t>
            </a:r>
            <a:r>
              <a:rPr lang="en-US" altLang="en-US" b="1" spc="-150">
                <a:solidFill>
                  <a:srgbClr val="0000CC"/>
                </a:solidFill>
                <a:latin typeface="Times New Roman" panose="02020603050405020304" pitchFamily="18" charset="0"/>
                <a:cs typeface="Times New Roman" panose="02020603050405020304" pitchFamily="18" charset="0"/>
              </a:rPr>
              <a:t>ồng ý với ý kiến </a:t>
            </a:r>
            <a:r>
              <a:rPr lang="vi-VN" altLang="en-US" b="1" spc="-150">
                <a:solidFill>
                  <a:srgbClr val="0000CC"/>
                </a:solidFill>
                <a:latin typeface="Times New Roman" panose="02020603050405020304" pitchFamily="18" charset="0"/>
                <a:cs typeface="Times New Roman" panose="02020603050405020304" pitchFamily="18" charset="0"/>
              </a:rPr>
              <a:t>đ</a:t>
            </a:r>
            <a:r>
              <a:rPr lang="en-US" altLang="en-US" b="1" spc="-150">
                <a:solidFill>
                  <a:srgbClr val="0000CC"/>
                </a:solidFill>
                <a:latin typeface="Times New Roman" panose="02020603050405020304" pitchFamily="18" charset="0"/>
                <a:cs typeface="Times New Roman" panose="02020603050405020304" pitchFamily="18" charset="0"/>
              </a:rPr>
              <a:t>ó không? Vì sao?</a:t>
            </a:r>
          </a:p>
        </p:txBody>
      </p:sp>
      <p:sp>
        <p:nvSpPr>
          <p:cNvPr id="27663" name="Text Box 15"/>
          <p:cNvSpPr txBox="1">
            <a:spLocks noChangeArrowheads="1"/>
          </p:cNvSpPr>
          <p:nvPr/>
        </p:nvSpPr>
        <p:spPr bwMode="auto">
          <a:xfrm>
            <a:off x="264941" y="3213202"/>
            <a:ext cx="11662117" cy="3385542"/>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ts val="600"/>
              </a:spcBef>
              <a:buFontTx/>
              <a:buNone/>
              <a:defRPr/>
            </a:pPr>
            <a:r>
              <a:rPr lang="en-US" altLang="en-US" sz="3400" b="1" u="sng" spc="-150">
                <a:solidFill>
                  <a:srgbClr val="FF3300"/>
                </a:solidFill>
                <a:latin typeface="Times New Roman" panose="02020603050405020304" pitchFamily="18" charset="0"/>
                <a:cs typeface="Times New Roman" panose="02020603050405020304" pitchFamily="18" charset="0"/>
              </a:rPr>
              <a:t>Gợi ý:</a:t>
            </a:r>
            <a:r>
              <a:rPr lang="en-US" altLang="en-US" sz="3400" b="1" spc="-150">
                <a:latin typeface="Times New Roman" panose="02020603050405020304" pitchFamily="18" charset="0"/>
                <a:cs typeface="Times New Roman" panose="02020603050405020304" pitchFamily="18" charset="0"/>
              </a:rPr>
              <a:t> </a:t>
            </a:r>
            <a:r>
              <a:rPr lang="en-US" altLang="en-US" sz="3400" b="1" spc="-150">
                <a:solidFill>
                  <a:srgbClr val="0000CC"/>
                </a:solidFill>
                <a:latin typeface="Times New Roman" panose="02020603050405020304" pitchFamily="18" charset="0"/>
                <a:cs typeface="Times New Roman" panose="02020603050405020304" pitchFamily="18" charset="0"/>
              </a:rPr>
              <a:t>Muốn biết sự giống và khác nhau của các phần tình thái và cảm thán trong câu, cần dựa vào:</a:t>
            </a:r>
          </a:p>
          <a:p>
            <a:pPr algn="just" eaLnBrk="1" hangingPunct="1">
              <a:spcBef>
                <a:spcPts val="600"/>
              </a:spcBef>
              <a:buFontTx/>
              <a:buNone/>
              <a:defRPr/>
            </a:pPr>
            <a:r>
              <a:rPr lang="en-US" altLang="en-US" sz="3400" b="1" spc="-150">
                <a:solidFill>
                  <a:srgbClr val="FF3300"/>
                </a:solidFill>
                <a:latin typeface="Times New Roman" panose="02020603050405020304" pitchFamily="18" charset="0"/>
                <a:cs typeface="Times New Roman" panose="02020603050405020304" pitchFamily="18" charset="0"/>
              </a:rPr>
              <a:t>- Công dụng của từng thành phần.</a:t>
            </a:r>
          </a:p>
          <a:p>
            <a:pPr algn="just" eaLnBrk="1" hangingPunct="1">
              <a:spcBef>
                <a:spcPts val="600"/>
              </a:spcBef>
              <a:buFontTx/>
              <a:buNone/>
              <a:defRPr/>
            </a:pPr>
            <a:r>
              <a:rPr lang="en-US" altLang="en-US" sz="3400" b="1" spc="-150">
                <a:solidFill>
                  <a:srgbClr val="FF3300"/>
                </a:solidFill>
                <a:latin typeface="Times New Roman" panose="02020603050405020304" pitchFamily="18" charset="0"/>
                <a:cs typeface="Times New Roman" panose="02020603050405020304" pitchFamily="18" charset="0"/>
              </a:rPr>
              <a:t>- Đặc </a:t>
            </a:r>
            <a:r>
              <a:rPr lang="vi-VN" altLang="en-US" sz="3400" b="1" spc="-150">
                <a:solidFill>
                  <a:srgbClr val="FF3300"/>
                </a:solidFill>
                <a:latin typeface="Times New Roman" panose="02020603050405020304" pitchFamily="18" charset="0"/>
                <a:cs typeface="Times New Roman" panose="02020603050405020304" pitchFamily="18" charset="0"/>
              </a:rPr>
              <a:t>đ</a:t>
            </a:r>
            <a:r>
              <a:rPr lang="en-US" altLang="en-US" sz="3400" b="1" spc="-150">
                <a:solidFill>
                  <a:srgbClr val="FF3300"/>
                </a:solidFill>
                <a:latin typeface="Times New Roman" panose="02020603050405020304" pitchFamily="18" charset="0"/>
                <a:cs typeface="Times New Roman" panose="02020603050405020304" pitchFamily="18" charset="0"/>
              </a:rPr>
              <a:t>iểm của các thành phần </a:t>
            </a:r>
            <a:r>
              <a:rPr lang="vi-VN" altLang="en-US" sz="3400" b="1" spc="-150">
                <a:solidFill>
                  <a:srgbClr val="FF3300"/>
                </a:solidFill>
                <a:latin typeface="Times New Roman" panose="02020603050405020304" pitchFamily="18" charset="0"/>
                <a:cs typeface="Times New Roman" panose="02020603050405020304" pitchFamily="18" charset="0"/>
              </a:rPr>
              <a:t>đ</a:t>
            </a:r>
            <a:r>
              <a:rPr lang="en-US" altLang="en-US" sz="3400" b="1" spc="-150">
                <a:solidFill>
                  <a:srgbClr val="FF3300"/>
                </a:solidFill>
                <a:latin typeface="Times New Roman" panose="02020603050405020304" pitchFamily="18" charset="0"/>
                <a:cs typeface="Times New Roman" panose="02020603050405020304" pitchFamily="18" charset="0"/>
              </a:rPr>
              <a:t>ó:</a:t>
            </a:r>
            <a:r>
              <a:rPr lang="en-US" altLang="en-US" sz="3400" b="1" spc="-150">
                <a:latin typeface="Times New Roman" panose="02020603050405020304" pitchFamily="18" charset="0"/>
                <a:cs typeface="Times New Roman" panose="02020603050405020304" pitchFamily="18" charset="0"/>
              </a:rPr>
              <a:t> </a:t>
            </a:r>
            <a:r>
              <a:rPr lang="en-US" altLang="en-US" sz="3400" b="1" spc="-150">
                <a:solidFill>
                  <a:srgbClr val="0000CC"/>
                </a:solidFill>
                <a:latin typeface="Times New Roman" panose="02020603050405020304" pitchFamily="18" charset="0"/>
                <a:cs typeface="Times New Roman" panose="02020603050405020304" pitchFamily="18" charset="0"/>
              </a:rPr>
              <a:t>có tham gia vào cấu trúc ngữ pháp của câu không? Có tham gia vào việc diễn </a:t>
            </a:r>
            <a:r>
              <a:rPr lang="vi-VN" altLang="en-US" sz="3400" b="1" spc="-150">
                <a:solidFill>
                  <a:srgbClr val="0000CC"/>
                </a:solidFill>
                <a:latin typeface="Times New Roman" panose="02020603050405020304" pitchFamily="18" charset="0"/>
                <a:cs typeface="Times New Roman" panose="02020603050405020304" pitchFamily="18" charset="0"/>
              </a:rPr>
              <a:t>đ</a:t>
            </a:r>
            <a:r>
              <a:rPr lang="en-US" altLang="en-US" sz="3400" b="1" spc="-150">
                <a:solidFill>
                  <a:srgbClr val="0000CC"/>
                </a:solidFill>
                <a:latin typeface="Times New Roman" panose="02020603050405020304" pitchFamily="18" charset="0"/>
                <a:cs typeface="Times New Roman" panose="02020603050405020304" pitchFamily="18" charset="0"/>
              </a:rPr>
              <a:t>ạt nghĩa sự việc của câu không?</a:t>
            </a:r>
          </a:p>
        </p:txBody>
      </p:sp>
    </p:spTree>
    <p:extLst>
      <p:ext uri="{BB962C8B-B14F-4D97-AF65-F5344CB8AC3E}">
        <p14:creationId xmlns:p14="http://schemas.microsoft.com/office/powerpoint/2010/main" val="922628469"/>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62"/>
                                        </p:tgtEl>
                                        <p:attrNameLst>
                                          <p:attrName>style.visibility</p:attrName>
                                        </p:attrNameLst>
                                      </p:cBhvr>
                                      <p:to>
                                        <p:strVal val="visible"/>
                                      </p:to>
                                    </p:set>
                                    <p:anim calcmode="lin" valueType="num">
                                      <p:cBhvr additive="base">
                                        <p:cTn id="7" dur="500" fill="hold"/>
                                        <p:tgtEl>
                                          <p:spTgt spid="27662"/>
                                        </p:tgtEl>
                                        <p:attrNameLst>
                                          <p:attrName>ppt_x</p:attrName>
                                        </p:attrNameLst>
                                      </p:cBhvr>
                                      <p:tavLst>
                                        <p:tav tm="0">
                                          <p:val>
                                            <p:strVal val="#ppt_x"/>
                                          </p:val>
                                        </p:tav>
                                        <p:tav tm="100000">
                                          <p:val>
                                            <p:strVal val="#ppt_x"/>
                                          </p:val>
                                        </p:tav>
                                      </p:tavLst>
                                    </p:anim>
                                    <p:anim calcmode="lin" valueType="num">
                                      <p:cBhvr additive="base">
                                        <p:cTn id="8" dur="500" fill="hold"/>
                                        <p:tgtEl>
                                          <p:spTgt spid="2766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663"/>
                                        </p:tgtEl>
                                        <p:attrNameLst>
                                          <p:attrName>style.visibility</p:attrName>
                                        </p:attrNameLst>
                                      </p:cBhvr>
                                      <p:to>
                                        <p:strVal val="visible"/>
                                      </p:to>
                                    </p:set>
                                    <p:anim calcmode="lin" valueType="num">
                                      <p:cBhvr additive="base">
                                        <p:cTn id="13" dur="500" fill="hold"/>
                                        <p:tgtEl>
                                          <p:spTgt spid="27663"/>
                                        </p:tgtEl>
                                        <p:attrNameLst>
                                          <p:attrName>ppt_x</p:attrName>
                                        </p:attrNameLst>
                                      </p:cBhvr>
                                      <p:tavLst>
                                        <p:tav tm="0">
                                          <p:val>
                                            <p:strVal val="#ppt_x"/>
                                          </p:val>
                                        </p:tav>
                                        <p:tav tm="100000">
                                          <p:val>
                                            <p:strVal val="#ppt_x"/>
                                          </p:val>
                                        </p:tav>
                                      </p:tavLst>
                                    </p:anim>
                                    <p:anim calcmode="lin" valueType="num">
                                      <p:cBhvr additive="base">
                                        <p:cTn id="14" dur="500" fill="hold"/>
                                        <p:tgtEl>
                                          <p:spTgt spid="276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2" grpId="0" animBg="1"/>
      <p:bldP spid="2766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253217" y="152401"/>
            <a:ext cx="11690253" cy="5847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ts val="0"/>
              </a:spcBef>
              <a:buNone/>
              <a:defRPr/>
            </a:pPr>
            <a:r>
              <a:rPr lang="en-US" altLang="en-US" sz="3400" b="1" spc="-150">
                <a:solidFill>
                  <a:srgbClr val="FF0000"/>
                </a:solidFill>
                <a:latin typeface="Times New Roman" panose="02020603050405020304" pitchFamily="18" charset="0"/>
                <a:cs typeface="Times New Roman" panose="02020603050405020304" pitchFamily="18" charset="0"/>
              </a:rPr>
              <a:t>Sự giống và khác nhau giữa các phần tình thái và cảm thán trong câu:</a:t>
            </a:r>
          </a:p>
          <a:p>
            <a:pPr algn="just">
              <a:spcBef>
                <a:spcPts val="0"/>
              </a:spcBef>
              <a:buNone/>
              <a:defRPr/>
            </a:pPr>
            <a:r>
              <a:rPr lang="en-US" altLang="en-US" sz="3400" b="1" u="sng" spc="-150">
                <a:solidFill>
                  <a:srgbClr val="FF0000"/>
                </a:solidFill>
                <a:latin typeface="Times New Roman" panose="02020603050405020304" pitchFamily="18" charset="0"/>
                <a:cs typeface="Times New Roman" panose="02020603050405020304" pitchFamily="18" charset="0"/>
              </a:rPr>
              <a:t>* Khác nhau:</a:t>
            </a:r>
          </a:p>
          <a:p>
            <a:pPr algn="just">
              <a:spcBef>
                <a:spcPts val="0"/>
              </a:spcBef>
              <a:buFontTx/>
              <a:buChar char="-"/>
              <a:defRPr/>
            </a:pPr>
            <a:r>
              <a:rPr lang="en-US" altLang="en-US" sz="3400" b="1" spc="-150">
                <a:solidFill>
                  <a:srgbClr val="CC0099"/>
                </a:solidFill>
                <a:latin typeface="Times New Roman" panose="02020603050405020304" pitchFamily="18" charset="0"/>
                <a:cs typeface="Times New Roman" panose="02020603050405020304" pitchFamily="18" charset="0"/>
              </a:rPr>
              <a:t> Thành phần tình thái</a:t>
            </a:r>
            <a:r>
              <a:rPr lang="en-US" altLang="en-US" sz="3400" b="1" spc="-150">
                <a:latin typeface="Times New Roman" panose="02020603050405020304" pitchFamily="18" charset="0"/>
                <a:cs typeface="Times New Roman" panose="02020603050405020304" pitchFamily="18" charset="0"/>
              </a:rPr>
              <a:t> </a:t>
            </a:r>
            <a:r>
              <a:rPr lang="vi-VN" altLang="en-US" sz="3400" b="1" spc="-150">
                <a:solidFill>
                  <a:srgbClr val="0000CC"/>
                </a:solidFill>
                <a:latin typeface="Times New Roman" panose="02020603050405020304" pitchFamily="18" charset="0"/>
                <a:cs typeface="Times New Roman" panose="02020603050405020304" pitchFamily="18" charset="0"/>
              </a:rPr>
              <a:t>đư</a:t>
            </a:r>
            <a:r>
              <a:rPr lang="en-US" altLang="en-US" sz="3400" b="1" spc="-150">
                <a:solidFill>
                  <a:srgbClr val="0000CC"/>
                </a:solidFill>
                <a:latin typeface="Times New Roman" panose="02020603050405020304" pitchFamily="18" charset="0"/>
                <a:cs typeface="Times New Roman" panose="02020603050405020304" pitchFamily="18" charset="0"/>
              </a:rPr>
              <a:t>ợc dùng </a:t>
            </a:r>
            <a:r>
              <a:rPr lang="vi-VN" altLang="en-US" sz="3400" b="1" spc="-150">
                <a:solidFill>
                  <a:srgbClr val="0000CC"/>
                </a:solidFill>
                <a:latin typeface="Times New Roman" panose="02020603050405020304" pitchFamily="18" charset="0"/>
                <a:cs typeface="Times New Roman" panose="02020603050405020304" pitchFamily="18" charset="0"/>
              </a:rPr>
              <a:t>đ</a:t>
            </a:r>
            <a:r>
              <a:rPr lang="en-US" altLang="en-US" sz="3400" b="1" spc="-150">
                <a:solidFill>
                  <a:srgbClr val="0000CC"/>
                </a:solidFill>
                <a:latin typeface="Times New Roman" panose="02020603050405020304" pitchFamily="18" charset="0"/>
                <a:cs typeface="Times New Roman" panose="02020603050405020304" pitchFamily="18" charset="0"/>
              </a:rPr>
              <a:t>ể </a:t>
            </a:r>
            <a:r>
              <a:rPr lang="en-US" altLang="en-US" sz="3400" b="1" u="sng" spc="-150">
                <a:solidFill>
                  <a:srgbClr val="0000CC"/>
                </a:solidFill>
                <a:latin typeface="Times New Roman" panose="02020603050405020304" pitchFamily="18" charset="0"/>
                <a:cs typeface="Times New Roman" panose="02020603050405020304" pitchFamily="18" charset="0"/>
              </a:rPr>
              <a:t>thể hiện cách nhìn của ng</a:t>
            </a:r>
            <a:r>
              <a:rPr lang="vi-VN" altLang="en-US" sz="3400" b="1" u="sng" spc="-150">
                <a:solidFill>
                  <a:srgbClr val="0000CC"/>
                </a:solidFill>
                <a:latin typeface="Times New Roman" panose="02020603050405020304" pitchFamily="18" charset="0"/>
                <a:cs typeface="Times New Roman" panose="02020603050405020304" pitchFamily="18" charset="0"/>
              </a:rPr>
              <a:t>ư</a:t>
            </a:r>
            <a:r>
              <a:rPr lang="en-US" altLang="en-US" sz="3400" b="1" u="sng" spc="-150">
                <a:solidFill>
                  <a:srgbClr val="0000CC"/>
                </a:solidFill>
                <a:latin typeface="Times New Roman" panose="02020603050405020304" pitchFamily="18" charset="0"/>
                <a:cs typeface="Times New Roman" panose="02020603050405020304" pitchFamily="18" charset="0"/>
              </a:rPr>
              <a:t>ời nói </a:t>
            </a:r>
            <a:r>
              <a:rPr lang="vi-VN" altLang="en-US" sz="3400" b="1" u="sng" spc="-150">
                <a:solidFill>
                  <a:srgbClr val="0000CC"/>
                </a:solidFill>
                <a:latin typeface="Times New Roman" panose="02020603050405020304" pitchFamily="18" charset="0"/>
                <a:cs typeface="Times New Roman" panose="02020603050405020304" pitchFamily="18" charset="0"/>
              </a:rPr>
              <a:t>đ</a:t>
            </a:r>
            <a:r>
              <a:rPr lang="en-US" altLang="en-US" sz="3400" b="1" u="sng" spc="-150">
                <a:solidFill>
                  <a:srgbClr val="0000CC"/>
                </a:solidFill>
                <a:latin typeface="Times New Roman" panose="02020603050405020304" pitchFamily="18" charset="0"/>
                <a:cs typeface="Times New Roman" panose="02020603050405020304" pitchFamily="18" charset="0"/>
              </a:rPr>
              <a:t>ối với sự việc</a:t>
            </a:r>
            <a:r>
              <a:rPr lang="en-US" altLang="en-US" sz="3400" b="1" spc="-150">
                <a:solidFill>
                  <a:srgbClr val="0000CC"/>
                </a:solidFill>
                <a:latin typeface="Times New Roman" panose="02020603050405020304" pitchFamily="18" charset="0"/>
                <a:cs typeface="Times New Roman" panose="02020603050405020304" pitchFamily="18" charset="0"/>
              </a:rPr>
              <a:t> </a:t>
            </a:r>
            <a:r>
              <a:rPr lang="vi-VN" altLang="en-US" sz="3400" b="1" spc="-150">
                <a:solidFill>
                  <a:srgbClr val="0000CC"/>
                </a:solidFill>
                <a:latin typeface="Times New Roman" panose="02020603050405020304" pitchFamily="18" charset="0"/>
                <a:cs typeface="Times New Roman" panose="02020603050405020304" pitchFamily="18" charset="0"/>
              </a:rPr>
              <a:t>đư</a:t>
            </a:r>
            <a:r>
              <a:rPr lang="en-US" altLang="en-US" sz="3400" b="1" spc="-150">
                <a:solidFill>
                  <a:srgbClr val="0000CC"/>
                </a:solidFill>
                <a:latin typeface="Times New Roman" panose="02020603050405020304" pitchFamily="18" charset="0"/>
                <a:cs typeface="Times New Roman" panose="02020603050405020304" pitchFamily="18" charset="0"/>
              </a:rPr>
              <a:t>ợc nói </a:t>
            </a:r>
            <a:r>
              <a:rPr lang="vi-VN" altLang="en-US" sz="3400" b="1" spc="-150">
                <a:solidFill>
                  <a:srgbClr val="0000CC"/>
                </a:solidFill>
                <a:latin typeface="Times New Roman" panose="02020603050405020304" pitchFamily="18" charset="0"/>
                <a:cs typeface="Times New Roman" panose="02020603050405020304" pitchFamily="18" charset="0"/>
              </a:rPr>
              <a:t>đ</a:t>
            </a:r>
            <a:r>
              <a:rPr lang="en-US" altLang="en-US" sz="3400" b="1" spc="-150">
                <a:solidFill>
                  <a:srgbClr val="0000CC"/>
                </a:solidFill>
                <a:latin typeface="Times New Roman" panose="02020603050405020304" pitchFamily="18" charset="0"/>
                <a:cs typeface="Times New Roman" panose="02020603050405020304" pitchFamily="18" charset="0"/>
              </a:rPr>
              <a:t>ến trong câu.</a:t>
            </a:r>
          </a:p>
          <a:p>
            <a:pPr algn="just">
              <a:spcBef>
                <a:spcPts val="0"/>
              </a:spcBef>
              <a:buFontTx/>
              <a:buChar char="-"/>
              <a:defRPr/>
            </a:pPr>
            <a:r>
              <a:rPr lang="en-US" altLang="en-US" sz="3400" b="1" spc="-150">
                <a:solidFill>
                  <a:srgbClr val="CC0099"/>
                </a:solidFill>
                <a:latin typeface="Times New Roman" panose="02020603050405020304" pitchFamily="18" charset="0"/>
                <a:cs typeface="Times New Roman" panose="02020603050405020304" pitchFamily="18" charset="0"/>
              </a:rPr>
              <a:t> Thành phần cảm thán</a:t>
            </a:r>
            <a:r>
              <a:rPr lang="en-US" altLang="en-US" sz="3400" b="1" spc="-150">
                <a:latin typeface="Times New Roman" panose="02020603050405020304" pitchFamily="18" charset="0"/>
                <a:cs typeface="Times New Roman" panose="02020603050405020304" pitchFamily="18" charset="0"/>
              </a:rPr>
              <a:t> </a:t>
            </a:r>
            <a:r>
              <a:rPr lang="vi-VN" altLang="en-US" sz="3400" b="1" spc="-150">
                <a:solidFill>
                  <a:srgbClr val="0000CC"/>
                </a:solidFill>
                <a:latin typeface="Times New Roman" panose="02020603050405020304" pitchFamily="18" charset="0"/>
                <a:cs typeface="Times New Roman" panose="02020603050405020304" pitchFamily="18" charset="0"/>
              </a:rPr>
              <a:t>đư</a:t>
            </a:r>
            <a:r>
              <a:rPr lang="en-US" altLang="en-US" sz="3400" b="1" spc="-150">
                <a:solidFill>
                  <a:srgbClr val="0000CC"/>
                </a:solidFill>
                <a:latin typeface="Times New Roman" panose="02020603050405020304" pitchFamily="18" charset="0"/>
                <a:cs typeface="Times New Roman" panose="02020603050405020304" pitchFamily="18" charset="0"/>
              </a:rPr>
              <a:t>ợc dùng </a:t>
            </a:r>
            <a:r>
              <a:rPr lang="vi-VN" altLang="en-US" sz="3400" b="1" u="sng" spc="-150">
                <a:solidFill>
                  <a:srgbClr val="0000CC"/>
                </a:solidFill>
                <a:latin typeface="Times New Roman" panose="02020603050405020304" pitchFamily="18" charset="0"/>
                <a:cs typeface="Times New Roman" panose="02020603050405020304" pitchFamily="18" charset="0"/>
              </a:rPr>
              <a:t>đ</a:t>
            </a:r>
            <a:r>
              <a:rPr lang="en-US" altLang="en-US" sz="3400" b="1" u="sng" spc="-150">
                <a:solidFill>
                  <a:srgbClr val="0000CC"/>
                </a:solidFill>
                <a:latin typeface="Times New Roman" panose="02020603050405020304" pitchFamily="18" charset="0"/>
                <a:cs typeface="Times New Roman" panose="02020603050405020304" pitchFamily="18" charset="0"/>
              </a:rPr>
              <a:t>ể bộc lộ tâm lý</a:t>
            </a:r>
            <a:r>
              <a:rPr lang="en-US" altLang="en-US" sz="3400" b="1" spc="-150">
                <a:solidFill>
                  <a:srgbClr val="0000CC"/>
                </a:solidFill>
                <a:latin typeface="Times New Roman" panose="02020603050405020304" pitchFamily="18" charset="0"/>
                <a:cs typeface="Times New Roman" panose="02020603050405020304" pitchFamily="18" charset="0"/>
              </a:rPr>
              <a:t> của ng</a:t>
            </a:r>
            <a:r>
              <a:rPr lang="vi-VN" altLang="en-US" sz="3400" b="1" spc="-150">
                <a:solidFill>
                  <a:srgbClr val="0000CC"/>
                </a:solidFill>
                <a:latin typeface="Times New Roman" panose="02020603050405020304" pitchFamily="18" charset="0"/>
                <a:cs typeface="Times New Roman" panose="02020603050405020304" pitchFamily="18" charset="0"/>
              </a:rPr>
              <a:t>ư</a:t>
            </a:r>
            <a:r>
              <a:rPr lang="en-US" altLang="en-US" sz="3400" b="1" spc="-150">
                <a:solidFill>
                  <a:srgbClr val="0000CC"/>
                </a:solidFill>
                <a:latin typeface="Times New Roman" panose="02020603050405020304" pitchFamily="18" charset="0"/>
                <a:cs typeface="Times New Roman" panose="02020603050405020304" pitchFamily="18" charset="0"/>
              </a:rPr>
              <a:t>ời nói (</a:t>
            </a:r>
            <a:r>
              <a:rPr lang="en-US" altLang="en-US" sz="3400" b="1" i="1" spc="-150">
                <a:solidFill>
                  <a:srgbClr val="0000CC"/>
                </a:solidFill>
                <a:latin typeface="Times New Roman" panose="02020603050405020304" pitchFamily="18" charset="0"/>
                <a:cs typeface="Times New Roman" panose="02020603050405020304" pitchFamily="18" charset="0"/>
              </a:rPr>
              <a:t>vui, buồn, mừng, giận…</a:t>
            </a:r>
            <a:r>
              <a:rPr lang="en-US" altLang="en-US" sz="3400" b="1" spc="-150">
                <a:solidFill>
                  <a:srgbClr val="0000CC"/>
                </a:solidFill>
                <a:latin typeface="Times New Roman" panose="02020603050405020304" pitchFamily="18" charset="0"/>
                <a:cs typeface="Times New Roman" panose="02020603050405020304" pitchFamily="18" charset="0"/>
              </a:rPr>
              <a:t>)</a:t>
            </a:r>
          </a:p>
          <a:p>
            <a:pPr algn="just">
              <a:spcBef>
                <a:spcPts val="0"/>
              </a:spcBef>
              <a:buNone/>
              <a:defRPr/>
            </a:pPr>
            <a:r>
              <a:rPr lang="en-US" altLang="en-US" sz="3400" b="1" u="sng" spc="-150">
                <a:solidFill>
                  <a:srgbClr val="FF0000"/>
                </a:solidFill>
                <a:latin typeface="Times New Roman" panose="02020603050405020304" pitchFamily="18" charset="0"/>
                <a:cs typeface="Times New Roman" panose="02020603050405020304" pitchFamily="18" charset="0"/>
              </a:rPr>
              <a:t>*Giống nhau</a:t>
            </a:r>
            <a:r>
              <a:rPr lang="en-US" altLang="en-US" sz="3400" b="1" spc="-150">
                <a:solidFill>
                  <a:srgbClr val="FF0000"/>
                </a:solidFill>
                <a:latin typeface="Times New Roman" panose="02020603050405020304" pitchFamily="18" charset="0"/>
                <a:cs typeface="Times New Roman" panose="02020603050405020304" pitchFamily="18" charset="0"/>
              </a:rPr>
              <a:t>:</a:t>
            </a:r>
          </a:p>
          <a:p>
            <a:pPr algn="just">
              <a:spcBef>
                <a:spcPts val="0"/>
              </a:spcBef>
              <a:buFontTx/>
              <a:buChar char="-"/>
              <a:defRPr/>
            </a:pPr>
            <a:r>
              <a:rPr lang="en-US" altLang="en-US" sz="3400" b="1" spc="-150">
                <a:solidFill>
                  <a:srgbClr val="0000CC"/>
                </a:solidFill>
                <a:latin typeface="Times New Roman" panose="02020603050405020304" pitchFamily="18" charset="0"/>
                <a:cs typeface="Times New Roman" panose="02020603050405020304" pitchFamily="18" charset="0"/>
              </a:rPr>
              <a:t> Đều không tham gia vào việc diễn </a:t>
            </a:r>
            <a:r>
              <a:rPr lang="vi-VN" altLang="en-US" sz="3400" b="1" spc="-150">
                <a:solidFill>
                  <a:srgbClr val="0000CC"/>
                </a:solidFill>
                <a:latin typeface="Times New Roman" panose="02020603050405020304" pitchFamily="18" charset="0"/>
                <a:cs typeface="Times New Roman" panose="02020603050405020304" pitchFamily="18" charset="0"/>
              </a:rPr>
              <a:t>đ</a:t>
            </a:r>
            <a:r>
              <a:rPr lang="en-US" altLang="en-US" sz="3400" b="1" spc="-150">
                <a:solidFill>
                  <a:srgbClr val="0000CC"/>
                </a:solidFill>
                <a:latin typeface="Times New Roman" panose="02020603050405020304" pitchFamily="18" charset="0"/>
                <a:cs typeface="Times New Roman" panose="02020603050405020304" pitchFamily="18" charset="0"/>
              </a:rPr>
              <a:t>ạt nghĩa sự việc của câu. </a:t>
            </a:r>
          </a:p>
          <a:p>
            <a:pPr algn="just">
              <a:spcBef>
                <a:spcPts val="0"/>
              </a:spcBef>
              <a:buFontTx/>
              <a:buChar char="-"/>
              <a:defRPr/>
            </a:pPr>
            <a:r>
              <a:rPr lang="en-US" altLang="en-US" sz="3400" b="1" spc="-150">
                <a:solidFill>
                  <a:srgbClr val="0000CC"/>
                </a:solidFill>
                <a:latin typeface="Times New Roman" panose="02020603050405020304" pitchFamily="18" charset="0"/>
                <a:cs typeface="Times New Roman" panose="02020603050405020304" pitchFamily="18" charset="0"/>
              </a:rPr>
              <a:t> Đều không tham gia vào cấu trúc ngữ pháp của câu.</a:t>
            </a:r>
          </a:p>
          <a:p>
            <a:pPr algn="just">
              <a:spcBef>
                <a:spcPts val="0"/>
              </a:spcBef>
              <a:buNone/>
              <a:defRPr/>
            </a:pPr>
            <a:r>
              <a:rPr lang="en-US" altLang="en-US" sz="3400" b="1" spc="-15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Thành phần biệt lập.</a:t>
            </a:r>
          </a:p>
        </p:txBody>
      </p:sp>
    </p:spTree>
    <p:extLst>
      <p:ext uri="{BB962C8B-B14F-4D97-AF65-F5344CB8AC3E}">
        <p14:creationId xmlns:p14="http://schemas.microsoft.com/office/powerpoint/2010/main" val="191729644"/>
      </p:ext>
    </p:extLst>
  </p:cSld>
  <p:clrMapOvr>
    <a:masterClrMapping/>
  </p:clrMapOvr>
  <p:transition>
    <p:blinds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9"/>
          <p:cNvSpPr txBox="1">
            <a:spLocks noChangeArrowheads="1"/>
          </p:cNvSpPr>
          <p:nvPr/>
        </p:nvSpPr>
        <p:spPr bwMode="auto">
          <a:xfrm>
            <a:off x="176463" y="609600"/>
            <a:ext cx="43193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u="sng" spc="-150">
                <a:solidFill>
                  <a:srgbClr val="990099"/>
                </a:solidFill>
                <a:latin typeface="Times New Roman" panose="02020603050405020304" pitchFamily="18" charset="0"/>
                <a:cs typeface="Times New Roman" panose="02020603050405020304" pitchFamily="18" charset="0"/>
              </a:rPr>
              <a:t>III/ LUYỆN TẬP:</a:t>
            </a:r>
          </a:p>
        </p:txBody>
      </p:sp>
      <p:sp>
        <p:nvSpPr>
          <p:cNvPr id="13315" name="Text Box 20"/>
          <p:cNvSpPr txBox="1">
            <a:spLocks noChangeArrowheads="1"/>
          </p:cNvSpPr>
          <p:nvPr/>
        </p:nvSpPr>
        <p:spPr bwMode="auto">
          <a:xfrm>
            <a:off x="176463" y="1137791"/>
            <a:ext cx="1182303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en-US" altLang="en-US" b="1" u="sng" spc="-150">
                <a:solidFill>
                  <a:srgbClr val="FF3300"/>
                </a:solidFill>
                <a:latin typeface="Times New Roman" panose="02020603050405020304" pitchFamily="18" charset="0"/>
                <a:cs typeface="Times New Roman" panose="02020603050405020304" pitchFamily="18" charset="0"/>
              </a:rPr>
              <a:t>Bài tập 1:</a:t>
            </a:r>
            <a:r>
              <a:rPr lang="en-US" altLang="en-US" b="1" spc="-150">
                <a:solidFill>
                  <a:srgbClr val="FF3300"/>
                </a:solidFill>
                <a:latin typeface="Times New Roman" panose="02020603050405020304" pitchFamily="18" charset="0"/>
                <a:cs typeface="Times New Roman" panose="02020603050405020304" pitchFamily="18" charset="0"/>
              </a:rPr>
              <a:t>Tìm các thành phần tình thái, cảm thán trong những câu sau đây:</a:t>
            </a:r>
            <a:endParaRPr lang="en-US" altLang="en-US" b="1" u="sng" spc="-150">
              <a:solidFill>
                <a:srgbClr val="FF3300"/>
              </a:solidFill>
              <a:latin typeface="Times New Roman" panose="02020603050405020304" pitchFamily="18" charset="0"/>
              <a:cs typeface="Times New Roman" panose="02020603050405020304" pitchFamily="18" charset="0"/>
            </a:endParaRPr>
          </a:p>
        </p:txBody>
      </p:sp>
      <p:sp>
        <p:nvSpPr>
          <p:cNvPr id="28694" name="Text Box 22"/>
          <p:cNvSpPr txBox="1">
            <a:spLocks noChangeArrowheads="1"/>
          </p:cNvSpPr>
          <p:nvPr/>
        </p:nvSpPr>
        <p:spPr bwMode="auto">
          <a:xfrm>
            <a:off x="267702" y="2056479"/>
            <a:ext cx="1180899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spc="-150">
                <a:solidFill>
                  <a:srgbClr val="0000FF"/>
                </a:solidFill>
                <a:latin typeface="Times New Roman" panose="02020603050405020304" pitchFamily="18" charset="0"/>
                <a:cs typeface="Times New Roman" panose="02020603050405020304" pitchFamily="18" charset="0"/>
              </a:rPr>
              <a:t>a/ Nhưng còn cái này nữa mà ông sợ, có lẽ còn ghê rợn hơn cả những tiếng kia nhiều.                                                                                      (Kim Lân, </a:t>
            </a:r>
            <a:r>
              <a:rPr lang="en-US" altLang="en-US" b="1" i="1" spc="-150">
                <a:solidFill>
                  <a:srgbClr val="0000FF"/>
                </a:solidFill>
                <a:latin typeface="Times New Roman" panose="02020603050405020304" pitchFamily="18" charset="0"/>
                <a:cs typeface="Times New Roman" panose="02020603050405020304" pitchFamily="18" charset="0"/>
              </a:rPr>
              <a:t>Làng</a:t>
            </a:r>
            <a:r>
              <a:rPr lang="en-US" altLang="en-US" b="1" spc="-150">
                <a:solidFill>
                  <a:srgbClr val="0000FF"/>
                </a:solidFill>
                <a:latin typeface="Times New Roman" panose="02020603050405020304" pitchFamily="18" charset="0"/>
                <a:cs typeface="Times New Roman" panose="02020603050405020304" pitchFamily="18" charset="0"/>
              </a:rPr>
              <a:t> )</a:t>
            </a:r>
          </a:p>
        </p:txBody>
      </p:sp>
      <p:sp>
        <p:nvSpPr>
          <p:cNvPr id="28695" name="Text Box 23"/>
          <p:cNvSpPr txBox="1">
            <a:spLocks noChangeArrowheads="1"/>
          </p:cNvSpPr>
          <p:nvPr/>
        </p:nvSpPr>
        <p:spPr bwMode="auto">
          <a:xfrm>
            <a:off x="267703" y="3029190"/>
            <a:ext cx="11808994"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50000"/>
              </a:spcBef>
              <a:buFontTx/>
              <a:buNone/>
            </a:pPr>
            <a:r>
              <a:rPr lang="en-US" altLang="en-US" b="1" spc="-150">
                <a:solidFill>
                  <a:srgbClr val="0000FF"/>
                </a:solidFill>
                <a:latin typeface="Times New Roman" panose="02020603050405020304" pitchFamily="18" charset="0"/>
                <a:cs typeface="Times New Roman" panose="02020603050405020304" pitchFamily="18" charset="0"/>
              </a:rPr>
              <a:t>b/ Chao ôi, bắt gặp một con người như anh ta là một cơ hội hãn hữu cho sáng tác , nhưng hoàn thành sáng tác còn là một chặng đường dài.</a:t>
            </a:r>
          </a:p>
          <a:p>
            <a:pPr algn="just" eaLnBrk="1" hangingPunct="1">
              <a:spcBef>
                <a:spcPct val="50000"/>
              </a:spcBef>
              <a:buFontTx/>
              <a:buNone/>
            </a:pPr>
            <a:r>
              <a:rPr lang="en-US" altLang="en-US" b="1" spc="-150">
                <a:solidFill>
                  <a:srgbClr val="0000FF"/>
                </a:solidFill>
                <a:latin typeface="Times New Roman" panose="02020603050405020304" pitchFamily="18" charset="0"/>
                <a:cs typeface="Times New Roman" panose="02020603050405020304" pitchFamily="18" charset="0"/>
              </a:rPr>
              <a:t>                                                    (Nguyễn Thành Long , </a:t>
            </a:r>
            <a:r>
              <a:rPr lang="en-US" altLang="en-US" b="1" i="1" spc="-150">
                <a:solidFill>
                  <a:srgbClr val="0000FF"/>
                </a:solidFill>
                <a:latin typeface="Times New Roman" panose="02020603050405020304" pitchFamily="18" charset="0"/>
                <a:cs typeface="Times New Roman" panose="02020603050405020304" pitchFamily="18" charset="0"/>
              </a:rPr>
              <a:t>Lặng lẽ SaPa</a:t>
            </a:r>
            <a:r>
              <a:rPr lang="en-US" altLang="en-US" b="1" spc="-150">
                <a:solidFill>
                  <a:srgbClr val="0000FF"/>
                </a:solidFill>
                <a:latin typeface="Times New Roman" panose="02020603050405020304" pitchFamily="18" charset="0"/>
                <a:cs typeface="Times New Roman" panose="02020603050405020304" pitchFamily="18" charset="0"/>
              </a:rPr>
              <a:t> )</a:t>
            </a:r>
          </a:p>
        </p:txBody>
      </p:sp>
      <p:sp>
        <p:nvSpPr>
          <p:cNvPr id="28696" name="Text Box 24"/>
          <p:cNvSpPr txBox="1">
            <a:spLocks noChangeArrowheads="1"/>
          </p:cNvSpPr>
          <p:nvPr/>
        </p:nvSpPr>
        <p:spPr bwMode="auto">
          <a:xfrm>
            <a:off x="253666" y="4028296"/>
            <a:ext cx="11823031"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ts val="0"/>
              </a:spcBef>
              <a:buFontTx/>
              <a:buNone/>
            </a:pPr>
            <a:r>
              <a:rPr lang="en-US" altLang="en-US" b="1" spc="-150">
                <a:solidFill>
                  <a:srgbClr val="0000FF"/>
                </a:solidFill>
                <a:latin typeface="Times New Roman" panose="02020603050405020304" pitchFamily="18" charset="0"/>
                <a:cs typeface="Times New Roman" panose="02020603050405020304" pitchFamily="18" charset="0"/>
              </a:rPr>
              <a:t>c/ Trong giờ phút cuối cùng, không còn đủ sức trăng trối lại điều gì, hình như chỉ có tình cha con là không thể chết được, anh đưa tay vào túi, móc cây lược, đưa cho tôi và nhìn tôi một hồi lâu . </a:t>
            </a:r>
          </a:p>
          <a:p>
            <a:pPr algn="just" eaLnBrk="1" hangingPunct="1">
              <a:spcBef>
                <a:spcPts val="0"/>
              </a:spcBef>
              <a:buFontTx/>
              <a:buNone/>
            </a:pPr>
            <a:r>
              <a:rPr lang="en-US" altLang="en-US" b="1" spc="-150">
                <a:solidFill>
                  <a:srgbClr val="0000FF"/>
                </a:solidFill>
                <a:latin typeface="Times New Roman" panose="02020603050405020304" pitchFamily="18" charset="0"/>
                <a:cs typeface="Times New Roman" panose="02020603050405020304" pitchFamily="18" charset="0"/>
              </a:rPr>
              <a:t>                                                 (Nguyễn Quang Sáng, </a:t>
            </a:r>
            <a:r>
              <a:rPr lang="en-US" altLang="en-US" b="1" i="1" spc="-150">
                <a:solidFill>
                  <a:srgbClr val="0000FF"/>
                </a:solidFill>
                <a:latin typeface="Times New Roman" panose="02020603050405020304" pitchFamily="18" charset="0"/>
                <a:cs typeface="Times New Roman" panose="02020603050405020304" pitchFamily="18" charset="0"/>
              </a:rPr>
              <a:t>Chiếc lược ngà</a:t>
            </a:r>
            <a:r>
              <a:rPr lang="en-US" altLang="en-US" b="1" spc="-150">
                <a:solidFill>
                  <a:srgbClr val="0000FF"/>
                </a:solidFill>
                <a:latin typeface="Times New Roman" panose="02020603050405020304" pitchFamily="18" charset="0"/>
                <a:cs typeface="Times New Roman" panose="02020603050405020304" pitchFamily="18" charset="0"/>
              </a:rPr>
              <a:t>)</a:t>
            </a:r>
          </a:p>
        </p:txBody>
      </p:sp>
      <p:sp>
        <p:nvSpPr>
          <p:cNvPr id="28697" name="Text Box 25"/>
          <p:cNvSpPr txBox="1">
            <a:spLocks noChangeArrowheads="1"/>
          </p:cNvSpPr>
          <p:nvPr/>
        </p:nvSpPr>
        <p:spPr bwMode="auto">
          <a:xfrm>
            <a:off x="405060" y="5059347"/>
            <a:ext cx="1182303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0"/>
              </a:spcBef>
              <a:buFontTx/>
              <a:buNone/>
            </a:pPr>
            <a:r>
              <a:rPr lang="en-US" altLang="en-US" b="1" spc="-150">
                <a:solidFill>
                  <a:srgbClr val="0000FF"/>
                </a:solidFill>
                <a:latin typeface="Times New Roman" panose="02020603050405020304" pitchFamily="18" charset="0"/>
                <a:cs typeface="Times New Roman" panose="02020603050405020304" pitchFamily="18" charset="0"/>
              </a:rPr>
              <a:t>d/ Ông lão bỗng ngừng lại, ngờ ngợ như lời mình không được đúng lắm. Chả nhẽ cái bọn ở làng lại đốn đến thế được .</a:t>
            </a:r>
          </a:p>
          <a:p>
            <a:pPr eaLnBrk="1" hangingPunct="1">
              <a:spcBef>
                <a:spcPts val="0"/>
              </a:spcBef>
              <a:buFontTx/>
              <a:buNone/>
            </a:pPr>
            <a:r>
              <a:rPr lang="en-US" altLang="en-US" b="1" spc="-150">
                <a:solidFill>
                  <a:srgbClr val="0000FF"/>
                </a:solidFill>
                <a:latin typeface="Times New Roman" panose="02020603050405020304" pitchFamily="18" charset="0"/>
                <a:cs typeface="Times New Roman" panose="02020603050405020304" pitchFamily="18" charset="0"/>
              </a:rPr>
              <a:t>                                                                                                  (Kim Lân, </a:t>
            </a:r>
            <a:r>
              <a:rPr lang="en-US" altLang="en-US" b="1" i="1" spc="-150">
                <a:solidFill>
                  <a:srgbClr val="0000FF"/>
                </a:solidFill>
                <a:latin typeface="Times New Roman" panose="02020603050405020304" pitchFamily="18" charset="0"/>
                <a:cs typeface="Times New Roman" panose="02020603050405020304" pitchFamily="18" charset="0"/>
              </a:rPr>
              <a:t>Làng</a:t>
            </a:r>
            <a:r>
              <a:rPr lang="en-US" altLang="en-US" b="1" spc="-150">
                <a:solidFill>
                  <a:srgbClr val="0000FF"/>
                </a:solidFill>
                <a:latin typeface="Times New Roman" panose="02020603050405020304" pitchFamily="18" charset="0"/>
                <a:cs typeface="Times New Roman" panose="02020603050405020304" pitchFamily="18" charset="0"/>
              </a:rPr>
              <a:t> )</a:t>
            </a:r>
          </a:p>
        </p:txBody>
      </p:sp>
      <p:sp>
        <p:nvSpPr>
          <p:cNvPr id="13320" name="Text Box 26"/>
          <p:cNvSpPr txBox="1">
            <a:spLocks noChangeArrowheads="1"/>
          </p:cNvSpPr>
          <p:nvPr/>
        </p:nvSpPr>
        <p:spPr bwMode="auto">
          <a:xfrm>
            <a:off x="4419600" y="533400"/>
            <a:ext cx="175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US" altLang="en-US" sz="2400">
              <a:latin typeface="Times New Roman" panose="02020603050405020304" pitchFamily="18" charset="0"/>
              <a:cs typeface="Times New Roman" panose="02020603050405020304" pitchFamily="18" charset="0"/>
            </a:endParaRPr>
          </a:p>
        </p:txBody>
      </p:sp>
      <p:sp>
        <p:nvSpPr>
          <p:cNvPr id="28699" name="Text Box 27"/>
          <p:cNvSpPr txBox="1">
            <a:spLocks noChangeArrowheads="1"/>
          </p:cNvSpPr>
          <p:nvPr/>
        </p:nvSpPr>
        <p:spPr bwMode="auto">
          <a:xfrm>
            <a:off x="383003" y="2229696"/>
            <a:ext cx="6477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spc="-150">
                <a:solidFill>
                  <a:srgbClr val="0000FF"/>
                </a:solidFill>
                <a:latin typeface="Times New Roman" panose="02020603050405020304" pitchFamily="18" charset="0"/>
                <a:cs typeface="Times New Roman" panose="02020603050405020304" pitchFamily="18" charset="0"/>
              </a:rPr>
              <a:t>a) </a:t>
            </a:r>
            <a:r>
              <a:rPr lang="en-US" altLang="en-US" b="1" i="1" spc="-150">
                <a:solidFill>
                  <a:srgbClr val="0000FF"/>
                </a:solidFill>
                <a:latin typeface="Times New Roman" panose="02020603050405020304" pitchFamily="18" charset="0"/>
                <a:cs typeface="Times New Roman" panose="02020603050405020304" pitchFamily="18" charset="0"/>
              </a:rPr>
              <a:t>Có lẽ</a:t>
            </a:r>
            <a:r>
              <a:rPr lang="en-US" altLang="en-US" b="1" spc="-150">
                <a:solidFill>
                  <a:srgbClr val="0000FF"/>
                </a:solidFill>
                <a:latin typeface="Times New Roman" panose="02020603050405020304" pitchFamily="18" charset="0"/>
                <a:cs typeface="Times New Roman" panose="02020603050405020304" pitchFamily="18" charset="0"/>
              </a:rPr>
              <a:t> </a:t>
            </a:r>
            <a:r>
              <a:rPr lang="en-US" altLang="en-US" b="1" spc="-150">
                <a:solidFill>
                  <a:srgbClr val="0000FF"/>
                </a:solidFill>
                <a:latin typeface="Times New Roman" panose="02020603050405020304" pitchFamily="18" charset="0"/>
                <a:cs typeface="Times New Roman" panose="02020603050405020304" pitchFamily="18" charset="0"/>
                <a:sym typeface="Wingdings 3" panose="05040102010807070707" pitchFamily="18" charset="2"/>
              </a:rPr>
              <a:t></a:t>
            </a:r>
            <a:r>
              <a:rPr lang="en-US" altLang="en-US" b="1" spc="-150">
                <a:solidFill>
                  <a:srgbClr val="0000FF"/>
                </a:solidFill>
                <a:latin typeface="Times New Roman" panose="02020603050405020304" pitchFamily="18" charset="0"/>
                <a:cs typeface="Times New Roman" panose="02020603050405020304" pitchFamily="18" charset="0"/>
              </a:rPr>
              <a:t> </a:t>
            </a:r>
            <a:r>
              <a:rPr lang="en-US" altLang="en-US" b="1" i="1" spc="-150">
                <a:solidFill>
                  <a:srgbClr val="0000FF"/>
                </a:solidFill>
                <a:latin typeface="Times New Roman" panose="02020603050405020304" pitchFamily="18" charset="0"/>
                <a:cs typeface="Times New Roman" panose="02020603050405020304" pitchFamily="18" charset="0"/>
              </a:rPr>
              <a:t>Thành phần tình thái.</a:t>
            </a:r>
          </a:p>
        </p:txBody>
      </p:sp>
      <p:sp>
        <p:nvSpPr>
          <p:cNvPr id="28700" name="Text Box 28"/>
          <p:cNvSpPr txBox="1">
            <a:spLocks noChangeArrowheads="1"/>
          </p:cNvSpPr>
          <p:nvPr/>
        </p:nvSpPr>
        <p:spPr bwMode="auto">
          <a:xfrm>
            <a:off x="405060" y="3080932"/>
            <a:ext cx="6019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i="1" spc="-150">
                <a:solidFill>
                  <a:srgbClr val="0000FF"/>
                </a:solidFill>
                <a:latin typeface="Times New Roman" panose="02020603050405020304" pitchFamily="18" charset="0"/>
                <a:cs typeface="Times New Roman" panose="02020603050405020304" pitchFamily="18" charset="0"/>
              </a:rPr>
              <a:t>b) Chao ôi </a:t>
            </a:r>
            <a:r>
              <a:rPr lang="en-US" altLang="en-US" b="1" i="1" spc="-150">
                <a:solidFill>
                  <a:srgbClr val="0000FF"/>
                </a:solidFill>
                <a:latin typeface="Times New Roman" panose="02020603050405020304" pitchFamily="18" charset="0"/>
                <a:cs typeface="Times New Roman" panose="02020603050405020304" pitchFamily="18" charset="0"/>
                <a:sym typeface="Wingdings 3" panose="05040102010807070707" pitchFamily="18" charset="2"/>
              </a:rPr>
              <a:t></a:t>
            </a:r>
            <a:r>
              <a:rPr lang="en-US" altLang="en-US" b="1" i="1" spc="-150">
                <a:solidFill>
                  <a:srgbClr val="0000FF"/>
                </a:solidFill>
                <a:latin typeface="Times New Roman" panose="02020603050405020304" pitchFamily="18" charset="0"/>
                <a:cs typeface="Times New Roman" panose="02020603050405020304" pitchFamily="18" charset="0"/>
              </a:rPr>
              <a:t> Thành phần cảm thán </a:t>
            </a:r>
            <a:r>
              <a:rPr lang="en-US" altLang="en-US" sz="2400" b="1" i="1">
                <a:solidFill>
                  <a:srgbClr val="0000FF"/>
                </a:solidFill>
                <a:latin typeface="Times New Roman" panose="02020603050405020304" pitchFamily="18" charset="0"/>
                <a:cs typeface="Times New Roman" panose="02020603050405020304" pitchFamily="18" charset="0"/>
              </a:rPr>
              <a:t>.</a:t>
            </a:r>
          </a:p>
        </p:txBody>
      </p:sp>
      <p:sp>
        <p:nvSpPr>
          <p:cNvPr id="28701" name="Text Box 29"/>
          <p:cNvSpPr txBox="1">
            <a:spLocks noChangeArrowheads="1"/>
          </p:cNvSpPr>
          <p:nvPr/>
        </p:nvSpPr>
        <p:spPr bwMode="auto">
          <a:xfrm>
            <a:off x="383003" y="3987975"/>
            <a:ext cx="6400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spc="-150">
                <a:solidFill>
                  <a:srgbClr val="0000FF"/>
                </a:solidFill>
                <a:latin typeface="Times New Roman" panose="02020603050405020304" pitchFamily="18" charset="0"/>
                <a:cs typeface="Times New Roman" panose="02020603050405020304" pitchFamily="18" charset="0"/>
              </a:rPr>
              <a:t>c)</a:t>
            </a:r>
            <a:r>
              <a:rPr lang="en-US" altLang="en-US" b="1" i="1" spc="-150">
                <a:solidFill>
                  <a:srgbClr val="0000FF"/>
                </a:solidFill>
                <a:latin typeface="Times New Roman" panose="02020603050405020304" pitchFamily="18" charset="0"/>
                <a:cs typeface="Times New Roman" panose="02020603050405020304" pitchFamily="18" charset="0"/>
              </a:rPr>
              <a:t> Hình như</a:t>
            </a:r>
            <a:r>
              <a:rPr lang="en-US" altLang="en-US" b="1" spc="-150">
                <a:solidFill>
                  <a:srgbClr val="0000FF"/>
                </a:solidFill>
                <a:latin typeface="Times New Roman" panose="02020603050405020304" pitchFamily="18" charset="0"/>
                <a:cs typeface="Times New Roman" panose="02020603050405020304" pitchFamily="18" charset="0"/>
              </a:rPr>
              <a:t> </a:t>
            </a:r>
            <a:r>
              <a:rPr lang="en-US" altLang="en-US" b="1" spc="-150">
                <a:solidFill>
                  <a:srgbClr val="0000FF"/>
                </a:solidFill>
                <a:latin typeface="Times New Roman" panose="02020603050405020304" pitchFamily="18" charset="0"/>
                <a:cs typeface="Times New Roman" panose="02020603050405020304" pitchFamily="18" charset="0"/>
                <a:sym typeface="Wingdings 3" panose="05040102010807070707" pitchFamily="18" charset="2"/>
              </a:rPr>
              <a:t></a:t>
            </a:r>
            <a:r>
              <a:rPr lang="en-US" altLang="en-US" b="1" spc="-150">
                <a:solidFill>
                  <a:srgbClr val="0000FF"/>
                </a:solidFill>
                <a:latin typeface="Times New Roman" panose="02020603050405020304" pitchFamily="18" charset="0"/>
                <a:cs typeface="Times New Roman" panose="02020603050405020304" pitchFamily="18" charset="0"/>
              </a:rPr>
              <a:t> </a:t>
            </a:r>
            <a:r>
              <a:rPr lang="en-US" altLang="en-US" b="1" i="1" spc="-150">
                <a:solidFill>
                  <a:srgbClr val="0000FF"/>
                </a:solidFill>
                <a:latin typeface="Times New Roman" panose="02020603050405020304" pitchFamily="18" charset="0"/>
                <a:cs typeface="Times New Roman" panose="02020603050405020304" pitchFamily="18" charset="0"/>
              </a:rPr>
              <a:t>Thành phần tình thái</a:t>
            </a:r>
          </a:p>
        </p:txBody>
      </p:sp>
      <p:sp>
        <p:nvSpPr>
          <p:cNvPr id="28702" name="Text Box 30"/>
          <p:cNvSpPr txBox="1">
            <a:spLocks noChangeArrowheads="1"/>
          </p:cNvSpPr>
          <p:nvPr/>
        </p:nvSpPr>
        <p:spPr bwMode="auto">
          <a:xfrm>
            <a:off x="383003" y="4984314"/>
            <a:ext cx="6477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b="1" i="1" spc="-150">
                <a:solidFill>
                  <a:srgbClr val="0000FF"/>
                </a:solidFill>
                <a:latin typeface="Times New Roman" panose="02020603050405020304" pitchFamily="18" charset="0"/>
                <a:cs typeface="Times New Roman" panose="02020603050405020304" pitchFamily="18" charset="0"/>
              </a:rPr>
              <a:t>d) Chả nhẽ</a:t>
            </a:r>
            <a:r>
              <a:rPr lang="en-US" altLang="en-US" b="1" spc="-150">
                <a:solidFill>
                  <a:srgbClr val="0000FF"/>
                </a:solidFill>
                <a:latin typeface="Times New Roman" panose="02020603050405020304" pitchFamily="18" charset="0"/>
                <a:cs typeface="Times New Roman" panose="02020603050405020304" pitchFamily="18" charset="0"/>
              </a:rPr>
              <a:t> </a:t>
            </a:r>
            <a:r>
              <a:rPr lang="en-US" altLang="en-US" b="1" i="1" spc="-150">
                <a:solidFill>
                  <a:srgbClr val="0000FF"/>
                </a:solidFill>
                <a:latin typeface="Times New Roman" panose="02020603050405020304" pitchFamily="18" charset="0"/>
                <a:cs typeface="Times New Roman" panose="02020603050405020304" pitchFamily="18" charset="0"/>
                <a:sym typeface="Wingdings 3" panose="05040102010807070707" pitchFamily="18" charset="2"/>
              </a:rPr>
              <a:t> T</a:t>
            </a:r>
            <a:r>
              <a:rPr lang="en-US" altLang="en-US" b="1" i="1" spc="-150">
                <a:solidFill>
                  <a:srgbClr val="0000FF"/>
                </a:solidFill>
                <a:latin typeface="Times New Roman" panose="02020603050405020304" pitchFamily="18" charset="0"/>
                <a:cs typeface="Times New Roman" panose="02020603050405020304" pitchFamily="18" charset="0"/>
              </a:rPr>
              <a:t>hành phần tình thái .</a:t>
            </a:r>
          </a:p>
        </p:txBody>
      </p:sp>
    </p:spTree>
    <p:extLst>
      <p:ext uri="{BB962C8B-B14F-4D97-AF65-F5344CB8AC3E}">
        <p14:creationId xmlns:p14="http://schemas.microsoft.com/office/powerpoint/2010/main" val="546808253"/>
      </p:ext>
    </p:extLst>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28694"/>
                                        </p:tgtEl>
                                      </p:cBhvr>
                                    </p:animEffect>
                                    <p:anim calcmode="lin" valueType="num">
                                      <p:cBhvr>
                                        <p:cTn id="7" dur="1822" tmFilter="0,0; 0.14,0.31; 0.43,0.73; 0.71,0.91; 1.0,1.0">
                                          <p:stCondLst>
                                            <p:cond delay="0"/>
                                          </p:stCondLst>
                                        </p:cTn>
                                        <p:tgtEl>
                                          <p:spTgt spid="28694"/>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28694"/>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2869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2869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2869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2869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28694"/>
                                        </p:tgtEl>
                                        <p:attrNameLst>
                                          <p:attrName>ppt_y</p:attrName>
                                        </p:attrNameLst>
                                      </p:cBhvr>
                                      <p:tavLst>
                                        <p:tav tm="0">
                                          <p:val>
                                            <p:strVal val="ppt_y"/>
                                          </p:val>
                                        </p:tav>
                                        <p:tav tm="100000">
                                          <p:val>
                                            <p:strVal val="ppt_y+ppt_h"/>
                                          </p:val>
                                        </p:tav>
                                      </p:tavLst>
                                    </p:anim>
                                    <p:animScale>
                                      <p:cBhvr>
                                        <p:cTn id="14" dur="26">
                                          <p:stCondLst>
                                            <p:cond delay="620"/>
                                          </p:stCondLst>
                                        </p:cTn>
                                        <p:tgtEl>
                                          <p:spTgt spid="28694"/>
                                        </p:tgtEl>
                                      </p:cBhvr>
                                      <p:to x="100000" y="60000"/>
                                    </p:animScale>
                                    <p:animScale>
                                      <p:cBhvr>
                                        <p:cTn id="15" dur="166" decel="50000">
                                          <p:stCondLst>
                                            <p:cond delay="646"/>
                                          </p:stCondLst>
                                        </p:cTn>
                                        <p:tgtEl>
                                          <p:spTgt spid="28694"/>
                                        </p:tgtEl>
                                      </p:cBhvr>
                                      <p:to x="100000" y="100000"/>
                                    </p:animScale>
                                    <p:animScale>
                                      <p:cBhvr>
                                        <p:cTn id="16" dur="26">
                                          <p:stCondLst>
                                            <p:cond delay="1312"/>
                                          </p:stCondLst>
                                        </p:cTn>
                                        <p:tgtEl>
                                          <p:spTgt spid="28694"/>
                                        </p:tgtEl>
                                      </p:cBhvr>
                                      <p:to x="100000" y="80000"/>
                                    </p:animScale>
                                    <p:animScale>
                                      <p:cBhvr>
                                        <p:cTn id="17" dur="166" decel="50000">
                                          <p:stCondLst>
                                            <p:cond delay="1338"/>
                                          </p:stCondLst>
                                        </p:cTn>
                                        <p:tgtEl>
                                          <p:spTgt spid="28694"/>
                                        </p:tgtEl>
                                      </p:cBhvr>
                                      <p:to x="100000" y="100000"/>
                                    </p:animScale>
                                    <p:animScale>
                                      <p:cBhvr>
                                        <p:cTn id="18" dur="26">
                                          <p:stCondLst>
                                            <p:cond delay="1642"/>
                                          </p:stCondLst>
                                        </p:cTn>
                                        <p:tgtEl>
                                          <p:spTgt spid="28694"/>
                                        </p:tgtEl>
                                      </p:cBhvr>
                                      <p:to x="100000" y="90000"/>
                                    </p:animScale>
                                    <p:animScale>
                                      <p:cBhvr>
                                        <p:cTn id="19" dur="166" decel="50000">
                                          <p:stCondLst>
                                            <p:cond delay="1668"/>
                                          </p:stCondLst>
                                        </p:cTn>
                                        <p:tgtEl>
                                          <p:spTgt spid="28694"/>
                                        </p:tgtEl>
                                      </p:cBhvr>
                                      <p:to x="100000" y="100000"/>
                                    </p:animScale>
                                    <p:animScale>
                                      <p:cBhvr>
                                        <p:cTn id="20" dur="26">
                                          <p:stCondLst>
                                            <p:cond delay="1808"/>
                                          </p:stCondLst>
                                        </p:cTn>
                                        <p:tgtEl>
                                          <p:spTgt spid="28694"/>
                                        </p:tgtEl>
                                      </p:cBhvr>
                                      <p:to x="100000" y="95000"/>
                                    </p:animScale>
                                    <p:animScale>
                                      <p:cBhvr>
                                        <p:cTn id="21" dur="166" decel="50000">
                                          <p:stCondLst>
                                            <p:cond delay="1834"/>
                                          </p:stCondLst>
                                        </p:cTn>
                                        <p:tgtEl>
                                          <p:spTgt spid="28694"/>
                                        </p:tgtEl>
                                      </p:cBhvr>
                                      <p:to x="100000" y="100000"/>
                                    </p:animScale>
                                    <p:set>
                                      <p:cBhvr>
                                        <p:cTn id="22" dur="1" fill="hold">
                                          <p:stCondLst>
                                            <p:cond delay="1999"/>
                                          </p:stCondLst>
                                        </p:cTn>
                                        <p:tgtEl>
                                          <p:spTgt spid="2869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8699"/>
                                        </p:tgtEl>
                                        <p:attrNameLst>
                                          <p:attrName>style.visibility</p:attrName>
                                        </p:attrNameLst>
                                      </p:cBhvr>
                                      <p:to>
                                        <p:strVal val="visible"/>
                                      </p:to>
                                    </p:set>
                                    <p:anim calcmode="lin" valueType="num">
                                      <p:cBhvr additive="base">
                                        <p:cTn id="27" dur="500" fill="hold"/>
                                        <p:tgtEl>
                                          <p:spTgt spid="28699"/>
                                        </p:tgtEl>
                                        <p:attrNameLst>
                                          <p:attrName>ppt_x</p:attrName>
                                        </p:attrNameLst>
                                      </p:cBhvr>
                                      <p:tavLst>
                                        <p:tav tm="0">
                                          <p:val>
                                            <p:strVal val="#ppt_x"/>
                                          </p:val>
                                        </p:tav>
                                        <p:tav tm="100000">
                                          <p:val>
                                            <p:strVal val="#ppt_x"/>
                                          </p:val>
                                        </p:tav>
                                      </p:tavLst>
                                    </p:anim>
                                    <p:anim calcmode="lin" valueType="num">
                                      <p:cBhvr additive="base">
                                        <p:cTn id="28" dur="500" fill="hold"/>
                                        <p:tgtEl>
                                          <p:spTgt spid="2869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8695"/>
                                        </p:tgtEl>
                                        <p:attrNameLst>
                                          <p:attrName>style.visibility</p:attrName>
                                        </p:attrNameLst>
                                      </p:cBhvr>
                                      <p:to>
                                        <p:strVal val="visible"/>
                                      </p:to>
                                    </p:set>
                                    <p:animEffect transition="in" filter="fade">
                                      <p:cBhvr>
                                        <p:cTn id="33" dur="1000"/>
                                        <p:tgtEl>
                                          <p:spTgt spid="28695"/>
                                        </p:tgtEl>
                                      </p:cBhvr>
                                    </p:animEffect>
                                    <p:anim calcmode="lin" valueType="num">
                                      <p:cBhvr>
                                        <p:cTn id="34" dur="1000" fill="hold"/>
                                        <p:tgtEl>
                                          <p:spTgt spid="28695"/>
                                        </p:tgtEl>
                                        <p:attrNameLst>
                                          <p:attrName>ppt_x</p:attrName>
                                        </p:attrNameLst>
                                      </p:cBhvr>
                                      <p:tavLst>
                                        <p:tav tm="0">
                                          <p:val>
                                            <p:strVal val="#ppt_x"/>
                                          </p:val>
                                        </p:tav>
                                        <p:tav tm="100000">
                                          <p:val>
                                            <p:strVal val="#ppt_x"/>
                                          </p:val>
                                        </p:tav>
                                      </p:tavLst>
                                    </p:anim>
                                    <p:anim calcmode="lin" valueType="num">
                                      <p:cBhvr>
                                        <p:cTn id="35" dur="1000" fill="hold"/>
                                        <p:tgtEl>
                                          <p:spTgt spid="28695"/>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6" presetClass="exit" presetSubtype="0" fill="hold" grpId="1" nodeType="clickEffect">
                                  <p:stCondLst>
                                    <p:cond delay="0"/>
                                  </p:stCondLst>
                                  <p:childTnLst>
                                    <p:animEffect transition="out" filter="wipe(down)">
                                      <p:cBhvr>
                                        <p:cTn id="39" dur="180" accel="50000">
                                          <p:stCondLst>
                                            <p:cond delay="1820"/>
                                          </p:stCondLst>
                                        </p:cTn>
                                        <p:tgtEl>
                                          <p:spTgt spid="28695"/>
                                        </p:tgtEl>
                                      </p:cBhvr>
                                    </p:animEffect>
                                    <p:anim calcmode="lin" valueType="num">
                                      <p:cBhvr>
                                        <p:cTn id="40" dur="1822" tmFilter="0,0; 0.14,0.31; 0.43,0.73; 0.71,0.91; 1.0,1.0">
                                          <p:stCondLst>
                                            <p:cond delay="0"/>
                                          </p:stCondLst>
                                        </p:cTn>
                                        <p:tgtEl>
                                          <p:spTgt spid="28695"/>
                                        </p:tgtEl>
                                        <p:attrNameLst>
                                          <p:attrName>ppt_x</p:attrName>
                                        </p:attrNameLst>
                                      </p:cBhvr>
                                      <p:tavLst>
                                        <p:tav tm="0">
                                          <p:val>
                                            <p:strVal val="ppt_x"/>
                                          </p:val>
                                        </p:tav>
                                        <p:tav tm="100000">
                                          <p:val>
                                            <p:strVal val="#ppt_x+0.25"/>
                                          </p:val>
                                        </p:tav>
                                      </p:tavLst>
                                    </p:anim>
                                    <p:anim calcmode="lin" valueType="num">
                                      <p:cBhvr>
                                        <p:cTn id="41" dur="178">
                                          <p:stCondLst>
                                            <p:cond delay="1822"/>
                                          </p:stCondLst>
                                        </p:cTn>
                                        <p:tgtEl>
                                          <p:spTgt spid="28695"/>
                                        </p:tgtEl>
                                        <p:attrNameLst>
                                          <p:attrName>ppt_x</p:attrName>
                                        </p:attrNameLst>
                                      </p:cBhvr>
                                      <p:tavLst>
                                        <p:tav tm="0">
                                          <p:val>
                                            <p:strVal val="ppt_x"/>
                                          </p:val>
                                        </p:tav>
                                        <p:tav tm="100000">
                                          <p:val>
                                            <p:strVal val="ppt_x"/>
                                          </p:val>
                                        </p:tav>
                                      </p:tavLst>
                                    </p:anim>
                                    <p:anim calcmode="lin" valueType="num">
                                      <p:cBhvr>
                                        <p:cTn id="42" dur="664" tmFilter="0.0,0.0;0.25,0.07;0.50,0.2;0.75,0.467;1.0,1.0">
                                          <p:stCondLst>
                                            <p:cond delay="0"/>
                                          </p:stCondLst>
                                        </p:cTn>
                                        <p:tgtEl>
                                          <p:spTgt spid="28695"/>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43" dur="664" tmFilter="0, 0; 0.125,0.2665; 0.25,0.4; 0.375,0.465; 0.5,0.5;  0.625,0.535; 0.75,0.6; 0.875,0.7335; 1,1">
                                          <p:stCondLst>
                                            <p:cond delay="664"/>
                                          </p:stCondLst>
                                        </p:cTn>
                                        <p:tgtEl>
                                          <p:spTgt spid="28695"/>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44" dur="332" tmFilter="0, 0; 0.125,0.2665; 0.25,0.4; 0.375,0.465; 0.5,0.5;  0.625,0.535; 0.75,0.6; 0.875,0.7335; 1,1">
                                          <p:stCondLst>
                                            <p:cond delay="1324"/>
                                          </p:stCondLst>
                                        </p:cTn>
                                        <p:tgtEl>
                                          <p:spTgt spid="28695"/>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45" dur="164" tmFilter="0, 0; 0.125,0.2665; 0.25,0.4; 0.375,0.465; 0.5,0.5;  0.625,0.535; 0.75,0.6; 0.875,0.7335; 1,1">
                                          <p:stCondLst>
                                            <p:cond delay="1656"/>
                                          </p:stCondLst>
                                        </p:cTn>
                                        <p:tgtEl>
                                          <p:spTgt spid="28695"/>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46" dur="180" accel="50000">
                                          <p:stCondLst>
                                            <p:cond delay="1820"/>
                                          </p:stCondLst>
                                        </p:cTn>
                                        <p:tgtEl>
                                          <p:spTgt spid="28695"/>
                                        </p:tgtEl>
                                        <p:attrNameLst>
                                          <p:attrName>ppt_y</p:attrName>
                                        </p:attrNameLst>
                                      </p:cBhvr>
                                      <p:tavLst>
                                        <p:tav tm="0">
                                          <p:val>
                                            <p:strVal val="ppt_y"/>
                                          </p:val>
                                        </p:tav>
                                        <p:tav tm="100000">
                                          <p:val>
                                            <p:strVal val="ppt_y+ppt_h"/>
                                          </p:val>
                                        </p:tav>
                                      </p:tavLst>
                                    </p:anim>
                                    <p:animScale>
                                      <p:cBhvr>
                                        <p:cTn id="47" dur="26">
                                          <p:stCondLst>
                                            <p:cond delay="620"/>
                                          </p:stCondLst>
                                        </p:cTn>
                                        <p:tgtEl>
                                          <p:spTgt spid="28695"/>
                                        </p:tgtEl>
                                      </p:cBhvr>
                                      <p:to x="100000" y="60000"/>
                                    </p:animScale>
                                    <p:animScale>
                                      <p:cBhvr>
                                        <p:cTn id="48" dur="166" decel="50000">
                                          <p:stCondLst>
                                            <p:cond delay="646"/>
                                          </p:stCondLst>
                                        </p:cTn>
                                        <p:tgtEl>
                                          <p:spTgt spid="28695"/>
                                        </p:tgtEl>
                                      </p:cBhvr>
                                      <p:to x="100000" y="100000"/>
                                    </p:animScale>
                                    <p:animScale>
                                      <p:cBhvr>
                                        <p:cTn id="49" dur="26">
                                          <p:stCondLst>
                                            <p:cond delay="1312"/>
                                          </p:stCondLst>
                                        </p:cTn>
                                        <p:tgtEl>
                                          <p:spTgt spid="28695"/>
                                        </p:tgtEl>
                                      </p:cBhvr>
                                      <p:to x="100000" y="80000"/>
                                    </p:animScale>
                                    <p:animScale>
                                      <p:cBhvr>
                                        <p:cTn id="50" dur="166" decel="50000">
                                          <p:stCondLst>
                                            <p:cond delay="1338"/>
                                          </p:stCondLst>
                                        </p:cTn>
                                        <p:tgtEl>
                                          <p:spTgt spid="28695"/>
                                        </p:tgtEl>
                                      </p:cBhvr>
                                      <p:to x="100000" y="100000"/>
                                    </p:animScale>
                                    <p:animScale>
                                      <p:cBhvr>
                                        <p:cTn id="51" dur="26">
                                          <p:stCondLst>
                                            <p:cond delay="1642"/>
                                          </p:stCondLst>
                                        </p:cTn>
                                        <p:tgtEl>
                                          <p:spTgt spid="28695"/>
                                        </p:tgtEl>
                                      </p:cBhvr>
                                      <p:to x="100000" y="90000"/>
                                    </p:animScale>
                                    <p:animScale>
                                      <p:cBhvr>
                                        <p:cTn id="52" dur="166" decel="50000">
                                          <p:stCondLst>
                                            <p:cond delay="1668"/>
                                          </p:stCondLst>
                                        </p:cTn>
                                        <p:tgtEl>
                                          <p:spTgt spid="28695"/>
                                        </p:tgtEl>
                                      </p:cBhvr>
                                      <p:to x="100000" y="100000"/>
                                    </p:animScale>
                                    <p:animScale>
                                      <p:cBhvr>
                                        <p:cTn id="53" dur="26">
                                          <p:stCondLst>
                                            <p:cond delay="1808"/>
                                          </p:stCondLst>
                                        </p:cTn>
                                        <p:tgtEl>
                                          <p:spTgt spid="28695"/>
                                        </p:tgtEl>
                                      </p:cBhvr>
                                      <p:to x="100000" y="95000"/>
                                    </p:animScale>
                                    <p:animScale>
                                      <p:cBhvr>
                                        <p:cTn id="54" dur="166" decel="50000">
                                          <p:stCondLst>
                                            <p:cond delay="1834"/>
                                          </p:stCondLst>
                                        </p:cTn>
                                        <p:tgtEl>
                                          <p:spTgt spid="28695"/>
                                        </p:tgtEl>
                                      </p:cBhvr>
                                      <p:to x="100000" y="100000"/>
                                    </p:animScale>
                                    <p:set>
                                      <p:cBhvr>
                                        <p:cTn id="55" dur="1" fill="hold">
                                          <p:stCondLst>
                                            <p:cond delay="1999"/>
                                          </p:stCondLst>
                                        </p:cTn>
                                        <p:tgtEl>
                                          <p:spTgt spid="28695"/>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28700"/>
                                        </p:tgtEl>
                                        <p:attrNameLst>
                                          <p:attrName>style.visibility</p:attrName>
                                        </p:attrNameLst>
                                      </p:cBhvr>
                                      <p:to>
                                        <p:strVal val="visible"/>
                                      </p:to>
                                    </p:set>
                                    <p:animEffect transition="in" filter="fade">
                                      <p:cBhvr>
                                        <p:cTn id="60" dur="1000"/>
                                        <p:tgtEl>
                                          <p:spTgt spid="28700"/>
                                        </p:tgtEl>
                                      </p:cBhvr>
                                    </p:animEffect>
                                    <p:anim calcmode="lin" valueType="num">
                                      <p:cBhvr>
                                        <p:cTn id="61" dur="1000" fill="hold"/>
                                        <p:tgtEl>
                                          <p:spTgt spid="28700"/>
                                        </p:tgtEl>
                                        <p:attrNameLst>
                                          <p:attrName>ppt_x</p:attrName>
                                        </p:attrNameLst>
                                      </p:cBhvr>
                                      <p:tavLst>
                                        <p:tav tm="0">
                                          <p:val>
                                            <p:strVal val="#ppt_x"/>
                                          </p:val>
                                        </p:tav>
                                        <p:tav tm="100000">
                                          <p:val>
                                            <p:strVal val="#ppt_x"/>
                                          </p:val>
                                        </p:tav>
                                      </p:tavLst>
                                    </p:anim>
                                    <p:anim calcmode="lin" valueType="num">
                                      <p:cBhvr>
                                        <p:cTn id="62" dur="1000" fill="hold"/>
                                        <p:tgtEl>
                                          <p:spTgt spid="28700"/>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28696"/>
                                        </p:tgtEl>
                                        <p:attrNameLst>
                                          <p:attrName>style.visibility</p:attrName>
                                        </p:attrNameLst>
                                      </p:cBhvr>
                                      <p:to>
                                        <p:strVal val="visible"/>
                                      </p:to>
                                    </p:set>
                                    <p:animEffect transition="in" filter="fade">
                                      <p:cBhvr>
                                        <p:cTn id="67" dur="1000"/>
                                        <p:tgtEl>
                                          <p:spTgt spid="28696"/>
                                        </p:tgtEl>
                                      </p:cBhvr>
                                    </p:animEffect>
                                    <p:anim calcmode="lin" valueType="num">
                                      <p:cBhvr>
                                        <p:cTn id="68" dur="1000" fill="hold"/>
                                        <p:tgtEl>
                                          <p:spTgt spid="28696"/>
                                        </p:tgtEl>
                                        <p:attrNameLst>
                                          <p:attrName>ppt_x</p:attrName>
                                        </p:attrNameLst>
                                      </p:cBhvr>
                                      <p:tavLst>
                                        <p:tav tm="0">
                                          <p:val>
                                            <p:strVal val="#ppt_x"/>
                                          </p:val>
                                        </p:tav>
                                        <p:tav tm="100000">
                                          <p:val>
                                            <p:strVal val="#ppt_x"/>
                                          </p:val>
                                        </p:tav>
                                      </p:tavLst>
                                    </p:anim>
                                    <p:anim calcmode="lin" valueType="num">
                                      <p:cBhvr>
                                        <p:cTn id="69" dur="1000" fill="hold"/>
                                        <p:tgtEl>
                                          <p:spTgt spid="28696"/>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6" presetClass="exit" presetSubtype="0" fill="hold" grpId="1" nodeType="clickEffect">
                                  <p:stCondLst>
                                    <p:cond delay="0"/>
                                  </p:stCondLst>
                                  <p:childTnLst>
                                    <p:animEffect transition="out" filter="wipe(down)">
                                      <p:cBhvr>
                                        <p:cTn id="73" dur="180" accel="50000">
                                          <p:stCondLst>
                                            <p:cond delay="1820"/>
                                          </p:stCondLst>
                                        </p:cTn>
                                        <p:tgtEl>
                                          <p:spTgt spid="28696"/>
                                        </p:tgtEl>
                                      </p:cBhvr>
                                    </p:animEffect>
                                    <p:anim calcmode="lin" valueType="num">
                                      <p:cBhvr>
                                        <p:cTn id="74" dur="1822" tmFilter="0,0; 0.14,0.31; 0.43,0.73; 0.71,0.91; 1.0,1.0">
                                          <p:stCondLst>
                                            <p:cond delay="0"/>
                                          </p:stCondLst>
                                        </p:cTn>
                                        <p:tgtEl>
                                          <p:spTgt spid="28696"/>
                                        </p:tgtEl>
                                        <p:attrNameLst>
                                          <p:attrName>ppt_x</p:attrName>
                                        </p:attrNameLst>
                                      </p:cBhvr>
                                      <p:tavLst>
                                        <p:tav tm="0">
                                          <p:val>
                                            <p:strVal val="ppt_x"/>
                                          </p:val>
                                        </p:tav>
                                        <p:tav tm="100000">
                                          <p:val>
                                            <p:strVal val="#ppt_x+0.25"/>
                                          </p:val>
                                        </p:tav>
                                      </p:tavLst>
                                    </p:anim>
                                    <p:anim calcmode="lin" valueType="num">
                                      <p:cBhvr>
                                        <p:cTn id="75" dur="178">
                                          <p:stCondLst>
                                            <p:cond delay="1822"/>
                                          </p:stCondLst>
                                        </p:cTn>
                                        <p:tgtEl>
                                          <p:spTgt spid="28696"/>
                                        </p:tgtEl>
                                        <p:attrNameLst>
                                          <p:attrName>ppt_x</p:attrName>
                                        </p:attrNameLst>
                                      </p:cBhvr>
                                      <p:tavLst>
                                        <p:tav tm="0">
                                          <p:val>
                                            <p:strVal val="ppt_x"/>
                                          </p:val>
                                        </p:tav>
                                        <p:tav tm="100000">
                                          <p:val>
                                            <p:strVal val="ppt_x"/>
                                          </p:val>
                                        </p:tav>
                                      </p:tavLst>
                                    </p:anim>
                                    <p:anim calcmode="lin" valueType="num">
                                      <p:cBhvr>
                                        <p:cTn id="76" dur="664" tmFilter="0.0,0.0;0.25,0.07;0.50,0.2;0.75,0.467;1.0,1.0">
                                          <p:stCondLst>
                                            <p:cond delay="0"/>
                                          </p:stCondLst>
                                        </p:cTn>
                                        <p:tgtEl>
                                          <p:spTgt spid="28696"/>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77" dur="664" tmFilter="0, 0; 0.125,0.2665; 0.25,0.4; 0.375,0.465; 0.5,0.5;  0.625,0.535; 0.75,0.6; 0.875,0.7335; 1,1">
                                          <p:stCondLst>
                                            <p:cond delay="664"/>
                                          </p:stCondLst>
                                        </p:cTn>
                                        <p:tgtEl>
                                          <p:spTgt spid="28696"/>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78" dur="332" tmFilter="0, 0; 0.125,0.2665; 0.25,0.4; 0.375,0.465; 0.5,0.5;  0.625,0.535; 0.75,0.6; 0.875,0.7335; 1,1">
                                          <p:stCondLst>
                                            <p:cond delay="1324"/>
                                          </p:stCondLst>
                                        </p:cTn>
                                        <p:tgtEl>
                                          <p:spTgt spid="28696"/>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79" dur="164" tmFilter="0, 0; 0.125,0.2665; 0.25,0.4; 0.375,0.465; 0.5,0.5;  0.625,0.535; 0.75,0.6; 0.875,0.7335; 1,1">
                                          <p:stCondLst>
                                            <p:cond delay="1656"/>
                                          </p:stCondLst>
                                        </p:cTn>
                                        <p:tgtEl>
                                          <p:spTgt spid="28696"/>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80" dur="180" accel="50000">
                                          <p:stCondLst>
                                            <p:cond delay="1820"/>
                                          </p:stCondLst>
                                        </p:cTn>
                                        <p:tgtEl>
                                          <p:spTgt spid="28696"/>
                                        </p:tgtEl>
                                        <p:attrNameLst>
                                          <p:attrName>ppt_y</p:attrName>
                                        </p:attrNameLst>
                                      </p:cBhvr>
                                      <p:tavLst>
                                        <p:tav tm="0">
                                          <p:val>
                                            <p:strVal val="ppt_y"/>
                                          </p:val>
                                        </p:tav>
                                        <p:tav tm="100000">
                                          <p:val>
                                            <p:strVal val="ppt_y+ppt_h"/>
                                          </p:val>
                                        </p:tav>
                                      </p:tavLst>
                                    </p:anim>
                                    <p:animScale>
                                      <p:cBhvr>
                                        <p:cTn id="81" dur="26">
                                          <p:stCondLst>
                                            <p:cond delay="620"/>
                                          </p:stCondLst>
                                        </p:cTn>
                                        <p:tgtEl>
                                          <p:spTgt spid="28696"/>
                                        </p:tgtEl>
                                      </p:cBhvr>
                                      <p:to x="100000" y="60000"/>
                                    </p:animScale>
                                    <p:animScale>
                                      <p:cBhvr>
                                        <p:cTn id="82" dur="166" decel="50000">
                                          <p:stCondLst>
                                            <p:cond delay="646"/>
                                          </p:stCondLst>
                                        </p:cTn>
                                        <p:tgtEl>
                                          <p:spTgt spid="28696"/>
                                        </p:tgtEl>
                                      </p:cBhvr>
                                      <p:to x="100000" y="100000"/>
                                    </p:animScale>
                                    <p:animScale>
                                      <p:cBhvr>
                                        <p:cTn id="83" dur="26">
                                          <p:stCondLst>
                                            <p:cond delay="1312"/>
                                          </p:stCondLst>
                                        </p:cTn>
                                        <p:tgtEl>
                                          <p:spTgt spid="28696"/>
                                        </p:tgtEl>
                                      </p:cBhvr>
                                      <p:to x="100000" y="80000"/>
                                    </p:animScale>
                                    <p:animScale>
                                      <p:cBhvr>
                                        <p:cTn id="84" dur="166" decel="50000">
                                          <p:stCondLst>
                                            <p:cond delay="1338"/>
                                          </p:stCondLst>
                                        </p:cTn>
                                        <p:tgtEl>
                                          <p:spTgt spid="28696"/>
                                        </p:tgtEl>
                                      </p:cBhvr>
                                      <p:to x="100000" y="100000"/>
                                    </p:animScale>
                                    <p:animScale>
                                      <p:cBhvr>
                                        <p:cTn id="85" dur="26">
                                          <p:stCondLst>
                                            <p:cond delay="1642"/>
                                          </p:stCondLst>
                                        </p:cTn>
                                        <p:tgtEl>
                                          <p:spTgt spid="28696"/>
                                        </p:tgtEl>
                                      </p:cBhvr>
                                      <p:to x="100000" y="90000"/>
                                    </p:animScale>
                                    <p:animScale>
                                      <p:cBhvr>
                                        <p:cTn id="86" dur="166" decel="50000">
                                          <p:stCondLst>
                                            <p:cond delay="1668"/>
                                          </p:stCondLst>
                                        </p:cTn>
                                        <p:tgtEl>
                                          <p:spTgt spid="28696"/>
                                        </p:tgtEl>
                                      </p:cBhvr>
                                      <p:to x="100000" y="100000"/>
                                    </p:animScale>
                                    <p:animScale>
                                      <p:cBhvr>
                                        <p:cTn id="87" dur="26">
                                          <p:stCondLst>
                                            <p:cond delay="1808"/>
                                          </p:stCondLst>
                                        </p:cTn>
                                        <p:tgtEl>
                                          <p:spTgt spid="28696"/>
                                        </p:tgtEl>
                                      </p:cBhvr>
                                      <p:to x="100000" y="95000"/>
                                    </p:animScale>
                                    <p:animScale>
                                      <p:cBhvr>
                                        <p:cTn id="88" dur="166" decel="50000">
                                          <p:stCondLst>
                                            <p:cond delay="1834"/>
                                          </p:stCondLst>
                                        </p:cTn>
                                        <p:tgtEl>
                                          <p:spTgt spid="28696"/>
                                        </p:tgtEl>
                                      </p:cBhvr>
                                      <p:to x="100000" y="100000"/>
                                    </p:animScale>
                                    <p:set>
                                      <p:cBhvr>
                                        <p:cTn id="89" dur="1" fill="hold">
                                          <p:stCondLst>
                                            <p:cond delay="1999"/>
                                          </p:stCondLst>
                                        </p:cTn>
                                        <p:tgtEl>
                                          <p:spTgt spid="28696"/>
                                        </p:tgtEl>
                                        <p:attrNameLst>
                                          <p:attrName>style.visibility</p:attrName>
                                        </p:attrNameLst>
                                      </p:cBhvr>
                                      <p:to>
                                        <p:strVal val="hidden"/>
                                      </p:to>
                                    </p:set>
                                  </p:childTnLst>
                                </p:cTn>
                              </p:par>
                            </p:childTnLst>
                          </p:cTn>
                        </p:par>
                      </p:childTnLst>
                    </p:cTn>
                  </p:par>
                  <p:par>
                    <p:cTn id="90" fill="hold">
                      <p:stCondLst>
                        <p:cond delay="indefinite"/>
                      </p:stCondLst>
                      <p:childTnLst>
                        <p:par>
                          <p:cTn id="91" fill="hold">
                            <p:stCondLst>
                              <p:cond delay="0"/>
                            </p:stCondLst>
                            <p:childTnLst>
                              <p:par>
                                <p:cTn id="92" presetID="42" presetClass="entr" presetSubtype="0" fill="hold" grpId="0" nodeType="clickEffect">
                                  <p:stCondLst>
                                    <p:cond delay="0"/>
                                  </p:stCondLst>
                                  <p:childTnLst>
                                    <p:set>
                                      <p:cBhvr>
                                        <p:cTn id="93" dur="1" fill="hold">
                                          <p:stCondLst>
                                            <p:cond delay="0"/>
                                          </p:stCondLst>
                                        </p:cTn>
                                        <p:tgtEl>
                                          <p:spTgt spid="28701"/>
                                        </p:tgtEl>
                                        <p:attrNameLst>
                                          <p:attrName>style.visibility</p:attrName>
                                        </p:attrNameLst>
                                      </p:cBhvr>
                                      <p:to>
                                        <p:strVal val="visible"/>
                                      </p:to>
                                    </p:set>
                                    <p:animEffect transition="in" filter="fade">
                                      <p:cBhvr>
                                        <p:cTn id="94" dur="1000"/>
                                        <p:tgtEl>
                                          <p:spTgt spid="28701"/>
                                        </p:tgtEl>
                                      </p:cBhvr>
                                    </p:animEffect>
                                    <p:anim calcmode="lin" valueType="num">
                                      <p:cBhvr>
                                        <p:cTn id="95" dur="1000" fill="hold"/>
                                        <p:tgtEl>
                                          <p:spTgt spid="28701"/>
                                        </p:tgtEl>
                                        <p:attrNameLst>
                                          <p:attrName>ppt_x</p:attrName>
                                        </p:attrNameLst>
                                      </p:cBhvr>
                                      <p:tavLst>
                                        <p:tav tm="0">
                                          <p:val>
                                            <p:strVal val="#ppt_x"/>
                                          </p:val>
                                        </p:tav>
                                        <p:tav tm="100000">
                                          <p:val>
                                            <p:strVal val="#ppt_x"/>
                                          </p:val>
                                        </p:tav>
                                      </p:tavLst>
                                    </p:anim>
                                    <p:anim calcmode="lin" valueType="num">
                                      <p:cBhvr>
                                        <p:cTn id="96" dur="1000" fill="hold"/>
                                        <p:tgtEl>
                                          <p:spTgt spid="28701"/>
                                        </p:tgtEl>
                                        <p:attrNameLst>
                                          <p:attrName>ppt_y</p:attrName>
                                        </p:attrNameLst>
                                      </p:cBhvr>
                                      <p:tavLst>
                                        <p:tav tm="0">
                                          <p:val>
                                            <p:strVal val="#ppt_y+.1"/>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42" presetClass="entr" presetSubtype="0" fill="hold" grpId="0" nodeType="clickEffect">
                                  <p:stCondLst>
                                    <p:cond delay="0"/>
                                  </p:stCondLst>
                                  <p:childTnLst>
                                    <p:set>
                                      <p:cBhvr>
                                        <p:cTn id="100" dur="1" fill="hold">
                                          <p:stCondLst>
                                            <p:cond delay="0"/>
                                          </p:stCondLst>
                                        </p:cTn>
                                        <p:tgtEl>
                                          <p:spTgt spid="28697"/>
                                        </p:tgtEl>
                                        <p:attrNameLst>
                                          <p:attrName>style.visibility</p:attrName>
                                        </p:attrNameLst>
                                      </p:cBhvr>
                                      <p:to>
                                        <p:strVal val="visible"/>
                                      </p:to>
                                    </p:set>
                                    <p:animEffect transition="in" filter="fade">
                                      <p:cBhvr>
                                        <p:cTn id="101" dur="1000"/>
                                        <p:tgtEl>
                                          <p:spTgt spid="28697"/>
                                        </p:tgtEl>
                                      </p:cBhvr>
                                    </p:animEffect>
                                    <p:anim calcmode="lin" valueType="num">
                                      <p:cBhvr>
                                        <p:cTn id="102" dur="1000" fill="hold"/>
                                        <p:tgtEl>
                                          <p:spTgt spid="28697"/>
                                        </p:tgtEl>
                                        <p:attrNameLst>
                                          <p:attrName>ppt_x</p:attrName>
                                        </p:attrNameLst>
                                      </p:cBhvr>
                                      <p:tavLst>
                                        <p:tav tm="0">
                                          <p:val>
                                            <p:strVal val="#ppt_x"/>
                                          </p:val>
                                        </p:tav>
                                        <p:tav tm="100000">
                                          <p:val>
                                            <p:strVal val="#ppt_x"/>
                                          </p:val>
                                        </p:tav>
                                      </p:tavLst>
                                    </p:anim>
                                    <p:anim calcmode="lin" valueType="num">
                                      <p:cBhvr>
                                        <p:cTn id="103" dur="1000" fill="hold"/>
                                        <p:tgtEl>
                                          <p:spTgt spid="28697"/>
                                        </p:tgtEl>
                                        <p:attrNameLst>
                                          <p:attrName>ppt_y</p:attrName>
                                        </p:attrNameLst>
                                      </p:cBhvr>
                                      <p:tavLst>
                                        <p:tav tm="0">
                                          <p:val>
                                            <p:strVal val="#ppt_y+.1"/>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6" presetClass="exit" presetSubtype="0" fill="hold" grpId="1" nodeType="clickEffect">
                                  <p:stCondLst>
                                    <p:cond delay="0"/>
                                  </p:stCondLst>
                                  <p:childTnLst>
                                    <p:animEffect transition="out" filter="wipe(down)">
                                      <p:cBhvr>
                                        <p:cTn id="107" dur="180" accel="50000">
                                          <p:stCondLst>
                                            <p:cond delay="1820"/>
                                          </p:stCondLst>
                                        </p:cTn>
                                        <p:tgtEl>
                                          <p:spTgt spid="28697"/>
                                        </p:tgtEl>
                                      </p:cBhvr>
                                    </p:animEffect>
                                    <p:anim calcmode="lin" valueType="num">
                                      <p:cBhvr>
                                        <p:cTn id="108" dur="1822" tmFilter="0,0; 0.14,0.31; 0.43,0.73; 0.71,0.91; 1.0,1.0">
                                          <p:stCondLst>
                                            <p:cond delay="0"/>
                                          </p:stCondLst>
                                        </p:cTn>
                                        <p:tgtEl>
                                          <p:spTgt spid="28697"/>
                                        </p:tgtEl>
                                        <p:attrNameLst>
                                          <p:attrName>ppt_x</p:attrName>
                                        </p:attrNameLst>
                                      </p:cBhvr>
                                      <p:tavLst>
                                        <p:tav tm="0">
                                          <p:val>
                                            <p:strVal val="ppt_x"/>
                                          </p:val>
                                        </p:tav>
                                        <p:tav tm="100000">
                                          <p:val>
                                            <p:strVal val="#ppt_x+0.25"/>
                                          </p:val>
                                        </p:tav>
                                      </p:tavLst>
                                    </p:anim>
                                    <p:anim calcmode="lin" valueType="num">
                                      <p:cBhvr>
                                        <p:cTn id="109" dur="178">
                                          <p:stCondLst>
                                            <p:cond delay="1822"/>
                                          </p:stCondLst>
                                        </p:cTn>
                                        <p:tgtEl>
                                          <p:spTgt spid="28697"/>
                                        </p:tgtEl>
                                        <p:attrNameLst>
                                          <p:attrName>ppt_x</p:attrName>
                                        </p:attrNameLst>
                                      </p:cBhvr>
                                      <p:tavLst>
                                        <p:tav tm="0">
                                          <p:val>
                                            <p:strVal val="ppt_x"/>
                                          </p:val>
                                        </p:tav>
                                        <p:tav tm="100000">
                                          <p:val>
                                            <p:strVal val="ppt_x"/>
                                          </p:val>
                                        </p:tav>
                                      </p:tavLst>
                                    </p:anim>
                                    <p:anim calcmode="lin" valueType="num">
                                      <p:cBhvr>
                                        <p:cTn id="110" dur="664" tmFilter="0.0,0.0;0.25,0.07;0.50,0.2;0.75,0.467;1.0,1.0">
                                          <p:stCondLst>
                                            <p:cond delay="0"/>
                                          </p:stCondLst>
                                        </p:cTn>
                                        <p:tgtEl>
                                          <p:spTgt spid="28697"/>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11" dur="664" tmFilter="0, 0; 0.125,0.2665; 0.25,0.4; 0.375,0.465; 0.5,0.5;  0.625,0.535; 0.75,0.6; 0.875,0.7335; 1,1">
                                          <p:stCondLst>
                                            <p:cond delay="664"/>
                                          </p:stCondLst>
                                        </p:cTn>
                                        <p:tgtEl>
                                          <p:spTgt spid="28697"/>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2" dur="332" tmFilter="0, 0; 0.125,0.2665; 0.25,0.4; 0.375,0.465; 0.5,0.5;  0.625,0.535; 0.75,0.6; 0.875,0.7335; 1,1">
                                          <p:stCondLst>
                                            <p:cond delay="1324"/>
                                          </p:stCondLst>
                                        </p:cTn>
                                        <p:tgtEl>
                                          <p:spTgt spid="28697"/>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13" dur="164" tmFilter="0, 0; 0.125,0.2665; 0.25,0.4; 0.375,0.465; 0.5,0.5;  0.625,0.535; 0.75,0.6; 0.875,0.7335; 1,1">
                                          <p:stCondLst>
                                            <p:cond delay="1656"/>
                                          </p:stCondLst>
                                        </p:cTn>
                                        <p:tgtEl>
                                          <p:spTgt spid="28697"/>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14" dur="180" accel="50000">
                                          <p:stCondLst>
                                            <p:cond delay="1820"/>
                                          </p:stCondLst>
                                        </p:cTn>
                                        <p:tgtEl>
                                          <p:spTgt spid="28697"/>
                                        </p:tgtEl>
                                        <p:attrNameLst>
                                          <p:attrName>ppt_y</p:attrName>
                                        </p:attrNameLst>
                                      </p:cBhvr>
                                      <p:tavLst>
                                        <p:tav tm="0">
                                          <p:val>
                                            <p:strVal val="ppt_y"/>
                                          </p:val>
                                        </p:tav>
                                        <p:tav tm="100000">
                                          <p:val>
                                            <p:strVal val="ppt_y+ppt_h"/>
                                          </p:val>
                                        </p:tav>
                                      </p:tavLst>
                                    </p:anim>
                                    <p:animScale>
                                      <p:cBhvr>
                                        <p:cTn id="115" dur="26">
                                          <p:stCondLst>
                                            <p:cond delay="620"/>
                                          </p:stCondLst>
                                        </p:cTn>
                                        <p:tgtEl>
                                          <p:spTgt spid="28697"/>
                                        </p:tgtEl>
                                      </p:cBhvr>
                                      <p:to x="100000" y="60000"/>
                                    </p:animScale>
                                    <p:animScale>
                                      <p:cBhvr>
                                        <p:cTn id="116" dur="166" decel="50000">
                                          <p:stCondLst>
                                            <p:cond delay="646"/>
                                          </p:stCondLst>
                                        </p:cTn>
                                        <p:tgtEl>
                                          <p:spTgt spid="28697"/>
                                        </p:tgtEl>
                                      </p:cBhvr>
                                      <p:to x="100000" y="100000"/>
                                    </p:animScale>
                                    <p:animScale>
                                      <p:cBhvr>
                                        <p:cTn id="117" dur="26">
                                          <p:stCondLst>
                                            <p:cond delay="1312"/>
                                          </p:stCondLst>
                                        </p:cTn>
                                        <p:tgtEl>
                                          <p:spTgt spid="28697"/>
                                        </p:tgtEl>
                                      </p:cBhvr>
                                      <p:to x="100000" y="80000"/>
                                    </p:animScale>
                                    <p:animScale>
                                      <p:cBhvr>
                                        <p:cTn id="118" dur="166" decel="50000">
                                          <p:stCondLst>
                                            <p:cond delay="1338"/>
                                          </p:stCondLst>
                                        </p:cTn>
                                        <p:tgtEl>
                                          <p:spTgt spid="28697"/>
                                        </p:tgtEl>
                                      </p:cBhvr>
                                      <p:to x="100000" y="100000"/>
                                    </p:animScale>
                                    <p:animScale>
                                      <p:cBhvr>
                                        <p:cTn id="119" dur="26">
                                          <p:stCondLst>
                                            <p:cond delay="1642"/>
                                          </p:stCondLst>
                                        </p:cTn>
                                        <p:tgtEl>
                                          <p:spTgt spid="28697"/>
                                        </p:tgtEl>
                                      </p:cBhvr>
                                      <p:to x="100000" y="90000"/>
                                    </p:animScale>
                                    <p:animScale>
                                      <p:cBhvr>
                                        <p:cTn id="120" dur="166" decel="50000">
                                          <p:stCondLst>
                                            <p:cond delay="1668"/>
                                          </p:stCondLst>
                                        </p:cTn>
                                        <p:tgtEl>
                                          <p:spTgt spid="28697"/>
                                        </p:tgtEl>
                                      </p:cBhvr>
                                      <p:to x="100000" y="100000"/>
                                    </p:animScale>
                                    <p:animScale>
                                      <p:cBhvr>
                                        <p:cTn id="121" dur="26">
                                          <p:stCondLst>
                                            <p:cond delay="1808"/>
                                          </p:stCondLst>
                                        </p:cTn>
                                        <p:tgtEl>
                                          <p:spTgt spid="28697"/>
                                        </p:tgtEl>
                                      </p:cBhvr>
                                      <p:to x="100000" y="95000"/>
                                    </p:animScale>
                                    <p:animScale>
                                      <p:cBhvr>
                                        <p:cTn id="122" dur="166" decel="50000">
                                          <p:stCondLst>
                                            <p:cond delay="1834"/>
                                          </p:stCondLst>
                                        </p:cTn>
                                        <p:tgtEl>
                                          <p:spTgt spid="28697"/>
                                        </p:tgtEl>
                                      </p:cBhvr>
                                      <p:to x="100000" y="100000"/>
                                    </p:animScale>
                                    <p:set>
                                      <p:cBhvr>
                                        <p:cTn id="123" dur="1" fill="hold">
                                          <p:stCondLst>
                                            <p:cond delay="1999"/>
                                          </p:stCondLst>
                                        </p:cTn>
                                        <p:tgtEl>
                                          <p:spTgt spid="28697"/>
                                        </p:tgtEl>
                                        <p:attrNameLst>
                                          <p:attrName>style.visibility</p:attrName>
                                        </p:attrNameLst>
                                      </p:cBhvr>
                                      <p:to>
                                        <p:strVal val="hidden"/>
                                      </p:to>
                                    </p:set>
                                  </p:childTnLst>
                                </p:cTn>
                              </p:par>
                            </p:childTnLst>
                          </p:cTn>
                        </p:par>
                      </p:childTnLst>
                    </p:cTn>
                  </p:par>
                  <p:par>
                    <p:cTn id="124" fill="hold">
                      <p:stCondLst>
                        <p:cond delay="indefinite"/>
                      </p:stCondLst>
                      <p:childTnLst>
                        <p:par>
                          <p:cTn id="125" fill="hold">
                            <p:stCondLst>
                              <p:cond delay="0"/>
                            </p:stCondLst>
                            <p:childTnLst>
                              <p:par>
                                <p:cTn id="126" presetID="42" presetClass="entr" presetSubtype="0" fill="hold" grpId="0" nodeType="clickEffect">
                                  <p:stCondLst>
                                    <p:cond delay="0"/>
                                  </p:stCondLst>
                                  <p:childTnLst>
                                    <p:set>
                                      <p:cBhvr>
                                        <p:cTn id="127" dur="1" fill="hold">
                                          <p:stCondLst>
                                            <p:cond delay="0"/>
                                          </p:stCondLst>
                                        </p:cTn>
                                        <p:tgtEl>
                                          <p:spTgt spid="28702"/>
                                        </p:tgtEl>
                                        <p:attrNameLst>
                                          <p:attrName>style.visibility</p:attrName>
                                        </p:attrNameLst>
                                      </p:cBhvr>
                                      <p:to>
                                        <p:strVal val="visible"/>
                                      </p:to>
                                    </p:set>
                                    <p:animEffect transition="in" filter="fade">
                                      <p:cBhvr>
                                        <p:cTn id="128" dur="1000"/>
                                        <p:tgtEl>
                                          <p:spTgt spid="28702"/>
                                        </p:tgtEl>
                                      </p:cBhvr>
                                    </p:animEffect>
                                    <p:anim calcmode="lin" valueType="num">
                                      <p:cBhvr>
                                        <p:cTn id="129" dur="1000" fill="hold"/>
                                        <p:tgtEl>
                                          <p:spTgt spid="28702"/>
                                        </p:tgtEl>
                                        <p:attrNameLst>
                                          <p:attrName>ppt_x</p:attrName>
                                        </p:attrNameLst>
                                      </p:cBhvr>
                                      <p:tavLst>
                                        <p:tav tm="0">
                                          <p:val>
                                            <p:strVal val="#ppt_x"/>
                                          </p:val>
                                        </p:tav>
                                        <p:tav tm="100000">
                                          <p:val>
                                            <p:strVal val="#ppt_x"/>
                                          </p:val>
                                        </p:tav>
                                      </p:tavLst>
                                    </p:anim>
                                    <p:anim calcmode="lin" valueType="num">
                                      <p:cBhvr>
                                        <p:cTn id="130" dur="1000" fill="hold"/>
                                        <p:tgtEl>
                                          <p:spTgt spid="2870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94" grpId="0"/>
      <p:bldP spid="28695" grpId="0"/>
      <p:bldP spid="28695" grpId="1"/>
      <p:bldP spid="28696" grpId="0"/>
      <p:bldP spid="28696" grpId="1"/>
      <p:bldP spid="28697" grpId="0"/>
      <p:bldP spid="28697" grpId="1"/>
      <p:bldP spid="28699" grpId="0"/>
      <p:bldP spid="28700" grpId="0"/>
      <p:bldP spid="28701" grpId="0"/>
      <p:bldP spid="2870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1918</Words>
  <Application>Microsoft Office PowerPoint</Application>
  <PresentationFormat>Widescreen</PresentationFormat>
  <Paragraphs>124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This MC</cp:lastModifiedBy>
  <cp:revision>47</cp:revision>
  <dcterms:created xsi:type="dcterms:W3CDTF">2023-02-08T02:13:49Z</dcterms:created>
  <dcterms:modified xsi:type="dcterms:W3CDTF">2024-01-02T12:52:37Z</dcterms:modified>
</cp:coreProperties>
</file>