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A1E1-60A8-4D7F-A971-55F77DC15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F7899-6A3F-4715-8DB3-EE9ED2878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C1922B-D1ED-45DB-881C-0FE8F32C213E}"/>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0CACDC8A-778F-4E5B-B9E1-BB1D21DE7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9FCF8-64A9-4F2C-B68F-4704E72C2B8B}"/>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358430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E555-3DE8-479A-8012-26AD275FF2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44B297-5A43-4DF9-9DF5-AC05176CEA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9EE97-345D-479F-B579-74D3C9D80F3D}"/>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35F2CFCF-A33D-4511-AD1E-F5DC7E6DB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C9B52-DB1A-4E44-BD68-FFC02924DA2E}"/>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272097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692AE-3C11-4747-844E-E177EEEA2C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A02A2-DAD9-4CBD-A3B4-3EB7518A5B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9FF97-5198-4A14-9621-E769C74D9C65}"/>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757B2701-8595-4B8E-910D-CA043D760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0D5E4-A16E-461D-BAFD-984CF8E70EAC}"/>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40488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D38F-41E1-4FDB-99CA-2C98E8166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8496B-2445-40E8-9404-113C144AA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BE250-C352-48CC-9AE3-8922C5798ACD}"/>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1DECA445-E6F3-421B-942A-CCD08B20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D55F8-4590-4FC6-804B-C2DBADFD89F6}"/>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279483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DE39-2F9E-4D6A-93E1-F868D6108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41620E-591B-448E-960E-758CCDDDA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DC335D-A0EC-430C-B28E-2F58FA44747C}"/>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6BEC9B38-5E6A-4D6E-82A9-5FDF04683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61F00-0C61-4E24-87BB-27C703DC3260}"/>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218113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9794-2CD8-4F83-84D0-978472027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9C9D83-4794-4C7F-B2EB-28149E88A3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82928-4EF5-42AF-A9CE-34EF49EB30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DB3B43-0835-4626-A6B2-3FE588B9C4F4}"/>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6" name="Footer Placeholder 5">
            <a:extLst>
              <a:ext uri="{FF2B5EF4-FFF2-40B4-BE49-F238E27FC236}">
                <a16:creationId xmlns:a16="http://schemas.microsoft.com/office/drawing/2014/main" id="{140717FE-502B-4C42-9B36-A43CCE9A7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FA8DF-7B00-47C7-8FA1-7C267070A71E}"/>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76513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3962-CC3B-44CD-8D4F-61C41F2D23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0EA967-EE06-46DB-97B6-8CDDA5425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873BEA-05F3-4F44-9838-B7D13A31C5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5EE8A-8F45-4B01-B7AF-B18ABA417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F70271-5C3D-4CB7-8ABB-70AB06652C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A942D-13EC-48E1-A7FE-4D21D2DB75E8}"/>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8" name="Footer Placeholder 7">
            <a:extLst>
              <a:ext uri="{FF2B5EF4-FFF2-40B4-BE49-F238E27FC236}">
                <a16:creationId xmlns:a16="http://schemas.microsoft.com/office/drawing/2014/main" id="{668FDD85-E9DD-4F6D-816D-ABAE197521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4C91AB-DE78-4A1C-86A7-FEE9F00666CF}"/>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35087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5F49-19FD-479C-99BB-25255A9BC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4A1AE-56E9-4CA6-A5F1-6D5751AC83A1}"/>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4" name="Footer Placeholder 3">
            <a:extLst>
              <a:ext uri="{FF2B5EF4-FFF2-40B4-BE49-F238E27FC236}">
                <a16:creationId xmlns:a16="http://schemas.microsoft.com/office/drawing/2014/main" id="{EA15E1BE-4885-492E-860A-ABC79F9EB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4BC812-0D51-4B59-88CD-A6035A2A26F7}"/>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262973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77748-D491-4145-9911-E7083AEEB19B}"/>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3" name="Footer Placeholder 2">
            <a:extLst>
              <a:ext uri="{FF2B5EF4-FFF2-40B4-BE49-F238E27FC236}">
                <a16:creationId xmlns:a16="http://schemas.microsoft.com/office/drawing/2014/main" id="{485DFCC5-5706-44B1-8D07-C12945BD0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8C192-685B-44F1-851B-1D175AEE9AB3}"/>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192204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5A05-77A1-41B4-AC7E-5C58BBA8E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FE430-136C-4728-9748-47B93B327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F53F8-E246-4A3F-9AA1-79A4F4CB1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752E1-CB3E-4D0C-B2F6-C4B64F06FFE5}"/>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6" name="Footer Placeholder 5">
            <a:extLst>
              <a:ext uri="{FF2B5EF4-FFF2-40B4-BE49-F238E27FC236}">
                <a16:creationId xmlns:a16="http://schemas.microsoft.com/office/drawing/2014/main" id="{8B9EB4ED-C2B4-4E53-9686-AD3A95CF8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3C8D4-95BE-4156-A84C-3917EA77D124}"/>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106161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7652-6E6B-4053-8CF7-DFB1B78A8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0E49AC-966E-4F56-9804-1283D6CE9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2D3C0D-E637-4531-8111-C857B7EAF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F84C8B-6879-4E62-9B37-82A493CACFC4}"/>
              </a:ext>
            </a:extLst>
          </p:cNvPr>
          <p:cNvSpPr>
            <a:spLocks noGrp="1"/>
          </p:cNvSpPr>
          <p:nvPr>
            <p:ph type="dt" sz="half" idx="10"/>
          </p:nvPr>
        </p:nvSpPr>
        <p:spPr/>
        <p:txBody>
          <a:bodyPr/>
          <a:lstStyle/>
          <a:p>
            <a:fld id="{8CEDA76E-DF32-4EBE-B055-5B1BA8D3BB75}" type="datetimeFigureOut">
              <a:rPr lang="en-US" smtClean="0"/>
              <a:t>6/20/2023</a:t>
            </a:fld>
            <a:endParaRPr lang="en-US"/>
          </a:p>
        </p:txBody>
      </p:sp>
      <p:sp>
        <p:nvSpPr>
          <p:cNvPr id="6" name="Footer Placeholder 5">
            <a:extLst>
              <a:ext uri="{FF2B5EF4-FFF2-40B4-BE49-F238E27FC236}">
                <a16:creationId xmlns:a16="http://schemas.microsoft.com/office/drawing/2014/main" id="{BF273782-912A-48AD-9ECC-EA51AA3A7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34742-C2A8-4739-8F1F-829A5DBF30A4}"/>
              </a:ext>
            </a:extLst>
          </p:cNvPr>
          <p:cNvSpPr>
            <a:spLocks noGrp="1"/>
          </p:cNvSpPr>
          <p:nvPr>
            <p:ph type="sldNum" sz="quarter" idx="12"/>
          </p:nvPr>
        </p:nvSpPr>
        <p:spPr/>
        <p:txBody>
          <a:bodyPr/>
          <a:lstStyle/>
          <a:p>
            <a:fld id="{CEBC0D19-CE08-4B8B-8B41-579364D56C9D}" type="slidenum">
              <a:rPr lang="en-US" smtClean="0"/>
              <a:t>‹#›</a:t>
            </a:fld>
            <a:endParaRPr lang="en-US"/>
          </a:p>
        </p:txBody>
      </p:sp>
    </p:spTree>
    <p:extLst>
      <p:ext uri="{BB962C8B-B14F-4D97-AF65-F5344CB8AC3E}">
        <p14:creationId xmlns:p14="http://schemas.microsoft.com/office/powerpoint/2010/main" val="17154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88123-E31A-41E6-A331-6DC371319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7191B5-1F0C-482A-B813-44C6CE17C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D34CD-715A-4957-AA71-63FDF9A4A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DA76E-DF32-4EBE-B055-5B1BA8D3BB75}" type="datetimeFigureOut">
              <a:rPr lang="en-US" smtClean="0"/>
              <a:t>6/20/2023</a:t>
            </a:fld>
            <a:endParaRPr lang="en-US"/>
          </a:p>
        </p:txBody>
      </p:sp>
      <p:sp>
        <p:nvSpPr>
          <p:cNvPr id="5" name="Footer Placeholder 4">
            <a:extLst>
              <a:ext uri="{FF2B5EF4-FFF2-40B4-BE49-F238E27FC236}">
                <a16:creationId xmlns:a16="http://schemas.microsoft.com/office/drawing/2014/main" id="{AD53E2BF-16D9-4F78-8C41-E0E89A23B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33A9A-596F-4121-BD49-5441ABC38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C0D19-CE08-4B8B-8B41-579364D56C9D}" type="slidenum">
              <a:rPr lang="en-US" smtClean="0"/>
              <a:t>‹#›</a:t>
            </a:fld>
            <a:endParaRPr lang="en-US"/>
          </a:p>
        </p:txBody>
      </p:sp>
    </p:spTree>
    <p:extLst>
      <p:ext uri="{BB962C8B-B14F-4D97-AF65-F5344CB8AC3E}">
        <p14:creationId xmlns:p14="http://schemas.microsoft.com/office/powerpoint/2010/main" val="2395009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712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F67E8-F908-44E3-B2D8-8D6821805A01}"/>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5" name="TextBox 4">
            <a:extLst>
              <a:ext uri="{FF2B5EF4-FFF2-40B4-BE49-F238E27FC236}">
                <a16:creationId xmlns:a16="http://schemas.microsoft.com/office/drawing/2014/main" id="{73EA3CA8-9B33-4EE8-BFF5-E7FB40DBF0F8}"/>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
        <p:nvSpPr>
          <p:cNvPr id="2" name="Rectangle 1">
            <a:extLst>
              <a:ext uri="{FF2B5EF4-FFF2-40B4-BE49-F238E27FC236}">
                <a16:creationId xmlns:a16="http://schemas.microsoft.com/office/drawing/2014/main" id="{C2C83F87-5AE0-4B89-B2F3-AA847E97C5B3}"/>
              </a:ext>
            </a:extLst>
          </p:cNvPr>
          <p:cNvSpPr/>
          <p:nvPr/>
        </p:nvSpPr>
        <p:spPr>
          <a:xfrm>
            <a:off x="2854634" y="513793"/>
            <a:ext cx="5992538" cy="400110"/>
          </a:xfrm>
          <a:prstGeom prst="rect">
            <a:avLst/>
          </a:prstGeom>
        </p:spPr>
        <p:txBody>
          <a:bodyPr wrap="none">
            <a:spAutoFit/>
          </a:bodyPr>
          <a:lstStyle/>
          <a:p>
            <a:pPr algn="just">
              <a:spcBef>
                <a:spcPct val="0"/>
              </a:spcBef>
            </a:pPr>
            <a:r>
              <a:rPr lang="en-US" altLang="vi-VN" sz="2000" i="1" dirty="0">
                <a:solidFill>
                  <a:srgbClr val="030BA1"/>
                </a:solidFill>
                <a:cs typeface="Times New Roman" panose="02020603050405020304" pitchFamily="18" charset="0"/>
              </a:rPr>
              <a:t>2. </a:t>
            </a:r>
            <a:r>
              <a:rPr lang="en-US" altLang="vi-VN" sz="2000" i="1" dirty="0" err="1">
                <a:solidFill>
                  <a:srgbClr val="030BA1"/>
                </a:solidFill>
                <a:cs typeface="Times New Roman" panose="02020603050405020304" pitchFamily="18" charset="0"/>
              </a:rPr>
              <a:t>Sự</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cần</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thiết</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của</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văn</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nghệ</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đối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với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đời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sống</a:t>
            </a:r>
            <a:r>
              <a:rPr lang="en-US" altLang="vi-VN" sz="2000" i="1" dirty="0">
                <a:solidFill>
                  <a:srgbClr val="030BA1"/>
                </a:solidFill>
                <a:cs typeface="Times New Roman" panose="02020603050405020304" pitchFamily="18" charset="0"/>
              </a:rPr>
              <a:t> con </a:t>
            </a:r>
            <a:r>
              <a:rPr lang="en-US" altLang="vi-VN" sz="2000" i="1" dirty="0" err="1">
                <a:solidFill>
                  <a:srgbClr val="030BA1"/>
                </a:solidFill>
                <a:cs typeface="Times New Roman" panose="02020603050405020304" pitchFamily="18" charset="0"/>
              </a:rPr>
              <a:t>người</a:t>
            </a:r>
            <a:r>
              <a:rPr lang="en-US" altLang="vi-VN" sz="2000" i="1" dirty="0">
                <a:solidFill>
                  <a:srgbClr val="030BA1"/>
                </a:solidFill>
                <a:cs typeface="Times New Roman" panose="02020603050405020304" pitchFamily="18" charset="0"/>
              </a:rPr>
              <a:t>.</a:t>
            </a:r>
          </a:p>
        </p:txBody>
      </p:sp>
      <p:sp>
        <p:nvSpPr>
          <p:cNvPr id="6" name="TextBox 5">
            <a:extLst>
              <a:ext uri="{FF2B5EF4-FFF2-40B4-BE49-F238E27FC236}">
                <a16:creationId xmlns:a16="http://schemas.microsoft.com/office/drawing/2014/main" id="{1225CD39-3758-4D58-BD90-1E1759CF13AF}"/>
              </a:ext>
            </a:extLst>
          </p:cNvPr>
          <p:cNvSpPr txBox="1">
            <a:spLocks noChangeArrowheads="1"/>
          </p:cNvSpPr>
          <p:nvPr/>
        </p:nvSpPr>
        <p:spPr bwMode="auto">
          <a:xfrm>
            <a:off x="2988355" y="1314013"/>
            <a:ext cx="7700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743200" algn="ctr"/>
                <a:tab pos="5486400" algn="r"/>
              </a:tabLst>
              <a:defRPr sz="3200">
                <a:solidFill>
                  <a:schemeClr val="tx1"/>
                </a:solidFill>
                <a:latin typeface="Times New Roman" panose="02020603050405020304" pitchFamily="18" charset="0"/>
              </a:defRPr>
            </a:lvl1pPr>
            <a:lvl2pPr marL="742950" indent="-285750">
              <a:spcBef>
                <a:spcPct val="20000"/>
              </a:spcBef>
              <a:buChar char="–"/>
              <a:tabLst>
                <a:tab pos="2743200" algn="ctr"/>
                <a:tab pos="5486400" algn="r"/>
              </a:tabLst>
              <a:defRPr sz="2800">
                <a:solidFill>
                  <a:schemeClr val="tx1"/>
                </a:solidFill>
                <a:latin typeface="Times New Roman" panose="02020603050405020304" pitchFamily="18" charset="0"/>
              </a:defRPr>
            </a:lvl2pPr>
            <a:lvl3pPr marL="1143000" indent="-228600">
              <a:spcBef>
                <a:spcPct val="20000"/>
              </a:spcBef>
              <a:buChar char="•"/>
              <a:tabLst>
                <a:tab pos="2743200" algn="ctr"/>
                <a:tab pos="5486400" algn="r"/>
              </a:tabLst>
              <a:defRPr sz="2400">
                <a:solidFill>
                  <a:schemeClr val="tx1"/>
                </a:solidFill>
                <a:latin typeface="Times New Roman" panose="02020603050405020304" pitchFamily="18" charset="0"/>
              </a:defRPr>
            </a:lvl3pPr>
            <a:lvl4pPr marL="1600200" indent="-228600">
              <a:spcBef>
                <a:spcPct val="20000"/>
              </a:spcBef>
              <a:buChar char="–"/>
              <a:tabLst>
                <a:tab pos="2743200" algn="ctr"/>
                <a:tab pos="5486400" algn="r"/>
              </a:tabLst>
              <a:defRPr sz="2000">
                <a:solidFill>
                  <a:schemeClr val="tx1"/>
                </a:solidFill>
                <a:latin typeface="Times New Roman" panose="02020603050405020304" pitchFamily="18" charset="0"/>
              </a:defRPr>
            </a:lvl4pPr>
            <a:lvl5pPr marL="2057400" indent="-228600">
              <a:spcBef>
                <a:spcPct val="20000"/>
              </a:spcBef>
              <a:buChar char="»"/>
              <a:tabLst>
                <a:tab pos="2743200" algn="ctr"/>
                <a:tab pos="5486400"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9pPr>
          </a:lstStyle>
          <a:p>
            <a:pPr>
              <a:buFontTx/>
              <a:buNone/>
            </a:pPr>
            <a:r>
              <a:rPr lang="pt-BR" altLang="vi-VN" sz="2000" b="1" i="1" dirty="0">
                <a:solidFill>
                  <a:srgbClr val="030BA1"/>
                </a:solidFill>
                <a:cs typeface="Times New Roman" panose="02020603050405020304" pitchFamily="18" charset="0"/>
              </a:rPr>
              <a:t>? Để làm rõ chức năng của văn nghệ tác giả đã đưa ra mấy luận  cứ ?</a:t>
            </a:r>
            <a:endParaRPr lang="vi-VN" altLang="vi-VN" sz="2000" b="1" dirty="0">
              <a:solidFill>
                <a:srgbClr val="030BA1"/>
              </a:solidFill>
              <a:latin typeface=".VnTime" panose="020B7200000000000000"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9DF38A3-274A-4558-AE2D-0294AC8FF4DB}"/>
              </a:ext>
            </a:extLst>
          </p:cNvPr>
          <p:cNvSpPr>
            <a:spLocks noChangeArrowheads="1"/>
          </p:cNvSpPr>
          <p:nvPr/>
        </p:nvSpPr>
        <p:spPr bwMode="auto">
          <a:xfrm>
            <a:off x="2854635" y="1704696"/>
            <a:ext cx="5992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pt-BR" altLang="vi-VN" sz="2000" b="1" dirty="0">
                <a:latin typeface="+mn-lt"/>
                <a:cs typeface="Times New Roman" panose="02020603050405020304" pitchFamily="18" charset="0"/>
              </a:rPr>
              <a:t>- Tác giả đưa ra 3 luâ</a:t>
            </a:r>
            <a:r>
              <a:rPr lang="vi-VN" altLang="vi-VN" sz="2000" b="1" dirty="0">
                <a:latin typeface="+mn-lt"/>
                <a:cs typeface="Times New Roman" panose="02020603050405020304" pitchFamily="18" charset="0"/>
              </a:rPr>
              <a:t>̣n cứ:  </a:t>
            </a:r>
            <a:endParaRPr lang="en-US" altLang="vi-VN" sz="2000" b="1" dirty="0">
              <a:latin typeface="+mn-lt"/>
              <a:cs typeface="Times New Roman" panose="02020603050405020304" pitchFamily="18" charset="0"/>
            </a:endParaRPr>
          </a:p>
          <a:p>
            <a:pPr algn="just" eaLnBrk="1" hangingPunct="1">
              <a:spcBef>
                <a:spcPct val="0"/>
              </a:spcBef>
              <a:buFontTx/>
              <a:buNone/>
            </a:pPr>
            <a:r>
              <a:rPr lang="pt-BR" altLang="vi-VN" sz="2000" b="0" dirty="0">
                <a:latin typeface="+mn-lt"/>
                <a:cs typeface="Times New Roman" panose="02020603050405020304" pitchFamily="18" charset="0"/>
              </a:rPr>
              <a:t>+ VN là tiếng nói của tâm hồn… -&gt; </a:t>
            </a:r>
            <a:r>
              <a:rPr lang="pt-BR" altLang="vi-VN" sz="2000" dirty="0">
                <a:latin typeface="+mn-lt"/>
                <a:cs typeface="Times New Roman" panose="02020603050405020304" pitchFamily="18" charset="0"/>
              </a:rPr>
              <a:t>đoạn 1,2</a:t>
            </a:r>
            <a:r>
              <a:rPr lang="pt-BR" altLang="vi-VN" sz="2000" b="0" baseline="-25000" dirty="0">
                <a:latin typeface="+mn-lt"/>
                <a:cs typeface="Times New Roman" panose="02020603050405020304" pitchFamily="18" charset="0"/>
              </a:rPr>
              <a:t>­­</a:t>
            </a:r>
            <a:endParaRPr lang="vi-VN" altLang="vi-VN" sz="2000" b="0" dirty="0">
              <a:latin typeface="+mn-lt"/>
              <a:cs typeface="Times New Roman" panose="02020603050405020304" pitchFamily="18" charset="0"/>
            </a:endParaRPr>
          </a:p>
          <a:p>
            <a:pPr algn="just" eaLnBrk="1" hangingPunct="1">
              <a:spcBef>
                <a:spcPct val="0"/>
              </a:spcBef>
              <a:buFontTx/>
              <a:buNone/>
            </a:pPr>
            <a:r>
              <a:rPr lang="pt-BR" altLang="vi-VN" sz="2000" b="0" dirty="0">
                <a:latin typeface="+mn-lt"/>
                <a:cs typeface="Times New Roman" panose="02020603050405020304" pitchFamily="18" charset="0"/>
              </a:rPr>
              <a:t>+  VN là tiếng nói của tình cảm… -&gt; </a:t>
            </a:r>
            <a:r>
              <a:rPr lang="en-US" altLang="vi-VN" sz="2000" dirty="0" err="1">
                <a:latin typeface="+mn-lt"/>
                <a:cs typeface="Times New Roman" panose="02020603050405020304" pitchFamily="18" charset="0"/>
              </a:rPr>
              <a:t>đoạn</a:t>
            </a:r>
            <a:r>
              <a:rPr lang="en-US" altLang="vi-VN" sz="2000" dirty="0">
                <a:latin typeface="+mn-lt"/>
                <a:cs typeface="Times New Roman" panose="02020603050405020304" pitchFamily="18" charset="0"/>
              </a:rPr>
              <a:t> 3</a:t>
            </a:r>
            <a:endParaRPr lang="vi-VN" altLang="vi-VN" sz="2000" dirty="0">
              <a:latin typeface="+mn-lt"/>
              <a:cs typeface="Times New Roman" panose="02020603050405020304" pitchFamily="18" charset="0"/>
            </a:endParaRPr>
          </a:p>
          <a:p>
            <a:pPr algn="just" eaLnBrk="1" hangingPunct="1">
              <a:spcBef>
                <a:spcPct val="0"/>
              </a:spcBef>
              <a:buFontTx/>
              <a:buNone/>
            </a:pPr>
            <a:r>
              <a:rPr lang="pt-BR" altLang="vi-VN" sz="2000" b="0" dirty="0">
                <a:latin typeface="+mn-lt"/>
                <a:cs typeface="Times New Roman" panose="02020603050405020304" pitchFamily="18" charset="0"/>
              </a:rPr>
              <a:t>+  VN là tiếng nói của tư tưởng… </a:t>
            </a:r>
            <a:r>
              <a:rPr lang="pt-BR" altLang="vi-VN" sz="2000" dirty="0">
                <a:latin typeface="+mn-lt"/>
                <a:cs typeface="Times New Roman" panose="02020603050405020304" pitchFamily="18" charset="0"/>
              </a:rPr>
              <a:t>đoạn 4</a:t>
            </a:r>
            <a:endParaRPr lang="vi-VN" altLang="vi-VN" sz="2000" dirty="0">
              <a:latin typeface="+mn-lt"/>
              <a:cs typeface="Times New Roman" panose="02020603050405020304" pitchFamily="18" charset="0"/>
            </a:endParaRPr>
          </a:p>
        </p:txBody>
      </p:sp>
      <p:sp>
        <p:nvSpPr>
          <p:cNvPr id="3" name="Rectangle 2">
            <a:extLst>
              <a:ext uri="{FF2B5EF4-FFF2-40B4-BE49-F238E27FC236}">
                <a16:creationId xmlns:a16="http://schemas.microsoft.com/office/drawing/2014/main" id="{465758DF-A658-4272-9B8A-2AB3F57F1D22}"/>
              </a:ext>
            </a:extLst>
          </p:cNvPr>
          <p:cNvSpPr/>
          <p:nvPr/>
        </p:nvSpPr>
        <p:spPr>
          <a:xfrm>
            <a:off x="2988355" y="913903"/>
            <a:ext cx="3999813" cy="400110"/>
          </a:xfrm>
          <a:prstGeom prst="rect">
            <a:avLst/>
          </a:prstGeom>
        </p:spPr>
        <p:txBody>
          <a:bodyPr wrap="none">
            <a:spAutoFit/>
          </a:bodyPr>
          <a:lstStyle/>
          <a:p>
            <a:pPr algn="just">
              <a:spcBef>
                <a:spcPct val="0"/>
              </a:spcBef>
            </a:pP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Văn</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nghệ</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là</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tiếng</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nói</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của</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tâm</a:t>
            </a:r>
            <a:r>
              <a:rPr lang="en-US" altLang="vi-VN" sz="2000" dirty="0">
                <a:solidFill>
                  <a:srgbClr val="030BA1"/>
                </a:solidFill>
                <a:cs typeface="Times New Roman" panose="02020603050405020304" pitchFamily="18" charset="0"/>
              </a:rPr>
              <a:t> </a:t>
            </a:r>
            <a:r>
              <a:rPr lang="en-US" altLang="vi-VN" sz="2000" dirty="0" err="1">
                <a:solidFill>
                  <a:srgbClr val="030BA1"/>
                </a:solidFill>
                <a:cs typeface="Times New Roman" panose="02020603050405020304" pitchFamily="18" charset="0"/>
              </a:rPr>
              <a:t>hồn</a:t>
            </a:r>
            <a:r>
              <a:rPr lang="en-US" altLang="vi-VN" sz="2000" dirty="0">
                <a:solidFill>
                  <a:srgbClr val="030BA1"/>
                </a:solidFill>
                <a:cs typeface="Times New Roman" panose="02020603050405020304" pitchFamily="18" charset="0"/>
              </a:rPr>
              <a:t>: </a:t>
            </a:r>
            <a:endParaRPr lang="en-US" altLang="vi-VN" sz="2000" dirty="0">
              <a:cs typeface="Times New Roman" panose="02020603050405020304" pitchFamily="18" charset="0"/>
            </a:endParaRPr>
          </a:p>
        </p:txBody>
      </p:sp>
      <p:sp>
        <p:nvSpPr>
          <p:cNvPr id="8" name="Rectangle 7">
            <a:extLst>
              <a:ext uri="{FF2B5EF4-FFF2-40B4-BE49-F238E27FC236}">
                <a16:creationId xmlns:a16="http://schemas.microsoft.com/office/drawing/2014/main" id="{A1D3BE58-F5E6-4FEF-B117-F25367DCAAAF}"/>
              </a:ext>
            </a:extLst>
          </p:cNvPr>
          <p:cNvSpPr/>
          <p:nvPr/>
        </p:nvSpPr>
        <p:spPr>
          <a:xfrm>
            <a:off x="2856046" y="3018708"/>
            <a:ext cx="3982372" cy="400110"/>
          </a:xfrm>
          <a:prstGeom prst="rect">
            <a:avLst/>
          </a:prstGeom>
        </p:spPr>
        <p:txBody>
          <a:bodyPr wrap="none">
            <a:spAutoFit/>
          </a:bodyPr>
          <a:lstStyle/>
          <a:p>
            <a:pPr algn="just">
              <a:spcBef>
                <a:spcPct val="0"/>
              </a:spcBef>
            </a:pPr>
            <a:r>
              <a:rPr lang="en-US" altLang="vi-VN" sz="2000" dirty="0">
                <a:cs typeface="Times New Roman" panose="02020603050405020304" pitchFamily="18" charset="0"/>
              </a:rPr>
              <a:t>- </a:t>
            </a:r>
            <a:r>
              <a:rPr lang="en-US" altLang="vi-VN" sz="2000" dirty="0" err="1">
                <a:cs typeface="Times New Roman" panose="02020603050405020304" pitchFamily="18" charset="0"/>
              </a:rPr>
              <a:t>Văn</a:t>
            </a:r>
            <a:r>
              <a:rPr lang="en-US" altLang="vi-VN" sz="2000" dirty="0">
                <a:cs typeface="Times New Roman" panose="02020603050405020304" pitchFamily="18" charset="0"/>
              </a:rPr>
              <a:t> </a:t>
            </a:r>
            <a:r>
              <a:rPr lang="en-US" altLang="vi-VN" sz="2000" dirty="0" err="1">
                <a:cs typeface="Times New Roman" panose="02020603050405020304" pitchFamily="18" charset="0"/>
              </a:rPr>
              <a:t>nghệ</a:t>
            </a:r>
            <a:r>
              <a:rPr lang="en-US" altLang="vi-VN" sz="2000" dirty="0">
                <a:cs typeface="Times New Roman" panose="02020603050405020304" pitchFamily="18" charset="0"/>
              </a:rPr>
              <a:t> </a:t>
            </a:r>
            <a:r>
              <a:rPr lang="en-US" altLang="vi-VN" sz="2000" dirty="0" err="1">
                <a:cs typeface="Times New Roman" panose="02020603050405020304" pitchFamily="18" charset="0"/>
              </a:rPr>
              <a:t>là</a:t>
            </a:r>
            <a:r>
              <a:rPr lang="en-US" altLang="vi-VN" sz="2000" dirty="0">
                <a:cs typeface="Times New Roman" panose="02020603050405020304" pitchFamily="18" charset="0"/>
              </a:rPr>
              <a:t> </a:t>
            </a:r>
            <a:r>
              <a:rPr lang="en-US" altLang="vi-VN" sz="2000" dirty="0" err="1">
                <a:cs typeface="Times New Roman" panose="02020603050405020304" pitchFamily="18" charset="0"/>
              </a:rPr>
              <a:t>tiếng</a:t>
            </a:r>
            <a:r>
              <a:rPr lang="en-US" altLang="vi-VN" sz="2000" dirty="0">
                <a:cs typeface="Times New Roman" panose="02020603050405020304" pitchFamily="18" charset="0"/>
              </a:rPr>
              <a:t> </a:t>
            </a:r>
            <a:r>
              <a:rPr lang="en-US" altLang="vi-VN" sz="2000" dirty="0" err="1">
                <a:cs typeface="Times New Roman" panose="02020603050405020304" pitchFamily="18" charset="0"/>
              </a:rPr>
              <a:t>nói</a:t>
            </a:r>
            <a:r>
              <a:rPr lang="en-US" altLang="vi-VN" sz="2000" dirty="0">
                <a:cs typeface="Times New Roman" panose="02020603050405020304" pitchFamily="18" charset="0"/>
              </a:rPr>
              <a:t> </a:t>
            </a:r>
            <a:r>
              <a:rPr lang="en-US" altLang="vi-VN" sz="2000" dirty="0" err="1">
                <a:cs typeface="Times New Roman" panose="02020603050405020304" pitchFamily="18" charset="0"/>
              </a:rPr>
              <a:t>của</a:t>
            </a:r>
            <a:r>
              <a:rPr lang="en-US" altLang="vi-VN" sz="2000" dirty="0">
                <a:cs typeface="Times New Roman" panose="02020603050405020304" pitchFamily="18" charset="0"/>
              </a:rPr>
              <a:t> </a:t>
            </a:r>
            <a:r>
              <a:rPr lang="en-US" altLang="vi-VN" sz="2000" dirty="0" err="1">
                <a:cs typeface="Times New Roman" panose="02020603050405020304" pitchFamily="18" charset="0"/>
              </a:rPr>
              <a:t>tâm</a:t>
            </a:r>
            <a:r>
              <a:rPr lang="en-US" altLang="vi-VN" sz="2000" dirty="0">
                <a:cs typeface="Times New Roman" panose="02020603050405020304" pitchFamily="18" charset="0"/>
              </a:rPr>
              <a:t> </a:t>
            </a:r>
            <a:r>
              <a:rPr lang="en-US" altLang="vi-VN" sz="2000" dirty="0" err="1">
                <a:cs typeface="Times New Roman" panose="02020603050405020304" pitchFamily="18" charset="0"/>
              </a:rPr>
              <a:t>hồn</a:t>
            </a:r>
            <a:r>
              <a:rPr lang="en-US" altLang="vi-VN" sz="2000" dirty="0">
                <a:cs typeface="Times New Roman" panose="02020603050405020304" pitchFamily="18" charset="0"/>
              </a:rPr>
              <a:t>: </a:t>
            </a:r>
          </a:p>
        </p:txBody>
      </p:sp>
      <p:sp>
        <p:nvSpPr>
          <p:cNvPr id="9" name="Rectangle 8">
            <a:extLst>
              <a:ext uri="{FF2B5EF4-FFF2-40B4-BE49-F238E27FC236}">
                <a16:creationId xmlns:a16="http://schemas.microsoft.com/office/drawing/2014/main" id="{06801C17-286F-4958-A27E-2E3BF35C8BEE}"/>
              </a:ext>
            </a:extLst>
          </p:cNvPr>
          <p:cNvSpPr>
            <a:spLocks noChangeArrowheads="1"/>
          </p:cNvSpPr>
          <p:nvPr/>
        </p:nvSpPr>
        <p:spPr bwMode="auto">
          <a:xfrm>
            <a:off x="2854634" y="3018708"/>
            <a:ext cx="9239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Văn</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nghệ</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giúp</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chúng</a:t>
            </a:r>
            <a:r>
              <a:rPr lang="en-US" altLang="vi-VN" sz="2000" b="0" dirty="0">
                <a:solidFill>
                  <a:srgbClr val="002060"/>
                </a:solidFill>
                <a:cs typeface="Times New Roman" panose="02020603050405020304" pitchFamily="18" charset="0"/>
              </a:rPr>
              <a:t> ta </a:t>
            </a:r>
            <a:r>
              <a:rPr lang="en-US" altLang="vi-VN" sz="2000" b="0" dirty="0" err="1">
                <a:solidFill>
                  <a:srgbClr val="002060"/>
                </a:solidFill>
                <a:cs typeface="Times New Roman" panose="02020603050405020304" pitchFamily="18" charset="0"/>
              </a:rPr>
              <a:t>sống</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đầy</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đủ</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phong</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phú</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hơn</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với</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cuộc</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đời</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và</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chính</a:t>
            </a:r>
            <a:r>
              <a:rPr lang="en-US" altLang="vi-VN" sz="2000" b="0" dirty="0">
                <a:solidFill>
                  <a:srgbClr val="002060"/>
                </a:solidFill>
                <a:cs typeface="Times New Roman" panose="02020603050405020304" pitchFamily="18" charset="0"/>
              </a:rPr>
              <a:t> </a:t>
            </a:r>
            <a:r>
              <a:rPr lang="en-US" altLang="vi-VN" sz="2000" b="0" dirty="0" err="1">
                <a:solidFill>
                  <a:srgbClr val="002060"/>
                </a:solidFill>
                <a:cs typeface="Times New Roman" panose="02020603050405020304" pitchFamily="18" charset="0"/>
              </a:rPr>
              <a:t>mình</a:t>
            </a:r>
            <a:r>
              <a:rPr lang="en-US" altLang="vi-VN" sz="2000" b="0" dirty="0">
                <a:solidFill>
                  <a:srgbClr val="002060"/>
                </a:solidFill>
                <a:cs typeface="Times New Roman" panose="02020603050405020304" pitchFamily="18" charset="0"/>
              </a:rPr>
              <a:t>.</a:t>
            </a:r>
          </a:p>
        </p:txBody>
      </p:sp>
      <p:sp>
        <p:nvSpPr>
          <p:cNvPr id="10" name="Rectangle 9">
            <a:extLst>
              <a:ext uri="{FF2B5EF4-FFF2-40B4-BE49-F238E27FC236}">
                <a16:creationId xmlns:a16="http://schemas.microsoft.com/office/drawing/2014/main" id="{73A3C962-37E1-453E-A4D4-54E20098F664}"/>
              </a:ext>
            </a:extLst>
          </p:cNvPr>
          <p:cNvSpPr>
            <a:spLocks noChangeArrowheads="1"/>
          </p:cNvSpPr>
          <p:nvPr/>
        </p:nvSpPr>
        <p:spPr bwMode="auto">
          <a:xfrm>
            <a:off x="2854633" y="3726594"/>
            <a:ext cx="92399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vi-VN" sz="2000" b="0" dirty="0">
                <a:cs typeface="Times New Roman" panose="02020603050405020304" pitchFamily="18" charset="0"/>
              </a:rPr>
              <a:t>- Người ở trong nhà giam...tù chung thân... tiếp xúc với cuộc sống bên ngoài....</a:t>
            </a:r>
            <a:endParaRPr lang="vi-VN" altLang="vi-VN" sz="2000" b="0" dirty="0">
              <a:latin typeface=".VnTime" panose="020B7200000000000000" pitchFamily="34" charset="0"/>
              <a:cs typeface="Times New Roman" panose="02020603050405020304" pitchFamily="18" charset="0"/>
            </a:endParaRPr>
          </a:p>
          <a:p>
            <a:pPr eaLnBrk="1" hangingPunct="1">
              <a:spcBef>
                <a:spcPct val="0"/>
              </a:spcBef>
              <a:buFontTx/>
              <a:buNone/>
            </a:pPr>
            <a:r>
              <a:rPr lang="pt-BR" altLang="vi-VN" sz="2000" b="0" dirty="0">
                <a:cs typeface="Times New Roman" panose="02020603050405020304" pitchFamily="18" charset="0"/>
              </a:rPr>
              <a:t>- Những người đàn bà lam lũ... Đầu tắt mặt tối, sống tối tăm...khác hẳn khi ru con, hát ghẹo....được  cười hả dạ hay rỏ giấu một giọt nước mắt... </a:t>
            </a:r>
            <a:endParaRPr lang="vi-VN" altLang="vi-VN" sz="2000" b="0" dirty="0">
              <a:latin typeface=".VnTime" panose="020B72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77EEDFB-8DD8-4C3F-94D4-20B7A9C644FC}"/>
              </a:ext>
            </a:extLst>
          </p:cNvPr>
          <p:cNvSpPr txBox="1">
            <a:spLocks noChangeArrowheads="1"/>
          </p:cNvSpPr>
          <p:nvPr/>
        </p:nvSpPr>
        <p:spPr bwMode="auto">
          <a:xfrm>
            <a:off x="797261" y="4691341"/>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vi-VN" sz="2700" dirty="0">
                <a:solidFill>
                  <a:srgbClr val="FF0000"/>
                </a:solidFill>
              </a:rPr>
              <a:t>“</a:t>
            </a:r>
            <a:r>
              <a:rPr lang="en-US" altLang="vi-VN" sz="2700" i="1" dirty="0" err="1">
                <a:solidFill>
                  <a:srgbClr val="FF0000"/>
                </a:solidFill>
              </a:rPr>
              <a:t>Văn</a:t>
            </a:r>
            <a:r>
              <a:rPr lang="en-US" altLang="vi-VN" sz="2700" i="1" dirty="0">
                <a:solidFill>
                  <a:srgbClr val="FF0000"/>
                </a:solidFill>
              </a:rPr>
              <a:t> </a:t>
            </a:r>
            <a:r>
              <a:rPr lang="en-US" altLang="vi-VN" sz="2700" i="1" dirty="0" err="1">
                <a:solidFill>
                  <a:srgbClr val="FF0000"/>
                </a:solidFill>
              </a:rPr>
              <a:t>nghệ</a:t>
            </a:r>
            <a:r>
              <a:rPr lang="en-US" altLang="vi-VN" sz="2700" i="1" dirty="0">
                <a:solidFill>
                  <a:srgbClr val="FF0000"/>
                </a:solidFill>
              </a:rPr>
              <a:t> </a:t>
            </a:r>
            <a:r>
              <a:rPr lang="en-US" altLang="vi-VN" sz="2700" i="1" dirty="0" err="1">
                <a:solidFill>
                  <a:srgbClr val="FF0000"/>
                </a:solidFill>
              </a:rPr>
              <a:t>là</a:t>
            </a:r>
            <a:r>
              <a:rPr lang="en-US" altLang="vi-VN" sz="2700" i="1" dirty="0">
                <a:solidFill>
                  <a:srgbClr val="FF0000"/>
                </a:solidFill>
              </a:rPr>
              <a:t> </a:t>
            </a:r>
            <a:r>
              <a:rPr lang="en-US" altLang="vi-VN" sz="2700" i="1" dirty="0" err="1">
                <a:solidFill>
                  <a:srgbClr val="FF0000"/>
                </a:solidFill>
              </a:rPr>
              <a:t>sợi</a:t>
            </a:r>
            <a:r>
              <a:rPr lang="en-US" altLang="vi-VN" sz="2700" i="1" dirty="0">
                <a:solidFill>
                  <a:srgbClr val="FF0000"/>
                </a:solidFill>
              </a:rPr>
              <a:t> </a:t>
            </a:r>
            <a:r>
              <a:rPr lang="en-US" altLang="vi-VN" sz="2700" i="1" dirty="0" err="1">
                <a:solidFill>
                  <a:srgbClr val="FF0000"/>
                </a:solidFill>
              </a:rPr>
              <a:t>dây</a:t>
            </a:r>
            <a:r>
              <a:rPr lang="en-US" altLang="vi-VN" sz="2700" i="1" dirty="0">
                <a:solidFill>
                  <a:srgbClr val="FF0000"/>
                </a:solidFill>
              </a:rPr>
              <a:t> </a:t>
            </a:r>
            <a:r>
              <a:rPr lang="en-US" altLang="vi-VN" sz="2700" i="1" dirty="0" err="1">
                <a:solidFill>
                  <a:srgbClr val="FF0000"/>
                </a:solidFill>
              </a:rPr>
              <a:t>buộc</a:t>
            </a:r>
            <a:r>
              <a:rPr lang="en-US" altLang="vi-VN" sz="2700" i="1" dirty="0">
                <a:solidFill>
                  <a:srgbClr val="FF0000"/>
                </a:solidFill>
              </a:rPr>
              <a:t> </a:t>
            </a:r>
            <a:r>
              <a:rPr lang="en-US" altLang="vi-VN" sz="2700" i="1" dirty="0" err="1">
                <a:solidFill>
                  <a:srgbClr val="FF0000"/>
                </a:solidFill>
              </a:rPr>
              <a:t>chặt</a:t>
            </a:r>
            <a:r>
              <a:rPr lang="en-US" altLang="vi-VN" sz="2700" i="1" dirty="0">
                <a:solidFill>
                  <a:srgbClr val="FF0000"/>
                </a:solidFill>
              </a:rPr>
              <a:t> con </a:t>
            </a:r>
            <a:r>
              <a:rPr lang="en-US" altLang="vi-VN" sz="2700" i="1" dirty="0" err="1">
                <a:solidFill>
                  <a:srgbClr val="FF0000"/>
                </a:solidFill>
              </a:rPr>
              <a:t>người</a:t>
            </a:r>
            <a:r>
              <a:rPr lang="en-US" altLang="vi-VN" sz="2700" i="1" dirty="0">
                <a:solidFill>
                  <a:srgbClr val="FF0000"/>
                </a:solidFill>
              </a:rPr>
              <a:t> </a:t>
            </a:r>
            <a:r>
              <a:rPr lang="en-US" altLang="vi-VN" sz="2700" i="1" dirty="0" err="1">
                <a:solidFill>
                  <a:srgbClr val="FF0000"/>
                </a:solidFill>
              </a:rPr>
              <a:t>với</a:t>
            </a:r>
            <a:r>
              <a:rPr lang="en-US" altLang="vi-VN" sz="2700" i="1" dirty="0">
                <a:solidFill>
                  <a:srgbClr val="FF0000"/>
                </a:solidFill>
              </a:rPr>
              <a:t> </a:t>
            </a:r>
            <a:r>
              <a:rPr lang="en-US" altLang="vi-VN" sz="2700" i="1" dirty="0" err="1">
                <a:solidFill>
                  <a:srgbClr val="FF0000"/>
                </a:solidFill>
              </a:rPr>
              <a:t>cuộc</a:t>
            </a:r>
            <a:r>
              <a:rPr lang="en-US" altLang="vi-VN" sz="2700" i="1" dirty="0">
                <a:solidFill>
                  <a:srgbClr val="FF0000"/>
                </a:solidFill>
              </a:rPr>
              <a:t> </a:t>
            </a:r>
            <a:r>
              <a:rPr lang="en-US" altLang="vi-VN" sz="2700" i="1" dirty="0" err="1">
                <a:solidFill>
                  <a:srgbClr val="FF0000"/>
                </a:solidFill>
              </a:rPr>
              <a:t>sống</a:t>
            </a:r>
            <a:r>
              <a:rPr lang="en-US" altLang="vi-VN" sz="2700" i="1" dirty="0">
                <a:solidFill>
                  <a:srgbClr val="FF0000"/>
                </a:solidFill>
              </a:rPr>
              <a:t> </a:t>
            </a:r>
            <a:r>
              <a:rPr lang="en-US" altLang="vi-VN" sz="2700" i="1" dirty="0" err="1">
                <a:solidFill>
                  <a:srgbClr val="FF0000"/>
                </a:solidFill>
              </a:rPr>
              <a:t>bên</a:t>
            </a:r>
            <a:r>
              <a:rPr lang="en-US" altLang="vi-VN" sz="2700" i="1" dirty="0">
                <a:solidFill>
                  <a:srgbClr val="FF0000"/>
                </a:solidFill>
              </a:rPr>
              <a:t> </a:t>
            </a:r>
            <a:r>
              <a:rPr lang="en-US" altLang="vi-VN" sz="2700" i="1" dirty="0" err="1">
                <a:solidFill>
                  <a:srgbClr val="FF0000"/>
                </a:solidFill>
              </a:rPr>
              <a:t>ngoài</a:t>
            </a:r>
            <a:r>
              <a:rPr lang="en-US" altLang="vi-VN" sz="2700" dirty="0">
                <a:solidFill>
                  <a:srgbClr val="FF0000"/>
                </a:solidFill>
              </a:rPr>
              <a:t>.”</a:t>
            </a:r>
          </a:p>
        </p:txBody>
      </p:sp>
    </p:spTree>
    <p:extLst>
      <p:ext uri="{BB962C8B-B14F-4D97-AF65-F5344CB8AC3E}">
        <p14:creationId xmlns:p14="http://schemas.microsoft.com/office/powerpoint/2010/main" val="525910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0025E-A493-4E3B-A969-D70437B8AF73}"/>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5" name="TextBox 4">
            <a:extLst>
              <a:ext uri="{FF2B5EF4-FFF2-40B4-BE49-F238E27FC236}">
                <a16:creationId xmlns:a16="http://schemas.microsoft.com/office/drawing/2014/main" id="{A895BD84-1541-42FA-8E78-029DB803BFA0}"/>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
        <p:nvSpPr>
          <p:cNvPr id="6" name="Rectangle 5">
            <a:extLst>
              <a:ext uri="{FF2B5EF4-FFF2-40B4-BE49-F238E27FC236}">
                <a16:creationId xmlns:a16="http://schemas.microsoft.com/office/drawing/2014/main" id="{F145A9AD-9E17-470B-BB99-3BFD4CC1B789}"/>
              </a:ext>
            </a:extLst>
          </p:cNvPr>
          <p:cNvSpPr/>
          <p:nvPr/>
        </p:nvSpPr>
        <p:spPr>
          <a:xfrm>
            <a:off x="2854634" y="513793"/>
            <a:ext cx="5992538" cy="400110"/>
          </a:xfrm>
          <a:prstGeom prst="rect">
            <a:avLst/>
          </a:prstGeom>
        </p:spPr>
        <p:txBody>
          <a:bodyPr wrap="none">
            <a:spAutoFit/>
          </a:bodyPr>
          <a:lstStyle/>
          <a:p>
            <a:pPr algn="just">
              <a:spcBef>
                <a:spcPct val="0"/>
              </a:spcBef>
            </a:pPr>
            <a:r>
              <a:rPr lang="en-US" altLang="vi-VN" sz="2000" i="1" dirty="0">
                <a:solidFill>
                  <a:srgbClr val="030BA1"/>
                </a:solidFill>
                <a:cs typeface="Times New Roman" panose="02020603050405020304" pitchFamily="18" charset="0"/>
              </a:rPr>
              <a:t>2. </a:t>
            </a:r>
            <a:r>
              <a:rPr lang="en-US" altLang="vi-VN" sz="2000" i="1" dirty="0" err="1">
                <a:solidFill>
                  <a:srgbClr val="030BA1"/>
                </a:solidFill>
                <a:cs typeface="Times New Roman" panose="02020603050405020304" pitchFamily="18" charset="0"/>
              </a:rPr>
              <a:t>Sự</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cần</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thiết</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của</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văn</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nghệ</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đối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với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đời</a:t>
            </a:r>
            <a:r>
              <a:rPr lang="en-US" altLang="vi-VN" sz="2000" i="1" dirty="0">
                <a:solidFill>
                  <a:srgbClr val="030BA1"/>
                </a:solidFill>
                <a:cs typeface="Times New Roman" panose="02020603050405020304" pitchFamily="18" charset="0"/>
              </a:rPr>
              <a:t> </a:t>
            </a:r>
            <a:r>
              <a:rPr lang="en-US" altLang="vi-VN" sz="2000" i="1" dirty="0" err="1">
                <a:solidFill>
                  <a:srgbClr val="030BA1"/>
                </a:solidFill>
                <a:cs typeface="Times New Roman" panose="02020603050405020304" pitchFamily="18" charset="0"/>
              </a:rPr>
              <a:t>sống</a:t>
            </a:r>
            <a:r>
              <a:rPr lang="en-US" altLang="vi-VN" sz="2000" i="1" dirty="0">
                <a:solidFill>
                  <a:srgbClr val="030BA1"/>
                </a:solidFill>
                <a:cs typeface="Times New Roman" panose="02020603050405020304" pitchFamily="18" charset="0"/>
              </a:rPr>
              <a:t> con </a:t>
            </a:r>
            <a:r>
              <a:rPr lang="en-US" altLang="vi-VN" sz="2000" i="1" dirty="0" err="1">
                <a:solidFill>
                  <a:srgbClr val="030BA1"/>
                </a:solidFill>
                <a:cs typeface="Times New Roman" panose="02020603050405020304" pitchFamily="18" charset="0"/>
              </a:rPr>
              <a:t>người</a:t>
            </a:r>
            <a:r>
              <a:rPr lang="en-US" altLang="vi-VN" sz="2000" i="1" dirty="0">
                <a:solidFill>
                  <a:srgbClr val="030BA1"/>
                </a:solidFill>
                <a:cs typeface="Times New Roman" panose="02020603050405020304" pitchFamily="18" charset="0"/>
              </a:rPr>
              <a:t>.</a:t>
            </a:r>
          </a:p>
        </p:txBody>
      </p:sp>
      <p:sp>
        <p:nvSpPr>
          <p:cNvPr id="7" name="Rectangle 1">
            <a:extLst>
              <a:ext uri="{FF2B5EF4-FFF2-40B4-BE49-F238E27FC236}">
                <a16:creationId xmlns:a16="http://schemas.microsoft.com/office/drawing/2014/main" id="{88231C76-C159-4558-A22A-608702C58A4C}"/>
              </a:ext>
            </a:extLst>
          </p:cNvPr>
          <p:cNvSpPr>
            <a:spLocks noChangeArrowheads="1"/>
          </p:cNvSpPr>
          <p:nvPr/>
        </p:nvSpPr>
        <p:spPr bwMode="auto">
          <a:xfrm>
            <a:off x="2746817" y="907038"/>
            <a:ext cx="6030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2743200" algn="ctr"/>
                <a:tab pos="5486400" algn="r"/>
              </a:tabLst>
              <a:defRPr sz="3200">
                <a:solidFill>
                  <a:schemeClr val="tx1"/>
                </a:solidFill>
                <a:latin typeface="Times New Roman" panose="02020603050405020304" pitchFamily="18" charset="0"/>
              </a:defRPr>
            </a:lvl1pPr>
            <a:lvl2pPr marL="742950" indent="-285750">
              <a:spcBef>
                <a:spcPct val="20000"/>
              </a:spcBef>
              <a:buChar char="–"/>
              <a:tabLst>
                <a:tab pos="2743200" algn="ctr"/>
                <a:tab pos="5486400" algn="r"/>
              </a:tabLst>
              <a:defRPr sz="2800">
                <a:solidFill>
                  <a:schemeClr val="tx1"/>
                </a:solidFill>
                <a:latin typeface="Times New Roman" panose="02020603050405020304" pitchFamily="18" charset="0"/>
              </a:defRPr>
            </a:lvl2pPr>
            <a:lvl3pPr marL="1143000" indent="-228600">
              <a:spcBef>
                <a:spcPct val="20000"/>
              </a:spcBef>
              <a:buChar char="•"/>
              <a:tabLst>
                <a:tab pos="2743200" algn="ctr"/>
                <a:tab pos="5486400" algn="r"/>
              </a:tabLst>
              <a:defRPr sz="2400">
                <a:solidFill>
                  <a:schemeClr val="tx1"/>
                </a:solidFill>
                <a:latin typeface="Times New Roman" panose="02020603050405020304" pitchFamily="18" charset="0"/>
              </a:defRPr>
            </a:lvl3pPr>
            <a:lvl4pPr marL="1600200" indent="-228600">
              <a:spcBef>
                <a:spcPct val="20000"/>
              </a:spcBef>
              <a:buChar char="–"/>
              <a:tabLst>
                <a:tab pos="2743200" algn="ctr"/>
                <a:tab pos="5486400" algn="r"/>
              </a:tabLst>
              <a:defRPr sz="2000">
                <a:solidFill>
                  <a:schemeClr val="tx1"/>
                </a:solidFill>
                <a:latin typeface="Times New Roman" panose="02020603050405020304" pitchFamily="18" charset="0"/>
              </a:defRPr>
            </a:lvl4pPr>
            <a:lvl5pPr marL="2057400" indent="-228600">
              <a:spcBef>
                <a:spcPct val="20000"/>
              </a:spcBef>
              <a:buChar char="»"/>
              <a:tabLst>
                <a:tab pos="2743200" algn="ctr"/>
                <a:tab pos="5486400"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743200" algn="ctr"/>
                <a:tab pos="5486400" algn="r"/>
              </a:tabLst>
              <a:defRPr sz="2000">
                <a:solidFill>
                  <a:schemeClr val="tx1"/>
                </a:solidFill>
                <a:latin typeface="Times New Roman" panose="02020603050405020304" pitchFamily="18" charset="0"/>
              </a:defRPr>
            </a:lvl9pPr>
          </a:lstStyle>
          <a:p>
            <a:pPr eaLnBrk="1" hangingPunct="1">
              <a:spcBef>
                <a:spcPct val="0"/>
              </a:spcBef>
              <a:buFontTx/>
              <a:buNone/>
            </a:pP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Văn</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nghệ</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là</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tiếng</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nói</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của</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tâm</a:t>
            </a:r>
            <a:r>
              <a:rPr lang="en-US" altLang="vi-VN" sz="2000" dirty="0">
                <a:solidFill>
                  <a:srgbClr val="C00000"/>
                </a:solidFill>
                <a:cs typeface="Times New Roman" panose="02020603050405020304" pitchFamily="18" charset="0"/>
              </a:rPr>
              <a:t> </a:t>
            </a:r>
            <a:r>
              <a:rPr lang="en-US" altLang="vi-VN" sz="2000" dirty="0" err="1">
                <a:solidFill>
                  <a:srgbClr val="C00000"/>
                </a:solidFill>
                <a:cs typeface="Times New Roman" panose="02020603050405020304" pitchFamily="18" charset="0"/>
              </a:rPr>
              <a:t>hồn</a:t>
            </a:r>
            <a:r>
              <a:rPr lang="en-US" altLang="vi-VN" sz="2000" dirty="0">
                <a:solidFill>
                  <a:srgbClr val="C00000"/>
                </a:solidFill>
                <a:cs typeface="Times New Roman" panose="02020603050405020304" pitchFamily="18" charset="0"/>
              </a:rPr>
              <a:t>: </a:t>
            </a:r>
          </a:p>
        </p:txBody>
      </p:sp>
      <p:sp>
        <p:nvSpPr>
          <p:cNvPr id="8" name="Rectangle 9">
            <a:extLst>
              <a:ext uri="{FF2B5EF4-FFF2-40B4-BE49-F238E27FC236}">
                <a16:creationId xmlns:a16="http://schemas.microsoft.com/office/drawing/2014/main" id="{8AE9E6A6-79C5-442F-99A2-C6470C7F68B7}"/>
              </a:ext>
            </a:extLst>
          </p:cNvPr>
          <p:cNvSpPr>
            <a:spLocks noChangeArrowheads="1"/>
          </p:cNvSpPr>
          <p:nvPr/>
        </p:nvSpPr>
        <p:spPr bwMode="auto">
          <a:xfrm>
            <a:off x="2870007" y="913903"/>
            <a:ext cx="5843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vi-VN" sz="2000" b="0">
                <a:solidFill>
                  <a:srgbClr val="002060"/>
                </a:solidFill>
                <a:cs typeface="Times New Roman" panose="02020603050405020304" pitchFamily="18" charset="0"/>
              </a:rPr>
              <a:t>                                                            Văn nghệ giúp chúng ta sống đầy đủ, phong phú hơn với cuộc đời và chính mình.</a:t>
            </a:r>
          </a:p>
        </p:txBody>
      </p:sp>
      <p:sp>
        <p:nvSpPr>
          <p:cNvPr id="9" name="Rectangle 8">
            <a:extLst>
              <a:ext uri="{FF2B5EF4-FFF2-40B4-BE49-F238E27FC236}">
                <a16:creationId xmlns:a16="http://schemas.microsoft.com/office/drawing/2014/main" id="{116A0DB6-41DE-4447-A39F-3AB1890A32C6}"/>
              </a:ext>
            </a:extLst>
          </p:cNvPr>
          <p:cNvSpPr/>
          <p:nvPr/>
        </p:nvSpPr>
        <p:spPr>
          <a:xfrm>
            <a:off x="2796983" y="1880690"/>
            <a:ext cx="5807084" cy="1015663"/>
          </a:xfrm>
          <a:prstGeom prst="rect">
            <a:avLst/>
          </a:prstGeom>
        </p:spPr>
        <p:txBody>
          <a:bodyPr wrap="square">
            <a:spAutoFit/>
          </a:bodyPr>
          <a:lstStyle/>
          <a:p>
            <a:pPr eaLnBrk="1" fontAlgn="auto" hangingPunct="1">
              <a:spcBef>
                <a:spcPts val="0"/>
              </a:spcBef>
              <a:spcAft>
                <a:spcPts val="0"/>
              </a:spcAft>
              <a:defRPr/>
            </a:pPr>
            <a:r>
              <a:rPr lang="en-US" altLang="vi-VN" sz="2000" b="0" kern="0" dirty="0">
                <a:solidFill>
                  <a:srgbClr val="000000"/>
                </a:solidFill>
                <a:cs typeface="Arial"/>
              </a:rPr>
              <a:t>                                                                </a:t>
            </a:r>
            <a:r>
              <a:rPr lang="en-US" altLang="vi-VN" sz="2000" b="0" kern="0" dirty="0" err="1">
                <a:solidFill>
                  <a:srgbClr val="000000"/>
                </a:solidFill>
                <a:cs typeface="Arial"/>
              </a:rPr>
              <a:t>là</a:t>
            </a:r>
            <a:r>
              <a:rPr lang="en-US" altLang="vi-VN" sz="2000" b="0" kern="0" dirty="0">
                <a:solidFill>
                  <a:srgbClr val="000000"/>
                </a:solidFill>
                <a:cs typeface="Arial"/>
              </a:rPr>
              <a:t> </a:t>
            </a:r>
            <a:r>
              <a:rPr lang="en-US" altLang="vi-VN" sz="2000" b="0" kern="0" dirty="0" err="1">
                <a:solidFill>
                  <a:srgbClr val="000000"/>
                </a:solidFill>
                <a:cs typeface="Arial"/>
              </a:rPr>
              <a:t>tình</a:t>
            </a:r>
            <a:r>
              <a:rPr lang="en-US" altLang="vi-VN" sz="2000" b="0" kern="0" dirty="0">
                <a:solidFill>
                  <a:srgbClr val="000000"/>
                </a:solidFill>
                <a:cs typeface="Arial"/>
              </a:rPr>
              <a:t> </a:t>
            </a:r>
            <a:r>
              <a:rPr lang="en-US" altLang="vi-VN" sz="2000" b="0" kern="0" dirty="0" err="1">
                <a:solidFill>
                  <a:srgbClr val="000000"/>
                </a:solidFill>
                <a:cs typeface="Arial"/>
              </a:rPr>
              <a:t>yêu</a:t>
            </a:r>
            <a:r>
              <a:rPr lang="en-US" altLang="vi-VN" sz="2000" b="0" kern="0" dirty="0">
                <a:solidFill>
                  <a:srgbClr val="000000"/>
                </a:solidFill>
                <a:cs typeface="Arial"/>
              </a:rPr>
              <a:t> </a:t>
            </a:r>
            <a:r>
              <a:rPr lang="en-US" altLang="vi-VN" sz="2000" b="0" kern="0" dirty="0" err="1">
                <a:solidFill>
                  <a:srgbClr val="000000"/>
                </a:solidFill>
                <a:cs typeface="Arial"/>
              </a:rPr>
              <a:t>ghét</a:t>
            </a:r>
            <a:r>
              <a:rPr lang="en-US" altLang="vi-VN" sz="2000" b="0" kern="0" dirty="0">
                <a:solidFill>
                  <a:srgbClr val="000000"/>
                </a:solidFill>
                <a:cs typeface="Arial"/>
              </a:rPr>
              <a:t>, </a:t>
            </a:r>
            <a:r>
              <a:rPr lang="en-US" altLang="vi-VN" sz="2000" b="0" kern="0" dirty="0" err="1">
                <a:solidFill>
                  <a:srgbClr val="000000"/>
                </a:solidFill>
                <a:cs typeface="Arial"/>
              </a:rPr>
              <a:t>niềm</a:t>
            </a:r>
            <a:r>
              <a:rPr lang="en-US" altLang="vi-VN" sz="2000" b="0" kern="0" dirty="0">
                <a:solidFill>
                  <a:srgbClr val="000000"/>
                </a:solidFill>
                <a:cs typeface="Arial"/>
              </a:rPr>
              <a:t> </a:t>
            </a:r>
            <a:r>
              <a:rPr lang="en-US" altLang="vi-VN" sz="2000" b="0" kern="0" dirty="0" err="1">
                <a:solidFill>
                  <a:srgbClr val="000000"/>
                </a:solidFill>
                <a:cs typeface="Arial"/>
              </a:rPr>
              <a:t>vui</a:t>
            </a:r>
            <a:r>
              <a:rPr lang="en-US" altLang="vi-VN" sz="2000" b="0" kern="0" dirty="0">
                <a:solidFill>
                  <a:srgbClr val="000000"/>
                </a:solidFill>
                <a:cs typeface="Arial"/>
              </a:rPr>
              <a:t> </a:t>
            </a:r>
            <a:r>
              <a:rPr lang="en-US" altLang="vi-VN" sz="2000" b="0" kern="0" dirty="0" err="1">
                <a:solidFill>
                  <a:srgbClr val="000000"/>
                </a:solidFill>
                <a:cs typeface="Arial"/>
              </a:rPr>
              <a:t>buồn</a:t>
            </a:r>
            <a:r>
              <a:rPr lang="en-US" altLang="vi-VN" sz="2000" b="0" kern="0" dirty="0">
                <a:solidFill>
                  <a:srgbClr val="000000"/>
                </a:solidFill>
                <a:cs typeface="Arial"/>
              </a:rPr>
              <a:t>, ý </a:t>
            </a:r>
            <a:r>
              <a:rPr lang="en-US" altLang="vi-VN" sz="2000" b="0" kern="0" dirty="0" err="1">
                <a:solidFill>
                  <a:srgbClr val="000000"/>
                </a:solidFill>
                <a:cs typeface="Arial"/>
              </a:rPr>
              <a:t>đẹp</a:t>
            </a:r>
            <a:r>
              <a:rPr lang="en-US" altLang="vi-VN" sz="2000" b="0" kern="0" dirty="0">
                <a:solidFill>
                  <a:srgbClr val="000000"/>
                </a:solidFill>
                <a:cs typeface="Arial"/>
              </a:rPr>
              <a:t> </a:t>
            </a:r>
            <a:r>
              <a:rPr lang="en-US" altLang="vi-VN" sz="2000" b="0" kern="0" dirty="0" err="1">
                <a:solidFill>
                  <a:srgbClr val="000000"/>
                </a:solidFill>
                <a:cs typeface="Arial"/>
              </a:rPr>
              <a:t>xấu</a:t>
            </a:r>
            <a:r>
              <a:rPr lang="en-US" altLang="vi-VN" sz="2000" b="0" kern="0" dirty="0">
                <a:solidFill>
                  <a:srgbClr val="000000"/>
                </a:solidFill>
                <a:cs typeface="Arial"/>
              </a:rPr>
              <a:t> </a:t>
            </a:r>
            <a:r>
              <a:rPr lang="en-US" altLang="vi-VN" sz="2000" b="0" kern="0" dirty="0" err="1">
                <a:solidFill>
                  <a:srgbClr val="000000"/>
                </a:solidFill>
                <a:cs typeface="Arial"/>
              </a:rPr>
              <a:t>trong</a:t>
            </a:r>
            <a:r>
              <a:rPr lang="en-US" altLang="vi-VN" sz="2000" b="0" kern="0" dirty="0">
                <a:solidFill>
                  <a:srgbClr val="000000"/>
                </a:solidFill>
                <a:cs typeface="Arial"/>
              </a:rPr>
              <a:t> </a:t>
            </a:r>
            <a:r>
              <a:rPr lang="en-US" altLang="vi-VN" sz="2000" b="0" kern="0" dirty="0" err="1">
                <a:solidFill>
                  <a:srgbClr val="000000"/>
                </a:solidFill>
                <a:cs typeface="Arial"/>
              </a:rPr>
              <a:t>đời</a:t>
            </a:r>
            <a:r>
              <a:rPr lang="en-US" altLang="vi-VN" sz="2000" b="0" kern="0" dirty="0">
                <a:solidFill>
                  <a:srgbClr val="000000"/>
                </a:solidFill>
                <a:cs typeface="Arial"/>
              </a:rPr>
              <a:t> </a:t>
            </a:r>
            <a:r>
              <a:rPr lang="en-US" altLang="vi-VN" sz="2000" b="0" kern="0" dirty="0" err="1">
                <a:solidFill>
                  <a:srgbClr val="000000"/>
                </a:solidFill>
                <a:cs typeface="Arial"/>
              </a:rPr>
              <a:t>sống</a:t>
            </a:r>
            <a:r>
              <a:rPr lang="en-US" altLang="vi-VN" sz="2000" b="0" kern="0" dirty="0">
                <a:solidFill>
                  <a:srgbClr val="000000"/>
                </a:solidFill>
                <a:cs typeface="Arial"/>
              </a:rPr>
              <a:t> </a:t>
            </a:r>
            <a:r>
              <a:rPr lang="en-US" altLang="vi-VN" sz="2000" b="0" kern="0" dirty="0" err="1">
                <a:solidFill>
                  <a:srgbClr val="000000"/>
                </a:solidFill>
                <a:cs typeface="Arial"/>
              </a:rPr>
              <a:t>thiên</a:t>
            </a:r>
            <a:r>
              <a:rPr lang="en-US" altLang="vi-VN" sz="2000" b="0" kern="0" dirty="0">
                <a:solidFill>
                  <a:srgbClr val="000000"/>
                </a:solidFill>
                <a:cs typeface="Arial"/>
              </a:rPr>
              <a:t> </a:t>
            </a:r>
            <a:r>
              <a:rPr lang="en-US" altLang="vi-VN" sz="2000" b="0" kern="0" dirty="0" err="1">
                <a:solidFill>
                  <a:srgbClr val="000000"/>
                </a:solidFill>
                <a:cs typeface="Arial"/>
              </a:rPr>
              <a:t>nhiên</a:t>
            </a:r>
            <a:r>
              <a:rPr lang="en-US" altLang="vi-VN" sz="2000" b="0" kern="0" dirty="0">
                <a:solidFill>
                  <a:srgbClr val="000000"/>
                </a:solidFill>
                <a:cs typeface="Arial"/>
              </a:rPr>
              <a:t> </a:t>
            </a:r>
            <a:r>
              <a:rPr lang="en-US" altLang="vi-VN" sz="2000" b="0" kern="0" dirty="0" err="1">
                <a:solidFill>
                  <a:srgbClr val="000000"/>
                </a:solidFill>
                <a:cs typeface="Arial"/>
              </a:rPr>
              <a:t>và</a:t>
            </a:r>
            <a:r>
              <a:rPr lang="en-US" altLang="vi-VN" sz="2000" b="0" kern="0" dirty="0">
                <a:solidFill>
                  <a:srgbClr val="000000"/>
                </a:solidFill>
                <a:cs typeface="Arial"/>
              </a:rPr>
              <a:t> </a:t>
            </a:r>
            <a:r>
              <a:rPr lang="en-US" altLang="vi-VN" sz="2000" b="0" kern="0" dirty="0" err="1">
                <a:solidFill>
                  <a:srgbClr val="000000"/>
                </a:solidFill>
                <a:cs typeface="Arial"/>
              </a:rPr>
              <a:t>đời</a:t>
            </a:r>
            <a:r>
              <a:rPr lang="en-US" altLang="vi-VN" sz="2000" b="0" kern="0" dirty="0">
                <a:solidFill>
                  <a:srgbClr val="000000"/>
                </a:solidFill>
                <a:cs typeface="Arial"/>
              </a:rPr>
              <a:t> </a:t>
            </a:r>
            <a:r>
              <a:rPr lang="en-US" altLang="vi-VN" sz="2000" b="0" kern="0" dirty="0" err="1">
                <a:solidFill>
                  <a:srgbClr val="000000"/>
                </a:solidFill>
                <a:cs typeface="Arial"/>
              </a:rPr>
              <a:t>sống</a:t>
            </a:r>
            <a:r>
              <a:rPr lang="en-US" altLang="vi-VN" sz="2000" b="0" kern="0" dirty="0">
                <a:solidFill>
                  <a:srgbClr val="000000"/>
                </a:solidFill>
                <a:cs typeface="Arial"/>
              </a:rPr>
              <a:t> </a:t>
            </a:r>
            <a:r>
              <a:rPr lang="en-US" altLang="vi-VN" sz="2000" b="0" kern="0" dirty="0" err="1">
                <a:solidFill>
                  <a:srgbClr val="000000"/>
                </a:solidFill>
                <a:cs typeface="Arial"/>
              </a:rPr>
              <a:t>xã</a:t>
            </a:r>
            <a:r>
              <a:rPr lang="en-US" altLang="vi-VN" sz="2000" b="0" kern="0" dirty="0">
                <a:solidFill>
                  <a:srgbClr val="000000"/>
                </a:solidFill>
                <a:cs typeface="Arial"/>
              </a:rPr>
              <a:t> </a:t>
            </a:r>
            <a:r>
              <a:rPr lang="en-US" altLang="vi-VN" sz="2000" b="0" kern="0" dirty="0" err="1">
                <a:solidFill>
                  <a:srgbClr val="000000"/>
                </a:solidFill>
                <a:cs typeface="Arial"/>
              </a:rPr>
              <a:t>hội</a:t>
            </a:r>
            <a:r>
              <a:rPr lang="en-US" altLang="vi-VN" sz="2000" b="0" kern="0" dirty="0">
                <a:solidFill>
                  <a:srgbClr val="000000"/>
                </a:solidFill>
                <a:cs typeface="Arial"/>
              </a:rPr>
              <a:t> </a:t>
            </a:r>
            <a:r>
              <a:rPr lang="en-US" altLang="vi-VN" sz="2000" b="0" kern="0" dirty="0" err="1">
                <a:solidFill>
                  <a:srgbClr val="000000"/>
                </a:solidFill>
                <a:cs typeface="Arial"/>
              </a:rPr>
              <a:t>của</a:t>
            </a:r>
            <a:r>
              <a:rPr lang="en-US" altLang="vi-VN" sz="2000" b="0" kern="0" dirty="0">
                <a:solidFill>
                  <a:srgbClr val="000000"/>
                </a:solidFill>
                <a:cs typeface="Arial"/>
              </a:rPr>
              <a:t> </a:t>
            </a:r>
            <a:r>
              <a:rPr lang="en-US" altLang="vi-VN" sz="2000" b="0" kern="0" dirty="0" err="1">
                <a:solidFill>
                  <a:srgbClr val="000000"/>
                </a:solidFill>
                <a:cs typeface="Arial"/>
              </a:rPr>
              <a:t>chúng</a:t>
            </a:r>
            <a:r>
              <a:rPr lang="en-US" altLang="vi-VN" sz="2000" b="0" kern="0" dirty="0">
                <a:solidFill>
                  <a:srgbClr val="000000"/>
                </a:solidFill>
                <a:cs typeface="Arial"/>
              </a:rPr>
              <a:t> ta.</a:t>
            </a:r>
            <a:endParaRPr lang="vi-VN" sz="2000" b="0" kern="0" dirty="0">
              <a:solidFill>
                <a:sysClr val="windowText" lastClr="000000"/>
              </a:solidFill>
            </a:endParaRPr>
          </a:p>
        </p:txBody>
      </p:sp>
      <p:sp>
        <p:nvSpPr>
          <p:cNvPr id="10" name="TextBox 9">
            <a:extLst>
              <a:ext uri="{FF2B5EF4-FFF2-40B4-BE49-F238E27FC236}">
                <a16:creationId xmlns:a16="http://schemas.microsoft.com/office/drawing/2014/main" id="{A5148029-AD8B-4A53-B9FB-0EFB2CBD47FA}"/>
              </a:ext>
            </a:extLst>
          </p:cNvPr>
          <p:cNvSpPr txBox="1">
            <a:spLocks noChangeArrowheads="1"/>
          </p:cNvSpPr>
          <p:nvPr/>
        </p:nvSpPr>
        <p:spPr bwMode="auto">
          <a:xfrm>
            <a:off x="2687436" y="2872361"/>
            <a:ext cx="5500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vi-VN" sz="2000" dirty="0">
                <a:solidFill>
                  <a:srgbClr val="C00000"/>
                </a:solidFill>
              </a:rPr>
              <a:t>- </a:t>
            </a:r>
            <a:r>
              <a:rPr lang="en-US" altLang="vi-VN" sz="2000" dirty="0" err="1">
                <a:solidFill>
                  <a:srgbClr val="C00000"/>
                </a:solidFill>
              </a:rPr>
              <a:t>Văn</a:t>
            </a:r>
            <a:r>
              <a:rPr lang="en-US" altLang="vi-VN" sz="2000" dirty="0">
                <a:solidFill>
                  <a:srgbClr val="C00000"/>
                </a:solidFill>
              </a:rPr>
              <a:t> </a:t>
            </a:r>
            <a:r>
              <a:rPr lang="en-US" altLang="vi-VN" sz="2000" dirty="0" err="1">
                <a:solidFill>
                  <a:srgbClr val="C00000"/>
                </a:solidFill>
              </a:rPr>
              <a:t>nghệ</a:t>
            </a:r>
            <a:r>
              <a:rPr lang="en-US" altLang="vi-VN" sz="2000" dirty="0">
                <a:solidFill>
                  <a:srgbClr val="C00000"/>
                </a:solidFill>
              </a:rPr>
              <a:t> </a:t>
            </a:r>
            <a:r>
              <a:rPr lang="en-US" altLang="vi-VN" sz="2000" dirty="0" err="1">
                <a:solidFill>
                  <a:srgbClr val="C00000"/>
                </a:solidFill>
              </a:rPr>
              <a:t>là</a:t>
            </a:r>
            <a:r>
              <a:rPr lang="en-US" altLang="vi-VN" sz="2000" dirty="0">
                <a:solidFill>
                  <a:srgbClr val="C00000"/>
                </a:solidFill>
              </a:rPr>
              <a:t> </a:t>
            </a:r>
            <a:r>
              <a:rPr lang="en-US" altLang="vi-VN" sz="2000" dirty="0" err="1">
                <a:solidFill>
                  <a:srgbClr val="C00000"/>
                </a:solidFill>
              </a:rPr>
              <a:t>tiếng</a:t>
            </a:r>
            <a:r>
              <a:rPr lang="en-US" altLang="vi-VN" sz="2000" dirty="0">
                <a:solidFill>
                  <a:srgbClr val="C00000"/>
                </a:solidFill>
              </a:rPr>
              <a:t> </a:t>
            </a:r>
            <a:r>
              <a:rPr lang="en-US" altLang="vi-VN" sz="2000" dirty="0" err="1">
                <a:solidFill>
                  <a:srgbClr val="C00000"/>
                </a:solidFill>
              </a:rPr>
              <a:t>nói</a:t>
            </a:r>
            <a:r>
              <a:rPr lang="en-US" altLang="vi-VN" sz="2000" dirty="0">
                <a:solidFill>
                  <a:srgbClr val="C00000"/>
                </a:solidFill>
              </a:rPr>
              <a:t> </a:t>
            </a:r>
            <a:r>
              <a:rPr lang="en-US" altLang="vi-VN" sz="2000" dirty="0" err="1">
                <a:solidFill>
                  <a:srgbClr val="C00000"/>
                </a:solidFill>
              </a:rPr>
              <a:t>của</a:t>
            </a:r>
            <a:r>
              <a:rPr lang="en-US" altLang="vi-VN" sz="2000" dirty="0">
                <a:solidFill>
                  <a:srgbClr val="C00000"/>
                </a:solidFill>
              </a:rPr>
              <a:t> </a:t>
            </a:r>
            <a:r>
              <a:rPr lang="en-US" altLang="vi-VN" sz="2000" dirty="0" err="1">
                <a:solidFill>
                  <a:srgbClr val="C00000"/>
                </a:solidFill>
              </a:rPr>
              <a:t>tư</a:t>
            </a:r>
            <a:r>
              <a:rPr lang="en-US" altLang="vi-VN" sz="2000" dirty="0">
                <a:solidFill>
                  <a:srgbClr val="C00000"/>
                </a:solidFill>
              </a:rPr>
              <a:t> </a:t>
            </a:r>
            <a:r>
              <a:rPr lang="en-US" altLang="vi-VN" sz="2000" dirty="0" err="1">
                <a:solidFill>
                  <a:srgbClr val="C00000"/>
                </a:solidFill>
              </a:rPr>
              <a:t>tưởng</a:t>
            </a:r>
            <a:r>
              <a:rPr lang="en-US" altLang="vi-VN" sz="2000" dirty="0">
                <a:solidFill>
                  <a:srgbClr val="C00000"/>
                </a:solidFill>
              </a:rPr>
              <a:t>: </a:t>
            </a:r>
            <a:endParaRPr lang="vi-VN" altLang="vi-VN" sz="2000" dirty="0">
              <a:solidFill>
                <a:srgbClr val="C00000"/>
              </a:solidFill>
            </a:endParaRPr>
          </a:p>
        </p:txBody>
      </p:sp>
      <p:sp>
        <p:nvSpPr>
          <p:cNvPr id="11" name="TextBox 10">
            <a:extLst>
              <a:ext uri="{FF2B5EF4-FFF2-40B4-BE49-F238E27FC236}">
                <a16:creationId xmlns:a16="http://schemas.microsoft.com/office/drawing/2014/main" id="{08AE97EC-155A-406D-8A24-BE001E22D566}"/>
              </a:ext>
            </a:extLst>
          </p:cNvPr>
          <p:cNvSpPr txBox="1">
            <a:spLocks noChangeArrowheads="1"/>
          </p:cNvSpPr>
          <p:nvPr/>
        </p:nvSpPr>
        <p:spPr bwMode="auto">
          <a:xfrm>
            <a:off x="2687436" y="1866125"/>
            <a:ext cx="4718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vi-VN" sz="2000" dirty="0">
                <a:solidFill>
                  <a:srgbClr val="C00000"/>
                </a:solidFill>
              </a:rPr>
              <a:t>- </a:t>
            </a:r>
            <a:r>
              <a:rPr lang="en-US" altLang="vi-VN" sz="2000" dirty="0" err="1">
                <a:solidFill>
                  <a:srgbClr val="C00000"/>
                </a:solidFill>
              </a:rPr>
              <a:t>Văn</a:t>
            </a:r>
            <a:r>
              <a:rPr lang="en-US" altLang="vi-VN" sz="2000" dirty="0">
                <a:solidFill>
                  <a:srgbClr val="C00000"/>
                </a:solidFill>
              </a:rPr>
              <a:t> </a:t>
            </a:r>
            <a:r>
              <a:rPr lang="en-US" altLang="vi-VN" sz="2000" dirty="0" err="1">
                <a:solidFill>
                  <a:srgbClr val="C00000"/>
                </a:solidFill>
              </a:rPr>
              <a:t>nghệ</a:t>
            </a:r>
            <a:r>
              <a:rPr lang="en-US" altLang="vi-VN" sz="2000" dirty="0">
                <a:solidFill>
                  <a:srgbClr val="C00000"/>
                </a:solidFill>
              </a:rPr>
              <a:t> </a:t>
            </a:r>
            <a:r>
              <a:rPr lang="en-US" altLang="vi-VN" sz="2000" dirty="0" err="1">
                <a:solidFill>
                  <a:srgbClr val="C00000"/>
                </a:solidFill>
              </a:rPr>
              <a:t>là</a:t>
            </a:r>
            <a:r>
              <a:rPr lang="en-US" altLang="vi-VN" sz="2000" dirty="0">
                <a:solidFill>
                  <a:srgbClr val="C00000"/>
                </a:solidFill>
              </a:rPr>
              <a:t> </a:t>
            </a:r>
            <a:r>
              <a:rPr lang="en-US" altLang="vi-VN" sz="2000" dirty="0" err="1">
                <a:solidFill>
                  <a:srgbClr val="C00000"/>
                </a:solidFill>
              </a:rPr>
              <a:t>tiếng</a:t>
            </a:r>
            <a:r>
              <a:rPr lang="en-US" altLang="vi-VN" sz="2000" dirty="0">
                <a:solidFill>
                  <a:srgbClr val="C00000"/>
                </a:solidFill>
              </a:rPr>
              <a:t> </a:t>
            </a:r>
            <a:r>
              <a:rPr lang="en-US" altLang="vi-VN" sz="2000" dirty="0" err="1">
                <a:solidFill>
                  <a:srgbClr val="C00000"/>
                </a:solidFill>
              </a:rPr>
              <a:t>nói</a:t>
            </a:r>
            <a:r>
              <a:rPr lang="en-US" altLang="vi-VN" sz="2000" dirty="0">
                <a:solidFill>
                  <a:srgbClr val="C00000"/>
                </a:solidFill>
              </a:rPr>
              <a:t> </a:t>
            </a:r>
            <a:r>
              <a:rPr lang="en-US" altLang="vi-VN" sz="2000" dirty="0" err="1">
                <a:solidFill>
                  <a:srgbClr val="C00000"/>
                </a:solidFill>
              </a:rPr>
              <a:t>của</a:t>
            </a:r>
            <a:r>
              <a:rPr lang="en-US" altLang="vi-VN" sz="2000" dirty="0">
                <a:solidFill>
                  <a:srgbClr val="C00000"/>
                </a:solidFill>
              </a:rPr>
              <a:t> </a:t>
            </a:r>
            <a:r>
              <a:rPr lang="en-US" altLang="vi-VN" sz="2000" dirty="0" err="1">
                <a:solidFill>
                  <a:srgbClr val="C00000"/>
                </a:solidFill>
              </a:rPr>
              <a:t>tình</a:t>
            </a:r>
            <a:r>
              <a:rPr lang="en-US" altLang="vi-VN" sz="2000" dirty="0">
                <a:solidFill>
                  <a:srgbClr val="C00000"/>
                </a:solidFill>
              </a:rPr>
              <a:t> </a:t>
            </a:r>
            <a:r>
              <a:rPr lang="en-US" altLang="vi-VN" sz="2000" dirty="0" err="1">
                <a:solidFill>
                  <a:srgbClr val="C00000"/>
                </a:solidFill>
              </a:rPr>
              <a:t>cảm</a:t>
            </a:r>
            <a:r>
              <a:rPr lang="en-US" altLang="vi-VN" sz="2000" dirty="0">
                <a:solidFill>
                  <a:srgbClr val="C00000"/>
                </a:solidFill>
              </a:rPr>
              <a:t>:</a:t>
            </a:r>
            <a:endParaRPr lang="vi-VN" altLang="vi-VN" sz="2000" dirty="0">
              <a:solidFill>
                <a:srgbClr val="C00000"/>
              </a:solidFill>
            </a:endParaRPr>
          </a:p>
        </p:txBody>
      </p:sp>
      <p:sp>
        <p:nvSpPr>
          <p:cNvPr id="12" name="Rectangle 11">
            <a:extLst>
              <a:ext uri="{FF2B5EF4-FFF2-40B4-BE49-F238E27FC236}">
                <a16:creationId xmlns:a16="http://schemas.microsoft.com/office/drawing/2014/main" id="{E68B8E7B-7C41-4701-8B53-8E4B3BBE7B28}"/>
              </a:ext>
            </a:extLst>
          </p:cNvPr>
          <p:cNvSpPr>
            <a:spLocks noChangeArrowheads="1"/>
          </p:cNvSpPr>
          <p:nvPr/>
        </p:nvSpPr>
        <p:spPr bwMode="auto">
          <a:xfrm>
            <a:off x="2363351" y="2825212"/>
            <a:ext cx="9773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altLang="vi-VN" sz="2000" b="0" dirty="0">
                <a:cs typeface="Times New Roman" panose="02020603050405020304" pitchFamily="18" charset="0"/>
              </a:rPr>
              <a:t>                                                                  </a:t>
            </a:r>
            <a:r>
              <a:rPr lang="vi-VN" altLang="vi-VN" sz="2000" b="0" dirty="0">
                <a:cs typeface="Times New Roman" panose="02020603050405020304" pitchFamily="18" charset="0"/>
              </a:rPr>
              <a:t>Khiến </a:t>
            </a:r>
            <a:r>
              <a:rPr lang="es-ES" altLang="vi-VN" sz="2000" b="0" dirty="0" err="1">
                <a:cs typeface="Times New Roman" panose="02020603050405020304" pitchFamily="18" charset="0"/>
              </a:rPr>
              <a:t>ta</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nhìn</a:t>
            </a:r>
            <a:r>
              <a:rPr lang="es-ES" altLang="vi-VN" sz="2000" b="0" dirty="0">
                <a:cs typeface="Times New Roman" panose="02020603050405020304" pitchFamily="18" charset="0"/>
              </a:rPr>
              <a:t>, </a:t>
            </a:r>
            <a:r>
              <a:rPr lang="es-ES" altLang="vi-VN" sz="2400" b="0" dirty="0" err="1">
                <a:cs typeface="Times New Roman" panose="02020603050405020304" pitchFamily="18" charset="0"/>
              </a:rPr>
              <a:t>nghe</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rồi</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từ</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những</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câu</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chuyện</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những</a:t>
            </a:r>
            <a:r>
              <a:rPr lang="es-ES" altLang="vi-VN" sz="2000" b="0" dirty="0">
                <a:cs typeface="Times New Roman" panose="02020603050405020304" pitchFamily="18" charset="0"/>
              </a:rPr>
              <a:t> con </a:t>
            </a:r>
            <a:r>
              <a:rPr lang="es-ES" altLang="vi-VN" sz="2000" b="0" dirty="0" err="1">
                <a:cs typeface="Times New Roman" panose="02020603050405020304" pitchFamily="18" charset="0"/>
              </a:rPr>
              <a:t>người</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ấy</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gợi</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trong</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trí</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óc</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ta</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những</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vấn</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đề</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suy</a:t>
            </a:r>
            <a:r>
              <a:rPr lang="es-ES" altLang="vi-VN" sz="2000" b="0" dirty="0">
                <a:cs typeface="Times New Roman" panose="02020603050405020304" pitchFamily="18" charset="0"/>
              </a:rPr>
              <a:t> </a:t>
            </a:r>
            <a:r>
              <a:rPr lang="es-ES" altLang="vi-VN" sz="2000" b="0" dirty="0" err="1">
                <a:cs typeface="Times New Roman" panose="02020603050405020304" pitchFamily="18" charset="0"/>
              </a:rPr>
              <a:t>nghĩ</a:t>
            </a:r>
            <a:r>
              <a:rPr lang="es-ES" altLang="vi-VN" sz="2000" b="0" dirty="0">
                <a:cs typeface="Times New Roman" panose="02020603050405020304" pitchFamily="18" charset="0"/>
              </a:rPr>
              <a:t>…</a:t>
            </a:r>
            <a:endParaRPr lang="vi-VN" altLang="vi-VN" sz="2000" b="0" dirty="0">
              <a:latin typeface=".VnTime" panose="020B7200000000000000"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FC32B7BD-BC39-4A02-8C3D-746263EA6758}"/>
              </a:ext>
            </a:extLst>
          </p:cNvPr>
          <p:cNvSpPr>
            <a:spLocks noChangeArrowheads="1"/>
          </p:cNvSpPr>
          <p:nvPr/>
        </p:nvSpPr>
        <p:spPr bwMode="auto">
          <a:xfrm>
            <a:off x="2687436" y="3579484"/>
            <a:ext cx="885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t-BR" altLang="vi-VN" sz="2000" dirty="0">
                <a:cs typeface="Times New Roman" panose="02020603050405020304" pitchFamily="18" charset="0"/>
              </a:rPr>
              <a:t>-&gt; Lập luận chặt chẽ, dẫn chứng cụ thể, sinh động, kết hợp MT, TS</a:t>
            </a:r>
            <a:endParaRPr lang="vi-VN" altLang="vi-VN" sz="2000" dirty="0">
              <a:latin typeface=".VnTime" panose="020B7200000000000000"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4E74818-E82A-4A63-AF82-1D04191F3A21}"/>
              </a:ext>
            </a:extLst>
          </p:cNvPr>
          <p:cNvSpPr>
            <a:spLocks noChangeArrowheads="1"/>
          </p:cNvSpPr>
          <p:nvPr/>
        </p:nvSpPr>
        <p:spPr bwMode="auto">
          <a:xfrm>
            <a:off x="1882317" y="3979594"/>
            <a:ext cx="102540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pt-BR" altLang="vi-VN" sz="2000" dirty="0">
                <a:cs typeface="Times New Roman" panose="02020603050405020304" pitchFamily="18" charset="0"/>
              </a:rPr>
              <a:t>=&gt;</a:t>
            </a:r>
            <a:r>
              <a:rPr lang="pt-BR" altLang="vi-VN" sz="2000" dirty="0">
                <a:ea typeface="Arial" panose="020B0604020202020204" pitchFamily="34" charset="0"/>
                <a:cs typeface="Times New Roman" panose="02020603050405020304" pitchFamily="18" charset="0"/>
              </a:rPr>
              <a:t>   Văn nghệ không thể thiếu trong đời sống con người, nó làm bồi dưỡng, vun đắp, làm giàu, làm đẹp tâm hồn con người, thắp sáng lên những mơ ước niềm tin, </a:t>
            </a:r>
            <a:r>
              <a:rPr lang="pt-BR" altLang="vi-VN" sz="2000" dirty="0">
                <a:latin typeface="+mj-lt"/>
                <a:cs typeface="Times New Roman" panose="02020603050405020304" pitchFamily="18" charset="0"/>
              </a:rPr>
              <a:t>đ</a:t>
            </a:r>
            <a:r>
              <a:rPr lang="pt-BR" altLang="vi-VN" sz="2000" dirty="0">
                <a:cs typeface="Times New Roman" panose="02020603050405020304" pitchFamily="18" charset="0"/>
              </a:rPr>
              <a:t>em lai niềm vui sống, tình yêu cuộc sống cho tâm hồn con người.</a:t>
            </a:r>
            <a:endParaRPr lang="vi-VN" altLang="vi-VN" sz="2000" dirty="0">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197242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9D2ADA5-68A5-436B-9572-8A4E0811510F}"/>
              </a:ext>
            </a:extLst>
          </p:cNvPr>
          <p:cNvSpPr/>
          <p:nvPr/>
        </p:nvSpPr>
        <p:spPr>
          <a:xfrm>
            <a:off x="-452252" y="5256570"/>
            <a:ext cx="10736827" cy="17156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43BB480-161F-453E-A1D2-B3EE39E84157}"/>
              </a:ext>
            </a:extLst>
          </p:cNvPr>
          <p:cNvSpPr/>
          <p:nvPr/>
        </p:nvSpPr>
        <p:spPr>
          <a:xfrm>
            <a:off x="7275839" y="5309690"/>
            <a:ext cx="5335570" cy="17156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2540E7-B5AE-4DA2-8167-A691BF14FD86}"/>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5" name="TextBox 4">
            <a:extLst>
              <a:ext uri="{FF2B5EF4-FFF2-40B4-BE49-F238E27FC236}">
                <a16:creationId xmlns:a16="http://schemas.microsoft.com/office/drawing/2014/main" id="{C19DB201-0BC9-4A11-8A20-ACF15437FD74}"/>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
        <p:nvSpPr>
          <p:cNvPr id="6" name="Rectangle 5">
            <a:extLst>
              <a:ext uri="{FF2B5EF4-FFF2-40B4-BE49-F238E27FC236}">
                <a16:creationId xmlns:a16="http://schemas.microsoft.com/office/drawing/2014/main" id="{85199027-B779-4300-8E4D-C06F4BA3009D}"/>
              </a:ext>
            </a:extLst>
          </p:cNvPr>
          <p:cNvSpPr/>
          <p:nvPr/>
        </p:nvSpPr>
        <p:spPr>
          <a:xfrm>
            <a:off x="2804220" y="532647"/>
            <a:ext cx="9240295" cy="1015663"/>
          </a:xfrm>
          <a:prstGeom prst="rect">
            <a:avLst/>
          </a:prstGeom>
        </p:spPr>
        <p:txBody>
          <a:bodyPr wrap="square">
            <a:spAutoFit/>
          </a:bodyPr>
          <a:lstStyle/>
          <a:p>
            <a:pPr>
              <a:spcBef>
                <a:spcPct val="0"/>
              </a:spcBef>
            </a:pPr>
            <a:r>
              <a:rPr lang="en-US" altLang="vi-VN" sz="2000" i="1" dirty="0">
                <a:solidFill>
                  <a:srgbClr val="030BA1"/>
                </a:solidFill>
                <a:cs typeface="Times New Roman" panose="02020603050405020304" pitchFamily="18" charset="0"/>
              </a:rPr>
              <a:t>3. </a:t>
            </a:r>
            <a:r>
              <a:rPr lang="pt-BR" altLang="vi-VN" sz="2000" i="1" dirty="0">
                <a:solidFill>
                  <a:srgbClr val="030BA1"/>
                </a:solidFill>
                <a:cs typeface="Times New Roman" panose="02020603050405020304" pitchFamily="18" charset="0"/>
              </a:rPr>
              <a:t>Khả năng cảm hóa và sức mạnh lôi cuốn kì diệu của văn nghệ. </a:t>
            </a:r>
          </a:p>
          <a:p>
            <a:pPr>
              <a:spcBef>
                <a:spcPct val="0"/>
              </a:spcBef>
            </a:pPr>
            <a:r>
              <a:rPr lang="pt-BR" altLang="vi-VN" sz="2000" dirty="0">
                <a:cs typeface="Times New Roman" panose="02020603050405020304" pitchFamily="18" charset="0"/>
              </a:rPr>
              <a:t>- Văn nghệ có sức lay động cảm xúc, tâm hồn của con người, </a:t>
            </a:r>
            <a:r>
              <a:rPr lang="en-US" altLang="vi-VN" sz="2000" dirty="0" err="1">
                <a:cs typeface="Times New Roman" panose="02020603050405020304" pitchFamily="18" charset="0"/>
              </a:rPr>
              <a:t>khai</a:t>
            </a:r>
            <a:r>
              <a:rPr lang="en-US" altLang="vi-VN" sz="2000" dirty="0">
                <a:cs typeface="Times New Roman" panose="02020603050405020304" pitchFamily="18" charset="0"/>
              </a:rPr>
              <a:t> </a:t>
            </a:r>
            <a:r>
              <a:rPr lang="en-US" altLang="vi-VN" sz="2000" dirty="0" err="1">
                <a:cs typeface="Times New Roman" panose="02020603050405020304" pitchFamily="18" charset="0"/>
              </a:rPr>
              <a:t>sáng</a:t>
            </a:r>
            <a:r>
              <a:rPr lang="en-US" altLang="vi-VN" sz="2000" dirty="0">
                <a:cs typeface="Times New Roman" panose="02020603050405020304" pitchFamily="18" charset="0"/>
              </a:rPr>
              <a:t> </a:t>
            </a:r>
            <a:r>
              <a:rPr lang="en-US" altLang="vi-VN" sz="2000" dirty="0" err="1">
                <a:cs typeface="Times New Roman" panose="02020603050405020304" pitchFamily="18" charset="0"/>
              </a:rPr>
              <a:t>nhận</a:t>
            </a:r>
            <a:r>
              <a:rPr lang="en-US" altLang="vi-VN" sz="2000" dirty="0">
                <a:cs typeface="Times New Roman" panose="02020603050405020304" pitchFamily="18" charset="0"/>
              </a:rPr>
              <a:t> </a:t>
            </a:r>
            <a:r>
              <a:rPr lang="en-US" altLang="vi-VN" sz="2000" dirty="0" err="1">
                <a:cs typeface="Times New Roman" panose="02020603050405020304" pitchFamily="18" charset="0"/>
              </a:rPr>
              <a:t>thức</a:t>
            </a:r>
            <a:r>
              <a:rPr lang="en-US" altLang="vi-VN" sz="2000" dirty="0">
                <a:cs typeface="Times New Roman" panose="02020603050405020304" pitchFamily="18" charset="0"/>
              </a:rPr>
              <a:t> </a:t>
            </a:r>
            <a:r>
              <a:rPr lang="en-US" altLang="vi-VN" sz="2000" dirty="0" err="1">
                <a:cs typeface="Times New Roman" panose="02020603050405020304" pitchFamily="18" charset="0"/>
              </a:rPr>
              <a:t>và</a:t>
            </a:r>
            <a:r>
              <a:rPr lang="en-US" altLang="vi-VN" sz="2000" dirty="0">
                <a:cs typeface="Times New Roman" panose="02020603050405020304" pitchFamily="18" charset="0"/>
              </a:rPr>
              <a:t> </a:t>
            </a:r>
            <a:r>
              <a:rPr lang="en-US" altLang="vi-VN" sz="2000" dirty="0" err="1">
                <a:cs typeface="Times New Roman" panose="02020603050405020304" pitchFamily="18" charset="0"/>
              </a:rPr>
              <a:t>tâm</a:t>
            </a:r>
            <a:r>
              <a:rPr lang="en-US" altLang="vi-VN" sz="2000" dirty="0">
                <a:cs typeface="Times New Roman" panose="02020603050405020304" pitchFamily="18" charset="0"/>
              </a:rPr>
              <a:t> </a:t>
            </a:r>
            <a:r>
              <a:rPr lang="en-US" altLang="vi-VN" sz="2000" dirty="0" err="1">
                <a:cs typeface="Times New Roman" panose="02020603050405020304" pitchFamily="18" charset="0"/>
              </a:rPr>
              <a:t>hồn</a:t>
            </a:r>
            <a:r>
              <a:rPr lang="en-US" altLang="vi-VN" sz="2000" dirty="0">
                <a:cs typeface="Times New Roman" panose="02020603050405020304" pitchFamily="18" charset="0"/>
              </a:rPr>
              <a:t> con </a:t>
            </a:r>
            <a:r>
              <a:rPr lang="en-US" altLang="vi-VN" sz="2000" dirty="0" err="1">
                <a:cs typeface="Times New Roman" panose="02020603050405020304" pitchFamily="18" charset="0"/>
              </a:rPr>
              <a:t>người</a:t>
            </a:r>
            <a:r>
              <a:rPr lang="en-US" altLang="vi-VN" sz="2000" dirty="0">
                <a:cs typeface="Times New Roman" panose="02020603050405020304" pitchFamily="18" charset="0"/>
              </a:rPr>
              <a:t> qua con </a:t>
            </a:r>
            <a:r>
              <a:rPr lang="en-US" altLang="vi-VN" sz="2000" dirty="0" err="1">
                <a:cs typeface="Times New Roman" panose="02020603050405020304" pitchFamily="18" charset="0"/>
              </a:rPr>
              <a:t>đường</a:t>
            </a:r>
            <a:r>
              <a:rPr lang="en-US" altLang="vi-VN" sz="2000" dirty="0">
                <a:cs typeface="Times New Roman" panose="02020603050405020304" pitchFamily="18" charset="0"/>
              </a:rPr>
              <a:t> </a:t>
            </a:r>
            <a:r>
              <a:rPr lang="en-US" altLang="vi-VN" sz="2000" dirty="0" err="1">
                <a:cs typeface="Times New Roman" panose="02020603050405020304" pitchFamily="18" charset="0"/>
              </a:rPr>
              <a:t>tình</a:t>
            </a:r>
            <a:r>
              <a:rPr lang="en-US" altLang="vi-VN" sz="2000" dirty="0">
                <a:cs typeface="Times New Roman" panose="02020603050405020304" pitchFamily="18" charset="0"/>
              </a:rPr>
              <a:t> </a:t>
            </a:r>
            <a:r>
              <a:rPr lang="en-US" altLang="vi-VN" sz="2000" dirty="0" err="1">
                <a:cs typeface="Times New Roman" panose="02020603050405020304" pitchFamily="18" charset="0"/>
              </a:rPr>
              <a:t>cảm</a:t>
            </a:r>
            <a:r>
              <a:rPr lang="en-US" altLang="vi-VN" sz="2000" dirty="0">
                <a:cs typeface="Times New Roman" panose="02020603050405020304" pitchFamily="18" charset="0"/>
              </a:rPr>
              <a:t>.</a:t>
            </a:r>
          </a:p>
        </p:txBody>
      </p:sp>
      <p:pic>
        <p:nvPicPr>
          <p:cNvPr id="7" name="Picture 9" descr="maxresdefault">
            <a:extLst>
              <a:ext uri="{FF2B5EF4-FFF2-40B4-BE49-F238E27FC236}">
                <a16:creationId xmlns:a16="http://schemas.microsoft.com/office/drawing/2014/main" id="{2E24832F-1678-4ACE-9BD6-95F0CEDF7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86" r="19932"/>
          <a:stretch/>
        </p:blipFill>
        <p:spPr bwMode="auto">
          <a:xfrm>
            <a:off x="157315" y="1600200"/>
            <a:ext cx="392307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huật-lại-tâm-trạng-của-người-anh-trong-truyện-Bức-tranh-của-em-gái-tôi-1024x642">
            <a:extLst>
              <a:ext uri="{FF2B5EF4-FFF2-40B4-BE49-F238E27FC236}">
                <a16:creationId xmlns:a16="http://schemas.microsoft.com/office/drawing/2014/main" id="{19EC0F31-F6A0-422D-816F-B1D3DBCC0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4" r="23974"/>
          <a:stretch/>
        </p:blipFill>
        <p:spPr bwMode="auto">
          <a:xfrm>
            <a:off x="4215326" y="1600200"/>
            <a:ext cx="376134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HAI\Desktop\BÀI GIẢNG BÍCH\chiec-la-cuoi-cung-ohenry-5.jpg">
            <a:extLst>
              <a:ext uri="{FF2B5EF4-FFF2-40B4-BE49-F238E27FC236}">
                <a16:creationId xmlns:a16="http://schemas.microsoft.com/office/drawing/2014/main" id="{EB5A02AC-8978-4DD4-B333-C92CC3350ED2}"/>
              </a:ext>
            </a:extLst>
          </p:cNvPr>
          <p:cNvPicPr>
            <a:picLocks noChangeAspect="1" noChangeArrowheads="1"/>
          </p:cNvPicPr>
          <p:nvPr/>
        </p:nvPicPr>
        <p:blipFill rotWithShape="1">
          <a:blip r:embed="rId4"/>
          <a:srcRect l="19155" t="6000" r="32958" b="4837"/>
          <a:stretch/>
        </p:blipFill>
        <p:spPr bwMode="auto">
          <a:xfrm>
            <a:off x="8111614" y="1647606"/>
            <a:ext cx="3884238" cy="3582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7">
            <a:extLst>
              <a:ext uri="{FF2B5EF4-FFF2-40B4-BE49-F238E27FC236}">
                <a16:creationId xmlns:a16="http://schemas.microsoft.com/office/drawing/2014/main" id="{9525A120-BEED-417E-AA89-9FBCA81B4D87}"/>
              </a:ext>
            </a:extLst>
          </p:cNvPr>
          <p:cNvSpPr txBox="1">
            <a:spLocks noChangeArrowheads="1"/>
          </p:cNvSpPr>
          <p:nvPr/>
        </p:nvSpPr>
        <p:spPr bwMode="auto">
          <a:xfrm>
            <a:off x="157315" y="5351701"/>
            <a:ext cx="3923071" cy="152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lang="en-US" altLang="vi-VN" sz="1600" dirty="0">
                <a:solidFill>
                  <a:srgbClr val="000000"/>
                </a:solidFill>
              </a:rPr>
              <a:t>….</a:t>
            </a:r>
            <a:r>
              <a:rPr lang="en-US" altLang="vi-VN" sz="1600" dirty="0" err="1">
                <a:solidFill>
                  <a:srgbClr val="000000"/>
                </a:solidFill>
              </a:rPr>
              <a:t>Nghệ</a:t>
            </a:r>
            <a:r>
              <a:rPr lang="en-US" altLang="vi-VN" sz="1600" dirty="0">
                <a:solidFill>
                  <a:srgbClr val="000000"/>
                </a:solidFill>
              </a:rPr>
              <a:t> </a:t>
            </a:r>
            <a:r>
              <a:rPr lang="en-US" altLang="vi-VN" sz="1600" dirty="0" err="1">
                <a:solidFill>
                  <a:srgbClr val="000000"/>
                </a:solidFill>
              </a:rPr>
              <a:t>thuật</a:t>
            </a:r>
            <a:r>
              <a:rPr lang="en-US" altLang="vi-VN" sz="1600" dirty="0">
                <a:solidFill>
                  <a:srgbClr val="000000"/>
                </a:solidFill>
              </a:rPr>
              <a:t> </a:t>
            </a:r>
            <a:r>
              <a:rPr lang="en-US" altLang="vi-VN" sz="1600" dirty="0" err="1">
                <a:solidFill>
                  <a:srgbClr val="000000"/>
                </a:solidFill>
              </a:rPr>
              <a:t>không</a:t>
            </a:r>
            <a:r>
              <a:rPr lang="en-US" altLang="vi-VN" sz="1600" dirty="0">
                <a:solidFill>
                  <a:srgbClr val="000000"/>
                </a:solidFill>
              </a:rPr>
              <a:t> </a:t>
            </a:r>
            <a:r>
              <a:rPr lang="en-US" altLang="vi-VN" sz="1600" dirty="0" err="1">
                <a:solidFill>
                  <a:srgbClr val="000000"/>
                </a:solidFill>
              </a:rPr>
              <a:t>đứng</a:t>
            </a:r>
            <a:r>
              <a:rPr lang="en-US" altLang="vi-VN" sz="1600" dirty="0">
                <a:solidFill>
                  <a:srgbClr val="000000"/>
                </a:solidFill>
              </a:rPr>
              <a:t> </a:t>
            </a:r>
            <a:r>
              <a:rPr lang="en-US" altLang="vi-VN" sz="1600" dirty="0" err="1">
                <a:solidFill>
                  <a:srgbClr val="000000"/>
                </a:solidFill>
              </a:rPr>
              <a:t>ngoài</a:t>
            </a:r>
            <a:r>
              <a:rPr lang="en-US" altLang="vi-VN" sz="1600" dirty="0">
                <a:solidFill>
                  <a:srgbClr val="000000"/>
                </a:solidFill>
              </a:rPr>
              <a:t> </a:t>
            </a:r>
            <a:r>
              <a:rPr lang="en-US" altLang="vi-VN" sz="1600" dirty="0" err="1">
                <a:solidFill>
                  <a:srgbClr val="000000"/>
                </a:solidFill>
              </a:rPr>
              <a:t>trỏ</a:t>
            </a:r>
            <a:r>
              <a:rPr lang="en-US" altLang="vi-VN" sz="1600" dirty="0">
                <a:solidFill>
                  <a:srgbClr val="000000"/>
                </a:solidFill>
              </a:rPr>
              <a:t> </a:t>
            </a:r>
            <a:r>
              <a:rPr lang="en-US" altLang="vi-VN" sz="1600" dirty="0" err="1">
                <a:solidFill>
                  <a:srgbClr val="000000"/>
                </a:solidFill>
              </a:rPr>
              <a:t>vẽ</a:t>
            </a:r>
            <a:r>
              <a:rPr lang="en-US" altLang="vi-VN" sz="1600" dirty="0">
                <a:solidFill>
                  <a:srgbClr val="000000"/>
                </a:solidFill>
              </a:rPr>
              <a:t> </a:t>
            </a:r>
            <a:r>
              <a:rPr lang="en-US" altLang="vi-VN" sz="1600" dirty="0" err="1">
                <a:solidFill>
                  <a:srgbClr val="000000"/>
                </a:solidFill>
              </a:rPr>
              <a:t>cho</a:t>
            </a:r>
            <a:r>
              <a:rPr lang="en-US" altLang="vi-VN" sz="1600" dirty="0">
                <a:solidFill>
                  <a:srgbClr val="000000"/>
                </a:solidFill>
              </a:rPr>
              <a:t> ta </a:t>
            </a:r>
            <a:r>
              <a:rPr lang="en-US" altLang="vi-VN" sz="1600" dirty="0" err="1">
                <a:solidFill>
                  <a:srgbClr val="000000"/>
                </a:solidFill>
              </a:rPr>
              <a:t>đường</a:t>
            </a:r>
            <a:r>
              <a:rPr lang="en-US" altLang="vi-VN" sz="1600" dirty="0">
                <a:solidFill>
                  <a:srgbClr val="000000"/>
                </a:solidFill>
              </a:rPr>
              <a:t> </a:t>
            </a:r>
            <a:r>
              <a:rPr lang="en-US" altLang="vi-VN" sz="1600" dirty="0" err="1">
                <a:solidFill>
                  <a:srgbClr val="000000"/>
                </a:solidFill>
              </a:rPr>
              <a:t>đi</a:t>
            </a:r>
            <a:r>
              <a:rPr lang="en-US" altLang="vi-VN" sz="1600" dirty="0">
                <a:solidFill>
                  <a:srgbClr val="000000"/>
                </a:solidFill>
              </a:rPr>
              <a:t>, </a:t>
            </a:r>
            <a:r>
              <a:rPr lang="en-US" altLang="vi-VN" sz="1600" dirty="0" err="1">
                <a:solidFill>
                  <a:srgbClr val="000000"/>
                </a:solidFill>
              </a:rPr>
              <a:t>nghệ</a:t>
            </a:r>
            <a:r>
              <a:rPr lang="en-US" altLang="vi-VN" sz="1600" dirty="0">
                <a:solidFill>
                  <a:srgbClr val="000000"/>
                </a:solidFill>
              </a:rPr>
              <a:t> </a:t>
            </a:r>
            <a:r>
              <a:rPr lang="en-US" altLang="vi-VN" sz="1600" dirty="0" err="1">
                <a:solidFill>
                  <a:srgbClr val="000000"/>
                </a:solidFill>
              </a:rPr>
              <a:t>thuật</a:t>
            </a:r>
            <a:r>
              <a:rPr lang="en-US" altLang="vi-VN" sz="1600" dirty="0">
                <a:solidFill>
                  <a:srgbClr val="000000"/>
                </a:solidFill>
              </a:rPr>
              <a:t> </a:t>
            </a:r>
            <a:r>
              <a:rPr lang="en-US" altLang="vi-VN" sz="1600" dirty="0" err="1">
                <a:solidFill>
                  <a:srgbClr val="000000"/>
                </a:solidFill>
              </a:rPr>
              <a:t>đốt</a:t>
            </a:r>
            <a:r>
              <a:rPr lang="en-US" altLang="vi-VN" sz="1600" dirty="0">
                <a:solidFill>
                  <a:srgbClr val="000000"/>
                </a:solidFill>
              </a:rPr>
              <a:t> </a:t>
            </a:r>
            <a:r>
              <a:rPr lang="en-US" altLang="vi-VN" sz="1600" dirty="0" err="1">
                <a:solidFill>
                  <a:srgbClr val="000000"/>
                </a:solidFill>
              </a:rPr>
              <a:t>lửa</a:t>
            </a:r>
            <a:r>
              <a:rPr lang="en-US" altLang="vi-VN" sz="1600" dirty="0">
                <a:solidFill>
                  <a:srgbClr val="000000"/>
                </a:solidFill>
              </a:rPr>
              <a:t> </a:t>
            </a:r>
            <a:r>
              <a:rPr lang="en-US" altLang="vi-VN" sz="1600" dirty="0" err="1">
                <a:solidFill>
                  <a:srgbClr val="000000"/>
                </a:solidFill>
              </a:rPr>
              <a:t>trong</a:t>
            </a:r>
            <a:r>
              <a:rPr lang="en-US" altLang="vi-VN" sz="1600" dirty="0">
                <a:solidFill>
                  <a:srgbClr val="000000"/>
                </a:solidFill>
              </a:rPr>
              <a:t> </a:t>
            </a:r>
            <a:r>
              <a:rPr lang="en-US" altLang="vi-VN" sz="1600" dirty="0" err="1">
                <a:solidFill>
                  <a:srgbClr val="000000"/>
                </a:solidFill>
              </a:rPr>
              <a:t>lòng</a:t>
            </a:r>
            <a:r>
              <a:rPr lang="en-US" altLang="vi-VN" sz="1600" dirty="0">
                <a:solidFill>
                  <a:srgbClr val="000000"/>
                </a:solidFill>
              </a:rPr>
              <a:t> </a:t>
            </a:r>
            <a:r>
              <a:rPr lang="en-US" altLang="vi-VN" sz="1600" dirty="0" err="1">
                <a:solidFill>
                  <a:srgbClr val="000000"/>
                </a:solidFill>
              </a:rPr>
              <a:t>chúng</a:t>
            </a:r>
            <a:r>
              <a:rPr lang="en-US" altLang="vi-VN" sz="1600" dirty="0">
                <a:solidFill>
                  <a:srgbClr val="000000"/>
                </a:solidFill>
              </a:rPr>
              <a:t> ta, </a:t>
            </a:r>
            <a:r>
              <a:rPr lang="en-US" altLang="vi-VN" sz="1600" dirty="0" err="1">
                <a:solidFill>
                  <a:srgbClr val="000000"/>
                </a:solidFill>
              </a:rPr>
              <a:t>khiến</a:t>
            </a:r>
            <a:r>
              <a:rPr lang="en-US" altLang="vi-VN" sz="1600" dirty="0">
                <a:solidFill>
                  <a:srgbClr val="000000"/>
                </a:solidFill>
              </a:rPr>
              <a:t> </a:t>
            </a:r>
            <a:r>
              <a:rPr lang="en-US" altLang="vi-VN" sz="1600" dirty="0" err="1">
                <a:solidFill>
                  <a:srgbClr val="000000"/>
                </a:solidFill>
              </a:rPr>
              <a:t>chúng</a:t>
            </a:r>
            <a:r>
              <a:rPr lang="en-US" altLang="vi-VN" sz="1600" dirty="0">
                <a:solidFill>
                  <a:srgbClr val="000000"/>
                </a:solidFill>
              </a:rPr>
              <a:t> ta </a:t>
            </a:r>
            <a:r>
              <a:rPr lang="en-US" altLang="vi-VN" sz="1600" dirty="0" err="1">
                <a:solidFill>
                  <a:srgbClr val="000000"/>
                </a:solidFill>
              </a:rPr>
              <a:t>phải</a:t>
            </a:r>
            <a:r>
              <a:rPr lang="en-US" altLang="vi-VN" sz="1600" dirty="0">
                <a:solidFill>
                  <a:srgbClr val="000000"/>
                </a:solidFill>
              </a:rPr>
              <a:t> </a:t>
            </a:r>
            <a:r>
              <a:rPr lang="en-US" altLang="vi-VN" sz="1600" dirty="0" err="1">
                <a:solidFill>
                  <a:srgbClr val="000000"/>
                </a:solidFill>
              </a:rPr>
              <a:t>tự</a:t>
            </a:r>
            <a:r>
              <a:rPr lang="en-US" altLang="vi-VN" sz="1600" dirty="0">
                <a:solidFill>
                  <a:srgbClr val="000000"/>
                </a:solidFill>
              </a:rPr>
              <a:t> </a:t>
            </a:r>
            <a:r>
              <a:rPr lang="en-US" altLang="vi-VN" sz="1600" dirty="0" err="1">
                <a:solidFill>
                  <a:srgbClr val="000000"/>
                </a:solidFill>
              </a:rPr>
              <a:t>bước</a:t>
            </a:r>
            <a:r>
              <a:rPr lang="en-US" altLang="vi-VN" sz="1600" dirty="0">
                <a:solidFill>
                  <a:srgbClr val="000000"/>
                </a:solidFill>
              </a:rPr>
              <a:t> </a:t>
            </a:r>
            <a:r>
              <a:rPr lang="en-US" altLang="vi-VN" sz="1600" dirty="0" err="1">
                <a:solidFill>
                  <a:srgbClr val="000000"/>
                </a:solidFill>
              </a:rPr>
              <a:t>lên</a:t>
            </a:r>
            <a:r>
              <a:rPr lang="en-US" altLang="vi-VN" sz="1600" dirty="0">
                <a:solidFill>
                  <a:srgbClr val="000000"/>
                </a:solidFill>
              </a:rPr>
              <a:t> </a:t>
            </a:r>
            <a:r>
              <a:rPr lang="en-US" altLang="vi-VN" sz="1600" dirty="0" err="1">
                <a:solidFill>
                  <a:srgbClr val="000000"/>
                </a:solidFill>
              </a:rPr>
              <a:t>đường</a:t>
            </a:r>
            <a:r>
              <a:rPr lang="en-US" altLang="vi-VN" sz="1600" dirty="0">
                <a:solidFill>
                  <a:srgbClr val="000000"/>
                </a:solidFill>
              </a:rPr>
              <a:t> </a:t>
            </a:r>
            <a:r>
              <a:rPr lang="en-US" altLang="vi-VN" sz="1600" dirty="0" err="1">
                <a:solidFill>
                  <a:srgbClr val="000000"/>
                </a:solidFill>
              </a:rPr>
              <a:t>ấy</a:t>
            </a:r>
            <a:r>
              <a:rPr lang="en-US" altLang="vi-VN" sz="1600" dirty="0">
                <a:solidFill>
                  <a:srgbClr val="000000"/>
                </a:solidFill>
              </a:rPr>
              <a:t>....</a:t>
            </a:r>
          </a:p>
        </p:txBody>
      </p:sp>
      <p:sp>
        <p:nvSpPr>
          <p:cNvPr id="13" name="TextBox 7">
            <a:extLst>
              <a:ext uri="{FF2B5EF4-FFF2-40B4-BE49-F238E27FC236}">
                <a16:creationId xmlns:a16="http://schemas.microsoft.com/office/drawing/2014/main" id="{F94D01D5-E11F-465B-87B0-10C65DA3755E}"/>
              </a:ext>
            </a:extLst>
          </p:cNvPr>
          <p:cNvSpPr txBox="1">
            <a:spLocks noChangeArrowheads="1"/>
          </p:cNvSpPr>
          <p:nvPr/>
        </p:nvSpPr>
        <p:spPr bwMode="auto">
          <a:xfrm>
            <a:off x="4215326" y="5298581"/>
            <a:ext cx="3761348" cy="152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lang="en-US" altLang="vi-VN" sz="1600" dirty="0">
                <a:solidFill>
                  <a:srgbClr val="000000"/>
                </a:solidFill>
              </a:rPr>
              <a:t>...</a:t>
            </a:r>
            <a:r>
              <a:rPr lang="en-US" altLang="vi-VN" sz="1600" dirty="0" err="1">
                <a:solidFill>
                  <a:srgbClr val="000000"/>
                </a:solidFill>
              </a:rPr>
              <a:t>Văn</a:t>
            </a:r>
            <a:r>
              <a:rPr lang="en-US" altLang="vi-VN" sz="1600" dirty="0">
                <a:solidFill>
                  <a:srgbClr val="000000"/>
                </a:solidFill>
              </a:rPr>
              <a:t> </a:t>
            </a:r>
            <a:r>
              <a:rPr lang="en-US" altLang="vi-VN" sz="1600" dirty="0" err="1">
                <a:solidFill>
                  <a:srgbClr val="000000"/>
                </a:solidFill>
              </a:rPr>
              <a:t>nghệ</a:t>
            </a:r>
            <a:r>
              <a:rPr lang="en-US" altLang="vi-VN" sz="1600" dirty="0">
                <a:solidFill>
                  <a:srgbClr val="000000"/>
                </a:solidFill>
              </a:rPr>
              <a:t> </a:t>
            </a:r>
            <a:r>
              <a:rPr lang="en-US" altLang="vi-VN" sz="1600" dirty="0" err="1">
                <a:solidFill>
                  <a:srgbClr val="000000"/>
                </a:solidFill>
              </a:rPr>
              <a:t>tạo</a:t>
            </a:r>
            <a:r>
              <a:rPr lang="en-US" altLang="vi-VN" sz="1600" dirty="0">
                <a:solidFill>
                  <a:srgbClr val="000000"/>
                </a:solidFill>
              </a:rPr>
              <a:t> </a:t>
            </a:r>
            <a:r>
              <a:rPr lang="en-US" altLang="vi-VN" sz="1600" dirty="0" err="1">
                <a:solidFill>
                  <a:srgbClr val="000000"/>
                </a:solidFill>
              </a:rPr>
              <a:t>được</a:t>
            </a:r>
            <a:r>
              <a:rPr lang="en-US" altLang="vi-VN" sz="1600" dirty="0">
                <a:solidFill>
                  <a:srgbClr val="000000"/>
                </a:solidFill>
              </a:rPr>
              <a:t> </a:t>
            </a:r>
            <a:r>
              <a:rPr lang="en-US" altLang="vi-VN" sz="1600" dirty="0" err="1">
                <a:solidFill>
                  <a:srgbClr val="000000"/>
                </a:solidFill>
              </a:rPr>
              <a:t>sự</a:t>
            </a:r>
            <a:r>
              <a:rPr lang="en-US" altLang="vi-VN" sz="1600" dirty="0">
                <a:solidFill>
                  <a:srgbClr val="000000"/>
                </a:solidFill>
              </a:rPr>
              <a:t> </a:t>
            </a:r>
            <a:r>
              <a:rPr lang="en-US" altLang="vi-VN" sz="1600" dirty="0" err="1">
                <a:solidFill>
                  <a:srgbClr val="000000"/>
                </a:solidFill>
              </a:rPr>
              <a:t>sống</a:t>
            </a:r>
            <a:r>
              <a:rPr lang="en-US" altLang="vi-VN" sz="1600" dirty="0">
                <a:solidFill>
                  <a:srgbClr val="000000"/>
                </a:solidFill>
              </a:rPr>
              <a:t> </a:t>
            </a:r>
            <a:r>
              <a:rPr lang="en-US" altLang="vi-VN" sz="1600" dirty="0" err="1">
                <a:solidFill>
                  <a:srgbClr val="000000"/>
                </a:solidFill>
              </a:rPr>
              <a:t>cho</a:t>
            </a:r>
            <a:r>
              <a:rPr lang="en-US" altLang="vi-VN" sz="1600" dirty="0">
                <a:solidFill>
                  <a:srgbClr val="000000"/>
                </a:solidFill>
              </a:rPr>
              <a:t> </a:t>
            </a:r>
            <a:r>
              <a:rPr lang="en-US" altLang="vi-VN" sz="1600" dirty="0" err="1">
                <a:solidFill>
                  <a:srgbClr val="000000"/>
                </a:solidFill>
              </a:rPr>
              <a:t>tâm</a:t>
            </a:r>
            <a:r>
              <a:rPr lang="en-US" altLang="vi-VN" sz="1600" dirty="0">
                <a:solidFill>
                  <a:srgbClr val="000000"/>
                </a:solidFill>
              </a:rPr>
              <a:t> </a:t>
            </a:r>
            <a:r>
              <a:rPr lang="en-US" altLang="vi-VN" sz="1600" dirty="0" err="1">
                <a:solidFill>
                  <a:srgbClr val="000000"/>
                </a:solidFill>
              </a:rPr>
              <a:t>hồn</a:t>
            </a:r>
            <a:r>
              <a:rPr lang="en-US" altLang="vi-VN" sz="1600" dirty="0">
                <a:solidFill>
                  <a:srgbClr val="000000"/>
                </a:solidFill>
              </a:rPr>
              <a:t>... </a:t>
            </a:r>
            <a:r>
              <a:rPr lang="en-US" altLang="vi-VN" sz="1600" dirty="0" err="1">
                <a:solidFill>
                  <a:srgbClr val="000000"/>
                </a:solidFill>
              </a:rPr>
              <a:t>Mở</a:t>
            </a:r>
            <a:r>
              <a:rPr lang="en-US" altLang="vi-VN" sz="1600" dirty="0">
                <a:solidFill>
                  <a:srgbClr val="000000"/>
                </a:solidFill>
              </a:rPr>
              <a:t> </a:t>
            </a:r>
            <a:r>
              <a:rPr lang="en-US" altLang="vi-VN" sz="1600" dirty="0" err="1">
                <a:solidFill>
                  <a:srgbClr val="000000"/>
                </a:solidFill>
              </a:rPr>
              <a:t>rộng</a:t>
            </a:r>
            <a:r>
              <a:rPr lang="en-US" altLang="vi-VN" sz="1600" dirty="0">
                <a:solidFill>
                  <a:srgbClr val="000000"/>
                </a:solidFill>
              </a:rPr>
              <a:t> </a:t>
            </a:r>
            <a:r>
              <a:rPr lang="en-US" altLang="vi-VN" sz="1600" dirty="0" err="1">
                <a:solidFill>
                  <a:srgbClr val="000000"/>
                </a:solidFill>
              </a:rPr>
              <a:t>khả</a:t>
            </a:r>
            <a:r>
              <a:rPr lang="en-US" altLang="vi-VN" sz="1600" dirty="0">
                <a:solidFill>
                  <a:srgbClr val="000000"/>
                </a:solidFill>
              </a:rPr>
              <a:t> </a:t>
            </a:r>
            <a:r>
              <a:rPr lang="en-US" altLang="vi-VN" sz="1600" dirty="0" err="1">
                <a:solidFill>
                  <a:srgbClr val="000000"/>
                </a:solidFill>
              </a:rPr>
              <a:t>năng</a:t>
            </a:r>
            <a:r>
              <a:rPr lang="en-US" altLang="vi-VN" sz="1600" dirty="0">
                <a:solidFill>
                  <a:srgbClr val="000000"/>
                </a:solidFill>
              </a:rPr>
              <a:t> </a:t>
            </a:r>
            <a:r>
              <a:rPr lang="en-US" altLang="vi-VN" sz="1600" dirty="0" err="1">
                <a:solidFill>
                  <a:srgbClr val="000000"/>
                </a:solidFill>
              </a:rPr>
              <a:t>của</a:t>
            </a:r>
            <a:r>
              <a:rPr lang="en-US" altLang="vi-VN" sz="1600" dirty="0">
                <a:solidFill>
                  <a:srgbClr val="000000"/>
                </a:solidFill>
              </a:rPr>
              <a:t> </a:t>
            </a:r>
            <a:r>
              <a:rPr lang="en-US" altLang="vi-VN" sz="1600" dirty="0" err="1">
                <a:solidFill>
                  <a:srgbClr val="000000"/>
                </a:solidFill>
              </a:rPr>
              <a:t>tâm</a:t>
            </a:r>
            <a:r>
              <a:rPr lang="en-US" altLang="vi-VN" sz="1600" dirty="0">
                <a:solidFill>
                  <a:srgbClr val="000000"/>
                </a:solidFill>
              </a:rPr>
              <a:t> </a:t>
            </a:r>
            <a:r>
              <a:rPr lang="en-US" altLang="vi-VN" sz="1600" dirty="0" err="1">
                <a:solidFill>
                  <a:srgbClr val="000000"/>
                </a:solidFill>
              </a:rPr>
              <a:t>hồn</a:t>
            </a:r>
            <a:r>
              <a:rPr lang="en-US" altLang="vi-VN" sz="1600" dirty="0">
                <a:solidFill>
                  <a:srgbClr val="000000"/>
                </a:solidFill>
              </a:rPr>
              <a:t>, </a:t>
            </a:r>
            <a:r>
              <a:rPr lang="en-US" altLang="vi-VN" sz="1600" dirty="0" err="1">
                <a:solidFill>
                  <a:srgbClr val="000000"/>
                </a:solidFill>
              </a:rPr>
              <a:t>làm</a:t>
            </a:r>
            <a:r>
              <a:rPr lang="en-US" altLang="vi-VN" sz="1600" dirty="0">
                <a:solidFill>
                  <a:srgbClr val="000000"/>
                </a:solidFill>
              </a:rPr>
              <a:t> </a:t>
            </a:r>
            <a:r>
              <a:rPr lang="en-US" altLang="vi-VN" sz="1600" dirty="0" err="1">
                <a:solidFill>
                  <a:srgbClr val="000000"/>
                </a:solidFill>
              </a:rPr>
              <a:t>cho</a:t>
            </a:r>
            <a:r>
              <a:rPr lang="en-US" altLang="vi-VN" sz="1600" dirty="0">
                <a:solidFill>
                  <a:srgbClr val="000000"/>
                </a:solidFill>
              </a:rPr>
              <a:t> con </a:t>
            </a:r>
            <a:r>
              <a:rPr lang="en-US" altLang="vi-VN" sz="1600" dirty="0" err="1">
                <a:solidFill>
                  <a:srgbClr val="000000"/>
                </a:solidFill>
              </a:rPr>
              <a:t>người</a:t>
            </a:r>
            <a:r>
              <a:rPr lang="en-US" altLang="vi-VN" sz="1600" dirty="0">
                <a:solidFill>
                  <a:srgbClr val="000000"/>
                </a:solidFill>
              </a:rPr>
              <a:t> </a:t>
            </a:r>
            <a:r>
              <a:rPr lang="en-US" altLang="vi-VN" sz="1600" dirty="0" err="1">
                <a:solidFill>
                  <a:srgbClr val="000000"/>
                </a:solidFill>
              </a:rPr>
              <a:t>vui</a:t>
            </a:r>
            <a:r>
              <a:rPr lang="en-US" altLang="vi-VN" sz="1600" dirty="0">
                <a:solidFill>
                  <a:srgbClr val="000000"/>
                </a:solidFill>
              </a:rPr>
              <a:t> </a:t>
            </a:r>
            <a:r>
              <a:rPr lang="en-US" altLang="vi-VN" sz="1600" dirty="0" err="1">
                <a:solidFill>
                  <a:srgbClr val="000000"/>
                </a:solidFill>
              </a:rPr>
              <a:t>buồn</a:t>
            </a:r>
            <a:r>
              <a:rPr lang="en-US" altLang="vi-VN" sz="1600" dirty="0">
                <a:solidFill>
                  <a:srgbClr val="000000"/>
                </a:solidFill>
              </a:rPr>
              <a:t> </a:t>
            </a:r>
            <a:r>
              <a:rPr lang="en-US" altLang="vi-VN" sz="1600" dirty="0" err="1">
                <a:solidFill>
                  <a:srgbClr val="000000"/>
                </a:solidFill>
              </a:rPr>
              <a:t>nhiều</a:t>
            </a:r>
            <a:r>
              <a:rPr lang="en-US" altLang="vi-VN" sz="1600" dirty="0">
                <a:solidFill>
                  <a:srgbClr val="000000"/>
                </a:solidFill>
              </a:rPr>
              <a:t> </a:t>
            </a:r>
            <a:r>
              <a:rPr lang="en-US" altLang="vi-VN" sz="1600" dirty="0" err="1">
                <a:solidFill>
                  <a:srgbClr val="000000"/>
                </a:solidFill>
              </a:rPr>
              <a:t>hơn</a:t>
            </a:r>
            <a:r>
              <a:rPr lang="en-US" altLang="vi-VN" sz="1600" dirty="0">
                <a:solidFill>
                  <a:srgbClr val="000000"/>
                </a:solidFill>
              </a:rPr>
              <a:t>, </a:t>
            </a:r>
            <a:r>
              <a:rPr lang="en-US" altLang="vi-VN" sz="1600" dirty="0" err="1">
                <a:solidFill>
                  <a:srgbClr val="000000"/>
                </a:solidFill>
              </a:rPr>
              <a:t>yêu</a:t>
            </a:r>
            <a:r>
              <a:rPr lang="en-US" altLang="vi-VN" sz="1600" dirty="0">
                <a:solidFill>
                  <a:srgbClr val="000000"/>
                </a:solidFill>
              </a:rPr>
              <a:t> </a:t>
            </a:r>
            <a:r>
              <a:rPr lang="en-US" altLang="vi-VN" sz="1600" dirty="0" err="1">
                <a:solidFill>
                  <a:srgbClr val="000000"/>
                </a:solidFill>
              </a:rPr>
              <a:t>thương</a:t>
            </a:r>
            <a:r>
              <a:rPr lang="en-US" altLang="vi-VN" sz="1600" dirty="0">
                <a:solidFill>
                  <a:srgbClr val="000000"/>
                </a:solidFill>
              </a:rPr>
              <a:t> </a:t>
            </a:r>
            <a:r>
              <a:rPr lang="en-US" altLang="vi-VN" sz="1600" dirty="0" err="1">
                <a:solidFill>
                  <a:srgbClr val="000000"/>
                </a:solidFill>
              </a:rPr>
              <a:t>và</a:t>
            </a:r>
            <a:r>
              <a:rPr lang="en-US" altLang="vi-VN" sz="1600" dirty="0">
                <a:solidFill>
                  <a:srgbClr val="000000"/>
                </a:solidFill>
              </a:rPr>
              <a:t> </a:t>
            </a:r>
            <a:r>
              <a:rPr lang="en-US" altLang="vi-VN" sz="1600" dirty="0" err="1">
                <a:solidFill>
                  <a:srgbClr val="000000"/>
                </a:solidFill>
              </a:rPr>
              <a:t>căm</a:t>
            </a:r>
            <a:r>
              <a:rPr lang="en-US" altLang="vi-VN" sz="1600" dirty="0">
                <a:solidFill>
                  <a:srgbClr val="000000"/>
                </a:solidFill>
              </a:rPr>
              <a:t> </a:t>
            </a:r>
            <a:r>
              <a:rPr lang="en-US" altLang="vi-VN" sz="1600" dirty="0" err="1">
                <a:solidFill>
                  <a:srgbClr val="000000"/>
                </a:solidFill>
              </a:rPr>
              <a:t>hờn</a:t>
            </a:r>
            <a:r>
              <a:rPr lang="en-US" altLang="vi-VN" sz="1600" dirty="0">
                <a:solidFill>
                  <a:srgbClr val="000000"/>
                </a:solidFill>
              </a:rPr>
              <a:t> </a:t>
            </a:r>
            <a:r>
              <a:rPr lang="en-US" altLang="vi-VN" sz="1600" dirty="0" err="1">
                <a:solidFill>
                  <a:srgbClr val="000000"/>
                </a:solidFill>
              </a:rPr>
              <a:t>được</a:t>
            </a:r>
            <a:r>
              <a:rPr lang="en-US" altLang="vi-VN" sz="1600" dirty="0">
                <a:solidFill>
                  <a:srgbClr val="000000"/>
                </a:solidFill>
              </a:rPr>
              <a:t> </a:t>
            </a:r>
            <a:r>
              <a:rPr lang="en-US" altLang="vi-VN" sz="1600" dirty="0" err="1">
                <a:solidFill>
                  <a:srgbClr val="000000"/>
                </a:solidFill>
              </a:rPr>
              <a:t>nhiều</a:t>
            </a:r>
            <a:r>
              <a:rPr lang="en-US" altLang="vi-VN" sz="1600" dirty="0">
                <a:solidFill>
                  <a:srgbClr val="000000"/>
                </a:solidFill>
              </a:rPr>
              <a:t> </a:t>
            </a:r>
            <a:r>
              <a:rPr lang="en-US" altLang="vi-VN" sz="1600" dirty="0" err="1">
                <a:solidFill>
                  <a:srgbClr val="000000"/>
                </a:solidFill>
              </a:rPr>
              <a:t>hơn</a:t>
            </a:r>
            <a:r>
              <a:rPr lang="en-US" altLang="vi-VN" sz="1600" dirty="0">
                <a:solidFill>
                  <a:srgbClr val="000000"/>
                </a:solidFill>
              </a:rPr>
              <a:t>.....</a:t>
            </a:r>
          </a:p>
        </p:txBody>
      </p:sp>
      <p:sp>
        <p:nvSpPr>
          <p:cNvPr id="14" name="Rectangle 13">
            <a:extLst>
              <a:ext uri="{FF2B5EF4-FFF2-40B4-BE49-F238E27FC236}">
                <a16:creationId xmlns:a16="http://schemas.microsoft.com/office/drawing/2014/main" id="{12952A2B-2C87-42A9-A784-9A2D5FC89874}"/>
              </a:ext>
            </a:extLst>
          </p:cNvPr>
          <p:cNvSpPr/>
          <p:nvPr/>
        </p:nvSpPr>
        <p:spPr>
          <a:xfrm>
            <a:off x="8150447" y="5286342"/>
            <a:ext cx="3884238" cy="1572866"/>
          </a:xfrm>
          <a:prstGeom prst="rect">
            <a:avLst/>
          </a:prstGeom>
        </p:spPr>
        <p:txBody>
          <a:bodyPr wrap="square">
            <a:spAutoFit/>
          </a:bodyPr>
          <a:lstStyle/>
          <a:p>
            <a:pPr>
              <a:lnSpc>
                <a:spcPct val="150000"/>
              </a:lnSpc>
              <a:spcBef>
                <a:spcPct val="0"/>
              </a:spcBef>
            </a:pPr>
            <a:r>
              <a:rPr lang="en-US" altLang="vi-VN" sz="1600" dirty="0">
                <a:solidFill>
                  <a:srgbClr val="000000"/>
                </a:solidFill>
              </a:rPr>
              <a:t>...</a:t>
            </a:r>
            <a:r>
              <a:rPr lang="en-US" altLang="vi-VN" sz="1600" dirty="0" err="1">
                <a:solidFill>
                  <a:srgbClr val="000000"/>
                </a:solidFill>
              </a:rPr>
              <a:t>Nghệ</a:t>
            </a:r>
            <a:r>
              <a:rPr lang="en-US" altLang="vi-VN" sz="1600" dirty="0">
                <a:solidFill>
                  <a:srgbClr val="000000"/>
                </a:solidFill>
              </a:rPr>
              <a:t> </a:t>
            </a:r>
            <a:r>
              <a:rPr lang="en-US" altLang="vi-VN" sz="1600" dirty="0" err="1">
                <a:solidFill>
                  <a:srgbClr val="000000"/>
                </a:solidFill>
              </a:rPr>
              <a:t>thuật</a:t>
            </a:r>
            <a:r>
              <a:rPr lang="en-US" altLang="vi-VN" sz="1600" dirty="0">
                <a:solidFill>
                  <a:srgbClr val="000000"/>
                </a:solidFill>
              </a:rPr>
              <a:t> </a:t>
            </a:r>
            <a:r>
              <a:rPr lang="en-US" altLang="vi-VN" sz="1600" dirty="0" err="1">
                <a:solidFill>
                  <a:srgbClr val="000000"/>
                </a:solidFill>
              </a:rPr>
              <a:t>giải</a:t>
            </a:r>
            <a:r>
              <a:rPr lang="en-US" altLang="vi-VN" sz="1600" dirty="0">
                <a:solidFill>
                  <a:srgbClr val="000000"/>
                </a:solidFill>
              </a:rPr>
              <a:t> </a:t>
            </a:r>
            <a:r>
              <a:rPr lang="en-US" altLang="vi-VN" sz="1600" dirty="0" err="1">
                <a:solidFill>
                  <a:srgbClr val="000000"/>
                </a:solidFill>
              </a:rPr>
              <a:t>phóng</a:t>
            </a:r>
            <a:r>
              <a:rPr lang="en-US" altLang="vi-VN" sz="1600" dirty="0">
                <a:solidFill>
                  <a:srgbClr val="000000"/>
                </a:solidFill>
              </a:rPr>
              <a:t> </a:t>
            </a:r>
            <a:r>
              <a:rPr lang="en-US" altLang="vi-VN" sz="1600" dirty="0" err="1">
                <a:solidFill>
                  <a:srgbClr val="000000"/>
                </a:solidFill>
              </a:rPr>
              <a:t>được</a:t>
            </a:r>
            <a:r>
              <a:rPr lang="en-US" altLang="vi-VN" sz="1600" dirty="0">
                <a:solidFill>
                  <a:srgbClr val="000000"/>
                </a:solidFill>
              </a:rPr>
              <a:t> </a:t>
            </a:r>
            <a:r>
              <a:rPr lang="en-US" altLang="vi-VN" sz="1600" dirty="0" err="1">
                <a:solidFill>
                  <a:srgbClr val="000000"/>
                </a:solidFill>
              </a:rPr>
              <a:t>cho</a:t>
            </a:r>
            <a:r>
              <a:rPr lang="en-US" altLang="vi-VN" sz="1600" dirty="0">
                <a:solidFill>
                  <a:srgbClr val="000000"/>
                </a:solidFill>
              </a:rPr>
              <a:t> con </a:t>
            </a:r>
            <a:r>
              <a:rPr lang="en-US" altLang="vi-VN" sz="1600" dirty="0" err="1">
                <a:solidFill>
                  <a:srgbClr val="000000"/>
                </a:solidFill>
              </a:rPr>
              <a:t>người</a:t>
            </a:r>
            <a:r>
              <a:rPr lang="en-US" altLang="vi-VN" sz="1600" dirty="0">
                <a:solidFill>
                  <a:srgbClr val="000000"/>
                </a:solidFill>
              </a:rPr>
              <a:t> </a:t>
            </a:r>
            <a:r>
              <a:rPr lang="en-US" altLang="vi-VN" sz="1600" dirty="0" err="1">
                <a:solidFill>
                  <a:srgbClr val="000000"/>
                </a:solidFill>
              </a:rPr>
              <a:t>khỏi</a:t>
            </a:r>
            <a:r>
              <a:rPr lang="en-US" altLang="vi-VN" sz="1600" dirty="0">
                <a:solidFill>
                  <a:srgbClr val="000000"/>
                </a:solidFill>
              </a:rPr>
              <a:t> </a:t>
            </a:r>
            <a:r>
              <a:rPr lang="en-US" altLang="vi-VN" sz="1600" dirty="0" err="1">
                <a:solidFill>
                  <a:srgbClr val="000000"/>
                </a:solidFill>
              </a:rPr>
              <a:t>những</a:t>
            </a:r>
            <a:r>
              <a:rPr lang="en-US" altLang="vi-VN" sz="1600" dirty="0">
                <a:solidFill>
                  <a:srgbClr val="000000"/>
                </a:solidFill>
              </a:rPr>
              <a:t> </a:t>
            </a:r>
            <a:r>
              <a:rPr lang="en-US" altLang="vi-VN" sz="1600" dirty="0" err="1">
                <a:solidFill>
                  <a:srgbClr val="000000"/>
                </a:solidFill>
              </a:rPr>
              <a:t>biên</a:t>
            </a:r>
            <a:r>
              <a:rPr lang="en-US" altLang="vi-VN" sz="1600" dirty="0">
                <a:solidFill>
                  <a:srgbClr val="000000"/>
                </a:solidFill>
              </a:rPr>
              <a:t> </a:t>
            </a:r>
            <a:r>
              <a:rPr lang="en-US" altLang="vi-VN" sz="1600" dirty="0" err="1">
                <a:solidFill>
                  <a:srgbClr val="000000"/>
                </a:solidFill>
              </a:rPr>
              <a:t>giới</a:t>
            </a:r>
            <a:r>
              <a:rPr lang="en-US" altLang="vi-VN" sz="1600" dirty="0">
                <a:solidFill>
                  <a:srgbClr val="000000"/>
                </a:solidFill>
              </a:rPr>
              <a:t> </a:t>
            </a:r>
            <a:r>
              <a:rPr lang="en-US" altLang="vi-VN" sz="1600" dirty="0" err="1">
                <a:solidFill>
                  <a:srgbClr val="000000"/>
                </a:solidFill>
              </a:rPr>
              <a:t>của</a:t>
            </a:r>
            <a:r>
              <a:rPr lang="en-US" altLang="vi-VN" sz="1600" dirty="0">
                <a:solidFill>
                  <a:srgbClr val="000000"/>
                </a:solidFill>
              </a:rPr>
              <a:t> </a:t>
            </a:r>
            <a:r>
              <a:rPr lang="en-US" altLang="vi-VN" sz="1600" dirty="0" err="1">
                <a:solidFill>
                  <a:srgbClr val="000000"/>
                </a:solidFill>
              </a:rPr>
              <a:t>chính</a:t>
            </a:r>
            <a:r>
              <a:rPr lang="en-US" altLang="vi-VN" sz="1600" dirty="0">
                <a:solidFill>
                  <a:srgbClr val="000000"/>
                </a:solidFill>
              </a:rPr>
              <a:t> </a:t>
            </a:r>
            <a:r>
              <a:rPr lang="en-US" altLang="vi-VN" sz="1600" dirty="0" err="1">
                <a:solidFill>
                  <a:srgbClr val="000000"/>
                </a:solidFill>
              </a:rPr>
              <a:t>mình</a:t>
            </a:r>
            <a:r>
              <a:rPr lang="en-US" altLang="vi-VN" sz="1600" dirty="0">
                <a:solidFill>
                  <a:srgbClr val="000000"/>
                </a:solidFill>
              </a:rPr>
              <a:t>, </a:t>
            </a:r>
            <a:r>
              <a:rPr lang="en-US" altLang="vi-VN" sz="1600" dirty="0" err="1">
                <a:solidFill>
                  <a:srgbClr val="000000"/>
                </a:solidFill>
              </a:rPr>
              <a:t>nghệ</a:t>
            </a:r>
            <a:r>
              <a:rPr lang="en-US" altLang="vi-VN" sz="1600" dirty="0">
                <a:solidFill>
                  <a:srgbClr val="000000"/>
                </a:solidFill>
              </a:rPr>
              <a:t> </a:t>
            </a:r>
            <a:r>
              <a:rPr lang="en-US" altLang="vi-VN" sz="1600" dirty="0" err="1">
                <a:solidFill>
                  <a:srgbClr val="000000"/>
                </a:solidFill>
              </a:rPr>
              <a:t>thuật</a:t>
            </a:r>
            <a:r>
              <a:rPr lang="en-US" altLang="vi-VN" sz="1600" dirty="0">
                <a:solidFill>
                  <a:srgbClr val="000000"/>
                </a:solidFill>
              </a:rPr>
              <a:t> </a:t>
            </a:r>
            <a:r>
              <a:rPr lang="en-US" altLang="vi-VN" sz="1600" dirty="0" err="1">
                <a:solidFill>
                  <a:srgbClr val="000000"/>
                </a:solidFill>
              </a:rPr>
              <a:t>xây</a:t>
            </a:r>
            <a:r>
              <a:rPr lang="en-US" altLang="vi-VN" sz="1600" dirty="0">
                <a:solidFill>
                  <a:srgbClr val="000000"/>
                </a:solidFill>
              </a:rPr>
              <a:t> </a:t>
            </a:r>
            <a:r>
              <a:rPr lang="en-US" altLang="vi-VN" sz="1600" dirty="0" err="1">
                <a:solidFill>
                  <a:srgbClr val="000000"/>
                </a:solidFill>
              </a:rPr>
              <a:t>dựng</a:t>
            </a:r>
            <a:r>
              <a:rPr lang="en-US" altLang="vi-VN" sz="1600" dirty="0">
                <a:solidFill>
                  <a:srgbClr val="000000"/>
                </a:solidFill>
              </a:rPr>
              <a:t> con </a:t>
            </a:r>
            <a:r>
              <a:rPr lang="en-US" altLang="vi-VN" sz="1600" dirty="0" err="1">
                <a:solidFill>
                  <a:srgbClr val="000000"/>
                </a:solidFill>
              </a:rPr>
              <a:t>người</a:t>
            </a:r>
            <a:r>
              <a:rPr lang="en-US" altLang="vi-VN" sz="1600" dirty="0">
                <a:solidFill>
                  <a:srgbClr val="000000"/>
                </a:solidFill>
              </a:rPr>
              <a:t> hay </a:t>
            </a:r>
            <a:r>
              <a:rPr lang="en-US" altLang="vi-VN" sz="1600" dirty="0" err="1">
                <a:solidFill>
                  <a:srgbClr val="000000"/>
                </a:solidFill>
              </a:rPr>
              <a:t>nói</a:t>
            </a:r>
            <a:r>
              <a:rPr lang="en-US" altLang="vi-VN" sz="1600" dirty="0">
                <a:solidFill>
                  <a:srgbClr val="000000"/>
                </a:solidFill>
              </a:rPr>
              <a:t> </a:t>
            </a:r>
            <a:r>
              <a:rPr lang="en-US" altLang="vi-VN" sz="1600" dirty="0" err="1">
                <a:solidFill>
                  <a:srgbClr val="000000"/>
                </a:solidFill>
              </a:rPr>
              <a:t>đúng</a:t>
            </a:r>
            <a:r>
              <a:rPr lang="en-US" altLang="vi-VN" sz="1600" dirty="0">
                <a:solidFill>
                  <a:srgbClr val="000000"/>
                </a:solidFill>
              </a:rPr>
              <a:t> </a:t>
            </a:r>
            <a:r>
              <a:rPr lang="en-US" altLang="vi-VN" sz="1600" dirty="0" err="1">
                <a:solidFill>
                  <a:srgbClr val="000000"/>
                </a:solidFill>
              </a:rPr>
              <a:t>hơn</a:t>
            </a:r>
            <a:r>
              <a:rPr lang="en-US" altLang="vi-VN" sz="1600" dirty="0">
                <a:solidFill>
                  <a:srgbClr val="000000"/>
                </a:solidFill>
              </a:rPr>
              <a:t>, </a:t>
            </a:r>
            <a:r>
              <a:rPr lang="en-US" altLang="vi-VN" sz="1600" dirty="0" err="1">
                <a:solidFill>
                  <a:srgbClr val="000000"/>
                </a:solidFill>
              </a:rPr>
              <a:t>làm</a:t>
            </a:r>
            <a:r>
              <a:rPr lang="en-US" altLang="vi-VN" sz="1600" dirty="0">
                <a:solidFill>
                  <a:srgbClr val="000000"/>
                </a:solidFill>
              </a:rPr>
              <a:t> </a:t>
            </a:r>
            <a:r>
              <a:rPr lang="en-US" altLang="vi-VN" sz="1600" dirty="0" err="1">
                <a:solidFill>
                  <a:srgbClr val="000000"/>
                </a:solidFill>
              </a:rPr>
              <a:t>cho</a:t>
            </a:r>
            <a:r>
              <a:rPr lang="en-US" altLang="vi-VN" sz="1600" dirty="0">
                <a:solidFill>
                  <a:srgbClr val="000000"/>
                </a:solidFill>
              </a:rPr>
              <a:t> con </a:t>
            </a:r>
            <a:r>
              <a:rPr lang="en-US" altLang="vi-VN" sz="1600" dirty="0" err="1">
                <a:solidFill>
                  <a:srgbClr val="000000"/>
                </a:solidFill>
              </a:rPr>
              <a:t>người</a:t>
            </a:r>
            <a:r>
              <a:rPr lang="en-US" altLang="vi-VN" sz="1600" dirty="0">
                <a:solidFill>
                  <a:srgbClr val="000000"/>
                </a:solidFill>
              </a:rPr>
              <a:t> </a:t>
            </a:r>
            <a:r>
              <a:rPr lang="en-US" altLang="vi-VN" sz="1600" dirty="0" err="1">
                <a:solidFill>
                  <a:srgbClr val="000000"/>
                </a:solidFill>
              </a:rPr>
              <a:t>tự</a:t>
            </a:r>
            <a:r>
              <a:rPr lang="en-US" altLang="vi-VN" sz="1600" dirty="0">
                <a:solidFill>
                  <a:srgbClr val="000000"/>
                </a:solidFill>
              </a:rPr>
              <a:t> </a:t>
            </a:r>
            <a:r>
              <a:rPr lang="en-US" altLang="vi-VN" sz="1600" dirty="0" err="1">
                <a:solidFill>
                  <a:srgbClr val="000000"/>
                </a:solidFill>
              </a:rPr>
              <a:t>xây</a:t>
            </a:r>
            <a:r>
              <a:rPr lang="en-US" altLang="vi-VN" sz="1600" dirty="0">
                <a:solidFill>
                  <a:srgbClr val="000000"/>
                </a:solidFill>
              </a:rPr>
              <a:t> </a:t>
            </a:r>
            <a:r>
              <a:rPr lang="en-US" altLang="vi-VN" sz="1600" dirty="0" err="1">
                <a:solidFill>
                  <a:srgbClr val="000000"/>
                </a:solidFill>
              </a:rPr>
              <a:t>dựng</a:t>
            </a:r>
            <a:r>
              <a:rPr lang="en-US" altLang="vi-VN" sz="1600" dirty="0">
                <a:solidFill>
                  <a:srgbClr val="000000"/>
                </a:solidFill>
              </a:rPr>
              <a:t> </a:t>
            </a:r>
            <a:r>
              <a:rPr lang="en-US" altLang="vi-VN" sz="1600" dirty="0" err="1">
                <a:solidFill>
                  <a:srgbClr val="000000"/>
                </a:solidFill>
              </a:rPr>
              <a:t>được</a:t>
            </a:r>
            <a:r>
              <a:rPr lang="en-US" altLang="vi-VN" sz="1600" dirty="0">
                <a:solidFill>
                  <a:srgbClr val="000000"/>
                </a:solidFill>
              </a:rPr>
              <a:t>...</a:t>
            </a:r>
          </a:p>
        </p:txBody>
      </p:sp>
    </p:spTree>
    <p:extLst>
      <p:ext uri="{BB962C8B-B14F-4D97-AF65-F5344CB8AC3E}">
        <p14:creationId xmlns:p14="http://schemas.microsoft.com/office/powerpoint/2010/main" val="34849991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F6824-E942-4A3A-A889-8787DE950699}"/>
              </a:ext>
            </a:extLst>
          </p:cNvPr>
          <p:cNvSpPr txBox="1"/>
          <p:nvPr/>
        </p:nvSpPr>
        <p:spPr>
          <a:xfrm>
            <a:off x="4336868" y="1981245"/>
            <a:ext cx="4518805" cy="1569660"/>
          </a:xfrm>
          <a:prstGeom prst="rect">
            <a:avLst/>
          </a:prstGeom>
          <a:noFill/>
        </p:spPr>
        <p:txBody>
          <a:bodyPr wrap="square" rtlCol="0">
            <a:spAutoFit/>
          </a:bodyPr>
          <a:lstStyle/>
          <a:p>
            <a:r>
              <a:rPr lang="en-US" sz="9600" dirty="0">
                <a:solidFill>
                  <a:srgbClr val="FF0000"/>
                </a:solidFill>
                <a:latin typeface=".TMC-Ong Do" pitchFamily="2" charset="0"/>
              </a:rPr>
              <a:t>III. </a:t>
            </a:r>
          </a:p>
        </p:txBody>
      </p:sp>
      <p:sp>
        <p:nvSpPr>
          <p:cNvPr id="3" name="TextBox 2">
            <a:extLst>
              <a:ext uri="{FF2B5EF4-FFF2-40B4-BE49-F238E27FC236}">
                <a16:creationId xmlns:a16="http://schemas.microsoft.com/office/drawing/2014/main" id="{FAD4851C-9FDD-4361-98A2-C36251DDD2F8}"/>
              </a:ext>
            </a:extLst>
          </p:cNvPr>
          <p:cNvSpPr txBox="1"/>
          <p:nvPr/>
        </p:nvSpPr>
        <p:spPr>
          <a:xfrm>
            <a:off x="4173649" y="3987422"/>
            <a:ext cx="9153427" cy="1569660"/>
          </a:xfrm>
          <a:prstGeom prst="rect">
            <a:avLst/>
          </a:prstGeom>
          <a:noFill/>
        </p:spPr>
        <p:txBody>
          <a:bodyPr wrap="square" rtlCol="0">
            <a:spAutoFit/>
          </a:bodyPr>
          <a:lstStyle/>
          <a:p>
            <a:r>
              <a:rPr lang="en-US" sz="9600" dirty="0" err="1">
                <a:latin typeface="VNI-Thufap2" pitchFamily="2" charset="0"/>
              </a:rPr>
              <a:t>Tổng</a:t>
            </a:r>
            <a:r>
              <a:rPr lang="en-US" sz="9600" dirty="0">
                <a:latin typeface="VNI-Thufap2" pitchFamily="2" charset="0"/>
              </a:rPr>
              <a:t> </a:t>
            </a:r>
            <a:r>
              <a:rPr lang="en-US" sz="9600" dirty="0" err="1">
                <a:latin typeface="VNI-Thufap2" pitchFamily="2" charset="0"/>
              </a:rPr>
              <a:t>kết</a:t>
            </a:r>
            <a:endParaRPr lang="en-US" sz="9600" dirty="0">
              <a:latin typeface="VNI-Thufap2" pitchFamily="2" charset="0"/>
            </a:endParaRPr>
          </a:p>
        </p:txBody>
      </p:sp>
    </p:spTree>
    <p:extLst>
      <p:ext uri="{BB962C8B-B14F-4D97-AF65-F5344CB8AC3E}">
        <p14:creationId xmlns:p14="http://schemas.microsoft.com/office/powerpoint/2010/main" val="3378928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391F80-CEE2-4585-8D18-E3E2E85B80A8}"/>
              </a:ext>
            </a:extLst>
          </p:cNvPr>
          <p:cNvSpPr txBox="1"/>
          <p:nvPr/>
        </p:nvSpPr>
        <p:spPr>
          <a:xfrm>
            <a:off x="2687178" y="77031"/>
            <a:ext cx="4518805" cy="523220"/>
          </a:xfrm>
          <a:prstGeom prst="rect">
            <a:avLst/>
          </a:prstGeom>
          <a:noFill/>
        </p:spPr>
        <p:txBody>
          <a:bodyPr wrap="square" rtlCol="0">
            <a:spAutoFit/>
          </a:bodyPr>
          <a:lstStyle/>
          <a:p>
            <a:r>
              <a:rPr lang="en-US" sz="2800" dirty="0">
                <a:solidFill>
                  <a:srgbClr val="FF0000"/>
                </a:solidFill>
                <a:latin typeface=".TMC-Ong Do" pitchFamily="2" charset="0"/>
              </a:rPr>
              <a:t>III. </a:t>
            </a:r>
          </a:p>
        </p:txBody>
      </p:sp>
      <p:sp>
        <p:nvSpPr>
          <p:cNvPr id="5" name="TextBox 4">
            <a:extLst>
              <a:ext uri="{FF2B5EF4-FFF2-40B4-BE49-F238E27FC236}">
                <a16:creationId xmlns:a16="http://schemas.microsoft.com/office/drawing/2014/main" id="{6CCCA13F-F984-4C8F-9E02-EE034E47346D}"/>
              </a:ext>
            </a:extLst>
          </p:cNvPr>
          <p:cNvSpPr txBox="1"/>
          <p:nvPr/>
        </p:nvSpPr>
        <p:spPr>
          <a:xfrm>
            <a:off x="3740016" y="77031"/>
            <a:ext cx="9153427" cy="523220"/>
          </a:xfrm>
          <a:prstGeom prst="rect">
            <a:avLst/>
          </a:prstGeom>
          <a:noFill/>
        </p:spPr>
        <p:txBody>
          <a:bodyPr wrap="square" rtlCol="0">
            <a:spAutoFit/>
          </a:bodyPr>
          <a:lstStyle/>
          <a:p>
            <a:r>
              <a:rPr lang="en-US" sz="2800" dirty="0" err="1">
                <a:latin typeface="VNI-Thufap2" pitchFamily="2" charset="0"/>
              </a:rPr>
              <a:t>Tổng</a:t>
            </a:r>
            <a:r>
              <a:rPr lang="en-US" sz="2800" dirty="0">
                <a:latin typeface="VNI-Thufap2" pitchFamily="2" charset="0"/>
              </a:rPr>
              <a:t> </a:t>
            </a:r>
            <a:r>
              <a:rPr lang="en-US" sz="2800" dirty="0" err="1">
                <a:latin typeface="VNI-Thufap2" pitchFamily="2" charset="0"/>
              </a:rPr>
              <a:t>kết</a:t>
            </a:r>
            <a:endParaRPr lang="en-US" sz="2800" dirty="0">
              <a:latin typeface="VNI-Thufap2" pitchFamily="2" charset="0"/>
            </a:endParaRPr>
          </a:p>
        </p:txBody>
      </p:sp>
      <p:sp>
        <p:nvSpPr>
          <p:cNvPr id="6" name="Rectangle 5">
            <a:extLst>
              <a:ext uri="{FF2B5EF4-FFF2-40B4-BE49-F238E27FC236}">
                <a16:creationId xmlns:a16="http://schemas.microsoft.com/office/drawing/2014/main" id="{80A35FAB-5624-4287-82F8-AE93878F5FFE}"/>
              </a:ext>
            </a:extLst>
          </p:cNvPr>
          <p:cNvSpPr>
            <a:spLocks noChangeArrowheads="1"/>
          </p:cNvSpPr>
          <p:nvPr/>
        </p:nvSpPr>
        <p:spPr bwMode="auto">
          <a:xfrm>
            <a:off x="2687178" y="600251"/>
            <a:ext cx="8568426" cy="289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Tx/>
              <a:buNone/>
            </a:pPr>
            <a:r>
              <a:rPr lang="vi-VN" altLang="vi-VN" sz="2000" b="1" i="1" dirty="0">
                <a:cs typeface="Times New Roman" panose="02020603050405020304" pitchFamily="18" charset="0"/>
              </a:rPr>
              <a:t>1. </a:t>
            </a:r>
            <a:r>
              <a:rPr lang="vi-VN" altLang="vi-VN" sz="2000" b="1" i="1" u="sng" dirty="0">
                <a:cs typeface="Times New Roman" panose="02020603050405020304" pitchFamily="18" charset="0"/>
              </a:rPr>
              <a:t>Nội dung</a:t>
            </a:r>
            <a:endParaRPr lang="en-US" altLang="vi-VN" sz="2000" b="1" i="1" u="sng" dirty="0">
              <a:cs typeface="Times New Roman" panose="02020603050405020304" pitchFamily="18" charset="0"/>
            </a:endParaRPr>
          </a:p>
          <a:p>
            <a:pPr eaLnBrk="1" hangingPunct="1">
              <a:lnSpc>
                <a:spcPct val="115000"/>
              </a:lnSpc>
              <a:spcBef>
                <a:spcPct val="0"/>
              </a:spcBef>
              <a:buFontTx/>
              <a:buNone/>
            </a:pPr>
            <a:r>
              <a:rPr lang="vi-VN" altLang="vi-VN" sz="2000" b="0" dirty="0">
                <a:solidFill>
                  <a:srgbClr val="000000"/>
                </a:solidFill>
                <a:cs typeface="Times New Roman" panose="02020603050405020304" pitchFamily="18" charset="0"/>
              </a:rPr>
              <a:t>- Bằng những rung động mãnh liệt của tâm hồn, văn nghệ đã nối sợi dây đồng cảm giữa nghệ sĩ và bạn đọc</a:t>
            </a:r>
            <a:endParaRPr lang="vi-VN" altLang="vi-VN" sz="2000" b="0" dirty="0">
              <a:latin typeface=".VnTime" panose="020B7200000000000000" pitchFamily="34" charset="0"/>
              <a:cs typeface="Times New Roman" panose="02020603050405020304" pitchFamily="18" charset="0"/>
            </a:endParaRPr>
          </a:p>
          <a:p>
            <a:pPr eaLnBrk="1" hangingPunct="1">
              <a:lnSpc>
                <a:spcPct val="115000"/>
              </a:lnSpc>
              <a:spcBef>
                <a:spcPct val="0"/>
              </a:spcBef>
              <a:buFontTx/>
              <a:buNone/>
            </a:pPr>
            <a:r>
              <a:rPr lang="vi-VN" altLang="vi-VN" sz="2000" b="0" dirty="0">
                <a:solidFill>
                  <a:srgbClr val="000000"/>
                </a:solidFill>
                <a:cs typeface="Times New Roman" panose="02020603050405020304" pitchFamily="18" charset="0"/>
              </a:rPr>
              <a:t>- Văn nghệ giúp con người sống phong phú, tự hoàn thiện nhân cách, tâm hồn.</a:t>
            </a:r>
            <a:endParaRPr lang="vi-VN" altLang="vi-VN" sz="2000" b="0" dirty="0">
              <a:latin typeface=".VnTime" panose="020B7200000000000000" pitchFamily="34" charset="0"/>
              <a:cs typeface="Times New Roman" panose="02020603050405020304" pitchFamily="18" charset="0"/>
            </a:endParaRPr>
          </a:p>
          <a:p>
            <a:pPr eaLnBrk="1" hangingPunct="1">
              <a:lnSpc>
                <a:spcPct val="115000"/>
              </a:lnSpc>
              <a:spcBef>
                <a:spcPct val="0"/>
              </a:spcBef>
              <a:buFontTx/>
              <a:buNone/>
            </a:pPr>
            <a:r>
              <a:rPr lang="vi-VN" altLang="vi-VN" sz="2000" dirty="0">
                <a:cs typeface="Times New Roman" panose="02020603050405020304" pitchFamily="18" charset="0"/>
              </a:rPr>
              <a:t>  </a:t>
            </a:r>
            <a:r>
              <a:rPr lang="vi-VN" altLang="vi-VN" sz="2000" b="1" i="1" dirty="0">
                <a:cs typeface="Times New Roman" panose="02020603050405020304" pitchFamily="18" charset="0"/>
              </a:rPr>
              <a:t>2. </a:t>
            </a:r>
            <a:r>
              <a:rPr lang="vi-VN" altLang="vi-VN" sz="2000" b="1" i="1" u="sng" dirty="0">
                <a:cs typeface="Times New Roman" panose="02020603050405020304" pitchFamily="18" charset="0"/>
              </a:rPr>
              <a:t>Nghệ thuật</a:t>
            </a:r>
            <a:endParaRPr lang="vi-VN" altLang="vi-VN" sz="2000" b="1" dirty="0">
              <a:latin typeface=".VnTime" panose="020B7200000000000000" pitchFamily="34" charset="0"/>
              <a:cs typeface="Times New Roman" panose="02020603050405020304" pitchFamily="18" charset="0"/>
            </a:endParaRPr>
          </a:p>
          <a:p>
            <a:pPr eaLnBrk="1" hangingPunct="1">
              <a:lnSpc>
                <a:spcPct val="115000"/>
              </a:lnSpc>
              <a:spcBef>
                <a:spcPct val="0"/>
              </a:spcBef>
              <a:buFontTx/>
              <a:buNone/>
            </a:pPr>
            <a:r>
              <a:rPr lang="vi-VN" altLang="vi-VN" sz="2000" b="0" dirty="0">
                <a:solidFill>
                  <a:srgbClr val="000000"/>
                </a:solidFill>
                <a:cs typeface="Times New Roman" panose="02020603050405020304" pitchFamily="18" charset="0"/>
              </a:rPr>
              <a:t>- Hệ thống luận điểm chặt chẽ, hợp lí.</a:t>
            </a:r>
            <a:endParaRPr lang="vi-VN" altLang="vi-VN" sz="2000" b="0" dirty="0">
              <a:latin typeface=".VnTime" panose="020B7200000000000000" pitchFamily="34" charset="0"/>
              <a:cs typeface="Times New Roman" panose="02020603050405020304" pitchFamily="18" charset="0"/>
            </a:endParaRPr>
          </a:p>
          <a:p>
            <a:pPr eaLnBrk="1" hangingPunct="1">
              <a:lnSpc>
                <a:spcPct val="115000"/>
              </a:lnSpc>
              <a:spcBef>
                <a:spcPct val="0"/>
              </a:spcBef>
              <a:buFontTx/>
              <a:buNone/>
            </a:pPr>
            <a:r>
              <a:rPr lang="vi-VN" altLang="vi-VN" sz="2000" b="0" dirty="0">
                <a:solidFill>
                  <a:srgbClr val="000000"/>
                </a:solidFill>
                <a:cs typeface="Times New Roman" panose="02020603050405020304" pitchFamily="18" charset="0"/>
              </a:rPr>
              <a:t>- Cách viết ngắn gọn, giàu hình ảnh, dẫn chứng thuyết phục.</a:t>
            </a:r>
            <a:endParaRPr lang="vi-VN" altLang="vi-VN" sz="2000" b="0" dirty="0">
              <a:latin typeface=".VnTime" panose="020B7200000000000000" pitchFamily="34" charset="0"/>
              <a:cs typeface="Times New Roman" panose="02020603050405020304" pitchFamily="18" charset="0"/>
            </a:endParaRPr>
          </a:p>
          <a:p>
            <a:pPr eaLnBrk="1" hangingPunct="1">
              <a:lnSpc>
                <a:spcPct val="115000"/>
              </a:lnSpc>
              <a:spcBef>
                <a:spcPct val="0"/>
              </a:spcBef>
              <a:buFontTx/>
              <a:buChar char="-"/>
            </a:pPr>
            <a:r>
              <a:rPr lang="en-US" altLang="vi-VN" sz="2000" b="0" dirty="0">
                <a:solidFill>
                  <a:srgbClr val="000000"/>
                </a:solidFill>
                <a:cs typeface="Times New Roman" panose="02020603050405020304" pitchFamily="18" charset="0"/>
              </a:rPr>
              <a:t> </a:t>
            </a:r>
            <a:r>
              <a:rPr lang="vi-VN" altLang="vi-VN" sz="2000" b="0" dirty="0">
                <a:solidFill>
                  <a:srgbClr val="000000"/>
                </a:solidFill>
                <a:cs typeface="Times New Roman" panose="02020603050405020304" pitchFamily="18" charset="0"/>
              </a:rPr>
              <a:t>Giọng văn chân thành, say sưa, nhiệt tâm.</a:t>
            </a:r>
            <a:endParaRPr lang="en-US" altLang="vi-VN" sz="2000" b="0" dirty="0">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1327949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F6824-E942-4A3A-A889-8787DE950699}"/>
              </a:ext>
            </a:extLst>
          </p:cNvPr>
          <p:cNvSpPr txBox="1"/>
          <p:nvPr/>
        </p:nvSpPr>
        <p:spPr>
          <a:xfrm>
            <a:off x="5049624" y="1743958"/>
            <a:ext cx="2092751" cy="2215991"/>
          </a:xfrm>
          <a:prstGeom prst="rect">
            <a:avLst/>
          </a:prstGeom>
          <a:noFill/>
        </p:spPr>
        <p:txBody>
          <a:bodyPr wrap="square" rtlCol="0">
            <a:spAutoFit/>
          </a:bodyPr>
          <a:lstStyle/>
          <a:p>
            <a:r>
              <a:rPr lang="en-US" sz="13800" dirty="0">
                <a:solidFill>
                  <a:srgbClr val="FF0000"/>
                </a:solidFill>
                <a:latin typeface=".TMC-Ong Do" pitchFamily="2" charset="0"/>
              </a:rPr>
              <a:t>I. </a:t>
            </a:r>
          </a:p>
        </p:txBody>
      </p:sp>
      <p:sp>
        <p:nvSpPr>
          <p:cNvPr id="3" name="TextBox 2">
            <a:extLst>
              <a:ext uri="{FF2B5EF4-FFF2-40B4-BE49-F238E27FC236}">
                <a16:creationId xmlns:a16="http://schemas.microsoft.com/office/drawing/2014/main" id="{FAD4851C-9FDD-4361-98A2-C36251DDD2F8}"/>
              </a:ext>
            </a:extLst>
          </p:cNvPr>
          <p:cNvSpPr txBox="1"/>
          <p:nvPr/>
        </p:nvSpPr>
        <p:spPr>
          <a:xfrm>
            <a:off x="2281285" y="4139059"/>
            <a:ext cx="9153427" cy="1569660"/>
          </a:xfrm>
          <a:prstGeom prst="rect">
            <a:avLst/>
          </a:prstGeom>
          <a:noFill/>
        </p:spPr>
        <p:txBody>
          <a:bodyPr wrap="square" rtlCol="0">
            <a:spAutoFit/>
          </a:bodyPr>
          <a:lstStyle/>
          <a:p>
            <a:r>
              <a:rPr lang="en-US" sz="9600" dirty="0" err="1">
                <a:latin typeface="VNI-Thufap2" pitchFamily="2" charset="0"/>
              </a:rPr>
              <a:t>Tìm</a:t>
            </a:r>
            <a:r>
              <a:rPr lang="en-US" sz="9600" dirty="0">
                <a:latin typeface="VNI-Thufap2" pitchFamily="2" charset="0"/>
              </a:rPr>
              <a:t> </a:t>
            </a:r>
            <a:r>
              <a:rPr lang="en-US" sz="9600" dirty="0" err="1">
                <a:latin typeface="VNI-Thufap2" pitchFamily="2" charset="0"/>
              </a:rPr>
              <a:t>hiểu</a:t>
            </a:r>
            <a:r>
              <a:rPr lang="en-US" sz="9600" dirty="0">
                <a:latin typeface="VNI-Thufap2" pitchFamily="2" charset="0"/>
              </a:rPr>
              <a:t> </a:t>
            </a:r>
            <a:r>
              <a:rPr lang="en-US" sz="9600" dirty="0" err="1">
                <a:latin typeface="VNI-Thufap2" pitchFamily="2" charset="0"/>
              </a:rPr>
              <a:t>chung</a:t>
            </a:r>
            <a:endParaRPr lang="en-US" sz="9600" dirty="0">
              <a:latin typeface="VNI-Thufap2" pitchFamily="2" charset="0"/>
            </a:endParaRPr>
          </a:p>
        </p:txBody>
      </p:sp>
    </p:spTree>
    <p:extLst>
      <p:ext uri="{BB962C8B-B14F-4D97-AF65-F5344CB8AC3E}">
        <p14:creationId xmlns:p14="http://schemas.microsoft.com/office/powerpoint/2010/main" val="2113183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CCC5405-C9F4-4AD2-88B6-FFACC2CAB517}"/>
              </a:ext>
            </a:extLst>
          </p:cNvPr>
          <p:cNvSpPr/>
          <p:nvPr/>
        </p:nvSpPr>
        <p:spPr>
          <a:xfrm>
            <a:off x="7154944" y="5184742"/>
            <a:ext cx="5335570" cy="17156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7037D-9959-42C7-B640-16796F006499}"/>
              </a:ext>
            </a:extLst>
          </p:cNvPr>
          <p:cNvSpPr txBox="1"/>
          <p:nvPr/>
        </p:nvSpPr>
        <p:spPr>
          <a:xfrm>
            <a:off x="2777764" y="113121"/>
            <a:ext cx="2092751" cy="584775"/>
          </a:xfrm>
          <a:prstGeom prst="rect">
            <a:avLst/>
          </a:prstGeom>
          <a:noFill/>
        </p:spPr>
        <p:txBody>
          <a:bodyPr wrap="square" rtlCol="0">
            <a:spAutoFit/>
          </a:bodyPr>
          <a:lstStyle/>
          <a:p>
            <a:r>
              <a:rPr lang="en-US" sz="3200" dirty="0">
                <a:solidFill>
                  <a:srgbClr val="FF0000"/>
                </a:solidFill>
                <a:latin typeface=".TMC-Ong Do" pitchFamily="2" charset="0"/>
              </a:rPr>
              <a:t>I. </a:t>
            </a:r>
          </a:p>
        </p:txBody>
      </p:sp>
      <p:sp>
        <p:nvSpPr>
          <p:cNvPr id="5" name="TextBox 4">
            <a:extLst>
              <a:ext uri="{FF2B5EF4-FFF2-40B4-BE49-F238E27FC236}">
                <a16:creationId xmlns:a16="http://schemas.microsoft.com/office/drawing/2014/main" id="{A06100EA-1C9B-4EFE-9DB9-D157C66D111F}"/>
              </a:ext>
            </a:extLst>
          </p:cNvPr>
          <p:cNvSpPr txBox="1"/>
          <p:nvPr/>
        </p:nvSpPr>
        <p:spPr>
          <a:xfrm>
            <a:off x="3337087" y="113121"/>
            <a:ext cx="9153427" cy="584775"/>
          </a:xfrm>
          <a:prstGeom prst="rect">
            <a:avLst/>
          </a:prstGeom>
          <a:noFill/>
        </p:spPr>
        <p:txBody>
          <a:bodyPr wrap="square" rtlCol="0">
            <a:spAutoFit/>
          </a:bodyPr>
          <a:lstStyle/>
          <a:p>
            <a:r>
              <a:rPr lang="en-US" sz="3200" dirty="0" err="1">
                <a:latin typeface="VNI-Thufap2" pitchFamily="2" charset="0"/>
              </a:rPr>
              <a:t>Tìm</a:t>
            </a:r>
            <a:r>
              <a:rPr lang="en-US" sz="3200" dirty="0">
                <a:latin typeface="VNI-Thufap2" pitchFamily="2" charset="0"/>
              </a:rPr>
              <a:t> </a:t>
            </a:r>
            <a:r>
              <a:rPr lang="en-US" sz="3200" dirty="0" err="1">
                <a:latin typeface="VNI-Thufap2" pitchFamily="2" charset="0"/>
              </a:rPr>
              <a:t>hiểu</a:t>
            </a:r>
            <a:r>
              <a:rPr lang="en-US" sz="3200" dirty="0">
                <a:latin typeface="VNI-Thufap2" pitchFamily="2" charset="0"/>
              </a:rPr>
              <a:t> </a:t>
            </a:r>
            <a:r>
              <a:rPr lang="en-US" sz="3200" dirty="0" err="1">
                <a:latin typeface="VNI-Thufap2" pitchFamily="2" charset="0"/>
              </a:rPr>
              <a:t>chung</a:t>
            </a:r>
            <a:endParaRPr lang="en-US" sz="3200" dirty="0">
              <a:latin typeface="VNI-Thufap2" pitchFamily="2" charset="0"/>
            </a:endParaRPr>
          </a:p>
        </p:txBody>
      </p:sp>
      <p:sp>
        <p:nvSpPr>
          <p:cNvPr id="6" name="TextBox 5">
            <a:extLst>
              <a:ext uri="{FF2B5EF4-FFF2-40B4-BE49-F238E27FC236}">
                <a16:creationId xmlns:a16="http://schemas.microsoft.com/office/drawing/2014/main" id="{738C0C3C-7BED-47C1-84D0-C7B42A8DF4B2}"/>
              </a:ext>
            </a:extLst>
          </p:cNvPr>
          <p:cNvSpPr txBox="1"/>
          <p:nvPr/>
        </p:nvSpPr>
        <p:spPr>
          <a:xfrm>
            <a:off x="3184688" y="613054"/>
            <a:ext cx="2092751" cy="584775"/>
          </a:xfrm>
          <a:prstGeom prst="rect">
            <a:avLst/>
          </a:prstGeom>
          <a:noFill/>
        </p:spPr>
        <p:txBody>
          <a:bodyPr wrap="square" rtlCol="0">
            <a:spAutoFit/>
          </a:bodyPr>
          <a:lstStyle/>
          <a:p>
            <a:r>
              <a:rPr lang="en-US" sz="3200" dirty="0">
                <a:solidFill>
                  <a:srgbClr val="FF0000"/>
                </a:solidFill>
                <a:latin typeface=".TMC-Ong Do" pitchFamily="2" charset="0"/>
              </a:rPr>
              <a:t>1. </a:t>
            </a:r>
          </a:p>
        </p:txBody>
      </p:sp>
      <p:sp>
        <p:nvSpPr>
          <p:cNvPr id="7" name="TextBox 6">
            <a:extLst>
              <a:ext uri="{FF2B5EF4-FFF2-40B4-BE49-F238E27FC236}">
                <a16:creationId xmlns:a16="http://schemas.microsoft.com/office/drawing/2014/main" id="{CED44C8C-857D-4680-B7BB-4E7BF2F44BBB}"/>
              </a:ext>
            </a:extLst>
          </p:cNvPr>
          <p:cNvSpPr txBox="1"/>
          <p:nvPr/>
        </p:nvSpPr>
        <p:spPr>
          <a:xfrm>
            <a:off x="3489486" y="613054"/>
            <a:ext cx="9153427" cy="584775"/>
          </a:xfrm>
          <a:prstGeom prst="rect">
            <a:avLst/>
          </a:prstGeom>
          <a:noFill/>
        </p:spPr>
        <p:txBody>
          <a:bodyPr wrap="square" rtlCol="0">
            <a:spAutoFit/>
          </a:bodyPr>
          <a:lstStyle/>
          <a:p>
            <a:r>
              <a:rPr lang="en-US" sz="3200" dirty="0">
                <a:latin typeface="VNI-Thufap2" pitchFamily="2" charset="0"/>
              </a:rPr>
              <a:t>Tac </a:t>
            </a:r>
            <a:r>
              <a:rPr lang="en-US" sz="3200" dirty="0" err="1">
                <a:latin typeface="VNI-Thufap2" pitchFamily="2" charset="0"/>
              </a:rPr>
              <a:t>gia</a:t>
            </a:r>
            <a:r>
              <a:rPr lang="en-US" sz="3200" dirty="0">
                <a:latin typeface="VNI-Thufap2" pitchFamily="2" charset="0"/>
              </a:rPr>
              <a:t> :</a:t>
            </a:r>
          </a:p>
        </p:txBody>
      </p:sp>
      <p:sp>
        <p:nvSpPr>
          <p:cNvPr id="8" name="TextBox 7">
            <a:extLst>
              <a:ext uri="{FF2B5EF4-FFF2-40B4-BE49-F238E27FC236}">
                <a16:creationId xmlns:a16="http://schemas.microsoft.com/office/drawing/2014/main" id="{6A2A0A59-9840-4FE5-937B-8D2AC885249E}"/>
              </a:ext>
            </a:extLst>
          </p:cNvPr>
          <p:cNvSpPr txBox="1"/>
          <p:nvPr/>
        </p:nvSpPr>
        <p:spPr>
          <a:xfrm>
            <a:off x="4925505" y="697896"/>
            <a:ext cx="9153427" cy="523220"/>
          </a:xfrm>
          <a:prstGeom prst="rect">
            <a:avLst/>
          </a:prstGeom>
          <a:noFill/>
        </p:spPr>
        <p:txBody>
          <a:bodyPr wrap="square" rtlCol="0">
            <a:spAutoFit/>
          </a:bodyPr>
          <a:lstStyle/>
          <a:p>
            <a:r>
              <a:rPr lang="en-US" sz="2800" dirty="0">
                <a:latin typeface="VNI-Thufap2" pitchFamily="2" charset="0"/>
              </a:rPr>
              <a:t>Nguyen </a:t>
            </a:r>
            <a:r>
              <a:rPr lang="en-US" sz="2800" dirty="0" err="1">
                <a:latin typeface="VNI-Thufap2" pitchFamily="2" charset="0"/>
              </a:rPr>
              <a:t>Đình</a:t>
            </a:r>
            <a:r>
              <a:rPr lang="en-US" sz="2800" dirty="0">
                <a:latin typeface="VNI-Thufap2" pitchFamily="2" charset="0"/>
              </a:rPr>
              <a:t> </a:t>
            </a:r>
            <a:r>
              <a:rPr lang="en-US" sz="2800" dirty="0" err="1">
                <a:latin typeface="VNI-Thufap2" pitchFamily="2" charset="0"/>
              </a:rPr>
              <a:t>thi</a:t>
            </a:r>
            <a:endParaRPr lang="en-US" sz="2800" dirty="0">
              <a:latin typeface="VNI-Thufap2" pitchFamily="2" charset="0"/>
            </a:endParaRPr>
          </a:p>
        </p:txBody>
      </p:sp>
      <p:sp>
        <p:nvSpPr>
          <p:cNvPr id="11" name="Rectangle 10">
            <a:extLst>
              <a:ext uri="{FF2B5EF4-FFF2-40B4-BE49-F238E27FC236}">
                <a16:creationId xmlns:a16="http://schemas.microsoft.com/office/drawing/2014/main" id="{454A7ECE-F27B-4C8C-A930-967255C09AFE}"/>
              </a:ext>
            </a:extLst>
          </p:cNvPr>
          <p:cNvSpPr/>
          <p:nvPr/>
        </p:nvSpPr>
        <p:spPr>
          <a:xfrm>
            <a:off x="2557807" y="1389567"/>
            <a:ext cx="8876907" cy="1938992"/>
          </a:xfrm>
          <a:prstGeom prst="rect">
            <a:avLst/>
          </a:prstGeom>
        </p:spPr>
        <p:txBody>
          <a:bodyPr wrap="square">
            <a:spAutoFit/>
          </a:bodyPr>
          <a:lstStyle/>
          <a:p>
            <a:pPr>
              <a:spcBef>
                <a:spcPct val="0"/>
              </a:spcBef>
              <a:buFontTx/>
              <a:buNone/>
            </a:pPr>
            <a:r>
              <a:rPr lang="en-US" altLang="en-US" sz="2400" dirty="0">
                <a:latin typeface="Baloo 2" pitchFamily="2" charset="0"/>
                <a:cs typeface="Baloo 2" pitchFamily="2" charset="0"/>
              </a:rPr>
              <a:t>S</a:t>
            </a:r>
            <a:r>
              <a:rPr lang="vi-VN" altLang="en-US" sz="2400" dirty="0">
                <a:latin typeface="Baloo 2" pitchFamily="2" charset="0"/>
                <a:cs typeface="Baloo 2" pitchFamily="2" charset="0"/>
              </a:rPr>
              <a:t>inh năm 1924 ở Luang Prabang (Lào). </a:t>
            </a:r>
            <a:r>
              <a:rPr lang="en-US" altLang="en-US" sz="2400" dirty="0">
                <a:latin typeface="Baloo 2" pitchFamily="2" charset="0"/>
                <a:cs typeface="Baloo 2" pitchFamily="2" charset="0"/>
              </a:rPr>
              <a:t>N</a:t>
            </a:r>
            <a:r>
              <a:rPr lang="vi-VN" altLang="en-US" sz="2400" dirty="0">
                <a:latin typeface="Baloo 2" pitchFamily="2" charset="0"/>
                <a:cs typeface="Baloo 2" pitchFamily="2" charset="0"/>
              </a:rPr>
              <a:t>guyên quán</a:t>
            </a: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làng Vũ Thạch</a:t>
            </a: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phố Bà Triệu</a:t>
            </a:r>
            <a:r>
              <a:rPr lang="en-US" altLang="en-US" sz="2400" dirty="0">
                <a:latin typeface="Baloo 2" pitchFamily="2" charset="0"/>
                <a:cs typeface="Baloo 2" pitchFamily="2" charset="0"/>
              </a:rPr>
              <a:t>)</a:t>
            </a:r>
            <a:r>
              <a:rPr lang="vi-VN" altLang="en-US" sz="2400" dirty="0">
                <a:latin typeface="Baloo 2" pitchFamily="2" charset="0"/>
                <a:cs typeface="Baloo 2" pitchFamily="2" charset="0"/>
              </a:rPr>
              <a:t>, phường Tràng Tiền, quận Hoàn Kiếm, Hà Nội. </a:t>
            </a:r>
            <a:endParaRPr lang="en-US" altLang="en-US" sz="2400" dirty="0">
              <a:latin typeface="Baloo 2" pitchFamily="2" charset="0"/>
              <a:cs typeface="Baloo 2" pitchFamily="2" charset="0"/>
            </a:endParaRPr>
          </a:p>
          <a:p>
            <a:pPr>
              <a:spcBef>
                <a:spcPct val="0"/>
              </a:spcBef>
              <a:buFontTx/>
              <a:buNone/>
            </a:pP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Ông</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từng</a:t>
            </a: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tham gia Tổ Văn hóa Cứu quốc</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những</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năm</a:t>
            </a:r>
            <a:r>
              <a:rPr lang="en-US" altLang="en-US" sz="2400" dirty="0">
                <a:latin typeface="Baloo 2" pitchFamily="2" charset="0"/>
                <a:cs typeface="Baloo 2" pitchFamily="2" charset="0"/>
              </a:rPr>
              <a:t> 1940); </a:t>
            </a:r>
            <a:r>
              <a:rPr lang="vi-VN" altLang="en-US" sz="2400" dirty="0">
                <a:latin typeface="Baloo 2" pitchFamily="2" charset="0"/>
                <a:cs typeface="Baloo 2" pitchFamily="2" charset="0"/>
              </a:rPr>
              <a:t>tham dự Quốc dân Đại hội Tân Trào</a:t>
            </a:r>
            <a:r>
              <a:rPr lang="en-US" altLang="en-US" sz="2400" dirty="0">
                <a:latin typeface="Baloo 2" pitchFamily="2" charset="0"/>
                <a:cs typeface="Baloo 2" pitchFamily="2" charset="0"/>
              </a:rPr>
              <a:t> (1945)</a:t>
            </a:r>
            <a:r>
              <a:rPr lang="vi-VN" altLang="en-US" sz="2400" dirty="0">
                <a:latin typeface="Baloo 2" pitchFamily="2" charset="0"/>
                <a:cs typeface="Baloo 2" pitchFamily="2" charset="0"/>
              </a:rPr>
              <a:t>, Đại biểu Quốc hội Việt Nam khóa I</a:t>
            </a: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Tổng thư ký Hội Văn hóa cứu quốc</a:t>
            </a:r>
            <a:endParaRPr lang="en-US" altLang="en-US" sz="2400" dirty="0">
              <a:latin typeface="Baloo 2" pitchFamily="2" charset="0"/>
              <a:cs typeface="Baloo 2" pitchFamily="2" charset="0"/>
            </a:endParaRPr>
          </a:p>
        </p:txBody>
      </p:sp>
      <p:sp>
        <p:nvSpPr>
          <p:cNvPr id="12" name="Rectangle 11">
            <a:extLst>
              <a:ext uri="{FF2B5EF4-FFF2-40B4-BE49-F238E27FC236}">
                <a16:creationId xmlns:a16="http://schemas.microsoft.com/office/drawing/2014/main" id="{0216420F-D47D-41F4-99F7-38A7AFF4C580}"/>
              </a:ext>
            </a:extLst>
          </p:cNvPr>
          <p:cNvSpPr/>
          <p:nvPr/>
        </p:nvSpPr>
        <p:spPr>
          <a:xfrm>
            <a:off x="175967" y="3268462"/>
            <a:ext cx="11840066" cy="3416320"/>
          </a:xfrm>
          <a:prstGeom prst="rect">
            <a:avLst/>
          </a:prstGeom>
        </p:spPr>
        <p:txBody>
          <a:bodyPr wrap="square">
            <a:spAutoFit/>
          </a:bodyPr>
          <a:lstStyle/>
          <a:p>
            <a:pPr algn="just">
              <a:spcBef>
                <a:spcPct val="0"/>
              </a:spcBef>
              <a:buFontTx/>
              <a:buNone/>
            </a:pPr>
            <a:r>
              <a:rPr lang="en-US" altLang="en-US" sz="2400" dirty="0">
                <a:latin typeface="Baloo 2" pitchFamily="2" charset="0"/>
                <a:cs typeface="Baloo 2" pitchFamily="2" charset="0"/>
              </a:rPr>
              <a:t>T</a:t>
            </a:r>
            <a:r>
              <a:rPr lang="vi-VN" altLang="en-US" sz="2400" dirty="0">
                <a:latin typeface="Baloo 2" pitchFamily="2" charset="0"/>
                <a:cs typeface="Baloo 2" pitchFamily="2" charset="0"/>
              </a:rPr>
              <a:t>huộc thế hệ các nghệ sĩ trưởng thành trong k</a:t>
            </a:r>
            <a:r>
              <a:rPr lang="en-US" altLang="en-US" sz="2400" dirty="0">
                <a:latin typeface="Baloo 2" pitchFamily="2" charset="0"/>
                <a:cs typeface="Baloo 2" pitchFamily="2" charset="0"/>
              </a:rPr>
              <a:t>/c</a:t>
            </a:r>
            <a:r>
              <a:rPr lang="vi-VN" altLang="en-US" sz="2400" dirty="0">
                <a:latin typeface="Baloo 2" pitchFamily="2" charset="0"/>
                <a:cs typeface="Baloo 2" pitchFamily="2" charset="0"/>
              </a:rPr>
              <a:t> chống Pháp. </a:t>
            </a:r>
            <a:r>
              <a:rPr lang="en-US" altLang="en-US" sz="2400" dirty="0">
                <a:latin typeface="Baloo 2" pitchFamily="2" charset="0"/>
                <a:cs typeface="Baloo 2" pitchFamily="2" charset="0"/>
              </a:rPr>
              <a:t>V</a:t>
            </a:r>
            <a:r>
              <a:rPr lang="vi-VN" altLang="en-US" sz="2400" dirty="0">
                <a:latin typeface="Baloo 2" pitchFamily="2" charset="0"/>
                <a:cs typeface="Baloo 2" pitchFamily="2" charset="0"/>
              </a:rPr>
              <a:t>iết sách khảo luận triết học, viết văn, làm thơ, soạn nhạc, soạn kịch, viết lý luận phê bình. </a:t>
            </a:r>
            <a:endParaRPr lang="en-US" altLang="en-US" sz="2400" dirty="0">
              <a:latin typeface="Baloo 2" pitchFamily="2" charset="0"/>
              <a:cs typeface="Baloo 2" pitchFamily="2" charset="0"/>
            </a:endParaRPr>
          </a:p>
          <a:p>
            <a:pPr algn="just">
              <a:spcBef>
                <a:spcPct val="0"/>
              </a:spcBef>
              <a:buFontTx/>
              <a:buNone/>
            </a:pPr>
            <a:r>
              <a:rPr lang="en-US" altLang="en-US" sz="2400" dirty="0">
                <a:latin typeface="Baloo 2" pitchFamily="2" charset="0"/>
                <a:cs typeface="Baloo 2" pitchFamily="2" charset="0"/>
              </a:rPr>
              <a:t>     Đ</a:t>
            </a:r>
            <a:r>
              <a:rPr lang="vi-VN" altLang="en-US" sz="2400" dirty="0">
                <a:latin typeface="Baloo 2" pitchFamily="2" charset="0"/>
                <a:cs typeface="Baloo 2" pitchFamily="2" charset="0"/>
              </a:rPr>
              <a:t>ược nhà nước phong tặng Giải thưởng Hồ Chí Minh về </a:t>
            </a:r>
            <a:r>
              <a:rPr lang="en-US" altLang="en-US" sz="2400" dirty="0">
                <a:latin typeface="Baloo 2" pitchFamily="2" charset="0"/>
                <a:cs typeface="Baloo 2" pitchFamily="2" charset="0"/>
              </a:rPr>
              <a:t>VHNT </a:t>
            </a:r>
            <a:r>
              <a:rPr lang="vi-VN" altLang="en-US" sz="2400" dirty="0">
                <a:latin typeface="Baloo 2" pitchFamily="2" charset="0"/>
                <a:cs typeface="Baloo 2" pitchFamily="2" charset="0"/>
              </a:rPr>
              <a:t>đợt I năm 1996.</a:t>
            </a:r>
          </a:p>
          <a:p>
            <a:pPr algn="just">
              <a:spcBef>
                <a:spcPct val="0"/>
              </a:spcBef>
              <a:buFontTx/>
              <a:buNone/>
            </a:pP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Sau năm 1954 ông tham gia công tác quản lý văn học nghệ thuật. Từ năm 1958 đến năm 1989 làm Tổng Thư ký Hội Nhà văn Việt Nam. Từ năm 1995, ông là Chủ tịch Ủy ban toàn quốc Liên hiệp các Hội Văn học nghệ thuật.</a:t>
            </a:r>
          </a:p>
          <a:p>
            <a:pPr algn="just">
              <a:spcBef>
                <a:spcPct val="0"/>
              </a:spcBef>
              <a:buFontTx/>
              <a:buNone/>
            </a:pP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Ông có con trai là nhà văn nổi tiếng Nguyễn Đình Chính.</a:t>
            </a:r>
          </a:p>
          <a:p>
            <a:pPr algn="just">
              <a:spcBef>
                <a:spcPct val="0"/>
              </a:spcBef>
              <a:buFontTx/>
              <a:buNone/>
            </a:pP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Ông mất ngày 18 tháng 4 năm 2003 tại Hà Nội. Từ đó đến nay, ông được đặt tên cho 1 con phố ở Hà Nội.</a:t>
            </a:r>
          </a:p>
        </p:txBody>
      </p:sp>
    </p:spTree>
    <p:extLst>
      <p:ext uri="{BB962C8B-B14F-4D97-AF65-F5344CB8AC3E}">
        <p14:creationId xmlns:p14="http://schemas.microsoft.com/office/powerpoint/2010/main" val="1381301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CCC5405-C9F4-4AD2-88B6-FFACC2CAB517}"/>
              </a:ext>
            </a:extLst>
          </p:cNvPr>
          <p:cNvSpPr/>
          <p:nvPr/>
        </p:nvSpPr>
        <p:spPr>
          <a:xfrm>
            <a:off x="7154944" y="5184742"/>
            <a:ext cx="5335570" cy="171567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7037D-9959-42C7-B640-16796F006499}"/>
              </a:ext>
            </a:extLst>
          </p:cNvPr>
          <p:cNvSpPr txBox="1"/>
          <p:nvPr/>
        </p:nvSpPr>
        <p:spPr>
          <a:xfrm>
            <a:off x="2777764" y="113121"/>
            <a:ext cx="2092751" cy="584775"/>
          </a:xfrm>
          <a:prstGeom prst="rect">
            <a:avLst/>
          </a:prstGeom>
          <a:noFill/>
        </p:spPr>
        <p:txBody>
          <a:bodyPr wrap="square" rtlCol="0">
            <a:spAutoFit/>
          </a:bodyPr>
          <a:lstStyle/>
          <a:p>
            <a:r>
              <a:rPr lang="en-US" sz="3200" dirty="0">
                <a:solidFill>
                  <a:srgbClr val="FF0000"/>
                </a:solidFill>
                <a:latin typeface=".TMC-Ong Do" pitchFamily="2" charset="0"/>
              </a:rPr>
              <a:t>I. </a:t>
            </a:r>
          </a:p>
        </p:txBody>
      </p:sp>
      <p:sp>
        <p:nvSpPr>
          <p:cNvPr id="5" name="TextBox 4">
            <a:extLst>
              <a:ext uri="{FF2B5EF4-FFF2-40B4-BE49-F238E27FC236}">
                <a16:creationId xmlns:a16="http://schemas.microsoft.com/office/drawing/2014/main" id="{A06100EA-1C9B-4EFE-9DB9-D157C66D111F}"/>
              </a:ext>
            </a:extLst>
          </p:cNvPr>
          <p:cNvSpPr txBox="1"/>
          <p:nvPr/>
        </p:nvSpPr>
        <p:spPr>
          <a:xfrm>
            <a:off x="3337087" y="113121"/>
            <a:ext cx="9153427" cy="584775"/>
          </a:xfrm>
          <a:prstGeom prst="rect">
            <a:avLst/>
          </a:prstGeom>
          <a:noFill/>
        </p:spPr>
        <p:txBody>
          <a:bodyPr wrap="square" rtlCol="0">
            <a:spAutoFit/>
          </a:bodyPr>
          <a:lstStyle/>
          <a:p>
            <a:r>
              <a:rPr lang="en-US" sz="3200" dirty="0" err="1">
                <a:latin typeface="VNI-Thufap2" pitchFamily="2" charset="0"/>
              </a:rPr>
              <a:t>Tìm</a:t>
            </a:r>
            <a:r>
              <a:rPr lang="en-US" sz="3200" dirty="0">
                <a:latin typeface="VNI-Thufap2" pitchFamily="2" charset="0"/>
              </a:rPr>
              <a:t> </a:t>
            </a:r>
            <a:r>
              <a:rPr lang="en-US" sz="3200" dirty="0" err="1">
                <a:latin typeface="VNI-Thufap2" pitchFamily="2" charset="0"/>
              </a:rPr>
              <a:t>hiểu</a:t>
            </a:r>
            <a:r>
              <a:rPr lang="en-US" sz="3200" dirty="0">
                <a:latin typeface="VNI-Thufap2" pitchFamily="2" charset="0"/>
              </a:rPr>
              <a:t> </a:t>
            </a:r>
            <a:r>
              <a:rPr lang="en-US" sz="3200" dirty="0" err="1">
                <a:latin typeface="VNI-Thufap2" pitchFamily="2" charset="0"/>
              </a:rPr>
              <a:t>chung</a:t>
            </a:r>
            <a:endParaRPr lang="en-US" sz="3200" dirty="0">
              <a:latin typeface="VNI-Thufap2" pitchFamily="2" charset="0"/>
            </a:endParaRPr>
          </a:p>
        </p:txBody>
      </p:sp>
      <p:sp>
        <p:nvSpPr>
          <p:cNvPr id="6" name="TextBox 5">
            <a:extLst>
              <a:ext uri="{FF2B5EF4-FFF2-40B4-BE49-F238E27FC236}">
                <a16:creationId xmlns:a16="http://schemas.microsoft.com/office/drawing/2014/main" id="{738C0C3C-7BED-47C1-84D0-C7B42A8DF4B2}"/>
              </a:ext>
            </a:extLst>
          </p:cNvPr>
          <p:cNvSpPr txBox="1"/>
          <p:nvPr/>
        </p:nvSpPr>
        <p:spPr>
          <a:xfrm>
            <a:off x="3184688" y="613054"/>
            <a:ext cx="2092751" cy="584775"/>
          </a:xfrm>
          <a:prstGeom prst="rect">
            <a:avLst/>
          </a:prstGeom>
          <a:noFill/>
        </p:spPr>
        <p:txBody>
          <a:bodyPr wrap="square" rtlCol="0">
            <a:spAutoFit/>
          </a:bodyPr>
          <a:lstStyle/>
          <a:p>
            <a:r>
              <a:rPr lang="en-US" sz="3200" dirty="0">
                <a:solidFill>
                  <a:srgbClr val="FF0000"/>
                </a:solidFill>
                <a:latin typeface=".TMC-Ong Do" pitchFamily="2" charset="0"/>
              </a:rPr>
              <a:t>1. </a:t>
            </a:r>
          </a:p>
        </p:txBody>
      </p:sp>
      <p:sp>
        <p:nvSpPr>
          <p:cNvPr id="7" name="TextBox 6">
            <a:extLst>
              <a:ext uri="{FF2B5EF4-FFF2-40B4-BE49-F238E27FC236}">
                <a16:creationId xmlns:a16="http://schemas.microsoft.com/office/drawing/2014/main" id="{CED44C8C-857D-4680-B7BB-4E7BF2F44BBB}"/>
              </a:ext>
            </a:extLst>
          </p:cNvPr>
          <p:cNvSpPr txBox="1"/>
          <p:nvPr/>
        </p:nvSpPr>
        <p:spPr>
          <a:xfrm>
            <a:off x="3489486" y="613054"/>
            <a:ext cx="9153427" cy="584775"/>
          </a:xfrm>
          <a:prstGeom prst="rect">
            <a:avLst/>
          </a:prstGeom>
          <a:noFill/>
        </p:spPr>
        <p:txBody>
          <a:bodyPr wrap="square" rtlCol="0">
            <a:spAutoFit/>
          </a:bodyPr>
          <a:lstStyle/>
          <a:p>
            <a:r>
              <a:rPr lang="en-US" sz="3200" dirty="0">
                <a:latin typeface="VNI-Thufap2" pitchFamily="2" charset="0"/>
              </a:rPr>
              <a:t>Tac </a:t>
            </a:r>
            <a:r>
              <a:rPr lang="en-US" sz="3200" dirty="0" err="1">
                <a:latin typeface="VNI-Thufap2" pitchFamily="2" charset="0"/>
              </a:rPr>
              <a:t>pham</a:t>
            </a:r>
            <a:r>
              <a:rPr lang="en-US" sz="3200" dirty="0">
                <a:latin typeface="VNI-Thufap2" pitchFamily="2" charset="0"/>
              </a:rPr>
              <a:t> :</a:t>
            </a:r>
          </a:p>
        </p:txBody>
      </p:sp>
      <p:sp>
        <p:nvSpPr>
          <p:cNvPr id="11" name="Rectangle 10">
            <a:extLst>
              <a:ext uri="{FF2B5EF4-FFF2-40B4-BE49-F238E27FC236}">
                <a16:creationId xmlns:a16="http://schemas.microsoft.com/office/drawing/2014/main" id="{454A7ECE-F27B-4C8C-A930-967255C09AFE}"/>
              </a:ext>
            </a:extLst>
          </p:cNvPr>
          <p:cNvSpPr/>
          <p:nvPr/>
        </p:nvSpPr>
        <p:spPr>
          <a:xfrm>
            <a:off x="2557807" y="1389567"/>
            <a:ext cx="8876907" cy="1015663"/>
          </a:xfrm>
          <a:prstGeom prst="rect">
            <a:avLst/>
          </a:prstGeom>
        </p:spPr>
        <p:txBody>
          <a:bodyPr wrap="square">
            <a:spAutoFit/>
          </a:bodyPr>
          <a:lstStyle/>
          <a:p>
            <a:pPr marL="457200" indent="-457200">
              <a:spcBef>
                <a:spcPct val="50000"/>
              </a:spcBef>
              <a:buAutoNum type="alphaLcPeriod"/>
            </a:pPr>
            <a:r>
              <a:rPr lang="en-US" altLang="en-US" sz="2400" dirty="0" err="1">
                <a:solidFill>
                  <a:srgbClr val="FF0000"/>
                </a:solidFill>
                <a:latin typeface="Baloo 2" pitchFamily="2" charset="0"/>
                <a:cs typeface="Baloo 2" pitchFamily="2" charset="0"/>
              </a:rPr>
              <a:t>Hoàn</a:t>
            </a:r>
            <a:r>
              <a:rPr lang="en-US" altLang="en-US" sz="2400" dirty="0">
                <a:solidFill>
                  <a:srgbClr val="FF0000"/>
                </a:solidFill>
                <a:latin typeface="Baloo 2" pitchFamily="2" charset="0"/>
                <a:cs typeface="Baloo 2" pitchFamily="2" charset="0"/>
              </a:rPr>
              <a:t> </a:t>
            </a:r>
            <a:r>
              <a:rPr lang="en-US" altLang="en-US" sz="2400" dirty="0" err="1">
                <a:solidFill>
                  <a:srgbClr val="FF0000"/>
                </a:solidFill>
                <a:latin typeface="Baloo 2" pitchFamily="2" charset="0"/>
                <a:cs typeface="Baloo 2" pitchFamily="2" charset="0"/>
              </a:rPr>
              <a:t>cảnh</a:t>
            </a:r>
            <a:r>
              <a:rPr lang="en-US" altLang="en-US" sz="2400" dirty="0">
                <a:solidFill>
                  <a:srgbClr val="FF0000"/>
                </a:solidFill>
                <a:latin typeface="Baloo 2" pitchFamily="2" charset="0"/>
                <a:cs typeface="Baloo 2" pitchFamily="2" charset="0"/>
              </a:rPr>
              <a:t> </a:t>
            </a:r>
            <a:r>
              <a:rPr lang="en-US" altLang="en-US" sz="2400" dirty="0" err="1">
                <a:solidFill>
                  <a:srgbClr val="FF0000"/>
                </a:solidFill>
                <a:latin typeface="Baloo 2" pitchFamily="2" charset="0"/>
                <a:cs typeface="Baloo 2" pitchFamily="2" charset="0"/>
              </a:rPr>
              <a:t>sáng</a:t>
            </a:r>
            <a:r>
              <a:rPr lang="en-US" altLang="en-US" sz="2400" dirty="0">
                <a:solidFill>
                  <a:srgbClr val="FF0000"/>
                </a:solidFill>
                <a:latin typeface="Baloo 2" pitchFamily="2" charset="0"/>
                <a:cs typeface="Baloo 2" pitchFamily="2" charset="0"/>
              </a:rPr>
              <a:t> </a:t>
            </a:r>
            <a:r>
              <a:rPr lang="en-US" altLang="en-US" sz="2400" dirty="0" err="1">
                <a:solidFill>
                  <a:srgbClr val="FF0000"/>
                </a:solidFill>
                <a:latin typeface="Baloo 2" pitchFamily="2" charset="0"/>
                <a:cs typeface="Baloo 2" pitchFamily="2" charset="0"/>
              </a:rPr>
              <a:t>tác</a:t>
            </a:r>
            <a:r>
              <a:rPr lang="en-US" altLang="en-US" sz="2400" dirty="0">
                <a:solidFill>
                  <a:srgbClr val="FF0000"/>
                </a:solidFill>
                <a:latin typeface="Baloo 2" pitchFamily="2" charset="0"/>
                <a:cs typeface="Baloo 2" pitchFamily="2" charset="0"/>
              </a:rPr>
              <a:t>:</a:t>
            </a:r>
          </a:p>
          <a:p>
            <a:pPr>
              <a:spcBef>
                <a:spcPct val="50000"/>
              </a:spcBef>
            </a:pPr>
            <a:r>
              <a:rPr lang="en-US" altLang="en-US" sz="2400" dirty="0" err="1">
                <a:latin typeface="Baloo 2" pitchFamily="2" charset="0"/>
                <a:cs typeface="Baloo 2" pitchFamily="2" charset="0"/>
              </a:rPr>
              <a:t>Viết</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năm</a:t>
            </a:r>
            <a:r>
              <a:rPr lang="en-US" altLang="en-US" sz="2400" dirty="0">
                <a:latin typeface="Baloo 2" pitchFamily="2" charset="0"/>
                <a:cs typeface="Baloo 2" pitchFamily="2" charset="0"/>
              </a:rPr>
              <a:t> 1948, in </a:t>
            </a:r>
            <a:r>
              <a:rPr lang="en-US" altLang="en-US" sz="2400" dirty="0" err="1">
                <a:latin typeface="Baloo 2" pitchFamily="2" charset="0"/>
                <a:cs typeface="Baloo 2" pitchFamily="2" charset="0"/>
              </a:rPr>
              <a:t>trong</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cuốn</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Mấy</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vấn</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đề</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văn</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học</a:t>
            </a:r>
            <a:r>
              <a:rPr lang="en-US" altLang="en-US" sz="2400" dirty="0">
                <a:latin typeface="Baloo 2" pitchFamily="2" charset="0"/>
                <a:cs typeface="Baloo 2" pitchFamily="2" charset="0"/>
              </a:rPr>
              <a:t>”</a:t>
            </a:r>
          </a:p>
        </p:txBody>
      </p:sp>
      <p:sp>
        <p:nvSpPr>
          <p:cNvPr id="12" name="Rectangle 11">
            <a:extLst>
              <a:ext uri="{FF2B5EF4-FFF2-40B4-BE49-F238E27FC236}">
                <a16:creationId xmlns:a16="http://schemas.microsoft.com/office/drawing/2014/main" id="{0216420F-D47D-41F4-99F7-38A7AFF4C580}"/>
              </a:ext>
            </a:extLst>
          </p:cNvPr>
          <p:cNvSpPr/>
          <p:nvPr/>
        </p:nvSpPr>
        <p:spPr>
          <a:xfrm>
            <a:off x="175967" y="2504891"/>
            <a:ext cx="11840066" cy="1015663"/>
          </a:xfrm>
          <a:prstGeom prst="rect">
            <a:avLst/>
          </a:prstGeom>
        </p:spPr>
        <p:txBody>
          <a:bodyPr wrap="square">
            <a:spAutoFit/>
          </a:bodyPr>
          <a:lstStyle/>
          <a:p>
            <a:pPr>
              <a:spcBef>
                <a:spcPct val="50000"/>
              </a:spcBef>
            </a:pPr>
            <a:r>
              <a:rPr lang="en-US" altLang="en-US" sz="2400" dirty="0">
                <a:solidFill>
                  <a:srgbClr val="000099"/>
                </a:solidFill>
              </a:rPr>
              <a:t>b. </a:t>
            </a:r>
            <a:r>
              <a:rPr lang="en-US" altLang="en-US" sz="2400" dirty="0" err="1">
                <a:solidFill>
                  <a:srgbClr val="000099"/>
                </a:solidFill>
              </a:rPr>
              <a:t>Phương</a:t>
            </a:r>
            <a:r>
              <a:rPr lang="en-US" altLang="en-US" sz="2400" dirty="0">
                <a:solidFill>
                  <a:srgbClr val="000099"/>
                </a:solidFill>
              </a:rPr>
              <a:t> </a:t>
            </a:r>
            <a:r>
              <a:rPr lang="en-US" altLang="en-US" sz="2400" dirty="0" err="1">
                <a:solidFill>
                  <a:srgbClr val="000099"/>
                </a:solidFill>
              </a:rPr>
              <a:t>thức</a:t>
            </a:r>
            <a:r>
              <a:rPr lang="en-US" altLang="en-US" sz="2400" dirty="0">
                <a:solidFill>
                  <a:srgbClr val="000099"/>
                </a:solidFill>
              </a:rPr>
              <a:t> </a:t>
            </a:r>
            <a:r>
              <a:rPr lang="en-US" altLang="en-US" sz="2400" dirty="0" err="1">
                <a:solidFill>
                  <a:srgbClr val="000099"/>
                </a:solidFill>
              </a:rPr>
              <a:t>biểu</a:t>
            </a:r>
            <a:r>
              <a:rPr lang="en-US" altLang="en-US" sz="2400" dirty="0">
                <a:solidFill>
                  <a:srgbClr val="000099"/>
                </a:solidFill>
              </a:rPr>
              <a:t> </a:t>
            </a:r>
            <a:r>
              <a:rPr lang="en-US" altLang="en-US" sz="2400" dirty="0" err="1">
                <a:solidFill>
                  <a:srgbClr val="000099"/>
                </a:solidFill>
              </a:rPr>
              <a:t>đạt</a:t>
            </a:r>
            <a:r>
              <a:rPr lang="en-US" altLang="en-US" sz="2400" dirty="0">
                <a:solidFill>
                  <a:srgbClr val="000099"/>
                </a:solidFill>
              </a:rPr>
              <a:t>: </a:t>
            </a:r>
            <a:r>
              <a:rPr lang="en-US" altLang="en-US" sz="2400" dirty="0" err="1"/>
              <a:t>Nghị</a:t>
            </a:r>
            <a:r>
              <a:rPr lang="en-US" altLang="en-US" sz="2400" dirty="0"/>
              <a:t> </a:t>
            </a:r>
            <a:r>
              <a:rPr lang="en-US" altLang="en-US" sz="2400" dirty="0" err="1"/>
              <a:t>luận</a:t>
            </a:r>
            <a:endParaRPr lang="en-US" altLang="en-US" sz="2400" dirty="0"/>
          </a:p>
          <a:p>
            <a:pPr>
              <a:spcBef>
                <a:spcPct val="50000"/>
              </a:spcBef>
            </a:pPr>
            <a:endParaRPr lang="en-US" altLang="en-US" sz="2400" dirty="0">
              <a:solidFill>
                <a:srgbClr val="000099"/>
              </a:solidFill>
            </a:endParaRPr>
          </a:p>
        </p:txBody>
      </p:sp>
      <p:sp>
        <p:nvSpPr>
          <p:cNvPr id="10" name="Line 15">
            <a:extLst>
              <a:ext uri="{FF2B5EF4-FFF2-40B4-BE49-F238E27FC236}">
                <a16:creationId xmlns:a16="http://schemas.microsoft.com/office/drawing/2014/main" id="{D1672B51-88BE-44FC-BC3E-EC927DDB81F7}"/>
              </a:ext>
            </a:extLst>
          </p:cNvPr>
          <p:cNvSpPr>
            <a:spLocks noChangeShapeType="1"/>
          </p:cNvSpPr>
          <p:nvPr/>
        </p:nvSpPr>
        <p:spPr bwMode="auto">
          <a:xfrm flipV="1">
            <a:off x="4074129" y="3932479"/>
            <a:ext cx="850812" cy="53738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
            <a:extLst>
              <a:ext uri="{FF2B5EF4-FFF2-40B4-BE49-F238E27FC236}">
                <a16:creationId xmlns:a16="http://schemas.microsoft.com/office/drawing/2014/main" id="{75821A53-9AEE-43B1-8087-B56C91878812}"/>
              </a:ext>
            </a:extLst>
          </p:cNvPr>
          <p:cNvSpPr>
            <a:spLocks noChangeShapeType="1"/>
          </p:cNvSpPr>
          <p:nvPr/>
        </p:nvSpPr>
        <p:spPr bwMode="auto">
          <a:xfrm>
            <a:off x="4063695" y="4449654"/>
            <a:ext cx="92465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7">
            <a:extLst>
              <a:ext uri="{FF2B5EF4-FFF2-40B4-BE49-F238E27FC236}">
                <a16:creationId xmlns:a16="http://schemas.microsoft.com/office/drawing/2014/main" id="{80CDE79E-3C92-4D9A-95E0-B6C439D06205}"/>
              </a:ext>
            </a:extLst>
          </p:cNvPr>
          <p:cNvSpPr>
            <a:spLocks noChangeShapeType="1"/>
          </p:cNvSpPr>
          <p:nvPr/>
        </p:nvSpPr>
        <p:spPr bwMode="auto">
          <a:xfrm>
            <a:off x="4074129" y="4449653"/>
            <a:ext cx="829943" cy="68432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12">
            <a:extLst>
              <a:ext uri="{FF2B5EF4-FFF2-40B4-BE49-F238E27FC236}">
                <a16:creationId xmlns:a16="http://schemas.microsoft.com/office/drawing/2014/main" id="{0009A0F6-8234-4598-BDE8-977ADF0BF23F}"/>
              </a:ext>
            </a:extLst>
          </p:cNvPr>
          <p:cNvSpPr>
            <a:spLocks noChangeArrowheads="1"/>
          </p:cNvSpPr>
          <p:nvPr/>
        </p:nvSpPr>
        <p:spPr bwMode="auto">
          <a:xfrm>
            <a:off x="2478422" y="4120591"/>
            <a:ext cx="1585273" cy="65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400">
              <a:cs typeface="Arial" panose="020B0604020202020204" pitchFamily="34" charset="0"/>
            </a:endParaRPr>
          </a:p>
        </p:txBody>
      </p:sp>
      <p:sp>
        <p:nvSpPr>
          <p:cNvPr id="17" name="Text Box 13">
            <a:extLst>
              <a:ext uri="{FF2B5EF4-FFF2-40B4-BE49-F238E27FC236}">
                <a16:creationId xmlns:a16="http://schemas.microsoft.com/office/drawing/2014/main" id="{67849D50-5F1A-49BC-A489-D8103B1069F5}"/>
              </a:ext>
            </a:extLst>
          </p:cNvPr>
          <p:cNvSpPr txBox="1">
            <a:spLocks noChangeArrowheads="1"/>
          </p:cNvSpPr>
          <p:nvPr/>
        </p:nvSpPr>
        <p:spPr bwMode="auto">
          <a:xfrm>
            <a:off x="2387442" y="4201169"/>
            <a:ext cx="1767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vi-VN" altLang="en-US" sz="2800" dirty="0">
                <a:solidFill>
                  <a:srgbClr val="FF0000"/>
                </a:solidFill>
                <a:latin typeface="Baloo 2" pitchFamily="2" charset="0"/>
                <a:cs typeface="Baloo 2" pitchFamily="2" charset="0"/>
              </a:rPr>
              <a:t>c. </a:t>
            </a:r>
            <a:r>
              <a:rPr lang="en-US" altLang="en-US" sz="2800" dirty="0" err="1">
                <a:solidFill>
                  <a:srgbClr val="FF0000"/>
                </a:solidFill>
                <a:latin typeface="Baloo 2" pitchFamily="2" charset="0"/>
                <a:cs typeface="Baloo 2" pitchFamily="2" charset="0"/>
              </a:rPr>
              <a:t>Bố</a:t>
            </a:r>
            <a:r>
              <a:rPr lang="en-US" altLang="en-US" sz="2800" dirty="0">
                <a:solidFill>
                  <a:srgbClr val="FF0000"/>
                </a:solidFill>
                <a:latin typeface="Baloo 2" pitchFamily="2" charset="0"/>
                <a:cs typeface="Baloo 2" pitchFamily="2" charset="0"/>
              </a:rPr>
              <a:t> </a:t>
            </a:r>
            <a:r>
              <a:rPr lang="en-US" altLang="en-US" sz="2800" dirty="0" err="1">
                <a:solidFill>
                  <a:srgbClr val="FF0000"/>
                </a:solidFill>
                <a:latin typeface="Baloo 2" pitchFamily="2" charset="0"/>
                <a:cs typeface="Baloo 2" pitchFamily="2" charset="0"/>
              </a:rPr>
              <a:t>cục</a:t>
            </a:r>
            <a:endParaRPr lang="en-US" altLang="en-US" sz="2800" dirty="0">
              <a:solidFill>
                <a:srgbClr val="FF0000"/>
              </a:solidFill>
              <a:latin typeface="Baloo 2" pitchFamily="2" charset="0"/>
              <a:cs typeface="Baloo 2" pitchFamily="2" charset="0"/>
            </a:endParaRPr>
          </a:p>
        </p:txBody>
      </p:sp>
      <p:sp>
        <p:nvSpPr>
          <p:cNvPr id="18" name="Text Box 15">
            <a:extLst>
              <a:ext uri="{FF2B5EF4-FFF2-40B4-BE49-F238E27FC236}">
                <a16:creationId xmlns:a16="http://schemas.microsoft.com/office/drawing/2014/main" id="{9D1D10CB-CB01-457D-B688-BA0A43305B77}"/>
              </a:ext>
            </a:extLst>
          </p:cNvPr>
          <p:cNvSpPr txBox="1">
            <a:spLocks noChangeArrowheads="1"/>
          </p:cNvSpPr>
          <p:nvPr/>
        </p:nvSpPr>
        <p:spPr bwMode="auto">
          <a:xfrm>
            <a:off x="4958499" y="3596821"/>
            <a:ext cx="9062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err="1">
                <a:solidFill>
                  <a:srgbClr val="FF0000"/>
                </a:solidFill>
                <a:latin typeface="Baloo 2" pitchFamily="2" charset="0"/>
                <a:cs typeface="Baloo 2" pitchFamily="2" charset="0"/>
              </a:rPr>
              <a:t>Phần</a:t>
            </a:r>
            <a:r>
              <a:rPr lang="en-US" altLang="en-US" sz="2400" dirty="0">
                <a:solidFill>
                  <a:srgbClr val="FF0000"/>
                </a:solidFill>
                <a:latin typeface="Baloo 2" pitchFamily="2" charset="0"/>
                <a:cs typeface="Baloo 2" pitchFamily="2" charset="0"/>
              </a:rPr>
              <a:t> 1</a:t>
            </a:r>
            <a:r>
              <a:rPr lang="en-US" altLang="en-US" sz="2400" dirty="0">
                <a:latin typeface="Baloo 2" pitchFamily="2" charset="0"/>
                <a:cs typeface="Baloo 2" pitchFamily="2" charset="0"/>
              </a:rPr>
              <a:t>:</a:t>
            </a:r>
            <a:r>
              <a:rPr lang="en-US" altLang="en-US" sz="2400" dirty="0">
                <a:solidFill>
                  <a:srgbClr val="660066"/>
                </a:solidFill>
                <a:latin typeface="Baloo 2" pitchFamily="2" charset="0"/>
                <a:cs typeface="Baloo 2" pitchFamily="2" charset="0"/>
              </a:rPr>
              <a:t> </a:t>
            </a:r>
            <a:r>
              <a:rPr lang="en-US" altLang="en-US" sz="2400" b="0" dirty="0" err="1">
                <a:latin typeface="Baloo 2" pitchFamily="2" charset="0"/>
                <a:cs typeface="Baloo 2" pitchFamily="2" charset="0"/>
              </a:rPr>
              <a:t>Từ</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đầu</a:t>
            </a:r>
            <a:r>
              <a:rPr lang="en-US" altLang="en-US" sz="2400" b="0" dirty="0">
                <a:latin typeface="Baloo 2" pitchFamily="2" charset="0"/>
                <a:cs typeface="Baloo 2" pitchFamily="2" charset="0"/>
              </a:rPr>
              <a:t> -&gt; </a:t>
            </a:r>
            <a:r>
              <a:rPr lang="en-US" altLang="en-US" sz="2400" b="0" i="1" dirty="0" err="1">
                <a:latin typeface="Baloo 2" pitchFamily="2" charset="0"/>
                <a:cs typeface="Baloo 2" pitchFamily="2" charset="0"/>
              </a:rPr>
              <a:t>tâm</a:t>
            </a:r>
            <a:r>
              <a:rPr lang="en-US" altLang="en-US" sz="2400" b="0" i="1" dirty="0">
                <a:latin typeface="Baloo 2" pitchFamily="2" charset="0"/>
                <a:cs typeface="Baloo 2" pitchFamily="2" charset="0"/>
              </a:rPr>
              <a:t> </a:t>
            </a:r>
            <a:r>
              <a:rPr lang="en-US" altLang="en-US" sz="2400" b="0" i="1" dirty="0" err="1">
                <a:latin typeface="Baloo 2" pitchFamily="2" charset="0"/>
                <a:cs typeface="Baloo 2" pitchFamily="2" charset="0"/>
              </a:rPr>
              <a:t>hồn</a:t>
            </a:r>
            <a:r>
              <a:rPr lang="en-US" altLang="en-US" sz="2400" b="0" i="1" dirty="0">
                <a:latin typeface="Baloo 2" pitchFamily="2" charset="0"/>
                <a:cs typeface="Baloo 2" pitchFamily="2" charset="0"/>
              </a:rPr>
              <a:t> </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Nội</a:t>
            </a:r>
            <a:r>
              <a:rPr lang="en-US" altLang="en-US" sz="2400" b="0" dirty="0">
                <a:latin typeface="Baloo 2" pitchFamily="2" charset="0"/>
                <a:cs typeface="Baloo 2" pitchFamily="2" charset="0"/>
              </a:rPr>
              <a:t> dung </a:t>
            </a:r>
            <a:r>
              <a:rPr lang="en-US" altLang="en-US" sz="2400" b="0" dirty="0" err="1">
                <a:latin typeface="Baloo 2" pitchFamily="2" charset="0"/>
                <a:cs typeface="Baloo 2" pitchFamily="2" charset="0"/>
              </a:rPr>
              <a:t>của</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văn</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nghệ</a:t>
            </a:r>
            <a:r>
              <a:rPr lang="en-US" altLang="en-US" sz="2400" b="0" dirty="0">
                <a:latin typeface="Baloo 2" pitchFamily="2" charset="0"/>
                <a:cs typeface="Baloo 2" pitchFamily="2" charset="0"/>
              </a:rPr>
              <a:t>. </a:t>
            </a:r>
          </a:p>
        </p:txBody>
      </p:sp>
      <p:sp>
        <p:nvSpPr>
          <p:cNvPr id="19" name="Text Box 20">
            <a:extLst>
              <a:ext uri="{FF2B5EF4-FFF2-40B4-BE49-F238E27FC236}">
                <a16:creationId xmlns:a16="http://schemas.microsoft.com/office/drawing/2014/main" id="{CD95DAB7-1DC7-48EA-B9B7-A124FEEFD41C}"/>
              </a:ext>
            </a:extLst>
          </p:cNvPr>
          <p:cNvSpPr txBox="1">
            <a:spLocks noChangeArrowheads="1"/>
          </p:cNvSpPr>
          <p:nvPr/>
        </p:nvSpPr>
        <p:spPr bwMode="auto">
          <a:xfrm>
            <a:off x="4958499" y="4255901"/>
            <a:ext cx="7317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err="1">
                <a:solidFill>
                  <a:srgbClr val="FF0000"/>
                </a:solidFill>
                <a:latin typeface="Baloo 2" pitchFamily="2" charset="0"/>
                <a:cs typeface="Baloo 2" pitchFamily="2" charset="0"/>
              </a:rPr>
              <a:t>Phần</a:t>
            </a:r>
            <a:r>
              <a:rPr lang="en-US" altLang="en-US" sz="2400" dirty="0">
                <a:solidFill>
                  <a:srgbClr val="FF0000"/>
                </a:solidFill>
                <a:latin typeface="Baloo 2" pitchFamily="2" charset="0"/>
                <a:cs typeface="Baloo 2" pitchFamily="2" charset="0"/>
              </a:rPr>
              <a:t> 2</a:t>
            </a:r>
            <a:r>
              <a:rPr lang="en-US" altLang="en-US" sz="2400" dirty="0">
                <a:latin typeface="Baloo 2" pitchFamily="2" charset="0"/>
                <a:cs typeface="Baloo 2" pitchFamily="2" charset="0"/>
              </a:rPr>
              <a:t>:</a:t>
            </a:r>
            <a:r>
              <a:rPr lang="en-US" altLang="en-US" sz="2400" dirty="0">
                <a:solidFill>
                  <a:srgbClr val="660066"/>
                </a:solidFill>
                <a:latin typeface="Baloo 2" pitchFamily="2" charset="0"/>
                <a:cs typeface="Baloo 2" pitchFamily="2" charset="0"/>
              </a:rPr>
              <a:t> </a:t>
            </a:r>
            <a:r>
              <a:rPr lang="en-US" altLang="en-US" sz="2400" b="0" dirty="0" err="1">
                <a:latin typeface="Baloo 2" pitchFamily="2" charset="0"/>
                <a:cs typeface="Baloo 2" pitchFamily="2" charset="0"/>
              </a:rPr>
              <a:t>Tiếp</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theo</a:t>
            </a:r>
            <a:r>
              <a:rPr lang="en-US" altLang="en-US" sz="2400" b="0" dirty="0">
                <a:latin typeface="Baloo 2" pitchFamily="2" charset="0"/>
                <a:cs typeface="Baloo 2" pitchFamily="2" charset="0"/>
              </a:rPr>
              <a:t> -&gt; </a:t>
            </a:r>
            <a:r>
              <a:rPr lang="en-US" altLang="en-US" sz="2400" b="0" i="1" dirty="0" err="1">
                <a:latin typeface="Baloo 2" pitchFamily="2" charset="0"/>
                <a:cs typeface="Baloo 2" pitchFamily="2" charset="0"/>
              </a:rPr>
              <a:t>trang</a:t>
            </a:r>
            <a:r>
              <a:rPr lang="en-US" altLang="en-US" sz="2400" b="0" i="1" dirty="0">
                <a:latin typeface="Baloo 2" pitchFamily="2" charset="0"/>
                <a:cs typeface="Baloo 2" pitchFamily="2" charset="0"/>
              </a:rPr>
              <a:t> </a:t>
            </a:r>
            <a:r>
              <a:rPr lang="en-US" altLang="en-US" sz="2400" b="0" i="1" dirty="0" err="1">
                <a:latin typeface="Baloo 2" pitchFamily="2" charset="0"/>
                <a:cs typeface="Baloo 2" pitchFamily="2" charset="0"/>
              </a:rPr>
              <a:t>giấy</a:t>
            </a:r>
            <a:r>
              <a:rPr lang="en-US" altLang="en-US" sz="2400" b="0" i="1" dirty="0">
                <a:latin typeface="Baloo 2" pitchFamily="2" charset="0"/>
                <a:cs typeface="Baloo 2" pitchFamily="2" charset="0"/>
              </a:rPr>
              <a:t> </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Sự</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cần</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thiết</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của</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văn</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nghệ</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đối</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với</a:t>
            </a:r>
            <a:r>
              <a:rPr lang="en-US" altLang="en-US" sz="2400" b="0" dirty="0">
                <a:latin typeface="Baloo 2" pitchFamily="2" charset="0"/>
                <a:cs typeface="Baloo 2" pitchFamily="2" charset="0"/>
              </a:rPr>
              <a:t> con </a:t>
            </a:r>
            <a:r>
              <a:rPr lang="en-US" altLang="en-US" sz="2400" b="0" dirty="0" err="1">
                <a:latin typeface="Baloo 2" pitchFamily="2" charset="0"/>
                <a:cs typeface="Baloo 2" pitchFamily="2" charset="0"/>
              </a:rPr>
              <a:t>người</a:t>
            </a:r>
            <a:r>
              <a:rPr lang="en-US" altLang="en-US" sz="2400" b="0" dirty="0">
                <a:latin typeface="Baloo 2" pitchFamily="2" charset="0"/>
                <a:cs typeface="Baloo 2" pitchFamily="2" charset="0"/>
              </a:rPr>
              <a:t>. </a:t>
            </a:r>
          </a:p>
        </p:txBody>
      </p:sp>
      <p:sp>
        <p:nvSpPr>
          <p:cNvPr id="20" name="Text Box 26">
            <a:extLst>
              <a:ext uri="{FF2B5EF4-FFF2-40B4-BE49-F238E27FC236}">
                <a16:creationId xmlns:a16="http://schemas.microsoft.com/office/drawing/2014/main" id="{43D24115-687B-4FF3-87BD-D8717AA8F83B}"/>
              </a:ext>
            </a:extLst>
          </p:cNvPr>
          <p:cNvSpPr txBox="1">
            <a:spLocks noChangeArrowheads="1"/>
          </p:cNvSpPr>
          <p:nvPr/>
        </p:nvSpPr>
        <p:spPr bwMode="auto">
          <a:xfrm>
            <a:off x="4970060" y="5049818"/>
            <a:ext cx="6341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dirty="0" err="1">
                <a:solidFill>
                  <a:srgbClr val="FF0000"/>
                </a:solidFill>
                <a:latin typeface="Baloo 2" pitchFamily="2" charset="0"/>
                <a:cs typeface="Baloo 2" pitchFamily="2" charset="0"/>
              </a:rPr>
              <a:t>Phần</a:t>
            </a:r>
            <a:r>
              <a:rPr lang="en-US" altLang="en-US" sz="2400" dirty="0">
                <a:solidFill>
                  <a:srgbClr val="FF0000"/>
                </a:solidFill>
                <a:latin typeface="Baloo 2" pitchFamily="2" charset="0"/>
                <a:cs typeface="Baloo 2" pitchFamily="2" charset="0"/>
              </a:rPr>
              <a:t> 3</a:t>
            </a:r>
            <a:r>
              <a:rPr lang="en-US" altLang="en-US" sz="2400" dirty="0">
                <a:latin typeface="Baloo 2" pitchFamily="2" charset="0"/>
                <a:cs typeface="Baloo 2" pitchFamily="2" charset="0"/>
              </a:rPr>
              <a:t>:</a:t>
            </a:r>
            <a:r>
              <a:rPr lang="en-US" altLang="en-US" sz="2400" dirty="0">
                <a:solidFill>
                  <a:srgbClr val="660066"/>
                </a:solidFill>
                <a:latin typeface="Baloo 2" pitchFamily="2" charset="0"/>
                <a:cs typeface="Baloo 2" pitchFamily="2" charset="0"/>
              </a:rPr>
              <a:t> </a:t>
            </a:r>
            <a:r>
              <a:rPr lang="en-US" altLang="en-US" sz="2400" b="0" dirty="0" err="1">
                <a:latin typeface="Baloo 2" pitchFamily="2" charset="0"/>
                <a:cs typeface="Baloo 2" pitchFamily="2" charset="0"/>
              </a:rPr>
              <a:t>Còn</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lại</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Khả</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năng</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kì</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diệu</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của</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văn</a:t>
            </a:r>
            <a:r>
              <a:rPr lang="en-US" altLang="en-US" sz="2400" b="0" dirty="0">
                <a:latin typeface="Baloo 2" pitchFamily="2" charset="0"/>
                <a:cs typeface="Baloo 2" pitchFamily="2" charset="0"/>
              </a:rPr>
              <a:t> </a:t>
            </a:r>
            <a:r>
              <a:rPr lang="en-US" altLang="en-US" sz="2400" b="0" dirty="0" err="1">
                <a:latin typeface="Baloo 2" pitchFamily="2" charset="0"/>
                <a:cs typeface="Baloo 2" pitchFamily="2" charset="0"/>
              </a:rPr>
              <a:t>nghệ</a:t>
            </a:r>
            <a:r>
              <a:rPr lang="en-US" altLang="en-US" sz="2400" b="0" dirty="0">
                <a:latin typeface="Baloo 2" pitchFamily="2" charset="0"/>
                <a:cs typeface="Baloo 2" pitchFamily="2" charset="0"/>
              </a:rPr>
              <a:t> </a:t>
            </a:r>
          </a:p>
        </p:txBody>
      </p:sp>
    </p:spTree>
    <p:extLst>
      <p:ext uri="{BB962C8B-B14F-4D97-AF65-F5344CB8AC3E}">
        <p14:creationId xmlns:p14="http://schemas.microsoft.com/office/powerpoint/2010/main" val="426137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F6824-E942-4A3A-A889-8787DE950699}"/>
              </a:ext>
            </a:extLst>
          </p:cNvPr>
          <p:cNvSpPr txBox="1"/>
          <p:nvPr/>
        </p:nvSpPr>
        <p:spPr>
          <a:xfrm>
            <a:off x="4512295" y="1904214"/>
            <a:ext cx="3990681" cy="1862048"/>
          </a:xfrm>
          <a:prstGeom prst="rect">
            <a:avLst/>
          </a:prstGeom>
          <a:noFill/>
        </p:spPr>
        <p:txBody>
          <a:bodyPr wrap="square" rtlCol="0">
            <a:spAutoFit/>
          </a:bodyPr>
          <a:lstStyle/>
          <a:p>
            <a:r>
              <a:rPr lang="en-US" sz="11500" dirty="0">
                <a:solidFill>
                  <a:srgbClr val="FF0000"/>
                </a:solidFill>
                <a:latin typeface=".TMC-Ong Do" pitchFamily="2" charset="0"/>
              </a:rPr>
              <a:t>II. </a:t>
            </a:r>
          </a:p>
        </p:txBody>
      </p:sp>
      <p:sp>
        <p:nvSpPr>
          <p:cNvPr id="3" name="TextBox 2">
            <a:extLst>
              <a:ext uri="{FF2B5EF4-FFF2-40B4-BE49-F238E27FC236}">
                <a16:creationId xmlns:a16="http://schemas.microsoft.com/office/drawing/2014/main" id="{FAD4851C-9FDD-4361-98A2-C36251DDD2F8}"/>
              </a:ext>
            </a:extLst>
          </p:cNvPr>
          <p:cNvSpPr txBox="1"/>
          <p:nvPr/>
        </p:nvSpPr>
        <p:spPr>
          <a:xfrm>
            <a:off x="1743957" y="4091925"/>
            <a:ext cx="9153427" cy="1569660"/>
          </a:xfrm>
          <a:prstGeom prst="rect">
            <a:avLst/>
          </a:prstGeom>
          <a:noFill/>
        </p:spPr>
        <p:txBody>
          <a:bodyPr wrap="square" rtlCol="0">
            <a:spAutoFit/>
          </a:bodyPr>
          <a:lstStyle/>
          <a:p>
            <a:r>
              <a:rPr lang="en-US" sz="9600" dirty="0" err="1">
                <a:latin typeface="VNI-Thufap2" pitchFamily="2" charset="0"/>
              </a:rPr>
              <a:t>Tìm</a:t>
            </a:r>
            <a:r>
              <a:rPr lang="en-US" sz="9600" dirty="0">
                <a:latin typeface="VNI-Thufap2" pitchFamily="2" charset="0"/>
              </a:rPr>
              <a:t> </a:t>
            </a:r>
            <a:r>
              <a:rPr lang="en-US" sz="9600" dirty="0" err="1">
                <a:latin typeface="VNI-Thufap2" pitchFamily="2" charset="0"/>
              </a:rPr>
              <a:t>hiểu</a:t>
            </a:r>
            <a:r>
              <a:rPr lang="en-US" sz="9600" dirty="0">
                <a:latin typeface="VNI-Thufap2" pitchFamily="2" charset="0"/>
              </a:rPr>
              <a:t> chi </a:t>
            </a:r>
            <a:r>
              <a:rPr lang="en-US" sz="9600" dirty="0" err="1">
                <a:latin typeface="VNI-Thufap2" pitchFamily="2" charset="0"/>
              </a:rPr>
              <a:t>tiết</a:t>
            </a:r>
            <a:endParaRPr lang="en-US" sz="9600" dirty="0">
              <a:latin typeface="VNI-Thufap2" pitchFamily="2" charset="0"/>
            </a:endParaRPr>
          </a:p>
        </p:txBody>
      </p:sp>
    </p:spTree>
    <p:extLst>
      <p:ext uri="{BB962C8B-B14F-4D97-AF65-F5344CB8AC3E}">
        <p14:creationId xmlns:p14="http://schemas.microsoft.com/office/powerpoint/2010/main" val="79499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FC05ED-55E5-4443-9837-3F7C348DDD19}"/>
              </a:ext>
            </a:extLst>
          </p:cNvPr>
          <p:cNvSpPr/>
          <p:nvPr/>
        </p:nvSpPr>
        <p:spPr>
          <a:xfrm>
            <a:off x="2576660" y="461913"/>
            <a:ext cx="9615340" cy="2569934"/>
          </a:xfrm>
          <a:prstGeom prst="rect">
            <a:avLst/>
          </a:prstGeom>
        </p:spPr>
        <p:txBody>
          <a:bodyPr wrap="square">
            <a:spAutoFit/>
          </a:bodyPr>
          <a:lstStyle/>
          <a:p>
            <a:pPr>
              <a:spcBef>
                <a:spcPct val="0"/>
              </a:spcBef>
            </a:pPr>
            <a:r>
              <a:rPr lang="en-US" altLang="vi-VN" sz="2300" i="1" dirty="0">
                <a:solidFill>
                  <a:srgbClr val="030BA1"/>
                </a:solidFill>
                <a:cs typeface="Times New Roman" panose="02020603050405020304" pitchFamily="18" charset="0"/>
              </a:rPr>
              <a:t>1.</a:t>
            </a:r>
            <a:r>
              <a:rPr lang="en-US" altLang="vi-VN" sz="2300" i="1" u="sng" dirty="0">
                <a:solidFill>
                  <a:srgbClr val="030BA1"/>
                </a:solidFill>
                <a:cs typeface="Times New Roman" panose="02020603050405020304" pitchFamily="18" charset="0"/>
              </a:rPr>
              <a:t> </a:t>
            </a:r>
            <a:r>
              <a:rPr lang="en-US" altLang="vi-VN" sz="2300" i="1" u="sng" dirty="0" err="1">
                <a:solidFill>
                  <a:srgbClr val="030BA1"/>
                </a:solidFill>
                <a:cs typeface="Times New Roman" panose="02020603050405020304" pitchFamily="18" charset="0"/>
              </a:rPr>
              <a:t>Nội</a:t>
            </a:r>
            <a:r>
              <a:rPr lang="en-US" altLang="vi-VN" sz="2300" i="1" u="sng" dirty="0">
                <a:solidFill>
                  <a:srgbClr val="030BA1"/>
                </a:solidFill>
                <a:cs typeface="Times New Roman" panose="02020603050405020304" pitchFamily="18" charset="0"/>
              </a:rPr>
              <a:t> dung </a:t>
            </a:r>
            <a:r>
              <a:rPr lang="en-US" altLang="vi-VN" sz="2300" i="1" u="sng" dirty="0" err="1">
                <a:solidFill>
                  <a:srgbClr val="030BA1"/>
                </a:solidFill>
                <a:cs typeface="Times New Roman" panose="02020603050405020304" pitchFamily="18" charset="0"/>
              </a:rPr>
              <a:t>phản</a:t>
            </a:r>
            <a:r>
              <a:rPr lang="en-US" altLang="vi-VN" sz="2300" i="1" u="sng" dirty="0">
                <a:solidFill>
                  <a:srgbClr val="030BA1"/>
                </a:solidFill>
                <a:cs typeface="Times New Roman" panose="02020603050405020304" pitchFamily="18" charset="0"/>
              </a:rPr>
              <a:t> </a:t>
            </a:r>
            <a:r>
              <a:rPr lang="en-US" altLang="vi-VN" sz="2300" i="1" u="sng" dirty="0" err="1">
                <a:solidFill>
                  <a:srgbClr val="030BA1"/>
                </a:solidFill>
                <a:cs typeface="Times New Roman" panose="02020603050405020304" pitchFamily="18" charset="0"/>
              </a:rPr>
              <a:t>ánh</a:t>
            </a:r>
            <a:r>
              <a:rPr lang="en-US" altLang="vi-VN" sz="2300" i="1" u="sng" dirty="0">
                <a:solidFill>
                  <a:srgbClr val="030BA1"/>
                </a:solidFill>
                <a:cs typeface="Times New Roman" panose="02020603050405020304" pitchFamily="18" charset="0"/>
              </a:rPr>
              <a:t> </a:t>
            </a:r>
            <a:r>
              <a:rPr lang="en-US" altLang="vi-VN" sz="2300" i="1" u="sng" dirty="0" err="1">
                <a:solidFill>
                  <a:srgbClr val="030BA1"/>
                </a:solidFill>
                <a:cs typeface="Times New Roman" panose="02020603050405020304" pitchFamily="18" charset="0"/>
              </a:rPr>
              <a:t>của</a:t>
            </a:r>
            <a:r>
              <a:rPr lang="en-US" altLang="vi-VN" sz="2300" i="1" u="sng" dirty="0">
                <a:solidFill>
                  <a:srgbClr val="030BA1"/>
                </a:solidFill>
                <a:cs typeface="Times New Roman" panose="02020603050405020304" pitchFamily="18" charset="0"/>
              </a:rPr>
              <a:t> </a:t>
            </a:r>
            <a:r>
              <a:rPr lang="en-US" altLang="vi-VN" sz="2300" i="1" u="sng" dirty="0" err="1">
                <a:solidFill>
                  <a:srgbClr val="030BA1"/>
                </a:solidFill>
                <a:cs typeface="Times New Roman" panose="02020603050405020304" pitchFamily="18" charset="0"/>
              </a:rPr>
              <a:t>văn</a:t>
            </a:r>
            <a:r>
              <a:rPr lang="en-US" altLang="vi-VN" sz="2300" i="1" u="sng" dirty="0">
                <a:solidFill>
                  <a:srgbClr val="030BA1"/>
                </a:solidFill>
                <a:cs typeface="Times New Roman" panose="02020603050405020304" pitchFamily="18" charset="0"/>
              </a:rPr>
              <a:t> </a:t>
            </a:r>
            <a:r>
              <a:rPr lang="en-US" altLang="vi-VN" sz="2300" i="1" u="sng" dirty="0" err="1">
                <a:solidFill>
                  <a:srgbClr val="030BA1"/>
                </a:solidFill>
                <a:cs typeface="Times New Roman" panose="02020603050405020304" pitchFamily="18" charset="0"/>
              </a:rPr>
              <a:t>nghệ</a:t>
            </a:r>
            <a:r>
              <a:rPr lang="en-US" altLang="vi-VN" sz="2300" i="1" u="sng" dirty="0">
                <a:solidFill>
                  <a:srgbClr val="030BA1"/>
                </a:solidFill>
                <a:cs typeface="Times New Roman" panose="02020603050405020304" pitchFamily="18" charset="0"/>
              </a:rPr>
              <a:t>:</a:t>
            </a:r>
          </a:p>
          <a:p>
            <a:pPr>
              <a:spcBef>
                <a:spcPct val="0"/>
              </a:spcBef>
            </a:pPr>
            <a:r>
              <a:rPr lang="en-US" altLang="vi-VN" sz="2300" dirty="0">
                <a:cs typeface="Times New Roman" panose="02020603050405020304" pitchFamily="18" charset="0"/>
              </a:rPr>
              <a:t>- </a:t>
            </a:r>
            <a:r>
              <a:rPr lang="en-US" altLang="vi-VN" sz="2300" dirty="0" err="1">
                <a:cs typeface="Times New Roman" panose="02020603050405020304" pitchFamily="18" charset="0"/>
              </a:rPr>
              <a:t>Văn</a:t>
            </a:r>
            <a:r>
              <a:rPr lang="en-US" altLang="vi-VN" sz="2300" dirty="0">
                <a:cs typeface="Times New Roman" panose="02020603050405020304" pitchFamily="18" charset="0"/>
              </a:rPr>
              <a:t> </a:t>
            </a:r>
            <a:r>
              <a:rPr lang="en-US" altLang="vi-VN" sz="2300" dirty="0" err="1">
                <a:cs typeface="Times New Roman" panose="02020603050405020304" pitchFamily="18" charset="0"/>
              </a:rPr>
              <a:t>nghệ</a:t>
            </a:r>
            <a:r>
              <a:rPr lang="en-US" altLang="vi-VN" sz="2300" dirty="0">
                <a:cs typeface="Times New Roman" panose="02020603050405020304" pitchFamily="18" charset="0"/>
              </a:rPr>
              <a:t> </a:t>
            </a:r>
            <a:r>
              <a:rPr lang="en-US" altLang="vi-VN" sz="2300" dirty="0" err="1">
                <a:cs typeface="Times New Roman" panose="02020603050405020304" pitchFamily="18" charset="0"/>
              </a:rPr>
              <a:t>phản</a:t>
            </a:r>
            <a:r>
              <a:rPr lang="en-US" altLang="vi-VN" sz="2300" dirty="0">
                <a:cs typeface="Times New Roman" panose="02020603050405020304" pitchFamily="18" charset="0"/>
              </a:rPr>
              <a:t> </a:t>
            </a:r>
            <a:r>
              <a:rPr lang="en-US" altLang="vi-VN" sz="2300" dirty="0" err="1">
                <a:cs typeface="Times New Roman" panose="02020603050405020304" pitchFamily="18" charset="0"/>
              </a:rPr>
              <a:t>ánh</a:t>
            </a:r>
            <a:r>
              <a:rPr lang="en-US" altLang="vi-VN" sz="2300" dirty="0">
                <a:cs typeface="Times New Roman" panose="02020603050405020304" pitchFamily="18" charset="0"/>
              </a:rPr>
              <a:t> </a:t>
            </a:r>
            <a:r>
              <a:rPr lang="en-US" altLang="vi-VN" sz="2300" dirty="0" err="1">
                <a:cs typeface="Times New Roman" panose="02020603050405020304" pitchFamily="18" charset="0"/>
              </a:rPr>
              <a:t>thực</a:t>
            </a:r>
            <a:r>
              <a:rPr lang="en-US" altLang="vi-VN" sz="2300" dirty="0">
                <a:cs typeface="Times New Roman" panose="02020603050405020304" pitchFamily="18" charset="0"/>
              </a:rPr>
              <a:t> </a:t>
            </a:r>
            <a:r>
              <a:rPr lang="en-US" altLang="vi-VN" sz="2300" dirty="0" err="1">
                <a:cs typeface="Times New Roman" panose="02020603050405020304" pitchFamily="18" charset="0"/>
              </a:rPr>
              <a:t>tại</a:t>
            </a:r>
            <a:r>
              <a:rPr lang="en-US" altLang="vi-VN" sz="2300" dirty="0">
                <a:cs typeface="Times New Roman" panose="02020603050405020304" pitchFamily="18" charset="0"/>
              </a:rPr>
              <a:t> </a:t>
            </a:r>
            <a:r>
              <a:rPr lang="en-US" altLang="vi-VN" sz="2300" dirty="0" err="1">
                <a:cs typeface="Times New Roman" panose="02020603050405020304" pitchFamily="18" charset="0"/>
              </a:rPr>
              <a:t>khách</a:t>
            </a:r>
            <a:r>
              <a:rPr lang="en-US" altLang="vi-VN" sz="2300" dirty="0">
                <a:cs typeface="Times New Roman" panose="02020603050405020304" pitchFamily="18" charset="0"/>
              </a:rPr>
              <a:t> </a:t>
            </a:r>
            <a:r>
              <a:rPr lang="en-US" altLang="vi-VN" sz="2300" dirty="0" err="1">
                <a:cs typeface="Times New Roman" panose="02020603050405020304" pitchFamily="18" charset="0"/>
              </a:rPr>
              <a:t>quan</a:t>
            </a:r>
            <a:r>
              <a:rPr lang="en-US" altLang="vi-VN" sz="2300" dirty="0">
                <a:cs typeface="Times New Roman" panose="02020603050405020304" pitchFamily="18" charset="0"/>
              </a:rPr>
              <a:t> </a:t>
            </a:r>
            <a:r>
              <a:rPr lang="en-US" altLang="vi-VN" sz="2300" dirty="0" err="1">
                <a:cs typeface="Times New Roman" panose="02020603050405020304" pitchFamily="18" charset="0"/>
              </a:rPr>
              <a:t>và</a:t>
            </a:r>
            <a:r>
              <a:rPr lang="en-US" altLang="vi-VN" sz="2300" dirty="0">
                <a:cs typeface="Times New Roman" panose="02020603050405020304" pitchFamily="18" charset="0"/>
              </a:rPr>
              <a:t> </a:t>
            </a:r>
            <a:r>
              <a:rPr lang="en-US" altLang="vi-VN" sz="2300" dirty="0" err="1">
                <a:cs typeface="Times New Roman" panose="02020603050405020304" pitchFamily="18" charset="0"/>
              </a:rPr>
              <a:t>thể</a:t>
            </a:r>
            <a:r>
              <a:rPr lang="en-US" altLang="vi-VN" sz="2300" dirty="0">
                <a:cs typeface="Times New Roman" panose="02020603050405020304" pitchFamily="18" charset="0"/>
              </a:rPr>
              <a:t> </a:t>
            </a:r>
            <a:r>
              <a:rPr lang="en-US" altLang="vi-VN" sz="2300" dirty="0" err="1">
                <a:cs typeface="Times New Roman" panose="02020603050405020304" pitchFamily="18" charset="0"/>
              </a:rPr>
              <a:t>hiện</a:t>
            </a:r>
            <a:r>
              <a:rPr lang="en-US" altLang="vi-VN" sz="2300" dirty="0">
                <a:cs typeface="Times New Roman" panose="02020603050405020304" pitchFamily="18" charset="0"/>
              </a:rPr>
              <a:t> </a:t>
            </a:r>
            <a:r>
              <a:rPr lang="en-US" altLang="vi-VN" sz="2300" dirty="0" err="1">
                <a:cs typeface="Times New Roman" panose="02020603050405020304" pitchFamily="18" charset="0"/>
              </a:rPr>
              <a:t>tư</a:t>
            </a:r>
            <a:r>
              <a:rPr lang="en-US" altLang="vi-VN" sz="2300" dirty="0">
                <a:cs typeface="Times New Roman" panose="02020603050405020304" pitchFamily="18" charset="0"/>
              </a:rPr>
              <a:t> </a:t>
            </a:r>
            <a:r>
              <a:rPr lang="en-US" altLang="vi-VN" sz="2300" dirty="0" err="1">
                <a:cs typeface="Times New Roman" panose="02020603050405020304" pitchFamily="18" charset="0"/>
              </a:rPr>
              <a:t>tưởng</a:t>
            </a:r>
            <a:r>
              <a:rPr lang="en-US" altLang="vi-VN" sz="2300" dirty="0">
                <a:cs typeface="Times New Roman" panose="02020603050405020304" pitchFamily="18" charset="0"/>
              </a:rPr>
              <a:t>, </a:t>
            </a:r>
            <a:r>
              <a:rPr lang="en-US" altLang="vi-VN" sz="2300" dirty="0" err="1">
                <a:cs typeface="Times New Roman" panose="02020603050405020304" pitchFamily="18" charset="0"/>
              </a:rPr>
              <a:t>tình</a:t>
            </a:r>
            <a:r>
              <a:rPr lang="en-US" altLang="vi-VN" sz="2300" dirty="0">
                <a:cs typeface="Times New Roman" panose="02020603050405020304" pitchFamily="18" charset="0"/>
              </a:rPr>
              <a:t> </a:t>
            </a:r>
            <a:r>
              <a:rPr lang="en-US" altLang="vi-VN" sz="2300" dirty="0" err="1">
                <a:cs typeface="Times New Roman" panose="02020603050405020304" pitchFamily="18" charset="0"/>
              </a:rPr>
              <a:t>cảm</a:t>
            </a:r>
            <a:r>
              <a:rPr lang="en-US" altLang="vi-VN" sz="2300" dirty="0">
                <a:cs typeface="Times New Roman" panose="02020603050405020304" pitchFamily="18" charset="0"/>
              </a:rPr>
              <a:t> </a:t>
            </a:r>
            <a:r>
              <a:rPr lang="en-US" altLang="vi-VN" sz="2300" dirty="0" err="1">
                <a:cs typeface="Times New Roman" panose="02020603050405020304" pitchFamily="18" charset="0"/>
              </a:rPr>
              <a:t>của</a:t>
            </a:r>
            <a:r>
              <a:rPr lang="en-US" altLang="vi-VN" sz="2300" dirty="0">
                <a:cs typeface="Times New Roman" panose="02020603050405020304" pitchFamily="18" charset="0"/>
              </a:rPr>
              <a:t> </a:t>
            </a:r>
            <a:r>
              <a:rPr lang="en-US" altLang="vi-VN" sz="2300" dirty="0" err="1">
                <a:cs typeface="Times New Roman" panose="02020603050405020304" pitchFamily="18" charset="0"/>
              </a:rPr>
              <a:t>người</a:t>
            </a:r>
            <a:r>
              <a:rPr lang="en-US" altLang="vi-VN" sz="2300" dirty="0">
                <a:cs typeface="Times New Roman" panose="02020603050405020304" pitchFamily="18" charset="0"/>
              </a:rPr>
              <a:t> </a:t>
            </a:r>
            <a:r>
              <a:rPr lang="en-US" altLang="vi-VN" sz="2300" dirty="0" err="1">
                <a:cs typeface="Times New Roman" panose="02020603050405020304" pitchFamily="18" charset="0"/>
              </a:rPr>
              <a:t>nghệ</a:t>
            </a:r>
            <a:r>
              <a:rPr lang="en-US" altLang="vi-VN" sz="2300" dirty="0">
                <a:cs typeface="Times New Roman" panose="02020603050405020304" pitchFamily="18" charset="0"/>
              </a:rPr>
              <a:t> </a:t>
            </a:r>
            <a:r>
              <a:rPr lang="en-US" altLang="vi-VN" sz="2300" dirty="0" err="1">
                <a:cs typeface="Times New Roman" panose="02020603050405020304" pitchFamily="18" charset="0"/>
              </a:rPr>
              <a:t>sĩ</a:t>
            </a:r>
            <a:r>
              <a:rPr lang="en-US" altLang="vi-VN" sz="2300" dirty="0">
                <a:cs typeface="Times New Roman" panose="02020603050405020304" pitchFamily="18" charset="0"/>
              </a:rPr>
              <a:t> (</a:t>
            </a:r>
            <a:r>
              <a:rPr lang="en-US" altLang="vi-VN" sz="2300" dirty="0" err="1">
                <a:cs typeface="Times New Roman" panose="02020603050405020304" pitchFamily="18" charset="0"/>
              </a:rPr>
              <a:t>chủ</a:t>
            </a:r>
            <a:r>
              <a:rPr lang="en-US" altLang="vi-VN" sz="2300" dirty="0">
                <a:cs typeface="Times New Roman" panose="02020603050405020304" pitchFamily="18" charset="0"/>
              </a:rPr>
              <a:t> </a:t>
            </a:r>
            <a:r>
              <a:rPr lang="en-US" altLang="vi-VN" sz="2300" dirty="0" err="1">
                <a:cs typeface="Times New Roman" panose="02020603050405020304" pitchFamily="18" charset="0"/>
              </a:rPr>
              <a:t>quan</a:t>
            </a:r>
            <a:r>
              <a:rPr lang="en-US" altLang="vi-VN" sz="2300" dirty="0">
                <a:cs typeface="Times New Roman" panose="02020603050405020304" pitchFamily="18" charset="0"/>
              </a:rPr>
              <a:t>).</a:t>
            </a:r>
            <a:endParaRPr lang="vi-VN" altLang="vi-VN" sz="2300" dirty="0">
              <a:latin typeface=".VnTime" panose="020B7200000000000000" pitchFamily="34" charset="0"/>
              <a:cs typeface="Times New Roman" panose="02020603050405020304" pitchFamily="18" charset="0"/>
            </a:endParaRPr>
          </a:p>
          <a:p>
            <a:pPr>
              <a:spcBef>
                <a:spcPct val="0"/>
              </a:spcBef>
            </a:pPr>
            <a:r>
              <a:rPr lang="en-US" altLang="vi-VN" sz="2300" dirty="0">
                <a:cs typeface="Times New Roman" panose="02020603050405020304" pitchFamily="18" charset="0"/>
              </a:rPr>
              <a:t>+ </a:t>
            </a:r>
            <a:r>
              <a:rPr lang="en-US" altLang="vi-VN" sz="2300" dirty="0" err="1">
                <a:cs typeface="Times New Roman" panose="02020603050405020304" pitchFamily="18" charset="0"/>
              </a:rPr>
              <a:t>Tác</a:t>
            </a:r>
            <a:r>
              <a:rPr lang="en-US" altLang="vi-VN" sz="2300" dirty="0">
                <a:cs typeface="Times New Roman" panose="02020603050405020304" pitchFamily="18" charset="0"/>
              </a:rPr>
              <a:t> </a:t>
            </a:r>
            <a:r>
              <a:rPr lang="en-US" altLang="vi-VN" sz="2300" dirty="0" err="1">
                <a:cs typeface="Times New Roman" panose="02020603050405020304" pitchFamily="18" charset="0"/>
              </a:rPr>
              <a:t>phẩm</a:t>
            </a:r>
            <a:r>
              <a:rPr lang="en-US" altLang="vi-VN" sz="2300" dirty="0">
                <a:cs typeface="Times New Roman" panose="02020603050405020304" pitchFamily="18" charset="0"/>
              </a:rPr>
              <a:t> </a:t>
            </a:r>
            <a:r>
              <a:rPr lang="en-US" altLang="vi-VN" sz="2300" dirty="0" err="1">
                <a:cs typeface="Times New Roman" panose="02020603050405020304" pitchFamily="18" charset="0"/>
              </a:rPr>
              <a:t>nghệ</a:t>
            </a:r>
            <a:r>
              <a:rPr lang="en-US" altLang="vi-VN" sz="2300" dirty="0">
                <a:cs typeface="Times New Roman" panose="02020603050405020304" pitchFamily="18" charset="0"/>
              </a:rPr>
              <a:t> </a:t>
            </a:r>
            <a:r>
              <a:rPr lang="en-US" altLang="vi-VN" sz="2300" dirty="0" err="1">
                <a:cs typeface="Times New Roman" panose="02020603050405020304" pitchFamily="18" charset="0"/>
              </a:rPr>
              <a:t>thuật</a:t>
            </a:r>
            <a:r>
              <a:rPr lang="en-US" altLang="vi-VN" sz="2300" dirty="0">
                <a:cs typeface="Times New Roman" panose="02020603050405020304" pitchFamily="18" charset="0"/>
              </a:rPr>
              <a:t> </a:t>
            </a:r>
            <a:r>
              <a:rPr lang="en-US" altLang="vi-VN" sz="2300" dirty="0" err="1">
                <a:cs typeface="Times New Roman" panose="02020603050405020304" pitchFamily="18" charset="0"/>
              </a:rPr>
              <a:t>là</a:t>
            </a:r>
            <a:r>
              <a:rPr lang="en-US" altLang="vi-VN" sz="2300" dirty="0">
                <a:cs typeface="Times New Roman" panose="02020603050405020304" pitchFamily="18" charset="0"/>
              </a:rPr>
              <a:t> </a:t>
            </a:r>
            <a:r>
              <a:rPr lang="en-US" altLang="vi-VN" sz="2300" dirty="0" err="1">
                <a:cs typeface="Times New Roman" panose="02020603050405020304" pitchFamily="18" charset="0"/>
              </a:rPr>
              <a:t>sự</a:t>
            </a:r>
            <a:r>
              <a:rPr lang="en-US" altLang="vi-VN" sz="2300" dirty="0">
                <a:cs typeface="Times New Roman" panose="02020603050405020304" pitchFamily="18" charset="0"/>
              </a:rPr>
              <a:t> </a:t>
            </a:r>
            <a:r>
              <a:rPr lang="en-US" altLang="vi-VN" sz="2300" dirty="0" err="1">
                <a:cs typeface="Times New Roman" panose="02020603050405020304" pitchFamily="18" charset="0"/>
              </a:rPr>
              <a:t>tái</a:t>
            </a:r>
            <a:r>
              <a:rPr lang="en-US" altLang="vi-VN" sz="2300" dirty="0">
                <a:cs typeface="Times New Roman" panose="02020603050405020304" pitchFamily="18" charset="0"/>
              </a:rPr>
              <a:t> </a:t>
            </a:r>
            <a:r>
              <a:rPr lang="en-US" altLang="vi-VN" sz="2300" dirty="0" err="1">
                <a:cs typeface="Times New Roman" panose="02020603050405020304" pitchFamily="18" charset="0"/>
              </a:rPr>
              <a:t>hiện</a:t>
            </a:r>
            <a:r>
              <a:rPr lang="en-US" altLang="vi-VN" sz="2300" dirty="0">
                <a:cs typeface="Times New Roman" panose="02020603050405020304" pitchFamily="18" charset="0"/>
              </a:rPr>
              <a:t> </a:t>
            </a:r>
            <a:r>
              <a:rPr lang="en-US" altLang="vi-VN" sz="2300" dirty="0" err="1">
                <a:cs typeface="Times New Roman" panose="02020603050405020304" pitchFamily="18" charset="0"/>
              </a:rPr>
              <a:t>lại</a:t>
            </a:r>
            <a:r>
              <a:rPr lang="en-US" altLang="vi-VN" sz="2300" dirty="0">
                <a:cs typeface="Times New Roman" panose="02020603050405020304" pitchFamily="18" charset="0"/>
              </a:rPr>
              <a:t> </a:t>
            </a:r>
            <a:r>
              <a:rPr lang="en-US" altLang="vi-VN" sz="2300" dirty="0" err="1">
                <a:cs typeface="Times New Roman" panose="02020603050405020304" pitchFamily="18" charset="0"/>
              </a:rPr>
              <a:t>hiện</a:t>
            </a:r>
            <a:r>
              <a:rPr lang="en-US" altLang="vi-VN" sz="2300" dirty="0">
                <a:cs typeface="Times New Roman" panose="02020603050405020304" pitchFamily="18" charset="0"/>
              </a:rPr>
              <a:t> </a:t>
            </a:r>
            <a:r>
              <a:rPr lang="en-US" altLang="vi-VN" sz="2300" dirty="0" err="1">
                <a:cs typeface="Times New Roman" panose="02020603050405020304" pitchFamily="18" charset="0"/>
              </a:rPr>
              <a:t>thực</a:t>
            </a:r>
            <a:r>
              <a:rPr lang="en-US" altLang="vi-VN" sz="2300" dirty="0">
                <a:cs typeface="Times New Roman" panose="02020603050405020304" pitchFamily="18" charset="0"/>
              </a:rPr>
              <a:t> </a:t>
            </a:r>
            <a:r>
              <a:rPr lang="en-US" altLang="vi-VN" sz="2300" dirty="0" err="1">
                <a:cs typeface="Times New Roman" panose="02020603050405020304" pitchFamily="18" charset="0"/>
              </a:rPr>
              <a:t>cuộc</a:t>
            </a:r>
            <a:r>
              <a:rPr lang="en-US" altLang="vi-VN" sz="2300" dirty="0">
                <a:cs typeface="Times New Roman" panose="02020603050405020304" pitchFamily="18" charset="0"/>
              </a:rPr>
              <a:t> </a:t>
            </a:r>
            <a:r>
              <a:rPr lang="en-US" altLang="vi-VN" sz="2300" dirty="0" err="1">
                <a:cs typeface="Times New Roman" panose="02020603050405020304" pitchFamily="18" charset="0"/>
              </a:rPr>
              <a:t>sống</a:t>
            </a:r>
            <a:r>
              <a:rPr lang="en-US" altLang="vi-VN" sz="2300" dirty="0">
                <a:cs typeface="Times New Roman" panose="02020603050405020304" pitchFamily="18" charset="0"/>
              </a:rPr>
              <a:t> </a:t>
            </a:r>
            <a:r>
              <a:rPr lang="en-US" altLang="vi-VN" sz="2300" dirty="0" err="1">
                <a:cs typeface="Times New Roman" panose="02020603050405020304" pitchFamily="18" charset="0"/>
              </a:rPr>
              <a:t>một</a:t>
            </a:r>
            <a:r>
              <a:rPr lang="en-US" altLang="vi-VN" sz="2300" dirty="0">
                <a:cs typeface="Times New Roman" panose="02020603050405020304" pitchFamily="18" charset="0"/>
              </a:rPr>
              <a:t> </a:t>
            </a:r>
            <a:r>
              <a:rPr lang="en-US" altLang="vi-VN" sz="2300" dirty="0" err="1">
                <a:cs typeface="Times New Roman" panose="02020603050405020304" pitchFamily="18" charset="0"/>
              </a:rPr>
              <a:t>cách</a:t>
            </a:r>
            <a:r>
              <a:rPr lang="en-US" altLang="vi-VN" sz="2300" dirty="0">
                <a:cs typeface="Times New Roman" panose="02020603050405020304" pitchFamily="18" charset="0"/>
              </a:rPr>
              <a:t> </a:t>
            </a:r>
            <a:r>
              <a:rPr lang="en-US" altLang="vi-VN" sz="2300" dirty="0" err="1">
                <a:cs typeface="Times New Roman" panose="02020603050405020304" pitchFamily="18" charset="0"/>
              </a:rPr>
              <a:t>sâu</a:t>
            </a:r>
            <a:r>
              <a:rPr lang="en-US" altLang="vi-VN" sz="2300" dirty="0">
                <a:cs typeface="Times New Roman" panose="02020603050405020304" pitchFamily="18" charset="0"/>
              </a:rPr>
              <a:t> </a:t>
            </a:r>
            <a:r>
              <a:rPr lang="en-US" altLang="vi-VN" sz="2300" dirty="0" err="1">
                <a:cs typeface="Times New Roman" panose="02020603050405020304" pitchFamily="18" charset="0"/>
              </a:rPr>
              <a:t>sắc</a:t>
            </a:r>
            <a:r>
              <a:rPr lang="en-US" altLang="vi-VN" sz="2300" dirty="0">
                <a:cs typeface="Times New Roman" panose="02020603050405020304" pitchFamily="18" charset="0"/>
              </a:rPr>
              <a:t> (</a:t>
            </a:r>
            <a:r>
              <a:rPr lang="en-US" altLang="vi-VN" sz="2300" dirty="0" err="1">
                <a:cs typeface="Times New Roman" panose="02020603050405020304" pitchFamily="18" charset="0"/>
              </a:rPr>
              <a:t>bằng</a:t>
            </a:r>
            <a:r>
              <a:rPr lang="en-US" altLang="vi-VN" sz="2300" dirty="0">
                <a:cs typeface="Times New Roman" panose="02020603050405020304" pitchFamily="18" charset="0"/>
              </a:rPr>
              <a:t> </a:t>
            </a:r>
            <a:r>
              <a:rPr lang="en-US" altLang="vi-VN" sz="2300" dirty="0" err="1">
                <a:cs typeface="Times New Roman" panose="02020603050405020304" pitchFamily="18" charset="0"/>
              </a:rPr>
              <a:t>những</a:t>
            </a:r>
            <a:r>
              <a:rPr lang="en-US" altLang="vi-VN" sz="2300" dirty="0">
                <a:cs typeface="Times New Roman" panose="02020603050405020304" pitchFamily="18" charset="0"/>
              </a:rPr>
              <a:t> h/a </a:t>
            </a:r>
            <a:r>
              <a:rPr lang="en-US" altLang="vi-VN" sz="2300" dirty="0" err="1">
                <a:cs typeface="Times New Roman" panose="02020603050405020304" pitchFamily="18" charset="0"/>
              </a:rPr>
              <a:t>sinh</a:t>
            </a:r>
            <a:r>
              <a:rPr lang="en-US" altLang="vi-VN" sz="2300" dirty="0">
                <a:cs typeface="Times New Roman" panose="02020603050405020304" pitchFamily="18" charset="0"/>
              </a:rPr>
              <a:t> </a:t>
            </a:r>
            <a:r>
              <a:rPr lang="en-US" altLang="vi-VN" sz="2300" dirty="0" err="1">
                <a:cs typeface="Times New Roman" panose="02020603050405020304" pitchFamily="18" charset="0"/>
              </a:rPr>
              <a:t>động</a:t>
            </a:r>
            <a:r>
              <a:rPr lang="en-US" altLang="vi-VN" sz="2300" dirty="0">
                <a:cs typeface="Times New Roman" panose="02020603050405020304" pitchFamily="18" charset="0"/>
              </a:rPr>
              <a:t>, </a:t>
            </a:r>
            <a:r>
              <a:rPr lang="en-US" altLang="vi-VN" sz="2300" dirty="0" err="1">
                <a:cs typeface="Times New Roman" panose="02020603050405020304" pitchFamily="18" charset="0"/>
              </a:rPr>
              <a:t>cụ</a:t>
            </a:r>
            <a:r>
              <a:rPr lang="en-US" altLang="vi-VN" sz="2300" dirty="0">
                <a:cs typeface="Times New Roman" panose="02020603050405020304" pitchFamily="18" charset="0"/>
              </a:rPr>
              <a:t> </a:t>
            </a:r>
            <a:r>
              <a:rPr lang="en-US" altLang="vi-VN" sz="2300" dirty="0" err="1">
                <a:cs typeface="Times New Roman" panose="02020603050405020304" pitchFamily="18" charset="0"/>
              </a:rPr>
              <a:t>thể</a:t>
            </a:r>
            <a:r>
              <a:rPr lang="en-US" altLang="vi-VN" sz="2300" dirty="0">
                <a:cs typeface="Times New Roman" panose="02020603050405020304" pitchFamily="18" charset="0"/>
              </a:rPr>
              <a:t>, </a:t>
            </a:r>
            <a:r>
              <a:rPr lang="en-US" altLang="vi-VN" sz="2300" dirty="0" err="1">
                <a:cs typeface="Times New Roman" panose="02020603050405020304" pitchFamily="18" charset="0"/>
              </a:rPr>
              <a:t>đẹp</a:t>
            </a:r>
            <a:r>
              <a:rPr lang="en-US" altLang="vi-VN" sz="2300" dirty="0">
                <a:cs typeface="Times New Roman" panose="02020603050405020304" pitchFamily="18" charset="0"/>
              </a:rPr>
              <a:t> </a:t>
            </a:r>
            <a:r>
              <a:rPr lang="en-US" altLang="vi-VN" sz="2300" dirty="0" err="1">
                <a:cs typeface="Times New Roman" panose="02020603050405020304" pitchFamily="18" charset="0"/>
              </a:rPr>
              <a:t>đẽ</a:t>
            </a:r>
            <a:r>
              <a:rPr lang="en-US" altLang="vi-VN" sz="2300" dirty="0">
                <a:cs typeface="Times New Roman" panose="02020603050405020304" pitchFamily="18" charset="0"/>
              </a:rPr>
              <a:t>, </a:t>
            </a:r>
            <a:r>
              <a:rPr lang="en-US" altLang="vi-VN" sz="2300" dirty="0" err="1">
                <a:cs typeface="Times New Roman" panose="02020603050405020304" pitchFamily="18" charset="0"/>
              </a:rPr>
              <a:t>thơ</a:t>
            </a:r>
            <a:r>
              <a:rPr lang="en-US" altLang="vi-VN" sz="2300" dirty="0">
                <a:cs typeface="Times New Roman" panose="02020603050405020304" pitchFamily="18" charset="0"/>
              </a:rPr>
              <a:t> </a:t>
            </a:r>
            <a:r>
              <a:rPr lang="en-US" altLang="vi-VN" sz="2300" dirty="0" err="1">
                <a:cs typeface="Times New Roman" panose="02020603050405020304" pitchFamily="18" charset="0"/>
              </a:rPr>
              <a:t>mộng</a:t>
            </a:r>
            <a:r>
              <a:rPr lang="en-US" altLang="vi-VN" sz="2300" dirty="0">
                <a:cs typeface="Times New Roman" panose="02020603050405020304" pitchFamily="18" charset="0"/>
              </a:rPr>
              <a:t>..)</a:t>
            </a:r>
            <a:endParaRPr lang="vi-VN" altLang="vi-VN" sz="2300" dirty="0">
              <a:latin typeface=".VnTime" panose="020B7200000000000000" pitchFamily="34" charset="0"/>
              <a:cs typeface="Times New Roman" panose="02020603050405020304" pitchFamily="18" charset="0"/>
            </a:endParaRPr>
          </a:p>
          <a:p>
            <a:pPr>
              <a:spcBef>
                <a:spcPct val="0"/>
              </a:spcBef>
            </a:pPr>
            <a:r>
              <a:rPr lang="en-US" altLang="vi-VN" sz="2300" dirty="0">
                <a:cs typeface="Times New Roman" panose="02020603050405020304" pitchFamily="18" charset="0"/>
              </a:rPr>
              <a:t>+ </a:t>
            </a:r>
            <a:r>
              <a:rPr lang="en-US" altLang="vi-VN" sz="2300" dirty="0" err="1">
                <a:cs typeface="Times New Roman" panose="02020603050405020304" pitchFamily="18" charset="0"/>
              </a:rPr>
              <a:t>Tác</a:t>
            </a:r>
            <a:r>
              <a:rPr lang="en-US" altLang="vi-VN" sz="2300" dirty="0">
                <a:cs typeface="Times New Roman" panose="02020603050405020304" pitchFamily="18" charset="0"/>
              </a:rPr>
              <a:t> </a:t>
            </a:r>
            <a:r>
              <a:rPr lang="en-US" altLang="vi-VN" sz="2300" dirty="0" err="1">
                <a:cs typeface="Times New Roman" panose="02020603050405020304" pitchFamily="18" charset="0"/>
              </a:rPr>
              <a:t>phẩm</a:t>
            </a:r>
            <a:r>
              <a:rPr lang="en-US" altLang="vi-VN" sz="2300" dirty="0">
                <a:cs typeface="Times New Roman" panose="02020603050405020304" pitchFamily="18" charset="0"/>
              </a:rPr>
              <a:t> </a:t>
            </a:r>
            <a:r>
              <a:rPr lang="en-US" altLang="vi-VN" sz="2300" dirty="0" err="1">
                <a:cs typeface="Times New Roman" panose="02020603050405020304" pitchFamily="18" charset="0"/>
              </a:rPr>
              <a:t>văn</a:t>
            </a:r>
            <a:r>
              <a:rPr lang="en-US" altLang="vi-VN" sz="2300" dirty="0">
                <a:cs typeface="Times New Roman" panose="02020603050405020304" pitchFamily="18" charset="0"/>
              </a:rPr>
              <a:t> </a:t>
            </a:r>
            <a:r>
              <a:rPr lang="en-US" altLang="vi-VN" sz="2300" dirty="0" err="1">
                <a:cs typeface="Times New Roman" panose="02020603050405020304" pitchFamily="18" charset="0"/>
              </a:rPr>
              <a:t>nghệ</a:t>
            </a:r>
            <a:r>
              <a:rPr lang="en-US" altLang="vi-VN" sz="2300" dirty="0">
                <a:cs typeface="Times New Roman" panose="02020603050405020304" pitchFamily="18" charset="0"/>
              </a:rPr>
              <a:t> </a:t>
            </a:r>
            <a:r>
              <a:rPr lang="en-US" altLang="vi-VN" sz="2300" dirty="0" err="1">
                <a:cs typeface="Times New Roman" panose="02020603050405020304" pitchFamily="18" charset="0"/>
              </a:rPr>
              <a:t>là</a:t>
            </a:r>
            <a:r>
              <a:rPr lang="en-US" altLang="vi-VN" sz="2300" dirty="0">
                <a:cs typeface="Times New Roman" panose="02020603050405020304" pitchFamily="18" charset="0"/>
              </a:rPr>
              <a:t> </a:t>
            </a:r>
            <a:r>
              <a:rPr lang="en-US" altLang="vi-VN" sz="2300" dirty="0" err="1">
                <a:cs typeface="Times New Roman" panose="02020603050405020304" pitchFamily="18" charset="0"/>
              </a:rPr>
              <a:t>những</a:t>
            </a:r>
            <a:r>
              <a:rPr lang="en-US" altLang="vi-VN" sz="2300" dirty="0">
                <a:cs typeface="Times New Roman" panose="02020603050405020304" pitchFamily="18" charset="0"/>
              </a:rPr>
              <a:t> </a:t>
            </a:r>
            <a:r>
              <a:rPr lang="en-US" altLang="vi-VN" sz="2300" dirty="0" err="1">
                <a:cs typeface="Times New Roman" panose="02020603050405020304" pitchFamily="18" charset="0"/>
              </a:rPr>
              <a:t>tư</a:t>
            </a:r>
            <a:r>
              <a:rPr lang="en-US" altLang="vi-VN" sz="2300" dirty="0">
                <a:cs typeface="Times New Roman" panose="02020603050405020304" pitchFamily="18" charset="0"/>
              </a:rPr>
              <a:t> </a:t>
            </a:r>
            <a:r>
              <a:rPr lang="en-US" altLang="vi-VN" sz="2300" dirty="0" err="1">
                <a:cs typeface="Times New Roman" panose="02020603050405020304" pitchFamily="18" charset="0"/>
              </a:rPr>
              <a:t>tưởng</a:t>
            </a:r>
            <a:r>
              <a:rPr lang="en-US" altLang="vi-VN" sz="2300" dirty="0">
                <a:cs typeface="Times New Roman" panose="02020603050405020304" pitchFamily="18" charset="0"/>
              </a:rPr>
              <a:t>, </a:t>
            </a:r>
            <a:r>
              <a:rPr lang="en-US" altLang="vi-VN" sz="2300" dirty="0" err="1">
                <a:cs typeface="Times New Roman" panose="02020603050405020304" pitchFamily="18" charset="0"/>
              </a:rPr>
              <a:t>tình</a:t>
            </a:r>
            <a:r>
              <a:rPr lang="en-US" altLang="vi-VN" sz="2300" dirty="0">
                <a:cs typeface="Times New Roman" panose="02020603050405020304" pitchFamily="18" charset="0"/>
              </a:rPr>
              <a:t> </a:t>
            </a:r>
            <a:r>
              <a:rPr lang="en-US" altLang="vi-VN" sz="2300" dirty="0" err="1">
                <a:cs typeface="Times New Roman" panose="02020603050405020304" pitchFamily="18" charset="0"/>
              </a:rPr>
              <a:t>cảm</a:t>
            </a:r>
            <a:r>
              <a:rPr lang="en-US" altLang="vi-VN" sz="2300" dirty="0">
                <a:cs typeface="Times New Roman" panose="02020603050405020304" pitchFamily="18" charset="0"/>
              </a:rPr>
              <a:t> </a:t>
            </a:r>
            <a:r>
              <a:rPr lang="en-US" altLang="vi-VN" sz="2300" dirty="0" err="1">
                <a:cs typeface="Times New Roman" panose="02020603050405020304" pitchFamily="18" charset="0"/>
              </a:rPr>
              <a:t>mà</a:t>
            </a:r>
            <a:r>
              <a:rPr lang="en-US" altLang="vi-VN" sz="2300" dirty="0">
                <a:cs typeface="Times New Roman" panose="02020603050405020304" pitchFamily="18" charset="0"/>
              </a:rPr>
              <a:t> </a:t>
            </a:r>
            <a:r>
              <a:rPr lang="en-US" altLang="vi-VN" sz="2300" dirty="0" err="1">
                <a:cs typeface="Times New Roman" panose="02020603050405020304" pitchFamily="18" charset="0"/>
              </a:rPr>
              <a:t>người</a:t>
            </a:r>
            <a:r>
              <a:rPr lang="en-US" altLang="vi-VN" sz="2300" dirty="0">
                <a:cs typeface="Times New Roman" panose="02020603050405020304" pitchFamily="18" charset="0"/>
              </a:rPr>
              <a:t> </a:t>
            </a:r>
            <a:r>
              <a:rPr lang="en-US" altLang="vi-VN" sz="2300" dirty="0" err="1">
                <a:cs typeface="Times New Roman" panose="02020603050405020304" pitchFamily="18" charset="0"/>
              </a:rPr>
              <a:t>nghệ</a:t>
            </a:r>
            <a:r>
              <a:rPr lang="en-US" altLang="vi-VN" sz="2300" dirty="0">
                <a:cs typeface="Times New Roman" panose="02020603050405020304" pitchFamily="18" charset="0"/>
              </a:rPr>
              <a:t> </a:t>
            </a:r>
            <a:r>
              <a:rPr lang="en-US" altLang="vi-VN" sz="2300" dirty="0" err="1">
                <a:cs typeface="Times New Roman" panose="02020603050405020304" pitchFamily="18" charset="0"/>
              </a:rPr>
              <a:t>sĩ</a:t>
            </a:r>
            <a:r>
              <a:rPr lang="en-US" altLang="vi-VN" sz="2300" dirty="0">
                <a:cs typeface="Times New Roman" panose="02020603050405020304" pitchFamily="18" charset="0"/>
              </a:rPr>
              <a:t> </a:t>
            </a:r>
            <a:r>
              <a:rPr lang="en-US" altLang="vi-VN" sz="2300" dirty="0" err="1">
                <a:cs typeface="Times New Roman" panose="02020603050405020304" pitchFamily="18" charset="0"/>
              </a:rPr>
              <a:t>muốn</a:t>
            </a:r>
            <a:r>
              <a:rPr lang="en-US" altLang="vi-VN" sz="2300" dirty="0">
                <a:cs typeface="Times New Roman" panose="02020603050405020304" pitchFamily="18" charset="0"/>
              </a:rPr>
              <a:t> </a:t>
            </a:r>
            <a:r>
              <a:rPr lang="en-US" altLang="vi-VN" sz="2300" dirty="0" err="1">
                <a:cs typeface="Times New Roman" panose="02020603050405020304" pitchFamily="18" charset="0"/>
              </a:rPr>
              <a:t>gửi</a:t>
            </a:r>
            <a:r>
              <a:rPr lang="en-US" altLang="vi-VN" sz="2300" dirty="0">
                <a:cs typeface="Times New Roman" panose="02020603050405020304" pitchFamily="18" charset="0"/>
              </a:rPr>
              <a:t> </a:t>
            </a:r>
            <a:r>
              <a:rPr lang="en-US" altLang="vi-VN" sz="2300" dirty="0" err="1">
                <a:cs typeface="Times New Roman" panose="02020603050405020304" pitchFamily="18" charset="0"/>
              </a:rPr>
              <a:t>gắm</a:t>
            </a:r>
            <a:r>
              <a:rPr lang="en-US" altLang="vi-VN" sz="2300" dirty="0">
                <a:cs typeface="Times New Roman" panose="02020603050405020304" pitchFamily="18" charset="0"/>
              </a:rPr>
              <a:t> </a:t>
            </a:r>
            <a:r>
              <a:rPr lang="en-US" altLang="vi-VN" sz="2300" dirty="0" err="1">
                <a:cs typeface="Times New Roman" panose="02020603050405020304" pitchFamily="18" charset="0"/>
              </a:rPr>
              <a:t>trong</a:t>
            </a:r>
            <a:r>
              <a:rPr lang="en-US" altLang="vi-VN" sz="2300" dirty="0">
                <a:cs typeface="Times New Roman" panose="02020603050405020304" pitchFamily="18" charset="0"/>
              </a:rPr>
              <a:t> </a:t>
            </a:r>
            <a:r>
              <a:rPr lang="en-US" altLang="vi-VN" sz="2300" dirty="0" err="1">
                <a:cs typeface="Times New Roman" panose="02020603050405020304" pitchFamily="18" charset="0"/>
              </a:rPr>
              <a:t>đó</a:t>
            </a:r>
            <a:r>
              <a:rPr lang="en-US" altLang="vi-VN" sz="2300" dirty="0">
                <a:cs typeface="Times New Roman" panose="02020603050405020304" pitchFamily="18" charset="0"/>
              </a:rPr>
              <a:t>.</a:t>
            </a:r>
            <a:endParaRPr lang="vi-VN" altLang="vi-VN" sz="2300" dirty="0">
              <a:latin typeface=".VnTime" panose="020B72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4BE9343-F786-4E83-8643-1F00BA45C18B}"/>
              </a:ext>
            </a:extLst>
          </p:cNvPr>
          <p:cNvSpPr/>
          <p:nvPr/>
        </p:nvSpPr>
        <p:spPr>
          <a:xfrm>
            <a:off x="257664" y="2773048"/>
            <a:ext cx="9480225" cy="3985706"/>
          </a:xfrm>
          <a:prstGeom prst="rect">
            <a:avLst/>
          </a:prstGeom>
        </p:spPr>
        <p:txBody>
          <a:bodyPr wrap="square">
            <a:spAutoFit/>
          </a:bodyPr>
          <a:lstStyle/>
          <a:p>
            <a:pPr>
              <a:spcBef>
                <a:spcPct val="0"/>
              </a:spcBef>
            </a:pPr>
            <a:r>
              <a:rPr lang="pt-BR" altLang="vi-VN" sz="2300" dirty="0">
                <a:cs typeface="Times New Roman" panose="02020603050405020304" pitchFamily="18" charset="0"/>
              </a:rPr>
              <a:t>Dẫn chứng: </a:t>
            </a:r>
          </a:p>
          <a:p>
            <a:pPr>
              <a:spcBef>
                <a:spcPct val="0"/>
              </a:spcBef>
            </a:pPr>
            <a:r>
              <a:rPr lang="pt-BR" altLang="vi-VN" sz="2300" dirty="0">
                <a:cs typeface="Times New Roman" panose="02020603050405020304" pitchFamily="18" charset="0"/>
              </a:rPr>
              <a:t>+ Đó là những câu thơ nổi tiếng về tả cảnh trong truyện kiều của Nguyễn Du cùng với những lời bình...</a:t>
            </a:r>
          </a:p>
          <a:p>
            <a:pPr>
              <a:spcBef>
                <a:spcPct val="0"/>
              </a:spcBef>
            </a:pPr>
            <a:r>
              <a:rPr lang="pt-BR" altLang="vi-VN" sz="2300" dirty="0">
                <a:cs typeface="Times New Roman" panose="02020603050405020304" pitchFamily="18" charset="0"/>
              </a:rPr>
              <a:t> + Cái chết thảm khốc là An-na Ca-rê-nhi-na trong tác phẩm cùng tên của Lép.</a:t>
            </a:r>
            <a:endParaRPr lang="vi-VN" altLang="vi-VN" sz="2300" dirty="0">
              <a:latin typeface=".VnTime" panose="020B7200000000000000" pitchFamily="34" charset="0"/>
              <a:cs typeface="Times New Roman" panose="02020603050405020304" pitchFamily="18" charset="0"/>
            </a:endParaRPr>
          </a:p>
          <a:p>
            <a:pPr>
              <a:spcBef>
                <a:spcPct val="0"/>
              </a:spcBef>
            </a:pPr>
            <a:r>
              <a:rPr lang="pt-BR" altLang="vi-VN" sz="2300" dirty="0">
                <a:cs typeface="Times New Roman" panose="02020603050405020304" pitchFamily="18" charset="0"/>
              </a:rPr>
              <a:t>-&gt; Hai câu thơ của Nguyễn Du làm cho người đọc rung động với vẻ đẹp tuyệt vời mà tác giả đã miêu tả; làm cho lòng ta có những sự sống tươi trẻ đang tái sinh.</a:t>
            </a:r>
            <a:endParaRPr lang="vi-VN" altLang="vi-VN" sz="2300" dirty="0">
              <a:latin typeface=".VnTime" panose="020B7200000000000000" pitchFamily="34" charset="0"/>
              <a:cs typeface="Times New Roman" panose="02020603050405020304" pitchFamily="18" charset="0"/>
            </a:endParaRPr>
          </a:p>
          <a:p>
            <a:pPr>
              <a:spcBef>
                <a:spcPct val="0"/>
              </a:spcBef>
            </a:pPr>
            <a:r>
              <a:rPr lang="pt-BR" altLang="vi-VN" sz="2300" dirty="0">
                <a:cs typeface="Times New Roman" panose="02020603050405020304" pitchFamily="18" charset="0"/>
              </a:rPr>
              <a:t>-&gt; Cái chết của An-na Ca-rê-nhi-na khiến cho người đọc buâng khuâng, thương cảm, không quên.</a:t>
            </a:r>
            <a:endParaRPr lang="vi-VN" altLang="vi-VN" sz="2300" dirty="0">
              <a:latin typeface=".VnTime" panose="020B7200000000000000" pitchFamily="34" charset="0"/>
              <a:cs typeface="Times New Roman" panose="02020603050405020304" pitchFamily="18" charset="0"/>
            </a:endParaRPr>
          </a:p>
          <a:p>
            <a:pPr marL="342900" indent="-342900">
              <a:spcBef>
                <a:spcPct val="0"/>
              </a:spcBef>
              <a:buFont typeface="Symbol" panose="05050102010706020507" pitchFamily="18" charset="2"/>
              <a:buChar char="Þ"/>
            </a:pPr>
            <a:r>
              <a:rPr lang="pt-BR" altLang="vi-VN" sz="2300" dirty="0">
                <a:cs typeface="Times New Roman" panose="02020603050405020304" pitchFamily="18" charset="0"/>
              </a:rPr>
              <a:t>Đó chính là lời gửi, lời nhắn, là nội dung tư tưởng,</a:t>
            </a:r>
          </a:p>
          <a:p>
            <a:pPr>
              <a:spcBef>
                <a:spcPct val="0"/>
              </a:spcBef>
            </a:pPr>
            <a:r>
              <a:rPr lang="pt-BR" altLang="vi-VN" sz="2300" dirty="0">
                <a:cs typeface="Times New Roman" panose="02020603050405020304" pitchFamily="18" charset="0"/>
              </a:rPr>
              <a:t>t/c độc đáo của tác phẩm văn học.</a:t>
            </a:r>
            <a:endParaRPr lang="vi-VN" altLang="vi-VN" sz="2300" dirty="0">
              <a:latin typeface=".VnTime" panose="020B72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43CE3B-09AF-4602-B85E-ECFA76D4E914}"/>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7" name="TextBox 6">
            <a:extLst>
              <a:ext uri="{FF2B5EF4-FFF2-40B4-BE49-F238E27FC236}">
                <a16:creationId xmlns:a16="http://schemas.microsoft.com/office/drawing/2014/main" id="{53DB7EDE-D34E-4D59-8544-33F0A6709FD1}"/>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Tree>
    <p:extLst>
      <p:ext uri="{BB962C8B-B14F-4D97-AF65-F5344CB8AC3E}">
        <p14:creationId xmlns:p14="http://schemas.microsoft.com/office/powerpoint/2010/main" val="2572539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C83584-07E7-4120-9497-DFCB9A7DA492}"/>
              </a:ext>
            </a:extLst>
          </p:cNvPr>
          <p:cNvSpPr/>
          <p:nvPr/>
        </p:nvSpPr>
        <p:spPr>
          <a:xfrm>
            <a:off x="3330804" y="353208"/>
            <a:ext cx="8594103" cy="2308324"/>
          </a:xfrm>
          <a:prstGeom prst="rect">
            <a:avLst/>
          </a:prstGeom>
        </p:spPr>
        <p:txBody>
          <a:bodyPr wrap="square">
            <a:spAutoFit/>
          </a:bodyPr>
          <a:lstStyle/>
          <a:p>
            <a:r>
              <a:rPr lang="en-US" altLang="vi-VN" sz="4800" u="sng" dirty="0" err="1">
                <a:solidFill>
                  <a:srgbClr val="C00000"/>
                </a:solidFill>
                <a:latin typeface="Forte" panose="03060902040502070203" pitchFamily="66" charset="0"/>
                <a:cs typeface="Times New Roman" panose="02020603050405020304" pitchFamily="18" charset="0"/>
              </a:rPr>
              <a:t>Ví</a:t>
            </a:r>
            <a:r>
              <a:rPr lang="en-US" altLang="vi-VN" sz="4800" u="sng" dirty="0">
                <a:solidFill>
                  <a:srgbClr val="C00000"/>
                </a:solidFill>
                <a:latin typeface="Forte" panose="03060902040502070203" pitchFamily="66" charset="0"/>
                <a:cs typeface="Times New Roman" panose="02020603050405020304" pitchFamily="18" charset="0"/>
              </a:rPr>
              <a:t> </a:t>
            </a:r>
            <a:r>
              <a:rPr lang="en-US" altLang="vi-VN" sz="4800" u="sng" dirty="0" err="1">
                <a:solidFill>
                  <a:srgbClr val="C00000"/>
                </a:solidFill>
                <a:latin typeface="Forte" panose="03060902040502070203" pitchFamily="66" charset="0"/>
                <a:cs typeface="Times New Roman" panose="02020603050405020304" pitchFamily="18" charset="0"/>
              </a:rPr>
              <a:t>dụ</a:t>
            </a:r>
            <a:r>
              <a:rPr lang="en-US" altLang="vi-VN" sz="4800" dirty="0">
                <a:solidFill>
                  <a:srgbClr val="C00000"/>
                </a:solidFill>
                <a:latin typeface="Forte" panose="03060902040502070203" pitchFamily="66" charset="0"/>
                <a:cs typeface="Times New Roman" panose="02020603050405020304" pitchFamily="18" charset="0"/>
              </a:rPr>
              <a:t>: Qua </a:t>
            </a:r>
            <a:r>
              <a:rPr lang="en-US" altLang="vi-VN" sz="4800" dirty="0" err="1">
                <a:solidFill>
                  <a:srgbClr val="C00000"/>
                </a:solidFill>
                <a:latin typeface="Forte" panose="03060902040502070203" pitchFamily="66" charset="0"/>
                <a:cs typeface="Times New Roman" panose="02020603050405020304" pitchFamily="18" charset="0"/>
              </a:rPr>
              <a:t>tác</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phẩm</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Chiếc</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lá</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cuối</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cùng</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nhà</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văn</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Mỹ</a:t>
            </a:r>
            <a:r>
              <a:rPr lang="en-US" altLang="vi-VN" sz="4800" dirty="0">
                <a:solidFill>
                  <a:srgbClr val="C00000"/>
                </a:solidFill>
                <a:latin typeface="Forte" panose="03060902040502070203" pitchFamily="66" charset="0"/>
                <a:cs typeface="Times New Roman" panose="02020603050405020304" pitchFamily="18" charset="0"/>
              </a:rPr>
              <a:t> O. Henry </a:t>
            </a:r>
            <a:r>
              <a:rPr lang="en-US" altLang="vi-VN" sz="4800" dirty="0" err="1">
                <a:solidFill>
                  <a:srgbClr val="C00000"/>
                </a:solidFill>
                <a:latin typeface="Forte" panose="03060902040502070203" pitchFamily="66" charset="0"/>
                <a:cs typeface="Times New Roman" panose="02020603050405020304" pitchFamily="18" charset="0"/>
              </a:rPr>
              <a:t>muốn</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gửi</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gắm</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điều</a:t>
            </a:r>
            <a:r>
              <a:rPr lang="en-US" altLang="vi-VN" sz="4800" dirty="0">
                <a:solidFill>
                  <a:srgbClr val="C00000"/>
                </a:solidFill>
                <a:latin typeface="Forte" panose="03060902040502070203" pitchFamily="66" charset="0"/>
                <a:cs typeface="Times New Roman" panose="02020603050405020304" pitchFamily="18" charset="0"/>
              </a:rPr>
              <a:t> </a:t>
            </a:r>
            <a:r>
              <a:rPr lang="en-US" altLang="vi-VN" sz="4800" dirty="0" err="1">
                <a:solidFill>
                  <a:srgbClr val="C00000"/>
                </a:solidFill>
                <a:latin typeface="Forte" panose="03060902040502070203" pitchFamily="66" charset="0"/>
                <a:cs typeface="Times New Roman" panose="02020603050405020304" pitchFamily="18" charset="0"/>
              </a:rPr>
              <a:t>gì</a:t>
            </a:r>
            <a:r>
              <a:rPr lang="en-US" altLang="vi-VN" sz="4800" dirty="0">
                <a:solidFill>
                  <a:srgbClr val="C00000"/>
                </a:solidFill>
                <a:latin typeface="Forte" panose="03060902040502070203" pitchFamily="66" charset="0"/>
                <a:cs typeface="Times New Roman" panose="02020603050405020304" pitchFamily="18" charset="0"/>
              </a:rPr>
              <a:t> ?</a:t>
            </a:r>
            <a:endParaRPr lang="en-US" sz="4800" dirty="0">
              <a:latin typeface="Forte" panose="03060902040502070203" pitchFamily="66" charset="0"/>
            </a:endParaRPr>
          </a:p>
        </p:txBody>
      </p:sp>
      <p:sp>
        <p:nvSpPr>
          <p:cNvPr id="5" name="Rectangle 4">
            <a:extLst>
              <a:ext uri="{FF2B5EF4-FFF2-40B4-BE49-F238E27FC236}">
                <a16:creationId xmlns:a16="http://schemas.microsoft.com/office/drawing/2014/main" id="{54BB1FD7-4391-40B4-8070-E6A0BED35987}"/>
              </a:ext>
            </a:extLst>
          </p:cNvPr>
          <p:cNvSpPr/>
          <p:nvPr/>
        </p:nvSpPr>
        <p:spPr>
          <a:xfrm>
            <a:off x="436775" y="2754909"/>
            <a:ext cx="9253980" cy="1508105"/>
          </a:xfrm>
          <a:prstGeom prst="rect">
            <a:avLst/>
          </a:prstGeom>
        </p:spPr>
        <p:txBody>
          <a:bodyPr wrap="square">
            <a:spAutoFit/>
          </a:bodyPr>
          <a:lstStyle/>
          <a:p>
            <a:pPr>
              <a:defRPr/>
            </a:pPr>
            <a:r>
              <a:rPr lang="en-US" altLang="vi-VN" sz="4600" kern="0" dirty="0">
                <a:cs typeface="Times New Roman" pitchFamily="18" charset="0"/>
              </a:rPr>
              <a:t>- </a:t>
            </a:r>
            <a:r>
              <a:rPr lang="en-US" altLang="vi-VN" sz="4600" kern="0" dirty="0" err="1">
                <a:cs typeface="Times New Roman" pitchFamily="18" charset="0"/>
              </a:rPr>
              <a:t>Tình</a:t>
            </a:r>
            <a:r>
              <a:rPr lang="en-US" altLang="vi-VN" sz="4600" kern="0" dirty="0">
                <a:cs typeface="Times New Roman" pitchFamily="18" charset="0"/>
              </a:rPr>
              <a:t> </a:t>
            </a:r>
            <a:r>
              <a:rPr lang="en-US" altLang="vi-VN" sz="4600" kern="0" dirty="0" err="1">
                <a:cs typeface="Times New Roman" pitchFamily="18" charset="0"/>
              </a:rPr>
              <a:t>yêu</a:t>
            </a:r>
            <a:r>
              <a:rPr lang="en-US" altLang="vi-VN" sz="4600" kern="0" dirty="0">
                <a:cs typeface="Times New Roman" pitchFamily="18" charset="0"/>
              </a:rPr>
              <a:t> </a:t>
            </a:r>
            <a:r>
              <a:rPr lang="en-US" altLang="vi-VN" sz="4600" kern="0" dirty="0" err="1">
                <a:cs typeface="Times New Roman" pitchFamily="18" charset="0"/>
              </a:rPr>
              <a:t>thương</a:t>
            </a:r>
            <a:r>
              <a:rPr lang="en-US" altLang="vi-VN" sz="4600" kern="0" dirty="0">
                <a:cs typeface="Times New Roman" pitchFamily="18" charset="0"/>
              </a:rPr>
              <a:t> </a:t>
            </a:r>
            <a:r>
              <a:rPr lang="en-US" altLang="vi-VN" sz="4600" kern="0" dirty="0" err="1">
                <a:cs typeface="Times New Roman" pitchFamily="18" charset="0"/>
              </a:rPr>
              <a:t>giữa</a:t>
            </a:r>
            <a:r>
              <a:rPr lang="en-US" altLang="vi-VN" sz="4600" kern="0" dirty="0">
                <a:cs typeface="Times New Roman" pitchFamily="18" charset="0"/>
              </a:rPr>
              <a:t> </a:t>
            </a:r>
            <a:r>
              <a:rPr lang="en-US" altLang="vi-VN" sz="4600" kern="0" dirty="0" err="1">
                <a:cs typeface="Times New Roman" pitchFamily="18" charset="0"/>
              </a:rPr>
              <a:t>những</a:t>
            </a:r>
            <a:r>
              <a:rPr lang="en-US" altLang="vi-VN" sz="4600" kern="0" dirty="0">
                <a:cs typeface="Times New Roman" pitchFamily="18" charset="0"/>
              </a:rPr>
              <a:t> con </a:t>
            </a:r>
            <a:r>
              <a:rPr lang="en-US" altLang="vi-VN" sz="4600" kern="0" dirty="0" err="1">
                <a:cs typeface="Times New Roman" pitchFamily="18" charset="0"/>
              </a:rPr>
              <a:t>người</a:t>
            </a:r>
            <a:r>
              <a:rPr lang="en-US" altLang="vi-VN" sz="4600" kern="0" dirty="0">
                <a:cs typeface="Times New Roman" pitchFamily="18" charset="0"/>
              </a:rPr>
              <a:t> </a:t>
            </a:r>
            <a:r>
              <a:rPr lang="en-US" altLang="vi-VN" sz="4600" kern="0" dirty="0" err="1">
                <a:cs typeface="Times New Roman" pitchFamily="18" charset="0"/>
              </a:rPr>
              <a:t>nghèo</a:t>
            </a:r>
            <a:r>
              <a:rPr lang="en-US" altLang="vi-VN" sz="4600" kern="0" dirty="0">
                <a:cs typeface="Times New Roman" pitchFamily="18" charset="0"/>
              </a:rPr>
              <a:t> </a:t>
            </a:r>
            <a:r>
              <a:rPr lang="en-US" altLang="vi-VN" sz="4600" kern="0" dirty="0" err="1">
                <a:cs typeface="Times New Roman" pitchFamily="18" charset="0"/>
              </a:rPr>
              <a:t>khổ</a:t>
            </a:r>
            <a:r>
              <a:rPr lang="en-US" altLang="vi-VN" sz="4600" kern="0" dirty="0">
                <a:cs typeface="Times New Roman" pitchFamily="18" charset="0"/>
              </a:rPr>
              <a:t> </a:t>
            </a:r>
            <a:r>
              <a:rPr lang="en-US" altLang="vi-VN" sz="4600" kern="0" dirty="0" err="1">
                <a:cs typeface="Times New Roman" pitchFamily="18" charset="0"/>
              </a:rPr>
              <a:t>trong</a:t>
            </a:r>
            <a:r>
              <a:rPr lang="en-US" altLang="vi-VN" sz="4600" kern="0" dirty="0">
                <a:cs typeface="Times New Roman" pitchFamily="18" charset="0"/>
              </a:rPr>
              <a:t> </a:t>
            </a:r>
            <a:r>
              <a:rPr lang="en-US" altLang="vi-VN" sz="4600" kern="0" dirty="0" err="1">
                <a:cs typeface="Times New Roman" pitchFamily="18" charset="0"/>
              </a:rPr>
              <a:t>xã</a:t>
            </a:r>
            <a:r>
              <a:rPr lang="en-US" altLang="vi-VN" sz="4600" kern="0" dirty="0">
                <a:cs typeface="Times New Roman" pitchFamily="18" charset="0"/>
              </a:rPr>
              <a:t> </a:t>
            </a:r>
            <a:r>
              <a:rPr lang="en-US" altLang="vi-VN" sz="4600" kern="0" dirty="0" err="1">
                <a:cs typeface="Times New Roman" pitchFamily="18" charset="0"/>
              </a:rPr>
              <a:t>hội</a:t>
            </a:r>
            <a:endParaRPr lang="vi-VN" sz="4600" kern="0" dirty="0"/>
          </a:p>
        </p:txBody>
      </p:sp>
    </p:spTree>
    <p:extLst>
      <p:ext uri="{BB962C8B-B14F-4D97-AF65-F5344CB8AC3E}">
        <p14:creationId xmlns:p14="http://schemas.microsoft.com/office/powerpoint/2010/main" val="544726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200A6-DE88-4007-A31B-B37F3122FADC}"/>
              </a:ext>
            </a:extLst>
          </p:cNvPr>
          <p:cNvSpPr/>
          <p:nvPr/>
        </p:nvSpPr>
        <p:spPr>
          <a:xfrm>
            <a:off x="2623794" y="438010"/>
            <a:ext cx="9433088" cy="2554545"/>
          </a:xfrm>
          <a:prstGeom prst="rect">
            <a:avLst/>
          </a:prstGeom>
        </p:spPr>
        <p:txBody>
          <a:bodyPr wrap="square">
            <a:spAutoFit/>
          </a:bodyPr>
          <a:lstStyle/>
          <a:p>
            <a:pPr>
              <a:spcBef>
                <a:spcPct val="0"/>
              </a:spcBef>
            </a:pPr>
            <a:r>
              <a:rPr lang="en-US" altLang="vi-VN" sz="2000" i="1" dirty="0">
                <a:solidFill>
                  <a:srgbClr val="030BA1"/>
                </a:solidFill>
                <a:cs typeface="Times New Roman" panose="02020603050405020304" pitchFamily="18" charset="0"/>
              </a:rPr>
              <a:t>1.</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Nội</a:t>
            </a:r>
            <a:r>
              <a:rPr lang="en-US" altLang="vi-VN" sz="2000" i="1" u="sng" dirty="0">
                <a:solidFill>
                  <a:srgbClr val="030BA1"/>
                </a:solidFill>
                <a:cs typeface="Times New Roman" panose="02020603050405020304" pitchFamily="18" charset="0"/>
              </a:rPr>
              <a:t> dung </a:t>
            </a:r>
            <a:r>
              <a:rPr lang="en-US" altLang="vi-VN" sz="2000" i="1" u="sng" dirty="0" err="1">
                <a:solidFill>
                  <a:srgbClr val="030BA1"/>
                </a:solidFill>
                <a:cs typeface="Times New Roman" panose="02020603050405020304" pitchFamily="18" charset="0"/>
              </a:rPr>
              <a:t>phản</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ánh</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của</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văn</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nghệ</a:t>
            </a:r>
            <a:r>
              <a:rPr lang="en-US" altLang="vi-VN" sz="2000" i="1" u="sng" dirty="0">
                <a:solidFill>
                  <a:srgbClr val="030BA1"/>
                </a:solidFill>
                <a:cs typeface="Times New Roman" panose="02020603050405020304" pitchFamily="18" charset="0"/>
              </a:rPr>
              <a:t>:</a:t>
            </a: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Văn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phản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ánh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thực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khách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quan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thể</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tưởng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tình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cảm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của</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người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sĩ</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chủ</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quan</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phẩm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thuật</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sự</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thực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cuộc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sống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một</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cách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sâu</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sắc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bằng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những</a:t>
            </a:r>
            <a:r>
              <a:rPr lang="en-US" altLang="vi-VN" sz="2000" dirty="0">
                <a:solidFill>
                  <a:srgbClr val="000000"/>
                </a:solidFill>
                <a:cs typeface="Times New Roman" panose="02020603050405020304" pitchFamily="18" charset="0"/>
              </a:rPr>
              <a:t> h/a </a:t>
            </a:r>
            <a:r>
              <a:rPr lang="en-US" altLang="vi-VN" sz="2000" dirty="0" err="1">
                <a:solidFill>
                  <a:srgbClr val="000000"/>
                </a:solidFill>
                <a:cs typeface="Times New Roman" panose="02020603050405020304" pitchFamily="18" charset="0"/>
              </a:rPr>
              <a:t>sinh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động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cụ</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thể</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đẹp</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đẽ</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thơ</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mộng</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phẩm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văn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những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tưởng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tình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cảm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người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sĩ</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muốn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gửi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gắm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trong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đó</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cs typeface="Times New Roman" panose="02020603050405020304" pitchFamily="18" charset="0"/>
              </a:rPr>
              <a:t>- </a:t>
            </a:r>
            <a:r>
              <a:rPr lang="en-US" altLang="vi-VN" sz="2000" dirty="0" err="1">
                <a:cs typeface="Times New Roman" panose="02020603050405020304" pitchFamily="18" charset="0"/>
              </a:rPr>
              <a:t>Lời</a:t>
            </a:r>
            <a:r>
              <a:rPr lang="en-US" altLang="vi-VN" sz="2000" dirty="0">
                <a:cs typeface="Times New Roman" panose="02020603050405020304" pitchFamily="18" charset="0"/>
              </a:rPr>
              <a:t> </a:t>
            </a:r>
            <a:r>
              <a:rPr lang="en-US" altLang="vi-VN" sz="2000" dirty="0" err="1">
                <a:cs typeface="Times New Roman" panose="02020603050405020304" pitchFamily="18" charset="0"/>
              </a:rPr>
              <a:t>gửi</a:t>
            </a:r>
            <a:r>
              <a:rPr lang="en-US" altLang="vi-VN" sz="2000" dirty="0">
                <a:cs typeface="Times New Roman" panose="02020603050405020304" pitchFamily="18" charset="0"/>
              </a:rPr>
              <a:t> </a:t>
            </a:r>
            <a:r>
              <a:rPr lang="en-US" altLang="vi-VN" sz="2000" dirty="0" err="1">
                <a:cs typeface="Times New Roman" panose="02020603050405020304" pitchFamily="18" charset="0"/>
              </a:rPr>
              <a:t>của</a:t>
            </a:r>
            <a:r>
              <a:rPr lang="en-US" altLang="vi-VN" sz="2000" dirty="0">
                <a:cs typeface="Times New Roman" panose="02020603050405020304" pitchFamily="18" charset="0"/>
              </a:rPr>
              <a:t> </a:t>
            </a:r>
            <a:r>
              <a:rPr lang="en-US" altLang="vi-VN" sz="2000" dirty="0" err="1">
                <a:cs typeface="Times New Roman" panose="02020603050405020304" pitchFamily="18" charset="0"/>
              </a:rPr>
              <a:t>văn</a:t>
            </a:r>
            <a:r>
              <a:rPr lang="en-US" altLang="vi-VN" sz="2000" dirty="0">
                <a:cs typeface="Times New Roman" panose="02020603050405020304" pitchFamily="18" charset="0"/>
              </a:rPr>
              <a:t> </a:t>
            </a:r>
            <a:r>
              <a:rPr lang="en-US" altLang="vi-VN" sz="2000" dirty="0" err="1">
                <a:cs typeface="Times New Roman" panose="02020603050405020304" pitchFamily="18" charset="0"/>
              </a:rPr>
              <a:t>nghệ</a:t>
            </a:r>
            <a:r>
              <a:rPr lang="en-US" altLang="vi-VN" sz="2000" dirty="0">
                <a:cs typeface="Times New Roman" panose="02020603050405020304" pitchFamily="18" charset="0"/>
              </a:rPr>
              <a:t> </a:t>
            </a:r>
            <a:r>
              <a:rPr lang="en-US" altLang="vi-VN" sz="2000" dirty="0" err="1">
                <a:cs typeface="Times New Roman" panose="02020603050405020304" pitchFamily="18" charset="0"/>
              </a:rPr>
              <a:t>là</a:t>
            </a:r>
            <a:r>
              <a:rPr lang="en-US" altLang="vi-VN" sz="2000" dirty="0">
                <a:cs typeface="Times New Roman" panose="02020603050405020304" pitchFamily="18" charset="0"/>
              </a:rPr>
              <a:t> </a:t>
            </a:r>
            <a:r>
              <a:rPr lang="en-US" altLang="vi-VN" sz="2000" dirty="0" err="1">
                <a:cs typeface="Times New Roman" panose="02020603050405020304" pitchFamily="18" charset="0"/>
              </a:rPr>
              <a:t>những</a:t>
            </a:r>
            <a:r>
              <a:rPr lang="en-US" altLang="vi-VN" sz="2000" dirty="0">
                <a:cs typeface="Times New Roman" panose="02020603050405020304" pitchFamily="18" charset="0"/>
              </a:rPr>
              <a:t> say </a:t>
            </a:r>
            <a:r>
              <a:rPr lang="en-US" altLang="vi-VN" sz="2000" dirty="0" err="1">
                <a:cs typeface="Times New Roman" panose="02020603050405020304" pitchFamily="18" charset="0"/>
              </a:rPr>
              <a:t>sưa</a:t>
            </a:r>
            <a:r>
              <a:rPr lang="en-US" altLang="vi-VN" sz="2000" dirty="0">
                <a:cs typeface="Times New Roman" panose="02020603050405020304" pitchFamily="18" charset="0"/>
              </a:rPr>
              <a:t>, </a:t>
            </a:r>
            <a:r>
              <a:rPr lang="nl-NL" altLang="vi-VN" sz="2000" dirty="0">
                <a:solidFill>
                  <a:srgbClr val="000000"/>
                </a:solidFill>
                <a:cs typeface="Times New Roman" panose="02020603050405020304" pitchFamily="18" charset="0"/>
              </a:rPr>
              <a:t>vui buồn, yêu ghét, mơ mộng, phấn khích </a:t>
            </a:r>
            <a:endParaRPr lang="en-US" altLang="vi-VN" sz="2000" dirty="0">
              <a:cs typeface="Times New Roman" panose="02020603050405020304" pitchFamily="18" charset="0"/>
            </a:endParaRPr>
          </a:p>
        </p:txBody>
      </p:sp>
      <p:sp>
        <p:nvSpPr>
          <p:cNvPr id="5" name="TextBox 4">
            <a:extLst>
              <a:ext uri="{FF2B5EF4-FFF2-40B4-BE49-F238E27FC236}">
                <a16:creationId xmlns:a16="http://schemas.microsoft.com/office/drawing/2014/main" id="{E3E97CBD-699F-4E2C-9352-DA2C3CC0DCD8}"/>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6" name="TextBox 5">
            <a:extLst>
              <a:ext uri="{FF2B5EF4-FFF2-40B4-BE49-F238E27FC236}">
                <a16:creationId xmlns:a16="http://schemas.microsoft.com/office/drawing/2014/main" id="{748FE5CF-0C4C-4D59-A1C5-F31BAEE27315}"/>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
        <p:nvSpPr>
          <p:cNvPr id="7" name="Rectangle 6">
            <a:extLst>
              <a:ext uri="{FF2B5EF4-FFF2-40B4-BE49-F238E27FC236}">
                <a16:creationId xmlns:a16="http://schemas.microsoft.com/office/drawing/2014/main" id="{BE948F97-647A-43E2-BC5C-F73CCAF30BDF}"/>
              </a:ext>
            </a:extLst>
          </p:cNvPr>
          <p:cNvSpPr>
            <a:spLocks noChangeArrowheads="1"/>
          </p:cNvSpPr>
          <p:nvPr/>
        </p:nvSpPr>
        <p:spPr bwMode="auto">
          <a:xfrm>
            <a:off x="2623794" y="2992555"/>
            <a:ext cx="8151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vi-VN" sz="2000" dirty="0">
                <a:solidFill>
                  <a:srgbClr val="000000"/>
                </a:solidFill>
                <a:cs typeface="Times New Roman" panose="02020603050405020304" pitchFamily="18" charset="0"/>
                <a:sym typeface="Wingdings" panose="05000000000000000000" pitchFamily="2" charset="2"/>
              </a:rPr>
              <a:t> </a:t>
            </a:r>
            <a:r>
              <a:rPr lang="nl-NL" altLang="vi-VN" sz="2000" b="0" i="1" dirty="0">
                <a:solidFill>
                  <a:srgbClr val="000000"/>
                </a:solidFill>
                <a:cs typeface="Times New Roman" panose="02020603050405020304" pitchFamily="18" charset="0"/>
              </a:rPr>
              <a:t>Khiến ta rung động ngỡ ngàng để rồi thay đổi “mắt ta nhìn, óc ta nghĩ”...</a:t>
            </a:r>
            <a:endParaRPr lang="vi-VN" altLang="vi-VN" sz="2000" b="0" i="1" dirty="0"/>
          </a:p>
        </p:txBody>
      </p:sp>
      <p:sp>
        <p:nvSpPr>
          <p:cNvPr id="8" name="Rectangle 7">
            <a:extLst>
              <a:ext uri="{FF2B5EF4-FFF2-40B4-BE49-F238E27FC236}">
                <a16:creationId xmlns:a16="http://schemas.microsoft.com/office/drawing/2014/main" id="{C12FF6D5-2E8C-471F-92CF-3B86CF8109E5}"/>
              </a:ext>
            </a:extLst>
          </p:cNvPr>
          <p:cNvSpPr>
            <a:spLocks noChangeArrowheads="1"/>
          </p:cNvSpPr>
          <p:nvPr/>
        </p:nvSpPr>
        <p:spPr bwMode="auto">
          <a:xfrm>
            <a:off x="604886" y="3439992"/>
            <a:ext cx="11451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nl-NL" altLang="vi-VN" sz="2000" b="0" dirty="0">
                <a:solidFill>
                  <a:srgbClr val="000000"/>
                </a:solidFill>
                <a:cs typeface="Times New Roman" panose="02020603050405020304" pitchFamily="18" charset="0"/>
              </a:rPr>
              <a:t>- Lời gửi của văn nghệ là không những bài học luân lí…</a:t>
            </a:r>
            <a:endParaRPr lang="vi-VN" altLang="vi-VN" sz="2000" b="0" dirty="0">
              <a:latin typeface=".VnTime" panose="020B7200000000000000" pitchFamily="34" charset="0"/>
              <a:cs typeface="Times New Roman" panose="02020603050405020304" pitchFamily="18" charset="0"/>
            </a:endParaRPr>
          </a:p>
          <a:p>
            <a:pPr algn="just" eaLnBrk="1" hangingPunct="1">
              <a:spcBef>
                <a:spcPct val="0"/>
              </a:spcBef>
              <a:buFontTx/>
              <a:buNone/>
            </a:pPr>
            <a:r>
              <a:rPr lang="nl-NL" altLang="vi-VN" sz="2000" b="0" dirty="0">
                <a:solidFill>
                  <a:srgbClr val="000000"/>
                </a:solidFill>
                <a:cs typeface="Times New Roman" panose="02020603050405020304" pitchFamily="18" charset="0"/>
              </a:rPr>
              <a:t>- Lời gửi của văn nghệ phức tạp, phong phú và sâu sắc hơn…đó là những vui buồn, yêu ghét ….</a:t>
            </a:r>
            <a:endParaRPr lang="vi-VN" altLang="vi-VN" sz="2000" b="0" dirty="0">
              <a:latin typeface=".VnTime" panose="020B7200000000000000"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6EFA7B-7F19-40B0-B2C9-F8969E874DA4}"/>
              </a:ext>
            </a:extLst>
          </p:cNvPr>
          <p:cNvSpPr>
            <a:spLocks noChangeArrowheads="1"/>
          </p:cNvSpPr>
          <p:nvPr/>
        </p:nvSpPr>
        <p:spPr bwMode="auto">
          <a:xfrm>
            <a:off x="615998" y="4112602"/>
            <a:ext cx="9029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vi-VN" sz="2000" i="1" dirty="0">
                <a:solidFill>
                  <a:srgbClr val="000000"/>
                </a:solidFill>
                <a:cs typeface="Times New Roman" panose="02020603050405020304" pitchFamily="18" charset="0"/>
                <a:sym typeface="Wingdings" panose="05000000000000000000" pitchFamily="2" charset="2"/>
              </a:rPr>
              <a:t></a:t>
            </a:r>
            <a:r>
              <a:rPr lang="nl-NL" altLang="vi-VN" sz="2000" i="1" dirty="0">
                <a:solidFill>
                  <a:srgbClr val="000000"/>
                </a:solidFill>
                <a:cs typeface="Times New Roman" panose="02020603050405020304" pitchFamily="18" charset="0"/>
              </a:rPr>
              <a:t> Vì ở đó còn chứa đựng những nội dung tư tưởng, tình cảm phong phú của nhà văn.</a:t>
            </a:r>
            <a:endParaRPr lang="vi-VN" altLang="vi-VN" sz="2000" i="1" dirty="0">
              <a:latin typeface=".VnTime" panose="020B7200000000000000"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E2A781E-7D69-459E-8E76-67A99E6273CD}"/>
              </a:ext>
            </a:extLst>
          </p:cNvPr>
          <p:cNvSpPr>
            <a:spLocks noChangeArrowheads="1"/>
          </p:cNvSpPr>
          <p:nvPr/>
        </p:nvSpPr>
        <p:spPr bwMode="auto">
          <a:xfrm>
            <a:off x="604886" y="4491923"/>
            <a:ext cx="68594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vi-VN" sz="2000" i="1" dirty="0">
                <a:solidFill>
                  <a:srgbClr val="000000"/>
                </a:solidFill>
                <a:cs typeface="Times New Roman" panose="02020603050405020304" pitchFamily="18" charset="0"/>
              </a:rPr>
              <a:t>- Là những say sưa, vui buồn, yêu ghét, mơ mộng, phấn kích.</a:t>
            </a:r>
            <a:endParaRPr lang="vi-VN" altLang="vi-VN" sz="2000" i="1" dirty="0">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3471915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B4DCF-FD68-43C1-A271-79D6BF94BF9B}"/>
              </a:ext>
            </a:extLst>
          </p:cNvPr>
          <p:cNvSpPr txBox="1"/>
          <p:nvPr/>
        </p:nvSpPr>
        <p:spPr>
          <a:xfrm>
            <a:off x="2696067" y="0"/>
            <a:ext cx="1036948" cy="523220"/>
          </a:xfrm>
          <a:prstGeom prst="rect">
            <a:avLst/>
          </a:prstGeom>
          <a:noFill/>
        </p:spPr>
        <p:txBody>
          <a:bodyPr wrap="square" rtlCol="0">
            <a:spAutoFit/>
          </a:bodyPr>
          <a:lstStyle/>
          <a:p>
            <a:r>
              <a:rPr lang="en-US" sz="2800" dirty="0">
                <a:solidFill>
                  <a:srgbClr val="FF0000"/>
                </a:solidFill>
                <a:latin typeface=".TMC-Ong Do" pitchFamily="2" charset="0"/>
              </a:rPr>
              <a:t>II. </a:t>
            </a:r>
          </a:p>
        </p:txBody>
      </p:sp>
      <p:sp>
        <p:nvSpPr>
          <p:cNvPr id="5" name="TextBox 4">
            <a:extLst>
              <a:ext uri="{FF2B5EF4-FFF2-40B4-BE49-F238E27FC236}">
                <a16:creationId xmlns:a16="http://schemas.microsoft.com/office/drawing/2014/main" id="{852ECE01-93FE-4A27-9080-6411129A067E}"/>
              </a:ext>
            </a:extLst>
          </p:cNvPr>
          <p:cNvSpPr txBox="1"/>
          <p:nvPr/>
        </p:nvSpPr>
        <p:spPr>
          <a:xfrm>
            <a:off x="3508342" y="-9427"/>
            <a:ext cx="9153427" cy="523220"/>
          </a:xfrm>
          <a:prstGeom prst="rect">
            <a:avLst/>
          </a:prstGeom>
          <a:noFill/>
        </p:spPr>
        <p:txBody>
          <a:bodyPr wrap="square" rtlCol="0">
            <a:spAutoFit/>
          </a:bodyPr>
          <a:lstStyle/>
          <a:p>
            <a:r>
              <a:rPr lang="en-US" sz="2800" dirty="0" err="1">
                <a:latin typeface="VNI-Thufap2" pitchFamily="2" charset="0"/>
              </a:rPr>
              <a:t>Tìm</a:t>
            </a:r>
            <a:r>
              <a:rPr lang="en-US" sz="2800" dirty="0">
                <a:latin typeface="VNI-Thufap2" pitchFamily="2" charset="0"/>
              </a:rPr>
              <a:t> </a:t>
            </a:r>
            <a:r>
              <a:rPr lang="en-US" sz="2800" dirty="0" err="1">
                <a:latin typeface="VNI-Thufap2" pitchFamily="2" charset="0"/>
              </a:rPr>
              <a:t>hiểu</a:t>
            </a:r>
            <a:r>
              <a:rPr lang="en-US" sz="2800" dirty="0">
                <a:latin typeface="VNI-Thufap2" pitchFamily="2" charset="0"/>
              </a:rPr>
              <a:t> chi </a:t>
            </a:r>
            <a:r>
              <a:rPr lang="en-US" sz="2800" dirty="0" err="1">
                <a:latin typeface="VNI-Thufap2" pitchFamily="2" charset="0"/>
              </a:rPr>
              <a:t>tiết</a:t>
            </a:r>
            <a:endParaRPr lang="en-US" sz="2800" dirty="0">
              <a:latin typeface="VNI-Thufap2" pitchFamily="2" charset="0"/>
            </a:endParaRPr>
          </a:p>
        </p:txBody>
      </p:sp>
      <p:sp>
        <p:nvSpPr>
          <p:cNvPr id="6" name="Rectangle 5">
            <a:extLst>
              <a:ext uri="{FF2B5EF4-FFF2-40B4-BE49-F238E27FC236}">
                <a16:creationId xmlns:a16="http://schemas.microsoft.com/office/drawing/2014/main" id="{0F855681-6F64-4465-B86A-7A986B6EF945}"/>
              </a:ext>
            </a:extLst>
          </p:cNvPr>
          <p:cNvSpPr/>
          <p:nvPr/>
        </p:nvSpPr>
        <p:spPr>
          <a:xfrm>
            <a:off x="2604939" y="513793"/>
            <a:ext cx="9587061" cy="2554545"/>
          </a:xfrm>
          <a:prstGeom prst="rect">
            <a:avLst/>
          </a:prstGeom>
        </p:spPr>
        <p:txBody>
          <a:bodyPr wrap="square">
            <a:spAutoFit/>
          </a:bodyPr>
          <a:lstStyle/>
          <a:p>
            <a:pPr>
              <a:spcBef>
                <a:spcPct val="0"/>
              </a:spcBef>
            </a:pPr>
            <a:r>
              <a:rPr lang="en-US" altLang="vi-VN" sz="2000" i="1" dirty="0">
                <a:solidFill>
                  <a:srgbClr val="030BA1"/>
                </a:solidFill>
                <a:cs typeface="Times New Roman" panose="02020603050405020304" pitchFamily="18" charset="0"/>
              </a:rPr>
              <a:t>1.</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Nội</a:t>
            </a:r>
            <a:r>
              <a:rPr lang="en-US" altLang="vi-VN" sz="2000" i="1" u="sng" dirty="0">
                <a:solidFill>
                  <a:srgbClr val="030BA1"/>
                </a:solidFill>
                <a:cs typeface="Times New Roman" panose="02020603050405020304" pitchFamily="18" charset="0"/>
              </a:rPr>
              <a:t> dung </a:t>
            </a:r>
            <a:r>
              <a:rPr lang="en-US" altLang="vi-VN" sz="2000" i="1" u="sng" dirty="0" err="1">
                <a:solidFill>
                  <a:srgbClr val="030BA1"/>
                </a:solidFill>
                <a:cs typeface="Times New Roman" panose="02020603050405020304" pitchFamily="18" charset="0"/>
              </a:rPr>
              <a:t>phản</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ánh</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của</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văn</a:t>
            </a:r>
            <a:r>
              <a:rPr lang="en-US" altLang="vi-VN" sz="2000" i="1" u="sng" dirty="0">
                <a:solidFill>
                  <a:srgbClr val="030BA1"/>
                </a:solidFill>
                <a:cs typeface="Times New Roman" panose="02020603050405020304" pitchFamily="18" charset="0"/>
              </a:rPr>
              <a:t> </a:t>
            </a:r>
            <a:r>
              <a:rPr lang="en-US" altLang="vi-VN" sz="2000" i="1" u="sng" dirty="0" err="1">
                <a:solidFill>
                  <a:srgbClr val="030BA1"/>
                </a:solidFill>
                <a:cs typeface="Times New Roman" panose="02020603050405020304" pitchFamily="18" charset="0"/>
              </a:rPr>
              <a:t>nghệ</a:t>
            </a:r>
            <a:r>
              <a:rPr lang="en-US" altLang="vi-VN" sz="2000" i="1" u="sng" dirty="0">
                <a:solidFill>
                  <a:srgbClr val="030BA1"/>
                </a:solidFill>
                <a:cs typeface="Times New Roman" panose="02020603050405020304" pitchFamily="18" charset="0"/>
              </a:rPr>
              <a:t>:</a:t>
            </a: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Văn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phản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ánh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thực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khách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quan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thể</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tưởng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tình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cảm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của</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người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sĩ</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chủ</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quan</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phẩm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thuật</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sự</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lại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hiện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thực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cuộc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sống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một</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cách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sâu</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sắc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bằng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những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hình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ảnh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sinh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động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cụ</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thể</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đẹp</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đẽ</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thơ</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mộng</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Tác</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phẩm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văn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những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tưởng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tình</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cảm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người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sĩ</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muốn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gửi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gắm</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trong</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đó</a:t>
            </a:r>
            <a:r>
              <a:rPr lang="en-US" altLang="vi-VN" sz="2000" dirty="0">
                <a:solidFill>
                  <a:srgbClr val="000000"/>
                </a:solidFill>
                <a:cs typeface="Times New Roman" panose="02020603050405020304" pitchFamily="18" charset="0"/>
              </a:rPr>
              <a:t>.</a:t>
            </a:r>
            <a:endParaRPr lang="vi-VN" altLang="vi-VN" sz="2000" dirty="0">
              <a:solidFill>
                <a:srgbClr val="000000"/>
              </a:solidFill>
              <a:latin typeface=".VnTime" panose="020B7200000000000000" pitchFamily="34" charset="0"/>
              <a:cs typeface="Times New Roman" panose="02020603050405020304" pitchFamily="18" charset="0"/>
            </a:endParaRPr>
          </a:p>
          <a:p>
            <a:pPr>
              <a:spcBef>
                <a:spcPct val="0"/>
              </a:spcBef>
            </a:pP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Lời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gửi</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của</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văn</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nghệ</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là</a:t>
            </a:r>
            <a:r>
              <a:rPr lang="en-US" altLang="vi-VN" sz="2000" dirty="0">
                <a:solidFill>
                  <a:srgbClr val="000000"/>
                </a:solidFill>
                <a:cs typeface="Times New Roman" panose="02020603050405020304" pitchFamily="18" charset="0"/>
              </a:rPr>
              <a:t> </a:t>
            </a:r>
            <a:r>
              <a:rPr lang="en-US" altLang="vi-VN" sz="2000" dirty="0" err="1">
                <a:solidFill>
                  <a:srgbClr val="000000"/>
                </a:solidFill>
                <a:cs typeface="Times New Roman" panose="02020603050405020304" pitchFamily="18" charset="0"/>
              </a:rPr>
              <a:t>những</a:t>
            </a:r>
            <a:r>
              <a:rPr lang="en-US" altLang="vi-VN" sz="2000" dirty="0">
                <a:solidFill>
                  <a:srgbClr val="000000"/>
                </a:solidFill>
                <a:cs typeface="Times New Roman" panose="02020603050405020304" pitchFamily="18" charset="0"/>
              </a:rPr>
              <a:t> say </a:t>
            </a:r>
            <a:r>
              <a:rPr lang="en-US" altLang="vi-VN" sz="2000" dirty="0" err="1">
                <a:solidFill>
                  <a:srgbClr val="000000"/>
                </a:solidFill>
                <a:cs typeface="Times New Roman" panose="02020603050405020304" pitchFamily="18" charset="0"/>
              </a:rPr>
              <a:t>sưa</a:t>
            </a:r>
            <a:r>
              <a:rPr lang="en-US" altLang="vi-VN" sz="2000" dirty="0">
                <a:solidFill>
                  <a:srgbClr val="000000"/>
                </a:solidFill>
                <a:cs typeface="Times New Roman" panose="02020603050405020304" pitchFamily="18" charset="0"/>
              </a:rPr>
              <a:t>, </a:t>
            </a:r>
            <a:r>
              <a:rPr lang="nl-NL" altLang="vi-VN" sz="2000" dirty="0">
                <a:solidFill>
                  <a:srgbClr val="000000"/>
                </a:solidFill>
                <a:cs typeface="Times New Roman" panose="02020603050405020304" pitchFamily="18" charset="0"/>
              </a:rPr>
              <a:t>vui buồn, yêu ghét, mơ mộng, phấn kích</a:t>
            </a:r>
            <a:endParaRPr lang="en-US" sz="2000" dirty="0"/>
          </a:p>
        </p:txBody>
      </p:sp>
      <p:sp>
        <p:nvSpPr>
          <p:cNvPr id="7" name="Rectangle 12">
            <a:extLst>
              <a:ext uri="{FF2B5EF4-FFF2-40B4-BE49-F238E27FC236}">
                <a16:creationId xmlns:a16="http://schemas.microsoft.com/office/drawing/2014/main" id="{F08FEDDE-49F4-4E69-B200-A2B3A1D88CFB}"/>
              </a:ext>
            </a:extLst>
          </p:cNvPr>
          <p:cNvSpPr>
            <a:spLocks noChangeArrowheads="1"/>
          </p:cNvSpPr>
          <p:nvPr/>
        </p:nvSpPr>
        <p:spPr bwMode="auto">
          <a:xfrm>
            <a:off x="2512964" y="3059668"/>
            <a:ext cx="7411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vi-VN" sz="1800" dirty="0">
                <a:solidFill>
                  <a:srgbClr val="000000"/>
                </a:solidFill>
                <a:cs typeface="Times New Roman" panose="02020603050405020304" pitchFamily="18" charset="0"/>
              </a:rPr>
              <a:t>   </a:t>
            </a:r>
            <a:r>
              <a:rPr lang="nl-NL" altLang="vi-VN" sz="1800" b="0" i="1" dirty="0">
                <a:solidFill>
                  <a:srgbClr val="000000"/>
                </a:solidFill>
                <a:cs typeface="Times New Roman" panose="02020603050405020304" pitchFamily="18" charset="0"/>
              </a:rPr>
              <a:t>Khiến ta rung động ngỡ ngàng để rồi thay đổi “mắt ta nhìn, óc ta nghĩ”...</a:t>
            </a:r>
            <a:endParaRPr lang="vi-VN" altLang="vi-VN" sz="1800" b="0" i="1" dirty="0">
              <a:solidFill>
                <a:srgbClr val="000000"/>
              </a:solidFill>
            </a:endParaRPr>
          </a:p>
        </p:txBody>
      </p:sp>
      <p:sp>
        <p:nvSpPr>
          <p:cNvPr id="8" name="Rectangle 7">
            <a:extLst>
              <a:ext uri="{FF2B5EF4-FFF2-40B4-BE49-F238E27FC236}">
                <a16:creationId xmlns:a16="http://schemas.microsoft.com/office/drawing/2014/main" id="{7D71DFDF-4A48-47BA-8E6B-B5D4CFAE725F}"/>
              </a:ext>
            </a:extLst>
          </p:cNvPr>
          <p:cNvSpPr>
            <a:spLocks noChangeArrowheads="1"/>
          </p:cNvSpPr>
          <p:nvPr/>
        </p:nvSpPr>
        <p:spPr bwMode="auto">
          <a:xfrm>
            <a:off x="609023" y="3790856"/>
            <a:ext cx="7775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vi-VN" sz="2000" b="1" dirty="0">
                <a:solidFill>
                  <a:srgbClr val="000000"/>
                </a:solidFill>
                <a:cs typeface="Times New Roman" panose="02020603050405020304" pitchFamily="18" charset="0"/>
              </a:rPr>
              <a:t>-&gt; Cách lập luận chặt chẽ, kết hợp với những dẫn chứng sinh động.</a:t>
            </a:r>
            <a:endParaRPr lang="vi-VN" altLang="vi-VN" sz="2000" b="1" dirty="0">
              <a:latin typeface=".VnTime" panose="020B72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5038D68-E29E-45B6-81DE-DFDF0C0C6160}"/>
              </a:ext>
            </a:extLst>
          </p:cNvPr>
          <p:cNvSpPr txBox="1">
            <a:spLocks noChangeArrowheads="1"/>
          </p:cNvSpPr>
          <p:nvPr/>
        </p:nvSpPr>
        <p:spPr bwMode="auto">
          <a:xfrm>
            <a:off x="548302" y="3421524"/>
            <a:ext cx="7897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pt-BR" altLang="vi-VN" sz="2000" i="1" dirty="0">
                <a:solidFill>
                  <a:srgbClr val="030BA1"/>
                </a:solidFill>
                <a:cs typeface="Times New Roman" panose="02020603050405020304" pitchFamily="18" charset="0"/>
              </a:rPr>
              <a:t>Em có nhận xét gì về cách lập luận của tác giả trong phần thứ nhất này ?</a:t>
            </a:r>
            <a:endParaRPr lang="vi-VN" altLang="vi-VN" sz="2000" i="1" dirty="0">
              <a:solidFill>
                <a:srgbClr val="030BA1"/>
              </a:solidFill>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78089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1439</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.TMC-Ong Do</vt:lpstr>
      <vt:lpstr>.VnTime</vt:lpstr>
      <vt:lpstr>Arial</vt:lpstr>
      <vt:lpstr>Baloo 2</vt:lpstr>
      <vt:lpstr>Calibri</vt:lpstr>
      <vt:lpstr>Calibri Light</vt:lpstr>
      <vt:lpstr>Forte</vt:lpstr>
      <vt:lpstr>Symbol</vt:lpstr>
      <vt:lpstr>Times New Roman</vt:lpstr>
      <vt:lpstr>VNI-Thufap2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Phuc Binh</dc:creator>
  <cp:lastModifiedBy>Nguyen Phuc Binh</cp:lastModifiedBy>
  <cp:revision>20</cp:revision>
  <dcterms:created xsi:type="dcterms:W3CDTF">2023-06-19T03:13:36Z</dcterms:created>
  <dcterms:modified xsi:type="dcterms:W3CDTF">2023-06-20T02:42:06Z</dcterms:modified>
</cp:coreProperties>
</file>