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02" r:id="rId5"/>
    <p:sldId id="308" r:id="rId6"/>
    <p:sldId id="279" r:id="rId7"/>
    <p:sldId id="347" r:id="rId8"/>
    <p:sldId id="281" r:id="rId9"/>
    <p:sldId id="315" r:id="rId10"/>
    <p:sldId id="333" r:id="rId11"/>
    <p:sldId id="283" r:id="rId12"/>
    <p:sldId id="348" r:id="rId13"/>
    <p:sldId id="335" r:id="rId14"/>
    <p:sldId id="336" r:id="rId15"/>
    <p:sldId id="337" r:id="rId16"/>
    <p:sldId id="349" r:id="rId17"/>
    <p:sldId id="313" r:id="rId18"/>
    <p:sldId id="340" r:id="rId19"/>
    <p:sldId id="341" r:id="rId20"/>
    <p:sldId id="350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48C0B6"/>
    <a:srgbClr val="FFDAAB"/>
    <a:srgbClr val="F7941E"/>
    <a:srgbClr val="CBEAF0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57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 err="1">
                <a:solidFill>
                  <a:srgbClr val="F7941E"/>
                </a:solidFill>
              </a:rPr>
              <a:t>traffic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800" b="1" dirty="0" err="1">
                <a:solidFill>
                  <a:srgbClr val="F7941E"/>
                </a:solidFill>
              </a:rPr>
              <a:t>lights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ĐÈN 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84528" y="3252092"/>
            <a:ext cx="1838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laɪt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7058660" y="1312862"/>
            <a:ext cx="2369820" cy="5087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96945"/>
              </p:ext>
            </p:extLst>
          </p:nvPr>
        </p:nvGraphicFramePr>
        <p:xfrm>
          <a:off x="629920" y="2205464"/>
          <a:ext cx="10932160" cy="30156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78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vi-VN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road</a:t>
                      </a: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sign</a:t>
                      </a: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rəʊd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saɪn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biển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giao thông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cycle lane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saɪkl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leɪn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làn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dành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riêng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xe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đạp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traffic light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træfɪk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laɪt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đèn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giao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thông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="" xmlns:a16="http://schemas.microsoft.com/office/drawing/2014/main" id="{5EE742B9-49BA-4B76-B826-1C2E9BE8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4" y="3344647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897" y="2361263"/>
            <a:ext cx="2039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="" xmlns:a16="http://schemas.microsoft.com/office/drawing/2014/main" id="{EABA52ED-986B-4A7F-8588-0C9CF8A4F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7" y="2175415"/>
            <a:ext cx="6339522" cy="38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57587"/>
            <a:ext cx="59153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these road signs. Then write the correct phrases under the signs.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720E8675-C478-4A41-8EE3-3215145955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5" r="64807" b="31249"/>
          <a:stretch/>
        </p:blipFill>
        <p:spPr>
          <a:xfrm>
            <a:off x="522237" y="2535006"/>
            <a:ext cx="2126736" cy="263564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65A90642-8E1F-4DCF-AF71-478227318A9D}"/>
              </a:ext>
            </a:extLst>
          </p:cNvPr>
          <p:cNvSpPr/>
          <p:nvPr/>
        </p:nvSpPr>
        <p:spPr>
          <a:xfrm>
            <a:off x="829475" y="4355137"/>
            <a:ext cx="17187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/>
              <a:t>traffic</a:t>
            </a:r>
            <a:r>
              <a:rPr lang="vi-VN" sz="2000" b="1" dirty="0"/>
              <a:t> </a:t>
            </a:r>
            <a:r>
              <a:rPr lang="vi-VN" sz="2000" b="1" dirty="0" err="1"/>
              <a:t>lights</a:t>
            </a:r>
            <a:r>
              <a:rPr lang="vi-VN" sz="2000" b="1" dirty="0"/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FAF2711F-8AAA-4D08-BECF-958022A5EE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70708"/>
          <a:stretch/>
        </p:blipFill>
        <p:spPr>
          <a:xfrm>
            <a:off x="6571877" y="1121580"/>
            <a:ext cx="4289612" cy="1383760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="" xmlns:a16="http://schemas.microsoft.com/office/drawing/2014/main" id="{EDFB8CB2-5A5E-4B09-B552-A6B0C51159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0" t="70931"/>
          <a:stretch/>
        </p:blipFill>
        <p:spPr>
          <a:xfrm>
            <a:off x="8362654" y="4515665"/>
            <a:ext cx="1811360" cy="205590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="" xmlns:a16="http://schemas.microsoft.com/office/drawing/2014/main" id="{2E78990B-3D5C-4844-983C-762A809B9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31045" r="31728" b="29460"/>
          <a:stretch/>
        </p:blipFill>
        <p:spPr>
          <a:xfrm>
            <a:off x="2552378" y="2615761"/>
            <a:ext cx="2015846" cy="2635647"/>
          </a:xfrm>
          <a:prstGeom prst="rect">
            <a:avLst/>
          </a:prstGeom>
        </p:spPr>
      </p:pic>
      <p:sp>
        <p:nvSpPr>
          <p:cNvPr id="27" name="Hình chữ nhật 26">
            <a:extLst>
              <a:ext uri="{FF2B5EF4-FFF2-40B4-BE49-F238E27FC236}">
                <a16:creationId xmlns="" xmlns:a16="http://schemas.microsoft.com/office/drawing/2014/main" id="{819747E6-4B0B-4993-B0D0-603CBDB5E419}"/>
              </a:ext>
            </a:extLst>
          </p:cNvPr>
          <p:cNvSpPr/>
          <p:nvPr/>
        </p:nvSpPr>
        <p:spPr>
          <a:xfrm>
            <a:off x="2996342" y="4304920"/>
            <a:ext cx="2079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Hospital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="" xmlns:a16="http://schemas.microsoft.com/office/drawing/2014/main" id="{CE2A26A9-BDD3-4820-B735-63A33BC3AD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36598"/>
          <a:stretch/>
        </p:blipFill>
        <p:spPr>
          <a:xfrm>
            <a:off x="5399288" y="2462865"/>
            <a:ext cx="1811360" cy="2206552"/>
          </a:xfrm>
          <a:prstGeom prst="rect">
            <a:avLst/>
          </a:prstGeom>
        </p:spPr>
      </p:pic>
      <p:sp>
        <p:nvSpPr>
          <p:cNvPr id="29" name="Hình chữ nhật 28">
            <a:extLst>
              <a:ext uri="{FF2B5EF4-FFF2-40B4-BE49-F238E27FC236}">
                <a16:creationId xmlns="" xmlns:a16="http://schemas.microsoft.com/office/drawing/2014/main" id="{4C8CD893-8554-4396-8CF5-DC9562D87DED}"/>
              </a:ext>
            </a:extLst>
          </p:cNvPr>
          <p:cNvSpPr/>
          <p:nvPr/>
        </p:nvSpPr>
        <p:spPr>
          <a:xfrm>
            <a:off x="5785190" y="4191183"/>
            <a:ext cx="1736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right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turn</a:t>
            </a:r>
            <a:endParaRPr lang="en-US" sz="2400" b="1" dirty="0"/>
          </a:p>
        </p:txBody>
      </p:sp>
      <p:pic>
        <p:nvPicPr>
          <p:cNvPr id="30" name="Hình ảnh 29">
            <a:extLst>
              <a:ext uri="{FF2B5EF4-FFF2-40B4-BE49-F238E27FC236}">
                <a16:creationId xmlns="" xmlns:a16="http://schemas.microsoft.com/office/drawing/2014/main" id="{331274ED-BA0C-4D6A-B6F6-497F07E435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7" r="65420"/>
          <a:stretch/>
        </p:blipFill>
        <p:spPr>
          <a:xfrm>
            <a:off x="7814182" y="2451565"/>
            <a:ext cx="2222718" cy="2110879"/>
          </a:xfrm>
          <a:prstGeom prst="rect">
            <a:avLst/>
          </a:prstGeom>
        </p:spPr>
      </p:pic>
      <p:sp>
        <p:nvSpPr>
          <p:cNvPr id="31" name="Hình chữ nhật 30">
            <a:extLst>
              <a:ext uri="{FF2B5EF4-FFF2-40B4-BE49-F238E27FC236}">
                <a16:creationId xmlns="" xmlns:a16="http://schemas.microsoft.com/office/drawing/2014/main" id="{EA01B181-156E-46BF-AA8E-D4A77193B49F}"/>
              </a:ext>
            </a:extLst>
          </p:cNvPr>
          <p:cNvSpPr/>
          <p:nvPr/>
        </p:nvSpPr>
        <p:spPr>
          <a:xfrm>
            <a:off x="8362654" y="4104865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cycle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lane</a:t>
            </a:r>
            <a:endParaRPr lang="en-US" sz="2400" b="1" dirty="0"/>
          </a:p>
        </p:txBody>
      </p:sp>
      <p:pic>
        <p:nvPicPr>
          <p:cNvPr id="32" name="Hình ảnh 31">
            <a:extLst>
              <a:ext uri="{FF2B5EF4-FFF2-40B4-BE49-F238E27FC236}">
                <a16:creationId xmlns="" xmlns:a16="http://schemas.microsoft.com/office/drawing/2014/main" id="{81A6755D-ECAE-49C9-B5FC-76CF1DAA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68700" r="32691" b="406"/>
          <a:stretch/>
        </p:blipFill>
        <p:spPr>
          <a:xfrm>
            <a:off x="5136359" y="4592044"/>
            <a:ext cx="1884551" cy="1999647"/>
          </a:xfrm>
          <a:prstGeom prst="rect">
            <a:avLst/>
          </a:prstGeom>
        </p:spPr>
      </p:pic>
      <p:sp>
        <p:nvSpPr>
          <p:cNvPr id="33" name="Hình chữ nhật 32">
            <a:extLst>
              <a:ext uri="{FF2B5EF4-FFF2-40B4-BE49-F238E27FC236}">
                <a16:creationId xmlns="" xmlns:a16="http://schemas.microsoft.com/office/drawing/2014/main" id="{8A50F504-A572-4054-9994-6DDEB3F61208}"/>
              </a:ext>
            </a:extLst>
          </p:cNvPr>
          <p:cNvSpPr/>
          <p:nvPr/>
        </p:nvSpPr>
        <p:spPr>
          <a:xfrm>
            <a:off x="5556278" y="6191581"/>
            <a:ext cx="18533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School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endParaRPr lang="en-US" sz="2400" b="1" dirty="0"/>
          </a:p>
        </p:txBody>
      </p:sp>
      <p:sp>
        <p:nvSpPr>
          <p:cNvPr id="34" name="Hình chữ nhật 33">
            <a:extLst>
              <a:ext uri="{FF2B5EF4-FFF2-40B4-BE49-F238E27FC236}">
                <a16:creationId xmlns="" xmlns:a16="http://schemas.microsoft.com/office/drawing/2014/main" id="{F8078BF7-F933-4F45-B31E-BBFE63261DF7}"/>
              </a:ext>
            </a:extLst>
          </p:cNvPr>
          <p:cNvSpPr/>
          <p:nvPr/>
        </p:nvSpPr>
        <p:spPr>
          <a:xfrm>
            <a:off x="8716683" y="6131077"/>
            <a:ext cx="1481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cycling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2936"/>
            <a:ext cx="67486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say which of the signs in 2 you see on the way to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" name="Picture 2" descr="Free photo School Education Teaching Students Classroom - Max Pixel">
            <a:extLst>
              <a:ext uri="{FF2B5EF4-FFF2-40B4-BE49-F238E27FC236}">
                <a16:creationId xmlns="" xmlns:a16="http://schemas.microsoft.com/office/drawing/2014/main" id="{D69D9513-83BA-491E-BAC1-B11EEDEE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8" y="2790796"/>
            <a:ext cx="3772125" cy="31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sounds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</a:t>
            </a:r>
          </a:p>
          <a:p>
            <a:r>
              <a:rPr lang="en-US" dirty="0">
                <a:solidFill>
                  <a:schemeClr val="tx1"/>
                </a:solidFill>
              </a:rPr>
              <a:t>Task 5: Underline the words with the sound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circle the words with the sound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 Then listen, check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0578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9902" y="2807261"/>
            <a:ext cx="6541377" cy="234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help Ss identify the and classify the sounds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give students authentic practice in using pronouncing sounds in common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9884" y="1727225"/>
            <a:ext cx="2983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aɪ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and /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eɪ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endParaRPr lang="en-US" sz="4400" dirty="0"/>
          </a:p>
        </p:txBody>
      </p:sp>
      <p:pic>
        <p:nvPicPr>
          <p:cNvPr id="7" name="Picture 4" descr="Global Affairs - International Names &amp;amp; Pronunciation">
            <a:extLst>
              <a:ext uri="{FF2B5EF4-FFF2-40B4-BE49-F238E27FC236}">
                <a16:creationId xmlns="" xmlns:a16="http://schemas.microsoft.com/office/drawing/2014/main" id="{E5B3EA6F-CC6B-4D4B-92B9-9193F757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1" y="2725976"/>
            <a:ext cx="2912824" cy="29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D8E047D4-1C88-48DA-917E-EC330CA14E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/>
          <a:stretch/>
        </p:blipFill>
        <p:spPr>
          <a:xfrm>
            <a:off x="2495182" y="2094135"/>
            <a:ext cx="7201636" cy="4083145"/>
          </a:xfrm>
          <a:prstGeom prst="rect">
            <a:avLst/>
          </a:prstGeom>
        </p:spPr>
      </p:pic>
      <p:pic>
        <p:nvPicPr>
          <p:cNvPr id="2" name="Tiếng Anh 7 Unit 7 A Closer Look 1 - loigiaihay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1332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2086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circle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 Then listen, check and repeat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46199FA4-58A7-42FE-A6BE-8F29575A61FF}"/>
              </a:ext>
            </a:extLst>
          </p:cNvPr>
          <p:cNvSpPr txBox="1"/>
          <p:nvPr/>
        </p:nvSpPr>
        <p:spPr>
          <a:xfrm>
            <a:off x="989673" y="2443858"/>
            <a:ext cx="10208614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The bus station is far from my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Remember to ride your bike carefully.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We must obey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traffіc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rules for our safety.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You have to get there in time for the train.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Don’t ride on the pavement.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A0F1D407-0E3F-4F80-AE58-9763D147E36F}"/>
              </a:ext>
            </a:extLst>
          </p:cNvPr>
          <p:cNvCxnSpPr/>
          <p:nvPr/>
        </p:nvCxnSpPr>
        <p:spPr>
          <a:xfrm>
            <a:off x="-2641600" y="1032506"/>
            <a:ext cx="29464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="" xmlns:a16="http://schemas.microsoft.com/office/drawing/2014/main" id="{58CF3475-7764-4FA7-8CCA-A27BA4C3FE52}"/>
              </a:ext>
            </a:extLst>
          </p:cNvPr>
          <p:cNvCxnSpPr>
            <a:cxnSpLocks/>
          </p:cNvCxnSpPr>
          <p:nvPr/>
        </p:nvCxnSpPr>
        <p:spPr>
          <a:xfrm>
            <a:off x="3119120" y="3155946"/>
            <a:ext cx="1066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="" xmlns:a16="http://schemas.microsoft.com/office/drawing/2014/main" id="{E2CABA12-EA73-4316-9412-40440649F275}"/>
              </a:ext>
            </a:extLst>
          </p:cNvPr>
          <p:cNvCxnSpPr>
            <a:cxnSpLocks/>
          </p:cNvCxnSpPr>
          <p:nvPr/>
        </p:nvCxnSpPr>
        <p:spPr>
          <a:xfrm>
            <a:off x="3271520" y="4649466"/>
            <a:ext cx="69088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="" xmlns:a16="http://schemas.microsoft.com/office/drawing/2014/main" id="{F4935CC8-1BFB-4858-BC63-3946AB52DC08}"/>
              </a:ext>
            </a:extLst>
          </p:cNvPr>
          <p:cNvCxnSpPr>
            <a:cxnSpLocks/>
          </p:cNvCxnSpPr>
          <p:nvPr/>
        </p:nvCxnSpPr>
        <p:spPr>
          <a:xfrm>
            <a:off x="7650480" y="4639306"/>
            <a:ext cx="944880" cy="1016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="" xmlns:a16="http://schemas.microsoft.com/office/drawing/2014/main" id="{587E7736-6899-481E-BEB1-48CD55CD6C1F}"/>
              </a:ext>
            </a:extLst>
          </p:cNvPr>
          <p:cNvCxnSpPr>
            <a:cxnSpLocks/>
          </p:cNvCxnSpPr>
          <p:nvPr/>
        </p:nvCxnSpPr>
        <p:spPr>
          <a:xfrm>
            <a:off x="4619763" y="6071866"/>
            <a:ext cx="1669277" cy="1016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="" xmlns:a16="http://schemas.microsoft.com/office/drawing/2014/main" id="{5C0A45BE-AF21-4D5F-8E60-5B5EB26A256C}"/>
              </a:ext>
            </a:extLst>
          </p:cNvPr>
          <p:cNvCxnSpPr>
            <a:cxnSpLocks/>
          </p:cNvCxnSpPr>
          <p:nvPr/>
        </p:nvCxnSpPr>
        <p:spPr>
          <a:xfrm>
            <a:off x="8033523" y="5340004"/>
            <a:ext cx="83463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="" xmlns:a16="http://schemas.microsoft.com/office/drawing/2014/main" id="{A6904FDB-85BD-423F-9D46-CCFE80BA8C3A}"/>
              </a:ext>
            </a:extLst>
          </p:cNvPr>
          <p:cNvCxnSpPr>
            <a:cxnSpLocks/>
          </p:cNvCxnSpPr>
          <p:nvPr/>
        </p:nvCxnSpPr>
        <p:spPr>
          <a:xfrm>
            <a:off x="4086363" y="3867146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0D6EF0BA-DEED-4DF6-ACC4-ACE0ABC56BA0}"/>
              </a:ext>
            </a:extLst>
          </p:cNvPr>
          <p:cNvCxnSpPr>
            <a:cxnSpLocks/>
          </p:cNvCxnSpPr>
          <p:nvPr/>
        </p:nvCxnSpPr>
        <p:spPr>
          <a:xfrm>
            <a:off x="5837941" y="3867146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30AE17E8-346A-4E22-A5A6-9F9F0B255D94}"/>
              </a:ext>
            </a:extLst>
          </p:cNvPr>
          <p:cNvCxnSpPr>
            <a:cxnSpLocks/>
          </p:cNvCxnSpPr>
          <p:nvPr/>
        </p:nvCxnSpPr>
        <p:spPr>
          <a:xfrm>
            <a:off x="5949701" y="5340004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="" xmlns:a16="http://schemas.microsoft.com/office/drawing/2014/main" id="{B4A31D6C-D71F-4E43-BFE8-904770B4C2DA}"/>
              </a:ext>
            </a:extLst>
          </p:cNvPr>
          <p:cNvCxnSpPr>
            <a:cxnSpLocks/>
          </p:cNvCxnSpPr>
          <p:nvPr/>
        </p:nvCxnSpPr>
        <p:spPr>
          <a:xfrm>
            <a:off x="2617221" y="6082026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sounds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</a:t>
            </a:r>
          </a:p>
          <a:p>
            <a:r>
              <a:rPr lang="en-US" dirty="0">
                <a:solidFill>
                  <a:schemeClr val="tx1"/>
                </a:solidFill>
              </a:rPr>
              <a:t>Task 5: Underline the words with the sound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circle the words with the sound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 Then listen, check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758227" y="456203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26348" y="56719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1382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9015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Exercises in the workbook 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13" y="2171130"/>
            <a:ext cx="1027453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the verbs to use means of transport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Vocabulary to read the road signs.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r>
              <a:rPr lang="en-US" sz="2800" dirty="0" err="1">
                <a:solidFill>
                  <a:schemeClr val="accent5"/>
                </a:solidFill>
              </a:rPr>
              <a:t>aɪ</a:t>
            </a:r>
            <a:r>
              <a:rPr lang="en-US" sz="2800" dirty="0">
                <a:solidFill>
                  <a:schemeClr val="accent5"/>
                </a:solidFill>
              </a:rPr>
              <a:t>/ </a:t>
            </a:r>
            <a:r>
              <a:rPr lang="en-US" sz="2800" dirty="0"/>
              <a:t>and</a:t>
            </a:r>
            <a:r>
              <a:rPr lang="en-US" sz="2800" dirty="0">
                <a:solidFill>
                  <a:schemeClr val="accent5"/>
                </a:solidFill>
              </a:rPr>
              <a:t> /</a:t>
            </a:r>
            <a:r>
              <a:rPr lang="en-US" sz="2800" dirty="0" err="1">
                <a:solidFill>
                  <a:schemeClr val="accent5"/>
                </a:solidFill>
              </a:rPr>
              <a:t>eɪ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sounds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</a:t>
            </a:r>
          </a:p>
          <a:p>
            <a:r>
              <a:rPr lang="en-US" dirty="0">
                <a:solidFill>
                  <a:schemeClr val="tx1"/>
                </a:solidFill>
              </a:rPr>
              <a:t>Task 5: Underline the words with the sound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circle the words with the sound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 Then listen, check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758227" y="456203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26348" y="56719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1382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Jumble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800" dirty="0"/>
              <a:t>To activate students’ prior knowledge and vocabulary related to the topic, the targeted vocabulary, and its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JUMBLED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2229369" y="1095389"/>
            <a:ext cx="692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MEANS OF TRANSPORT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3F91242-A56D-48A7-8956-8CF3EC262CD3}"/>
              </a:ext>
            </a:extLst>
          </p:cNvPr>
          <p:cNvSpPr txBox="1"/>
          <p:nvPr/>
        </p:nvSpPr>
        <p:spPr>
          <a:xfrm>
            <a:off x="2515830" y="2379127"/>
            <a:ext cx="8646160" cy="356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1- OTBA -&gt;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3600" b="1" dirty="0" err="1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thuyền</a:t>
            </a:r>
            <a:endParaRPr lang="vi-VN" sz="3600" b="1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2- ITANR -&gt;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tàu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hỏa</a:t>
            </a:r>
            <a:endParaRPr lang="vi-VN" sz="3600" b="1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3- NPEILAPRA -&gt;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AIRPLANE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bay</a:t>
            </a:r>
            <a:endParaRPr lang="vi-VN" sz="3600" b="1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4- RSOTRPCA -&gt; SPORT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xe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ô </a:t>
            </a:r>
            <a:r>
              <a:rPr lang="en-US" sz="3600" b="1" dirty="0" err="1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tô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thể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thao</a:t>
            </a:r>
            <a:endParaRPr lang="vi-VN" sz="3600" b="1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5- OTMIROEKB -&gt;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MOTORBIKE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xe</a:t>
            </a:r>
            <a:r>
              <a:rPr lang="en-US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="" xmlns:a16="http://schemas.microsoft.com/office/drawing/2014/main" id="{DCF4BC3E-68EF-4F4A-9787-0294F5C5271C}"/>
              </a:ext>
            </a:extLst>
          </p:cNvPr>
          <p:cNvSpPr/>
          <p:nvPr/>
        </p:nvSpPr>
        <p:spPr>
          <a:xfrm>
            <a:off x="5790783" y="4254373"/>
            <a:ext cx="5519010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="" xmlns:a16="http://schemas.microsoft.com/office/drawing/2014/main" id="{5EE742B9-49BA-4B76-B826-1C2E9BE8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 err="1">
                <a:solidFill>
                  <a:srgbClr val="F7941E"/>
                </a:solidFill>
              </a:rPr>
              <a:t>road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800" b="1" dirty="0" err="1">
                <a:solidFill>
                  <a:srgbClr val="F7941E"/>
                </a:solidFill>
              </a:rPr>
              <a:t>sign</a:t>
            </a:r>
            <a:r>
              <a:rPr lang="vi-VN" sz="4800" b="1" dirty="0">
                <a:solidFill>
                  <a:srgbClr val="F7941E"/>
                </a:solidFill>
              </a:rPr>
              <a:t> (n):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BIỂN BÁO </a:t>
            </a:r>
          </a:p>
          <a:p>
            <a:pPr lvl="0" algn="ctr"/>
            <a:r>
              <a:rPr lang="vi-VN" sz="2800" dirty="0"/>
              <a:t>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23322" y="3252092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saɪn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AE6C7763-E991-4B3C-83AF-7626814A1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14" y="2026790"/>
            <a:ext cx="3728085" cy="3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 err="1">
                <a:solidFill>
                  <a:srgbClr val="F7941E"/>
                </a:solidFill>
              </a:rPr>
              <a:t>cycle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800" b="1" dirty="0" err="1">
                <a:solidFill>
                  <a:srgbClr val="F7941E"/>
                </a:solidFill>
              </a:rPr>
              <a:t>lane</a:t>
            </a:r>
            <a:r>
              <a:rPr lang="vi-VN" sz="4800" b="1" dirty="0">
                <a:solidFill>
                  <a:srgbClr val="F7941E"/>
                </a:solidFill>
              </a:rPr>
              <a:t>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87" y="4281618"/>
            <a:ext cx="5028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LÀN ĐƯỜNG </a:t>
            </a:r>
          </a:p>
          <a:p>
            <a:pPr lvl="0" algn="ctr"/>
            <a:r>
              <a:rPr lang="vi-VN" sz="2800" dirty="0"/>
              <a:t>DÀNH RIÊNG CHO XE ĐẠP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50573" y="3252092"/>
            <a:ext cx="170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leɪn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032C8822-61D1-4BC4-9F6D-9BC194D00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5" y="2095433"/>
            <a:ext cx="4221702" cy="3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3007</TotalTime>
  <Words>1008</Words>
  <Application>Microsoft Office PowerPoint</Application>
  <PresentationFormat>Custom</PresentationFormat>
  <Paragraphs>180</Paragraphs>
  <Slides>23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158</cp:revision>
  <dcterms:created xsi:type="dcterms:W3CDTF">2020-12-09T02:04:09Z</dcterms:created>
  <dcterms:modified xsi:type="dcterms:W3CDTF">2024-01-16T03:38:34Z</dcterms:modified>
</cp:coreProperties>
</file>