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3" r:id="rId4"/>
    <p:sldId id="267" r:id="rId5"/>
    <p:sldId id="268" r:id="rId6"/>
    <p:sldId id="264" r:id="rId7"/>
    <p:sldId id="265" r:id="rId8"/>
    <p:sldId id="269" r:id="rId9"/>
    <p:sldId id="271" r:id="rId10"/>
    <p:sldId id="270" r:id="rId11"/>
    <p:sldId id="272" r:id="rId12"/>
    <p:sldId id="273" r:id="rId13"/>
    <p:sldId id="274" r:id="rId14"/>
    <p:sldId id="275" r:id="rId15"/>
    <p:sldId id="281" r:id="rId16"/>
    <p:sldId id="276" r:id="rId17"/>
    <p:sldId id="277" r:id="rId18"/>
    <p:sldId id="282" r:id="rId19"/>
    <p:sldId id="278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5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5" autoAdjust="0"/>
    <p:restoredTop sz="94660"/>
  </p:normalViewPr>
  <p:slideViewPr>
    <p:cSldViewPr>
      <p:cViewPr varScale="1">
        <p:scale>
          <a:sx n="81" d="100"/>
          <a:sy n="81" d="100"/>
        </p:scale>
        <p:origin x="744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860CD-1458-4F49-8CF5-187638FD4E3F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2F37C-0265-41DB-A114-58BE1774E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37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5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69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62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61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812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66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912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4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30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7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858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073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03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37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48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36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22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43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F37C-0265-41DB-A114-58BE1774E95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5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7F92E-AC62-49DF-9F3F-C91DCF660BBA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ABB4-FA7D-4C21-BC7A-DFA2F064F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0" y="1828800"/>
            <a:ext cx="6553200" cy="838200"/>
          </a:xfrm>
          <a:prstGeom prst="rect">
            <a:avLst/>
          </a:prstGeom>
          <a:noFill/>
        </p:spPr>
        <p:txBody>
          <a:bodyPr wrap="none" rtlCol="0">
            <a:prstTxWarp prst="textWave2">
              <a:avLst>
                <a:gd name="adj1" fmla="val 4091"/>
                <a:gd name="adj2" fmla="val -919"/>
              </a:avLst>
            </a:prstTxWarp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Algerian" pitchFamily="82" charset="0"/>
              </a:rPr>
              <a:t>ViẾNG</a:t>
            </a:r>
            <a:r>
              <a:rPr lang="en-US" sz="4400" dirty="0">
                <a:solidFill>
                  <a:srgbClr val="FF0000"/>
                </a:solidFill>
                <a:latin typeface="Algerian" pitchFamily="82" charset="0"/>
              </a:rPr>
              <a:t> LĂNG BÁC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81598" y="2895600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Viễn Phương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59966" y="6019800"/>
            <a:ext cx="21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AF5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Nguyễn Thị Xuân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394763-6FB7-5C7F-AD17-CF928F38E9FD}"/>
              </a:ext>
            </a:extLst>
          </p:cNvPr>
          <p:cNvSpPr txBox="1"/>
          <p:nvPr/>
        </p:nvSpPr>
        <p:spPr>
          <a:xfrm>
            <a:off x="4876800" y="838200"/>
            <a:ext cx="2066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TIẾT 117,118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6095836" y="1657350"/>
            <a:ext cx="5227254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Vị trí xa xôi, biểu  tượng anh hùng.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095836" y="2957348"/>
            <a:ext cx="5227254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Thân thương, gần gũi, thành kính.</a:t>
            </a:r>
          </a:p>
        </p:txBody>
      </p:sp>
      <p:sp>
        <p:nvSpPr>
          <p:cNvPr id="2" name="Subtitle 2"/>
          <p:cNvSpPr txBox="1">
            <a:spLocks/>
          </p:cNvSpPr>
          <p:nvPr/>
        </p:nvSpPr>
        <p:spPr>
          <a:xfrm>
            <a:off x="1905000" y="364414"/>
            <a:ext cx="90678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Khổ 1: Cảm xúc của nhà thơ bên ngoài lăng Bác.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16674" y="1695450"/>
            <a:ext cx="18288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Địa danh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6674" y="2997583"/>
            <a:ext cx="18288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Xưng hô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16674" y="4299716"/>
            <a:ext cx="18288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Nói giảm, nói tránh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712654" y="1962150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712654" y="3264283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712654" y="4566416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048000" y="1847850"/>
            <a:ext cx="2590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Miền Nam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48000" y="3149983"/>
            <a:ext cx="2590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 – Bác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0" y="4452116"/>
            <a:ext cx="2590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Thăm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5715000" y="1962150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715000" y="3264283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715000" y="4566416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095836" y="4257346"/>
            <a:ext cx="5227254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Gảm nhẹ nỗi đau thương, mất mát, khẳng định Bác sống mãi.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59966" y="6019800"/>
            <a:ext cx="21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AF5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Nguyễn Thị Xuân</a:t>
            </a:r>
          </a:p>
        </p:txBody>
      </p:sp>
    </p:spTree>
    <p:extLst>
      <p:ext uri="{BB962C8B-B14F-4D97-AF65-F5344CB8AC3E}">
        <p14:creationId xmlns:p14="http://schemas.microsoft.com/office/powerpoint/2010/main" val="338066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8" y="1936530"/>
            <a:ext cx="4419602" cy="29464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Subtitle 2"/>
          <p:cNvSpPr txBox="1">
            <a:spLocks/>
          </p:cNvSpPr>
          <p:nvPr/>
        </p:nvSpPr>
        <p:spPr>
          <a:xfrm>
            <a:off x="1828800" y="266700"/>
            <a:ext cx="9220200" cy="1181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Khổ 1: Cảm xúc của nhà thơ bên ngoài lăng Bác.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1337440"/>
            <a:ext cx="44196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ẢNH HÀNG 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2209800"/>
            <a:ext cx="2209800" cy="1828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Làng quê Việt Nam</a:t>
            </a:r>
          </a:p>
        </p:txBody>
      </p:sp>
      <p:sp>
        <p:nvSpPr>
          <p:cNvPr id="6" name="Rectangle 5"/>
          <p:cNvSpPr/>
          <p:nvPr/>
        </p:nvSpPr>
        <p:spPr>
          <a:xfrm>
            <a:off x="4991100" y="2209800"/>
            <a:ext cx="2209800" cy="1828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Dân tộc, 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con người Việt Nam</a:t>
            </a:r>
          </a:p>
        </p:txBody>
      </p:sp>
      <p:sp>
        <p:nvSpPr>
          <p:cNvPr id="7" name="Rectangle 6"/>
          <p:cNvSpPr/>
          <p:nvPr/>
        </p:nvSpPr>
        <p:spPr>
          <a:xfrm>
            <a:off x="8534400" y="2209800"/>
            <a:ext cx="2209800" cy="1828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Sức mạnh tinh thần, ý chí, bản lĩnh</a:t>
            </a:r>
          </a:p>
        </p:txBody>
      </p:sp>
      <p:cxnSp>
        <p:nvCxnSpPr>
          <p:cNvPr id="9" name="Straight Arrow Connector 8"/>
          <p:cNvCxnSpPr>
            <a:stCxn id="4" idx="2"/>
            <a:endCxn id="5" idx="0"/>
          </p:cNvCxnSpPr>
          <p:nvPr/>
        </p:nvCxnSpPr>
        <p:spPr>
          <a:xfrm flipH="1">
            <a:off x="2552700" y="1870840"/>
            <a:ext cx="3543300" cy="338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>
            <a:off x="6096000" y="1870840"/>
            <a:ext cx="0" cy="338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6096000" y="1870840"/>
            <a:ext cx="3543300" cy="338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>
            <a:off x="457200" y="4191000"/>
            <a:ext cx="457200" cy="14478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914400" y="4191000"/>
            <a:ext cx="10210800" cy="1447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 thơ gợi ý nghĩa sâu xa. Đến với Bác, ta như gặp dân tộc, nơi Bác yên nghỉ cũng xanh mát bóng tre của làng quê Việt Nam</a:t>
            </a:r>
          </a:p>
        </p:txBody>
      </p:sp>
    </p:spTree>
    <p:extLst>
      <p:ext uri="{BB962C8B-B14F-4D97-AF65-F5344CB8AC3E}">
        <p14:creationId xmlns:p14="http://schemas.microsoft.com/office/powerpoint/2010/main" val="302554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828800" y="457200"/>
            <a:ext cx="98298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Khổ 2: Cảm xúc trước đoàn người xếp hàng vào lăng Bác.</a:t>
            </a:r>
          </a:p>
        </p:txBody>
      </p:sp>
      <p:sp>
        <p:nvSpPr>
          <p:cNvPr id="3" name="Rectangle 2"/>
          <p:cNvSpPr/>
          <p:nvPr/>
        </p:nvSpPr>
        <p:spPr>
          <a:xfrm>
            <a:off x="2362200" y="1572414"/>
            <a:ext cx="7772400" cy="2085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 ngày mặt trời đi qua trên lăng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 một mặt trời trong lăng rất đỏ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 ngày dòng người đi trong thương nhớ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 tràng hoa dâng bảy mươi chín mùa xuân...</a:t>
            </a:r>
            <a:endParaRPr lang="en-US" sz="2800" b="1">
              <a:solidFill>
                <a:srgbClr val="00B05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20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828800" y="457200"/>
            <a:ext cx="98298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Khổ 2: Cảm xúc trước đoàn người xếp hàng vào lăng Bác.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29200" y="1600200"/>
            <a:ext cx="2209800" cy="685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MẶT TRỜI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86"/>
          <a:stretch/>
        </p:blipFill>
        <p:spPr>
          <a:xfrm>
            <a:off x="7391401" y="2545556"/>
            <a:ext cx="2514600" cy="15544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545556"/>
            <a:ext cx="2487168" cy="15544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cxnSp>
        <p:nvCxnSpPr>
          <p:cNvPr id="7" name="Straight Arrow Connector 6"/>
          <p:cNvCxnSpPr>
            <a:stCxn id="3" idx="2"/>
            <a:endCxn id="5" idx="0"/>
          </p:cNvCxnSpPr>
          <p:nvPr/>
        </p:nvCxnSpPr>
        <p:spPr>
          <a:xfrm flipH="1">
            <a:off x="3529584" y="2286000"/>
            <a:ext cx="2604516" cy="2595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" idx="2"/>
            <a:endCxn id="4" idx="0"/>
          </p:cNvCxnSpPr>
          <p:nvPr/>
        </p:nvCxnSpPr>
        <p:spPr>
          <a:xfrm>
            <a:off x="6134100" y="2286000"/>
            <a:ext cx="2514601" cy="2595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237232" y="4135820"/>
            <a:ext cx="2563368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Nghĩa thực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1447800" y="4762500"/>
            <a:ext cx="322616" cy="12954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961782" y="5029200"/>
            <a:ext cx="8344636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Ca ngợi và biết ơn công lao to lớn của Bác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418832" y="4148960"/>
            <a:ext cx="2563368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Ẩn dụ</a:t>
            </a:r>
          </a:p>
        </p:txBody>
      </p:sp>
    </p:spTree>
    <p:extLst>
      <p:ext uri="{BB962C8B-B14F-4D97-AF65-F5344CB8AC3E}">
        <p14:creationId xmlns:p14="http://schemas.microsoft.com/office/powerpoint/2010/main" val="132698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5" grpId="0" animBg="1"/>
      <p:bldP spid="16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828800" y="457200"/>
            <a:ext cx="98298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Khổ 2: Cảm xúc trước đoàn người xếp hàng vào lăng Bác.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85800" y="1763767"/>
            <a:ext cx="1828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Ẩn dụ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2748783"/>
            <a:ext cx="1828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Điệp ngữ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800" y="3733800"/>
            <a:ext cx="1828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Hoán dụ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670941" y="1878067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670941" y="2863083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670941" y="3848100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048000" y="1763767"/>
            <a:ext cx="4114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Dòng người – Tràng hoa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048000" y="2748783"/>
            <a:ext cx="4114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Ngày ngày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048000" y="3733800"/>
            <a:ext cx="4114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Bảy chín mùa xuân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7315200" y="1878067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7315200" y="2863083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315200" y="3848100"/>
            <a:ext cx="304800" cy="457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696200" y="1763767"/>
            <a:ext cx="35814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Tấm lòng tươi đẹp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696200" y="2748783"/>
            <a:ext cx="35814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Thời gian vô tận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696200" y="3733800"/>
            <a:ext cx="35814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Thanh xuân tươi đẹp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914400" y="4752976"/>
            <a:ext cx="304800" cy="14478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1524000" y="4718817"/>
            <a:ext cx="9601200" cy="137718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Tình cảm thành kính, lòng biết ơn của người dân Việt Nam trước công lao to lớn của Bác.</a:t>
            </a:r>
          </a:p>
        </p:txBody>
      </p:sp>
    </p:spTree>
    <p:extLst>
      <p:ext uri="{BB962C8B-B14F-4D97-AF65-F5344CB8AC3E}">
        <p14:creationId xmlns:p14="http://schemas.microsoft.com/office/powerpoint/2010/main" val="25045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057400" y="457200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Khổ 3: Cảm xúc suy ngẫm khi vào trong lăng Bác.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0" y="1600200"/>
            <a:ext cx="6096000" cy="20851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 nằm trong giấc ngủ bình yên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 một vầng trăng sáng dịu hiền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 biết trời xanh là mãi mãi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 sao nghe nhói ở trong tim.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59966" y="6019800"/>
            <a:ext cx="21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AF5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Nguyễn Thị Xuân</a:t>
            </a:r>
          </a:p>
        </p:txBody>
      </p:sp>
    </p:spTree>
    <p:extLst>
      <p:ext uri="{BB962C8B-B14F-4D97-AF65-F5344CB8AC3E}">
        <p14:creationId xmlns:p14="http://schemas.microsoft.com/office/powerpoint/2010/main" val="190251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057400" y="457200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Khổ 3: Cảm xúc suy ngẫm khi vào trong lăng Bác.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62000" y="1828800"/>
            <a:ext cx="41148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Nói giảm, nói tránh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“Giấc ngủ”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512676" y="1828800"/>
            <a:ext cx="5764924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Giảm bớt sự đau thương mất mát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62000" y="3886200"/>
            <a:ext cx="18288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Ẩn dụ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10758" y="3238500"/>
            <a:ext cx="35052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Vầng Trăng dịu hiền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06817" y="4838700"/>
            <a:ext cx="3513083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Trời xanh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391400" y="3124200"/>
            <a:ext cx="3886200" cy="1295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h/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391400" y="4800600"/>
            <a:ext cx="38862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6" idx="3"/>
            <a:endCxn id="7" idx="1"/>
          </p:cNvCxnSpPr>
          <p:nvPr/>
        </p:nvCxnSpPr>
        <p:spPr>
          <a:xfrm flipV="1">
            <a:off x="2590800" y="3581400"/>
            <a:ext cx="719958" cy="83820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  <a:stCxn id="7" idx="3"/>
            <a:endCxn id="9" idx="1"/>
          </p:cNvCxnSpPr>
          <p:nvPr/>
        </p:nvCxnSpPr>
        <p:spPr>
          <a:xfrm>
            <a:off x="6815958" y="3581400"/>
            <a:ext cx="575442" cy="19050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8" idx="1"/>
          </p:cNvCxnSpPr>
          <p:nvPr/>
        </p:nvCxnSpPr>
        <p:spPr>
          <a:xfrm>
            <a:off x="2590800" y="4419600"/>
            <a:ext cx="716017" cy="76200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10" idx="1"/>
          </p:cNvCxnSpPr>
          <p:nvPr/>
        </p:nvCxnSpPr>
        <p:spPr>
          <a:xfrm>
            <a:off x="6819900" y="5181600"/>
            <a:ext cx="5715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3"/>
            <a:endCxn id="5" idx="1"/>
          </p:cNvCxnSpPr>
          <p:nvPr/>
        </p:nvCxnSpPr>
        <p:spPr>
          <a:xfrm>
            <a:off x="4876800" y="2362200"/>
            <a:ext cx="635876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62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828800" y="457200"/>
            <a:ext cx="98298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Khổ 3: Cảm xúc suy ngẫm khi vào trong lăng Bác.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828800" y="1552613"/>
            <a:ext cx="342900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Nghe nhói trong tim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28800" y="2833707"/>
            <a:ext cx="342900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Cặp từ tương phản</a:t>
            </a:r>
          </a:p>
          <a:p>
            <a:pPr algn="ctr"/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Vẫn - mà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828800" y="4114800"/>
            <a:ext cx="342900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cảm thán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ross 7"/>
          <p:cNvSpPr/>
          <p:nvPr/>
        </p:nvSpPr>
        <p:spPr>
          <a:xfrm>
            <a:off x="3238500" y="2527973"/>
            <a:ext cx="320040" cy="320040"/>
          </a:xfrm>
          <a:prstGeom prst="plus">
            <a:avLst>
              <a:gd name="adj" fmla="val 42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ross 8"/>
          <p:cNvSpPr/>
          <p:nvPr/>
        </p:nvSpPr>
        <p:spPr>
          <a:xfrm>
            <a:off x="3254266" y="3789505"/>
            <a:ext cx="320040" cy="320040"/>
          </a:xfrm>
          <a:prstGeom prst="plus">
            <a:avLst>
              <a:gd name="adj" fmla="val 42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5372100" y="1781213"/>
            <a:ext cx="838200" cy="3171787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15100" y="2909906"/>
            <a:ext cx="342900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Nỗi đau trào dâng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90600" y="4961173"/>
            <a:ext cx="381000" cy="117157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524000" y="5153921"/>
            <a:ext cx="8458200" cy="94207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Tình cảm thành kính, lòng biết ơn, tiếc thương vô hạn của người dân Việt Nam đối với Bác.</a:t>
            </a:r>
          </a:p>
        </p:txBody>
      </p:sp>
    </p:spTree>
    <p:extLst>
      <p:ext uri="{BB962C8B-B14F-4D97-AF65-F5344CB8AC3E}">
        <p14:creationId xmlns:p14="http://schemas.microsoft.com/office/powerpoint/2010/main" val="157683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828800" y="457200"/>
            <a:ext cx="98298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Khổ 4: Cảm xúc trước khi rời lăng Bác trở về.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00" y="1434662"/>
            <a:ext cx="7162800" cy="2085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 về miền Nam thương trào nước mắt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 làm con chim hót quanh lăng Bác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 làm đoá hoa toả hương đâu đây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 làm cây tre trung hiếu chốn này...</a:t>
            </a:r>
          </a:p>
        </p:txBody>
      </p:sp>
    </p:spTree>
    <p:extLst>
      <p:ext uri="{BB962C8B-B14F-4D97-AF65-F5344CB8AC3E}">
        <p14:creationId xmlns:p14="http://schemas.microsoft.com/office/powerpoint/2010/main" val="140660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828800" y="457200"/>
            <a:ext cx="98298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Khổ 4: Cảm xúc trước khi rời lăng Bác trở về.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34662" y="1600200"/>
            <a:ext cx="4038600" cy="609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Thương trào nước mắt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387662" y="1604798"/>
            <a:ext cx="4267200" cy="609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Cảm xúc trào dâng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47800" y="2912023"/>
            <a:ext cx="18288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Điệp ngữ</a:t>
            </a:r>
          </a:p>
          <a:p>
            <a:pPr algn="ctr"/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Muốn làm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8014" y="2389459"/>
            <a:ext cx="2743200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Con chim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7286" y="4040568"/>
            <a:ext cx="2743200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Cây tre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093778" y="3215013"/>
            <a:ext cx="2743200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Đóa hoa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620000" y="2707724"/>
            <a:ext cx="3124200" cy="133744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Những gì đẹp đẽ nhất bên Bác</a:t>
            </a:r>
          </a:p>
        </p:txBody>
      </p: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 flipV="1">
            <a:off x="3276600" y="2618059"/>
            <a:ext cx="801414" cy="82736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8" idx="1"/>
          </p:cNvCxnSpPr>
          <p:nvPr/>
        </p:nvCxnSpPr>
        <p:spPr>
          <a:xfrm flipV="1">
            <a:off x="3276600" y="3443613"/>
            <a:ext cx="817178" cy="181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7" idx="1"/>
          </p:cNvCxnSpPr>
          <p:nvPr/>
        </p:nvCxnSpPr>
        <p:spPr>
          <a:xfrm>
            <a:off x="3276600" y="3445423"/>
            <a:ext cx="760686" cy="82374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" idx="1"/>
          </p:cNvCxnSpPr>
          <p:nvPr/>
        </p:nvCxnSpPr>
        <p:spPr>
          <a:xfrm>
            <a:off x="5473262" y="1905000"/>
            <a:ext cx="914400" cy="459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Right Brace 44"/>
          <p:cNvSpPr/>
          <p:nvPr/>
        </p:nvSpPr>
        <p:spPr>
          <a:xfrm>
            <a:off x="7010400" y="2483723"/>
            <a:ext cx="381000" cy="1785445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2209800" y="4762494"/>
            <a:ext cx="7696200" cy="8120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Tình cảm thương nhớ, lưu luyến, thủy chung.</a:t>
            </a:r>
          </a:p>
        </p:txBody>
      </p:sp>
      <p:sp>
        <p:nvSpPr>
          <p:cNvPr id="52" name="Right Arrow 51"/>
          <p:cNvSpPr/>
          <p:nvPr/>
        </p:nvSpPr>
        <p:spPr>
          <a:xfrm>
            <a:off x="1524000" y="4497768"/>
            <a:ext cx="304800" cy="12954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3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45" grpId="0" animBg="1"/>
      <p:bldP spid="51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5005550"/>
            <a:ext cx="2743200" cy="4598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Viễn Phương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043526" y="685800"/>
            <a:ext cx="7543800" cy="1143000"/>
          </a:xfrm>
        </p:spPr>
        <p:txBody>
          <a:bodyPr>
            <a:normAutofit lnSpcReduction="10000"/>
          </a:bodyPr>
          <a:lstStyle/>
          <a:p>
            <a:pPr marL="571500" indent="-571500" algn="l">
              <a:buAutoNum type="romanUcPeriod"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chung.</a:t>
            </a:r>
          </a:p>
          <a:p>
            <a:pPr marL="0" indent="0" algn="l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Tác giả: Viễn Phương.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07" y="1600200"/>
            <a:ext cx="2644986" cy="3352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4077685" y="1870841"/>
            <a:ext cx="7352315" cy="2777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Là một trong những cây bút có mặt sớm nhất của lực lượng văn nghệ giải phóng Miền Nam thời kì chống Mỹ cứu nước.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 Thơ ông nhỏ nhẹ, hồn hậu, tha thiết, giàu tình cảm đặc biệt khi viết về quê hương, đất nước và Bác Hồ. 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0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828800" y="457200"/>
            <a:ext cx="98298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kết.</a:t>
            </a:r>
          </a:p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Nghệ thuật.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181600" y="838200"/>
            <a:ext cx="2224251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NGHỆ THUẬT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428388" y="2743200"/>
            <a:ext cx="2286000" cy="2286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Từ ngữ chọn lọc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800" y="2743200"/>
            <a:ext cx="2286000" cy="2286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Thể thơ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tám chữ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57094" y="2743200"/>
            <a:ext cx="2286000" cy="2286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Nhịp thơ linh hoạt</a:t>
            </a:r>
          </a:p>
        </p:txBody>
      </p:sp>
      <p:cxnSp>
        <p:nvCxnSpPr>
          <p:cNvPr id="8" name="Straight Arrow Connector 7"/>
          <p:cNvCxnSpPr>
            <a:stCxn id="3" idx="2"/>
            <a:endCxn id="4" idx="0"/>
          </p:cNvCxnSpPr>
          <p:nvPr/>
        </p:nvCxnSpPr>
        <p:spPr>
          <a:xfrm>
            <a:off x="6293726" y="1905000"/>
            <a:ext cx="1277662" cy="83820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" idx="2"/>
            <a:endCxn id="6" idx="0"/>
          </p:cNvCxnSpPr>
          <p:nvPr/>
        </p:nvCxnSpPr>
        <p:spPr>
          <a:xfrm flipH="1">
            <a:off x="4700094" y="1905000"/>
            <a:ext cx="1593632" cy="83820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2"/>
            <a:endCxn id="5" idx="0"/>
          </p:cNvCxnSpPr>
          <p:nvPr/>
        </p:nvCxnSpPr>
        <p:spPr>
          <a:xfrm flipH="1">
            <a:off x="1828800" y="1905000"/>
            <a:ext cx="4464926" cy="83820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9299683" y="2743200"/>
            <a:ext cx="2286000" cy="2286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ảnh giàu sức gợi</a:t>
            </a:r>
          </a:p>
        </p:txBody>
      </p:sp>
      <p:cxnSp>
        <p:nvCxnSpPr>
          <p:cNvPr id="33" name="Straight Arrow Connector 32"/>
          <p:cNvCxnSpPr>
            <a:stCxn id="3" idx="2"/>
            <a:endCxn id="32" idx="0"/>
          </p:cNvCxnSpPr>
          <p:nvPr/>
        </p:nvCxnSpPr>
        <p:spPr>
          <a:xfrm>
            <a:off x="6293726" y="1905000"/>
            <a:ext cx="4148957" cy="83820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75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828800" y="457200"/>
            <a:ext cx="98298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kết.</a:t>
            </a:r>
          </a:p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Nội dung.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276600" y="1600200"/>
            <a:ext cx="59436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Ghi nhớ SGK Ngữ văn 9 trang 60.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09900" y="2743200"/>
            <a:ext cx="6477000" cy="1564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 nguyện cùng người vươn tới mãi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Vững như muôn ngọn dải Trương Sơn</a:t>
            </a:r>
          </a:p>
          <a:p>
            <a:pPr algn="ctr">
              <a:spcAft>
                <a:spcPts val="675"/>
              </a:spcAft>
            </a:pPr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(Bác ơi – Tố Hữu)</a:t>
            </a:r>
            <a:endParaRPr lang="en-US" sz="2800" b="1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0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209800" y="609600"/>
            <a:ext cx="87630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itchFamily="34" charset="0"/>
              <a:buAutoNum type="romanUcPeriod"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chung.</a:t>
            </a:r>
          </a:p>
          <a:p>
            <a:pPr marL="0" indent="0">
              <a:buFont typeface="Arial" pitchFamily="34" charset="0"/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Tác phẩm: </a:t>
            </a:r>
            <a:r>
              <a:rPr 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Viếng lăng Bác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lphaLcPeriod"/>
            </a:pPr>
            <a:r>
              <a:rPr lang="en-US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cảnh ra đời: </a:t>
            </a:r>
          </a:p>
          <a:p>
            <a:pPr>
              <a:buFontTx/>
              <a:buChar char="-"/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4/1976 – trong lần tác giả cùng đoàn đại biểu Miền Nam ra thăm lăng Bác.</a:t>
            </a:r>
          </a:p>
          <a:p>
            <a:pPr>
              <a:buFontTx/>
              <a:buChar char="-"/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In trong tập: </a:t>
            </a:r>
            <a:r>
              <a:rPr lang="en-US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Như mây mùa xuân.</a:t>
            </a:r>
            <a:endParaRPr lang="en-US" sz="3000" b="1" i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9966" y="6019800"/>
            <a:ext cx="21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AF5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Nguyễn Thị Xuân</a:t>
            </a:r>
          </a:p>
        </p:txBody>
      </p:sp>
    </p:spTree>
    <p:extLst>
      <p:ext uri="{BB962C8B-B14F-4D97-AF65-F5344CB8AC3E}">
        <p14:creationId xmlns:p14="http://schemas.microsoft.com/office/powerpoint/2010/main" val="201879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133600" y="457200"/>
            <a:ext cx="75438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itchFamily="34" charset="0"/>
              <a:buAutoNum type="romanUcPeriod"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chung.</a:t>
            </a:r>
          </a:p>
          <a:p>
            <a:pPr marL="0" indent="0">
              <a:buFont typeface="Arial" pitchFamily="34" charset="0"/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Tác phẩm: Viếng lăng Bác.</a:t>
            </a:r>
          </a:p>
          <a:p>
            <a:pPr marL="0" indent="0">
              <a:buNone/>
            </a:pPr>
            <a:r>
              <a:rPr lang="en-US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Đề tài: 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Bác Hồ - Nguồn cảm hứng bất tận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71800" y="2133600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 sống như trời đất của ta</a:t>
            </a:r>
          </a:p>
          <a:p>
            <a:pPr algn="ctr"/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từng ngọn lúa, mỗi cành hoa</a:t>
            </a:r>
          </a:p>
          <a:p>
            <a:pPr algn="ctr"/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do cho mỗi đời nô lệ</a:t>
            </a:r>
          </a:p>
          <a:p>
            <a:pPr algn="ctr"/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Sữa để em thơ, lụa tặng già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(Bác ơi – Tố Hữu)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9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133600" y="457200"/>
            <a:ext cx="75438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itchFamily="34" charset="0"/>
              <a:buAutoNum type="romanUcPeriod"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chung.</a:t>
            </a:r>
          </a:p>
          <a:p>
            <a:pPr marL="0" indent="0">
              <a:buFont typeface="Arial" pitchFamily="34" charset="0"/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Tác phẩm: Viếng lăng Bác.</a:t>
            </a:r>
          </a:p>
          <a:p>
            <a:pPr marL="0" indent="0">
              <a:buNone/>
            </a:pPr>
            <a:r>
              <a:rPr lang="en-US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Đề tài: 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Bác Hồ - Nguồn cảm hứng bất tận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2200" y="2209800"/>
            <a:ext cx="678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 lòng Bác vậy, cứ thương ta</a:t>
            </a:r>
          </a:p>
          <a:p>
            <a:pPr algn="ctr"/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 cuộc đời chung, thương cỏ hoa</a:t>
            </a:r>
          </a:p>
          <a:p>
            <a:pPr algn="ctr"/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biết quên mình, cho hết thảy</a:t>
            </a:r>
          </a:p>
          <a:p>
            <a:pPr algn="ctr"/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dòng sông chảy, nặng phù sa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(Theo chân Bác– Tố Hữu)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9966" y="6019800"/>
            <a:ext cx="21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AF5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Nguyễn Thị Xuân</a:t>
            </a:r>
          </a:p>
        </p:txBody>
      </p:sp>
    </p:spTree>
    <p:extLst>
      <p:ext uri="{BB962C8B-B14F-4D97-AF65-F5344CB8AC3E}">
        <p14:creationId xmlns:p14="http://schemas.microsoft.com/office/powerpoint/2010/main" val="333324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133600" y="381000"/>
            <a:ext cx="75438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itchFamily="34" charset="0"/>
              <a:buAutoNum type="romanUcPeriod"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chung.</a:t>
            </a:r>
          </a:p>
          <a:p>
            <a:pPr marL="0" indent="0">
              <a:buFont typeface="Arial" pitchFamily="34" charset="0"/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Tác phẩm: Viếng lăng Bác.</a:t>
            </a:r>
          </a:p>
          <a:p>
            <a:pPr marL="0" indent="0">
              <a:buNone/>
            </a:pPr>
            <a:r>
              <a:rPr lang="en-US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Mạch cảm xúc.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exagon 3"/>
          <p:cNvSpPr/>
          <p:nvPr/>
        </p:nvSpPr>
        <p:spPr>
          <a:xfrm>
            <a:off x="838200" y="2971800"/>
            <a:ext cx="1828800" cy="205740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 CẢM XÚC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743200" y="2148364"/>
            <a:ext cx="4191000" cy="8234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xúc bên ngoài lăng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743200" y="3113564"/>
            <a:ext cx="4191000" cy="8234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Cảm xúc trước đoàn người xếp hàng ngoài lăng</a:t>
            </a:r>
            <a:endParaRPr lang="en-US" sz="2400" b="1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743200" y="4078764"/>
            <a:ext cx="4191000" cy="8234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Cảm xúc, suy ngẫm khi vào lăng.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743200" y="5043964"/>
            <a:ext cx="4191000" cy="8234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Cảm xúc trước khi rời lăng Bác trở về</a:t>
            </a:r>
          </a:p>
        </p:txBody>
      </p:sp>
      <p:sp>
        <p:nvSpPr>
          <p:cNvPr id="12" name="Oval 11"/>
          <p:cNvSpPr/>
          <p:nvPr/>
        </p:nvSpPr>
        <p:spPr>
          <a:xfrm>
            <a:off x="7391400" y="2102882"/>
            <a:ext cx="14478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 1</a:t>
            </a:r>
          </a:p>
        </p:txBody>
      </p:sp>
      <p:sp>
        <p:nvSpPr>
          <p:cNvPr id="13" name="Oval 12"/>
          <p:cNvSpPr/>
          <p:nvPr/>
        </p:nvSpPr>
        <p:spPr>
          <a:xfrm>
            <a:off x="7391400" y="3068645"/>
            <a:ext cx="14478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 2</a:t>
            </a:r>
          </a:p>
        </p:txBody>
      </p:sp>
      <p:sp>
        <p:nvSpPr>
          <p:cNvPr id="14" name="Oval 13"/>
          <p:cNvSpPr/>
          <p:nvPr/>
        </p:nvSpPr>
        <p:spPr>
          <a:xfrm>
            <a:off x="7391400" y="4034408"/>
            <a:ext cx="14478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 3</a:t>
            </a:r>
          </a:p>
        </p:txBody>
      </p:sp>
      <p:sp>
        <p:nvSpPr>
          <p:cNvPr id="15" name="Oval 14"/>
          <p:cNvSpPr/>
          <p:nvPr/>
        </p:nvSpPr>
        <p:spPr>
          <a:xfrm>
            <a:off x="7391400" y="5000170"/>
            <a:ext cx="14478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 4</a:t>
            </a:r>
          </a:p>
        </p:txBody>
      </p:sp>
      <p:sp>
        <p:nvSpPr>
          <p:cNvPr id="16" name="Hexagon 15"/>
          <p:cNvSpPr/>
          <p:nvPr/>
        </p:nvSpPr>
        <p:spPr>
          <a:xfrm>
            <a:off x="8960069" y="2971800"/>
            <a:ext cx="1828800" cy="205740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 CỤC</a:t>
            </a:r>
          </a:p>
        </p:txBody>
      </p:sp>
      <p:cxnSp>
        <p:nvCxnSpPr>
          <p:cNvPr id="3" name="Straight Arrow Connector 2"/>
          <p:cNvCxnSpPr>
            <a:stCxn id="8" idx="3"/>
            <a:endCxn id="12" idx="2"/>
          </p:cNvCxnSpPr>
          <p:nvPr/>
        </p:nvCxnSpPr>
        <p:spPr>
          <a:xfrm>
            <a:off x="6934200" y="2560082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3"/>
            <a:endCxn id="13" idx="2"/>
          </p:cNvCxnSpPr>
          <p:nvPr/>
        </p:nvCxnSpPr>
        <p:spPr>
          <a:xfrm>
            <a:off x="6934200" y="3525282"/>
            <a:ext cx="457200" cy="5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3"/>
            <a:endCxn id="15" idx="2"/>
          </p:cNvCxnSpPr>
          <p:nvPr/>
        </p:nvCxnSpPr>
        <p:spPr>
          <a:xfrm>
            <a:off x="6934200" y="5455682"/>
            <a:ext cx="457200" cy="16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3"/>
            <a:endCxn id="14" idx="2"/>
          </p:cNvCxnSpPr>
          <p:nvPr/>
        </p:nvCxnSpPr>
        <p:spPr>
          <a:xfrm>
            <a:off x="6934200" y="4490482"/>
            <a:ext cx="457200" cy="11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Down Arrow 27"/>
          <p:cNvSpPr/>
          <p:nvPr/>
        </p:nvSpPr>
        <p:spPr>
          <a:xfrm>
            <a:off x="4419600" y="2971800"/>
            <a:ext cx="838200" cy="14176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4419600" y="3963526"/>
            <a:ext cx="838200" cy="14176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4419600" y="4877926"/>
            <a:ext cx="838200" cy="14176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0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7400" y="1066800"/>
            <a:ext cx="7543800" cy="4598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ở miền Nam ra thăm lăng Bác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 thấy trong sương hàng tre bát ngát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Ôi! Hàng tre xanh xanh Việt Nam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Bão táp mưa sa, đứng thẳng hàng.</a:t>
            </a:r>
          </a:p>
          <a:p>
            <a:pPr algn="ctr">
              <a:spcAft>
                <a:spcPts val="675"/>
              </a:spcAft>
            </a:pPr>
            <a:b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 ngày mặt trời đi qua trên lăng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 một mặt trời trong lăng rất đỏ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 ngày dòng người đi trong thương nhớ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 tràng hoa dâng bảy mươi chín mùa xuân...</a:t>
            </a:r>
            <a:endParaRPr lang="en-US" sz="2800" b="1">
              <a:solidFill>
                <a:srgbClr val="00B05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457200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59966" y="6019800"/>
            <a:ext cx="21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AF5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Nguyễn Thị Xuân</a:t>
            </a:r>
          </a:p>
        </p:txBody>
      </p:sp>
    </p:spTree>
    <p:extLst>
      <p:ext uri="{BB962C8B-B14F-4D97-AF65-F5344CB8AC3E}">
        <p14:creationId xmlns:p14="http://schemas.microsoft.com/office/powerpoint/2010/main" val="123910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0" y="1015562"/>
            <a:ext cx="7048500" cy="5119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 nằm trong giấc ngủ bình yên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 một vầng trăng sáng dịu hiền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 biết trời xanh là mãi mãi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 sao nghe nhói ở trong tim.</a:t>
            </a:r>
          </a:p>
          <a:p>
            <a:pPr algn="ctr">
              <a:spcAft>
                <a:spcPts val="675"/>
              </a:spcAft>
            </a:pPr>
            <a:b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 về miền Nam thương trào nước mắt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 làm con chim hót quanh lăng Bác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 làm đoá hoa toả hương đâu đây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 làm cây tre trung hiếu chốn này...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4-1976</a:t>
            </a:r>
            <a:endParaRPr lang="en-US" sz="2800" b="1">
              <a:solidFill>
                <a:srgbClr val="00B05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457200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</p:txBody>
      </p:sp>
    </p:spTree>
    <p:extLst>
      <p:ext uri="{BB962C8B-B14F-4D97-AF65-F5344CB8AC3E}">
        <p14:creationId xmlns:p14="http://schemas.microsoft.com/office/powerpoint/2010/main" val="368489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648614"/>
            <a:ext cx="6134100" cy="2085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ở miền Nam ra thăm lăng Bác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 thấy trong sương hàng tre bát ngát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Ôi! Hàng tre xanh xanh Việt Nam</a:t>
            </a:r>
          </a:p>
          <a:p>
            <a:pPr algn="ctr">
              <a:spcAft>
                <a:spcPts val="675"/>
              </a:spcAft>
            </a:pP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Bão táp mưa sa, đứng thẳng hàng.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57400" y="457200"/>
            <a:ext cx="92202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Đọc – Hiểu văn bản.</a:t>
            </a:r>
          </a:p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Khổ 1: Cảm xúc của nhà thơ bên ngoài lăng Bác.</a:t>
            </a:r>
          </a:p>
        </p:txBody>
      </p:sp>
    </p:spTree>
    <p:extLst>
      <p:ext uri="{BB962C8B-B14F-4D97-AF65-F5344CB8AC3E}">
        <p14:creationId xmlns:p14="http://schemas.microsoft.com/office/powerpoint/2010/main" val="178842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1258</Words>
  <Application>Microsoft Office PowerPoint</Application>
  <PresentationFormat>Widescreen</PresentationFormat>
  <Paragraphs>192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Algerian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GIGABYTE</dc:creator>
  <cp:lastModifiedBy>Administrator</cp:lastModifiedBy>
  <cp:revision>58</cp:revision>
  <dcterms:created xsi:type="dcterms:W3CDTF">2019-06-11T05:54:04Z</dcterms:created>
  <dcterms:modified xsi:type="dcterms:W3CDTF">2023-03-05T13:48:12Z</dcterms:modified>
</cp:coreProperties>
</file>