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6"/>
  </p:notesMasterIdLst>
  <p:sldIdLst>
    <p:sldId id="316" r:id="rId3"/>
    <p:sldId id="320" r:id="rId4"/>
    <p:sldId id="256" r:id="rId5"/>
    <p:sldId id="257" r:id="rId7"/>
    <p:sldId id="301" r:id="rId8"/>
    <p:sldId id="288" r:id="rId9"/>
    <p:sldId id="290" r:id="rId10"/>
    <p:sldId id="285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270" r:id="rId21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4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f942ba3d11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7" name="Google Shape;177;gf942ba3d11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942ba3d11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88;gf942ba3d11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942ba3d11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88" name="Google Shape;88;gf942ba3d11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f942ba3d11_0_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0" name="Google Shape;170;gf942ba3d11_0_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Title and Vertical Text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Vertical Title and Text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Title and Content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matchingName="Two Content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Comparison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/>
        </p:txBody>
      </p:sp>
      <p:sp>
        <p:nvSpPr>
          <p:cNvPr id="41" name="Google Shape;41;p1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Content with Caption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4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Picture with Caption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•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/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jpeg"/><Relationship Id="rId2" Type="http://schemas.microsoft.com/office/2007/relationships/media" Target="https://www.youtube.com/embed/tGsLD68SWTM" TargetMode="External"/><Relationship Id="rId1" Type="http://schemas.openxmlformats.org/officeDocument/2006/relationships/video" Target="https://www.youtube.com/embed/tGsLD68SW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.jpeg"/><Relationship Id="rId2" Type="http://schemas.microsoft.com/office/2007/relationships/media" Target="https://www.youtube.com/embed/tGsLD68SWTM" TargetMode="External"/><Relationship Id="rId1" Type="http://schemas.openxmlformats.org/officeDocument/2006/relationships/video" Target="https://www.youtube.com/embed/tGsLD68SW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1955" y="349250"/>
            <a:ext cx="8996045" cy="1547495"/>
          </a:xfrm>
        </p:spPr>
        <p:txBody>
          <a:bodyPr>
            <a:normAutofit fontScale="90000"/>
          </a:bodyPr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Hoạt động mở đầu: </a:t>
            </a:r>
            <a:b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</a:b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0440" y="1383030"/>
            <a:ext cx="10692765" cy="4537075"/>
          </a:xfrm>
        </p:spPr>
        <p:txBody>
          <a:bodyPr>
            <a:normAutofit/>
          </a:bodyPr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ục tiêu:. - Giới thiệu giúp HS nắm bắt được nội dung tiết  học.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Đưa cở thể từ trạng thái tĩnh sang trạng thái động.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Tạo ra hứng thú tập luyện ở các hoạt động tiếp theo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b. Nội dung: Các động tác bổ trợ kĩ thuật bài TDLH.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c. Sản phẩm học tập:  HS Biết tên và thực hiện được từ 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Nhịp 23 -   N 30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d. Tổ chức thực hiện: - Phương pháp dạy học chính: Làm mẫu, sử dụng lời nói kết hợ với tranh ,tập luyện( tự tập)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/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942ba3d11_0_46"/>
          <p:cNvSpPr/>
          <p:nvPr/>
        </p:nvSpPr>
        <p:spPr>
          <a:xfrm>
            <a:off x="5620408" y="299803"/>
            <a:ext cx="4153179" cy="3544438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marL="692150">
              <a:lnSpc>
                <a:spcPct val="105000"/>
              </a:lnSpc>
            </a:pPr>
            <a:r>
              <a:rPr lang="en-US" sz="2800" b="1" dirty="0" err="1" smtClean="0">
                <a:solidFill>
                  <a:srgbClr val="00B050"/>
                </a:solidFill>
              </a:rPr>
              <a:t>Nhịp</a:t>
            </a:r>
            <a:r>
              <a:rPr lang="en-US" sz="2800" b="1" dirty="0" smtClean="0">
                <a:solidFill>
                  <a:srgbClr val="00B050"/>
                </a:solidFill>
              </a:rPr>
              <a:t> 25</a:t>
            </a:r>
            <a:r>
              <a:rPr lang="en-US" sz="2800" dirty="0" smtClean="0">
                <a:solidFill>
                  <a:srgbClr val="00B050"/>
                </a:solidFill>
              </a:rPr>
              <a:t>: </a:t>
            </a:r>
            <a:r>
              <a:rPr lang="en-US" sz="2800" dirty="0" err="1" smtClean="0">
                <a:solidFill>
                  <a:srgbClr val="00B050"/>
                </a:solidFill>
              </a:rPr>
              <a:t>như</a:t>
            </a:r>
            <a:r>
              <a:rPr lang="en-US" sz="2800" dirty="0" smtClean="0">
                <a:solidFill>
                  <a:srgbClr val="00B050"/>
                </a:solidFill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</a:rPr>
              <a:t>nhịp</a:t>
            </a:r>
            <a:r>
              <a:rPr lang="en-US" sz="2800" dirty="0" smtClean="0">
                <a:solidFill>
                  <a:srgbClr val="00B050"/>
                </a:solidFill>
              </a:rPr>
              <a:t> 23</a:t>
            </a:r>
            <a:endParaRPr lang="en-US" sz="2800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dirty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rgbClr val="00B050"/>
              </a:solidFill>
            </a:endParaRPr>
          </a:p>
        </p:txBody>
      </p:sp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25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Shape 471"/>
          <p:cNvPicPr/>
          <p:nvPr/>
        </p:nvPicPr>
        <p:blipFill>
          <a:blip r:embed="rId1"/>
          <a:stretch>
            <a:fillRect/>
          </a:stretch>
        </p:blipFill>
        <p:spPr>
          <a:xfrm>
            <a:off x="483907" y="1825267"/>
            <a:ext cx="4687700" cy="4125828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26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Shape 475"/>
          <p:cNvPicPr/>
          <p:nvPr/>
        </p:nvPicPr>
        <p:blipFill>
          <a:blip r:embed="rId1"/>
          <a:stretch>
            <a:fillRect/>
          </a:stretch>
        </p:blipFill>
        <p:spPr>
          <a:xfrm>
            <a:off x="2713219" y="479686"/>
            <a:ext cx="1019331" cy="6011056"/>
          </a:xfrm>
          <a:prstGeom prst="rect">
            <a:avLst/>
          </a:prstGeom>
        </p:spPr>
      </p:pic>
      <p:sp>
        <p:nvSpPr>
          <p:cNvPr id="172" name="Google Shape;172;gf942ba3d11_0_46"/>
          <p:cNvSpPr/>
          <p:nvPr/>
        </p:nvSpPr>
        <p:spPr>
          <a:xfrm>
            <a:off x="5620408" y="299803"/>
            <a:ext cx="5247461" cy="461697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r>
              <a:rPr lang="vi-VN" sz="2800" b="1" i="1" dirty="0">
                <a:solidFill>
                  <a:schemeClr val="accent1">
                    <a:lumMod val="75000"/>
                  </a:schemeClr>
                </a:solidFill>
              </a:rPr>
              <a:t>Nhịp 26</a:t>
            </a:r>
            <a: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  <a:t>: Đứng </a:t>
            </a:r>
            <a:r>
              <a:rPr lang="vi-VN" sz="2800" i="1" dirty="0" smtClean="0">
                <a:solidFill>
                  <a:schemeClr val="accent1">
                    <a:lumMod val="75000"/>
                  </a:schemeClr>
                </a:solidFill>
              </a:rPr>
              <a:t>thẳng,</a:t>
            </a:r>
            <a:r>
              <a:rPr lang="en-US" sz="28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800" i="1" dirty="0" smtClean="0">
                <a:solidFill>
                  <a:schemeClr val="accent1">
                    <a:lumMod val="75000"/>
                  </a:schemeClr>
                </a:solidFill>
              </a:rPr>
              <a:t>hai </a:t>
            </a:r>
            <a: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  <a:t>chân khép, hai tay</a:t>
            </a:r>
            <a:b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  <a:t>đưa lên cao, lòng bàn</a:t>
            </a:r>
            <a:b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  <a:t>tay hướng vào nhau,</a:t>
            </a:r>
            <a:b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800" i="1" dirty="0">
                <a:solidFill>
                  <a:schemeClr val="accent1">
                    <a:lumMod val="75000"/>
                  </a:schemeClr>
                </a:solidFill>
              </a:rPr>
              <a:t>mắt nhìn theo tay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br>
              <a:rPr lang="vi-VN" dirty="0"/>
            </a:br>
            <a:endParaRPr lang="en-US" sz="2800" dirty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rgbClr val="00B050"/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rgbClr val="00B05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27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Google Shape;172;gf942ba3d11_0_46"/>
          <p:cNvSpPr/>
          <p:nvPr/>
        </p:nvSpPr>
        <p:spPr>
          <a:xfrm>
            <a:off x="5620408" y="299803"/>
            <a:ext cx="5247461" cy="461697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6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6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vi-VN" sz="2600" b="1" i="1" dirty="0" smtClean="0">
                <a:solidFill>
                  <a:schemeClr val="accent1">
                    <a:lumMod val="75000"/>
                  </a:schemeClr>
                </a:solidFill>
              </a:rPr>
              <a:t>Nhịp </a:t>
            </a:r>
            <a:r>
              <a:rPr lang="vi-VN" sz="2600" b="1" i="1" dirty="0">
                <a:solidFill>
                  <a:schemeClr val="accent1">
                    <a:lumMod val="75000"/>
                  </a:schemeClr>
                </a:solidFill>
              </a:rPr>
              <a:t>27</a:t>
            </a:r>
            <a:r>
              <a:rPr lang="vi-VN" sz="2600" i="1" dirty="0">
                <a:solidFill>
                  <a:schemeClr val="accent1">
                    <a:lumMod val="75000"/>
                  </a:schemeClr>
                </a:solidFill>
              </a:rPr>
              <a:t>: Hai gối khuỵu, hai tay đưa thẳng ra</a:t>
            </a:r>
            <a:br>
              <a:rPr lang="vi-VN" sz="26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600" i="1" dirty="0">
                <a:solidFill>
                  <a:schemeClr val="accent1">
                    <a:lumMod val="75000"/>
                  </a:schemeClr>
                </a:solidFill>
              </a:rPr>
              <a:t>trước, xuống dưới, ra sau, lòng bàn tay </a:t>
            </a:r>
            <a:r>
              <a:rPr lang="vi-VN" sz="2600" i="1" dirty="0" smtClean="0">
                <a:solidFill>
                  <a:schemeClr val="accent1">
                    <a:lumMod val="75000"/>
                  </a:schemeClr>
                </a:solidFill>
              </a:rPr>
              <a:t>hướng</a:t>
            </a:r>
            <a:r>
              <a:rPr lang="en-US" sz="26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600" i="1" dirty="0" smtClean="0">
                <a:solidFill>
                  <a:schemeClr val="accent1">
                    <a:lumMod val="75000"/>
                  </a:schemeClr>
                </a:solidFill>
              </a:rPr>
              <a:t>vào </a:t>
            </a:r>
            <a:r>
              <a:rPr lang="vi-VN" sz="2600" i="1" dirty="0">
                <a:solidFill>
                  <a:schemeClr val="accent1">
                    <a:lumMod val="75000"/>
                  </a:schemeClr>
                </a:solidFill>
              </a:rPr>
              <a:t>nhau. Thân trên ngả ra trước, đầu </a:t>
            </a:r>
            <a:r>
              <a:rPr lang="vi-VN" sz="2600" i="1" dirty="0" smtClean="0">
                <a:solidFill>
                  <a:schemeClr val="accent1">
                    <a:lumMod val="75000"/>
                  </a:schemeClr>
                </a:solidFill>
              </a:rPr>
              <a:t>ngửa,</a:t>
            </a:r>
            <a:r>
              <a:rPr lang="en-US" sz="26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vi-VN" sz="2600" i="1" dirty="0" smtClean="0">
                <a:solidFill>
                  <a:schemeClr val="accent1">
                    <a:lumMod val="75000"/>
                  </a:schemeClr>
                </a:solidFill>
              </a:rPr>
              <a:t>mắt </a:t>
            </a:r>
            <a:r>
              <a:rPr lang="vi-VN" sz="2600" i="1" dirty="0">
                <a:solidFill>
                  <a:schemeClr val="accent1">
                    <a:lumMod val="75000"/>
                  </a:schemeClr>
                </a:solidFill>
              </a:rPr>
              <a:t>nhìn phía trước.</a:t>
            </a:r>
            <a:endParaRPr lang="en-US" sz="2600" dirty="0">
              <a:solidFill>
                <a:schemeClr val="accent1">
                  <a:lumMod val="75000"/>
                </a:schemeClr>
              </a:solidFill>
            </a:endParaRPr>
          </a:p>
          <a:p>
            <a:br>
              <a:rPr lang="vi-VN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Shape 477"/>
          <p:cNvPicPr/>
          <p:nvPr/>
        </p:nvPicPr>
        <p:blipFill>
          <a:blip r:embed="rId1"/>
          <a:stretch>
            <a:fillRect/>
          </a:stretch>
        </p:blipFill>
        <p:spPr>
          <a:xfrm>
            <a:off x="1963712" y="1199825"/>
            <a:ext cx="2623278" cy="500610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28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Google Shape;172;gf942ba3d11_0_46"/>
          <p:cNvSpPr/>
          <p:nvPr/>
        </p:nvSpPr>
        <p:spPr>
          <a:xfrm>
            <a:off x="5620408" y="299803"/>
            <a:ext cx="5247461" cy="461697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6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6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vi-VN" sz="2400" b="1" i="1" dirty="0" smtClean="0">
                <a:solidFill>
                  <a:schemeClr val="accent1">
                    <a:lumMod val="75000"/>
                  </a:schemeClr>
                </a:solidFill>
              </a:rPr>
              <a:t>Nhịp </a:t>
            </a:r>
            <a:r>
              <a:rPr lang="vi-VN" sz="2400" b="1" i="1" dirty="0">
                <a:solidFill>
                  <a:schemeClr val="accent1">
                    <a:lumMod val="75000"/>
                  </a:schemeClr>
                </a:solidFill>
              </a:rPr>
              <a:t>28</a:t>
            </a: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: Hai tay đưa nhanh ra trước, lên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cao thành hình chữ</a:t>
            </a:r>
            <a:r>
              <a:rPr lang="vi-VN" sz="2400" dirty="0">
                <a:solidFill>
                  <a:schemeClr val="accent1">
                    <a:lumMod val="75000"/>
                  </a:schemeClr>
                </a:solidFill>
              </a:rPr>
              <a:t> \z, </a:t>
            </a: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lòng bàn tay hướng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vào nhau, kết hợp hai chân bật mạnh đưa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cơ thể rời đất, toàn thân ưỡn căng, mắt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nhìn theo tay</a:t>
            </a:r>
            <a:br>
              <a:rPr lang="vi-VN" dirty="0">
                <a:solidFill>
                  <a:schemeClr val="accent1">
                    <a:lumMod val="75000"/>
                  </a:schemeClr>
                </a:solidFill>
              </a:rPr>
            </a:b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Shape 479"/>
          <p:cNvPicPr/>
          <p:nvPr/>
        </p:nvPicPr>
        <p:blipFill>
          <a:blip r:embed="rId1"/>
          <a:stretch>
            <a:fillRect/>
          </a:stretch>
        </p:blipFill>
        <p:spPr>
          <a:xfrm>
            <a:off x="2474270" y="764498"/>
            <a:ext cx="2142700" cy="569626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29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Google Shape;172;gf942ba3d11_0_46"/>
          <p:cNvSpPr/>
          <p:nvPr/>
        </p:nvSpPr>
        <p:spPr>
          <a:xfrm>
            <a:off x="5620408" y="299803"/>
            <a:ext cx="5247461" cy="4616971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i="1" dirty="0" smtClean="0"/>
          </a:p>
          <a:p>
            <a:pPr marL="692150" algn="just">
              <a:lnSpc>
                <a:spcPct val="105000"/>
              </a:lnSpc>
            </a:pPr>
            <a:endParaRPr lang="en-US" i="1" dirty="0"/>
          </a:p>
          <a:p>
            <a:pPr marL="692150" algn="just">
              <a:lnSpc>
                <a:spcPct val="105000"/>
              </a:lnSpc>
            </a:pPr>
            <a:endParaRPr lang="en-US" i="1" dirty="0" smtClean="0"/>
          </a:p>
          <a:p>
            <a:pPr marL="692150" algn="just">
              <a:lnSpc>
                <a:spcPct val="105000"/>
              </a:lnSpc>
            </a:pPr>
            <a:endParaRPr lang="en-US" i="1" dirty="0"/>
          </a:p>
          <a:p>
            <a:pPr marL="692150" algn="just">
              <a:lnSpc>
                <a:spcPct val="105000"/>
              </a:lnSpc>
            </a:pPr>
            <a:endParaRPr lang="en-US" i="1" dirty="0" smtClean="0"/>
          </a:p>
          <a:p>
            <a:pPr marL="692150" algn="just">
              <a:lnSpc>
                <a:spcPct val="105000"/>
              </a:lnSpc>
            </a:pPr>
            <a:endParaRPr lang="en-US" sz="2400" i="1" dirty="0" smtClean="0"/>
          </a:p>
          <a:p>
            <a:pPr marL="692150" algn="just">
              <a:lnSpc>
                <a:spcPct val="105000"/>
              </a:lnSpc>
            </a:pPr>
            <a:endParaRPr lang="en-US" sz="2400" i="1" dirty="0"/>
          </a:p>
          <a:p>
            <a:pPr marL="692150" algn="just">
              <a:lnSpc>
                <a:spcPct val="105000"/>
              </a:lnSpc>
            </a:pPr>
            <a:endParaRPr lang="en-US" sz="2400" i="1" dirty="0" smtClean="0"/>
          </a:p>
          <a:p>
            <a:pPr marL="692150" algn="just">
              <a:lnSpc>
                <a:spcPct val="105000"/>
              </a:lnSpc>
            </a:pPr>
            <a:endParaRPr lang="en-US" sz="2400" i="1" dirty="0"/>
          </a:p>
          <a:p>
            <a:pPr marL="692150" algn="just">
              <a:lnSpc>
                <a:spcPct val="105000"/>
              </a:lnSpc>
            </a:pPr>
            <a:endParaRPr lang="en-US" sz="2400" i="1" dirty="0" smtClean="0"/>
          </a:p>
          <a:p>
            <a:pPr marL="692150" algn="just">
              <a:lnSpc>
                <a:spcPct val="105000"/>
              </a:lnSpc>
            </a:pPr>
            <a:r>
              <a:rPr lang="vi-VN" sz="2400" b="1" i="1" dirty="0" smtClean="0">
                <a:solidFill>
                  <a:schemeClr val="accent1">
                    <a:lumMod val="75000"/>
                  </a:schemeClr>
                </a:solidFill>
              </a:rPr>
              <a:t>Nhịp </a:t>
            </a:r>
            <a:r>
              <a:rPr lang="vi-VN" sz="2400" b="1" i="1" dirty="0">
                <a:solidFill>
                  <a:schemeClr val="accent1">
                    <a:lumMod val="75000"/>
                  </a:schemeClr>
                </a:solidFill>
              </a:rPr>
              <a:t>29</a:t>
            </a: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: Hai chân chạm đất bằng nửa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trườc bàn chân, gối khuỵu. Hai tay đựa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nhanh ra trước, lòng bàn tay sấp, đầu</a:t>
            </a:r>
            <a:b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vi-VN" sz="2400" i="1" dirty="0">
                <a:solidFill>
                  <a:schemeClr val="accent1">
                    <a:lumMod val="75000"/>
                  </a:schemeClr>
                </a:solidFill>
              </a:rPr>
              <a:t>thẳng, mắt nhìn theo ta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600" b="1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sz="26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en-US" sz="2600" i="1" dirty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400" i="1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Shape 481"/>
          <p:cNvPicPr/>
          <p:nvPr/>
        </p:nvPicPr>
        <p:blipFill>
          <a:blip r:embed="rId1"/>
          <a:stretch>
            <a:fillRect/>
          </a:stretch>
        </p:blipFill>
        <p:spPr>
          <a:xfrm>
            <a:off x="1984983" y="1199825"/>
            <a:ext cx="3006742" cy="5290916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30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Google Shape;172;gf942ba3d11_0_46"/>
          <p:cNvSpPr/>
          <p:nvPr/>
        </p:nvSpPr>
        <p:spPr>
          <a:xfrm>
            <a:off x="5620408" y="299803"/>
            <a:ext cx="3268759" cy="3927423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r>
              <a:rPr lang="en-US" sz="2800" b="1" dirty="0" err="1" smtClean="0">
                <a:solidFill>
                  <a:schemeClr val="accent1">
                    <a:lumMod val="75000"/>
                  </a:schemeClr>
                </a:solidFill>
              </a:rPr>
              <a:t>Nhịp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 30: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về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tư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thế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chuẩn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bị</a:t>
            </a:r>
            <a:endParaRPr lang="en-US" sz="2600" i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Shape 483"/>
          <p:cNvPicPr/>
          <p:nvPr/>
        </p:nvPicPr>
        <p:blipFill>
          <a:blip r:embed="rId1"/>
          <a:stretch>
            <a:fillRect/>
          </a:stretch>
        </p:blipFill>
        <p:spPr>
          <a:xfrm>
            <a:off x="2527284" y="1017415"/>
            <a:ext cx="1475090" cy="529344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GsLD68SWTM"/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29304" y="166255"/>
            <a:ext cx="11896436" cy="669174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f942ba3d11_1_12"/>
          <p:cNvSpPr txBox="1"/>
          <p:nvPr/>
        </p:nvSpPr>
        <p:spPr>
          <a:xfrm>
            <a:off x="1235925" y="783675"/>
            <a:ext cx="9293100" cy="51102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28575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>
                <a:solidFill>
                  <a:srgbClr val="FF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RÈN LUYỆN </a:t>
            </a:r>
            <a:endParaRPr sz="8000" b="1">
              <a:solidFill>
                <a:srgbClr val="FF00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28575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>
                <a:solidFill>
                  <a:srgbClr val="FF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THỂ DỤC THỂ THAO NÂNG CAO </a:t>
            </a:r>
            <a:endParaRPr sz="8000" b="1">
              <a:solidFill>
                <a:srgbClr val="FF00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  <a:p>
            <a:pPr marL="28575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b="1">
                <a:solidFill>
                  <a:srgbClr val="FF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SỨC KHỎE</a:t>
            </a:r>
            <a:r>
              <a:rPr lang="en-US" sz="8000" b="1"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</a:t>
            </a:r>
            <a:endParaRPr sz="8000" b="1"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880"/>
          </a:xfrm>
        </p:spPr>
        <p:txBody>
          <a:bodyPr>
            <a:normAutofit fontScale="90000"/>
          </a:bodyPr>
          <a:p>
            <a:r>
              <a:rPr lang="en-US"/>
              <a:t>* Tình hình dịch bệnh co vid-19. </a:t>
            </a:r>
            <a:br>
              <a:rPr lang="en-US"/>
            </a:b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r>
              <a:rPr lang="en-US" sz="3600">
                <a:sym typeface="+mn-ea"/>
              </a:rPr>
              <a:t>-</a:t>
            </a:r>
            <a:r>
              <a:rPr lang="en-US" sz="4000">
                <a:sym typeface="+mn-ea"/>
              </a:rPr>
              <a:t> Tại địa phương , xã Thái Sơn, An lão? , toàn TP Hải Phòng.</a:t>
            </a:r>
            <a:endParaRPr lang="en-US" sz="4000">
              <a:sym typeface="+mn-ea"/>
            </a:endParaRPr>
          </a:p>
          <a:p>
            <a:r>
              <a:rPr lang="en-US" sz="4000">
                <a:sym typeface="+mn-ea"/>
              </a:rPr>
              <a:t>- Tình hình sức khoẻ, các em , gđ các em , </a:t>
            </a:r>
            <a:endParaRPr lang="en-US" sz="4000">
              <a:sym typeface="+mn-ea"/>
            </a:endParaRPr>
          </a:p>
          <a:p>
            <a:r>
              <a:rPr lang="en-US" sz="4000">
                <a:sym typeface="+mn-ea"/>
              </a:rPr>
              <a:t>- Các hoạt  động RLTT của  các em khi ở nhà nghỉ  để phòng chống dịch covid19. </a:t>
            </a:r>
            <a:endParaRPr lang="en-US" sz="4000"/>
          </a:p>
          <a:p>
            <a:endParaRPr lang="en-US" sz="400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018950" y="429725"/>
            <a:ext cx="10154100" cy="22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 panose="020F0502020204030204"/>
              <a:buNone/>
            </a:pPr>
            <a:r>
              <a:rPr lang="en-US"/>
              <a:t>	</a:t>
            </a:r>
            <a:r>
              <a:rPr lang="en-US" sz="7035" b="1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BÀI THỂ DỤC LIÊN HOÀN LỚP 6</a:t>
            </a:r>
            <a:endParaRPr sz="7035" b="1">
              <a:solidFill>
                <a:srgbClr val="FF0000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>
          <a:blip r:embed="rId1"/>
          <a:stretch>
            <a:fillRect/>
          </a:stretch>
        </p:blipFill>
        <p:spPr>
          <a:xfrm>
            <a:off x="2418775" y="2488925"/>
            <a:ext cx="7644400" cy="4369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942ba3d11_1_1"/>
          <p:cNvSpPr txBox="1">
            <a:spLocks noGrp="1"/>
          </p:cNvSpPr>
          <p:nvPr>
            <p:ph type="ctrTitle"/>
          </p:nvPr>
        </p:nvSpPr>
        <p:spPr>
          <a:xfrm>
            <a:off x="251845" y="1149926"/>
            <a:ext cx="11815464" cy="2770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000"/>
              <a:buFont typeface="Calibri" panose="020F0502020204030204"/>
              <a:buNone/>
            </a:pP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ÔN TẬP: TỪ </a:t>
            </a:r>
            <a:r>
              <a:rPr lang="en-US" sz="7665" b="1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NHỊP 1- ĐẾN NHỊP </a:t>
            </a: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23</a:t>
            </a:r>
            <a:endParaRPr sz="7665" b="1" dirty="0">
              <a:solidFill>
                <a:srgbClr val="0000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GsLD68SWTM"/>
          <p:cNvPicPr>
            <a:picLocks noRot="1" noChangeAspect="1"/>
          </p:cNvPicPr>
          <p:nvPr>
            <a:videoFile r:link="rId1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3"/>
          <a:stretch>
            <a:fillRect/>
          </a:stretch>
        </p:blipFill>
        <p:spPr>
          <a:xfrm>
            <a:off x="129304" y="166255"/>
            <a:ext cx="11896436" cy="669174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942ba3d11_1_1"/>
          <p:cNvSpPr txBox="1">
            <a:spLocks noGrp="1"/>
          </p:cNvSpPr>
          <p:nvPr>
            <p:ph type="ctrTitle"/>
          </p:nvPr>
        </p:nvSpPr>
        <p:spPr>
          <a:xfrm>
            <a:off x="251845" y="1149926"/>
            <a:ext cx="11815464" cy="27709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78000"/>
              <a:buFont typeface="Calibri" panose="020F0502020204030204"/>
              <a:buNone/>
            </a:pP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HỌC MỚI: TỪ </a:t>
            </a:r>
            <a:r>
              <a:rPr lang="en-US" sz="7665" b="1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NHỊP </a:t>
            </a: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24</a:t>
            </a: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- </a:t>
            </a:r>
            <a:r>
              <a:rPr lang="en-US" sz="7665" b="1" dirty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ĐẾN NHỊP </a:t>
            </a:r>
            <a:r>
              <a:rPr lang="en-US" sz="7665" b="1" dirty="0" smtClean="0">
                <a:solidFill>
                  <a:srgbClr val="0000FF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30</a:t>
            </a:r>
            <a:endParaRPr sz="7665" b="1" dirty="0">
              <a:solidFill>
                <a:srgbClr val="0000FF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https://www.youtube.com/watch?v=J__pwyV4Pmo</a:t>
            </a:r>
            <a:endParaRPr lang="en-US" sz="3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23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5" name="Shape 413"/>
          <p:cNvPicPr/>
          <p:nvPr/>
        </p:nvPicPr>
        <p:blipFill>
          <a:blip r:embed="rId1"/>
          <a:stretch>
            <a:fillRect/>
          </a:stretch>
        </p:blipFill>
        <p:spPr>
          <a:xfrm>
            <a:off x="383569" y="1405745"/>
            <a:ext cx="2790103" cy="3983673"/>
          </a:xfrm>
          <a:prstGeom prst="rect">
            <a:avLst/>
          </a:prstGeom>
        </p:spPr>
      </p:pic>
      <p:pic>
        <p:nvPicPr>
          <p:cNvPr id="6" name="Shape 415"/>
          <p:cNvPicPr/>
          <p:nvPr/>
        </p:nvPicPr>
        <p:blipFill>
          <a:blip r:embed="rId2"/>
          <a:stretch>
            <a:fillRect/>
          </a:stretch>
        </p:blipFill>
        <p:spPr>
          <a:xfrm>
            <a:off x="3394365" y="2008909"/>
            <a:ext cx="2008908" cy="2305177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f942ba3d11_0_46"/>
          <p:cNvSpPr/>
          <p:nvPr/>
        </p:nvSpPr>
        <p:spPr>
          <a:xfrm>
            <a:off x="5620408" y="299803"/>
            <a:ext cx="5322412" cy="473689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rgbClr val="FFFF00"/>
          </a:soli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692150" algn="just">
              <a:lnSpc>
                <a:spcPct val="105000"/>
              </a:lnSpc>
            </a:pPr>
            <a:endParaRPr lang="en-US" sz="2800" dirty="0" smtClean="0"/>
          </a:p>
          <a:p>
            <a:pPr marL="692150" algn="just">
              <a:lnSpc>
                <a:spcPct val="105000"/>
              </a:lnSpc>
            </a:pPr>
            <a:endParaRPr lang="en-US" sz="2800" dirty="0"/>
          </a:p>
          <a:p>
            <a:pPr marL="692150" algn="just">
              <a:lnSpc>
                <a:spcPct val="105000"/>
              </a:lnSpc>
            </a:pPr>
            <a:endParaRPr lang="en-US" sz="2800" dirty="0" smtClean="0"/>
          </a:p>
          <a:p>
            <a:pPr marL="692150" algn="just">
              <a:lnSpc>
                <a:spcPct val="105000"/>
              </a:lnSpc>
            </a:pPr>
            <a:endParaRPr lang="en-US" sz="2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692150" algn="just">
              <a:lnSpc>
                <a:spcPct val="105000"/>
              </a:lnSpc>
            </a:pPr>
            <a:r>
              <a:rPr lang="vi-VN" sz="2800" b="1" dirty="0" smtClean="0">
                <a:solidFill>
                  <a:schemeClr val="accent1">
                    <a:lumMod val="50000"/>
                  </a:schemeClr>
                </a:solidFill>
              </a:rPr>
              <a:t>Nhịp </a:t>
            </a:r>
            <a:r>
              <a:rPr lang="vi-VN" sz="2800" b="1" dirty="0">
                <a:solidFill>
                  <a:schemeClr val="accent1">
                    <a:lumMod val="50000"/>
                  </a:schemeClr>
                </a:solidFill>
              </a:rPr>
              <a:t>24</a:t>
            </a:r>
            <a:r>
              <a:rPr lang="vi-VN" sz="2800" dirty="0">
                <a:solidFill>
                  <a:schemeClr val="accent1">
                    <a:lumMod val="50000"/>
                  </a:schemeClr>
                </a:solidFill>
              </a:rPr>
              <a:t>: Hai chân bật ra sau, thân người duỗi thẳng, hai chân khệp, mũi bận chân chống đất, đầu ngửa, mắt nhìn phía trước.</a:t>
            </a:r>
            <a:endParaRPr lang="en-US" sz="2800" i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700" i="1" dirty="0" smtClean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692150" algn="just">
              <a:lnSpc>
                <a:spcPct val="105000"/>
              </a:lnSpc>
            </a:pPr>
            <a:endParaRPr lang="en-US" sz="2600" i="1" dirty="0" smtClean="0">
              <a:solidFill>
                <a:srgbClr val="0070C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0" marR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800" i="1" dirty="0">
              <a:solidFill>
                <a:srgbClr val="0070C0"/>
              </a:solidFill>
            </a:endParaRPr>
          </a:p>
        </p:txBody>
      </p:sp>
      <p:sp>
        <p:nvSpPr>
          <p:cNvPr id="173" name="Google Shape;173;gf942ba3d11_0_46"/>
          <p:cNvSpPr/>
          <p:nvPr/>
        </p:nvSpPr>
        <p:spPr>
          <a:xfrm>
            <a:off x="574751" y="130625"/>
            <a:ext cx="1770900" cy="1069200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FFFF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dirty="0" smtClean="0">
                <a:solidFill>
                  <a:srgbClr val="FF0000"/>
                </a:solidFill>
              </a:rPr>
              <a:t>24</a:t>
            </a:r>
            <a:endParaRPr sz="6000" b="0" i="0" u="none" strike="noStrike" cap="none" dirty="0">
              <a:solidFill>
                <a:srgbClr val="FF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pic>
        <p:nvPicPr>
          <p:cNvPr id="7" name="Shape 469"/>
          <p:cNvPicPr/>
          <p:nvPr/>
        </p:nvPicPr>
        <p:blipFill>
          <a:blip r:embed="rId1"/>
          <a:stretch>
            <a:fillRect/>
          </a:stretch>
        </p:blipFill>
        <p:spPr>
          <a:xfrm>
            <a:off x="574752" y="1783830"/>
            <a:ext cx="4536894" cy="3252865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5438775" y="3197910"/>
            <a:ext cx="446562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1596</Words>
  <Application>WPS Presentation</Application>
  <PresentationFormat>Widescreen</PresentationFormat>
  <Paragraphs>144</Paragraphs>
  <Slides>18</Slides>
  <Notes>12</Notes>
  <HiddenSlides>0</HiddenSlides>
  <MMClips>2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8" baseType="lpstr">
      <vt:lpstr>Arial</vt:lpstr>
      <vt:lpstr>SimSun</vt:lpstr>
      <vt:lpstr>Wingdings</vt:lpstr>
      <vt:lpstr>Arial</vt:lpstr>
      <vt:lpstr>Calibri</vt:lpstr>
      <vt:lpstr>Times New Roman</vt:lpstr>
      <vt:lpstr>Microsoft YaHei</vt:lpstr>
      <vt:lpstr>Arial Unicode MS</vt:lpstr>
      <vt:lpstr>Times New Roman</vt:lpstr>
      <vt:lpstr>Office Theme</vt:lpstr>
      <vt:lpstr>1. Hoạt động mở đầu:  </vt:lpstr>
      <vt:lpstr>* Tình hình dịch bệnh co vid-19.  </vt:lpstr>
      <vt:lpstr>	BÀI THỂ DỤC LIÊN HOÀN LỚP 6</vt:lpstr>
      <vt:lpstr>ÔN TẬP: TỪ NHỊP 1- ĐẾN NHỊP 23</vt:lpstr>
      <vt:lpstr>PowerPoint 演示文稿</vt:lpstr>
      <vt:lpstr>HỌC MỚI: TỪ NHỊP 24- ĐẾN NHỊP 30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THỂ DỤC LIÊN HOÀN LỚP 6</dc:title>
  <dc:creator>MT_ADMIN</dc:creator>
  <cp:lastModifiedBy>lexoa Le</cp:lastModifiedBy>
  <cp:revision>20</cp:revision>
  <dcterms:created xsi:type="dcterms:W3CDTF">2021-10-16T13:48:00Z</dcterms:created>
  <dcterms:modified xsi:type="dcterms:W3CDTF">2022-01-10T02:39:28Z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6E7D4862F4BA4F6EB9FCC1409D0E140D</vt:lpwstr>
  </property>
  <property fmtid="{D5CDD505-2E9C-101B-9397-08002B2CF9AE}" pid="3" name="KSOProductBuildVer">
    <vt:lpwstr>1033-11.2.0.10426</vt:lpwstr>
  </property>
</Properties>
</file>