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56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7" r:id="rId15"/>
    <p:sldId id="279" r:id="rId16"/>
    <p:sldId id="282" r:id="rId17"/>
    <p:sldId id="278" r:id="rId18"/>
    <p:sldId id="272" r:id="rId19"/>
    <p:sldId id="273" r:id="rId20"/>
    <p:sldId id="274" r:id="rId21"/>
    <p:sldId id="275" r:id="rId22"/>
    <p:sldId id="280" r:id="rId23"/>
  </p:sldIdLst>
  <p:sldSz cx="18288000" cy="10287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7D3"/>
    <a:srgbClr val="BD92DE"/>
    <a:srgbClr val="AE78D6"/>
    <a:srgbClr val="FE8B47"/>
    <a:srgbClr val="D9E7DA"/>
    <a:srgbClr val="94C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12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e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92200" y="4936672"/>
            <a:ext cx="5270382" cy="486192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8000" cy="3718560"/>
          </a:xfrm>
          <a:prstGeom prst="rect">
            <a:avLst/>
          </a:prstGeom>
          <a:solidFill>
            <a:srgbClr val="FFCECE">
              <a:alpha val="6980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94911">
            <a:off x="329634" y="614648"/>
            <a:ext cx="2496998" cy="2506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1690">
            <a:off x="229452" y="7530077"/>
            <a:ext cx="1751015" cy="2307763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9BA9766-7167-6B16-7D69-55E3FA6061F4}"/>
              </a:ext>
            </a:extLst>
          </p:cNvPr>
          <p:cNvSpPr txBox="1"/>
          <p:nvPr/>
        </p:nvSpPr>
        <p:spPr>
          <a:xfrm>
            <a:off x="3344844" y="2755144"/>
            <a:ext cx="1159831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06925" y="190500"/>
            <a:ext cx="2667000" cy="28184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9407">
            <a:off x="96599" y="81696"/>
            <a:ext cx="1918420" cy="18464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8059" y="3314700"/>
            <a:ext cx="522987" cy="5223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8059" y="4223882"/>
            <a:ext cx="522987" cy="522333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272FB03-DB29-D877-E429-9F9E38588DCB}"/>
              </a:ext>
            </a:extLst>
          </p:cNvPr>
          <p:cNvSpPr txBox="1"/>
          <p:nvPr/>
        </p:nvSpPr>
        <p:spPr>
          <a:xfrm>
            <a:off x="2590800" y="513678"/>
            <a:ext cx="10928747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47FBB9D-EAA7-2880-3B62-17791B5E161B}"/>
              </a:ext>
            </a:extLst>
          </p:cNvPr>
          <p:cNvSpPr txBox="1"/>
          <p:nvPr/>
        </p:nvSpPr>
        <p:spPr>
          <a:xfrm>
            <a:off x="2590800" y="1817925"/>
            <a:ext cx="10668000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nl-NL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thức giảm giá phổ biến </a:t>
            </a:r>
            <a:endParaRPr lang="en-US" sz="40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nl-NL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 giá bán của sản phẩm: </a:t>
            </a:r>
            <a:endParaRPr lang="en-US" sz="4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313577E-846B-379F-B738-3A9FB5444386}"/>
              </a:ext>
            </a:extLst>
          </p:cNvPr>
          <p:cNvSpPr txBox="1"/>
          <p:nvPr/>
        </p:nvSpPr>
        <p:spPr>
          <a:xfrm>
            <a:off x="1749868" y="4469227"/>
            <a:ext cx="7239000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36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VD:</a:t>
            </a:r>
            <a:r>
              <a:rPr lang="nl-N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Thay vì bán với giá niêm yết, khách hàng được mua hàng với giá giảm 5% hoặc 10%, 15%, ... tuỳ theo chiến lược kinh doanh của cửa hàng.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ộn ràng khuyến mãi “khủng” dịp Black Friday 2020 - Báo Kinh tế đô thị">
            <a:extLst>
              <a:ext uri="{FF2B5EF4-FFF2-40B4-BE49-F238E27FC236}">
                <a16:creationId xmlns:a16="http://schemas.microsoft.com/office/drawing/2014/main" id="{5D159257-F0D0-D2FA-6205-31484927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690" y="4179741"/>
            <a:ext cx="7663714" cy="472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6791"/>
            <a:ext cx="18288000" cy="2988508"/>
          </a:xfrm>
          <a:prstGeom prst="rect">
            <a:avLst/>
          </a:prstGeom>
          <a:solidFill>
            <a:srgbClr val="A6A3A3">
              <a:alpha val="19608"/>
            </a:srgbClr>
          </a:solidFill>
        </p:spPr>
      </p:sp>
      <p:sp>
        <p:nvSpPr>
          <p:cNvPr id="15" name="Freeform 15"/>
          <p:cNvSpPr/>
          <p:nvPr/>
        </p:nvSpPr>
        <p:spPr>
          <a:xfrm>
            <a:off x="19050" y="8064789"/>
            <a:ext cx="1957912" cy="1966688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CECE"/>
          </a:solidFill>
        </p:spPr>
      </p:sp>
      <p:sp>
        <p:nvSpPr>
          <p:cNvPr id="23" name="Freeform 23"/>
          <p:cNvSpPr/>
          <p:nvPr/>
        </p:nvSpPr>
        <p:spPr>
          <a:xfrm>
            <a:off x="15646014" y="602654"/>
            <a:ext cx="1849451" cy="1857741"/>
          </a:xfrm>
          <a:custGeom>
            <a:avLst/>
            <a:gdLst/>
            <a:ahLst/>
            <a:cxnLst/>
            <a:rect l="l" t="t" r="r" b="b"/>
            <a:pathLst>
              <a:path w="813015" h="816659">
                <a:moveTo>
                  <a:pt x="406508" y="0"/>
                </a:moveTo>
                <a:cubicBezTo>
                  <a:pt x="631309" y="1005"/>
                  <a:pt x="813016" y="183526"/>
                  <a:pt x="813016" y="408330"/>
                </a:cubicBezTo>
                <a:cubicBezTo>
                  <a:pt x="813016" y="633133"/>
                  <a:pt x="631309" y="815654"/>
                  <a:pt x="406508" y="816659"/>
                </a:cubicBezTo>
                <a:cubicBezTo>
                  <a:pt x="181707" y="815654"/>
                  <a:pt x="0" y="633133"/>
                  <a:pt x="0" y="408330"/>
                </a:cubicBezTo>
                <a:cubicBezTo>
                  <a:pt x="0" y="183526"/>
                  <a:pt x="181707" y="1005"/>
                  <a:pt x="406508" y="0"/>
                </a:cubicBezTo>
                <a:close/>
              </a:path>
            </a:pathLst>
          </a:custGeom>
          <a:solidFill>
            <a:srgbClr val="FFCECE"/>
          </a:solidFill>
        </p:spPr>
      </p:sp>
      <p:sp>
        <p:nvSpPr>
          <p:cNvPr id="26" name="Freeform 26"/>
          <p:cNvSpPr/>
          <p:nvPr/>
        </p:nvSpPr>
        <p:spPr>
          <a:xfrm>
            <a:off x="19050" y="-1"/>
            <a:ext cx="18268949" cy="2961717"/>
          </a:xfrm>
          <a:custGeom>
            <a:avLst/>
            <a:gdLst/>
            <a:ahLst/>
            <a:cxnLst/>
            <a:rect l="l" t="t" r="r" b="b"/>
            <a:pathLst>
              <a:path w="7620419" h="1028316">
                <a:moveTo>
                  <a:pt x="22993" y="0"/>
                </a:moveTo>
                <a:lnTo>
                  <a:pt x="7597426" y="0"/>
                </a:lnTo>
                <a:cubicBezTo>
                  <a:pt x="7603524" y="0"/>
                  <a:pt x="7609373" y="2422"/>
                  <a:pt x="7613685" y="6735"/>
                </a:cubicBezTo>
                <a:cubicBezTo>
                  <a:pt x="7617997" y="11047"/>
                  <a:pt x="7620419" y="16895"/>
                  <a:pt x="7620419" y="22993"/>
                </a:cubicBezTo>
                <a:lnTo>
                  <a:pt x="7620419" y="1005323"/>
                </a:lnTo>
                <a:cubicBezTo>
                  <a:pt x="7620419" y="1011421"/>
                  <a:pt x="7617997" y="1017270"/>
                  <a:pt x="7613685" y="1021582"/>
                </a:cubicBezTo>
                <a:cubicBezTo>
                  <a:pt x="7609373" y="1025894"/>
                  <a:pt x="7603524" y="1028316"/>
                  <a:pt x="7597426" y="1028316"/>
                </a:cubicBezTo>
                <a:lnTo>
                  <a:pt x="22993" y="1028316"/>
                </a:lnTo>
                <a:cubicBezTo>
                  <a:pt x="16895" y="1028316"/>
                  <a:pt x="11047" y="1025894"/>
                  <a:pt x="6735" y="1021582"/>
                </a:cubicBezTo>
                <a:cubicBezTo>
                  <a:pt x="2422" y="1017270"/>
                  <a:pt x="0" y="1011421"/>
                  <a:pt x="0" y="1005323"/>
                </a:cubicBezTo>
                <a:lnTo>
                  <a:pt x="0" y="22993"/>
                </a:lnTo>
                <a:cubicBezTo>
                  <a:pt x="0" y="16895"/>
                  <a:pt x="2422" y="11047"/>
                  <a:pt x="6735" y="6735"/>
                </a:cubicBezTo>
                <a:cubicBezTo>
                  <a:pt x="11047" y="2422"/>
                  <a:pt x="16895" y="0"/>
                  <a:pt x="22993" y="0"/>
                </a:cubicBezTo>
                <a:close/>
              </a:path>
            </a:pathLst>
          </a:custGeom>
          <a:solidFill>
            <a:srgbClr val="A6A3A3"/>
          </a:solidFill>
        </p:spPr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93EC20B-9CF6-5A17-2566-A7B8D175BB8F}"/>
              </a:ext>
            </a:extLst>
          </p:cNvPr>
          <p:cNvSpPr txBox="1"/>
          <p:nvPr/>
        </p:nvSpPr>
        <p:spPr>
          <a:xfrm>
            <a:off x="2819400" y="137661"/>
            <a:ext cx="12649200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nl-NL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 giá khi mua nhiều sản phẩm: </a:t>
            </a:r>
            <a:endParaRPr lang="en-US" sz="4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VD: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mua 2 sản phẩm được giảm 5%; mua 3 sản phẩm được giảm 10%; ...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Mua sắm thả ga với chương trình Đón Xuân Kỷ Hợi - Mua nhiều giảm khủng">
            <a:extLst>
              <a:ext uri="{FF2B5EF4-FFF2-40B4-BE49-F238E27FC236}">
                <a16:creationId xmlns:a16="http://schemas.microsoft.com/office/drawing/2014/main" id="{46FEA496-F186-31B1-2AC9-4387E4E7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24" y="3144782"/>
            <a:ext cx="6528863" cy="28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ifa giảm 50% sản phẩm thứ 2">
            <a:extLst>
              <a:ext uri="{FF2B5EF4-FFF2-40B4-BE49-F238E27FC236}">
                <a16:creationId xmlns:a16="http://schemas.microsoft.com/office/drawing/2014/main" id="{F7B00B7E-9203-B916-66D7-147460770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304876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ẢM 88% SẢN PHẨM THỨ 2 - ÁP DỤNG VÀO CUỐI TUẦN - | Delivery 1900 1516">
            <a:extLst>
              <a:ext uri="{FF2B5EF4-FFF2-40B4-BE49-F238E27FC236}">
                <a16:creationId xmlns:a16="http://schemas.microsoft.com/office/drawing/2014/main" id="{B796BE6C-18E0-AD65-BFE5-9E7706E3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61" y="6356719"/>
            <a:ext cx="6072188" cy="34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E19729D8-0D2D-1DAD-EF59-9CD4A85B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84275" y="1622941"/>
            <a:ext cx="1469150" cy="1059624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id="{9C72B370-5BFA-49D4-B002-063598B473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934" y="7544416"/>
            <a:ext cx="1340301" cy="1279987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EA98CA1B-5E71-4EEB-33CC-1528213153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63389" y="1193887"/>
            <a:ext cx="1613744" cy="1488678"/>
          </a:xfrm>
          <a:prstGeom prst="rect">
            <a:avLst/>
          </a:prstGeom>
        </p:spPr>
      </p:pic>
      <p:pic>
        <p:nvPicPr>
          <p:cNvPr id="39" name="Picture 20">
            <a:extLst>
              <a:ext uri="{FF2B5EF4-FFF2-40B4-BE49-F238E27FC236}">
                <a16:creationId xmlns:a16="http://schemas.microsoft.com/office/drawing/2014/main" id="{197F210A-9F17-2941-2A69-4B2AA40D82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82757" y="8356622"/>
            <a:ext cx="1414430" cy="1430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0869" y="3152489"/>
            <a:ext cx="3112431" cy="71345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79932" y="419100"/>
            <a:ext cx="2008068" cy="2269003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F0A91DE-79A8-B86A-9103-D7ECA9647ACF}"/>
              </a:ext>
            </a:extLst>
          </p:cNvPr>
          <p:cNvSpPr txBox="1"/>
          <p:nvPr/>
        </p:nvSpPr>
        <p:spPr>
          <a:xfrm>
            <a:off x="5181600" y="1715115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FCA5EBB-BF4B-6859-51AA-3C80501EEC27}"/>
                  </a:ext>
                </a:extLst>
              </p:cNvPr>
              <p:cNvSpPr txBox="1"/>
              <p:nvPr/>
            </p:nvSpPr>
            <p:spPr>
              <a:xfrm>
                <a:off x="5181600" y="3695700"/>
                <a:ext cx="9601200" cy="377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 khi giảm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%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nhận được số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(100%−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%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(100%+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FCA5EBB-BF4B-6859-51AA-3C80501EE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3695700"/>
                <a:ext cx="9601200" cy="3774175"/>
              </a:xfrm>
              <a:prstGeom prst="rect">
                <a:avLst/>
              </a:prstGeom>
              <a:blipFill>
                <a:blip r:embed="rId4"/>
                <a:stretch>
                  <a:fillRect l="-2286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16200" y="7672721"/>
            <a:ext cx="2819400" cy="260089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8000" cy="3718560"/>
          </a:xfrm>
          <a:prstGeom prst="rect">
            <a:avLst/>
          </a:prstGeom>
          <a:solidFill>
            <a:srgbClr val="FFCECE">
              <a:alpha val="6980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94911">
            <a:off x="192121" y="444305"/>
            <a:ext cx="1932593" cy="19398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1690">
            <a:off x="-151547" y="2334140"/>
            <a:ext cx="1751015" cy="2307763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28396A5-B105-4C7D-3082-E33B7969FF35}"/>
              </a:ext>
            </a:extLst>
          </p:cNvPr>
          <p:cNvSpPr/>
          <p:nvPr/>
        </p:nvSpPr>
        <p:spPr>
          <a:xfrm>
            <a:off x="7696200" y="885825"/>
            <a:ext cx="2895600" cy="1295399"/>
          </a:xfrm>
          <a:prstGeom prst="ellipse">
            <a:avLst/>
          </a:prstGeom>
          <a:solidFill>
            <a:srgbClr val="FE8B47"/>
          </a:solidFill>
          <a:ln>
            <a:solidFill>
              <a:srgbClr val="FE8B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07B141-4F85-B585-0A2D-2F56B556D7CF}"/>
                  </a:ext>
                </a:extLst>
              </p:cNvPr>
              <p:cNvSpPr txBox="1"/>
              <p:nvPr/>
            </p:nvSpPr>
            <p:spPr>
              <a:xfrm>
                <a:off x="1983581" y="2474855"/>
                <a:ext cx="14320838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85 000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niêm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125 000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125 000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20%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niêm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07B141-4F85-B585-0A2D-2F56B556D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581" y="2474855"/>
                <a:ext cx="14320838" cy="6441572"/>
              </a:xfrm>
              <a:prstGeom prst="rect">
                <a:avLst/>
              </a:prstGeom>
              <a:blipFill>
                <a:blip r:embed="rId5"/>
                <a:stretch>
                  <a:fillRect l="-1532" r="-1489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4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81345"/>
            <a:ext cx="2041475" cy="15668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076700"/>
            <a:ext cx="1868471" cy="1403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7581900"/>
            <a:ext cx="1463505" cy="1954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2FE1C5A-E3D5-4ACC-B964-274112EF8E55}"/>
                  </a:ext>
                </a:extLst>
              </p:cNvPr>
              <p:cNvSpPr txBox="1"/>
              <p:nvPr/>
            </p:nvSpPr>
            <p:spPr>
              <a:xfrm>
                <a:off x="2209800" y="537719"/>
                <a:ext cx="15011400" cy="9211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án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2: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cửa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chiếc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10%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niêm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án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3: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Cửa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bốn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chiếc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5%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niêm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chiếc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tiếp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10%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niêm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chiếc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cuối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15%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niêm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cửa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nghìn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cửa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chi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phí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2FE1C5A-E3D5-4ACC-B964-274112EF8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37719"/>
                <a:ext cx="15011400" cy="9211561"/>
              </a:xfrm>
              <a:prstGeom prst="rect">
                <a:avLst/>
              </a:prstGeom>
              <a:blipFill>
                <a:blip r:embed="rId5"/>
                <a:stretch>
                  <a:fillRect l="-1462" r="-1422" b="-1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7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5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438400" y="996731"/>
            <a:ext cx="13411199" cy="8293538"/>
          </a:xfrm>
          <a:custGeom>
            <a:avLst/>
            <a:gdLst/>
            <a:ahLst/>
            <a:cxnLst/>
            <a:rect l="l" t="t" r="r" b="b"/>
            <a:pathLst>
              <a:path w="1572155" h="418823">
                <a:moveTo>
                  <a:pt x="11027" y="0"/>
                </a:moveTo>
                <a:lnTo>
                  <a:pt x="1561128" y="0"/>
                </a:lnTo>
                <a:cubicBezTo>
                  <a:pt x="1567218" y="0"/>
                  <a:pt x="1572155" y="4937"/>
                  <a:pt x="1572155" y="11027"/>
                </a:cubicBezTo>
                <a:lnTo>
                  <a:pt x="1572155" y="407796"/>
                </a:lnTo>
                <a:cubicBezTo>
                  <a:pt x="1572155" y="410721"/>
                  <a:pt x="1570993" y="413525"/>
                  <a:pt x="1568925" y="415593"/>
                </a:cubicBezTo>
                <a:cubicBezTo>
                  <a:pt x="1566857" y="417661"/>
                  <a:pt x="1564052" y="418823"/>
                  <a:pt x="1561128" y="418823"/>
                </a:cubicBezTo>
                <a:lnTo>
                  <a:pt x="11027" y="418823"/>
                </a:lnTo>
                <a:cubicBezTo>
                  <a:pt x="4937" y="418823"/>
                  <a:pt x="0" y="413886"/>
                  <a:pt x="0" y="407796"/>
                </a:cubicBezTo>
                <a:lnTo>
                  <a:pt x="0" y="11027"/>
                </a:lnTo>
                <a:cubicBezTo>
                  <a:pt x="0" y="4937"/>
                  <a:pt x="4937" y="0"/>
                  <a:pt x="11027" y="0"/>
                </a:cubicBezTo>
                <a:close/>
              </a:path>
            </a:pathLst>
          </a:custGeom>
          <a:solidFill>
            <a:srgbClr val="F4F4F4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94259">
            <a:off x="-1078132" y="7494286"/>
            <a:ext cx="4213664" cy="4113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44600" y="64182"/>
            <a:ext cx="4529515" cy="25421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t="4929" b="4929"/>
          <a:stretch>
            <a:fillRect/>
          </a:stretch>
        </p:blipFill>
        <p:spPr>
          <a:xfrm>
            <a:off x="1222205" y="996731"/>
            <a:ext cx="2731421" cy="67709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F32CFD-7176-1D41-3E14-C034B0F3A649}"/>
              </a:ext>
            </a:extLst>
          </p:cNvPr>
          <p:cNvSpPr txBox="1"/>
          <p:nvPr/>
        </p:nvSpPr>
        <p:spPr>
          <a:xfrm>
            <a:off x="7010400" y="1335277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793F664C-8DAA-3AE4-70B6-2A7EA826B02F}"/>
                  </a:ext>
                </a:extLst>
              </p:cNvPr>
              <p:cNvSpPr txBox="1"/>
              <p:nvPr/>
            </p:nvSpPr>
            <p:spPr>
              <a:xfrm>
                <a:off x="2857499" y="2234962"/>
                <a:ext cx="12573000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10.85 000=850 000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125 000.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100%−20%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=100 000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3.125 000+7.100 000=1 075 000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1 075 00−850 000=225 000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793F664C-8DAA-3AE4-70B6-2A7EA826B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9" y="2234962"/>
                <a:ext cx="12573000" cy="6637651"/>
              </a:xfrm>
              <a:prstGeom prst="rect">
                <a:avLst/>
              </a:prstGeom>
              <a:blipFill>
                <a:blip r:embed="rId5"/>
                <a:stretch>
                  <a:fillRect l="-1503" r="-2134" b="-2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5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5243" y="3698512"/>
            <a:ext cx="2874228" cy="6588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83000" y="419100"/>
            <a:ext cx="2008068" cy="2269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05BD078-ED23-A052-D7C9-20519269A230}"/>
                  </a:ext>
                </a:extLst>
              </p:cNvPr>
              <p:cNvSpPr txBox="1"/>
              <p:nvPr/>
            </p:nvSpPr>
            <p:spPr>
              <a:xfrm>
                <a:off x="3655785" y="1714500"/>
                <a:ext cx="10976430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Xét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án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chiếc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125 000.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100%−10%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=112 500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Doanh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cửa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10.112 500=1 125 000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cửa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1 125 000−850 000=275 000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05BD078-ED23-A052-D7C9-20519269A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785" y="1714500"/>
                <a:ext cx="10976430" cy="6441572"/>
              </a:xfrm>
              <a:prstGeom prst="rect">
                <a:avLst/>
              </a:prstGeom>
              <a:blipFill>
                <a:blip r:embed="rId4"/>
                <a:stretch>
                  <a:fillRect l="-2000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1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7AA3477-746C-FBAF-3123-F9E6EC9CA298}"/>
                  </a:ext>
                </a:extLst>
              </p:cNvPr>
              <p:cNvSpPr txBox="1"/>
              <p:nvPr/>
            </p:nvSpPr>
            <p:spPr>
              <a:xfrm>
                <a:off x="2362200" y="578179"/>
                <a:ext cx="13563600" cy="9130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125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000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%−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118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750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125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000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%−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112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125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000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%−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106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250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118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750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112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106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250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131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250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131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250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850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281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250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E7AA3477-746C-FBAF-3123-F9E6EC9CA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578179"/>
                <a:ext cx="13563600" cy="9130641"/>
              </a:xfrm>
              <a:prstGeom prst="rect">
                <a:avLst/>
              </a:prstGeom>
              <a:blipFill>
                <a:blip r:embed="rId2"/>
                <a:stretch>
                  <a:fillRect l="-1393" r="-584" b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5">
            <a:extLst>
              <a:ext uri="{FF2B5EF4-FFF2-40B4-BE49-F238E27FC236}">
                <a16:creationId xmlns:a16="http://schemas.microsoft.com/office/drawing/2014/main" id="{8D804859-F163-D059-F7A4-150B67A2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0" y="682329"/>
            <a:ext cx="1393929" cy="169991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0FAE1E2-A9A9-BD41-C3D5-4C57F06F92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50716" y="554593"/>
            <a:ext cx="1469150" cy="105962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F56AD57-9F31-8197-416D-5446ABF949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5077" y="7321291"/>
            <a:ext cx="1535580" cy="1433847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680D9AF-9646-7AB7-EEF3-6E0D00708A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55649" y="2517675"/>
            <a:ext cx="1340301" cy="1279987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D1777BAD-561C-2769-7668-BAA2DC68A6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35400" y="7200900"/>
            <a:ext cx="1230853" cy="16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7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8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498405">
            <a:off x="-895089" y="-599306"/>
            <a:ext cx="3847577" cy="3256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8575" y="7762365"/>
            <a:ext cx="3029008" cy="28548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7061">
            <a:off x="14974821" y="-589816"/>
            <a:ext cx="3029008" cy="28548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88785">
            <a:off x="15526011" y="7684586"/>
            <a:ext cx="3847577" cy="325601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15B8EF-FDFA-90F9-49E7-1570AEB30C8E}"/>
              </a:ext>
            </a:extLst>
          </p:cNvPr>
          <p:cNvSpPr txBox="1"/>
          <p:nvPr/>
        </p:nvSpPr>
        <p:spPr>
          <a:xfrm>
            <a:off x="3429000" y="837604"/>
            <a:ext cx="10729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EE9442-59C9-700C-908B-78BE2F05E381}"/>
              </a:ext>
            </a:extLst>
          </p:cNvPr>
          <p:cNvSpPr txBox="1"/>
          <p:nvPr/>
        </p:nvSpPr>
        <p:spPr>
          <a:xfrm>
            <a:off x="2433039" y="3886416"/>
            <a:ext cx="13421917" cy="460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vi-VN" sz="4000" b="1" dirty="0" err="1">
                <a:latin typeface="Arial (Thân)"/>
              </a:rPr>
              <a:t>Nhiệm</a:t>
            </a:r>
            <a:r>
              <a:rPr lang="vi-VN" sz="4000" b="1" dirty="0">
                <a:latin typeface="Arial (Thân)"/>
              </a:rPr>
              <a:t> </a:t>
            </a:r>
            <a:r>
              <a:rPr lang="vi-VN" sz="4000" b="1" dirty="0" err="1">
                <a:latin typeface="Arial (Thân)"/>
              </a:rPr>
              <a:t>vụ</a:t>
            </a:r>
            <a:r>
              <a:rPr lang="vi-VN" sz="4000" b="1" dirty="0">
                <a:latin typeface="Arial (Thân)"/>
              </a:rPr>
              <a:t> 1: </a:t>
            </a:r>
            <a:r>
              <a:rPr lang="vi-VN" sz="4000" dirty="0" err="1">
                <a:latin typeface="Arial (Thân)"/>
              </a:rPr>
              <a:t>Lập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kế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hoạch</a:t>
            </a:r>
            <a:r>
              <a:rPr lang="vi-VN" sz="4000" dirty="0">
                <a:latin typeface="Arial (Thân)"/>
              </a:rPr>
              <a:t> kinh doanh </a:t>
            </a:r>
            <a:r>
              <a:rPr lang="vi-VN" sz="4000" dirty="0" err="1">
                <a:latin typeface="Arial (Thân)"/>
              </a:rPr>
              <a:t>của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mỗi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nhóm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và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thống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nhất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các</a:t>
            </a:r>
            <a:r>
              <a:rPr lang="vi-VN" sz="4000" dirty="0">
                <a:latin typeface="Arial (Thân)"/>
              </a:rPr>
              <a:t> công </a:t>
            </a:r>
            <a:r>
              <a:rPr lang="vi-VN" sz="4000" dirty="0" err="1">
                <a:latin typeface="Arial (Thân)"/>
              </a:rPr>
              <a:t>việc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cần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làm</a:t>
            </a:r>
            <a:r>
              <a:rPr lang="vi-VN" sz="4000" dirty="0">
                <a:latin typeface="Arial (Thân)"/>
              </a:rPr>
              <a:t>: </a:t>
            </a:r>
            <a:endParaRPr lang="en-US" sz="4000" dirty="0">
              <a:latin typeface="Arial (Thân)"/>
            </a:endParaRPr>
          </a:p>
          <a:p>
            <a:pPr marL="571500" indent="-571500" algn="just">
              <a:lnSpc>
                <a:spcPct val="150000"/>
              </a:lnSpc>
              <a:buFontTx/>
              <a:buChar char="+"/>
            </a:pPr>
            <a:r>
              <a:rPr lang="en-US" sz="4000" dirty="0">
                <a:latin typeface="Arial (Thân)"/>
              </a:rPr>
              <a:t>L</a:t>
            </a:r>
            <a:r>
              <a:rPr lang="vi-VN" sz="4000" dirty="0" err="1">
                <a:latin typeface="Arial (Thân)"/>
              </a:rPr>
              <a:t>ựa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chọn</a:t>
            </a:r>
            <a:r>
              <a:rPr lang="vi-VN" sz="4000" dirty="0">
                <a:latin typeface="Arial (Thân)"/>
              </a:rPr>
              <a:t> 20 </a:t>
            </a:r>
            <a:r>
              <a:rPr lang="vi-VN" sz="4000" dirty="0" err="1">
                <a:latin typeface="Arial (Thân)"/>
              </a:rPr>
              <a:t>sản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phẩm</a:t>
            </a:r>
            <a:r>
              <a:rPr lang="vi-VN" sz="4000" dirty="0">
                <a:latin typeface="Arial (Thân)"/>
              </a:rPr>
              <a:t>; </a:t>
            </a:r>
            <a:endParaRPr lang="en-US" sz="4000" dirty="0">
              <a:latin typeface="Arial (Thân)"/>
            </a:endParaRPr>
          </a:p>
          <a:p>
            <a:pPr marL="571500" indent="-571500" algn="just">
              <a:lnSpc>
                <a:spcPct val="150000"/>
              </a:lnSpc>
              <a:buFontTx/>
              <a:buChar char="+"/>
            </a:pPr>
            <a:r>
              <a:rPr lang="en-US" sz="4000" dirty="0">
                <a:latin typeface="Arial (Thân)"/>
              </a:rPr>
              <a:t>L</a:t>
            </a:r>
            <a:r>
              <a:rPr lang="vi-VN" sz="4000" dirty="0" err="1">
                <a:latin typeface="Arial (Thân)"/>
              </a:rPr>
              <a:t>ựa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chọn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hình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thức</a:t>
            </a:r>
            <a:r>
              <a:rPr lang="vi-VN" sz="4000" dirty="0">
                <a:latin typeface="Arial (Thân)"/>
              </a:rPr>
              <a:t> kinh doanh, </a:t>
            </a:r>
            <a:r>
              <a:rPr lang="vi-VN" sz="4000" dirty="0" err="1">
                <a:latin typeface="Arial (Thân)"/>
              </a:rPr>
              <a:t>chiến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lược</a:t>
            </a:r>
            <a:r>
              <a:rPr lang="vi-VN" sz="4000" dirty="0">
                <a:latin typeface="Arial (Thân)"/>
              </a:rPr>
              <a:t> kinh doanh;</a:t>
            </a:r>
            <a:endParaRPr lang="en-US" sz="4000" dirty="0">
              <a:latin typeface="Arial (Thân)"/>
            </a:endParaRPr>
          </a:p>
          <a:p>
            <a:pPr marL="571500" indent="-571500" algn="just">
              <a:lnSpc>
                <a:spcPct val="150000"/>
              </a:lnSpc>
              <a:buFontTx/>
              <a:buChar char="+"/>
            </a:pPr>
            <a:r>
              <a:rPr lang="en-US" sz="4000" dirty="0">
                <a:latin typeface="Arial (Thân)"/>
              </a:rPr>
              <a:t>P</a:t>
            </a:r>
            <a:r>
              <a:rPr lang="vi-VN" sz="4000" dirty="0">
                <a:latin typeface="Arial (Thân)"/>
              </a:rPr>
              <a:t>hân công </a:t>
            </a:r>
            <a:r>
              <a:rPr lang="vi-VN" sz="4000" dirty="0" err="1">
                <a:latin typeface="Arial (Thân)"/>
              </a:rPr>
              <a:t>công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việc</a:t>
            </a:r>
            <a:r>
              <a:rPr lang="vi-VN" sz="4000" dirty="0">
                <a:latin typeface="Arial (Thân)"/>
              </a:rPr>
              <a:t> cho </a:t>
            </a:r>
            <a:r>
              <a:rPr lang="vi-VN" sz="4000" dirty="0" err="1">
                <a:latin typeface="Arial (Thân)"/>
              </a:rPr>
              <a:t>từng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thành</a:t>
            </a:r>
            <a:r>
              <a:rPr lang="vi-VN" sz="4000" dirty="0">
                <a:latin typeface="Arial (Thân)"/>
              </a:rPr>
              <a:t> viên.</a:t>
            </a:r>
            <a:endParaRPr lang="en-US" sz="4000" dirty="0">
              <a:latin typeface="Arial (Thân)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C3DD731-A97C-7A3F-F738-06D8AFA3AA10}"/>
              </a:ext>
            </a:extLst>
          </p:cNvPr>
          <p:cNvSpPr/>
          <p:nvPr/>
        </p:nvSpPr>
        <p:spPr>
          <a:xfrm>
            <a:off x="5981697" y="2126525"/>
            <a:ext cx="6324600" cy="1426967"/>
          </a:xfrm>
          <a:prstGeom prst="roundRect">
            <a:avLst/>
          </a:prstGeom>
          <a:solidFill>
            <a:srgbClr val="F4C7D3"/>
          </a:solidFill>
          <a:ln>
            <a:solidFill>
              <a:srgbClr val="F4C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40990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885192" cy="10287000"/>
          </a:xfrm>
          <a:prstGeom prst="rect">
            <a:avLst/>
          </a:prstGeom>
          <a:solidFill>
            <a:srgbClr val="6F50F8">
              <a:alpha val="6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259711">
            <a:off x="536575" y="3054214"/>
            <a:ext cx="4213664" cy="41135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81200" y="2476500"/>
            <a:ext cx="3604803" cy="36690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t="4929" b="4929"/>
          <a:stretch>
            <a:fillRect/>
          </a:stretch>
        </p:blipFill>
        <p:spPr>
          <a:xfrm>
            <a:off x="14527879" y="8924199"/>
            <a:ext cx="2731421" cy="6770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55E229-A7BB-1C2C-1583-0842D44F09E7}"/>
              </a:ext>
            </a:extLst>
          </p:cNvPr>
          <p:cNvSpPr txBox="1"/>
          <p:nvPr/>
        </p:nvSpPr>
        <p:spPr>
          <a:xfrm>
            <a:off x="7086600" y="1790700"/>
            <a:ext cx="10437018" cy="553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vi-VN" sz="4000" b="1" dirty="0" err="1">
                <a:latin typeface="Arial (Thân)"/>
              </a:rPr>
              <a:t>Nhiệm</a:t>
            </a:r>
            <a:r>
              <a:rPr lang="vi-VN" sz="4000" b="1" dirty="0">
                <a:latin typeface="Arial (Thân)"/>
              </a:rPr>
              <a:t> </a:t>
            </a:r>
            <a:r>
              <a:rPr lang="vi-VN" sz="4000" b="1" dirty="0" err="1">
                <a:latin typeface="Arial (Thân)"/>
              </a:rPr>
              <a:t>vụ</a:t>
            </a:r>
            <a:r>
              <a:rPr lang="vi-VN" sz="4000" b="1" dirty="0">
                <a:latin typeface="Arial (Thân)"/>
              </a:rPr>
              <a:t> 2: </a:t>
            </a:r>
            <a:r>
              <a:rPr lang="en-US" sz="4000" dirty="0" err="1">
                <a:latin typeface="Arial (Thân)"/>
              </a:rPr>
              <a:t>Mỗi</a:t>
            </a:r>
            <a:r>
              <a:rPr lang="en-US" sz="4000" dirty="0">
                <a:latin typeface="Arial (Thân)"/>
              </a:rPr>
              <a:t> </a:t>
            </a:r>
            <a:r>
              <a:rPr lang="en-US" sz="4000" dirty="0" err="1">
                <a:latin typeface="Arial (Thân)"/>
              </a:rPr>
              <a:t>nhóm</a:t>
            </a:r>
            <a:r>
              <a:rPr lang="en-US" sz="4000" dirty="0">
                <a:latin typeface="Arial (Thân)"/>
              </a:rPr>
              <a:t> </a:t>
            </a:r>
            <a:r>
              <a:rPr lang="en-US" sz="4000" dirty="0" err="1">
                <a:latin typeface="Arial (Thân)"/>
              </a:rPr>
              <a:t>cần</a:t>
            </a:r>
            <a:r>
              <a:rPr lang="en-US" sz="4000" dirty="0">
                <a:latin typeface="Arial (Thân)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Tx/>
              <a:buChar char="+"/>
            </a:pPr>
            <a:r>
              <a:rPr lang="en-US" sz="4000" dirty="0">
                <a:latin typeface="Arial (Thân)"/>
              </a:rPr>
              <a:t>X</a:t>
            </a:r>
            <a:r>
              <a:rPr lang="vi-VN" sz="4000" dirty="0" err="1">
                <a:latin typeface="Arial (Thân)"/>
              </a:rPr>
              <a:t>ác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định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hình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thức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giảm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giá</a:t>
            </a:r>
            <a:r>
              <a:rPr lang="vi-VN" sz="4000" dirty="0">
                <a:latin typeface="Arial (Thân)"/>
              </a:rPr>
              <a:t>; </a:t>
            </a:r>
            <a:endParaRPr lang="en-US" sz="4000" dirty="0">
              <a:latin typeface="Arial (Thân)"/>
            </a:endParaRPr>
          </a:p>
          <a:p>
            <a:pPr marL="571500" indent="-571500" algn="just">
              <a:lnSpc>
                <a:spcPct val="150000"/>
              </a:lnSpc>
              <a:buFontTx/>
              <a:buChar char="+"/>
            </a:pPr>
            <a:r>
              <a:rPr lang="en-US" sz="4000" dirty="0">
                <a:latin typeface="Arial (Thân)"/>
              </a:rPr>
              <a:t>Đ</a:t>
            </a:r>
            <a:r>
              <a:rPr lang="vi-VN" sz="4000" dirty="0">
                <a:latin typeface="Arial (Thân)"/>
              </a:rPr>
              <a:t>ưa ra thêm </a:t>
            </a:r>
            <a:r>
              <a:rPr lang="vi-VN" sz="4000" dirty="0" err="1">
                <a:latin typeface="Arial (Thân)"/>
              </a:rPr>
              <a:t>những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hình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thức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khuyến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mãi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khác</a:t>
            </a:r>
            <a:r>
              <a:rPr lang="vi-VN" sz="4000" dirty="0">
                <a:latin typeface="Arial (Thân)"/>
              </a:rPr>
              <a:t> (</a:t>
            </a:r>
            <a:r>
              <a:rPr lang="vi-VN" sz="4000" dirty="0" err="1">
                <a:latin typeface="Arial (Thân)"/>
              </a:rPr>
              <a:t>nếu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có</a:t>
            </a:r>
            <a:r>
              <a:rPr lang="vi-VN" sz="4000" dirty="0">
                <a:latin typeface="Arial (Thân)"/>
              </a:rPr>
              <a:t>),</a:t>
            </a:r>
            <a:endParaRPr lang="en-US" sz="4000" dirty="0">
              <a:latin typeface="Arial (Thân)"/>
            </a:endParaRPr>
          </a:p>
          <a:p>
            <a:pPr marL="571500" indent="-571500" algn="just">
              <a:lnSpc>
                <a:spcPct val="150000"/>
              </a:lnSpc>
              <a:buFontTx/>
              <a:buChar char="+"/>
            </a:pPr>
            <a:r>
              <a:rPr lang="en-US" sz="4000" dirty="0">
                <a:latin typeface="Arial (Thân)"/>
              </a:rPr>
              <a:t>X</a:t>
            </a:r>
            <a:r>
              <a:rPr lang="vi-VN" sz="4000" dirty="0" err="1">
                <a:latin typeface="Arial (Thân)"/>
              </a:rPr>
              <a:t>ác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định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cách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thức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quảng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cáo</a:t>
            </a:r>
            <a:r>
              <a:rPr lang="vi-VN" sz="4000" dirty="0">
                <a:latin typeface="Arial (Thân)"/>
              </a:rPr>
              <a:t>, thông tin </a:t>
            </a:r>
            <a:r>
              <a:rPr lang="vi-VN" sz="4000" dirty="0" err="1">
                <a:latin typeface="Arial (Thân)"/>
              </a:rPr>
              <a:t>về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sản</a:t>
            </a:r>
            <a:r>
              <a:rPr lang="vi-VN" sz="4000" dirty="0">
                <a:latin typeface="Arial (Thân)"/>
              </a:rPr>
              <a:t> </a:t>
            </a:r>
            <a:r>
              <a:rPr lang="vi-VN" sz="4000" dirty="0" err="1">
                <a:latin typeface="Arial (Thân)"/>
              </a:rPr>
              <a:t>phẩm</a:t>
            </a:r>
            <a:r>
              <a:rPr lang="vi-VN" sz="4000" dirty="0">
                <a:latin typeface="Arial (Thân)"/>
              </a:rPr>
              <a:t>.</a:t>
            </a:r>
            <a:endParaRPr lang="en-US" sz="4000" dirty="0">
              <a:latin typeface="Arial (Thân)"/>
            </a:endParaRPr>
          </a:p>
        </p:txBody>
      </p:sp>
    </p:spTree>
    <p:extLst>
      <p:ext uri="{BB962C8B-B14F-4D97-AF65-F5344CB8AC3E}">
        <p14:creationId xmlns:p14="http://schemas.microsoft.com/office/powerpoint/2010/main" val="20168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6F50F8">
              <a:alpha val="6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259711">
            <a:off x="15146967" y="-75642"/>
            <a:ext cx="3121248" cy="30471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t="4929" b="4929"/>
          <a:stretch>
            <a:fillRect/>
          </a:stretch>
        </p:blipFill>
        <p:spPr>
          <a:xfrm>
            <a:off x="14527879" y="8924199"/>
            <a:ext cx="2731421" cy="67709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EBD82F-7903-2794-1A48-2C4DD47774BA}"/>
              </a:ext>
            </a:extLst>
          </p:cNvPr>
          <p:cNvSpPr txBox="1"/>
          <p:nvPr/>
        </p:nvSpPr>
        <p:spPr>
          <a:xfrm>
            <a:off x="5791200" y="893920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F6D989A-033E-3347-80D9-B7A49C84854A}"/>
              </a:ext>
            </a:extLst>
          </p:cNvPr>
          <p:cNvSpPr txBox="1"/>
          <p:nvPr/>
        </p:nvSpPr>
        <p:spPr>
          <a:xfrm>
            <a:off x="6858000" y="3607811"/>
            <a:ext cx="7366397" cy="2019064"/>
          </a:xfrm>
          <a:prstGeom prst="wedgeRoundRectCallout">
            <a:avLst>
              <a:gd name="adj1" fmla="val -38483"/>
              <a:gd name="adj2" fmla="val 85852"/>
              <a:gd name="adj3" fmla="val 16667"/>
            </a:avLst>
          </a:prstGeom>
          <a:solidFill>
            <a:srgbClr val="FE8B47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vi-VN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tên </a:t>
            </a:r>
            <a:r>
              <a:rPr lang="vi-VN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vi-VN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vi-VN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kinh doanh </a:t>
            </a:r>
            <a:r>
              <a:rPr lang="vi-VN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vi-VN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</a:t>
            </a:r>
            <a:r>
              <a:rPr lang="vi-VN" sz="400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6047DE66-5D31-167D-8AE5-98AE2FCEA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7013" y="4415310"/>
            <a:ext cx="5661973" cy="5852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2" b="2"/>
          <a:stretch>
            <a:fillRect/>
          </a:stretch>
        </p:blipFill>
        <p:spPr>
          <a:xfrm>
            <a:off x="381000" y="7200900"/>
            <a:ext cx="1266227" cy="1287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2" b="2"/>
          <a:stretch>
            <a:fillRect/>
          </a:stretch>
        </p:blipFill>
        <p:spPr>
          <a:xfrm>
            <a:off x="16616960" y="7200900"/>
            <a:ext cx="1266227" cy="12870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t="4929" b="4929"/>
          <a:stretch>
            <a:fillRect/>
          </a:stretch>
        </p:blipFill>
        <p:spPr>
          <a:xfrm>
            <a:off x="7882181" y="9258300"/>
            <a:ext cx="2731421" cy="67709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08C22C-11A5-C479-2BBC-A46570EBB6F7}"/>
              </a:ext>
            </a:extLst>
          </p:cNvPr>
          <p:cNvSpPr txBox="1"/>
          <p:nvPr/>
        </p:nvSpPr>
        <p:spPr>
          <a:xfrm>
            <a:off x="5638800" y="6477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 (Thân)"/>
              </a:rPr>
              <a:t>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15F54D-7AFD-AA1B-E191-B967BF6B0387}"/>
              </a:ext>
            </a:extLst>
          </p:cNvPr>
          <p:cNvSpPr txBox="1"/>
          <p:nvPr/>
        </p:nvSpPr>
        <p:spPr>
          <a:xfrm>
            <a:off x="4457700" y="2476500"/>
            <a:ext cx="10515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Tính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doanh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thu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và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lãi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dự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kiến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của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kế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hoạch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kinh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doanh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vào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b="1" dirty="0" err="1">
                <a:effectLst/>
                <a:latin typeface="Arial (Thân)"/>
                <a:ea typeface="Calibri" panose="020F0502020204030204" pitchFamily="34" charset="0"/>
              </a:rPr>
              <a:t>Bảng</a:t>
            </a:r>
            <a:r>
              <a:rPr lang="fr-FR" sz="4000" b="1" dirty="0">
                <a:effectLst/>
                <a:latin typeface="Arial (Thân)"/>
                <a:ea typeface="Calibri" panose="020F0502020204030204" pitchFamily="34" charset="0"/>
              </a:rPr>
              <a:t> 1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.</a:t>
            </a:r>
            <a:endParaRPr lang="en-US" sz="4000" b="1" dirty="0">
              <a:latin typeface="Arial (Thân)"/>
            </a:endParaRPr>
          </a:p>
        </p:txBody>
      </p:sp>
      <p:graphicFrame>
        <p:nvGraphicFramePr>
          <p:cNvPr id="9" name="Bảng 10">
            <a:extLst>
              <a:ext uri="{FF2B5EF4-FFF2-40B4-BE49-F238E27FC236}">
                <a16:creationId xmlns:a16="http://schemas.microsoft.com/office/drawing/2014/main" id="{5174E562-3DA1-801F-50D7-733A99103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14639"/>
              </p:ext>
            </p:extLst>
          </p:nvPr>
        </p:nvGraphicFramePr>
        <p:xfrm>
          <a:off x="1562100" y="4906935"/>
          <a:ext cx="15163800" cy="34706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300">
                  <a:extLst>
                    <a:ext uri="{9D8B030D-6E8A-4147-A177-3AD203B41FA5}">
                      <a16:colId xmlns:a16="http://schemas.microsoft.com/office/drawing/2014/main" val="3836466957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2509522305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147806221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992330836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3689635020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398378278"/>
                    </a:ext>
                  </a:extLst>
                </a:gridCol>
              </a:tblGrid>
              <a:tr h="1946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Sản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phẩm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Giá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mua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vào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Số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lượng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mua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Hình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thức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khuyến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mãi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Số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lượng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bán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Lãi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304399"/>
                  </a:ext>
                </a:extLst>
              </a:tr>
              <a:tr h="761876">
                <a:tc>
                  <a:txBody>
                    <a:bodyPr/>
                    <a:lstStyle/>
                    <a:p>
                      <a:endParaRPr lang="en-US" sz="3600" dirty="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749344"/>
                  </a:ext>
                </a:extLst>
              </a:tr>
              <a:tr h="761876"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 (Thân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582052"/>
                  </a:ext>
                </a:extLst>
              </a:tr>
            </a:tbl>
          </a:graphicData>
        </a:graphic>
      </p:graphicFrame>
      <p:pic>
        <p:nvPicPr>
          <p:cNvPr id="11" name="Picture 8">
            <a:extLst>
              <a:ext uri="{FF2B5EF4-FFF2-40B4-BE49-F238E27FC236}">
                <a16:creationId xmlns:a16="http://schemas.microsoft.com/office/drawing/2014/main" id="{EBCA8934-327E-B876-D2B5-ED6FE47D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68901" y="981519"/>
            <a:ext cx="1469150" cy="1059624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0B7A0D55-7EA1-13B2-7FCB-2353B2C014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60148" y="437543"/>
            <a:ext cx="1340301" cy="1279987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4BF80B2E-8812-EED8-6B7A-831BD107FF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4113" y="2812745"/>
            <a:ext cx="1613744" cy="148867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B96E885E-CC65-F706-9663-FAD2AA0F4F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66085" y="8590219"/>
            <a:ext cx="1414430" cy="14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6F50F8"/>
          </a:solidFill>
        </p:spPr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rcRect t="4929" b="4929"/>
          <a:stretch>
            <a:fillRect/>
          </a:stretch>
        </p:blipFill>
        <p:spPr>
          <a:xfrm>
            <a:off x="1066800" y="759860"/>
            <a:ext cx="2731421" cy="67709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1971FCF-DC3A-C4A6-2941-0B9E1DFCD12A}"/>
              </a:ext>
            </a:extLst>
          </p:cNvPr>
          <p:cNvSpPr txBox="1"/>
          <p:nvPr/>
        </p:nvSpPr>
        <p:spPr>
          <a:xfrm>
            <a:off x="5638800" y="6477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 (Thân)"/>
              </a:rPr>
              <a:t>VẬN DỤNG</a:t>
            </a:r>
          </a:p>
        </p:txBody>
      </p:sp>
      <p:graphicFrame>
        <p:nvGraphicFramePr>
          <p:cNvPr id="4" name="Bảng 10">
            <a:extLst>
              <a:ext uri="{FF2B5EF4-FFF2-40B4-BE49-F238E27FC236}">
                <a16:creationId xmlns:a16="http://schemas.microsoft.com/office/drawing/2014/main" id="{82B212F1-D11B-301A-F45A-EDBF66328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453505"/>
              </p:ext>
            </p:extLst>
          </p:nvPr>
        </p:nvGraphicFramePr>
        <p:xfrm>
          <a:off x="1562100" y="4906935"/>
          <a:ext cx="15163800" cy="34706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300">
                  <a:extLst>
                    <a:ext uri="{9D8B030D-6E8A-4147-A177-3AD203B41FA5}">
                      <a16:colId xmlns:a16="http://schemas.microsoft.com/office/drawing/2014/main" val="3836466957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2509522305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147806221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992330836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3689635020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398378278"/>
                    </a:ext>
                  </a:extLst>
                </a:gridCol>
              </a:tblGrid>
              <a:tr h="1946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Sản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phẩm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Giá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mua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vào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Số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lượng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mua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Hình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thức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khuyến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mãi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Số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lượng</a:t>
                      </a:r>
                      <a:r>
                        <a:rPr lang="en-US" sz="3600" dirty="0">
                          <a:latin typeface="Arial (Thân)"/>
                        </a:rPr>
                        <a:t> </a:t>
                      </a:r>
                      <a:r>
                        <a:rPr lang="en-US" sz="3600" dirty="0" err="1">
                          <a:latin typeface="Arial (Thân)"/>
                        </a:rPr>
                        <a:t>bán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 (Thân)"/>
                        </a:rPr>
                        <a:t>Lãi</a:t>
                      </a:r>
                      <a:endParaRPr lang="en-US" sz="3600" dirty="0">
                        <a:latin typeface="Arial (Thân)"/>
                      </a:endParaRPr>
                    </a:p>
                  </a:txBody>
                  <a:tcPr anchor="ctr">
                    <a:solidFill>
                      <a:srgbClr val="94C3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304399"/>
                  </a:ext>
                </a:extLst>
              </a:tr>
              <a:tr h="761876">
                <a:tc>
                  <a:txBody>
                    <a:bodyPr/>
                    <a:lstStyle/>
                    <a:p>
                      <a:endParaRPr lang="en-US" sz="3600" dirty="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749344"/>
                  </a:ext>
                </a:extLst>
              </a:tr>
              <a:tr h="761876"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Arial (Thân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 (Thân)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582052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9874670-A93A-11CC-90B6-8E546857BD0B}"/>
              </a:ext>
            </a:extLst>
          </p:cNvPr>
          <p:cNvSpPr txBox="1"/>
          <p:nvPr/>
        </p:nvSpPr>
        <p:spPr>
          <a:xfrm>
            <a:off x="3581400" y="2355640"/>
            <a:ext cx="11125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 (Thân)"/>
                <a:ea typeface="Calibri" panose="020F0502020204030204" pitchFamily="34" charset="0"/>
              </a:rPr>
              <a:t>T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hực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hành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bán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hàng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và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hoàn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thành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vào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bảng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kết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quả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thực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tế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đạt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được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Arial (Thân)"/>
                <a:ea typeface="Calibri" panose="020F0502020204030204" pitchFamily="34" charset="0"/>
              </a:rPr>
              <a:t>vào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 </a:t>
            </a:r>
            <a:r>
              <a:rPr lang="fr-FR" sz="4000" b="1" dirty="0" err="1">
                <a:latin typeface="Arial (Thân)"/>
                <a:ea typeface="Calibri" panose="020F0502020204030204" pitchFamily="34" charset="0"/>
              </a:rPr>
              <a:t>B</a:t>
            </a:r>
            <a:r>
              <a:rPr lang="fr-FR" sz="4000" b="1" dirty="0" err="1">
                <a:effectLst/>
                <a:latin typeface="Arial (Thân)"/>
                <a:ea typeface="Calibri" panose="020F0502020204030204" pitchFamily="34" charset="0"/>
              </a:rPr>
              <a:t>ảng</a:t>
            </a:r>
            <a:r>
              <a:rPr lang="fr-FR" sz="4000" b="1" dirty="0">
                <a:effectLst/>
                <a:latin typeface="Arial (Thân)"/>
                <a:ea typeface="Calibri" panose="020F0502020204030204" pitchFamily="34" charset="0"/>
              </a:rPr>
              <a:t> 2</a:t>
            </a:r>
            <a:r>
              <a:rPr lang="fr-FR" sz="4000" dirty="0">
                <a:effectLst/>
                <a:latin typeface="Arial (Thân)"/>
                <a:ea typeface="Calibri" panose="020F0502020204030204" pitchFamily="34" charset="0"/>
              </a:rPr>
              <a:t>.</a:t>
            </a:r>
            <a:endParaRPr lang="en-US" sz="4000" dirty="0">
              <a:latin typeface="Arial (Thân)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31E2989-8672-8440-2E2D-0A5B0A2B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73878" y="8429145"/>
            <a:ext cx="1478498" cy="150483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508D50D-D95D-156A-5A6F-832C2832A5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0018" y="2718183"/>
            <a:ext cx="1535580" cy="143384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614FA1E-CB53-D2BF-E06D-2EF292FA73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83000" y="904551"/>
            <a:ext cx="1214603" cy="1283596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83640F77-3270-971A-508C-6E13860546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624" y="8098019"/>
            <a:ext cx="1230853" cy="16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82800" y="6438900"/>
            <a:ext cx="3505200" cy="3704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9407">
            <a:off x="214091" y="559980"/>
            <a:ext cx="1918420" cy="18464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3302" y="3326600"/>
            <a:ext cx="522987" cy="5223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3302" y="4235782"/>
            <a:ext cx="522987" cy="52233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350E68F-9BD1-0096-DC20-D36D82CDFAFE}"/>
              </a:ext>
            </a:extLst>
          </p:cNvPr>
          <p:cNvSpPr txBox="1"/>
          <p:nvPr/>
        </p:nvSpPr>
        <p:spPr>
          <a:xfrm>
            <a:off x="3048000" y="2979359"/>
            <a:ext cx="12192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 (Thân)"/>
              </a:rPr>
              <a:t>CẢM ƠN CÁC EM ĐÃ LẮNG NGHE BÀI GIẢNG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B974795-4927-0EBA-8081-C62C5D96F5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1060" y="8181802"/>
            <a:ext cx="1541442" cy="150483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80EE393-F821-A123-AEC1-2B9491A4CB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39400" y="8291053"/>
            <a:ext cx="1168003" cy="142875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452C68D-83F6-DFBE-2670-C87FE09AF5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3301" y="6527346"/>
            <a:ext cx="1393929" cy="1699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77909-C485-24F7-9BD3-495F64491A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72200" y="795060"/>
            <a:ext cx="1535580" cy="1433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8EC3D2-8396-6C86-931E-CD3EF430DC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33800" y="8291053"/>
            <a:ext cx="1656478" cy="139558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59E1363-2D34-575A-3945-F09F0EC92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919602" y="529504"/>
            <a:ext cx="1390207" cy="1964957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3DC8DC3A-96B9-613A-5912-1AACB86D0A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54523" y="1478456"/>
            <a:ext cx="1230853" cy="1674631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F05FF3CA-D893-8DCE-8C22-811A91D986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942535" y="1377585"/>
            <a:ext cx="953185" cy="13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05857">
            <a:off x="16818871" y="413590"/>
            <a:ext cx="946327" cy="1157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4D68FE-49D8-CE0B-FB7B-3988D6DF4E03}"/>
              </a:ext>
            </a:extLst>
          </p:cNvPr>
          <p:cNvSpPr txBox="1"/>
          <p:nvPr/>
        </p:nvSpPr>
        <p:spPr>
          <a:xfrm>
            <a:off x="2971800" y="571499"/>
            <a:ext cx="123444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VÀ TRẢI NGHIỆM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CA37863-55F0-98A0-F91B-6FDA6A741A85}"/>
              </a:ext>
            </a:extLst>
          </p:cNvPr>
          <p:cNvSpPr txBox="1"/>
          <p:nvPr/>
        </p:nvSpPr>
        <p:spPr>
          <a:xfrm>
            <a:off x="114300" y="4305300"/>
            <a:ext cx="180594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CHỦ ĐỀ 1: MỘT SỐ HÌNH THỨC KHUYẾN MÃI TRONG KINH DOANH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6BBB9398-A49C-61F9-3A17-0B35759654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9382" y="3289495"/>
            <a:ext cx="1541442" cy="150483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7995AD6-011F-348E-B1EA-59B26A8C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3838" y="2105266"/>
            <a:ext cx="2286204" cy="164892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BF22E44E-0539-176A-8B59-43DDC9140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875" y="8853153"/>
            <a:ext cx="1535580" cy="1433847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9943C91A-5E85-A08C-7C97-E1C904FBFD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49200" y="8284977"/>
            <a:ext cx="1414430" cy="1430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498405">
            <a:off x="-895089" y="-599306"/>
            <a:ext cx="3847577" cy="3256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8575" y="7762365"/>
            <a:ext cx="3029008" cy="28548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7061">
            <a:off x="14974821" y="-589816"/>
            <a:ext cx="3029008" cy="28548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88785">
            <a:off x="15526011" y="7684586"/>
            <a:ext cx="3847577" cy="325601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546DF3B-0CF6-DF53-5E21-23F8BF54FF3F}"/>
              </a:ext>
            </a:extLst>
          </p:cNvPr>
          <p:cNvSpPr txBox="1"/>
          <p:nvPr/>
        </p:nvSpPr>
        <p:spPr>
          <a:xfrm>
            <a:off x="3547536" y="1079737"/>
            <a:ext cx="11082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EBEF124-8A75-54F5-0E7F-4DDC07E13510}"/>
              </a:ext>
            </a:extLst>
          </p:cNvPr>
          <p:cNvSpPr txBox="1"/>
          <p:nvPr/>
        </p:nvSpPr>
        <p:spPr>
          <a:xfrm>
            <a:off x="3886200" y="3037806"/>
            <a:ext cx="11540063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E56CD52-BB52-0A62-B94D-896D1F09BF20}"/>
              </a:ext>
            </a:extLst>
          </p:cNvPr>
          <p:cNvSpPr txBox="1"/>
          <p:nvPr/>
        </p:nvSpPr>
        <p:spPr>
          <a:xfrm>
            <a:off x="3900488" y="4898967"/>
            <a:ext cx="10729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63EF731-10F9-2043-3A3E-DCE2EC979C9E}"/>
              </a:ext>
            </a:extLst>
          </p:cNvPr>
          <p:cNvSpPr txBox="1"/>
          <p:nvPr/>
        </p:nvSpPr>
        <p:spPr>
          <a:xfrm>
            <a:off x="3900488" y="6547056"/>
            <a:ext cx="10729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012F159-86F7-ADEC-BF41-B9D4261AD8BE}"/>
              </a:ext>
            </a:extLst>
          </p:cNvPr>
          <p:cNvSpPr txBox="1"/>
          <p:nvPr/>
        </p:nvSpPr>
        <p:spPr>
          <a:xfrm>
            <a:off x="3886200" y="8195145"/>
            <a:ext cx="10729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rcRect t="4929" b="4929"/>
          <a:stretch>
            <a:fillRect/>
          </a:stretch>
        </p:blipFill>
        <p:spPr>
          <a:xfrm>
            <a:off x="15523241" y="800100"/>
            <a:ext cx="2731421" cy="677093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E6F744C-79A1-FE93-6328-76D5BA90FBF3}"/>
              </a:ext>
            </a:extLst>
          </p:cNvPr>
          <p:cNvSpPr txBox="1"/>
          <p:nvPr/>
        </p:nvSpPr>
        <p:spPr>
          <a:xfrm>
            <a:off x="2286000" y="647389"/>
            <a:ext cx="12606863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2D94B005-65BB-FCA3-91EB-3038BB3FD500}"/>
              </a:ext>
            </a:extLst>
          </p:cNvPr>
          <p:cNvSpPr txBox="1"/>
          <p:nvPr/>
        </p:nvSpPr>
        <p:spPr>
          <a:xfrm>
            <a:off x="2276474" y="1943100"/>
            <a:ext cx="14258925" cy="3876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fr-FR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 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p:pic>
        <p:nvPicPr>
          <p:cNvPr id="1028" name="Picture 4" descr="40 Ý TƯỞNG CHƯƠNG TRÌNH KHUYẾN MÃI THU HÚT KHÁCH HÀNG">
            <a:extLst>
              <a:ext uri="{FF2B5EF4-FFF2-40B4-BE49-F238E27FC236}">
                <a16:creationId xmlns:a16="http://schemas.microsoft.com/office/drawing/2014/main" id="{7CC20012-A8EB-C012-175A-AC6A15FD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6" y="5893777"/>
            <a:ext cx="6432974" cy="39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ch hàng giận tím người vì chiêu trò thổi giá rồi sale đậm dịp Black  Friday tại Việt Nam">
            <a:extLst>
              <a:ext uri="{FF2B5EF4-FFF2-40B4-BE49-F238E27FC236}">
                <a16:creationId xmlns:a16="http://schemas.microsoft.com/office/drawing/2014/main" id="{2F3C7815-D10F-FA86-776D-18E97B49F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6"/>
          <a:stretch/>
        </p:blipFill>
        <p:spPr bwMode="auto">
          <a:xfrm>
            <a:off x="3200400" y="5819867"/>
            <a:ext cx="4953000" cy="41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90FB8B9-F7DA-6E85-CF1E-F98601FA35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5993" y="7406891"/>
            <a:ext cx="1168003" cy="142875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FFCFE6EE-B973-DDE1-D8B0-CE0AE6550F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59211" y="3857670"/>
            <a:ext cx="1230853" cy="1674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rcRect t="4929" b="4929"/>
          <a:stretch>
            <a:fillRect/>
          </a:stretch>
        </p:blipFill>
        <p:spPr>
          <a:xfrm>
            <a:off x="0" y="175804"/>
            <a:ext cx="2731421" cy="677093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643F8F2-7813-508A-0995-7CEC6AAAA646}"/>
              </a:ext>
            </a:extLst>
          </p:cNvPr>
          <p:cNvSpPr txBox="1"/>
          <p:nvPr/>
        </p:nvSpPr>
        <p:spPr>
          <a:xfrm>
            <a:off x="1504950" y="647700"/>
            <a:ext cx="15278100" cy="377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4000" dirty="0">
                <a:solidFill>
                  <a:srgbClr val="4141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141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4141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  <a:r>
              <a:rPr lang="en-US" sz="4000" dirty="0">
                <a:solidFill>
                  <a:srgbClr val="4141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 </a:t>
            </a:r>
          </a:p>
        </p:txBody>
      </p:sp>
      <p:pic>
        <p:nvPicPr>
          <p:cNvPr id="2050" name="Picture 2" descr="Chiến lược dùng thử sản phẩm mới... chưa cũ">
            <a:extLst>
              <a:ext uri="{FF2B5EF4-FFF2-40B4-BE49-F238E27FC236}">
                <a16:creationId xmlns:a16="http://schemas.microsoft.com/office/drawing/2014/main" id="{155362B0-B23E-8D51-4970-429E1E94E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484842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tư, giới thiệu vấn khiến khách hàng mua MỸ PHẨM ngay!">
            <a:extLst>
              <a:ext uri="{FF2B5EF4-FFF2-40B4-BE49-F238E27FC236}">
                <a16:creationId xmlns:a16="http://schemas.microsoft.com/office/drawing/2014/main" id="{7658913E-3A29-0DEC-9183-E8C53819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42" y="4838895"/>
            <a:ext cx="7648645" cy="50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3A764FF-2096-3C75-5ACB-39A1C3A273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08458" y="1782370"/>
            <a:ext cx="1541442" cy="1504833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3A43419-E8B0-FFCE-6E8C-80FF615364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875" y="8853153"/>
            <a:ext cx="1535580" cy="1433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495300"/>
            <a:ext cx="2041475" cy="15668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462" y="4610100"/>
            <a:ext cx="1868471" cy="1403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462" y="7832339"/>
            <a:ext cx="1463505" cy="1954598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BD2AED7-0908-D9C1-7480-D4BEDA40BABA}"/>
              </a:ext>
            </a:extLst>
          </p:cNvPr>
          <p:cNvSpPr txBox="1"/>
          <p:nvPr/>
        </p:nvSpPr>
        <p:spPr>
          <a:xfrm>
            <a:off x="3276600" y="495300"/>
            <a:ext cx="13868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 </a:t>
            </a:r>
          </a:p>
        </p:txBody>
      </p:sp>
      <p:pic>
        <p:nvPicPr>
          <p:cNvPr id="3074" name="Picture 2" descr="GỢI Ý QUÀ TẶNG CHO NGÀNH SỮA PHỔ BIẾN NHẤT">
            <a:extLst>
              <a:ext uri="{FF2B5EF4-FFF2-40B4-BE49-F238E27FC236}">
                <a16:creationId xmlns:a16="http://schemas.microsoft.com/office/drawing/2014/main" id="{A47D801D-B7A7-96B5-2128-FE5A6DB7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06" y="2626660"/>
            <a:ext cx="4953000" cy="35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óa đơn từ 50.000đ được mua kèm sản phẩm giá sốc và được quà hấp">
            <a:extLst>
              <a:ext uri="{FF2B5EF4-FFF2-40B4-BE49-F238E27FC236}">
                <a16:creationId xmlns:a16="http://schemas.microsoft.com/office/drawing/2014/main" id="{673C6DB5-E1CF-008E-D714-DD1F9BF3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6819900"/>
            <a:ext cx="5681663" cy="319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HỮNG CHƯƠNG TRÌNH QUÀ TẶNG KHUYẾN MÃI KÈM THEO KHI MUA HÀNG MỚI NHẤT THÁNG  02/2022">
            <a:extLst>
              <a:ext uri="{FF2B5EF4-FFF2-40B4-BE49-F238E27FC236}">
                <a16:creationId xmlns:a16="http://schemas.microsoft.com/office/drawing/2014/main" id="{DB0D49E5-3063-CE54-CD47-3A5969DA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891271"/>
            <a:ext cx="6858000" cy="687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B7716F3-D4C2-4AE8-932C-B7DDF458DD36}"/>
              </a:ext>
            </a:extLst>
          </p:cNvPr>
          <p:cNvSpPr txBox="1"/>
          <p:nvPr/>
        </p:nvSpPr>
        <p:spPr>
          <a:xfrm>
            <a:off x="2552700" y="495300"/>
            <a:ext cx="13182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... </a:t>
            </a:r>
          </a:p>
        </p:txBody>
      </p:sp>
      <p:pic>
        <p:nvPicPr>
          <p:cNvPr id="4098" name="Picture 2" descr="2 cách giảm giá thành sản phẩm để tạo lợi thế cạnh tranh - Đỗ Thanh Tịnh">
            <a:extLst>
              <a:ext uri="{FF2B5EF4-FFF2-40B4-BE49-F238E27FC236}">
                <a16:creationId xmlns:a16="http://schemas.microsoft.com/office/drawing/2014/main" id="{6801BDB7-9BD0-2125-D441-79EC9861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7" y="6673525"/>
            <a:ext cx="8077200" cy="31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êu thị khuyến mãi, giảm giá kịch sàn nhiều mặt hàng">
            <a:extLst>
              <a:ext uri="{FF2B5EF4-FFF2-40B4-BE49-F238E27FC236}">
                <a16:creationId xmlns:a16="http://schemas.microsoft.com/office/drawing/2014/main" id="{BCBDD97A-30F5-5246-2509-98F2C104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567" y="2616552"/>
            <a:ext cx="7660540" cy="37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LE KHỦNG] COMBO 10 BẢNG SALE, BẢNG KHUYẾN MÃI, BẢNG GIẢM GIÁ, BẢNG HÀNG  MỚI VỀ, BẢNG SLE OFF | Shopee Việt Nam">
            <a:extLst>
              <a:ext uri="{FF2B5EF4-FFF2-40B4-BE49-F238E27FC236}">
                <a16:creationId xmlns:a16="http://schemas.microsoft.com/office/drawing/2014/main" id="{E5B1A294-56D8-8E86-AD51-E1ADE34C8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5469" r="17187" b="5469"/>
          <a:stretch/>
        </p:blipFill>
        <p:spPr bwMode="auto">
          <a:xfrm>
            <a:off x="2586037" y="2566987"/>
            <a:ext cx="533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474750B-E0BA-1EDC-F53D-AA04874A0A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46558" y="6673525"/>
            <a:ext cx="1541442" cy="150483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E8108CA-82B0-1C08-6579-54EC95D5ED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5993" y="7406891"/>
            <a:ext cx="1168003" cy="1428750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898EE757-924C-233D-2063-BAA5ED81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7200" y="650354"/>
            <a:ext cx="1230853" cy="1674631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9999E060-7A53-6D69-0802-334F994456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938052" y="951196"/>
            <a:ext cx="953185" cy="136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5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11202" y="1181100"/>
            <a:ext cx="15465595" cy="7924800"/>
          </a:xfrm>
          <a:custGeom>
            <a:avLst/>
            <a:gdLst/>
            <a:ahLst/>
            <a:cxnLst/>
            <a:rect l="l" t="t" r="r" b="b"/>
            <a:pathLst>
              <a:path w="1572155" h="418823">
                <a:moveTo>
                  <a:pt x="11027" y="0"/>
                </a:moveTo>
                <a:lnTo>
                  <a:pt x="1561128" y="0"/>
                </a:lnTo>
                <a:cubicBezTo>
                  <a:pt x="1567218" y="0"/>
                  <a:pt x="1572155" y="4937"/>
                  <a:pt x="1572155" y="11027"/>
                </a:cubicBezTo>
                <a:lnTo>
                  <a:pt x="1572155" y="407796"/>
                </a:lnTo>
                <a:cubicBezTo>
                  <a:pt x="1572155" y="410721"/>
                  <a:pt x="1570993" y="413525"/>
                  <a:pt x="1568925" y="415593"/>
                </a:cubicBezTo>
                <a:cubicBezTo>
                  <a:pt x="1566857" y="417661"/>
                  <a:pt x="1564052" y="418823"/>
                  <a:pt x="1561128" y="418823"/>
                </a:cubicBezTo>
                <a:lnTo>
                  <a:pt x="11027" y="418823"/>
                </a:lnTo>
                <a:cubicBezTo>
                  <a:pt x="4937" y="418823"/>
                  <a:pt x="0" y="413886"/>
                  <a:pt x="0" y="407796"/>
                </a:cubicBezTo>
                <a:lnTo>
                  <a:pt x="0" y="11027"/>
                </a:lnTo>
                <a:cubicBezTo>
                  <a:pt x="0" y="4937"/>
                  <a:pt x="4937" y="0"/>
                  <a:pt x="11027" y="0"/>
                </a:cubicBezTo>
                <a:close/>
              </a:path>
            </a:pathLst>
          </a:custGeom>
          <a:solidFill>
            <a:srgbClr val="F4F4F4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94259">
            <a:off x="784653" y="207305"/>
            <a:ext cx="1994968" cy="19475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79241" y="7520190"/>
            <a:ext cx="4529515" cy="25421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t="4929" b="4929"/>
          <a:stretch>
            <a:fillRect/>
          </a:stretch>
        </p:blipFill>
        <p:spPr>
          <a:xfrm>
            <a:off x="15587031" y="1373376"/>
            <a:ext cx="2731421" cy="677093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BCE924C-AB84-2D0E-DAFA-AE62E5F75B21}"/>
              </a:ext>
            </a:extLst>
          </p:cNvPr>
          <p:cNvSpPr txBox="1"/>
          <p:nvPr/>
        </p:nvSpPr>
        <p:spPr>
          <a:xfrm>
            <a:off x="1555550" y="2137580"/>
            <a:ext cx="15176898" cy="6011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khuyến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935</Words>
  <Application>Microsoft Office PowerPoint</Application>
  <PresentationFormat>Tùy chỉnh</PresentationFormat>
  <Paragraphs>94</Paragraphs>
  <Slides>22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1" baseType="lpstr">
      <vt:lpstr>Cambria Math</vt:lpstr>
      <vt:lpstr>Arial (Thân)</vt:lpstr>
      <vt:lpstr>Arial</vt:lpstr>
      <vt:lpstr>Times New Roman</vt:lpstr>
      <vt:lpstr>Symbol</vt:lpstr>
      <vt:lpstr>Calibri</vt:lpstr>
      <vt:lpstr>Yu Mincho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Website@VnTeach.Com</dc:creator>
  <cp:keywords>Website@VnTeach.Com</cp:keywords>
  <cp:lastModifiedBy>Admin</cp:lastModifiedBy>
  <cp:revision>1</cp:revision>
  <dcterms:created xsi:type="dcterms:W3CDTF">2006-08-16T00:00:00Z</dcterms:created>
  <dcterms:modified xsi:type="dcterms:W3CDTF">2024-01-09T08:52:45Z</dcterms:modified>
  <dc:identifier>DAFN_oQrK4o</dc:identifier>
</cp:coreProperties>
</file>