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29" r:id="rId2"/>
    <p:sldId id="256" r:id="rId3"/>
    <p:sldId id="259" r:id="rId4"/>
    <p:sldId id="330" r:id="rId5"/>
    <p:sldId id="318" r:id="rId6"/>
    <p:sldId id="333" r:id="rId7"/>
    <p:sldId id="332" r:id="rId8"/>
    <p:sldId id="331" r:id="rId9"/>
    <p:sldId id="320" r:id="rId10"/>
    <p:sldId id="321" r:id="rId11"/>
    <p:sldId id="263" r:id="rId12"/>
    <p:sldId id="267" r:id="rId13"/>
    <p:sldId id="271" r:id="rId14"/>
    <p:sldId id="326" r:id="rId15"/>
    <p:sldId id="278" r:id="rId16"/>
    <p:sldId id="266" r:id="rId17"/>
    <p:sldId id="280" r:id="rId18"/>
    <p:sldId id="281" r:id="rId19"/>
    <p:sldId id="285" r:id="rId20"/>
    <p:sldId id="286" r:id="rId21"/>
    <p:sldId id="287" r:id="rId22"/>
    <p:sldId id="282" r:id="rId23"/>
    <p:sldId id="291" r:id="rId24"/>
    <p:sldId id="283" r:id="rId25"/>
    <p:sldId id="322" r:id="rId26"/>
    <p:sldId id="345" r:id="rId27"/>
    <p:sldId id="299" r:id="rId28"/>
    <p:sldId id="300" r:id="rId29"/>
    <p:sldId id="303" r:id="rId30"/>
    <p:sldId id="301" r:id="rId31"/>
    <p:sldId id="327" r:id="rId32"/>
    <p:sldId id="305" r:id="rId33"/>
    <p:sldId id="323" r:id="rId34"/>
    <p:sldId id="308" r:id="rId35"/>
    <p:sldId id="306" r:id="rId36"/>
    <p:sldId id="310" r:id="rId37"/>
    <p:sldId id="311" r:id="rId38"/>
    <p:sldId id="307" r:id="rId39"/>
    <p:sldId id="312" r:id="rId40"/>
    <p:sldId id="314" r:id="rId41"/>
    <p:sldId id="315" r:id="rId42"/>
    <p:sldId id="316" r:id="rId43"/>
    <p:sldId id="317" r:id="rId44"/>
    <p:sldId id="344" r:id="rId45"/>
    <p:sldId id="34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FF1"/>
    <a:srgbClr val="CDACE6"/>
    <a:srgbClr val="F2E5FF"/>
    <a:srgbClr val="E8D1FF"/>
    <a:srgbClr val="ADC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8562" autoAdjust="0"/>
  </p:normalViewPr>
  <p:slideViewPr>
    <p:cSldViewPr snapToGrid="0">
      <p:cViewPr>
        <p:scale>
          <a:sx n="70" d="100"/>
          <a:sy n="70"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0726F-99F8-4369-AA0B-5B0B3FB4B226}" type="datetimeFigureOut">
              <a:rPr lang="en-US" smtClean="0"/>
              <a:pPr/>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A2E30-E5BE-4140-8A84-5B3AE7AFCF5E}" type="slidenum">
              <a:rPr lang="en-US" smtClean="0"/>
              <a:pPr/>
              <a:t>‹#›</a:t>
            </a:fld>
            <a:endParaRPr lang="en-US"/>
          </a:p>
        </p:txBody>
      </p:sp>
    </p:spTree>
    <p:extLst>
      <p:ext uri="{BB962C8B-B14F-4D97-AF65-F5344CB8AC3E}">
        <p14:creationId xmlns:p14="http://schemas.microsoft.com/office/powerpoint/2010/main" val="69746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27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19FCD7-633D-4A40-86B3-C7465BC0D7E0}"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98651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68137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206597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286418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19FCD7-633D-4A40-86B3-C7465BC0D7E0}"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59961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9FCD7-633D-4A40-86B3-C7465BC0D7E0}"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38600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19FCD7-633D-4A40-86B3-C7465BC0D7E0}"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421631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19FCD7-633D-4A40-86B3-C7465BC0D7E0}"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176680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9FCD7-633D-4A40-86B3-C7465BC0D7E0}"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346707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320961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pPr/>
              <a:t>‹#›</a:t>
            </a:fld>
            <a:endParaRPr lang="en-US"/>
          </a:p>
        </p:txBody>
      </p:sp>
    </p:spTree>
    <p:extLst>
      <p:ext uri="{BB962C8B-B14F-4D97-AF65-F5344CB8AC3E}">
        <p14:creationId xmlns:p14="http://schemas.microsoft.com/office/powerpoint/2010/main" val="235108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9FCD7-633D-4A40-86B3-C7465BC0D7E0}" type="datetimeFigureOut">
              <a:rPr lang="en-US" smtClean="0"/>
              <a:pPr/>
              <a:t>10/1/2024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0297-D6F9-41F3-A51A-8E4CAED82A61}" type="slidenum">
              <a:rPr lang="en-US" smtClean="0"/>
              <a:pPr/>
              <a:t>‹#›</a:t>
            </a:fld>
            <a:endParaRPr lang="en-US"/>
          </a:p>
        </p:txBody>
      </p:sp>
    </p:spTree>
    <p:extLst>
      <p:ext uri="{BB962C8B-B14F-4D97-AF65-F5344CB8AC3E}">
        <p14:creationId xmlns:p14="http://schemas.microsoft.com/office/powerpoint/2010/main" val="409074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220C72A-3852-412C-BC15-BF6C6F5B0CDE}"/>
              </a:ext>
            </a:extLst>
          </p:cNvPr>
          <p:cNvSpPr>
            <a:spLocks noGrp="1"/>
          </p:cNvSpPr>
          <p:nvPr>
            <p:ph type="title"/>
          </p:nvPr>
        </p:nvSpPr>
        <p:spPr/>
        <p:txBody>
          <a:bodyPr/>
          <a:lstStyle/>
          <a:p>
            <a:endParaRPr lang="en-US"/>
          </a:p>
        </p:txBody>
      </p:sp>
      <p:sp>
        <p:nvSpPr>
          <p:cNvPr id="4" name="TextBox 3"/>
          <p:cNvSpPr txBox="1"/>
          <p:nvPr/>
        </p:nvSpPr>
        <p:spPr>
          <a:xfrm>
            <a:off x="139959" y="304800"/>
            <a:ext cx="11887199" cy="2215991"/>
          </a:xfrm>
          <a:prstGeom prst="rect">
            <a:avLst/>
          </a:prstGeom>
          <a:solidFill>
            <a:srgbClr val="FFFF00"/>
          </a:solidFill>
          <a:ln>
            <a:solidFill>
              <a:srgbClr val="7411F7"/>
            </a:solidFill>
          </a:ln>
        </p:spPr>
        <p:txBody>
          <a:bodyPr wrap="square" rtlCol="0">
            <a:spAutoFit/>
          </a:bodyPr>
          <a:lstStyle/>
          <a:p>
            <a:pPr algn="ctr">
              <a:lnSpc>
                <a:spcPct val="150000"/>
              </a:lnSpc>
            </a:pPr>
            <a:r>
              <a:rPr lang="en-US" sz="3200" b="1" dirty="0" err="1">
                <a:solidFill>
                  <a:srgbClr val="FF0000"/>
                </a:solidFill>
                <a:latin typeface="Times New Roman" pitchFamily="18" charset="0"/>
                <a:cs typeface="Times New Roman" pitchFamily="18" charset="0"/>
              </a:rPr>
              <a:t>Chủ</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r>
              <a:rPr lang="en-US" sz="3200" b="1" dirty="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2: SƠ LƯỢC VỀ BẢNG TUẦN HOÀN CÁC NGUYÊN TỐ HÓA HỌC</a:t>
            </a:r>
            <a:endParaRPr lang="en-US" sz="3200" dirty="0">
              <a:solidFill>
                <a:srgbClr val="FF0000"/>
              </a:solidFill>
              <a:latin typeface="Times New Roman" pitchFamily="18" charset="0"/>
              <a:cs typeface="Times New Roman" pitchFamily="18" charset="0"/>
            </a:endParaRPr>
          </a:p>
          <a:p>
            <a:pPr>
              <a:lnSpc>
                <a:spcPct val="150000"/>
              </a:lnSpc>
            </a:pPr>
            <a:r>
              <a:rPr lang="en-US" sz="2800" b="1" dirty="0">
                <a:solidFill>
                  <a:srgbClr val="FF0000"/>
                </a:solidFill>
                <a:latin typeface="Times New Roman" pitchFamily="18" charset="0"/>
                <a:cs typeface="Times New Roman" pitchFamily="18" charset="0"/>
              </a:rPr>
              <a:t>BÀI </a:t>
            </a:r>
            <a:r>
              <a:rPr lang="en-US" sz="2800" b="1" dirty="0" smtClean="0">
                <a:solidFill>
                  <a:srgbClr val="FF0000"/>
                </a:solidFill>
                <a:latin typeface="Times New Roman" pitchFamily="18" charset="0"/>
                <a:cs typeface="Times New Roman" pitchFamily="18" charset="0"/>
              </a:rPr>
              <a:t>3: SƠ LƯỢC VỀ BẢNG TUẦN HOÀN CÁC NGUYÊN TỐ HÓA HỌC</a:t>
            </a:r>
            <a:endParaRPr lang="en-US" sz="2800" dirty="0">
              <a:solidFill>
                <a:srgbClr val="FF0000"/>
              </a:solidFill>
              <a:latin typeface="Times New Roman" pitchFamily="18" charset="0"/>
              <a:cs typeface="Times New Roman" pitchFamily="18" charset="0"/>
            </a:endParaRPr>
          </a:p>
        </p:txBody>
      </p:sp>
      <p:sp>
        <p:nvSpPr>
          <p:cNvPr id="5" name="TextBox 4"/>
          <p:cNvSpPr txBox="1"/>
          <p:nvPr/>
        </p:nvSpPr>
        <p:spPr>
          <a:xfrm>
            <a:off x="0" y="2565918"/>
            <a:ext cx="12192000" cy="3508653"/>
          </a:xfrm>
          <a:prstGeom prst="rect">
            <a:avLst/>
          </a:prstGeom>
          <a:noFill/>
          <a:ln>
            <a:solidFill>
              <a:srgbClr val="7411F7"/>
            </a:solidFill>
          </a:ln>
        </p:spPr>
        <p:txBody>
          <a:bodyPr wrap="square" rtlCol="0">
            <a:spAutoFit/>
          </a:bodyPr>
          <a:lstStyle/>
          <a:p>
            <a:pPr algn="ctr">
              <a:lnSpc>
                <a:spcPct val="150000"/>
              </a:lnSpc>
            </a:pPr>
            <a:r>
              <a:rPr lang="en-US" sz="2800" b="1" dirty="0" smtClean="0">
                <a:solidFill>
                  <a:srgbClr val="FF0000"/>
                </a:solidFill>
                <a:latin typeface="Times New Roman" pitchFamily="18" charset="0"/>
                <a:cs typeface="Times New Roman" pitchFamily="18" charset="0"/>
              </a:rPr>
              <a:t>CẤU TRÚC BÀI HỌC</a:t>
            </a:r>
          </a:p>
          <a:p>
            <a:pPr>
              <a:lnSpc>
                <a:spcPct val="150000"/>
              </a:lnSpc>
            </a:pPr>
            <a:r>
              <a:rPr lang="en-US" sz="2400" b="1" dirty="0" smtClean="0">
                <a:solidFill>
                  <a:srgbClr val="0000FF"/>
                </a:solidFill>
                <a:latin typeface="Times New Roman" pitchFamily="18" charset="0"/>
                <a:cs typeface="Times New Roman" pitchFamily="18" charset="0"/>
              </a:rPr>
              <a:t>I. NGUYÊN TẮC SẮP XẾP CÁC NGUYÊN TỐ HÓA HỌC TRONG BẢNG TUẦN HOÀN</a:t>
            </a:r>
          </a:p>
          <a:p>
            <a:pPr>
              <a:lnSpc>
                <a:spcPct val="150000"/>
              </a:lnSpc>
            </a:pPr>
            <a:r>
              <a:rPr lang="en-US" sz="2400" b="1" dirty="0" smtClean="0">
                <a:solidFill>
                  <a:srgbClr val="0000FF"/>
                </a:solidFill>
                <a:latin typeface="Times New Roman" pitchFamily="18" charset="0"/>
                <a:cs typeface="Times New Roman" pitchFamily="18" charset="0"/>
              </a:rPr>
              <a:t>II. CẤU TẠO BẢNG TUẦN HOÀN</a:t>
            </a:r>
          </a:p>
          <a:p>
            <a:pPr>
              <a:lnSpc>
                <a:spcPct val="150000"/>
              </a:lnSpc>
            </a:pPr>
            <a:r>
              <a:rPr lang="en-US" sz="2400" b="1" dirty="0" smtClean="0">
                <a:solidFill>
                  <a:srgbClr val="0000FF"/>
                </a:solidFill>
                <a:latin typeface="Times New Roman" pitchFamily="18" charset="0"/>
                <a:cs typeface="Times New Roman" pitchFamily="18" charset="0"/>
              </a:rPr>
              <a:t>III. VỊ TRÍ CỦA CÁC NGUYÊN TỐ KIM LOẠI, PHI KIM VÀ KHÍ HIẾM TRONG BẢNG TUẦN HOÀN</a:t>
            </a:r>
          </a:p>
          <a:p>
            <a:pPr>
              <a:lnSpc>
                <a:spcPct val="150000"/>
              </a:lnSpc>
            </a:pPr>
            <a:r>
              <a:rPr lang="en-US" sz="2400" b="1" dirty="0" smtClean="0">
                <a:solidFill>
                  <a:srgbClr val="0000FF"/>
                </a:solidFill>
                <a:latin typeface="Times New Roman" pitchFamily="18" charset="0"/>
                <a:cs typeface="Times New Roman" pitchFamily="18" charset="0"/>
              </a:rPr>
              <a:t>IV. Ý NGHĨA CỦA BẢNG TUẦN HOÀN</a:t>
            </a:r>
          </a:p>
        </p:txBody>
      </p:sp>
    </p:spTree>
    <p:extLst>
      <p:ext uri="{BB962C8B-B14F-4D97-AF65-F5344CB8AC3E}">
        <p14:creationId xmlns:p14="http://schemas.microsoft.com/office/powerpoint/2010/main" val="41918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446245"/>
            <a:ext cx="4305886" cy="361646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411972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1423117" y="3127030"/>
            <a:ext cx="4873850"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II. CẤU TẠO </a:t>
            </a:r>
          </a:p>
          <a:p>
            <a:pPr algn="ctr"/>
            <a:r>
              <a:rPr lang="en-US" sz="3200" b="1" dirty="0">
                <a:solidFill>
                  <a:schemeClr val="bg1"/>
                </a:solidFill>
                <a:latin typeface="Times New Roman" panose="02020603050405020304" pitchFamily="18" charset="0"/>
                <a:cs typeface="Times New Roman" panose="02020603050405020304" pitchFamily="18" charset="0"/>
              </a:rPr>
              <a:t>BẢNG TUẦN HOÀN</a:t>
            </a:r>
          </a:p>
        </p:txBody>
      </p:sp>
    </p:spTree>
    <p:extLst>
      <p:ext uri="{BB962C8B-B14F-4D97-AF65-F5344CB8AC3E}">
        <p14:creationId xmlns:p14="http://schemas.microsoft.com/office/powerpoint/2010/main" val="112080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ảng Tuần Hoàn Hóa Học ] lớp 8, lớp 9, lớp 10 ĐẦY Đ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 y="0"/>
            <a:ext cx="11821886" cy="671939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469620" y="320162"/>
            <a:ext cx="1715412" cy="56946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nhân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4185032" y="644084"/>
            <a:ext cx="7779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962954" y="150207"/>
            <a:ext cx="2100429" cy="830997"/>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 (+)</a:t>
            </a:r>
          </a:p>
          <a:p>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Nơtron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791478" y="1402971"/>
            <a:ext cx="5607698" cy="743215"/>
          </a:xfrm>
          <a:prstGeom prst="roundRect">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Số </a:t>
            </a:r>
            <a:r>
              <a:rPr lang="en-US" sz="2400" dirty="0" err="1">
                <a:solidFill>
                  <a:srgbClr val="C00000"/>
                </a:solidFill>
                <a:latin typeface="Times New Roman" panose="02020603050405020304" pitchFamily="18" charset="0"/>
                <a:cs typeface="Times New Roman" panose="02020603050405020304" pitchFamily="18" charset="0"/>
              </a:rPr>
              <a:t>đơn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tích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 Số proton</a:t>
            </a:r>
          </a:p>
        </p:txBody>
      </p:sp>
      <p:sp>
        <p:nvSpPr>
          <p:cNvPr id="2" name="Rounded Rectangular Callout 1"/>
          <p:cNvSpPr/>
          <p:nvPr/>
        </p:nvSpPr>
        <p:spPr>
          <a:xfrm>
            <a:off x="6908386" y="710993"/>
            <a:ext cx="4362994" cy="1110342"/>
          </a:xfrm>
          <a:prstGeom prst="wedgeRoundRectCallout">
            <a:avLst>
              <a:gd name="adj1" fmla="val 45933"/>
              <a:gd name="adj2" fmla="val -77500"/>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Quan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BTH,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số 1, 2, 3, 4…</a:t>
            </a:r>
          </a:p>
        </p:txBody>
      </p:sp>
    </p:spTree>
    <p:extLst>
      <p:ext uri="{BB962C8B-B14F-4D97-AF65-F5344CB8AC3E}">
        <p14:creationId xmlns:p14="http://schemas.microsoft.com/office/powerpoint/2010/main" val="311681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
          <p:cNvSpPr txBox="1"/>
          <p:nvPr/>
        </p:nvSpPr>
        <p:spPr>
          <a:xfrm>
            <a:off x="2191235" y="1838744"/>
            <a:ext cx="499378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chemeClr val="lt1"/>
                </a:solidFill>
                <a:latin typeface="Arial"/>
                <a:ea typeface="Arial"/>
                <a:cs typeface="Arial"/>
                <a:sym typeface="Arial"/>
              </a:rPr>
              <a:t>Bảng tuần hoàn</a:t>
            </a:r>
            <a:endParaRPr/>
          </a:p>
        </p:txBody>
      </p:sp>
      <p:sp>
        <p:nvSpPr>
          <p:cNvPr id="213" name="Google Shape;213;p2"/>
          <p:cNvSpPr/>
          <p:nvPr/>
        </p:nvSpPr>
        <p:spPr>
          <a:xfrm>
            <a:off x="158496" y="796907"/>
            <a:ext cx="599591" cy="590575"/>
          </a:xfrm>
          <a:prstGeom prst="roundRect">
            <a:avLst>
              <a:gd name="adj" fmla="val 16667"/>
            </a:avLst>
          </a:prstGeom>
          <a:solidFill>
            <a:srgbClr val="AA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a:t>
            </a:r>
            <a:endParaRPr/>
          </a:p>
        </p:txBody>
      </p:sp>
      <p:sp>
        <p:nvSpPr>
          <p:cNvPr id="214" name="Google Shape;214;p2"/>
          <p:cNvSpPr/>
          <p:nvPr/>
        </p:nvSpPr>
        <p:spPr>
          <a:xfrm>
            <a:off x="158496" y="143803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Li</a:t>
            </a:r>
            <a:endParaRPr/>
          </a:p>
        </p:txBody>
      </p:sp>
      <p:sp>
        <p:nvSpPr>
          <p:cNvPr id="215" name="Google Shape;215;p2"/>
          <p:cNvSpPr/>
          <p:nvPr/>
        </p:nvSpPr>
        <p:spPr>
          <a:xfrm>
            <a:off x="158496" y="2079166"/>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a:t>
            </a:r>
            <a:endParaRPr/>
          </a:p>
        </p:txBody>
      </p:sp>
      <p:sp>
        <p:nvSpPr>
          <p:cNvPr id="216" name="Google Shape;216;p2"/>
          <p:cNvSpPr/>
          <p:nvPr/>
        </p:nvSpPr>
        <p:spPr>
          <a:xfrm>
            <a:off x="158496" y="272029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a:t>
            </a:r>
            <a:endParaRPr/>
          </a:p>
        </p:txBody>
      </p:sp>
      <p:sp>
        <p:nvSpPr>
          <p:cNvPr id="217" name="Google Shape;217;p2"/>
          <p:cNvSpPr/>
          <p:nvPr/>
        </p:nvSpPr>
        <p:spPr>
          <a:xfrm>
            <a:off x="158496" y="336142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Rb</a:t>
            </a:r>
            <a:endParaRPr/>
          </a:p>
        </p:txBody>
      </p:sp>
      <p:sp>
        <p:nvSpPr>
          <p:cNvPr id="218" name="Google Shape;218;p2"/>
          <p:cNvSpPr/>
          <p:nvPr/>
        </p:nvSpPr>
        <p:spPr>
          <a:xfrm>
            <a:off x="158496" y="400255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Cs</a:t>
            </a:r>
            <a:endParaRPr/>
          </a:p>
        </p:txBody>
      </p:sp>
      <p:sp>
        <p:nvSpPr>
          <p:cNvPr id="219" name="Google Shape;219;p2"/>
          <p:cNvSpPr/>
          <p:nvPr/>
        </p:nvSpPr>
        <p:spPr>
          <a:xfrm>
            <a:off x="158496" y="464368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Fr</a:t>
            </a:r>
            <a:endParaRPr/>
          </a:p>
        </p:txBody>
      </p:sp>
      <p:sp>
        <p:nvSpPr>
          <p:cNvPr id="220" name="Google Shape;220;p2"/>
          <p:cNvSpPr/>
          <p:nvPr/>
        </p:nvSpPr>
        <p:spPr>
          <a:xfrm>
            <a:off x="813503" y="143803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dirty="0">
                <a:solidFill>
                  <a:schemeClr val="lt1"/>
                </a:solidFill>
                <a:latin typeface="Arial"/>
                <a:ea typeface="Arial"/>
                <a:cs typeface="Arial"/>
                <a:sym typeface="Arial"/>
              </a:rPr>
              <a:t>Be</a:t>
            </a:r>
            <a:endParaRPr dirty="0"/>
          </a:p>
        </p:txBody>
      </p:sp>
      <p:sp>
        <p:nvSpPr>
          <p:cNvPr id="221" name="Google Shape;221;p2"/>
          <p:cNvSpPr/>
          <p:nvPr/>
        </p:nvSpPr>
        <p:spPr>
          <a:xfrm>
            <a:off x="813503" y="2079166"/>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Mg</a:t>
            </a:r>
            <a:endParaRPr/>
          </a:p>
        </p:txBody>
      </p:sp>
      <p:sp>
        <p:nvSpPr>
          <p:cNvPr id="222" name="Google Shape;222;p2"/>
          <p:cNvSpPr/>
          <p:nvPr/>
        </p:nvSpPr>
        <p:spPr>
          <a:xfrm>
            <a:off x="813503" y="272029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a:t>
            </a:r>
            <a:endParaRPr/>
          </a:p>
        </p:txBody>
      </p:sp>
      <p:sp>
        <p:nvSpPr>
          <p:cNvPr id="223" name="Google Shape;223;p2"/>
          <p:cNvSpPr/>
          <p:nvPr/>
        </p:nvSpPr>
        <p:spPr>
          <a:xfrm>
            <a:off x="813503" y="336142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Sr</a:t>
            </a:r>
            <a:endParaRPr/>
          </a:p>
        </p:txBody>
      </p:sp>
      <p:sp>
        <p:nvSpPr>
          <p:cNvPr id="224" name="Google Shape;224;p2"/>
          <p:cNvSpPr/>
          <p:nvPr/>
        </p:nvSpPr>
        <p:spPr>
          <a:xfrm>
            <a:off x="813503" y="400255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a:t>
            </a:r>
            <a:endParaRPr/>
          </a:p>
        </p:txBody>
      </p:sp>
      <p:sp>
        <p:nvSpPr>
          <p:cNvPr id="225" name="Google Shape;225;p2"/>
          <p:cNvSpPr/>
          <p:nvPr/>
        </p:nvSpPr>
        <p:spPr>
          <a:xfrm>
            <a:off x="813503" y="464368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Ra</a:t>
            </a:r>
            <a:endParaRPr/>
          </a:p>
        </p:txBody>
      </p:sp>
      <p:sp>
        <p:nvSpPr>
          <p:cNvPr id="226" name="Google Shape;226;p2"/>
          <p:cNvSpPr/>
          <p:nvPr/>
        </p:nvSpPr>
        <p:spPr>
          <a:xfrm>
            <a:off x="146850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Sc</a:t>
            </a:r>
            <a:endParaRPr/>
          </a:p>
        </p:txBody>
      </p:sp>
      <p:sp>
        <p:nvSpPr>
          <p:cNvPr id="227" name="Google Shape;227;p2"/>
          <p:cNvSpPr/>
          <p:nvPr/>
        </p:nvSpPr>
        <p:spPr>
          <a:xfrm>
            <a:off x="146850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a:t>
            </a:r>
            <a:endParaRPr/>
          </a:p>
        </p:txBody>
      </p:sp>
      <p:sp>
        <p:nvSpPr>
          <p:cNvPr id="228" name="Google Shape;228;p2"/>
          <p:cNvSpPr/>
          <p:nvPr/>
        </p:nvSpPr>
        <p:spPr>
          <a:xfrm>
            <a:off x="212351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29" name="Google Shape;229;p2"/>
          <p:cNvSpPr/>
          <p:nvPr/>
        </p:nvSpPr>
        <p:spPr>
          <a:xfrm>
            <a:off x="212351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Zr</a:t>
            </a:r>
            <a:endParaRPr/>
          </a:p>
        </p:txBody>
      </p:sp>
      <p:sp>
        <p:nvSpPr>
          <p:cNvPr id="230" name="Google Shape;230;p2"/>
          <p:cNvSpPr/>
          <p:nvPr/>
        </p:nvSpPr>
        <p:spPr>
          <a:xfrm>
            <a:off x="212351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Hf</a:t>
            </a:r>
            <a:endParaRPr/>
          </a:p>
        </p:txBody>
      </p:sp>
      <p:sp>
        <p:nvSpPr>
          <p:cNvPr id="231" name="Google Shape;231;p2"/>
          <p:cNvSpPr/>
          <p:nvPr/>
        </p:nvSpPr>
        <p:spPr>
          <a:xfrm>
            <a:off x="212351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Rf</a:t>
            </a:r>
            <a:endParaRPr/>
          </a:p>
        </p:txBody>
      </p:sp>
      <p:sp>
        <p:nvSpPr>
          <p:cNvPr id="232" name="Google Shape;232;p2"/>
          <p:cNvSpPr/>
          <p:nvPr/>
        </p:nvSpPr>
        <p:spPr>
          <a:xfrm>
            <a:off x="277852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V</a:t>
            </a:r>
            <a:endParaRPr/>
          </a:p>
        </p:txBody>
      </p:sp>
      <p:sp>
        <p:nvSpPr>
          <p:cNvPr id="233" name="Google Shape;233;p2"/>
          <p:cNvSpPr/>
          <p:nvPr/>
        </p:nvSpPr>
        <p:spPr>
          <a:xfrm>
            <a:off x="277852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Nb</a:t>
            </a:r>
            <a:endParaRPr/>
          </a:p>
        </p:txBody>
      </p:sp>
      <p:sp>
        <p:nvSpPr>
          <p:cNvPr id="234" name="Google Shape;234;p2"/>
          <p:cNvSpPr/>
          <p:nvPr/>
        </p:nvSpPr>
        <p:spPr>
          <a:xfrm>
            <a:off x="277852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Ta</a:t>
            </a:r>
            <a:endParaRPr/>
          </a:p>
        </p:txBody>
      </p:sp>
      <p:sp>
        <p:nvSpPr>
          <p:cNvPr id="235" name="Google Shape;235;p2"/>
          <p:cNvSpPr/>
          <p:nvPr/>
        </p:nvSpPr>
        <p:spPr>
          <a:xfrm>
            <a:off x="277852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Db</a:t>
            </a:r>
            <a:endParaRPr/>
          </a:p>
        </p:txBody>
      </p:sp>
      <p:sp>
        <p:nvSpPr>
          <p:cNvPr id="236" name="Google Shape;236;p2"/>
          <p:cNvSpPr/>
          <p:nvPr/>
        </p:nvSpPr>
        <p:spPr>
          <a:xfrm>
            <a:off x="343352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Cr</a:t>
            </a:r>
            <a:endParaRPr/>
          </a:p>
        </p:txBody>
      </p:sp>
      <p:sp>
        <p:nvSpPr>
          <p:cNvPr id="237" name="Google Shape;237;p2"/>
          <p:cNvSpPr/>
          <p:nvPr/>
        </p:nvSpPr>
        <p:spPr>
          <a:xfrm>
            <a:off x="343352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Mo</a:t>
            </a:r>
            <a:endParaRPr/>
          </a:p>
        </p:txBody>
      </p:sp>
      <p:sp>
        <p:nvSpPr>
          <p:cNvPr id="238" name="Google Shape;238;p2"/>
          <p:cNvSpPr/>
          <p:nvPr/>
        </p:nvSpPr>
        <p:spPr>
          <a:xfrm>
            <a:off x="343352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W</a:t>
            </a:r>
            <a:endParaRPr/>
          </a:p>
        </p:txBody>
      </p:sp>
      <p:sp>
        <p:nvSpPr>
          <p:cNvPr id="239" name="Google Shape;239;p2"/>
          <p:cNvSpPr/>
          <p:nvPr/>
        </p:nvSpPr>
        <p:spPr>
          <a:xfrm>
            <a:off x="343352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Sg</a:t>
            </a:r>
            <a:endParaRPr/>
          </a:p>
        </p:txBody>
      </p:sp>
      <p:sp>
        <p:nvSpPr>
          <p:cNvPr id="240" name="Google Shape;240;p2"/>
          <p:cNvSpPr/>
          <p:nvPr/>
        </p:nvSpPr>
        <p:spPr>
          <a:xfrm>
            <a:off x="4088535"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Mn</a:t>
            </a:r>
            <a:endParaRPr/>
          </a:p>
        </p:txBody>
      </p:sp>
      <p:sp>
        <p:nvSpPr>
          <p:cNvPr id="241" name="Google Shape;241;p2"/>
          <p:cNvSpPr/>
          <p:nvPr/>
        </p:nvSpPr>
        <p:spPr>
          <a:xfrm>
            <a:off x="4088535"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Tc</a:t>
            </a:r>
            <a:endParaRPr/>
          </a:p>
        </p:txBody>
      </p:sp>
      <p:sp>
        <p:nvSpPr>
          <p:cNvPr id="242" name="Google Shape;242;p2"/>
          <p:cNvSpPr/>
          <p:nvPr/>
        </p:nvSpPr>
        <p:spPr>
          <a:xfrm>
            <a:off x="4088535"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Re</a:t>
            </a:r>
            <a:endParaRPr/>
          </a:p>
        </p:txBody>
      </p:sp>
      <p:sp>
        <p:nvSpPr>
          <p:cNvPr id="243" name="Google Shape;243;p2"/>
          <p:cNvSpPr/>
          <p:nvPr/>
        </p:nvSpPr>
        <p:spPr>
          <a:xfrm>
            <a:off x="4088535"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Bh</a:t>
            </a:r>
            <a:endParaRPr/>
          </a:p>
        </p:txBody>
      </p:sp>
      <p:sp>
        <p:nvSpPr>
          <p:cNvPr id="244" name="Google Shape;244;p2"/>
          <p:cNvSpPr/>
          <p:nvPr/>
        </p:nvSpPr>
        <p:spPr>
          <a:xfrm>
            <a:off x="474354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Fe</a:t>
            </a:r>
            <a:endParaRPr/>
          </a:p>
        </p:txBody>
      </p:sp>
      <p:sp>
        <p:nvSpPr>
          <p:cNvPr id="245" name="Google Shape;245;p2"/>
          <p:cNvSpPr/>
          <p:nvPr/>
        </p:nvSpPr>
        <p:spPr>
          <a:xfrm>
            <a:off x="474354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Ru</a:t>
            </a:r>
            <a:endParaRPr/>
          </a:p>
        </p:txBody>
      </p:sp>
      <p:sp>
        <p:nvSpPr>
          <p:cNvPr id="246" name="Google Shape;246;p2"/>
          <p:cNvSpPr/>
          <p:nvPr/>
        </p:nvSpPr>
        <p:spPr>
          <a:xfrm>
            <a:off x="474354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Os</a:t>
            </a:r>
            <a:endParaRPr/>
          </a:p>
        </p:txBody>
      </p:sp>
      <p:sp>
        <p:nvSpPr>
          <p:cNvPr id="247" name="Google Shape;247;p2"/>
          <p:cNvSpPr/>
          <p:nvPr/>
        </p:nvSpPr>
        <p:spPr>
          <a:xfrm>
            <a:off x="474354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Hs</a:t>
            </a:r>
            <a:endParaRPr/>
          </a:p>
        </p:txBody>
      </p:sp>
      <p:sp>
        <p:nvSpPr>
          <p:cNvPr id="248" name="Google Shape;248;p2"/>
          <p:cNvSpPr/>
          <p:nvPr/>
        </p:nvSpPr>
        <p:spPr>
          <a:xfrm>
            <a:off x="5398548"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Co</a:t>
            </a:r>
            <a:endParaRPr/>
          </a:p>
        </p:txBody>
      </p:sp>
      <p:sp>
        <p:nvSpPr>
          <p:cNvPr id="249" name="Google Shape;249;p2"/>
          <p:cNvSpPr/>
          <p:nvPr/>
        </p:nvSpPr>
        <p:spPr>
          <a:xfrm>
            <a:off x="5398548"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Rh</a:t>
            </a:r>
            <a:endParaRPr/>
          </a:p>
        </p:txBody>
      </p:sp>
      <p:sp>
        <p:nvSpPr>
          <p:cNvPr id="250" name="Google Shape;250;p2"/>
          <p:cNvSpPr/>
          <p:nvPr/>
        </p:nvSpPr>
        <p:spPr>
          <a:xfrm>
            <a:off x="5398548"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Ir</a:t>
            </a:r>
            <a:endParaRPr/>
          </a:p>
        </p:txBody>
      </p:sp>
      <p:sp>
        <p:nvSpPr>
          <p:cNvPr id="251" name="Google Shape;251;p2"/>
          <p:cNvSpPr/>
          <p:nvPr/>
        </p:nvSpPr>
        <p:spPr>
          <a:xfrm>
            <a:off x="539854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Mt</a:t>
            </a:r>
            <a:endParaRPr/>
          </a:p>
        </p:txBody>
      </p:sp>
      <p:sp>
        <p:nvSpPr>
          <p:cNvPr id="252" name="Google Shape;252;p2"/>
          <p:cNvSpPr/>
          <p:nvPr/>
        </p:nvSpPr>
        <p:spPr>
          <a:xfrm>
            <a:off x="605355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Ni</a:t>
            </a:r>
            <a:endParaRPr/>
          </a:p>
        </p:txBody>
      </p:sp>
      <p:sp>
        <p:nvSpPr>
          <p:cNvPr id="253" name="Google Shape;253;p2"/>
          <p:cNvSpPr/>
          <p:nvPr/>
        </p:nvSpPr>
        <p:spPr>
          <a:xfrm>
            <a:off x="605355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Pd</a:t>
            </a:r>
            <a:endParaRPr/>
          </a:p>
        </p:txBody>
      </p:sp>
      <p:sp>
        <p:nvSpPr>
          <p:cNvPr id="254" name="Google Shape;254;p2"/>
          <p:cNvSpPr/>
          <p:nvPr/>
        </p:nvSpPr>
        <p:spPr>
          <a:xfrm>
            <a:off x="605355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Pt</a:t>
            </a:r>
            <a:endParaRPr/>
          </a:p>
        </p:txBody>
      </p:sp>
      <p:sp>
        <p:nvSpPr>
          <p:cNvPr id="255" name="Google Shape;255;p2"/>
          <p:cNvSpPr/>
          <p:nvPr/>
        </p:nvSpPr>
        <p:spPr>
          <a:xfrm>
            <a:off x="605355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Ds</a:t>
            </a:r>
            <a:endParaRPr/>
          </a:p>
        </p:txBody>
      </p:sp>
      <p:sp>
        <p:nvSpPr>
          <p:cNvPr id="256" name="Google Shape;256;p2"/>
          <p:cNvSpPr/>
          <p:nvPr/>
        </p:nvSpPr>
        <p:spPr>
          <a:xfrm>
            <a:off x="6708563"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Cu</a:t>
            </a:r>
            <a:endParaRPr/>
          </a:p>
        </p:txBody>
      </p:sp>
      <p:sp>
        <p:nvSpPr>
          <p:cNvPr id="257" name="Google Shape;257;p2"/>
          <p:cNvSpPr/>
          <p:nvPr/>
        </p:nvSpPr>
        <p:spPr>
          <a:xfrm>
            <a:off x="6708563"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Ag</a:t>
            </a:r>
            <a:endParaRPr/>
          </a:p>
        </p:txBody>
      </p:sp>
      <p:sp>
        <p:nvSpPr>
          <p:cNvPr id="258" name="Google Shape;258;p2"/>
          <p:cNvSpPr/>
          <p:nvPr/>
        </p:nvSpPr>
        <p:spPr>
          <a:xfrm>
            <a:off x="6708563"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Au</a:t>
            </a:r>
            <a:endParaRPr/>
          </a:p>
        </p:txBody>
      </p:sp>
      <p:sp>
        <p:nvSpPr>
          <p:cNvPr id="259" name="Google Shape;259;p2"/>
          <p:cNvSpPr/>
          <p:nvPr/>
        </p:nvSpPr>
        <p:spPr>
          <a:xfrm>
            <a:off x="6708563"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Rg</a:t>
            </a:r>
            <a:endParaRPr/>
          </a:p>
        </p:txBody>
      </p:sp>
      <p:sp>
        <p:nvSpPr>
          <p:cNvPr id="260" name="Google Shape;260;p2"/>
          <p:cNvSpPr/>
          <p:nvPr/>
        </p:nvSpPr>
        <p:spPr>
          <a:xfrm>
            <a:off x="736356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Zn</a:t>
            </a:r>
            <a:endParaRPr/>
          </a:p>
        </p:txBody>
      </p:sp>
      <p:sp>
        <p:nvSpPr>
          <p:cNvPr id="261" name="Google Shape;261;p2"/>
          <p:cNvSpPr/>
          <p:nvPr/>
        </p:nvSpPr>
        <p:spPr>
          <a:xfrm>
            <a:off x="736356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Cd</a:t>
            </a:r>
            <a:endParaRPr sz="1600" b="1">
              <a:solidFill>
                <a:schemeClr val="lt1"/>
              </a:solidFill>
              <a:latin typeface="Arial"/>
              <a:ea typeface="Arial"/>
              <a:cs typeface="Arial"/>
              <a:sym typeface="Arial"/>
            </a:endParaRPr>
          </a:p>
        </p:txBody>
      </p:sp>
      <p:sp>
        <p:nvSpPr>
          <p:cNvPr id="262" name="Google Shape;262;p2"/>
          <p:cNvSpPr/>
          <p:nvPr/>
        </p:nvSpPr>
        <p:spPr>
          <a:xfrm>
            <a:off x="736356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Hg</a:t>
            </a:r>
            <a:endParaRPr/>
          </a:p>
        </p:txBody>
      </p:sp>
      <p:sp>
        <p:nvSpPr>
          <p:cNvPr id="263" name="Google Shape;263;p2"/>
          <p:cNvSpPr/>
          <p:nvPr/>
        </p:nvSpPr>
        <p:spPr>
          <a:xfrm>
            <a:off x="736356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Cn</a:t>
            </a:r>
            <a:endParaRPr/>
          </a:p>
        </p:txBody>
      </p:sp>
      <p:sp>
        <p:nvSpPr>
          <p:cNvPr id="264" name="Google Shape;264;p2"/>
          <p:cNvSpPr/>
          <p:nvPr/>
        </p:nvSpPr>
        <p:spPr>
          <a:xfrm>
            <a:off x="8018576" y="143803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t>
            </a:r>
            <a:endParaRPr/>
          </a:p>
        </p:txBody>
      </p:sp>
      <p:sp>
        <p:nvSpPr>
          <p:cNvPr id="265" name="Google Shape;265;p2"/>
          <p:cNvSpPr/>
          <p:nvPr/>
        </p:nvSpPr>
        <p:spPr>
          <a:xfrm>
            <a:off x="8018576" y="2079166"/>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Al</a:t>
            </a:r>
            <a:endParaRPr/>
          </a:p>
        </p:txBody>
      </p:sp>
      <p:sp>
        <p:nvSpPr>
          <p:cNvPr id="266" name="Google Shape;266;p2"/>
          <p:cNvSpPr/>
          <p:nvPr/>
        </p:nvSpPr>
        <p:spPr>
          <a:xfrm>
            <a:off x="8018576" y="272029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Ga</a:t>
            </a:r>
            <a:endParaRPr/>
          </a:p>
        </p:txBody>
      </p:sp>
      <p:sp>
        <p:nvSpPr>
          <p:cNvPr id="267" name="Google Shape;267;p2"/>
          <p:cNvSpPr/>
          <p:nvPr/>
        </p:nvSpPr>
        <p:spPr>
          <a:xfrm>
            <a:off x="8018576"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In</a:t>
            </a:r>
            <a:endParaRPr/>
          </a:p>
        </p:txBody>
      </p:sp>
      <p:sp>
        <p:nvSpPr>
          <p:cNvPr id="268" name="Google Shape;268;p2"/>
          <p:cNvSpPr/>
          <p:nvPr/>
        </p:nvSpPr>
        <p:spPr>
          <a:xfrm>
            <a:off x="8018576"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69" name="Google Shape;269;p2"/>
          <p:cNvSpPr/>
          <p:nvPr/>
        </p:nvSpPr>
        <p:spPr>
          <a:xfrm>
            <a:off x="801857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Nh</a:t>
            </a:r>
            <a:endParaRPr/>
          </a:p>
        </p:txBody>
      </p:sp>
      <p:sp>
        <p:nvSpPr>
          <p:cNvPr id="270" name="Google Shape;270;p2"/>
          <p:cNvSpPr/>
          <p:nvPr/>
        </p:nvSpPr>
        <p:spPr>
          <a:xfrm>
            <a:off x="8673582"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t>
            </a:r>
            <a:endParaRPr/>
          </a:p>
        </p:txBody>
      </p:sp>
      <p:sp>
        <p:nvSpPr>
          <p:cNvPr id="271" name="Google Shape;271;p2"/>
          <p:cNvSpPr/>
          <p:nvPr/>
        </p:nvSpPr>
        <p:spPr>
          <a:xfrm>
            <a:off x="8673582" y="2079166"/>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Si</a:t>
            </a:r>
            <a:endParaRPr/>
          </a:p>
        </p:txBody>
      </p:sp>
      <p:sp>
        <p:nvSpPr>
          <p:cNvPr id="272" name="Google Shape;272;p2"/>
          <p:cNvSpPr/>
          <p:nvPr/>
        </p:nvSpPr>
        <p:spPr>
          <a:xfrm>
            <a:off x="8673582"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Ge</a:t>
            </a:r>
            <a:endParaRPr/>
          </a:p>
        </p:txBody>
      </p:sp>
      <p:sp>
        <p:nvSpPr>
          <p:cNvPr id="273" name="Google Shape;273;p2"/>
          <p:cNvSpPr/>
          <p:nvPr/>
        </p:nvSpPr>
        <p:spPr>
          <a:xfrm>
            <a:off x="8673582"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Sn</a:t>
            </a:r>
            <a:endParaRPr/>
          </a:p>
        </p:txBody>
      </p:sp>
      <p:sp>
        <p:nvSpPr>
          <p:cNvPr id="274" name="Google Shape;274;p2"/>
          <p:cNvSpPr/>
          <p:nvPr/>
        </p:nvSpPr>
        <p:spPr>
          <a:xfrm>
            <a:off x="8673582"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Pb</a:t>
            </a:r>
            <a:endParaRPr/>
          </a:p>
        </p:txBody>
      </p:sp>
      <p:sp>
        <p:nvSpPr>
          <p:cNvPr id="275" name="Google Shape;275;p2"/>
          <p:cNvSpPr/>
          <p:nvPr/>
        </p:nvSpPr>
        <p:spPr>
          <a:xfrm>
            <a:off x="8673582"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FI</a:t>
            </a:r>
            <a:endParaRPr/>
          </a:p>
        </p:txBody>
      </p:sp>
      <p:sp>
        <p:nvSpPr>
          <p:cNvPr id="276" name="Google Shape;276;p2"/>
          <p:cNvSpPr/>
          <p:nvPr/>
        </p:nvSpPr>
        <p:spPr>
          <a:xfrm>
            <a:off x="9328589"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t>
            </a:r>
            <a:endParaRPr/>
          </a:p>
        </p:txBody>
      </p:sp>
      <p:sp>
        <p:nvSpPr>
          <p:cNvPr id="277" name="Google Shape;277;p2"/>
          <p:cNvSpPr/>
          <p:nvPr/>
        </p:nvSpPr>
        <p:spPr>
          <a:xfrm>
            <a:off x="9328589"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t>
            </a:r>
            <a:endParaRPr/>
          </a:p>
        </p:txBody>
      </p:sp>
      <p:sp>
        <p:nvSpPr>
          <p:cNvPr id="278" name="Google Shape;278;p2"/>
          <p:cNvSpPr/>
          <p:nvPr/>
        </p:nvSpPr>
        <p:spPr>
          <a:xfrm>
            <a:off x="9328589"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As</a:t>
            </a:r>
            <a:endParaRPr/>
          </a:p>
        </p:txBody>
      </p:sp>
      <p:sp>
        <p:nvSpPr>
          <p:cNvPr id="279" name="Google Shape;279;p2"/>
          <p:cNvSpPr/>
          <p:nvPr/>
        </p:nvSpPr>
        <p:spPr>
          <a:xfrm>
            <a:off x="9328589" y="3361427"/>
            <a:ext cx="599592"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Sb</a:t>
            </a:r>
            <a:endParaRPr/>
          </a:p>
        </p:txBody>
      </p:sp>
      <p:sp>
        <p:nvSpPr>
          <p:cNvPr id="280" name="Google Shape;280;p2"/>
          <p:cNvSpPr/>
          <p:nvPr/>
        </p:nvSpPr>
        <p:spPr>
          <a:xfrm>
            <a:off x="9328589"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Bi</a:t>
            </a:r>
            <a:endParaRPr/>
          </a:p>
        </p:txBody>
      </p:sp>
      <p:sp>
        <p:nvSpPr>
          <p:cNvPr id="281" name="Google Shape;281;p2"/>
          <p:cNvSpPr/>
          <p:nvPr/>
        </p:nvSpPr>
        <p:spPr>
          <a:xfrm>
            <a:off x="9328589"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Mc</a:t>
            </a:r>
            <a:endParaRPr/>
          </a:p>
        </p:txBody>
      </p:sp>
      <p:sp>
        <p:nvSpPr>
          <p:cNvPr id="282" name="Google Shape;282;p2"/>
          <p:cNvSpPr/>
          <p:nvPr/>
        </p:nvSpPr>
        <p:spPr>
          <a:xfrm>
            <a:off x="9983596"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a:t>
            </a:r>
            <a:endParaRPr/>
          </a:p>
        </p:txBody>
      </p:sp>
      <p:sp>
        <p:nvSpPr>
          <p:cNvPr id="283" name="Google Shape;283;p2"/>
          <p:cNvSpPr/>
          <p:nvPr/>
        </p:nvSpPr>
        <p:spPr>
          <a:xfrm>
            <a:off x="9983596"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a:t>
            </a:r>
            <a:endParaRPr/>
          </a:p>
        </p:txBody>
      </p:sp>
      <p:sp>
        <p:nvSpPr>
          <p:cNvPr id="284" name="Google Shape;284;p2"/>
          <p:cNvSpPr/>
          <p:nvPr/>
        </p:nvSpPr>
        <p:spPr>
          <a:xfrm>
            <a:off x="9983596"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Se</a:t>
            </a:r>
            <a:endParaRPr/>
          </a:p>
        </p:txBody>
      </p:sp>
      <p:sp>
        <p:nvSpPr>
          <p:cNvPr id="285" name="Google Shape;285;p2"/>
          <p:cNvSpPr/>
          <p:nvPr/>
        </p:nvSpPr>
        <p:spPr>
          <a:xfrm>
            <a:off x="9983596" y="336142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Te</a:t>
            </a:r>
            <a:endParaRPr/>
          </a:p>
        </p:txBody>
      </p:sp>
      <p:sp>
        <p:nvSpPr>
          <p:cNvPr id="286" name="Google Shape;286;p2"/>
          <p:cNvSpPr/>
          <p:nvPr/>
        </p:nvSpPr>
        <p:spPr>
          <a:xfrm>
            <a:off x="9983596" y="400255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Po</a:t>
            </a:r>
            <a:endParaRPr/>
          </a:p>
        </p:txBody>
      </p:sp>
      <p:sp>
        <p:nvSpPr>
          <p:cNvPr id="287" name="Google Shape;287;p2"/>
          <p:cNvSpPr/>
          <p:nvPr/>
        </p:nvSpPr>
        <p:spPr>
          <a:xfrm>
            <a:off x="998359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Lv</a:t>
            </a:r>
            <a:endParaRPr/>
          </a:p>
        </p:txBody>
      </p:sp>
      <p:sp>
        <p:nvSpPr>
          <p:cNvPr id="288" name="Google Shape;288;p2"/>
          <p:cNvSpPr/>
          <p:nvPr/>
        </p:nvSpPr>
        <p:spPr>
          <a:xfrm>
            <a:off x="10638613"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a:t>
            </a:r>
            <a:endParaRPr/>
          </a:p>
        </p:txBody>
      </p:sp>
      <p:sp>
        <p:nvSpPr>
          <p:cNvPr id="289" name="Google Shape;289;p2"/>
          <p:cNvSpPr/>
          <p:nvPr/>
        </p:nvSpPr>
        <p:spPr>
          <a:xfrm>
            <a:off x="10638613"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Cl</a:t>
            </a:r>
            <a:endParaRPr/>
          </a:p>
        </p:txBody>
      </p:sp>
      <p:sp>
        <p:nvSpPr>
          <p:cNvPr id="290" name="Google Shape;290;p2"/>
          <p:cNvSpPr/>
          <p:nvPr/>
        </p:nvSpPr>
        <p:spPr>
          <a:xfrm>
            <a:off x="10638613"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Br</a:t>
            </a:r>
            <a:endParaRPr/>
          </a:p>
        </p:txBody>
      </p:sp>
      <p:sp>
        <p:nvSpPr>
          <p:cNvPr id="291" name="Google Shape;291;p2"/>
          <p:cNvSpPr/>
          <p:nvPr/>
        </p:nvSpPr>
        <p:spPr>
          <a:xfrm>
            <a:off x="10638613" y="336142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I</a:t>
            </a:r>
            <a:endParaRPr/>
          </a:p>
        </p:txBody>
      </p:sp>
      <p:sp>
        <p:nvSpPr>
          <p:cNvPr id="292" name="Google Shape;292;p2"/>
          <p:cNvSpPr/>
          <p:nvPr/>
        </p:nvSpPr>
        <p:spPr>
          <a:xfrm>
            <a:off x="10638613" y="400738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a:t>
            </a:r>
            <a:endParaRPr/>
          </a:p>
        </p:txBody>
      </p:sp>
      <p:sp>
        <p:nvSpPr>
          <p:cNvPr id="293" name="Google Shape;293;p2"/>
          <p:cNvSpPr/>
          <p:nvPr/>
        </p:nvSpPr>
        <p:spPr>
          <a:xfrm>
            <a:off x="10638613" y="464851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Ts</a:t>
            </a:r>
            <a:endParaRPr/>
          </a:p>
        </p:txBody>
      </p:sp>
      <p:sp>
        <p:nvSpPr>
          <p:cNvPr id="294" name="Google Shape;294;p2"/>
          <p:cNvSpPr/>
          <p:nvPr/>
        </p:nvSpPr>
        <p:spPr>
          <a:xfrm>
            <a:off x="11293620" y="79690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He</a:t>
            </a:r>
            <a:endParaRPr/>
          </a:p>
        </p:txBody>
      </p:sp>
      <p:sp>
        <p:nvSpPr>
          <p:cNvPr id="295" name="Google Shape;295;p2"/>
          <p:cNvSpPr/>
          <p:nvPr/>
        </p:nvSpPr>
        <p:spPr>
          <a:xfrm>
            <a:off x="11293620" y="143803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Ne</a:t>
            </a:r>
            <a:endParaRPr/>
          </a:p>
        </p:txBody>
      </p:sp>
      <p:sp>
        <p:nvSpPr>
          <p:cNvPr id="296" name="Google Shape;296;p2"/>
          <p:cNvSpPr/>
          <p:nvPr/>
        </p:nvSpPr>
        <p:spPr>
          <a:xfrm>
            <a:off x="11293620" y="2079166"/>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Ar</a:t>
            </a:r>
            <a:endParaRPr/>
          </a:p>
        </p:txBody>
      </p:sp>
      <p:sp>
        <p:nvSpPr>
          <p:cNvPr id="297" name="Google Shape;297;p2"/>
          <p:cNvSpPr/>
          <p:nvPr/>
        </p:nvSpPr>
        <p:spPr>
          <a:xfrm>
            <a:off x="11293620" y="272029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Kr</a:t>
            </a:r>
            <a:endParaRPr/>
          </a:p>
        </p:txBody>
      </p:sp>
      <p:sp>
        <p:nvSpPr>
          <p:cNvPr id="298" name="Google Shape;298;p2"/>
          <p:cNvSpPr/>
          <p:nvPr/>
        </p:nvSpPr>
        <p:spPr>
          <a:xfrm>
            <a:off x="11293620" y="336142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Xe</a:t>
            </a:r>
            <a:endParaRPr/>
          </a:p>
        </p:txBody>
      </p:sp>
      <p:sp>
        <p:nvSpPr>
          <p:cNvPr id="299" name="Google Shape;299;p2"/>
          <p:cNvSpPr/>
          <p:nvPr/>
        </p:nvSpPr>
        <p:spPr>
          <a:xfrm>
            <a:off x="11293620" y="400255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Rn</a:t>
            </a:r>
            <a:endParaRPr/>
          </a:p>
        </p:txBody>
      </p:sp>
      <p:sp>
        <p:nvSpPr>
          <p:cNvPr id="300" name="Google Shape;300;p2"/>
          <p:cNvSpPr/>
          <p:nvPr/>
        </p:nvSpPr>
        <p:spPr>
          <a:xfrm>
            <a:off x="11293620" y="464368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Og</a:t>
            </a:r>
            <a:endParaRPr/>
          </a:p>
        </p:txBody>
      </p:sp>
      <p:sp>
        <p:nvSpPr>
          <p:cNvPr id="301" name="Google Shape;301;p2"/>
          <p:cNvSpPr/>
          <p:nvPr/>
        </p:nvSpPr>
        <p:spPr>
          <a:xfrm>
            <a:off x="1470391" y="4010551"/>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2" name="Google Shape;302;p2"/>
          <p:cNvSpPr/>
          <p:nvPr/>
        </p:nvSpPr>
        <p:spPr>
          <a:xfrm>
            <a:off x="146849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3" name="Google Shape;303;p2"/>
          <p:cNvSpPr/>
          <p:nvPr/>
        </p:nvSpPr>
        <p:spPr>
          <a:xfrm>
            <a:off x="609679" y="5447603"/>
            <a:ext cx="1513838"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6DA79B"/>
                </a:solidFill>
                <a:latin typeface="Arial"/>
                <a:ea typeface="Arial"/>
                <a:cs typeface="Arial"/>
                <a:sym typeface="Arial"/>
              </a:rPr>
              <a:t>* Lanthanides</a:t>
            </a:r>
            <a:endParaRPr sz="1600" b="1">
              <a:solidFill>
                <a:srgbClr val="6DA79B"/>
              </a:solidFill>
              <a:latin typeface="Arial"/>
              <a:ea typeface="Arial"/>
              <a:cs typeface="Arial"/>
              <a:sym typeface="Arial"/>
            </a:endParaRPr>
          </a:p>
        </p:txBody>
      </p:sp>
      <p:sp>
        <p:nvSpPr>
          <p:cNvPr id="304" name="Google Shape;304;p2"/>
          <p:cNvSpPr/>
          <p:nvPr/>
        </p:nvSpPr>
        <p:spPr>
          <a:xfrm>
            <a:off x="609678" y="6088735"/>
            <a:ext cx="1444785"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D06D81"/>
                </a:solidFill>
                <a:latin typeface="Arial"/>
                <a:ea typeface="Arial"/>
                <a:cs typeface="Arial"/>
                <a:sym typeface="Arial"/>
              </a:rPr>
              <a:t>** Actinides</a:t>
            </a:r>
            <a:endParaRPr sz="1600" b="1">
              <a:solidFill>
                <a:srgbClr val="D06D81"/>
              </a:solidFill>
              <a:latin typeface="Arial"/>
              <a:ea typeface="Arial"/>
              <a:cs typeface="Arial"/>
              <a:sym typeface="Arial"/>
            </a:endParaRPr>
          </a:p>
        </p:txBody>
      </p:sp>
      <p:sp>
        <p:nvSpPr>
          <p:cNvPr id="305" name="Google Shape;305;p2"/>
          <p:cNvSpPr/>
          <p:nvPr/>
        </p:nvSpPr>
        <p:spPr>
          <a:xfrm>
            <a:off x="214132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La</a:t>
            </a:r>
            <a:endParaRPr/>
          </a:p>
        </p:txBody>
      </p:sp>
      <p:sp>
        <p:nvSpPr>
          <p:cNvPr id="306" name="Google Shape;306;p2"/>
          <p:cNvSpPr/>
          <p:nvPr/>
        </p:nvSpPr>
        <p:spPr>
          <a:xfrm>
            <a:off x="214132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Ac</a:t>
            </a:r>
            <a:endParaRPr/>
          </a:p>
        </p:txBody>
      </p:sp>
      <p:sp>
        <p:nvSpPr>
          <p:cNvPr id="307" name="Google Shape;307;p2"/>
          <p:cNvSpPr/>
          <p:nvPr/>
        </p:nvSpPr>
        <p:spPr>
          <a:xfrm>
            <a:off x="279633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Ce</a:t>
            </a:r>
            <a:endParaRPr/>
          </a:p>
        </p:txBody>
      </p:sp>
      <p:sp>
        <p:nvSpPr>
          <p:cNvPr id="308" name="Google Shape;308;p2"/>
          <p:cNvSpPr/>
          <p:nvPr/>
        </p:nvSpPr>
        <p:spPr>
          <a:xfrm>
            <a:off x="279633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Th</a:t>
            </a:r>
            <a:endParaRPr/>
          </a:p>
        </p:txBody>
      </p:sp>
      <p:sp>
        <p:nvSpPr>
          <p:cNvPr id="309" name="Google Shape;309;p2"/>
          <p:cNvSpPr/>
          <p:nvPr/>
        </p:nvSpPr>
        <p:spPr>
          <a:xfrm>
            <a:off x="3451341"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Pr</a:t>
            </a:r>
            <a:endParaRPr/>
          </a:p>
        </p:txBody>
      </p:sp>
      <p:sp>
        <p:nvSpPr>
          <p:cNvPr id="310" name="Google Shape;310;p2"/>
          <p:cNvSpPr/>
          <p:nvPr/>
        </p:nvSpPr>
        <p:spPr>
          <a:xfrm>
            <a:off x="3451341"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a:t>
            </a:r>
            <a:endParaRPr/>
          </a:p>
        </p:txBody>
      </p:sp>
      <p:sp>
        <p:nvSpPr>
          <p:cNvPr id="311" name="Google Shape;311;p2"/>
          <p:cNvSpPr/>
          <p:nvPr/>
        </p:nvSpPr>
        <p:spPr>
          <a:xfrm>
            <a:off x="410634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Nd</a:t>
            </a:r>
            <a:endParaRPr/>
          </a:p>
        </p:txBody>
      </p:sp>
      <p:sp>
        <p:nvSpPr>
          <p:cNvPr id="312" name="Google Shape;312;p2"/>
          <p:cNvSpPr/>
          <p:nvPr/>
        </p:nvSpPr>
        <p:spPr>
          <a:xfrm>
            <a:off x="410634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U</a:t>
            </a:r>
            <a:endParaRPr/>
          </a:p>
        </p:txBody>
      </p:sp>
      <p:sp>
        <p:nvSpPr>
          <p:cNvPr id="313" name="Google Shape;313;p2"/>
          <p:cNvSpPr/>
          <p:nvPr/>
        </p:nvSpPr>
        <p:spPr>
          <a:xfrm>
            <a:off x="4761356"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Pm</a:t>
            </a:r>
            <a:endParaRPr/>
          </a:p>
        </p:txBody>
      </p:sp>
      <p:sp>
        <p:nvSpPr>
          <p:cNvPr id="314" name="Google Shape;314;p2"/>
          <p:cNvSpPr/>
          <p:nvPr/>
        </p:nvSpPr>
        <p:spPr>
          <a:xfrm>
            <a:off x="4761356"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Np</a:t>
            </a:r>
            <a:endParaRPr/>
          </a:p>
        </p:txBody>
      </p:sp>
      <p:sp>
        <p:nvSpPr>
          <p:cNvPr id="315" name="Google Shape;315;p2"/>
          <p:cNvSpPr/>
          <p:nvPr/>
        </p:nvSpPr>
        <p:spPr>
          <a:xfrm>
            <a:off x="541636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Sm</a:t>
            </a:r>
            <a:endParaRPr/>
          </a:p>
        </p:txBody>
      </p:sp>
      <p:sp>
        <p:nvSpPr>
          <p:cNvPr id="316" name="Google Shape;316;p2"/>
          <p:cNvSpPr/>
          <p:nvPr/>
        </p:nvSpPr>
        <p:spPr>
          <a:xfrm>
            <a:off x="541636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Pu</a:t>
            </a:r>
            <a:endParaRPr/>
          </a:p>
        </p:txBody>
      </p:sp>
      <p:sp>
        <p:nvSpPr>
          <p:cNvPr id="317" name="Google Shape;317;p2"/>
          <p:cNvSpPr/>
          <p:nvPr/>
        </p:nvSpPr>
        <p:spPr>
          <a:xfrm>
            <a:off x="607136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Eu</a:t>
            </a:r>
            <a:endParaRPr/>
          </a:p>
        </p:txBody>
      </p:sp>
      <p:sp>
        <p:nvSpPr>
          <p:cNvPr id="318" name="Google Shape;318;p2"/>
          <p:cNvSpPr/>
          <p:nvPr/>
        </p:nvSpPr>
        <p:spPr>
          <a:xfrm>
            <a:off x="607136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Am</a:t>
            </a:r>
            <a:endParaRPr/>
          </a:p>
        </p:txBody>
      </p:sp>
      <p:sp>
        <p:nvSpPr>
          <p:cNvPr id="319" name="Google Shape;319;p2"/>
          <p:cNvSpPr/>
          <p:nvPr/>
        </p:nvSpPr>
        <p:spPr>
          <a:xfrm>
            <a:off x="672637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Gd</a:t>
            </a:r>
            <a:endParaRPr/>
          </a:p>
        </p:txBody>
      </p:sp>
      <p:sp>
        <p:nvSpPr>
          <p:cNvPr id="320" name="Google Shape;320;p2"/>
          <p:cNvSpPr/>
          <p:nvPr/>
        </p:nvSpPr>
        <p:spPr>
          <a:xfrm>
            <a:off x="672637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Cm</a:t>
            </a:r>
            <a:endParaRPr/>
          </a:p>
        </p:txBody>
      </p:sp>
      <p:sp>
        <p:nvSpPr>
          <p:cNvPr id="321" name="Google Shape;321;p2"/>
          <p:cNvSpPr/>
          <p:nvPr/>
        </p:nvSpPr>
        <p:spPr>
          <a:xfrm>
            <a:off x="738138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Tb</a:t>
            </a:r>
            <a:endParaRPr/>
          </a:p>
        </p:txBody>
      </p:sp>
      <p:sp>
        <p:nvSpPr>
          <p:cNvPr id="322" name="Google Shape;322;p2"/>
          <p:cNvSpPr/>
          <p:nvPr/>
        </p:nvSpPr>
        <p:spPr>
          <a:xfrm>
            <a:off x="738138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Bk</a:t>
            </a:r>
            <a:endParaRPr/>
          </a:p>
        </p:txBody>
      </p:sp>
      <p:sp>
        <p:nvSpPr>
          <p:cNvPr id="323" name="Google Shape;323;p2"/>
          <p:cNvSpPr/>
          <p:nvPr/>
        </p:nvSpPr>
        <p:spPr>
          <a:xfrm>
            <a:off x="803638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Dy</a:t>
            </a:r>
            <a:endParaRPr/>
          </a:p>
        </p:txBody>
      </p:sp>
      <p:sp>
        <p:nvSpPr>
          <p:cNvPr id="324" name="Google Shape;324;p2"/>
          <p:cNvSpPr/>
          <p:nvPr/>
        </p:nvSpPr>
        <p:spPr>
          <a:xfrm>
            <a:off x="803638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Cf</a:t>
            </a:r>
            <a:endParaRPr/>
          </a:p>
        </p:txBody>
      </p:sp>
      <p:sp>
        <p:nvSpPr>
          <p:cNvPr id="325" name="Google Shape;325;p2"/>
          <p:cNvSpPr/>
          <p:nvPr/>
        </p:nvSpPr>
        <p:spPr>
          <a:xfrm>
            <a:off x="869139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Ho</a:t>
            </a:r>
            <a:endParaRPr/>
          </a:p>
        </p:txBody>
      </p:sp>
      <p:sp>
        <p:nvSpPr>
          <p:cNvPr id="326" name="Google Shape;326;p2"/>
          <p:cNvSpPr/>
          <p:nvPr/>
        </p:nvSpPr>
        <p:spPr>
          <a:xfrm>
            <a:off x="869139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Es</a:t>
            </a:r>
            <a:endParaRPr/>
          </a:p>
        </p:txBody>
      </p:sp>
      <p:sp>
        <p:nvSpPr>
          <p:cNvPr id="327" name="Google Shape;327;p2"/>
          <p:cNvSpPr/>
          <p:nvPr/>
        </p:nvSpPr>
        <p:spPr>
          <a:xfrm>
            <a:off x="934640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Er</a:t>
            </a:r>
            <a:endParaRPr/>
          </a:p>
        </p:txBody>
      </p:sp>
      <p:sp>
        <p:nvSpPr>
          <p:cNvPr id="328" name="Google Shape;328;p2"/>
          <p:cNvSpPr/>
          <p:nvPr/>
        </p:nvSpPr>
        <p:spPr>
          <a:xfrm>
            <a:off x="934640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Fm</a:t>
            </a:r>
            <a:endParaRPr sz="1600" b="1">
              <a:solidFill>
                <a:schemeClr val="lt1"/>
              </a:solidFill>
              <a:latin typeface="Arial"/>
              <a:ea typeface="Arial"/>
              <a:cs typeface="Arial"/>
              <a:sym typeface="Arial"/>
            </a:endParaRPr>
          </a:p>
        </p:txBody>
      </p:sp>
      <p:sp>
        <p:nvSpPr>
          <p:cNvPr id="329" name="Google Shape;329;p2"/>
          <p:cNvSpPr/>
          <p:nvPr/>
        </p:nvSpPr>
        <p:spPr>
          <a:xfrm>
            <a:off x="1000140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Tm</a:t>
            </a:r>
            <a:endParaRPr/>
          </a:p>
        </p:txBody>
      </p:sp>
      <p:sp>
        <p:nvSpPr>
          <p:cNvPr id="330" name="Google Shape;330;p2"/>
          <p:cNvSpPr/>
          <p:nvPr/>
        </p:nvSpPr>
        <p:spPr>
          <a:xfrm>
            <a:off x="1000140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Md</a:t>
            </a:r>
            <a:endParaRPr/>
          </a:p>
        </p:txBody>
      </p:sp>
      <p:sp>
        <p:nvSpPr>
          <p:cNvPr id="331" name="Google Shape;331;p2"/>
          <p:cNvSpPr/>
          <p:nvPr/>
        </p:nvSpPr>
        <p:spPr>
          <a:xfrm>
            <a:off x="10656427" y="5361455"/>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Yb</a:t>
            </a:r>
            <a:endParaRPr/>
          </a:p>
        </p:txBody>
      </p:sp>
      <p:sp>
        <p:nvSpPr>
          <p:cNvPr id="332" name="Google Shape;332;p2"/>
          <p:cNvSpPr/>
          <p:nvPr/>
        </p:nvSpPr>
        <p:spPr>
          <a:xfrm>
            <a:off x="10656427" y="6002585"/>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No</a:t>
            </a:r>
            <a:endParaRPr/>
          </a:p>
        </p:txBody>
      </p:sp>
      <p:sp>
        <p:nvSpPr>
          <p:cNvPr id="333" name="Google Shape;333;p2"/>
          <p:cNvSpPr/>
          <p:nvPr/>
        </p:nvSpPr>
        <p:spPr>
          <a:xfrm>
            <a:off x="11311433"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Lu</a:t>
            </a:r>
            <a:endParaRPr/>
          </a:p>
        </p:txBody>
      </p:sp>
      <p:sp>
        <p:nvSpPr>
          <p:cNvPr id="334" name="Google Shape;334;p2"/>
          <p:cNvSpPr/>
          <p:nvPr/>
        </p:nvSpPr>
        <p:spPr>
          <a:xfrm>
            <a:off x="11311433"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Lr</a:t>
            </a:r>
            <a:endParaRPr/>
          </a:p>
        </p:txBody>
      </p:sp>
      <p:sp>
        <p:nvSpPr>
          <p:cNvPr id="126" name="Google Shape;2300;p18">
            <a:extLst>
              <a:ext uri="{FF2B5EF4-FFF2-40B4-BE49-F238E27FC236}">
                <a16:creationId xmlns:a16="http://schemas.microsoft.com/office/drawing/2014/main" xmlns="" id="{5F77608D-32EE-46EE-9D2C-FB3BFB779F80}"/>
              </a:ext>
            </a:extLst>
          </p:cNvPr>
          <p:cNvSpPr/>
          <p:nvPr/>
        </p:nvSpPr>
        <p:spPr>
          <a:xfrm>
            <a:off x="4088534" y="1722909"/>
            <a:ext cx="2204316" cy="437968"/>
          </a:xfrm>
          <a:prstGeom prst="roundRect">
            <a:avLst>
              <a:gd name="adj" fmla="val 50000"/>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2301;p18">
            <a:extLst>
              <a:ext uri="{FF2B5EF4-FFF2-40B4-BE49-F238E27FC236}">
                <a16:creationId xmlns:a16="http://schemas.microsoft.com/office/drawing/2014/main" xmlns="" id="{1B4A04BA-221F-4A48-8306-1F804CCD3F1B}"/>
              </a:ext>
            </a:extLst>
          </p:cNvPr>
          <p:cNvSpPr txBox="1"/>
          <p:nvPr/>
        </p:nvSpPr>
        <p:spPr>
          <a:xfrm>
            <a:off x="4240119" y="1788005"/>
            <a:ext cx="190114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400">
                <a:solidFill>
                  <a:schemeClr val="lt1"/>
                </a:solidFill>
                <a:latin typeface="Arial"/>
                <a:ea typeface="Arial"/>
                <a:cs typeface="Arial"/>
                <a:sym typeface="Arial"/>
              </a:rPr>
              <a:t>Dimitri Mendeleev</a:t>
            </a:r>
            <a:endParaRPr sz="1400">
              <a:solidFill>
                <a:schemeClr val="lt1"/>
              </a:solidFill>
              <a:latin typeface="Calibri"/>
              <a:ea typeface="Calibri"/>
              <a:cs typeface="Calibri"/>
              <a:sym typeface="Calibri"/>
            </a:endParaRPr>
          </a:p>
        </p:txBody>
      </p:sp>
      <p:sp>
        <p:nvSpPr>
          <p:cNvPr id="128" name="Google Shape;2425;p18">
            <a:extLst>
              <a:ext uri="{FF2B5EF4-FFF2-40B4-BE49-F238E27FC236}">
                <a16:creationId xmlns:a16="http://schemas.microsoft.com/office/drawing/2014/main" xmlns="" id="{839E0012-B5EC-4CAD-A153-F7810E93C1C1}"/>
              </a:ext>
            </a:extLst>
          </p:cNvPr>
          <p:cNvSpPr txBox="1"/>
          <p:nvPr/>
        </p:nvSpPr>
        <p:spPr>
          <a:xfrm>
            <a:off x="3788739" y="445863"/>
            <a:ext cx="40286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a:solidFill>
                  <a:srgbClr val="FD0079"/>
                </a:solidFill>
                <a:latin typeface="Arial"/>
                <a:ea typeface="Arial"/>
                <a:cs typeface="Arial"/>
                <a:sym typeface="Arial"/>
              </a:rPr>
              <a:t>Bảng tuần hoàn</a:t>
            </a:r>
            <a:endParaRPr/>
          </a:p>
        </p:txBody>
      </p:sp>
      <p:sp>
        <p:nvSpPr>
          <p:cNvPr id="129" name="Google Shape;2426;p18">
            <a:extLst>
              <a:ext uri="{FF2B5EF4-FFF2-40B4-BE49-F238E27FC236}">
                <a16:creationId xmlns:a16="http://schemas.microsoft.com/office/drawing/2014/main" xmlns="" id="{A9D2F8E3-6636-4977-94BA-3263384A26EF}"/>
              </a:ext>
            </a:extLst>
          </p:cNvPr>
          <p:cNvSpPr txBox="1"/>
          <p:nvPr/>
        </p:nvSpPr>
        <p:spPr>
          <a:xfrm>
            <a:off x="3702694" y="1076578"/>
            <a:ext cx="3506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264653"/>
                </a:solidFill>
                <a:latin typeface="Arial"/>
                <a:ea typeface="Arial"/>
                <a:cs typeface="Arial"/>
                <a:sym typeface="Arial"/>
              </a:rPr>
              <a:t>nguyên tố hóa học</a:t>
            </a:r>
            <a:endParaRPr sz="2400">
              <a:solidFill>
                <a:srgbClr val="264653"/>
              </a:solidFill>
              <a:latin typeface="Calibri"/>
              <a:ea typeface="Calibri"/>
              <a:cs typeface="Calibri"/>
              <a:sym typeface="Calibri"/>
            </a:endParaRPr>
          </a:p>
        </p:txBody>
      </p:sp>
      <p:pic>
        <p:nvPicPr>
          <p:cNvPr id="130" name="Google Shape;2427;p18" descr="A picture containing text&#10;&#10;Description automatically generated">
            <a:extLst>
              <a:ext uri="{FF2B5EF4-FFF2-40B4-BE49-F238E27FC236}">
                <a16:creationId xmlns:a16="http://schemas.microsoft.com/office/drawing/2014/main" xmlns="" id="{72E9E031-887D-4737-9287-E40099E4C26C}"/>
              </a:ext>
            </a:extLst>
          </p:cNvPr>
          <p:cNvPicPr preferRelativeResize="0"/>
          <p:nvPr/>
        </p:nvPicPr>
        <p:blipFill rotWithShape="1">
          <a:blip r:embed="rId3" cstate="print">
            <a:alphaModFix/>
          </a:blip>
          <a:srcRect l="37843" t="5739" r="24667" b="15424"/>
          <a:stretch/>
        </p:blipFill>
        <p:spPr>
          <a:xfrm>
            <a:off x="1801419" y="213060"/>
            <a:ext cx="2112060" cy="2413037"/>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68345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11" name="!!H">
            <a:extLst>
              <a:ext uri="{FF2B5EF4-FFF2-40B4-BE49-F238E27FC236}">
                <a16:creationId xmlns:a16="http://schemas.microsoft.com/office/drawing/2014/main" xmlns="" id="{45F5C82C-3D74-4DCD-A5BB-C11BDBE6258B}"/>
              </a:ext>
            </a:extLst>
          </p:cNvPr>
          <p:cNvSpPr/>
          <p:nvPr/>
        </p:nvSpPr>
        <p:spPr>
          <a:xfrm>
            <a:off x="6641859" y="15924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2" name="TextBox 11"/>
          <p:cNvSpPr txBox="1"/>
          <p:nvPr/>
        </p:nvSpPr>
        <p:spPr>
          <a:xfrm>
            <a:off x="7783117" y="211274"/>
            <a:ext cx="40494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6</a:t>
            </a:r>
          </a:p>
        </p:txBody>
      </p:sp>
      <p:sp>
        <p:nvSpPr>
          <p:cNvPr id="13" name="TextBox 12"/>
          <p:cNvSpPr txBox="1"/>
          <p:nvPr/>
        </p:nvSpPr>
        <p:spPr>
          <a:xfrm>
            <a:off x="7299790" y="1729687"/>
            <a:ext cx="1501691" cy="584775"/>
          </a:xfrm>
          <a:prstGeom prst="rect">
            <a:avLst/>
          </a:prstGeom>
          <a:noFill/>
        </p:spPr>
        <p:txBody>
          <a:bodyPr wrap="square" rtlCol="0">
            <a:spAutoFit/>
          </a:bodyPr>
          <a:lstStyle/>
          <a:p>
            <a:r>
              <a:rPr lang="en-US" sz="3200" dirty="0"/>
              <a:t>Carbon</a:t>
            </a:r>
          </a:p>
        </p:txBody>
      </p:sp>
      <p:sp>
        <p:nvSpPr>
          <p:cNvPr id="14" name="TextBox 13"/>
          <p:cNvSpPr txBox="1"/>
          <p:nvPr/>
        </p:nvSpPr>
        <p:spPr>
          <a:xfrm>
            <a:off x="7691676" y="213661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12</a:t>
            </a:r>
          </a:p>
        </p:txBody>
      </p:sp>
      <p:cxnSp>
        <p:nvCxnSpPr>
          <p:cNvPr id="19" name="Straight Arrow Connector 18"/>
          <p:cNvCxnSpPr>
            <a:stCxn id="21" idx="1"/>
          </p:cNvCxnSpPr>
          <p:nvPr/>
        </p:nvCxnSpPr>
        <p:spPr>
          <a:xfrm>
            <a:off x="3160825" y="565217"/>
            <a:ext cx="4622294" cy="3009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160825" y="306193"/>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3407921" y="1349303"/>
            <a:ext cx="3920342" cy="3910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176937" y="1140765"/>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flipV="1">
            <a:off x="3713871" y="2024743"/>
            <a:ext cx="3614392" cy="3164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93268" y="1797367"/>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flipV="1">
            <a:off x="8057437" y="2723418"/>
            <a:ext cx="0" cy="56170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406073" y="3306000"/>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khối</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203517" y="3609400"/>
            <a:ext cx="3344091" cy="1938992"/>
          </a:xfrm>
          <a:prstGeom prst="rect">
            <a:avLst/>
          </a:prstGeom>
        </p:spPr>
        <p:txBody>
          <a:bodyPr wrap="square">
            <a:spAutoFit/>
          </a:bodyPr>
          <a:lstStyle/>
          <a:p>
            <a:pPr marL="228600"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 nguyên tố cho biết:</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Kí hiệu hóa học.</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Tên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Nguyên tử khối.</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3226523" y="5550180"/>
            <a:ext cx="8033659" cy="882678"/>
          </a:xfrm>
          <a:prstGeom prst="rect">
            <a:avLst/>
          </a:prstGeom>
        </p:spPr>
        <p:txBody>
          <a:bodyPr wrap="square">
            <a:spAutoFit/>
          </a:bodyPr>
          <a:lstStyle/>
          <a:p>
            <a:pPr marL="228600"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 = STT ô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3226523" y="6373737"/>
            <a:ext cx="7779694" cy="468077"/>
          </a:xfrm>
          <a:prstGeom prst="rect">
            <a:avLst/>
          </a:prstGeom>
        </p:spPr>
        <p:txBody>
          <a:bodyPr wrap="none">
            <a:spAutoFit/>
          </a:bodyPr>
          <a:lstStyle/>
          <a:p>
            <a:pPr algn="just">
              <a:lnSpc>
                <a:spcPct val="107000"/>
              </a:lnSpc>
              <a:spcAft>
                <a:spcPts val="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Z) =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Số 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2978188" y="2547257"/>
            <a:ext cx="884685" cy="830997"/>
          </a:xfrm>
          <a:prstGeom prst="rect">
            <a:avLst/>
          </a:prstGeom>
        </p:spPr>
        <p:txBody>
          <a:bodyPr wrap="square">
            <a:spAutoFit/>
          </a:bodyPr>
          <a:lstStyle/>
          <a:p>
            <a:pPr algn="just"/>
            <a:r>
              <a:rPr lang="en-US" sz="4800" i="1" dirty="0" smtClean="0">
                <a:solidFill>
                  <a:schemeClr val="bg1"/>
                </a:solidFill>
                <a:latin typeface="Times New Roman" pitchFamily="18" charset="0"/>
                <a:cs typeface="Times New Roman" pitchFamily="18" charset="0"/>
                <a:sym typeface="Wingdings"/>
              </a:rPr>
              <a:t></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5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Effect transition="in" filter="blinds(horizontal)">
                                      <p:cBhvr>
                                        <p:cTn id="29" dur="500"/>
                                        <p:tgtEl>
                                          <p:spTgt spid="2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blinds(horizontal)">
                                      <p:cBhvr>
                                        <p:cTn id="34" dur="500"/>
                                        <p:tgtEl>
                                          <p:spTgt spid="26">
                                            <p:txEl>
                                              <p:pRg st="0" end="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6">
                                            <p:txEl>
                                              <p:pRg st="1" end="1"/>
                                            </p:txEl>
                                          </p:spTgt>
                                        </p:tgtEl>
                                        <p:attrNameLst>
                                          <p:attrName>style.visibility</p:attrName>
                                        </p:attrNameLst>
                                      </p:cBhvr>
                                      <p:to>
                                        <p:strVal val="visible"/>
                                      </p:to>
                                    </p:set>
                                    <p:animEffect transition="in" filter="blinds(horizontal)">
                                      <p:cBhvr>
                                        <p:cTn id="37" dur="500"/>
                                        <p:tgtEl>
                                          <p:spTgt spid="26">
                                            <p:txEl>
                                              <p:pRg st="1" end="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6">
                                            <p:txEl>
                                              <p:pRg st="2" end="2"/>
                                            </p:txEl>
                                          </p:spTgt>
                                        </p:tgtEl>
                                        <p:attrNameLst>
                                          <p:attrName>style.visibility</p:attrName>
                                        </p:attrNameLst>
                                      </p:cBhvr>
                                      <p:to>
                                        <p:strVal val="visible"/>
                                      </p:to>
                                    </p:set>
                                    <p:animEffect transition="in" filter="blinds(horizontal)">
                                      <p:cBhvr>
                                        <p:cTn id="40" dur="500"/>
                                        <p:tgtEl>
                                          <p:spTgt spid="26">
                                            <p:txEl>
                                              <p:pRg st="2" end="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6">
                                            <p:txEl>
                                              <p:pRg st="3" end="3"/>
                                            </p:txEl>
                                          </p:spTgt>
                                        </p:tgtEl>
                                        <p:attrNameLst>
                                          <p:attrName>style.visibility</p:attrName>
                                        </p:attrNameLst>
                                      </p:cBhvr>
                                      <p:to>
                                        <p:strVal val="visible"/>
                                      </p:to>
                                    </p:set>
                                    <p:animEffect transition="in" filter="blinds(horizontal)">
                                      <p:cBhvr>
                                        <p:cTn id="43" dur="500"/>
                                        <p:tgtEl>
                                          <p:spTgt spid="26">
                                            <p:txEl>
                                              <p:pRg st="3" end="3"/>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6">
                                            <p:txEl>
                                              <p:pRg st="4" end="4"/>
                                            </p:txEl>
                                          </p:spTgt>
                                        </p:tgtEl>
                                        <p:attrNameLst>
                                          <p:attrName>style.visibility</p:attrName>
                                        </p:attrNameLst>
                                      </p:cBhvr>
                                      <p:to>
                                        <p:strVal val="visible"/>
                                      </p:to>
                                    </p:set>
                                    <p:animEffect transition="in" filter="blinds(horizontal)">
                                      <p:cBhvr>
                                        <p:cTn id="46" dur="500"/>
                                        <p:tgtEl>
                                          <p:spTgt spid="2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blinds(horizontal)">
                                      <p:cBhvr>
                                        <p:cTn id="51" dur="500"/>
                                        <p:tgtEl>
                                          <p:spTgt spid="34">
                                            <p:txEl>
                                              <p:pRg st="0" end="0"/>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4">
                                            <p:txEl>
                                              <p:pRg st="1" end="1"/>
                                            </p:txEl>
                                          </p:spTgt>
                                        </p:tgtEl>
                                        <p:attrNameLst>
                                          <p:attrName>style.visibility</p:attrName>
                                        </p:attrNameLst>
                                      </p:cBhvr>
                                      <p:to>
                                        <p:strVal val="visible"/>
                                      </p:to>
                                    </p:set>
                                    <p:animEffect transition="in" filter="blinds(horizontal)">
                                      <p:cBhvr>
                                        <p:cTn id="54" dur="500"/>
                                        <p:tgtEl>
                                          <p:spTgt spid="3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blinds(horizontal)">
                                      <p:cBhvr>
                                        <p:cTn id="5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EB8F937-CA73-11F1-EEBE-CFF07133EB5D}"/>
              </a:ext>
            </a:extLst>
          </p:cNvPr>
          <p:cNvPicPr>
            <a:picLocks noChangeAspect="1"/>
          </p:cNvPicPr>
          <p:nvPr/>
        </p:nvPicPr>
        <p:blipFill>
          <a:blip r:embed="rId2"/>
          <a:stretch>
            <a:fillRect/>
          </a:stretch>
        </p:blipFill>
        <p:spPr>
          <a:xfrm>
            <a:off x="3904143" y="-49096"/>
            <a:ext cx="8366235" cy="6642538"/>
          </a:xfrm>
          <a:prstGeom prst="rect">
            <a:avLst/>
          </a:prstGeom>
        </p:spPr>
      </p:pic>
      <p:grpSp>
        <p:nvGrpSpPr>
          <p:cNvPr id="4" name="Group 3">
            <a:extLst>
              <a:ext uri="{FF2B5EF4-FFF2-40B4-BE49-F238E27FC236}">
                <a16:creationId xmlns:a16="http://schemas.microsoft.com/office/drawing/2014/main" xmlns="" id="{E7BD7640-15C6-2626-D1BA-A707523314EB}"/>
              </a:ext>
            </a:extLst>
          </p:cNvPr>
          <p:cNvGrpSpPr/>
          <p:nvPr/>
        </p:nvGrpSpPr>
        <p:grpSpPr>
          <a:xfrm>
            <a:off x="1014436" y="-3330730"/>
            <a:ext cx="2830554" cy="5394661"/>
            <a:chOff x="5133701" y="1394886"/>
            <a:chExt cx="3383282" cy="6159372"/>
          </a:xfrm>
          <a:solidFill>
            <a:schemeClr val="bg1"/>
          </a:solidFill>
          <a:effectLst>
            <a:outerShdw blurRad="50800" dist="38100" dir="5400000" algn="t" rotWithShape="0">
              <a:prstClr val="black">
                <a:alpha val="40000"/>
              </a:prstClr>
            </a:outerShdw>
          </a:effectLst>
        </p:grpSpPr>
        <p:grpSp>
          <p:nvGrpSpPr>
            <p:cNvPr id="5" name="Group 4">
              <a:extLst>
                <a:ext uri="{FF2B5EF4-FFF2-40B4-BE49-F238E27FC236}">
                  <a16:creationId xmlns:a16="http://schemas.microsoft.com/office/drawing/2014/main" xmlns="" id="{1664BD30-1232-E8D0-50FE-819017A5985C}"/>
                </a:ext>
              </a:extLst>
            </p:cNvPr>
            <p:cNvGrpSpPr/>
            <p:nvPr/>
          </p:nvGrpSpPr>
          <p:grpSpPr>
            <a:xfrm>
              <a:off x="5133701" y="1394886"/>
              <a:ext cx="3383282" cy="6159372"/>
              <a:chOff x="5133701" y="1590831"/>
              <a:chExt cx="3383282" cy="6159372"/>
            </a:xfrm>
            <a:grpFill/>
          </p:grpSpPr>
          <p:sp>
            <p:nvSpPr>
              <p:cNvPr id="7" name="Rounded Rectangle 5">
                <a:extLst>
                  <a:ext uri="{FF2B5EF4-FFF2-40B4-BE49-F238E27FC236}">
                    <a16:creationId xmlns:a16="http://schemas.microsoft.com/office/drawing/2014/main" xmlns="" id="{C516C5EF-2962-F63D-DC67-F81FC07DA419}"/>
                  </a:ext>
                </a:extLst>
              </p:cNvPr>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6">
                <a:extLst>
                  <a:ext uri="{FF2B5EF4-FFF2-40B4-BE49-F238E27FC236}">
                    <a16:creationId xmlns:a16="http://schemas.microsoft.com/office/drawing/2014/main" xmlns="" id="{548B68F1-3FE6-D09E-7373-F86682B00D43}"/>
                  </a:ext>
                </a:extLst>
              </p:cNvPr>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 name="TextBox 5">
              <a:extLst>
                <a:ext uri="{FF2B5EF4-FFF2-40B4-BE49-F238E27FC236}">
                  <a16:creationId xmlns:a16="http://schemas.microsoft.com/office/drawing/2014/main" xmlns="" id="{33A903B0-8D01-BD62-7579-DCF70F55CF73}"/>
                </a:ext>
              </a:extLst>
            </p:cNvPr>
            <p:cNvSpPr txBox="1"/>
            <p:nvPr/>
          </p:nvSpPr>
          <p:spPr>
            <a:xfrm>
              <a:off x="5448987" y="1973201"/>
              <a:ext cx="2808514" cy="4393221"/>
            </a:xfrm>
            <a:prstGeom prst="rect">
              <a:avLst/>
            </a:prstGeom>
            <a:grpFill/>
          </p:spPr>
          <p:txBody>
            <a:bodyPr wrap="square" rtlCol="0">
              <a:spAutoFit/>
            </a:bodyPr>
            <a:lstStyle/>
            <a:p>
              <a:pPr algn="just"/>
              <a:r>
                <a:rPr lang="vi-VN" sz="2400" dirty="0">
                  <a:latin typeface="+mj-lt"/>
                </a:rPr>
                <a:t>Quan sát bảng tuần hoàn, cho biết số hiệu nguyên tử, số lớp electron lần lượt của nguyên tử carbon (C) và nhôm (Al). Hai nguyên tố đó nằm ở chu kì nào trong bảng tuần hoàn?</a:t>
              </a:r>
              <a:endParaRPr lang="en-US" sz="3600" dirty="0">
                <a:solidFill>
                  <a:schemeClr val="bg2">
                    <a:lumMod val="10000"/>
                  </a:schemeClr>
                </a:solidFill>
                <a:latin typeface="+mj-lt"/>
                <a:ea typeface="Tahoma" panose="020B060403050404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xmlns="" id="{877A57ED-CCCE-8FE3-FD33-4C17086EFE0B}"/>
              </a:ext>
            </a:extLst>
          </p:cNvPr>
          <p:cNvSpPr/>
          <p:nvPr/>
        </p:nvSpPr>
        <p:spPr>
          <a:xfrm>
            <a:off x="9442290" y="1710251"/>
            <a:ext cx="413917" cy="646567"/>
          </a:xfrm>
          <a:prstGeom prst="rect">
            <a:avLst/>
          </a:prstGeom>
          <a:solidFill>
            <a:srgbClr val="EE9AD6">
              <a:alpha val="37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BA17539A-F177-6780-F68B-3C3B366D0C69}"/>
              </a:ext>
            </a:extLst>
          </p:cNvPr>
          <p:cNvGrpSpPr/>
          <p:nvPr/>
        </p:nvGrpSpPr>
        <p:grpSpPr>
          <a:xfrm>
            <a:off x="6386541" y="3565861"/>
            <a:ext cx="3859247" cy="2495845"/>
            <a:chOff x="7322557" y="3487484"/>
            <a:chExt cx="3859247" cy="2495845"/>
          </a:xfrm>
          <a:solidFill>
            <a:schemeClr val="accent1">
              <a:lumMod val="20000"/>
              <a:lumOff val="80000"/>
            </a:schemeClr>
          </a:solidFill>
        </p:grpSpPr>
        <p:sp>
          <p:nvSpPr>
            <p:cNvPr id="17" name="Rounded Rectangular Callout 14">
              <a:extLst>
                <a:ext uri="{FF2B5EF4-FFF2-40B4-BE49-F238E27FC236}">
                  <a16:creationId xmlns:a16="http://schemas.microsoft.com/office/drawing/2014/main" xmlns="" id="{1C758892-916F-C3A0-90EE-DA6C868EA5D4}"/>
                </a:ext>
              </a:extLst>
            </p:cNvPr>
            <p:cNvSpPr/>
            <p:nvPr/>
          </p:nvSpPr>
          <p:spPr>
            <a:xfrm rot="10800000">
              <a:off x="7322557" y="3487484"/>
              <a:ext cx="3631475" cy="1463580"/>
            </a:xfrm>
            <a:prstGeom prst="wedgeRoundRectCallout">
              <a:avLst>
                <a:gd name="adj1" fmla="val -40251"/>
                <a:gd name="adj2" fmla="val 120987"/>
                <a:gd name="adj3" fmla="val 16667"/>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E093BB61-DF18-13D7-C3B6-444F3572949C}"/>
                </a:ext>
              </a:extLst>
            </p:cNvPr>
            <p:cNvSpPr txBox="1"/>
            <p:nvPr/>
          </p:nvSpPr>
          <p:spPr>
            <a:xfrm>
              <a:off x="7406637" y="3675005"/>
              <a:ext cx="3775167" cy="2308324"/>
            </a:xfrm>
            <a:prstGeom prst="rect">
              <a:avLst/>
            </a:prstGeom>
            <a:noFill/>
            <a:ln w="38100">
              <a:no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số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13</a:t>
              </a:r>
            </a:p>
            <a:p>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13e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Nằm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chu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kì</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pSp>
      <p:sp>
        <p:nvSpPr>
          <p:cNvPr id="19" name="Rectangle 18">
            <a:extLst>
              <a:ext uri="{FF2B5EF4-FFF2-40B4-BE49-F238E27FC236}">
                <a16:creationId xmlns:a16="http://schemas.microsoft.com/office/drawing/2014/main" xmlns="" id="{A79C02EA-D091-CABE-7A51-07FC5F88F478}"/>
              </a:ext>
            </a:extLst>
          </p:cNvPr>
          <p:cNvSpPr/>
          <p:nvPr/>
        </p:nvSpPr>
        <p:spPr>
          <a:xfrm>
            <a:off x="9874771" y="1045041"/>
            <a:ext cx="413918" cy="657637"/>
          </a:xfrm>
          <a:prstGeom prst="rect">
            <a:avLst/>
          </a:prstGeom>
          <a:solidFill>
            <a:srgbClr val="EE9AD6">
              <a:alpha val="37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a:extLst>
              <a:ext uri="{FF2B5EF4-FFF2-40B4-BE49-F238E27FC236}">
                <a16:creationId xmlns:a16="http://schemas.microsoft.com/office/drawing/2014/main" xmlns="" id="{F25B1BCA-507C-1CF6-4A24-26C7E1C84055}"/>
              </a:ext>
            </a:extLst>
          </p:cNvPr>
          <p:cNvSpPr/>
          <p:nvPr/>
        </p:nvSpPr>
        <p:spPr>
          <a:xfrm>
            <a:off x="5343909" y="301929"/>
            <a:ext cx="3631475" cy="1463580"/>
          </a:xfrm>
          <a:prstGeom prst="wedgeRoundRectCallout">
            <a:avLst>
              <a:gd name="adj1" fmla="val 75217"/>
              <a:gd name="adj2" fmla="val 37982"/>
              <a:gd name="adj3" fmla="val 16667"/>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4CE93F8B-A891-C1B7-53FE-70E313211DB1}"/>
              </a:ext>
            </a:extLst>
          </p:cNvPr>
          <p:cNvSpPr txBox="1"/>
          <p:nvPr/>
        </p:nvSpPr>
        <p:spPr>
          <a:xfrm>
            <a:off x="5381260" y="386229"/>
            <a:ext cx="3775167" cy="1200329"/>
          </a:xfrm>
          <a:prstGeom prst="rect">
            <a:avLst/>
          </a:prstGeom>
          <a:noFill/>
          <a:ln w="38100">
            <a:no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số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6</a:t>
            </a:r>
          </a:p>
          <a:p>
            <a:pPr lvl="0"/>
            <a:r>
              <a:rPr lang="en-US" sz="2400" dirty="0">
                <a:solidFill>
                  <a:srgbClr val="FF0000"/>
                </a:solidFill>
                <a:latin typeface="Times New Roman" panose="02020603050405020304" pitchFamily="18" charset="0"/>
                <a:cs typeface="Times New Roman" panose="02020603050405020304" pitchFamily="18" charset="0"/>
              </a:rPr>
              <a:t>=&gt;</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6e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e</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Nằm</a:t>
            </a:r>
            <a:r>
              <a:rPr lang="en-US" sz="2400" dirty="0">
                <a:solidFill>
                  <a:srgbClr val="FF0000"/>
                </a:solidFill>
                <a:latin typeface="Times New Roman" panose="02020603050405020304" pitchFamily="18" charset="0"/>
                <a:cs typeface="Times New Roman" panose="02020603050405020304" pitchFamily="18" charset="0"/>
              </a:rPr>
              <a:t> ở chu </a:t>
            </a:r>
            <a:r>
              <a:rPr lang="en-US" sz="2400" dirty="0" err="1">
                <a:solidFill>
                  <a:srgbClr val="FF0000"/>
                </a:solidFill>
                <a:latin typeface="Times New Roman" panose="02020603050405020304" pitchFamily="18" charset="0"/>
                <a:cs typeface="Times New Roman" panose="02020603050405020304" pitchFamily="18" charset="0"/>
              </a:rPr>
              <a:t>kì</a:t>
            </a:r>
            <a:r>
              <a:rPr lang="en-US" sz="2400" dirty="0">
                <a:solidFill>
                  <a:srgbClr val="FF0000"/>
                </a:solidFill>
                <a:latin typeface="Times New Roman" panose="02020603050405020304" pitchFamily="18" charset="0"/>
                <a:cs typeface="Times New Roman" panose="02020603050405020304" pitchFamily="18" charset="0"/>
              </a:rPr>
              <a:t> 2</a:t>
            </a:r>
          </a:p>
        </p:txBody>
      </p:sp>
      <p:sp>
        <p:nvSpPr>
          <p:cNvPr id="2" name="Rectangle 1"/>
          <p:cNvSpPr/>
          <p:nvPr/>
        </p:nvSpPr>
        <p:spPr>
          <a:xfrm>
            <a:off x="-222069" y="-182880"/>
            <a:ext cx="4206240" cy="141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86E7B0E8-4BD0-9BCE-5EC1-D93A95B475BE}"/>
              </a:ext>
            </a:extLst>
          </p:cNvPr>
          <p:cNvGrpSpPr/>
          <p:nvPr/>
        </p:nvGrpSpPr>
        <p:grpSpPr>
          <a:xfrm>
            <a:off x="76683" y="794164"/>
            <a:ext cx="872119" cy="859096"/>
            <a:chOff x="3775293" y="3113260"/>
            <a:chExt cx="872119" cy="859096"/>
          </a:xfrm>
        </p:grpSpPr>
        <p:pic>
          <p:nvPicPr>
            <p:cNvPr id="11" name="Picture 6" descr="FAQs">
              <a:extLst>
                <a:ext uri="{FF2B5EF4-FFF2-40B4-BE49-F238E27FC236}">
                  <a16:creationId xmlns:a16="http://schemas.microsoft.com/office/drawing/2014/main" xmlns="" id="{AF173CF9-2B79-774E-993A-16D35F3F34E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xmlns="" id="{559789D9-3D53-DCBE-D7A3-994A0C3C1EE6}"/>
                </a:ext>
              </a:extLst>
            </p:cNvPr>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1">
            <a:extLst>
              <a:ext uri="{FF2B5EF4-FFF2-40B4-BE49-F238E27FC236}">
                <a16:creationId xmlns:a16="http://schemas.microsoft.com/office/drawing/2014/main" xmlns="" id="{ECEE674D-4A3D-04C0-00AB-8C51D71B30AB}"/>
              </a:ext>
            </a:extLst>
          </p:cNvPr>
          <p:cNvSpPr/>
          <p:nvPr/>
        </p:nvSpPr>
        <p:spPr>
          <a:xfrm>
            <a:off x="785209" y="964759"/>
            <a:ext cx="3373288"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D6547C4C-EAA2-7ACD-17ED-34840482ECE1}"/>
              </a:ext>
            </a:extLst>
          </p:cNvPr>
          <p:cNvSpPr txBox="1"/>
          <p:nvPr/>
        </p:nvSpPr>
        <p:spPr>
          <a:xfrm>
            <a:off x="1481999" y="1015866"/>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HỎI</a:t>
            </a:r>
          </a:p>
        </p:txBody>
      </p:sp>
    </p:spTree>
    <p:extLst>
      <p:ext uri="{BB962C8B-B14F-4D97-AF65-F5344CB8AC3E}">
        <p14:creationId xmlns:p14="http://schemas.microsoft.com/office/powerpoint/2010/main" val="15267640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14:bounceEnd="74000">
                                          <p:cBhvr additive="base">
                                            <p:cTn id="7" dur="2000" fill="hold"/>
                                            <p:tgtEl>
                                              <p:spTgt spid="10"/>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725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2000" fill="hold"/>
                                            <p:tgtEl>
                                              <p:spTgt spid="14"/>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60000">
                                          <p:cBhvr additive="base">
                                            <p:cTn id="19" dur="20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1.25E-6 1.11111E-6 L -0.00104 0.61319 " pathEditMode="relative" rAng="0" ptsTypes="AA" p14:bounceEnd="72000">
                                          <p:cBhvr>
                                            <p:cTn id="24" dur="2000" fill="hold"/>
                                            <p:tgtEl>
                                              <p:spTgt spid="4"/>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21" presetClass="emph" presetSubtype="0" repeatCount="indefinite" fill="hold" grpId="1" nodeType="withEffect">
                                      <p:stCondLst>
                                        <p:cond delay="0"/>
                                      </p:stCondLst>
                                      <p:childTnLst>
                                        <p:animClr clrSpc="hsl" dir="cw">
                                          <p:cBhvr override="childStyle">
                                            <p:cTn id="34" dur="1000" fill="hold"/>
                                            <p:tgtEl>
                                              <p:spTgt spid="19"/>
                                            </p:tgtEl>
                                            <p:attrNameLst>
                                              <p:attrName>style.color</p:attrName>
                                            </p:attrNameLst>
                                          </p:cBhvr>
                                          <p:by>
                                            <p:hsl h="7200000" s="0" l="0"/>
                                          </p:by>
                                        </p:animClr>
                                        <p:animClr clrSpc="hsl" dir="cw">
                                          <p:cBhvr>
                                            <p:cTn id="35" dur="1000" fill="hold"/>
                                            <p:tgtEl>
                                              <p:spTgt spid="19"/>
                                            </p:tgtEl>
                                            <p:attrNameLst>
                                              <p:attrName>fillcolor</p:attrName>
                                            </p:attrNameLst>
                                          </p:cBhvr>
                                          <p:by>
                                            <p:hsl h="7200000" s="0" l="0"/>
                                          </p:by>
                                        </p:animClr>
                                        <p:animClr clrSpc="hsl" dir="cw">
                                          <p:cBhvr>
                                            <p:cTn id="36" dur="1000" fill="hold"/>
                                            <p:tgtEl>
                                              <p:spTgt spid="19"/>
                                            </p:tgtEl>
                                            <p:attrNameLst>
                                              <p:attrName>stroke.color</p:attrName>
                                            </p:attrNameLst>
                                          </p:cBhvr>
                                          <p:by>
                                            <p:hsl h="7200000" s="0" l="0"/>
                                          </p:by>
                                        </p:animClr>
                                        <p:set>
                                          <p:cBhvr>
                                            <p:cTn id="37" dur="1000" fill="hold"/>
                                            <p:tgtEl>
                                              <p:spTgt spid="1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21" presetClass="emph" presetSubtype="0" repeatCount="indefinite" fill="hold" grpId="1" nodeType="withEffect">
                                      <p:stCondLst>
                                        <p:cond delay="0"/>
                                      </p:stCondLst>
                                      <p:childTnLst>
                                        <p:animClr clrSpc="hsl" dir="cw">
                                          <p:cBhvr override="childStyle">
                                            <p:cTn id="49" dur="1000" fill="hold"/>
                                            <p:tgtEl>
                                              <p:spTgt spid="15"/>
                                            </p:tgtEl>
                                            <p:attrNameLst>
                                              <p:attrName>style.color</p:attrName>
                                            </p:attrNameLst>
                                          </p:cBhvr>
                                          <p:by>
                                            <p:hsl h="7200000" s="0" l="0"/>
                                          </p:by>
                                        </p:animClr>
                                        <p:animClr clrSpc="hsl" dir="cw">
                                          <p:cBhvr>
                                            <p:cTn id="50" dur="1000" fill="hold"/>
                                            <p:tgtEl>
                                              <p:spTgt spid="15"/>
                                            </p:tgtEl>
                                            <p:attrNameLst>
                                              <p:attrName>fillcolor</p:attrName>
                                            </p:attrNameLst>
                                          </p:cBhvr>
                                          <p:by>
                                            <p:hsl h="7200000" s="0" l="0"/>
                                          </p:by>
                                        </p:animClr>
                                        <p:animClr clrSpc="hsl" dir="cw">
                                          <p:cBhvr>
                                            <p:cTn id="51" dur="1000" fill="hold"/>
                                            <p:tgtEl>
                                              <p:spTgt spid="15"/>
                                            </p:tgtEl>
                                            <p:attrNameLst>
                                              <p:attrName>stroke.color</p:attrName>
                                            </p:attrNameLst>
                                          </p:cBhvr>
                                          <p:by>
                                            <p:hsl h="7200000" s="0" l="0"/>
                                          </p:by>
                                        </p:animClr>
                                        <p:set>
                                          <p:cBhvr>
                                            <p:cTn id="52" dur="1000" fill="hold"/>
                                            <p:tgtEl>
                                              <p:spTgt spid="15"/>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0-#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1.25E-6 1.11111E-6 L -0.00104 0.61319 " pathEditMode="relative" rAng="0" ptsTypes="AA">
                                          <p:cBhvr>
                                            <p:cTn id="24" dur="2000" fill="hold"/>
                                            <p:tgtEl>
                                              <p:spTgt spid="4"/>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21" presetClass="emph" presetSubtype="0" repeatCount="indefinite" fill="hold" grpId="1" nodeType="withEffect">
                                      <p:stCondLst>
                                        <p:cond delay="0"/>
                                      </p:stCondLst>
                                      <p:childTnLst>
                                        <p:animClr clrSpc="hsl" dir="cw">
                                          <p:cBhvr override="childStyle">
                                            <p:cTn id="34" dur="1000" fill="hold"/>
                                            <p:tgtEl>
                                              <p:spTgt spid="19"/>
                                            </p:tgtEl>
                                            <p:attrNameLst>
                                              <p:attrName>style.color</p:attrName>
                                            </p:attrNameLst>
                                          </p:cBhvr>
                                          <p:by>
                                            <p:hsl h="7200000" s="0" l="0"/>
                                          </p:by>
                                        </p:animClr>
                                        <p:animClr clrSpc="hsl" dir="cw">
                                          <p:cBhvr>
                                            <p:cTn id="35" dur="1000" fill="hold"/>
                                            <p:tgtEl>
                                              <p:spTgt spid="19"/>
                                            </p:tgtEl>
                                            <p:attrNameLst>
                                              <p:attrName>fillcolor</p:attrName>
                                            </p:attrNameLst>
                                          </p:cBhvr>
                                          <p:by>
                                            <p:hsl h="7200000" s="0" l="0"/>
                                          </p:by>
                                        </p:animClr>
                                        <p:animClr clrSpc="hsl" dir="cw">
                                          <p:cBhvr>
                                            <p:cTn id="36" dur="1000" fill="hold"/>
                                            <p:tgtEl>
                                              <p:spTgt spid="19"/>
                                            </p:tgtEl>
                                            <p:attrNameLst>
                                              <p:attrName>stroke.color</p:attrName>
                                            </p:attrNameLst>
                                          </p:cBhvr>
                                          <p:by>
                                            <p:hsl h="7200000" s="0" l="0"/>
                                          </p:by>
                                        </p:animClr>
                                        <p:set>
                                          <p:cBhvr>
                                            <p:cTn id="37" dur="1000" fill="hold"/>
                                            <p:tgtEl>
                                              <p:spTgt spid="1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21" presetClass="emph" presetSubtype="0" repeatCount="indefinite" fill="hold" grpId="1" nodeType="withEffect">
                                      <p:stCondLst>
                                        <p:cond delay="0"/>
                                      </p:stCondLst>
                                      <p:childTnLst>
                                        <p:animClr clrSpc="hsl" dir="cw">
                                          <p:cBhvr override="childStyle">
                                            <p:cTn id="49" dur="1000" fill="hold"/>
                                            <p:tgtEl>
                                              <p:spTgt spid="15"/>
                                            </p:tgtEl>
                                            <p:attrNameLst>
                                              <p:attrName>style.color</p:attrName>
                                            </p:attrNameLst>
                                          </p:cBhvr>
                                          <p:by>
                                            <p:hsl h="7200000" s="0" l="0"/>
                                          </p:by>
                                        </p:animClr>
                                        <p:animClr clrSpc="hsl" dir="cw">
                                          <p:cBhvr>
                                            <p:cTn id="50" dur="1000" fill="hold"/>
                                            <p:tgtEl>
                                              <p:spTgt spid="15"/>
                                            </p:tgtEl>
                                            <p:attrNameLst>
                                              <p:attrName>fillcolor</p:attrName>
                                            </p:attrNameLst>
                                          </p:cBhvr>
                                          <p:by>
                                            <p:hsl h="7200000" s="0" l="0"/>
                                          </p:by>
                                        </p:animClr>
                                        <p:animClr clrSpc="hsl" dir="cw">
                                          <p:cBhvr>
                                            <p:cTn id="51" dur="1000" fill="hold"/>
                                            <p:tgtEl>
                                              <p:spTgt spid="15"/>
                                            </p:tgtEl>
                                            <p:attrNameLst>
                                              <p:attrName>stroke.color</p:attrName>
                                            </p:attrNameLst>
                                          </p:cBhvr>
                                          <p:by>
                                            <p:hsl h="7200000" s="0" l="0"/>
                                          </p:by>
                                        </p:animClr>
                                        <p:set>
                                          <p:cBhvr>
                                            <p:cTn id="52" dur="1000" fill="hold"/>
                                            <p:tgtEl>
                                              <p:spTgt spid="15"/>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p:bldP spid="13" grpId="0" animBg="1"/>
          <p:bldP spid="1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00696" y="525452"/>
            <a:ext cx="8643257" cy="587148"/>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7 chu kì</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400695" y="1112600"/>
            <a:ext cx="8499567" cy="1200329"/>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Chu kì là dãy các nguyên tố mà nguyên tử có cùng........................, được xếp theo chiều điện tích hạt nhân..................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9896187" y="1200159"/>
            <a:ext cx="2004075"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 lớp electron</a:t>
            </a:r>
            <a:endParaRPr lang="en-US" sz="2400" dirty="0">
              <a:solidFill>
                <a:srgbClr val="FFFF00"/>
              </a:solidFill>
            </a:endParaRPr>
          </a:p>
        </p:txBody>
      </p:sp>
      <p:sp>
        <p:nvSpPr>
          <p:cNvPr id="11" name="Rectangle 10"/>
          <p:cNvSpPr/>
          <p:nvPr/>
        </p:nvSpPr>
        <p:spPr>
          <a:xfrm>
            <a:off x="8179365" y="1779043"/>
            <a:ext cx="1234633"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tăng dần</a:t>
            </a:r>
            <a:endParaRPr lang="en-US" sz="2400" dirty="0">
              <a:solidFill>
                <a:srgbClr val="FFFF00"/>
              </a:solidFill>
            </a:endParaRPr>
          </a:p>
        </p:txBody>
      </p:sp>
      <p:sp>
        <p:nvSpPr>
          <p:cNvPr id="12" name="Rectangle 11"/>
          <p:cNvSpPr/>
          <p:nvPr/>
        </p:nvSpPr>
        <p:spPr>
          <a:xfrm>
            <a:off x="3400694" y="2247800"/>
            <a:ext cx="6199133" cy="646331"/>
          </a:xfrm>
          <a:prstGeom prst="rect">
            <a:avLst/>
          </a:prstGeom>
        </p:spPr>
        <p:txBody>
          <a:bodyPr wrap="non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thứ tự của chu kì ................ số lớp electron.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385399" y="2340132"/>
            <a:ext cx="782587"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2400" dirty="0">
              <a:solidFill>
                <a:srgbClr val="FFFF00"/>
              </a:solidFill>
            </a:endParaRPr>
          </a:p>
        </p:txBody>
      </p:sp>
      <p:sp>
        <p:nvSpPr>
          <p:cNvPr id="15" name="Rectangle 14"/>
          <p:cNvSpPr/>
          <p:nvPr/>
        </p:nvSpPr>
        <p:spPr>
          <a:xfrm>
            <a:off x="2651618" y="0"/>
            <a:ext cx="744114" cy="830997"/>
          </a:xfrm>
          <a:prstGeom prst="rect">
            <a:avLst/>
          </a:prstGeom>
        </p:spPr>
        <p:txBody>
          <a:bodyPr wrap="none">
            <a:spAutoFit/>
          </a:bodyPr>
          <a:lstStyle/>
          <a:p>
            <a:pPr algn="just"/>
            <a:r>
              <a:rPr lang="en-US" sz="4800" i="1" dirty="0" smtClean="0">
                <a:solidFill>
                  <a:schemeClr val="bg1"/>
                </a:solidFill>
                <a:latin typeface="Times New Roman" pitchFamily="18" charset="0"/>
                <a:cs typeface="Times New Roman" pitchFamily="18" charset="0"/>
                <a:sym typeface="Wingdings"/>
              </a:rPr>
              <a:t></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8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29006" y="1791512"/>
            <a:ext cx="4097381" cy="2308324"/>
          </a:xfrm>
          <a:prstGeom prst="rect">
            <a:avLst/>
          </a:prstGeom>
        </p:spPr>
        <p:txBody>
          <a:bodyPr wrap="square">
            <a:spAutoFit/>
          </a:bodyPr>
          <a:lstStyle/>
          <a:p>
            <a:pPr algn="just"/>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số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cs typeface="Times New Roman" panose="02020603050405020304" pitchFamily="18" charset="0"/>
              </a:rPr>
              <a:t> 15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phosphorus,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số 3</a:t>
            </a:r>
          </a:p>
          <a:p>
            <a:pPr algn="just"/>
            <a:r>
              <a:rPr lang="en-US" sz="2400" dirty="0">
                <a:solidFill>
                  <a:srgbClr val="000000"/>
                </a:solidFill>
                <a:latin typeface="Times New Roman" panose="02020603050405020304" pitchFamily="18" charset="0"/>
                <a:cs typeface="Times New Roman" panose="02020603050405020304" pitchFamily="18" charset="0"/>
              </a:rPr>
              <a:t>=&gt;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chu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electron</a:t>
            </a:r>
          </a:p>
          <a:p>
            <a:pPr algn="just"/>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1EB8F937-CA73-11F1-EEBE-CFF07133EB5D}"/>
              </a:ext>
            </a:extLst>
          </p:cNvPr>
          <p:cNvPicPr>
            <a:picLocks noChangeAspect="1"/>
          </p:cNvPicPr>
          <p:nvPr/>
        </p:nvPicPr>
        <p:blipFill rotWithShape="1">
          <a:blip r:embed="rId2"/>
          <a:srcRect t="3296"/>
          <a:stretch/>
        </p:blipFill>
        <p:spPr>
          <a:xfrm>
            <a:off x="0" y="1230706"/>
            <a:ext cx="7473606" cy="5738260"/>
          </a:xfrm>
          <a:prstGeom prst="rect">
            <a:avLst/>
          </a:prstGeom>
        </p:spPr>
      </p:pic>
      <p:sp>
        <p:nvSpPr>
          <p:cNvPr id="9" name="Rectangle 8"/>
          <p:cNvSpPr/>
          <p:nvPr/>
        </p:nvSpPr>
        <p:spPr>
          <a:xfrm>
            <a:off x="5701553" y="2606038"/>
            <a:ext cx="412494" cy="5747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9816" y="91440"/>
            <a:ext cx="11756571" cy="1162594"/>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Luyên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2</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X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thứ</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800" dirty="0">
                <a:solidFill>
                  <a:schemeClr val="accent1">
                    <a:lumMod val="50000"/>
                  </a:schemeClr>
                </a:solidFill>
                <a:latin typeface="Times New Roman" panose="02020603050405020304" pitchFamily="18" charset="0"/>
                <a:cs typeface="Times New Roman" panose="02020603050405020304" pitchFamily="18" charset="0"/>
              </a:rPr>
              <a:t> 15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hoàn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đó</a:t>
            </a:r>
            <a:r>
              <a:rPr lang="en-US" sz="2800" dirty="0">
                <a:solidFill>
                  <a:schemeClr val="accent1">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mấy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a:t>
            </a:r>
          </a:p>
        </p:txBody>
      </p:sp>
    </p:spTree>
    <p:extLst>
      <p:ext uri="{BB962C8B-B14F-4D97-AF65-F5344CB8AC3E}">
        <p14:creationId xmlns:p14="http://schemas.microsoft.com/office/powerpoint/2010/main" val="1896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1" presetClass="emph" presetSubtype="0" repeatCount="indefinite" fill="hold" grpId="1" nodeType="withEffect">
                                  <p:stCondLst>
                                    <p:cond delay="0"/>
                                  </p:stCondLst>
                                  <p:childTnLst>
                                    <p:animClr clrSpc="hsl" dir="cw">
                                      <p:cBhvr override="childStyle">
                                        <p:cTn id="8" dur="1000" fill="hold"/>
                                        <p:tgtEl>
                                          <p:spTgt spid="9"/>
                                        </p:tgtEl>
                                        <p:attrNameLst>
                                          <p:attrName>style.color</p:attrName>
                                        </p:attrNameLst>
                                      </p:cBhvr>
                                      <p:by>
                                        <p:hsl h="7200000" s="0" l="0"/>
                                      </p:by>
                                    </p:animClr>
                                    <p:animClr clrSpc="hsl" dir="cw">
                                      <p:cBhvr>
                                        <p:cTn id="9" dur="1000" fill="hold"/>
                                        <p:tgtEl>
                                          <p:spTgt spid="9"/>
                                        </p:tgtEl>
                                        <p:attrNameLst>
                                          <p:attrName>fillcolor</p:attrName>
                                        </p:attrNameLst>
                                      </p:cBhvr>
                                      <p:by>
                                        <p:hsl h="7200000" s="0" l="0"/>
                                      </p:by>
                                    </p:animClr>
                                    <p:animClr clrSpc="hsl" dir="cw">
                                      <p:cBhvr>
                                        <p:cTn id="10" dur="1000" fill="hold"/>
                                        <p:tgtEl>
                                          <p:spTgt spid="9"/>
                                        </p:tgtEl>
                                        <p:attrNameLst>
                                          <p:attrName>stroke.color</p:attrName>
                                        </p:attrNameLst>
                                      </p:cBhvr>
                                      <p:by>
                                        <p:hsl h="7200000" s="0" l="0"/>
                                      </p:by>
                                    </p:animClr>
                                    <p:set>
                                      <p:cBhvr>
                                        <p:cTn id="11" dur="1000" fill="hold"/>
                                        <p:tgtEl>
                                          <p:spTgt spid="9"/>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Luyện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3</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Dựa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3.4,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sz="2800" dirty="0">
                <a:solidFill>
                  <a:schemeClr val="accent1">
                    <a:lumMod val="50000"/>
                  </a:schemeClr>
                </a:solidFill>
                <a:latin typeface="Times New Roman" panose="02020603050405020304" pitchFamily="18" charset="0"/>
                <a:cs typeface="Times New Roman" panose="02020603050405020304" pitchFamily="18" charset="0"/>
              </a:rPr>
              <a:t> tin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natri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argon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tích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hạt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nhân</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 chu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electron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ngoài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cùng</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130" y="1726095"/>
            <a:ext cx="5691136" cy="3477917"/>
          </a:xfrm>
          <a:prstGeom prst="rect">
            <a:avLst/>
          </a:prstGeom>
        </p:spPr>
      </p:pic>
      <p:sp>
        <p:nvSpPr>
          <p:cNvPr id="6" name="Rounded Rectangle 5"/>
          <p:cNvSpPr/>
          <p:nvPr/>
        </p:nvSpPr>
        <p:spPr>
          <a:xfrm>
            <a:off x="169816" y="1764776"/>
            <a:ext cx="3132184"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9817" y="2246304"/>
            <a:ext cx="3043283"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1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
        <p:nvSpPr>
          <p:cNvPr id="9" name="Rounded Rectangle 8"/>
          <p:cNvSpPr/>
          <p:nvPr/>
        </p:nvSpPr>
        <p:spPr>
          <a:xfrm>
            <a:off x="8794202" y="1916595"/>
            <a:ext cx="3308897"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794204" y="2398123"/>
            <a:ext cx="3308895"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8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Tree>
    <p:extLst>
      <p:ext uri="{BB962C8B-B14F-4D97-AF65-F5344CB8AC3E}">
        <p14:creationId xmlns:p14="http://schemas.microsoft.com/office/powerpoint/2010/main" val="27138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4</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Nguyên tố X tạo nên chất khí duy trì sự hô hấp của con người và có nhiều trong không khí. Hãy cho biết tên của nguyên tố X. Nguyên tố X nằm ở ô nào và chu kì nào trong bảng tuần hoàn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8116" y="1783140"/>
            <a:ext cx="10828384" cy="1200329"/>
          </a:xfrm>
          <a:prstGeom prst="rect">
            <a:avLst/>
          </a:prstGeom>
        </p:spPr>
        <p:txBody>
          <a:bodyPr wrap="square">
            <a:spAutoFit/>
          </a:bodyPr>
          <a:lstStyle/>
          <a:p>
            <a:r>
              <a:rPr lang="vi-VN" sz="2400" dirty="0">
                <a:solidFill>
                  <a:srgbClr val="000000"/>
                </a:solidFill>
                <a:latin typeface="+mj-lt"/>
              </a:rPr>
              <a:t>- Chất khí duy trì sự hô hấp của con người và có nhiều trong không khí</a:t>
            </a:r>
          </a:p>
          <a:p>
            <a:r>
              <a:rPr lang="vi-VN" sz="2400" dirty="0">
                <a:solidFill>
                  <a:srgbClr val="000000"/>
                </a:solidFill>
                <a:latin typeface="+mj-lt"/>
              </a:rPr>
              <a:t>=&gt; Khí oxygen</a:t>
            </a:r>
          </a:p>
          <a:p>
            <a:r>
              <a:rPr lang="vi-VN" sz="2400" dirty="0">
                <a:solidFill>
                  <a:srgbClr val="000000"/>
                </a:solidFill>
                <a:latin typeface="+mj-lt"/>
              </a:rPr>
              <a:t>- Tên nguyên tố: Oxygen</a:t>
            </a:r>
          </a:p>
        </p:txBody>
      </p:sp>
      <p:grpSp>
        <p:nvGrpSpPr>
          <p:cNvPr id="4" name="Group 3"/>
          <p:cNvGrpSpPr/>
          <p:nvPr/>
        </p:nvGrpSpPr>
        <p:grpSpPr>
          <a:xfrm>
            <a:off x="3432116" y="2983469"/>
            <a:ext cx="1604222" cy="1710339"/>
            <a:chOff x="8338936" y="317531"/>
            <a:chExt cx="1377367" cy="1519488"/>
          </a:xfrm>
        </p:grpSpPr>
        <p:sp>
          <p:nvSpPr>
            <p:cNvPr id="5" name="Oval 4"/>
            <p:cNvSpPr/>
            <p:nvPr/>
          </p:nvSpPr>
          <p:spPr>
            <a:xfrm>
              <a:off x="8861450" y="888136"/>
              <a:ext cx="391886" cy="39188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accent5">
                    <a:lumMod val="50000"/>
                  </a:schemeClr>
                </a:solidFill>
              </a:endParaRPr>
            </a:p>
          </p:txBody>
        </p:sp>
        <p:sp>
          <p:nvSpPr>
            <p:cNvPr id="6" name="Oval 5"/>
            <p:cNvSpPr/>
            <p:nvPr/>
          </p:nvSpPr>
          <p:spPr>
            <a:xfrm>
              <a:off x="8691633" y="718319"/>
              <a:ext cx="731520" cy="731520"/>
            </a:xfrm>
            <a:prstGeom prst="ellipse">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7" name="Oval 6"/>
            <p:cNvSpPr/>
            <p:nvPr/>
          </p:nvSpPr>
          <p:spPr>
            <a:xfrm>
              <a:off x="8404250" y="417873"/>
              <a:ext cx="1306286" cy="130628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8" name="TextBox 7"/>
            <p:cNvSpPr txBox="1"/>
            <p:nvPr/>
          </p:nvSpPr>
          <p:spPr>
            <a:xfrm>
              <a:off x="8887577" y="892019"/>
              <a:ext cx="562581" cy="541352"/>
            </a:xfrm>
            <a:prstGeom prst="rect">
              <a:avLst/>
            </a:prstGeom>
            <a:noFill/>
          </p:spPr>
          <p:txBody>
            <a:bodyPr wrap="square" rtlCol="0">
              <a:spAutoFit/>
            </a:bodyPr>
            <a:lstStyle/>
            <a:p>
              <a:r>
                <a:rPr lang="en-US" dirty="0">
                  <a:solidFill>
                    <a:schemeClr val="accent5">
                      <a:lumMod val="50000"/>
                    </a:schemeClr>
                  </a:solidFill>
                </a:rPr>
                <a:t>8+</a:t>
              </a:r>
            </a:p>
          </p:txBody>
        </p:sp>
        <p:sp>
          <p:nvSpPr>
            <p:cNvPr id="9" name="Oval 8"/>
            <p:cNvSpPr/>
            <p:nvPr/>
          </p:nvSpPr>
          <p:spPr>
            <a:xfrm>
              <a:off x="8965953" y="652068"/>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0" name="Oval 9"/>
            <p:cNvSpPr/>
            <p:nvPr/>
          </p:nvSpPr>
          <p:spPr>
            <a:xfrm>
              <a:off x="8965953" y="1333210"/>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1" name="Oval 10"/>
            <p:cNvSpPr/>
            <p:nvPr/>
          </p:nvSpPr>
          <p:spPr>
            <a:xfrm>
              <a:off x="9507939" y="599751"/>
              <a:ext cx="167914" cy="1829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 name="Oval 11"/>
            <p:cNvSpPr/>
            <p:nvPr/>
          </p:nvSpPr>
          <p:spPr>
            <a:xfrm>
              <a:off x="9533423" y="1319623"/>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3" name="Oval 12"/>
            <p:cNvSpPr/>
            <p:nvPr/>
          </p:nvSpPr>
          <p:spPr>
            <a:xfrm>
              <a:off x="8909534" y="1654139"/>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Oval 13"/>
            <p:cNvSpPr/>
            <p:nvPr/>
          </p:nvSpPr>
          <p:spPr>
            <a:xfrm>
              <a:off x="8797383" y="317531"/>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5" name="Oval 14"/>
            <p:cNvSpPr/>
            <p:nvPr/>
          </p:nvSpPr>
          <p:spPr>
            <a:xfrm>
              <a:off x="8417313" y="1382417"/>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Oval 15"/>
            <p:cNvSpPr/>
            <p:nvPr/>
          </p:nvSpPr>
          <p:spPr>
            <a:xfrm>
              <a:off x="8338936" y="796696"/>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grpSp>
      <p:sp>
        <p:nvSpPr>
          <p:cNvPr id="17" name="TextBox 16"/>
          <p:cNvSpPr txBox="1"/>
          <p:nvPr/>
        </p:nvSpPr>
        <p:spPr>
          <a:xfrm>
            <a:off x="5305977" y="3344751"/>
            <a:ext cx="1159292" cy="461665"/>
          </a:xfrm>
          <a:prstGeom prst="rect">
            <a:avLst/>
          </a:prstGeom>
          <a:noFill/>
        </p:spPr>
        <p:txBody>
          <a:bodyPr wrap="none" rtlCol="0">
            <a:spAutoFit/>
          </a:bodyPr>
          <a:lstStyle/>
          <a:p>
            <a:r>
              <a:rPr lang="en-US" sz="2400" dirty="0">
                <a:solidFill>
                  <a:schemeClr val="accent5">
                    <a:lumMod val="50000"/>
                  </a:schemeClr>
                </a:solidFill>
                <a:latin typeface="Times New Roman" panose="02020603050405020304" pitchFamily="18" charset="0"/>
                <a:cs typeface="Times New Roman" panose="02020603050405020304" pitchFamily="18" charset="0"/>
              </a:rPr>
              <a:t>Oxygen</a:t>
            </a:r>
          </a:p>
        </p:txBody>
      </p:sp>
      <p:sp>
        <p:nvSpPr>
          <p:cNvPr id="18" name="Rectangle 17"/>
          <p:cNvSpPr/>
          <p:nvPr/>
        </p:nvSpPr>
        <p:spPr>
          <a:xfrm>
            <a:off x="597116" y="5062789"/>
            <a:ext cx="10934483" cy="461665"/>
          </a:xfrm>
          <a:prstGeom prst="rect">
            <a:avLst/>
          </a:prstGeom>
        </p:spPr>
        <p:txBody>
          <a:bodyPr wrap="square">
            <a:spAutoFit/>
          </a:bodyPr>
          <a:lstStyle/>
          <a:p>
            <a:r>
              <a:rPr lang="vi-VN" sz="2400" dirty="0">
                <a:solidFill>
                  <a:srgbClr val="000000"/>
                </a:solidFill>
                <a:latin typeface="+mj-lt"/>
              </a:rPr>
              <a:t>- Oxygen nằm ở ô số 8, hàng số 2 =&gt; Oxygen thuộc chu kì 2 trong bảng tuần hoàn</a:t>
            </a:r>
          </a:p>
        </p:txBody>
      </p:sp>
    </p:spTree>
    <p:extLst>
      <p:ext uri="{BB962C8B-B14F-4D97-AF65-F5344CB8AC3E}">
        <p14:creationId xmlns:p14="http://schemas.microsoft.com/office/powerpoint/2010/main" val="18924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xmlns=""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xmlns=""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xmlns=""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xmlns=""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xmlns=""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xmlns=""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xmlns=""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xmlns=""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xmlns=""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xmlns=""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xmlns=""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xmlns=""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xmlns=""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xmlns=""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xmlns=""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xmlns=""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xmlns=""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xmlns=""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xmlns=""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xmlns=""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xmlns=""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xmlns=""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xmlns=""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xmlns=""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xmlns=""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xmlns=""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xmlns=""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xmlns=""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xmlns=""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xmlns=""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xmlns=""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xmlns=""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xmlns=""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xmlns=""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xmlns=""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xmlns=""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xmlns=""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xmlns=""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xmlns=""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xmlns=""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xmlns=""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xmlns=""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xmlns=""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xmlns=""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xmlns=""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xmlns=""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xmlns=""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xmlns=""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xmlns=""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xmlns=""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xmlns=""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xmlns=""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xmlns=""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xmlns=""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xmlns=""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xmlns=""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xmlns=""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xmlns=""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xmlns=""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xmlns=""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xmlns=""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xmlns=""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xmlns=""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xmlns=""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xmlns=""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xmlns=""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xmlns=""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xmlns=""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xmlns=""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xmlns=""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xmlns=""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xmlns=""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xmlns=""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xmlns=""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xmlns=""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xmlns=""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xmlns=""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xmlns=""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xmlns=""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xmlns=""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xmlns=""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xmlns=""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xmlns=""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xmlns=""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xmlns=""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xmlns=""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xmlns=""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xmlns=""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xmlns=""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xmlns=""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xmlns=""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xmlns=""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xmlns=""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xmlns=""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xmlns=""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xmlns=""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xmlns=""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xmlns=""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xmlns=""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xmlns=""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xmlns=""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xmlns=""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xmlns=""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xmlns=""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xmlns=""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xmlns=""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xmlns=""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xmlns=""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xmlns=""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xmlns=""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xmlns=""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xmlns=""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xmlns=""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xmlns=""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xmlns=""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xmlns=""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xmlns=""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xmlns=""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xmlns=""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xmlns=""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xmlns=""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xmlns=""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xmlns=""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xmlns=""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xmlns=""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xmlns=""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IA</a:t>
            </a:r>
          </a:p>
        </p:txBody>
      </p:sp>
    </p:spTree>
    <p:extLst>
      <p:ext uri="{BB962C8B-B14F-4D97-AF65-F5344CB8AC3E}">
        <p14:creationId xmlns:p14="http://schemas.microsoft.com/office/powerpoint/2010/main" val="203156968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3891751" y="198514"/>
            <a:ext cx="3498885" cy="822960"/>
            <a:chOff x="3659467" y="-102636"/>
            <a:chExt cx="3498885" cy="822960"/>
          </a:xfrm>
        </p:grpSpPr>
        <p:sp>
          <p:nvSpPr>
            <p:cNvPr id="8" name="Round Diagonal Corner Rectangle 7"/>
            <p:cNvSpPr/>
            <p:nvPr/>
          </p:nvSpPr>
          <p:spPr>
            <a:xfrm>
              <a:off x="3659467" y="-102636"/>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3840386" y="52250"/>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3" y="1483567"/>
            <a:ext cx="11560629" cy="5141168"/>
          </a:xfrm>
          <a:prstGeom prst="rect">
            <a:avLst/>
          </a:prstGeom>
        </p:spPr>
      </p:pic>
      <p:sp>
        <p:nvSpPr>
          <p:cNvPr id="7" name="Rectangle 6"/>
          <p:cNvSpPr/>
          <p:nvPr/>
        </p:nvSpPr>
        <p:spPr>
          <a:xfrm>
            <a:off x="653762" y="1099851"/>
            <a:ext cx="10628811" cy="461665"/>
          </a:xfrm>
          <a:prstGeom prst="rect">
            <a:avLst/>
          </a:prstGeom>
        </p:spPr>
        <p:txBody>
          <a:bodyPr wrap="square">
            <a:spAutoFit/>
          </a:bodyPr>
          <a:lstStyle/>
          <a:p>
            <a:r>
              <a:rPr lang="vi-VN" sz="2400" b="0" i="0" dirty="0">
                <a:solidFill>
                  <a:srgbClr val="000000"/>
                </a:solidFill>
                <a:effectLst/>
                <a:latin typeface="+mj-lt"/>
              </a:rPr>
              <a:t>Hãy sắp xếp những tấm thẻ vào các ô trong bảng dưới đây theo quy luật nhất định.</a:t>
            </a:r>
            <a:endParaRPr lang="en-US" sz="2400" dirty="0">
              <a:latin typeface="+mj-lt"/>
            </a:endParaRPr>
          </a:p>
        </p:txBody>
      </p:sp>
    </p:spTree>
    <p:extLst>
      <p:ext uri="{BB962C8B-B14F-4D97-AF65-F5344CB8AC3E}">
        <p14:creationId xmlns:p14="http://schemas.microsoft.com/office/powerpoint/2010/main" val="3595016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a16="http://schemas.microsoft.com/office/drawing/2014/main" xmlns=""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xmlns=""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xmlns=""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xmlns=""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xmlns=""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xmlns=""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xmlns=""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a16="http://schemas.microsoft.com/office/drawing/2014/main" xmlns=""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xmlns=""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xmlns=""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xmlns=""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xmlns=""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xmlns=""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xmlns=""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xmlns=""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xmlns=""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xmlns=""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xmlns=""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xmlns=""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xmlns=""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xmlns=""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xmlns=""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xmlns=""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xmlns=""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xmlns=""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xmlns=""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xmlns=""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xmlns=""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xmlns=""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xmlns=""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xmlns=""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xmlns=""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xmlns=""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xmlns=""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xmlns=""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xmlns=""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xmlns=""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xmlns=""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xmlns=""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xmlns=""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xmlns=""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xmlns=""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xmlns=""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xmlns=""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xmlns=""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xmlns=""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xmlns=""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xmlns=""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xmlns=""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xmlns=""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xmlns=""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xmlns=""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xmlns=""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xmlns=""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xmlns=""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xmlns=""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xmlns=""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xmlns=""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xmlns=""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xmlns=""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xmlns=""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xmlns=""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xmlns=""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xmlns=""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xmlns=""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xmlns=""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xmlns=""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xmlns=""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xmlns=""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xmlns=""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xmlns=""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xmlns=""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xmlns=""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xmlns=""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xmlns=""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xmlns=""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xmlns=""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xmlns=""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xmlns=""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xmlns=""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xmlns=""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xmlns=""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xmlns=""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xmlns=""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xmlns=""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xmlns=""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xmlns=""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xmlns=""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xmlns=""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xmlns=""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xmlns=""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xmlns=""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xmlns=""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xmlns=""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xmlns=""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xmlns=""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xmlns=""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xmlns=""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xmlns=""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xmlns=""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xmlns=""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xmlns=""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xmlns=""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xmlns=""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xmlns=""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xmlns=""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xmlns=""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xmlns=""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xmlns=""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xmlns=""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xmlns=""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xmlns=""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xmlns=""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xmlns=""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xmlns=""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xmlns=""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xmlns=""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xmlns=""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a16="http://schemas.microsoft.com/office/drawing/2014/main" xmlns="" id="{3BB07C08-556F-493F-982D-103545C7113E}"/>
              </a:ext>
            </a:extLst>
          </p:cNvPr>
          <p:cNvSpPr/>
          <p:nvPr/>
        </p:nvSpPr>
        <p:spPr>
          <a:xfrm>
            <a:off x="1657560" y="10907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xmlns="" id="{8326C442-51CB-4BA3-8EC4-4312A708E13B}"/>
              </a:ext>
            </a:extLst>
          </p:cNvPr>
          <p:cNvSpPr txBox="1"/>
          <p:nvPr/>
        </p:nvSpPr>
        <p:spPr>
          <a:xfrm>
            <a:off x="1594665" y="1133038"/>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IIA</a:t>
            </a:r>
          </a:p>
        </p:txBody>
      </p:sp>
      <p:sp>
        <p:nvSpPr>
          <p:cNvPr id="5" name="!!1">
            <a:extLst>
              <a:ext uri="{FF2B5EF4-FFF2-40B4-BE49-F238E27FC236}">
                <a16:creationId xmlns:a16="http://schemas.microsoft.com/office/drawing/2014/main" xmlns="" id="{AC35170D-2947-4A3F-8167-AE4095A6A139}"/>
              </a:ext>
            </a:extLst>
          </p:cNvPr>
          <p:cNvSpPr/>
          <p:nvPr/>
        </p:nvSpPr>
        <p:spPr>
          <a:xfrm>
            <a:off x="782307" y="1389061"/>
            <a:ext cx="654261" cy="387060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
            <a:extLst>
              <a:ext uri="{FF2B5EF4-FFF2-40B4-BE49-F238E27FC236}">
                <a16:creationId xmlns:a16="http://schemas.microsoft.com/office/drawing/2014/main" xmlns=""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xmlns=""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xmlns=""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xmlns=""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xmlns=""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xmlns=""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Tree>
    <p:extLst>
      <p:ext uri="{BB962C8B-B14F-4D97-AF65-F5344CB8AC3E}">
        <p14:creationId xmlns:p14="http://schemas.microsoft.com/office/powerpoint/2010/main" val="138355864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a16="http://schemas.microsoft.com/office/drawing/2014/main" xmlns=""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xmlns=""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xmlns=""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xmlns=""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xmlns=""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xmlns=""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xmlns=""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30" name="!!Be">
            <a:extLst>
              <a:ext uri="{FF2B5EF4-FFF2-40B4-BE49-F238E27FC236}">
                <a16:creationId xmlns:a16="http://schemas.microsoft.com/office/drawing/2014/main" xmlns=""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xmlns=""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xmlns=""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xmlns=""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xmlns=""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xmlns=""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22" name="Rectangle: Rounded Corners 21">
            <a:extLst>
              <a:ext uri="{FF2B5EF4-FFF2-40B4-BE49-F238E27FC236}">
                <a16:creationId xmlns:a16="http://schemas.microsoft.com/office/drawing/2014/main" xmlns=""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xmlns=""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xmlns=""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xmlns=""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xmlns=""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xmlns=""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xmlns=""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xmlns=""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xmlns=""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xmlns=""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xmlns=""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xmlns=""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xmlns=""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xmlns=""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xmlns=""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xmlns=""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xmlns=""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xmlns=""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xmlns=""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xmlns=""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xmlns=""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xmlns=""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xmlns=""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xmlns=""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xmlns=""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xmlns=""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xmlns=""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xmlns=""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xmlns=""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xmlns=""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xmlns=""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xmlns=""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xmlns=""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xmlns=""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xmlns=""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xmlns=""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xmlns=""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xmlns=""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xmlns=""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xmlns=""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xmlns=""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xmlns=""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xmlns=""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xmlns=""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xmlns=""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xmlns=""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xmlns=""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xmlns=""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xmlns=""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xmlns=""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xmlns=""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xmlns=""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xmlns=""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xmlns=""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xmlns=""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xmlns=""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xmlns=""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xmlns=""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xmlns=""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xmlns=""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xmlns=""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xmlns=""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xmlns=""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xmlns=""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xmlns=""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xmlns=""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xmlns=""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xmlns=""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xmlns=""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11" name="!!1Sao">
            <a:extLst>
              <a:ext uri="{FF2B5EF4-FFF2-40B4-BE49-F238E27FC236}">
                <a16:creationId xmlns:a16="http://schemas.microsoft.com/office/drawing/2014/main" xmlns=""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xmlns=""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xmlns=""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xmlns=""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xmlns=""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xmlns=""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xmlns=""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xmlns=""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xmlns=""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xmlns=""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xmlns=""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xmlns=""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xmlns=""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xmlns=""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xmlns=""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xmlns=""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xmlns=""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xmlns=""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xmlns=""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xmlns=""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xmlns=""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xmlns=""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xmlns=""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xmlns=""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xmlns=""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xmlns=""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xmlns=""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xmlns=""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xmlns=""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xmlns=""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xmlns=""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xmlns=""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2" name="Rectangle 1">
            <a:extLst>
              <a:ext uri="{FF2B5EF4-FFF2-40B4-BE49-F238E27FC236}">
                <a16:creationId xmlns:a16="http://schemas.microsoft.com/office/drawing/2014/main" xmlns="" id="{4CAD5121-F8DD-4B69-B98D-5B34F3B33C4B}"/>
              </a:ext>
            </a:extLst>
          </p:cNvPr>
          <p:cNvSpPr/>
          <p:nvPr/>
        </p:nvSpPr>
        <p:spPr>
          <a:xfrm flipV="1">
            <a:off x="1056" y="-38986"/>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a16="http://schemas.microsoft.com/office/drawing/2014/main" xmlns="" id="{3BB07C08-556F-493F-982D-103545C7113E}"/>
              </a:ext>
            </a:extLst>
          </p:cNvPr>
          <p:cNvSpPr/>
          <p:nvPr/>
        </p:nvSpPr>
        <p:spPr>
          <a:xfrm>
            <a:off x="8618167" y="5342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xmlns="" id="{8326C442-51CB-4BA3-8EC4-4312A708E13B}"/>
              </a:ext>
            </a:extLst>
          </p:cNvPr>
          <p:cNvSpPr txBox="1"/>
          <p:nvPr/>
        </p:nvSpPr>
        <p:spPr>
          <a:xfrm>
            <a:off x="8567972" y="627338"/>
            <a:ext cx="2256883" cy="523220"/>
          </a:xfrm>
          <a:prstGeom prst="rect">
            <a:avLst/>
          </a:prstGeom>
          <a:noFill/>
        </p:spPr>
        <p:txBody>
          <a:bodyPr wrap="square" rtlCol="0">
            <a:spAutoFit/>
          </a:bodyPr>
          <a:lstStyle/>
          <a:p>
            <a:pPr algn="ctr"/>
            <a:r>
              <a:rPr lang="en-US" sz="2800" dirty="0" err="1">
                <a:solidFill>
                  <a:srgbClr val="E76F51"/>
                </a:solidFill>
                <a:latin typeface="Times New Roman" panose="02020603050405020304" pitchFamily="18" charset="0"/>
                <a:cs typeface="Times New Roman" panose="02020603050405020304" pitchFamily="18" charset="0"/>
              </a:rPr>
              <a:t>Nhóm</a:t>
            </a:r>
            <a:r>
              <a:rPr lang="en-US" sz="2800" dirty="0">
                <a:solidFill>
                  <a:srgbClr val="E76F51"/>
                </a:solidFill>
                <a:latin typeface="Times New Roman" panose="02020603050405020304" pitchFamily="18" charset="0"/>
                <a:cs typeface="Times New Roman" panose="02020603050405020304" pitchFamily="18" charset="0"/>
              </a:rPr>
              <a:t> VIIIA</a:t>
            </a:r>
          </a:p>
        </p:txBody>
      </p:sp>
      <p:sp>
        <p:nvSpPr>
          <p:cNvPr id="5" name="!!1">
            <a:extLst>
              <a:ext uri="{FF2B5EF4-FFF2-40B4-BE49-F238E27FC236}">
                <a16:creationId xmlns:a16="http://schemas.microsoft.com/office/drawing/2014/main" xmlns="" id="{AC35170D-2947-4A3F-8167-AE4095A6A139}"/>
              </a:ext>
            </a:extLst>
          </p:cNvPr>
          <p:cNvSpPr/>
          <p:nvPr/>
        </p:nvSpPr>
        <p:spPr>
          <a:xfrm>
            <a:off x="11268051" y="733407"/>
            <a:ext cx="654261" cy="5936558"/>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xmlns=""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xmlns=""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xmlns=""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xmlns=""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xmlns=""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xmlns="" id="{07F22387-CC73-40DA-B279-9B40CA40B300}"/>
              </a:ext>
            </a:extLst>
          </p:cNvPr>
          <p:cNvSpPr/>
          <p:nvPr/>
        </p:nvSpPr>
        <p:spPr>
          <a:xfrm>
            <a:off x="11293620" y="40152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xmlns="" id="{610B81A1-9A84-4F02-8C10-7DF8158D08B5}"/>
              </a:ext>
            </a:extLst>
          </p:cNvPr>
          <p:cNvSpPr/>
          <p:nvPr/>
        </p:nvSpPr>
        <p:spPr>
          <a:xfrm>
            <a:off x="11293620" y="46690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81" name="!!Lu">
            <a:extLst>
              <a:ext uri="{FF2B5EF4-FFF2-40B4-BE49-F238E27FC236}">
                <a16:creationId xmlns:a16="http://schemas.microsoft.com/office/drawing/2014/main" xmlns="" id="{3B7150C2-7CC2-40FB-BDAE-51F8FAE1C3C1}"/>
              </a:ext>
            </a:extLst>
          </p:cNvPr>
          <p:cNvSpPr/>
          <p:nvPr/>
        </p:nvSpPr>
        <p:spPr>
          <a:xfrm>
            <a:off x="11298733" y="53312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xmlns="" id="{A9018540-FBE5-4A52-BB7A-2FC8E7F8EEA7}"/>
              </a:ext>
            </a:extLst>
          </p:cNvPr>
          <p:cNvSpPr/>
          <p:nvPr/>
        </p:nvSpPr>
        <p:spPr>
          <a:xfrm>
            <a:off x="112987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Tree>
    <p:extLst>
      <p:ext uri="{BB962C8B-B14F-4D97-AF65-F5344CB8AC3E}">
        <p14:creationId xmlns:p14="http://schemas.microsoft.com/office/powerpoint/2010/main" val="9114072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Quan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sát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hình</a:t>
            </a:r>
            <a:r>
              <a:rPr lang="en-US" sz="2400" dirty="0">
                <a:solidFill>
                  <a:schemeClr val="accent5">
                    <a:lumMod val="50000"/>
                  </a:schemeClr>
                </a:solidFill>
                <a:latin typeface="Times New Roman" panose="02020603050405020304" pitchFamily="18" charset="0"/>
                <a:cs typeface="Times New Roman" panose="02020603050405020304" pitchFamily="18" charset="0"/>
              </a:rPr>
              <a:t> 3.5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electron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tử</a:t>
            </a:r>
            <a:r>
              <a:rPr lang="en-US" sz="2400" dirty="0">
                <a:solidFill>
                  <a:schemeClr val="accent5">
                    <a:lumMod val="50000"/>
                  </a:schemeClr>
                </a:solidFill>
                <a:latin typeface="Times New Roman" panose="02020603050405020304" pitchFamily="18" charset="0"/>
                <a:cs typeface="Times New Roman" panose="02020603050405020304" pitchFamily="18" charset="0"/>
              </a:rPr>
              <a:t> Li( lithium)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Cl( chlorine). Hai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nằm</a:t>
            </a:r>
            <a:r>
              <a:rPr lang="en-US" sz="2400" dirty="0">
                <a:solidFill>
                  <a:schemeClr val="accent5">
                    <a:lumMod val="50000"/>
                  </a:schemeClr>
                </a:solidFill>
                <a:latin typeface="Times New Roman" panose="02020603050405020304" pitchFamily="18" charset="0"/>
                <a:cs typeface="Times New Roman" panose="02020603050405020304" pitchFamily="18" charset="0"/>
              </a:rPr>
              <a:t>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a:p>
            <a:pPr algn="ctr"/>
            <a:r>
              <a:rPr lang="en-US" sz="24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nhận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xét</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TT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electron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1026" name="Picture 2" descr="https://lh3.googleusercontent.com/CKYfA6TRrQIuL12eB9u0GwEnLxnG_VxNIkh1ZxgLksrUJjvjUNkMXnsX_jA-A6vjuFocIEuNWubI0PbTh-wXKyC5ZXVAhA504bO9uN108KyM0PtDEfVhhTowxnEdf83B-LRKVP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6" y="2392363"/>
            <a:ext cx="5951650" cy="34242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21466" y="2409826"/>
            <a:ext cx="6096000" cy="1569660"/>
          </a:xfrm>
          <a:prstGeom prst="rect">
            <a:avLst/>
          </a:prstGeom>
        </p:spPr>
        <p:txBody>
          <a:bodyPr>
            <a:spAutoFit/>
          </a:bodyPr>
          <a:lstStyle/>
          <a:p>
            <a:pPr marL="342900" indent="-342900">
              <a:buFontTx/>
              <a:buChar char="-"/>
            </a:pPr>
            <a:r>
              <a:rPr lang="en-US" sz="2400" dirty="0" err="1">
                <a:solidFill>
                  <a:srgbClr val="C00000"/>
                </a:solidFill>
                <a:latin typeface="Times New Roman" panose="02020603050405020304" pitchFamily="18" charset="0"/>
                <a:cs typeface="Times New Roman" panose="02020603050405020304" pitchFamily="18" charset="0"/>
              </a:rPr>
              <a:t>Xét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lithium: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p>
          <a:p>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1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vòng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tròn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=&gt;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1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Li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thuộc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IA</a:t>
            </a:r>
          </a:p>
        </p:txBody>
      </p:sp>
      <p:sp>
        <p:nvSpPr>
          <p:cNvPr id="4" name="Rectangle 3"/>
          <p:cNvSpPr/>
          <p:nvPr/>
        </p:nvSpPr>
        <p:spPr>
          <a:xfrm>
            <a:off x="6096000" y="4373442"/>
            <a:ext cx="6096000" cy="1569660"/>
          </a:xfrm>
          <a:prstGeom prst="rect">
            <a:avLst/>
          </a:prstGeom>
        </p:spPr>
        <p:txBody>
          <a:bodyPr>
            <a:spAutoFit/>
          </a:bodyPr>
          <a:lstStyle/>
          <a:p>
            <a:pPr marL="342900" indent="-342900">
              <a:buFontTx/>
              <a:buChar char="-"/>
            </a:pPr>
            <a:r>
              <a:rPr lang="en-US" sz="2400" dirty="0" err="1">
                <a:solidFill>
                  <a:srgbClr val="C00000"/>
                </a:solidFill>
                <a:latin typeface="Times New Roman" panose="02020603050405020304" pitchFamily="18" charset="0"/>
                <a:cs typeface="Times New Roman" panose="02020603050405020304" pitchFamily="18" charset="0"/>
              </a:rPr>
              <a:t>Xét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chlorine: </a:t>
            </a:r>
          </a:p>
          <a:p>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7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vòng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tròn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=&gt;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7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p>
          <a:p>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Cl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thuộc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VIIA</a:t>
            </a:r>
          </a:p>
        </p:txBody>
      </p:sp>
      <p:sp>
        <p:nvSpPr>
          <p:cNvPr id="7" name="TextBox 6">
            <a:extLst>
              <a:ext uri="{FF2B5EF4-FFF2-40B4-BE49-F238E27FC236}">
                <a16:creationId xmlns:a16="http://schemas.microsoft.com/office/drawing/2014/main" xmlns="" id="{291399A3-1212-A401-E524-FC99EAB41FD7}"/>
              </a:ext>
            </a:extLst>
          </p:cNvPr>
          <p:cNvSpPr txBox="1"/>
          <p:nvPr/>
        </p:nvSpPr>
        <p:spPr>
          <a:xfrm>
            <a:off x="1521375" y="6101642"/>
            <a:ext cx="6487508" cy="461665"/>
          </a:xfrm>
          <a:prstGeom prst="rect">
            <a:avLst/>
          </a:prstGeom>
          <a:solidFill>
            <a:schemeClr val="accent2">
              <a:lumMod val="20000"/>
              <a:lumOff val="80000"/>
            </a:schemeClr>
          </a:solidFill>
          <a:ln w="12700">
            <a:solidFill>
              <a:schemeClr val="accent1"/>
            </a:solidFill>
          </a:ln>
        </p:spPr>
        <p:txBody>
          <a:bodyPr wrap="square">
            <a:spAutoFit/>
          </a:bodyPr>
          <a:lstStyle/>
          <a:p>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Số TT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 </a:t>
            </a:r>
            <a:r>
              <a:rPr lang="en-US" sz="2400" b="1" dirty="0">
                <a:solidFill>
                  <a:srgbClr val="FF0000"/>
                </a:solidFill>
                <a:latin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số electron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ngoài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endParaRPr lang="en-US" b="1" dirty="0">
              <a:solidFill>
                <a:srgbClr val="FF0000"/>
              </a:solidFill>
            </a:endParaRPr>
          </a:p>
        </p:txBody>
      </p:sp>
    </p:spTree>
    <p:extLst>
      <p:ext uri="{BB962C8B-B14F-4D97-AF65-F5344CB8AC3E}">
        <p14:creationId xmlns:p14="http://schemas.microsoft.com/office/powerpoint/2010/main" val="10793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2352321"/>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Times New Roman" panose="02020603050405020304" pitchFamily="18" charset="0"/>
                <a:cs typeface="Times New Roman" panose="02020603050405020304" pitchFamily="18" charset="0"/>
              </a:rPr>
              <a:t>Ngoài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A,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còn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B.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B</a:t>
            </a: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p14="http://schemas.microsoft.com/office/powerpoint/2010/main" val="1786787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5</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a:t>
            </a:r>
          </a:p>
        </p:txBody>
      </p:sp>
      <p:sp>
        <p:nvSpPr>
          <p:cNvPr id="4" name="Oval Callout 3"/>
          <p:cNvSpPr/>
          <p:nvPr/>
        </p:nvSpPr>
        <p:spPr>
          <a:xfrm>
            <a:off x="5892768" y="5025261"/>
            <a:ext cx="4219303" cy="1737360"/>
          </a:xfrm>
          <a:prstGeom prst="wedgeEllipseCallout">
            <a:avLst>
              <a:gd name="adj1" fmla="val -44362"/>
              <a:gd name="adj2" fmla="val -55545"/>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chemeClr val="accent5">
                    <a:lumMod val="50000"/>
                  </a:schemeClr>
                </a:solidFill>
                <a:latin typeface="Times New Roman" panose="02020603050405020304" pitchFamily="18" charset="0"/>
                <a:cs typeface="Times New Roman" panose="02020603050405020304" pitchFamily="18" charset="0"/>
              </a:rPr>
              <a:t>Vậy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này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400" dirty="0">
                <a:solidFill>
                  <a:schemeClr val="accent5">
                    <a:lumMod val="50000"/>
                  </a:schemeClr>
                </a:solidFill>
                <a:latin typeface="Times New Roman" panose="02020603050405020304" pitchFamily="18" charset="0"/>
                <a:cs typeface="Times New Roman" panose="02020603050405020304" pitchFamily="18" charset="0"/>
              </a:rPr>
              <a:t>, phi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hay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hiếm</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352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84089" y="3011404"/>
            <a:ext cx="5604635" cy="1384995"/>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III. VỊ TRÍ CÁC NGUYÊN TỐ KIM LOẠI, PHI KIM, KHÍ HIẾM TRONG BẢNG TUẦN HOÀN</a:t>
            </a:r>
          </a:p>
        </p:txBody>
      </p:sp>
    </p:spTree>
    <p:extLst>
      <p:ext uri="{BB962C8B-B14F-4D97-AF65-F5344CB8AC3E}">
        <p14:creationId xmlns:p14="http://schemas.microsoft.com/office/powerpoint/2010/main" val="3843547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Lý thuyết Khoa học tự nhiên 7 Bài 3: Sơ lược về bảng tuần hoàn các nguyên tố hóa học - Cánh diều  (ảnh 1)"/>
          <p:cNvPicPr>
            <a:picLocks noChangeAspect="1" noChangeArrowheads="1"/>
          </p:cNvPicPr>
          <p:nvPr/>
        </p:nvPicPr>
        <p:blipFill>
          <a:blip r:embed="rId2"/>
          <a:srcRect/>
          <a:stretch>
            <a:fillRect/>
          </a:stretch>
        </p:blipFill>
        <p:spPr bwMode="auto">
          <a:xfrm>
            <a:off x="152400" y="-1"/>
            <a:ext cx="11791949" cy="66770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09066" y="105138"/>
            <a:ext cx="3968730" cy="2860131"/>
            <a:chOff x="104502" y="105138"/>
            <a:chExt cx="3968730" cy="2860131"/>
          </a:xfrm>
        </p:grpSpPr>
        <p:pic>
          <p:nvPicPr>
            <p:cNvPr id="2054" name="Picture 6" descr="Magnesium metal 99.95% — Lucite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02" y="105138"/>
              <a:ext cx="3968730" cy="2860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20241" y="105138"/>
              <a:ext cx="1828800" cy="461665"/>
            </a:xfrm>
            <a:prstGeom prst="rect">
              <a:avLst/>
            </a:prstGeom>
            <a:noFill/>
          </p:spPr>
          <p:txBody>
            <a:bodyPr wrap="square" rtlCol="0">
              <a:spAutoFit/>
            </a:bodyPr>
            <a:lstStyle/>
            <a:p>
              <a:r>
                <a:rPr lang="en-US" sz="2400" dirty="0"/>
                <a:t>Magnesium</a:t>
              </a:r>
            </a:p>
          </p:txBody>
        </p:sp>
      </p:grpSp>
      <p:grpSp>
        <p:nvGrpSpPr>
          <p:cNvPr id="7" name="Group 6"/>
          <p:cNvGrpSpPr/>
          <p:nvPr/>
        </p:nvGrpSpPr>
        <p:grpSpPr>
          <a:xfrm>
            <a:off x="8151223" y="105138"/>
            <a:ext cx="3894706" cy="2562307"/>
            <a:chOff x="8151223" y="105138"/>
            <a:chExt cx="3894706" cy="2562307"/>
          </a:xfrm>
        </p:grpSpPr>
        <p:pic>
          <p:nvPicPr>
            <p:cNvPr id="2056" name="Picture 8" descr="Canxi - Nguyên tố hóa học - Các nguyên tố hóa học - 6506 -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223" y="105138"/>
              <a:ext cx="3894706" cy="25623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55726" y="105138"/>
              <a:ext cx="1332411" cy="523220"/>
            </a:xfrm>
            <a:prstGeom prst="rect">
              <a:avLst/>
            </a:prstGeom>
            <a:noFill/>
          </p:spPr>
          <p:txBody>
            <a:bodyPr wrap="square" rtlCol="0">
              <a:spAutoFit/>
            </a:bodyPr>
            <a:lstStyle/>
            <a:p>
              <a:r>
                <a:rPr lang="en-US" sz="2800" dirty="0"/>
                <a:t>Calcium</a:t>
              </a:r>
            </a:p>
          </p:txBody>
        </p:sp>
      </p:grpSp>
      <p:grpSp>
        <p:nvGrpSpPr>
          <p:cNvPr id="9" name="Group 8"/>
          <p:cNvGrpSpPr/>
          <p:nvPr/>
        </p:nvGrpSpPr>
        <p:grpSpPr>
          <a:xfrm>
            <a:off x="39053" y="4372247"/>
            <a:ext cx="3709988" cy="2381250"/>
            <a:chOff x="39053" y="4372247"/>
            <a:chExt cx="3709988" cy="2381250"/>
          </a:xfrm>
        </p:grpSpPr>
        <p:pic>
          <p:nvPicPr>
            <p:cNvPr id="2058" name="Picture 10" descr="Stronti - Nguyên tố hóa học - Các nguyên tố hóa học - 6546 -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3" y="4372247"/>
              <a:ext cx="3709988"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053" y="4372247"/>
              <a:ext cx="1593668" cy="461665"/>
            </a:xfrm>
            <a:prstGeom prst="rect">
              <a:avLst/>
            </a:prstGeom>
            <a:noFill/>
          </p:spPr>
          <p:txBody>
            <a:bodyPr wrap="square" rtlCol="0">
              <a:spAutoFit/>
            </a:bodyPr>
            <a:lstStyle/>
            <a:p>
              <a:r>
                <a:rPr lang="en-US" sz="2400" dirty="0"/>
                <a:t>Strontium</a:t>
              </a:r>
            </a:p>
          </p:txBody>
        </p:sp>
      </p:grpSp>
      <p:grpSp>
        <p:nvGrpSpPr>
          <p:cNvPr id="11" name="Group 10"/>
          <p:cNvGrpSpPr/>
          <p:nvPr/>
        </p:nvGrpSpPr>
        <p:grpSpPr>
          <a:xfrm>
            <a:off x="3865426" y="4248050"/>
            <a:ext cx="4012734" cy="2471268"/>
            <a:chOff x="3865426" y="4248050"/>
            <a:chExt cx="4012734" cy="2471268"/>
          </a:xfrm>
        </p:grpSpPr>
        <p:pic>
          <p:nvPicPr>
            <p:cNvPr id="2060" name="Picture 12" descr="Barium | ClearlyExplained.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426" y="4372247"/>
              <a:ext cx="4012734" cy="23470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93177" y="4248050"/>
              <a:ext cx="2090058" cy="461665"/>
            </a:xfrm>
            <a:prstGeom prst="rect">
              <a:avLst/>
            </a:prstGeom>
            <a:noFill/>
          </p:spPr>
          <p:txBody>
            <a:bodyPr wrap="square" rtlCol="0">
              <a:spAutoFit/>
            </a:bodyPr>
            <a:lstStyle/>
            <a:p>
              <a:r>
                <a:rPr lang="en-US" sz="2400" dirty="0"/>
                <a:t>Barium</a:t>
              </a:r>
            </a:p>
          </p:txBody>
        </p:sp>
      </p:grpSp>
      <p:grpSp>
        <p:nvGrpSpPr>
          <p:cNvPr id="13" name="Group 12"/>
          <p:cNvGrpSpPr/>
          <p:nvPr/>
        </p:nvGrpSpPr>
        <p:grpSpPr>
          <a:xfrm>
            <a:off x="8151223" y="4306933"/>
            <a:ext cx="3891474" cy="2403565"/>
            <a:chOff x="8151223" y="4306933"/>
            <a:chExt cx="3891474" cy="2403565"/>
          </a:xfrm>
        </p:grpSpPr>
        <p:pic>
          <p:nvPicPr>
            <p:cNvPr id="2062" name="Picture 14" descr="Radi – Wikipedia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t="15435" b="7300"/>
            <a:stretch/>
          </p:blipFill>
          <p:spPr bwMode="auto">
            <a:xfrm>
              <a:off x="8151223" y="4306933"/>
              <a:ext cx="3891474" cy="24035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33252" y="4306933"/>
              <a:ext cx="1254885" cy="461665"/>
            </a:xfrm>
            <a:prstGeom prst="rect">
              <a:avLst/>
            </a:prstGeom>
            <a:noFill/>
          </p:spPr>
          <p:txBody>
            <a:bodyPr wrap="square" rtlCol="0">
              <a:spAutoFit/>
            </a:bodyPr>
            <a:lstStyle/>
            <a:p>
              <a:r>
                <a:rPr lang="en-US" sz="2400" dirty="0"/>
                <a:t>Radium</a:t>
              </a:r>
            </a:p>
          </p:txBody>
        </p:sp>
      </p:grpSp>
      <p:grpSp>
        <p:nvGrpSpPr>
          <p:cNvPr id="15" name="Group 14"/>
          <p:cNvGrpSpPr/>
          <p:nvPr/>
        </p:nvGrpSpPr>
        <p:grpSpPr>
          <a:xfrm>
            <a:off x="392291" y="42923"/>
            <a:ext cx="3539435" cy="3043011"/>
            <a:chOff x="392291" y="42923"/>
            <a:chExt cx="3539435" cy="3043011"/>
          </a:xfrm>
        </p:grpSpPr>
        <p:pic>
          <p:nvPicPr>
            <p:cNvPr id="2064" name="Picture 16" descr="Beril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91" y="42923"/>
              <a:ext cx="2535842" cy="30430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61306" y="176445"/>
              <a:ext cx="1370420" cy="461665"/>
            </a:xfrm>
            <a:prstGeom prst="rect">
              <a:avLst/>
            </a:prstGeom>
            <a:noFill/>
          </p:spPr>
          <p:txBody>
            <a:bodyPr wrap="square" rtlCol="0">
              <a:spAutoFit/>
            </a:bodyPr>
            <a:lstStyle/>
            <a:p>
              <a:r>
                <a:rPr lang="en-US" sz="2400" dirty="0"/>
                <a:t>Beryllium</a:t>
              </a:r>
            </a:p>
          </p:txBody>
        </p:sp>
      </p:grpSp>
      <p:sp>
        <p:nvSpPr>
          <p:cNvPr id="22" name="TextBox 21"/>
          <p:cNvSpPr txBox="1"/>
          <p:nvPr/>
        </p:nvSpPr>
        <p:spPr>
          <a:xfrm>
            <a:off x="2205400" y="3277573"/>
            <a:ext cx="885884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tố</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IIA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gọi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kiềm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thổ</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0772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34102" y="1580607"/>
            <a:ext cx="3448595" cy="2860766"/>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200" dirty="0">
                <a:solidFill>
                  <a:srgbClr val="002060"/>
                </a:solidFill>
                <a:latin typeface="Times New Roman" panose="02020603050405020304" pitchFamily="18" charset="0"/>
                <a:cs typeface="Times New Roman" panose="02020603050405020304" pitchFamily="18" charset="0"/>
              </a:rPr>
              <a:t>80% </a:t>
            </a:r>
            <a:r>
              <a:rPr lang="en-US" sz="2200" dirty="0" err="1">
                <a:solidFill>
                  <a:srgbClr val="002060"/>
                </a:solidFill>
                <a:latin typeface="Times New Roman" panose="02020603050405020304" pitchFamily="18" charset="0"/>
                <a:cs typeface="Times New Roman" panose="02020603050405020304" pitchFamily="18" charset="0"/>
              </a:rPr>
              <a:t>các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nguyên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tố</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trong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tuần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hoàn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kim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loại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Chúng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nằm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phía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dưới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phải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tuần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hoàn</a:t>
            </a:r>
            <a:endParaRPr lang="en-US" sz="2200" dirty="0">
              <a:solidFill>
                <a:srgbClr val="002060"/>
              </a:solidFill>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t="3954"/>
          <a:stretch/>
        </p:blipFill>
        <p:spPr>
          <a:xfrm>
            <a:off x="1254035" y="117566"/>
            <a:ext cx="6240313" cy="6740434"/>
          </a:xfrm>
          <a:prstGeom prst="rect">
            <a:avLst/>
          </a:prstGeom>
        </p:spPr>
      </p:pic>
    </p:spTree>
    <p:extLst>
      <p:ext uri="{BB962C8B-B14F-4D97-AF65-F5344CB8AC3E}">
        <p14:creationId xmlns:p14="http://schemas.microsoft.com/office/powerpoint/2010/main" val="2171356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EB8F937-CA73-11F1-EEBE-CFF07133EB5D}"/>
              </a:ext>
            </a:extLst>
          </p:cNvPr>
          <p:cNvPicPr>
            <a:picLocks noChangeAspect="1"/>
          </p:cNvPicPr>
          <p:nvPr/>
        </p:nvPicPr>
        <p:blipFill>
          <a:blip r:embed="rId2"/>
          <a:stretch>
            <a:fillRect/>
          </a:stretch>
        </p:blipFill>
        <p:spPr>
          <a:xfrm>
            <a:off x="0" y="0"/>
            <a:ext cx="8366235" cy="6642538"/>
          </a:xfrm>
          <a:prstGeom prst="rect">
            <a:avLst/>
          </a:prstGeom>
        </p:spPr>
      </p:pic>
      <p:sp>
        <p:nvSpPr>
          <p:cNvPr id="3" name="Rectangle 2"/>
          <p:cNvSpPr/>
          <p:nvPr/>
        </p:nvSpPr>
        <p:spPr>
          <a:xfrm>
            <a:off x="326571" y="1058090"/>
            <a:ext cx="470264" cy="4049487"/>
          </a:xfrm>
          <a:prstGeom prst="rect">
            <a:avLst/>
          </a:prstGeom>
          <a:solidFill>
            <a:schemeClr val="accent4">
              <a:lumMod val="60000"/>
              <a:lumOff val="40000"/>
              <a:alpha val="37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464732" y="2197863"/>
            <a:ext cx="3487783" cy="2246812"/>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IA </a:t>
            </a:r>
            <a:r>
              <a:rPr lang="en-US" sz="2400" dirty="0" err="1">
                <a:solidFill>
                  <a:srgbClr val="002060"/>
                </a:solidFill>
                <a:latin typeface="Times New Roman" panose="02020603050405020304" pitchFamily="18" charset="0"/>
                <a:cs typeface="Times New Roman" panose="02020603050405020304" pitchFamily="18" charset="0"/>
              </a:rPr>
              <a:t>đều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mạnh</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149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p14="http://schemas.microsoft.com/office/powerpoint/2010/main" val="1898573243"/>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a16="http://schemas.microsoft.com/office/drawing/2014/main" xmlns="" val="336320145"/>
                    </a:ext>
                  </a:extLst>
                </a:gridCol>
                <a:gridCol w="2189522">
                  <a:extLst>
                    <a:ext uri="{9D8B030D-6E8A-4147-A177-3AD203B41FA5}">
                      <a16:colId xmlns:a16="http://schemas.microsoft.com/office/drawing/2014/main" xmlns="" val="3455284253"/>
                    </a:ext>
                  </a:extLst>
                </a:gridCol>
                <a:gridCol w="2189522">
                  <a:extLst>
                    <a:ext uri="{9D8B030D-6E8A-4147-A177-3AD203B41FA5}">
                      <a16:colId xmlns:a16="http://schemas.microsoft.com/office/drawing/2014/main" xmlns="" val="1249981168"/>
                    </a:ext>
                  </a:extLst>
                </a:gridCol>
                <a:gridCol w="2189522">
                  <a:extLst>
                    <a:ext uri="{9D8B030D-6E8A-4147-A177-3AD203B41FA5}">
                      <a16:colId xmlns:a16="http://schemas.microsoft.com/office/drawing/2014/main" xmlns=""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2" name="TextBox 11"/>
          <p:cNvSpPr txBox="1"/>
          <p:nvPr/>
        </p:nvSpPr>
        <p:spPr>
          <a:xfrm>
            <a:off x="8843724" y="4252241"/>
            <a:ext cx="504928"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7</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4419854" y="3151552"/>
            <a:ext cx="702651"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11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8" name="Rectangle 17"/>
          <p:cNvSpPr/>
          <p:nvPr/>
        </p:nvSpPr>
        <p:spPr>
          <a:xfrm>
            <a:off x="626711" y="5501363"/>
            <a:ext cx="11195173" cy="830997"/>
          </a:xfrm>
          <a:prstGeom prst="rect">
            <a:avLst/>
          </a:prstGeom>
        </p:spPr>
        <p:txBody>
          <a:bodyPr wrap="square">
            <a:spAutoFit/>
          </a:bodyPr>
          <a:lstStyle/>
          <a:p>
            <a:r>
              <a:rPr lang="vi-VN" sz="2400" b="0" i="0" dirty="0">
                <a:solidFill>
                  <a:srgbClr val="000000"/>
                </a:solidFill>
                <a:effectLst/>
                <a:latin typeface="+mj-lt"/>
              </a:rPr>
              <a:t>Hãy cho biết các tấm thẻ được sắp xếp theo quy luật nào theo hàng và theo cột. Tương tự như vậy, có thể sắp xếp các nguyên tố hóa học theo quy luật vào một bảng được không?</a:t>
            </a:r>
            <a:endParaRPr lang="en-US" sz="2400" dirty="0">
              <a:latin typeface="+mj-lt"/>
            </a:endParaRPr>
          </a:p>
        </p:txBody>
      </p:sp>
    </p:spTree>
    <p:extLst>
      <p:ext uri="{BB962C8B-B14F-4D97-AF65-F5344CB8AC3E}">
        <p14:creationId xmlns:p14="http://schemas.microsoft.com/office/powerpoint/2010/main" val="279650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EB8F937-CA73-11F1-EEBE-CFF07133EB5D}"/>
              </a:ext>
            </a:extLst>
          </p:cNvPr>
          <p:cNvPicPr>
            <a:picLocks noChangeAspect="1"/>
          </p:cNvPicPr>
          <p:nvPr/>
        </p:nvPicPr>
        <p:blipFill>
          <a:blip r:embed="rId2"/>
          <a:stretch>
            <a:fillRect/>
          </a:stretch>
        </p:blipFill>
        <p:spPr>
          <a:xfrm>
            <a:off x="156155" y="0"/>
            <a:ext cx="8366235" cy="6642538"/>
          </a:xfrm>
          <a:prstGeom prst="rect">
            <a:avLst/>
          </a:prstGeom>
        </p:spPr>
      </p:pic>
      <p:sp>
        <p:nvSpPr>
          <p:cNvPr id="3" name="Rectangle 2"/>
          <p:cNvSpPr/>
          <p:nvPr/>
        </p:nvSpPr>
        <p:spPr>
          <a:xfrm>
            <a:off x="7398985" y="1097278"/>
            <a:ext cx="438729" cy="3984173"/>
          </a:xfrm>
          <a:prstGeom prst="rect">
            <a:avLst/>
          </a:prstGeom>
          <a:solidFill>
            <a:schemeClr val="accent4">
              <a:lumMod val="60000"/>
              <a:lumOff val="40000"/>
              <a:alpha val="37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522390" y="2103120"/>
            <a:ext cx="3495439" cy="2090057"/>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VIIA </a:t>
            </a:r>
            <a:r>
              <a:rPr lang="en-US" sz="2400" dirty="0" err="1">
                <a:solidFill>
                  <a:srgbClr val="002060"/>
                </a:solidFill>
                <a:latin typeface="Times New Roman" panose="02020603050405020304" pitchFamily="18" charset="0"/>
                <a:cs typeface="Times New Roman" panose="02020603050405020304" pitchFamily="18" charset="0"/>
              </a:rPr>
              <a:t>hầu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phi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09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EB8F937-CA73-11F1-EEBE-CFF07133EB5D}"/>
              </a:ext>
            </a:extLst>
          </p:cNvPr>
          <p:cNvPicPr>
            <a:picLocks noChangeAspect="1"/>
          </p:cNvPicPr>
          <p:nvPr/>
        </p:nvPicPr>
        <p:blipFill>
          <a:blip r:embed="rId2"/>
          <a:stretch>
            <a:fillRect/>
          </a:stretch>
        </p:blipFill>
        <p:spPr>
          <a:xfrm>
            <a:off x="156155" y="0"/>
            <a:ext cx="8366235" cy="6642538"/>
          </a:xfrm>
          <a:prstGeom prst="rect">
            <a:avLst/>
          </a:prstGeom>
        </p:spPr>
      </p:pic>
      <p:sp>
        <p:nvSpPr>
          <p:cNvPr id="3" name="Rectangle 2"/>
          <p:cNvSpPr/>
          <p:nvPr/>
        </p:nvSpPr>
        <p:spPr>
          <a:xfrm>
            <a:off x="7856185" y="391884"/>
            <a:ext cx="438729" cy="4715693"/>
          </a:xfrm>
          <a:prstGeom prst="rect">
            <a:avLst/>
          </a:prstGeom>
          <a:solidFill>
            <a:schemeClr val="accent4">
              <a:lumMod val="60000"/>
              <a:lumOff val="40000"/>
              <a:alpha val="37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522390" y="2103121"/>
            <a:ext cx="3495439" cy="2037805"/>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Tất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VIIIA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gọi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hiếm</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6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Luyện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tập</a:t>
            </a:r>
            <a:r>
              <a:rPr lang="en-US" sz="2400" b="1" i="1" dirty="0">
                <a:solidFill>
                  <a:srgbClr val="FF0000"/>
                </a:solidFill>
                <a:latin typeface="Times New Roman" panose="02020603050405020304" pitchFamily="18" charset="0"/>
                <a:cs typeface="Times New Roman" panose="02020603050405020304" pitchFamily="18" charset="0"/>
              </a:rPr>
              <a:t> 5</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phi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khí</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hiếm</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loại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498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45162" y="1756137"/>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44901" y="3402893"/>
            <a:ext cx="5604635"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IV. Ý NGHĨA BẢNG TUẦN HOÀN</a:t>
            </a:r>
          </a:p>
        </p:txBody>
      </p:sp>
    </p:spTree>
    <p:extLst>
      <p:ext uri="{BB962C8B-B14F-4D97-AF65-F5344CB8AC3E}">
        <p14:creationId xmlns:p14="http://schemas.microsoft.com/office/powerpoint/2010/main" val="2322003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
            <a:extLst>
              <a:ext uri="{FF2B5EF4-FFF2-40B4-BE49-F238E27FC236}">
                <a16:creationId xmlns:a16="http://schemas.microsoft.com/office/drawing/2014/main" xmlns="" id="{45F5C82C-3D74-4DCD-A5BB-C11BDBE6258B}"/>
              </a:ext>
            </a:extLst>
          </p:cNvPr>
          <p:cNvSpPr/>
          <p:nvPr/>
        </p:nvSpPr>
        <p:spPr>
          <a:xfrm>
            <a:off x="2104693" y="2303082"/>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3" name="TextBox 2"/>
          <p:cNvSpPr txBox="1"/>
          <p:nvPr/>
        </p:nvSpPr>
        <p:spPr>
          <a:xfrm>
            <a:off x="3102258" y="2355111"/>
            <a:ext cx="768031" cy="707886"/>
          </a:xfrm>
          <a:prstGeom prst="rect">
            <a:avLst/>
          </a:prstGeom>
          <a:noFill/>
        </p:spPr>
        <p:txBody>
          <a:bodyPr wrap="square" rtlCol="0">
            <a:spAutoFit/>
          </a:bodyPr>
          <a:lstStyle/>
          <a:p>
            <a:pPr algn="ctr"/>
            <a:r>
              <a:rPr lang="en-US" sz="4000" dirty="0">
                <a:solidFill>
                  <a:schemeClr val="accent4">
                    <a:lumMod val="20000"/>
                    <a:lumOff val="80000"/>
                  </a:schemeClr>
                </a:solidFill>
                <a:effectLst>
                  <a:outerShdw blurRad="38100" dist="38100" dir="2700000" algn="tl">
                    <a:srgbClr val="000000">
                      <a:alpha val="43137"/>
                    </a:srgbClr>
                  </a:outerShdw>
                </a:effectLst>
              </a:rPr>
              <a:t>3</a:t>
            </a:r>
          </a:p>
        </p:txBody>
      </p:sp>
      <p:sp>
        <p:nvSpPr>
          <p:cNvPr id="4" name="TextBox 3"/>
          <p:cNvSpPr txBox="1"/>
          <p:nvPr/>
        </p:nvSpPr>
        <p:spPr>
          <a:xfrm>
            <a:off x="2778133" y="3887540"/>
            <a:ext cx="1501691" cy="584775"/>
          </a:xfrm>
          <a:prstGeom prst="rect">
            <a:avLst/>
          </a:prstGeom>
          <a:noFill/>
        </p:spPr>
        <p:txBody>
          <a:bodyPr wrap="square" rtlCol="0">
            <a:spAutoFit/>
          </a:bodyPr>
          <a:lstStyle/>
          <a:p>
            <a:r>
              <a:rPr lang="en-US" sz="3200" dirty="0"/>
              <a:t>Lithium</a:t>
            </a:r>
          </a:p>
        </p:txBody>
      </p:sp>
      <p:sp>
        <p:nvSpPr>
          <p:cNvPr id="5" name="TextBox 4"/>
          <p:cNvSpPr txBox="1"/>
          <p:nvPr/>
        </p:nvSpPr>
        <p:spPr>
          <a:xfrm>
            <a:off x="3154510" y="4280449"/>
            <a:ext cx="748938" cy="707886"/>
          </a:xfrm>
          <a:prstGeom prst="rect">
            <a:avLst/>
          </a:prstGeom>
          <a:noFill/>
        </p:spPr>
        <p:txBody>
          <a:bodyPr wrap="square" rtlCol="0">
            <a:spAutoFit/>
          </a:bodyPr>
          <a:lstStyle/>
          <a:p>
            <a:pPr algn="ctr"/>
            <a:r>
              <a:rPr lang="en-US" sz="4000" dirty="0">
                <a:solidFill>
                  <a:schemeClr val="accent4">
                    <a:lumMod val="20000"/>
                    <a:lumOff val="80000"/>
                  </a:schemeClr>
                </a:solidFill>
                <a:effectLst>
                  <a:outerShdw blurRad="38100" dist="38100" dir="2700000" algn="tl">
                    <a:srgbClr val="000000">
                      <a:alpha val="43137"/>
                    </a:srgbClr>
                  </a:outerShdw>
                </a:effectLst>
              </a:rPr>
              <a:t>7</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12" y="198701"/>
            <a:ext cx="1786581" cy="1747666"/>
          </a:xfrm>
          <a:prstGeom prst="rect">
            <a:avLst/>
          </a:prstGeom>
        </p:spPr>
      </p:pic>
      <p:sp>
        <p:nvSpPr>
          <p:cNvPr id="10" name="Rounded Rectangle 9"/>
          <p:cNvSpPr/>
          <p:nvPr/>
        </p:nvSpPr>
        <p:spPr>
          <a:xfrm>
            <a:off x="2208409" y="799271"/>
            <a:ext cx="2494837" cy="67926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iCiel TALUHLA" pitchFamily="50" charset="0"/>
              </a:rPr>
              <a:t>Em</a:t>
            </a:r>
            <a:r>
              <a:rPr lang="en-US" sz="2800" dirty="0">
                <a:latin typeface="iCiel TALUHLA" pitchFamily="50" charset="0"/>
              </a:rPr>
              <a:t> </a:t>
            </a:r>
            <a:r>
              <a:rPr lang="en-US" sz="2800" dirty="0" err="1">
                <a:latin typeface="iCiel TALUHLA" pitchFamily="50" charset="0"/>
              </a:rPr>
              <a:t>có</a:t>
            </a:r>
            <a:r>
              <a:rPr lang="en-US" sz="2800" dirty="0">
                <a:latin typeface="iCiel TALUHLA" pitchFamily="50" charset="0"/>
              </a:rPr>
              <a:t> </a:t>
            </a:r>
            <a:r>
              <a:rPr lang="en-US" sz="2800" dirty="0" err="1">
                <a:latin typeface="iCiel TALUHLA" pitchFamily="50" charset="0"/>
              </a:rPr>
              <a:t>biết</a:t>
            </a:r>
            <a:endParaRPr lang="en-US" sz="2800" dirty="0">
              <a:latin typeface="iCiel TALUHLA" pitchFamily="50" charset="0"/>
            </a:endParaRPr>
          </a:p>
        </p:txBody>
      </p:sp>
    </p:spTree>
    <p:extLst>
      <p:ext uri="{BB962C8B-B14F-4D97-AF65-F5344CB8AC3E}">
        <p14:creationId xmlns:p14="http://schemas.microsoft.com/office/powerpoint/2010/main" val="185727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Luyện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tập</a:t>
            </a:r>
            <a:r>
              <a:rPr lang="en-US" sz="2400" dirty="0" smtClean="0">
                <a:solidFill>
                  <a:srgbClr val="FF0000"/>
                </a:solidFill>
                <a:latin typeface="Times New Roman" panose="02020603050405020304" pitchFamily="18" charset="0"/>
                <a:cs typeface="Times New Roman" panose="02020603050405020304" pitchFamily="18" charset="0"/>
              </a:rPr>
              <a:t> 6: </a:t>
            </a:r>
            <a:r>
              <a:rPr lang="vi-VN" sz="2400" dirty="0" smtClean="0">
                <a:solidFill>
                  <a:schemeClr val="accent5">
                    <a:lumMod val="50000"/>
                  </a:schemeClr>
                </a:solidFill>
                <a:latin typeface="Times New Roman" panose="02020603050405020304" pitchFamily="18" charset="0"/>
                <a:cs typeface="Times New Roman" panose="02020603050405020304" pitchFamily="18" charset="0"/>
              </a:rPr>
              <a:t>Nguyên </a:t>
            </a:r>
            <a:r>
              <a:rPr lang="vi-VN" sz="2400" dirty="0">
                <a:solidFill>
                  <a:schemeClr val="accent5">
                    <a:lumMod val="50000"/>
                  </a:schemeClr>
                </a:solidFill>
                <a:latin typeface="Times New Roman" panose="02020603050405020304" pitchFamily="18" charset="0"/>
                <a:cs typeface="Times New Roman" panose="02020603050405020304" pitchFamily="18" charset="0"/>
              </a:rPr>
              <a:t>tố X nằm ở chu kì 2, nhóm VA trong bảng tuần hoàn. Hãy cho biết một số thông tin của nguyên tố X (tên nguyên tố, kí hiệu hóa học, khối lượng nguyên tử), vị trí ô của nguyên tố trong bảng tuần hoàn. Nguyên tố đó là kim loại, phi kim hay khí hiếm?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0559" y="1979418"/>
            <a:ext cx="9413967" cy="3970318"/>
          </a:xfrm>
          <a:prstGeom prst="rect">
            <a:avLst/>
          </a:prstGeom>
        </p:spPr>
        <p:txBody>
          <a:bodyPr wrap="square">
            <a:spAutoFit/>
          </a:bodyPr>
          <a:lstStyle/>
          <a:p>
            <a:pPr>
              <a:lnSpc>
                <a:spcPct val="150000"/>
              </a:lnSpc>
            </a:pPr>
            <a:r>
              <a:rPr lang="vi-VN" sz="2400" dirty="0">
                <a:solidFill>
                  <a:srgbClr val="000000"/>
                </a:solidFill>
                <a:latin typeface="+mj-lt"/>
              </a:rPr>
              <a:t>- Nguyên tố X nằm ở chu kì 2, nhóm VA =&gt; Hàng số 2, cột VA</a:t>
            </a:r>
          </a:p>
          <a:p>
            <a:pPr>
              <a:lnSpc>
                <a:spcPct val="150000"/>
              </a:lnSpc>
            </a:pPr>
            <a:r>
              <a:rPr lang="vi-VN" sz="2400" dirty="0">
                <a:solidFill>
                  <a:srgbClr val="000000"/>
                </a:solidFill>
                <a:latin typeface="+mj-lt"/>
              </a:rPr>
              <a:t>=&gt; Nguyên tố </a:t>
            </a:r>
            <a:r>
              <a:rPr lang="en-US" sz="2400" dirty="0" smtClean="0">
                <a:solidFill>
                  <a:srgbClr val="000000"/>
                </a:solidFill>
                <a:latin typeface="+mj-lt"/>
              </a:rPr>
              <a:t>Nitrogen</a:t>
            </a:r>
            <a:endParaRPr lang="vi-VN" sz="2400" dirty="0">
              <a:solidFill>
                <a:srgbClr val="000000"/>
              </a:solidFill>
              <a:latin typeface="+mj-lt"/>
            </a:endParaRPr>
          </a:p>
          <a:p>
            <a:pPr>
              <a:lnSpc>
                <a:spcPct val="150000"/>
              </a:lnSpc>
            </a:pPr>
            <a:r>
              <a:rPr lang="vi-VN" sz="2400" dirty="0">
                <a:solidFill>
                  <a:srgbClr val="000000"/>
                </a:solidFill>
                <a:latin typeface="+mj-lt"/>
              </a:rPr>
              <a:t>   + Tên nguyên tố: </a:t>
            </a:r>
            <a:r>
              <a:rPr lang="en-US" sz="2400" dirty="0" smtClean="0">
                <a:solidFill>
                  <a:srgbClr val="000000"/>
                </a:solidFill>
                <a:latin typeface="+mj-lt"/>
              </a:rPr>
              <a:t>Nitrogen</a:t>
            </a:r>
            <a:endParaRPr lang="vi-VN" sz="2400" dirty="0">
              <a:solidFill>
                <a:srgbClr val="000000"/>
              </a:solidFill>
              <a:latin typeface="+mj-lt"/>
            </a:endParaRPr>
          </a:p>
          <a:p>
            <a:pPr>
              <a:lnSpc>
                <a:spcPct val="150000"/>
              </a:lnSpc>
            </a:pPr>
            <a:r>
              <a:rPr lang="vi-VN" sz="2400" dirty="0">
                <a:solidFill>
                  <a:srgbClr val="000000"/>
                </a:solidFill>
                <a:latin typeface="+mj-lt"/>
              </a:rPr>
              <a:t>   + Kí hiệu hóa học: </a:t>
            </a:r>
            <a:r>
              <a:rPr lang="en-US" sz="2400" dirty="0" smtClean="0">
                <a:solidFill>
                  <a:srgbClr val="000000"/>
                </a:solidFill>
                <a:latin typeface="+mj-lt"/>
              </a:rPr>
              <a:t>N</a:t>
            </a:r>
            <a:endParaRPr lang="vi-VN" sz="2400" dirty="0">
              <a:solidFill>
                <a:srgbClr val="000000"/>
              </a:solidFill>
              <a:latin typeface="+mj-lt"/>
            </a:endParaRPr>
          </a:p>
          <a:p>
            <a:pPr>
              <a:lnSpc>
                <a:spcPct val="150000"/>
              </a:lnSpc>
            </a:pPr>
            <a:r>
              <a:rPr lang="vi-VN" sz="2400" dirty="0">
                <a:solidFill>
                  <a:srgbClr val="000000"/>
                </a:solidFill>
                <a:latin typeface="+mj-lt"/>
              </a:rPr>
              <a:t>   + Khối lượng nguyên tử: </a:t>
            </a:r>
            <a:r>
              <a:rPr lang="en-US" sz="2400" dirty="0" smtClean="0">
                <a:solidFill>
                  <a:srgbClr val="000000"/>
                </a:solidFill>
                <a:latin typeface="+mj-lt"/>
              </a:rPr>
              <a:t>14</a:t>
            </a:r>
            <a:endParaRPr lang="vi-VN" sz="2400" dirty="0">
              <a:solidFill>
                <a:srgbClr val="000000"/>
              </a:solidFill>
              <a:latin typeface="+mj-lt"/>
            </a:endParaRPr>
          </a:p>
          <a:p>
            <a:pPr>
              <a:lnSpc>
                <a:spcPct val="150000"/>
              </a:lnSpc>
            </a:pPr>
            <a:r>
              <a:rPr lang="vi-VN" sz="2400" dirty="0">
                <a:solidFill>
                  <a:srgbClr val="000000"/>
                </a:solidFill>
                <a:latin typeface="+mj-lt"/>
              </a:rPr>
              <a:t>   + Ví trí ô của nguyên tố trong bảng tuần hoàn = số hiệu nguyên tử = </a:t>
            </a:r>
            <a:r>
              <a:rPr lang="en-US" sz="2400" dirty="0" smtClean="0">
                <a:solidFill>
                  <a:srgbClr val="000000"/>
                </a:solidFill>
                <a:latin typeface="+mj-lt"/>
              </a:rPr>
              <a:t>7</a:t>
            </a:r>
            <a:endParaRPr lang="vi-VN" sz="2400" dirty="0">
              <a:solidFill>
                <a:srgbClr val="000000"/>
              </a:solidFill>
              <a:latin typeface="+mj-lt"/>
            </a:endParaRPr>
          </a:p>
          <a:p>
            <a:pPr>
              <a:lnSpc>
                <a:spcPct val="150000"/>
              </a:lnSpc>
            </a:pPr>
            <a:r>
              <a:rPr lang="vi-VN" sz="2400" dirty="0">
                <a:solidFill>
                  <a:srgbClr val="000000"/>
                </a:solidFill>
                <a:latin typeface="+mj-lt"/>
              </a:rPr>
              <a:t>   + Ô nguyên tố có màu hồng =&gt; Phi kim</a:t>
            </a:r>
          </a:p>
        </p:txBody>
      </p:sp>
    </p:spTree>
    <p:extLst>
      <p:ext uri="{BB962C8B-B14F-4D97-AF65-F5344CB8AC3E}">
        <p14:creationId xmlns:p14="http://schemas.microsoft.com/office/powerpoint/2010/main" val="4431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5315" y="3674066"/>
            <a:ext cx="2351314" cy="1477328"/>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III. VỊ TRÍ CỦA CÁC NGUYÊN TỐ KIM LOẠI, PHI KIM, KHÍ HIẾM TRONG BẢNG TUẦN HOÀN</a:t>
            </a:r>
          </a:p>
        </p:txBody>
      </p:sp>
      <p:sp>
        <p:nvSpPr>
          <p:cNvPr id="2" name="TextBox 1"/>
          <p:cNvSpPr txBox="1"/>
          <p:nvPr/>
        </p:nvSpPr>
        <p:spPr>
          <a:xfrm>
            <a:off x="3074126" y="857909"/>
            <a:ext cx="9117874" cy="5262979"/>
          </a:xfrm>
          <a:prstGeom prst="rect">
            <a:avLst/>
          </a:prstGeom>
          <a:noFill/>
        </p:spPr>
        <p:txBody>
          <a:bodyPr wrap="square" rtlCol="0">
            <a:spAutoFit/>
          </a:bodyPr>
          <a:lstStyle/>
          <a:p>
            <a:pPr>
              <a:lnSpc>
                <a:spcPct val="150000"/>
              </a:lnSpc>
            </a:pPr>
            <a:r>
              <a:rPr lang="en-US" sz="3200" dirty="0" err="1">
                <a:solidFill>
                  <a:schemeClr val="bg1"/>
                </a:solidFill>
                <a:latin typeface="Times New Roman" panose="02020603050405020304" pitchFamily="18" charset="0"/>
                <a:cs typeface="Times New Roman" panose="02020603050405020304" pitchFamily="18" charset="0"/>
              </a:rPr>
              <a:t>Bảng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tuần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hoàn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thông</a:t>
            </a:r>
            <a:r>
              <a:rPr lang="en-US" sz="3200" dirty="0">
                <a:solidFill>
                  <a:schemeClr val="bg1"/>
                </a:solidFill>
                <a:latin typeface="Times New Roman" panose="02020603050405020304" pitchFamily="18" charset="0"/>
                <a:cs typeface="Times New Roman" panose="02020603050405020304" pitchFamily="18" charset="0"/>
              </a:rPr>
              <a:t> tin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một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vị</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nguyên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kim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loại</a:t>
            </a:r>
            <a:r>
              <a:rPr lang="en-US" sz="3200" dirty="0">
                <a:solidFill>
                  <a:schemeClr val="bg1"/>
                </a:solidFill>
                <a:latin typeface="Times New Roman" panose="02020603050405020304" pitchFamily="18" charset="0"/>
                <a:cs typeface="Times New Roman" panose="02020603050405020304" pitchFamily="18" charset="0"/>
              </a:rPr>
              <a:t>, phi </a:t>
            </a:r>
            <a:r>
              <a:rPr lang="en-US" sz="3200" dirty="0" err="1">
                <a:solidFill>
                  <a:schemeClr val="bg1"/>
                </a:solidFill>
                <a:latin typeface="Times New Roman" panose="02020603050405020304" pitchFamily="18" charset="0"/>
                <a:cs typeface="Times New Roman" panose="02020603050405020304" pitchFamily="18" charset="0"/>
              </a:rPr>
              <a:t>kim</a:t>
            </a:r>
            <a:r>
              <a:rPr lang="en-US" sz="3200" dirty="0">
                <a:solidFill>
                  <a:schemeClr val="bg1"/>
                </a:solidFill>
                <a:latin typeface="Times New Roman" panose="02020603050405020304" pitchFamily="18" charset="0"/>
                <a:cs typeface="Times New Roman" panose="02020603050405020304" pitchFamily="18" charset="0"/>
              </a:rPr>
              <a:t> hay </a:t>
            </a:r>
            <a:r>
              <a:rPr lang="en-US" sz="3200" dirty="0" err="1">
                <a:solidFill>
                  <a:schemeClr val="bg1"/>
                </a:solidFill>
                <a:latin typeface="Times New Roman" panose="02020603050405020304" pitchFamily="18" charset="0"/>
                <a:cs typeface="Times New Roman" panose="02020603050405020304" pitchFamily="18" charset="0"/>
              </a:rPr>
              <a:t>khí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hiếm</a:t>
            </a:r>
            <a:endParaRPr lang="en-US" sz="3200" dirty="0" smtClean="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3200" dirty="0" err="1" smtClean="0">
                <a:solidFill>
                  <a:schemeClr val="bg1"/>
                </a:solidFill>
                <a:latin typeface="Times New Roman" panose="02020603050405020304" pitchFamily="18" charset="0"/>
                <a:cs typeface="Times New Roman" panose="02020603050405020304" pitchFamily="18" charset="0"/>
              </a:rPr>
              <a:t>Lưu</a:t>
            </a:r>
            <a:r>
              <a:rPr lang="en-US" sz="3200" dirty="0" smtClean="0">
                <a:solidFill>
                  <a:schemeClr val="bg1"/>
                </a:solidFill>
                <a:latin typeface="Times New Roman" panose="02020603050405020304" pitchFamily="18" charset="0"/>
                <a:cs typeface="Times New Roman" panose="02020603050405020304" pitchFamily="18" charset="0"/>
              </a:rPr>
              <a:t> ý:</a:t>
            </a:r>
          </a:p>
          <a:p>
            <a:pPr>
              <a:lnSpc>
                <a:spcPct val="150000"/>
              </a:lnSpc>
              <a:buFontTx/>
              <a:buChar char="-"/>
            </a:pPr>
            <a:r>
              <a:rPr lang="en-US" sz="3200" dirty="0" err="1" smtClean="0">
                <a:solidFill>
                  <a:schemeClr val="bg1"/>
                </a:solidFill>
                <a:latin typeface="Times New Roman" panose="02020603050405020304" pitchFamily="18" charset="0"/>
                <a:cs typeface="Times New Roman" panose="02020603050405020304" pitchFamily="18" charset="0"/>
              </a:rPr>
              <a:t>Nguyên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tố</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nhóm</a:t>
            </a:r>
            <a:r>
              <a:rPr lang="en-US" sz="3200" dirty="0" smtClean="0">
                <a:solidFill>
                  <a:schemeClr val="bg1"/>
                </a:solidFill>
                <a:latin typeface="Times New Roman" panose="02020603050405020304" pitchFamily="18" charset="0"/>
                <a:cs typeface="Times New Roman" panose="02020603050405020304" pitchFamily="18" charset="0"/>
              </a:rPr>
              <a:t> IA, IIA, IIIA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kim</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loại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trừ</a:t>
            </a:r>
            <a:r>
              <a:rPr lang="en-US" sz="3200" dirty="0" smtClean="0">
                <a:solidFill>
                  <a:schemeClr val="bg1"/>
                </a:solidFill>
                <a:latin typeface="Times New Roman" panose="02020603050405020304" pitchFamily="18" charset="0"/>
                <a:cs typeface="Times New Roman" panose="02020603050405020304" pitchFamily="18" charset="0"/>
              </a:rPr>
              <a:t> H, B)</a:t>
            </a:r>
          </a:p>
          <a:p>
            <a:pPr>
              <a:lnSpc>
                <a:spcPct val="150000"/>
              </a:lnSpc>
              <a:buFontTx/>
              <a:buChar char="-"/>
            </a:pPr>
            <a:r>
              <a:rPr lang="en-US" sz="3200" dirty="0" err="1" smtClean="0">
                <a:solidFill>
                  <a:schemeClr val="bg1"/>
                </a:solidFill>
                <a:latin typeface="Times New Roman" panose="02020603050405020304" pitchFamily="18" charset="0"/>
                <a:cs typeface="Times New Roman" panose="02020603050405020304" pitchFamily="18" charset="0"/>
              </a:rPr>
              <a:t>Nguyên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tố</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nhóm</a:t>
            </a:r>
            <a:r>
              <a:rPr lang="en-US" sz="3200" dirty="0" smtClean="0">
                <a:solidFill>
                  <a:schemeClr val="bg1"/>
                </a:solidFill>
                <a:latin typeface="Times New Roman" panose="02020603050405020304" pitchFamily="18" charset="0"/>
                <a:cs typeface="Times New Roman" panose="02020603050405020304" pitchFamily="18" charset="0"/>
              </a:rPr>
              <a:t> VA, VIA, VIIA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phi </a:t>
            </a:r>
            <a:r>
              <a:rPr lang="en-US" sz="3200" dirty="0" err="1" smtClean="0">
                <a:solidFill>
                  <a:schemeClr val="bg1"/>
                </a:solidFill>
                <a:latin typeface="Times New Roman" panose="02020603050405020304" pitchFamily="18" charset="0"/>
                <a:cs typeface="Times New Roman" panose="02020603050405020304" pitchFamily="18" charset="0"/>
              </a:rPr>
              <a:t>kim</a:t>
            </a:r>
            <a:endParaRPr lang="en-US" sz="3200" dirty="0" smtClean="0">
              <a:solidFill>
                <a:schemeClr val="bg1"/>
              </a:solidFill>
              <a:latin typeface="Times New Roman" panose="02020603050405020304" pitchFamily="18" charset="0"/>
              <a:cs typeface="Times New Roman" panose="02020603050405020304" pitchFamily="18" charset="0"/>
            </a:endParaRPr>
          </a:p>
          <a:p>
            <a:pPr>
              <a:lnSpc>
                <a:spcPct val="150000"/>
              </a:lnSpc>
              <a:buFontTx/>
              <a:buChar char="-"/>
            </a:pP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Nguyên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tố</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nhóm</a:t>
            </a:r>
            <a:r>
              <a:rPr lang="en-US" sz="3200" dirty="0" smtClean="0">
                <a:solidFill>
                  <a:schemeClr val="bg1"/>
                </a:solidFill>
                <a:latin typeface="Times New Roman" panose="02020603050405020304" pitchFamily="18" charset="0"/>
                <a:cs typeface="Times New Roman" panose="02020603050405020304" pitchFamily="18" charset="0"/>
              </a:rPr>
              <a:t> VIIIA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khí</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hiếm</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3062" y="5268961"/>
            <a:ext cx="2351314" cy="646331"/>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IV. Ý NGHĨA BẢNG TUẦN HOÀN</a:t>
            </a:r>
          </a:p>
        </p:txBody>
      </p:sp>
      <p:sp>
        <p:nvSpPr>
          <p:cNvPr id="12" name="Rectangle 11"/>
          <p:cNvSpPr/>
          <p:nvPr/>
        </p:nvSpPr>
        <p:spPr>
          <a:xfrm>
            <a:off x="2698271" y="0"/>
            <a:ext cx="744114" cy="830997"/>
          </a:xfrm>
          <a:prstGeom prst="rect">
            <a:avLst/>
          </a:prstGeom>
        </p:spPr>
        <p:txBody>
          <a:bodyPr wrap="none">
            <a:spAutoFit/>
          </a:bodyPr>
          <a:lstStyle/>
          <a:p>
            <a:pPr algn="just"/>
            <a:r>
              <a:rPr lang="en-US" sz="4800" i="1" dirty="0" smtClean="0">
                <a:solidFill>
                  <a:schemeClr val="bg1"/>
                </a:solidFill>
                <a:latin typeface="Times New Roman" pitchFamily="18" charset="0"/>
                <a:cs typeface="Times New Roman" pitchFamily="18" charset="0"/>
                <a:sym typeface="Wingdings"/>
              </a:rPr>
              <a:t></a:t>
            </a:r>
            <a:endParaRPr lang="en-US" sz="48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49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4678235"/>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kế</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800" dirty="0">
                <a:solidFill>
                  <a:schemeClr val="accent5">
                    <a:lumMod val="50000"/>
                  </a:schemeClr>
                </a:solidFill>
                <a:latin typeface="Times New Roman" panose="02020603050405020304" pitchFamily="18" charset="0"/>
                <a:cs typeface="Times New Roman" panose="02020603050405020304" pitchFamily="18" charset="0"/>
              </a:rPr>
              <a:t> 3 chu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kì</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800" dirty="0">
                <a:solidFill>
                  <a:schemeClr val="accent5">
                    <a:lumMod val="50000"/>
                  </a:schemeClr>
                </a:solidFill>
                <a:latin typeface="Times New Roman" panose="02020603050405020304" pitchFamily="18" charset="0"/>
                <a:cs typeface="Times New Roman" panose="02020603050405020304" pitchFamily="18" charset="0"/>
              </a:rPr>
              <a:t> 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bằng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tấm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thẻ</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bìa</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800" dirty="0">
                <a:solidFill>
                  <a:schemeClr val="accent5">
                    <a:lumMod val="50000"/>
                  </a:schemeClr>
                </a:solidFill>
                <a:latin typeface="Times New Roman" panose="02020603050405020304" pitchFamily="18" charset="0"/>
                <a:cs typeface="Times New Roman" panose="02020603050405020304" pitchFamily="18" charset="0"/>
              </a:rPr>
              <a:t> 18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800" dirty="0">
                <a:solidFill>
                  <a:schemeClr val="accent5">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thứ</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800" dirty="0">
                <a:solidFill>
                  <a:schemeClr val="accent5">
                    <a:lumMod val="50000"/>
                  </a:schemeClr>
                </a:solidFill>
                <a:latin typeface="Times New Roman" panose="02020603050405020304" pitchFamily="18" charset="0"/>
                <a:cs typeface="Times New Roman" panose="02020603050405020304" pitchFamily="18" charset="0"/>
              </a:rPr>
              <a:t> 1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800" dirty="0">
                <a:solidFill>
                  <a:schemeClr val="accent5">
                    <a:lumMod val="50000"/>
                  </a:schemeClr>
                </a:solidFill>
                <a:latin typeface="Times New Roman" panose="02020603050405020304" pitchFamily="18" charset="0"/>
                <a:cs typeface="Times New Roman" panose="02020603050405020304" pitchFamily="18" charset="0"/>
              </a:rPr>
              <a:t> 18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sz="2800" dirty="0">
                <a:solidFill>
                  <a:schemeClr val="accent5">
                    <a:lumMod val="50000"/>
                  </a:schemeClr>
                </a:solidFill>
                <a:latin typeface="Times New Roman" panose="02020603050405020304" pitchFamily="18" charset="0"/>
                <a:cs typeface="Times New Roman" panose="02020603050405020304" pitchFamily="18" charset="0"/>
              </a:rPr>
              <a:t> tin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mà</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Tô</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màu</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biệt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800" dirty="0">
                <a:solidFill>
                  <a:schemeClr val="accent5">
                    <a:lumMod val="50000"/>
                  </a:schemeClr>
                </a:solidFill>
                <a:latin typeface="Times New Roman" panose="02020603050405020304" pitchFamily="18" charset="0"/>
                <a:cs typeface="Times New Roman" panose="02020603050405020304" pitchFamily="18" charset="0"/>
              </a:rPr>
              <a:t>, phi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hiếm</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p14="http://schemas.microsoft.com/office/powerpoint/2010/main" val="1553746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Vận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dụng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kế</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400" dirty="0">
                <a:solidFill>
                  <a:schemeClr val="accent5">
                    <a:lumMod val="50000"/>
                  </a:schemeClr>
                </a:solidFill>
                <a:latin typeface="Times New Roman" panose="02020603050405020304" pitchFamily="18" charset="0"/>
                <a:cs typeface="Times New Roman" panose="02020603050405020304" pitchFamily="18" charset="0"/>
              </a:rPr>
              <a:t> 3 chu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kì</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bằng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tấm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thẻ</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bìa</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400" dirty="0">
                <a:solidFill>
                  <a:schemeClr val="accent5">
                    <a:lumMod val="50000"/>
                  </a:schemeClr>
                </a:solidFill>
                <a:latin typeface="Times New Roman" panose="02020603050405020304" pitchFamily="18" charset="0"/>
                <a:cs typeface="Times New Roman" panose="02020603050405020304" pitchFamily="18" charset="0"/>
              </a:rPr>
              <a:t> 18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thứ</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400" dirty="0">
                <a:solidFill>
                  <a:schemeClr val="accent5">
                    <a:lumMod val="50000"/>
                  </a:schemeClr>
                </a:solidFill>
                <a:latin typeface="Times New Roman" panose="02020603050405020304" pitchFamily="18" charset="0"/>
                <a:cs typeface="Times New Roman" panose="02020603050405020304" pitchFamily="18" charset="0"/>
              </a:rPr>
              <a:t> 1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400" dirty="0">
                <a:solidFill>
                  <a:schemeClr val="accent5">
                    <a:lumMod val="50000"/>
                  </a:schemeClr>
                </a:solidFill>
                <a:latin typeface="Times New Roman" panose="02020603050405020304" pitchFamily="18" charset="0"/>
                <a:cs typeface="Times New Roman" panose="02020603050405020304" pitchFamily="18" charset="0"/>
              </a:rPr>
              <a:t> 18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sz="2400" dirty="0">
                <a:solidFill>
                  <a:schemeClr val="accent5">
                    <a:lumMod val="50000"/>
                  </a:schemeClr>
                </a:solidFill>
                <a:latin typeface="Times New Roman" panose="02020603050405020304" pitchFamily="18" charset="0"/>
                <a:cs typeface="Times New Roman" panose="02020603050405020304" pitchFamily="18" charset="0"/>
              </a:rPr>
              <a:t> tin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mà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Tô</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màu</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biệt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400" dirty="0">
                <a:solidFill>
                  <a:schemeClr val="accent5">
                    <a:lumMod val="50000"/>
                  </a:schemeClr>
                </a:solidFill>
                <a:latin typeface="Times New Roman" panose="02020603050405020304" pitchFamily="18" charset="0"/>
                <a:cs typeface="Times New Roman" panose="02020603050405020304" pitchFamily="18" charset="0"/>
              </a:rPr>
              <a:t>, phi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hiếm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832" y="2332245"/>
            <a:ext cx="9306537" cy="3650544"/>
          </a:xfrm>
          <a:prstGeom prst="rect">
            <a:avLst/>
          </a:prstGeom>
        </p:spPr>
      </p:pic>
    </p:spTree>
    <p:extLst>
      <p:ext uri="{BB962C8B-B14F-4D97-AF65-F5344CB8AC3E}">
        <p14:creationId xmlns:p14="http://schemas.microsoft.com/office/powerpoint/2010/main" val="210381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lvl="0" algn="ctr"/>
              <a:r>
                <a:rPr lang="en-US" sz="2500" b="1" dirty="0" smtClean="0">
                  <a:solidFill>
                    <a:schemeClr val="lt1"/>
                  </a:solidFill>
                  <a:latin typeface="Times New Roman" panose="02020603050405020304" pitchFamily="18" charset="0"/>
                  <a:ea typeface="Arial"/>
                  <a:cs typeface="Times New Roman" panose="02020603050405020304" pitchFamily="18" charset="0"/>
                  <a:sym typeface="Arial"/>
                </a:rPr>
                <a:t>BÀI TẬP</a:t>
              </a:r>
              <a:endParaRPr lang="en-US"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1:</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tuần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sắp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xếp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368449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513677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599738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electron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endParaRPr lang="en-US" sz="24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373074"/>
            <a:ext cx="533848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neutron</a:t>
            </a:r>
          </a:p>
        </p:txBody>
      </p:sp>
      <p:sp>
        <p:nvSpPr>
          <p:cNvPr id="15" name="Rectangle: Rounded Corners 39">
            <a:extLst>
              <a:ext uri="{FF2B5EF4-FFF2-40B4-BE49-F238E27FC236}">
                <a16:creationId xmlns="" xmlns:a16="http://schemas.microsoft.com/office/drawing/2014/main" id="{14A9E5BD-4CF9-40E6-B8F2-3769CA80698A}"/>
              </a:ext>
            </a:extLst>
          </p:cNvPr>
          <p:cNvSpPr/>
          <p:nvPr/>
        </p:nvSpPr>
        <p:spPr>
          <a:xfrm>
            <a:off x="1449991" y="2839396"/>
            <a:ext cx="4703160"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4976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p14="http://schemas.microsoft.com/office/powerpoint/2010/main" val="1898573243"/>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a16="http://schemas.microsoft.com/office/drawing/2014/main" xmlns="" val="336320145"/>
                    </a:ext>
                  </a:extLst>
                </a:gridCol>
                <a:gridCol w="2189522">
                  <a:extLst>
                    <a:ext uri="{9D8B030D-6E8A-4147-A177-3AD203B41FA5}">
                      <a16:colId xmlns:a16="http://schemas.microsoft.com/office/drawing/2014/main" xmlns="" val="3455284253"/>
                    </a:ext>
                  </a:extLst>
                </a:gridCol>
                <a:gridCol w="2189522">
                  <a:extLst>
                    <a:ext uri="{9D8B030D-6E8A-4147-A177-3AD203B41FA5}">
                      <a16:colId xmlns:a16="http://schemas.microsoft.com/office/drawing/2014/main" xmlns="" val="1249981168"/>
                    </a:ext>
                  </a:extLst>
                </a:gridCol>
                <a:gridCol w="2189522">
                  <a:extLst>
                    <a:ext uri="{9D8B030D-6E8A-4147-A177-3AD203B41FA5}">
                      <a16:colId xmlns:a16="http://schemas.microsoft.com/office/drawing/2014/main" xmlns=""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5</a:t>
            </a: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8</a:t>
            </a:r>
            <a:endParaRPr lang="en-US" sz="3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4</a:t>
            </a:r>
            <a:endParaRPr lang="en-US" sz="36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797070" y="4056298"/>
            <a:ext cx="682831" cy="823752"/>
          </a:xfrm>
          <a:prstGeom prst="rect">
            <a:avLst/>
          </a:prstGeom>
          <a:noFill/>
        </p:spPr>
        <p:txBody>
          <a:bodyPr wrap="square" rtlCol="0">
            <a:spAutoFit/>
          </a:bodyPr>
          <a:lstStyle/>
          <a:p>
            <a:pPr algn="ctr">
              <a:lnSpc>
                <a:spcPct val="150000"/>
              </a:lnSpc>
            </a:pPr>
            <a:r>
              <a:rPr lang="en-US" sz="3600" b="1" dirty="0" smtClean="0">
                <a:solidFill>
                  <a:srgbClr val="FF0000"/>
                </a:solidFill>
                <a:latin typeface="Times New Roman" panose="02020603050405020304" pitchFamily="18" charset="0"/>
                <a:cs typeface="Times New Roman" panose="02020603050405020304" pitchFamily="18" charset="0"/>
              </a:rPr>
              <a:t>7</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3</a:t>
            </a:r>
            <a:endParaRPr lang="en-US" sz="3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419854" y="3151552"/>
            <a:ext cx="758635" cy="823752"/>
          </a:xfrm>
          <a:prstGeom prst="rect">
            <a:avLst/>
          </a:prstGeom>
          <a:noFill/>
        </p:spPr>
        <p:txBody>
          <a:bodyPr wrap="square" rtlCol="0">
            <a:spAutoFit/>
          </a:bodyPr>
          <a:lstStyle/>
          <a:p>
            <a:pPr algn="ctr">
              <a:lnSpc>
                <a:spcPct val="150000"/>
              </a:lnSpc>
            </a:pPr>
            <a:r>
              <a:rPr lang="en-US" sz="3600" b="1" dirty="0" smtClean="0">
                <a:solidFill>
                  <a:srgbClr val="FF0000"/>
                </a:solidFill>
                <a:latin typeface="Times New Roman" panose="02020603050405020304" pitchFamily="18" charset="0"/>
                <a:cs typeface="Times New Roman" panose="02020603050405020304" pitchFamily="18" charset="0"/>
              </a:rPr>
              <a:t>11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6</a:t>
            </a:r>
            <a:endParaRPr lang="en-US" sz="36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9</a:t>
            </a:r>
          </a:p>
        </p:txBody>
      </p:sp>
      <p:sp>
        <p:nvSpPr>
          <p:cNvPr id="18" name="Rectangle 17"/>
          <p:cNvSpPr/>
          <p:nvPr/>
        </p:nvSpPr>
        <p:spPr>
          <a:xfrm>
            <a:off x="626711" y="5501363"/>
            <a:ext cx="11195173" cy="830997"/>
          </a:xfrm>
          <a:prstGeom prst="rect">
            <a:avLst/>
          </a:prstGeom>
        </p:spPr>
        <p:txBody>
          <a:bodyPr wrap="square">
            <a:spAutoFit/>
          </a:bodyPr>
          <a:lstStyle/>
          <a:p>
            <a:r>
              <a:rPr lang="vi-VN" sz="2400" b="0" i="0" dirty="0">
                <a:solidFill>
                  <a:srgbClr val="000000"/>
                </a:solidFill>
                <a:effectLst/>
                <a:latin typeface="+mj-lt"/>
              </a:rPr>
              <a:t>Hãy cho biết các tấm thẻ được sắp xếp theo quy luật nào theo hàng và theo cột. Tương tự như vậy, có thể sắp xếp các nguyên tố hóa học theo quy luật vào một bảng được không?</a:t>
            </a:r>
            <a:endParaRPr lang="en-US" sz="2400" dirty="0">
              <a:latin typeface="+mj-lt"/>
            </a:endParaRPr>
          </a:p>
        </p:txBody>
      </p:sp>
    </p:spTree>
    <p:extLst>
      <p:ext uri="{BB962C8B-B14F-4D97-AF65-F5344CB8AC3E}">
        <p14:creationId xmlns:p14="http://schemas.microsoft.com/office/powerpoint/2010/main" val="279650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2:</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thuộc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368449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 S; Se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70" y="3004024"/>
            <a:ext cx="15060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 O; F</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70" y="4154072"/>
            <a:ext cx="16808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Na; Mg; K</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373074"/>
            <a:ext cx="16808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 Na; Mg</a:t>
            </a:r>
          </a:p>
        </p:txBody>
      </p:sp>
      <p:sp>
        <p:nvSpPr>
          <p:cNvPr id="14" name="Rectangle: Rounded Corners 39">
            <a:extLst>
              <a:ext uri="{FF2B5EF4-FFF2-40B4-BE49-F238E27FC236}">
                <a16:creationId xmlns="" xmlns:a16="http://schemas.microsoft.com/office/drawing/2014/main" id="{14A9E5BD-4CF9-40E6-B8F2-3769CA80698A}"/>
              </a:ext>
            </a:extLst>
          </p:cNvPr>
          <p:cNvSpPr/>
          <p:nvPr/>
        </p:nvSpPr>
        <p:spPr>
          <a:xfrm>
            <a:off x="1364265" y="1810696"/>
            <a:ext cx="1474185"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2300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7"/>
                                        </p:tgtEl>
                                        <p:attrNameLst>
                                          <p:attrName>style.color</p:attrName>
                                        </p:attrNameLst>
                                      </p:cBhvr>
                                      <p:to>
                                        <p:clrVal>
                                          <a:schemeClr val="accent2"/>
                                        </p:clrVal>
                                      </p:to>
                                    </p:set>
                                    <p:set>
                                      <p:cBhvr>
                                        <p:cTn id="13" dur="500" fill="hold"/>
                                        <p:tgtEl>
                                          <p:spTgt spid="7"/>
                                        </p:tgtEl>
                                        <p:attrNameLst>
                                          <p:attrName>fillcolor</p:attrName>
                                        </p:attrNameLst>
                                      </p:cBhvr>
                                      <p:to>
                                        <p:clrVal>
                                          <a:schemeClr val="accent2"/>
                                        </p:clrVal>
                                      </p:to>
                                    </p:set>
                                    <p:set>
                                      <p:cBhvr>
                                        <p:cTn id="14" dur="500" fill="hold"/>
                                        <p:tgtEl>
                                          <p:spTgt spid="7"/>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9"/>
                                        </p:tgtEl>
                                        <p:attrNameLst>
                                          <p:attrName>style.color</p:attrName>
                                        </p:attrNameLst>
                                      </p:cBhvr>
                                      <p:to>
                                        <a:srgbClr val="000000"/>
                                      </p:to>
                                    </p:animClr>
                                    <p:animClr clrSpc="rgb" dir="cw">
                                      <p:cBhvr>
                                        <p:cTn id="20" dur="500" fill="hold"/>
                                        <p:tgtEl>
                                          <p:spTgt spid="9"/>
                                        </p:tgtEl>
                                        <p:attrNameLst>
                                          <p:attrName>fillcolor</p:attrName>
                                        </p:attrNameLst>
                                      </p:cBhvr>
                                      <p:to>
                                        <a:srgbClr val="000000"/>
                                      </p:to>
                                    </p:animClr>
                                    <p:set>
                                      <p:cBhvr>
                                        <p:cTn id="21" dur="500" fill="hold"/>
                                        <p:tgtEl>
                                          <p:spTgt spid="9"/>
                                        </p:tgtEl>
                                        <p:attrNameLst>
                                          <p:attrName>fill.type</p:attrName>
                                        </p:attrNameLst>
                                      </p:cBhvr>
                                      <p:to>
                                        <p:strVal val="solid"/>
                                      </p:to>
                                    </p:set>
                                    <p:set>
                                      <p:cBhvr>
                                        <p:cTn id="22" dur="500" fill="hold"/>
                                        <p:tgtEl>
                                          <p:spTgt spid="9"/>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1"/>
                                        </p:tgtEl>
                                        <p:attrNameLst>
                                          <p:attrName>style.color</p:attrName>
                                        </p:attrNameLst>
                                      </p:cBhvr>
                                      <p:to>
                                        <a:srgbClr val="000000"/>
                                      </p:to>
                                    </p:animClr>
                                    <p:animClr clrSpc="rgb" dir="cw">
                                      <p:cBhvr>
                                        <p:cTn id="28" dur="500" fill="hold"/>
                                        <p:tgtEl>
                                          <p:spTgt spid="11"/>
                                        </p:tgtEl>
                                        <p:attrNameLst>
                                          <p:attrName>fillcolor</p:attrName>
                                        </p:attrNameLst>
                                      </p:cBhvr>
                                      <p:to>
                                        <a:srgbClr val="000000"/>
                                      </p:to>
                                    </p:animClr>
                                    <p:set>
                                      <p:cBhvr>
                                        <p:cTn id="29" dur="500" fill="hold"/>
                                        <p:tgtEl>
                                          <p:spTgt spid="11"/>
                                        </p:tgtEl>
                                        <p:attrNameLst>
                                          <p:attrName>fill.type</p:attrName>
                                        </p:attrNameLst>
                                      </p:cBhvr>
                                      <p:to>
                                        <p:strVal val="solid"/>
                                      </p:to>
                                    </p:set>
                                    <p:set>
                                      <p:cBhvr>
                                        <p:cTn id="30"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3"/>
                                        </p:tgtEl>
                                        <p:attrNameLst>
                                          <p:attrName>style.color</p:attrName>
                                        </p:attrNameLst>
                                      </p:cBhvr>
                                      <p:to>
                                        <a:srgbClr val="000000"/>
                                      </p:to>
                                    </p:animClr>
                                    <p:animClr clrSpc="rgb" dir="cw">
                                      <p:cBhvr>
                                        <p:cTn id="36" dur="500" fill="hold"/>
                                        <p:tgtEl>
                                          <p:spTgt spid="13"/>
                                        </p:tgtEl>
                                        <p:attrNameLst>
                                          <p:attrName>fillcolor</p:attrName>
                                        </p:attrNameLst>
                                      </p:cBhvr>
                                      <p:to>
                                        <a:srgbClr val="000000"/>
                                      </p:to>
                                    </p:animClr>
                                    <p:set>
                                      <p:cBhvr>
                                        <p:cTn id="37" dur="500" fill="hold"/>
                                        <p:tgtEl>
                                          <p:spTgt spid="13"/>
                                        </p:tgtEl>
                                        <p:attrNameLst>
                                          <p:attrName>fill.type</p:attrName>
                                        </p:attrNameLst>
                                      </p:cBhvr>
                                      <p:to>
                                        <p:strVal val="solid"/>
                                      </p:to>
                                    </p:set>
                                    <p:set>
                                      <p:cBhvr>
                                        <p:cTn id="38"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3:</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thuộc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cùng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kì</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157330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Li; Si; Ne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513677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Mg; P; </a:t>
            </a:r>
            <a:r>
              <a:rPr lang="en-US" sz="2400" dirty="0" err="1">
                <a:latin typeface="Times New Roman" panose="02020603050405020304" pitchFamily="18" charset="0"/>
                <a:cs typeface="Times New Roman" panose="02020603050405020304" pitchFamily="18" charset="0"/>
              </a:rPr>
              <a:t>Ar</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15733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 Fe; Ag</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70" y="5373074"/>
            <a:ext cx="135469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Al; C</a:t>
            </a:r>
          </a:p>
        </p:txBody>
      </p:sp>
      <p:sp>
        <p:nvSpPr>
          <p:cNvPr id="14" name="Rectangle: Rounded Corners 39">
            <a:extLst>
              <a:ext uri="{FF2B5EF4-FFF2-40B4-BE49-F238E27FC236}">
                <a16:creationId xmlns="" xmlns:a16="http://schemas.microsoft.com/office/drawing/2014/main" id="{14A9E5BD-4CF9-40E6-B8F2-3769CA80698A}"/>
              </a:ext>
            </a:extLst>
          </p:cNvPr>
          <p:cNvSpPr/>
          <p:nvPr/>
        </p:nvSpPr>
        <p:spPr>
          <a:xfrm>
            <a:off x="1392841" y="2829871"/>
            <a:ext cx="1788510"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25561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9"/>
                                        </p:tgtEl>
                                        <p:attrNameLst>
                                          <p:attrName>style.color</p:attrName>
                                        </p:attrNameLst>
                                      </p:cBhvr>
                                      <p:to>
                                        <p:clrVal>
                                          <a:schemeClr val="accent2"/>
                                        </p:clrVal>
                                      </p:to>
                                    </p:set>
                                    <p:set>
                                      <p:cBhvr>
                                        <p:cTn id="13" dur="500" fill="hold"/>
                                        <p:tgtEl>
                                          <p:spTgt spid="9"/>
                                        </p:tgtEl>
                                        <p:attrNameLst>
                                          <p:attrName>fillcolor</p:attrName>
                                        </p:attrNameLst>
                                      </p:cBhvr>
                                      <p:to>
                                        <p:clrVal>
                                          <a:schemeClr val="accent2"/>
                                        </p:clrVal>
                                      </p:to>
                                    </p:set>
                                    <p:set>
                                      <p:cBhvr>
                                        <p:cTn id="14" dur="500" fill="hold"/>
                                        <p:tgtEl>
                                          <p:spTgt spid="9"/>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7"/>
                                        </p:tgtEl>
                                        <p:attrNameLst>
                                          <p:attrName>style.color</p:attrName>
                                        </p:attrNameLst>
                                      </p:cBhvr>
                                      <p:to>
                                        <a:srgbClr val="000000"/>
                                      </p:to>
                                    </p:animClr>
                                    <p:animClr clrSpc="rgb" dir="cw">
                                      <p:cBhvr>
                                        <p:cTn id="20" dur="500" fill="hold"/>
                                        <p:tgtEl>
                                          <p:spTgt spid="7"/>
                                        </p:tgtEl>
                                        <p:attrNameLst>
                                          <p:attrName>fillcolor</p:attrName>
                                        </p:attrNameLst>
                                      </p:cBhvr>
                                      <p:to>
                                        <a:srgbClr val="000000"/>
                                      </p:to>
                                    </p:animClr>
                                    <p:set>
                                      <p:cBhvr>
                                        <p:cTn id="21" dur="500" fill="hold"/>
                                        <p:tgtEl>
                                          <p:spTgt spid="7"/>
                                        </p:tgtEl>
                                        <p:attrNameLst>
                                          <p:attrName>fill.type</p:attrName>
                                        </p:attrNameLst>
                                      </p:cBhvr>
                                      <p:to>
                                        <p:strVal val="solid"/>
                                      </p:to>
                                    </p:set>
                                    <p:set>
                                      <p:cBhvr>
                                        <p:cTn id="22"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11"/>
                                        </p:tgtEl>
                                        <p:attrNameLst>
                                          <p:attrName>style.color</p:attrName>
                                        </p:attrNameLst>
                                      </p:cBhvr>
                                      <p:to>
                                        <a:srgbClr val="000000"/>
                                      </p:to>
                                    </p:animClr>
                                    <p:animClr clrSpc="rgb" dir="cw">
                                      <p:cBhvr>
                                        <p:cTn id="28" dur="500" fill="hold"/>
                                        <p:tgtEl>
                                          <p:spTgt spid="11"/>
                                        </p:tgtEl>
                                        <p:attrNameLst>
                                          <p:attrName>fillcolor</p:attrName>
                                        </p:attrNameLst>
                                      </p:cBhvr>
                                      <p:to>
                                        <a:srgbClr val="000000"/>
                                      </p:to>
                                    </p:animClr>
                                    <p:set>
                                      <p:cBhvr>
                                        <p:cTn id="29" dur="500" fill="hold"/>
                                        <p:tgtEl>
                                          <p:spTgt spid="11"/>
                                        </p:tgtEl>
                                        <p:attrNameLst>
                                          <p:attrName>fill.type</p:attrName>
                                        </p:attrNameLst>
                                      </p:cBhvr>
                                      <p:to>
                                        <p:strVal val="solid"/>
                                      </p:to>
                                    </p:set>
                                    <p:set>
                                      <p:cBhvr>
                                        <p:cTn id="30"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3"/>
                                        </p:tgtEl>
                                        <p:attrNameLst>
                                          <p:attrName>style.color</p:attrName>
                                        </p:attrNameLst>
                                      </p:cBhvr>
                                      <p:to>
                                        <a:srgbClr val="000000"/>
                                      </p:to>
                                    </p:animClr>
                                    <p:animClr clrSpc="rgb" dir="cw">
                                      <p:cBhvr>
                                        <p:cTn id="36" dur="500" fill="hold"/>
                                        <p:tgtEl>
                                          <p:spTgt spid="13"/>
                                        </p:tgtEl>
                                        <p:attrNameLst>
                                          <p:attrName>fillcolor</p:attrName>
                                        </p:attrNameLst>
                                      </p:cBhvr>
                                      <p:to>
                                        <a:srgbClr val="000000"/>
                                      </p:to>
                                    </p:animClr>
                                    <p:set>
                                      <p:cBhvr>
                                        <p:cTn id="37" dur="500" fill="hold"/>
                                        <p:tgtEl>
                                          <p:spTgt spid="13"/>
                                        </p:tgtEl>
                                        <p:attrNameLst>
                                          <p:attrName>fill.type</p:attrName>
                                        </p:attrNameLst>
                                      </p:cBhvr>
                                      <p:to>
                                        <p:strVal val="solid"/>
                                      </p:to>
                                    </p:set>
                                    <p:set>
                                      <p:cBhvr>
                                        <p:cTn id="38"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8754" y="928973"/>
            <a:ext cx="10997005" cy="954107"/>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4:</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 ở ô số 3, chu </a:t>
            </a:r>
            <a:r>
              <a:rPr lang="en-US" sz="2800" dirty="0" err="1">
                <a:solidFill>
                  <a:srgbClr val="7030A0"/>
                </a:solidFill>
                <a:latin typeface="Times New Roman" panose="02020603050405020304" pitchFamily="18" charset="0"/>
                <a:cs typeface="Times New Roman" panose="02020603050405020304" pitchFamily="18" charset="0"/>
              </a:rPr>
              <a:t>kì</a:t>
            </a:r>
            <a:r>
              <a:rPr lang="en-US" sz="2800" dirty="0">
                <a:solidFill>
                  <a:srgbClr val="7030A0"/>
                </a:solidFill>
                <a:latin typeface="Times New Roman" panose="02020603050405020304" pitchFamily="18" charset="0"/>
                <a:cs typeface="Times New Roman" panose="02020603050405020304" pitchFamily="18" charset="0"/>
              </a:rPr>
              <a:t> 2,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I. </a:t>
            </a:r>
            <a:r>
              <a:rPr lang="en-US" sz="2800" dirty="0" err="1">
                <a:solidFill>
                  <a:srgbClr val="7030A0"/>
                </a:solidFill>
                <a:latin typeface="Times New Roman" panose="02020603050405020304" pitchFamily="18" charset="0"/>
                <a:cs typeface="Times New Roman" panose="02020603050405020304" pitchFamily="18" charset="0"/>
              </a:rPr>
              <a:t>Cấu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tạo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2e LNC; 1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4" name="TextBox 13"/>
          <p:cNvSpPr txBox="1"/>
          <p:nvPr/>
        </p:nvSpPr>
        <p:spPr>
          <a:xfrm>
            <a:off x="1506070" y="3014698"/>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3e LNC; 1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5" name="TextBox 14"/>
          <p:cNvSpPr txBox="1"/>
          <p:nvPr/>
        </p:nvSpPr>
        <p:spPr>
          <a:xfrm>
            <a:off x="1506070" y="4164746"/>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1e LNC; 2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6" name="TextBox 15"/>
          <p:cNvSpPr txBox="1"/>
          <p:nvPr/>
        </p:nvSpPr>
        <p:spPr>
          <a:xfrm>
            <a:off x="1506070" y="5383748"/>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2e LNC; 3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1" name="Rectangle: Rounded Corners 39">
            <a:extLst>
              <a:ext uri="{FF2B5EF4-FFF2-40B4-BE49-F238E27FC236}">
                <a16:creationId xmlns="" xmlns:a16="http://schemas.microsoft.com/office/drawing/2014/main" id="{14A9E5BD-4CF9-40E6-B8F2-3769CA80698A}"/>
              </a:ext>
            </a:extLst>
          </p:cNvPr>
          <p:cNvSpPr/>
          <p:nvPr/>
        </p:nvSpPr>
        <p:spPr>
          <a:xfrm>
            <a:off x="1449990" y="394429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3454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7"/>
                                        </p:tgtEl>
                                        <p:attrNameLst>
                                          <p:attrName>style.color</p:attrName>
                                        </p:attrNameLst>
                                      </p:cBhvr>
                                      <p:to>
                                        <a:srgbClr val="000000"/>
                                      </p:to>
                                    </p:animClr>
                                    <p:animClr clrSpc="rgb" dir="cw">
                                      <p:cBhvr>
                                        <p:cTn id="13" dur="500" fill="hold"/>
                                        <p:tgtEl>
                                          <p:spTgt spid="7"/>
                                        </p:tgtEl>
                                        <p:attrNameLst>
                                          <p:attrName>fillcolor</p:attrName>
                                        </p:attrNameLst>
                                      </p:cBhvr>
                                      <p:to>
                                        <a:srgbClr val="00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14"/>
                                        </p:tgtEl>
                                        <p:attrNameLst>
                                          <p:attrName>style.color</p:attrName>
                                        </p:attrNameLst>
                                      </p:cBhvr>
                                      <p:to>
                                        <a:srgbClr val="000000"/>
                                      </p:to>
                                    </p:animClr>
                                    <p:animClr clrSpc="rgb" dir="cw">
                                      <p:cBhvr>
                                        <p:cTn id="21" dur="500" fill="hold"/>
                                        <p:tgtEl>
                                          <p:spTgt spid="14"/>
                                        </p:tgtEl>
                                        <p:attrNameLst>
                                          <p:attrName>fillcolor</p:attrName>
                                        </p:attrNameLst>
                                      </p:cBhvr>
                                      <p:to>
                                        <a:srgbClr val="000000"/>
                                      </p:to>
                                    </p:animClr>
                                    <p:set>
                                      <p:cBhvr>
                                        <p:cTn id="22" dur="500" fill="hold"/>
                                        <p:tgtEl>
                                          <p:spTgt spid="14"/>
                                        </p:tgtEl>
                                        <p:attrNameLst>
                                          <p:attrName>fill.type</p:attrName>
                                        </p:attrNameLst>
                                      </p:cBhvr>
                                      <p:to>
                                        <p:strVal val="solid"/>
                                      </p:to>
                                    </p:set>
                                    <p:set>
                                      <p:cBhvr>
                                        <p:cTn id="23" dur="500" fill="hold"/>
                                        <p:tgtEl>
                                          <p:spTgt spid="14"/>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6" presetClass="emph" presetSubtype="0" repeatCount="indefinite" fill="hold" grpId="0" nodeType="clickEffect">
                                  <p:stCondLst>
                                    <p:cond delay="0"/>
                                  </p:stCondLst>
                                  <p:iterate type="lt">
                                    <p:tmPct val="4000"/>
                                  </p:iterate>
                                  <p:childTnLst>
                                    <p:set>
                                      <p:cBhvr override="childStyle">
                                        <p:cTn id="28" dur="500" fill="hold"/>
                                        <p:tgtEl>
                                          <p:spTgt spid="15"/>
                                        </p:tgtEl>
                                        <p:attrNameLst>
                                          <p:attrName>style.color</p:attrName>
                                        </p:attrNameLst>
                                      </p:cBhvr>
                                      <p:to>
                                        <p:clrVal>
                                          <a:schemeClr val="accent2"/>
                                        </p:clrVal>
                                      </p:to>
                                    </p:set>
                                    <p:set>
                                      <p:cBhvr>
                                        <p:cTn id="29" dur="500" fill="hold"/>
                                        <p:tgtEl>
                                          <p:spTgt spid="15"/>
                                        </p:tgtEl>
                                        <p:attrNameLst>
                                          <p:attrName>fillcolor</p:attrName>
                                        </p:attrNameLst>
                                      </p:cBhvr>
                                      <p:to>
                                        <p:clrVal>
                                          <a:schemeClr val="accent2"/>
                                        </p:clrVal>
                                      </p:to>
                                    </p:set>
                                    <p:set>
                                      <p:cBhvr>
                                        <p:cTn id="30" dur="500" fill="hold"/>
                                        <p:tgtEl>
                                          <p:spTgt spid="15"/>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6"/>
                                        </p:tgtEl>
                                        <p:attrNameLst>
                                          <p:attrName>style.color</p:attrName>
                                        </p:attrNameLst>
                                      </p:cBhvr>
                                      <p:to>
                                        <a:srgbClr val="000000"/>
                                      </p:to>
                                    </p:animClr>
                                    <p:animClr clrSpc="rgb" dir="cw">
                                      <p:cBhvr>
                                        <p:cTn id="36" dur="500" fill="hold"/>
                                        <p:tgtEl>
                                          <p:spTgt spid="16"/>
                                        </p:tgtEl>
                                        <p:attrNameLst>
                                          <p:attrName>fillcolor</p:attrName>
                                        </p:attrNameLst>
                                      </p:cBhvr>
                                      <p:to>
                                        <a:srgbClr val="000000"/>
                                      </p:to>
                                    </p:animClr>
                                    <p:set>
                                      <p:cBhvr>
                                        <p:cTn id="37" dur="500" fill="hold"/>
                                        <p:tgtEl>
                                          <p:spTgt spid="16"/>
                                        </p:tgtEl>
                                        <p:attrNameLst>
                                          <p:attrName>fill.type</p:attrName>
                                        </p:attrNameLst>
                                      </p:cBhvr>
                                      <p:to>
                                        <p:strVal val="solid"/>
                                      </p:to>
                                    </p:set>
                                    <p:set>
                                      <p:cBhvr>
                                        <p:cTn id="38" dur="500" fill="hold"/>
                                        <p:tgtEl>
                                          <p:spTgt spid="16"/>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14" grpId="0"/>
      <p:bldP spid="15" grpId="0"/>
      <p:bldP spid="16"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915" y="997433"/>
            <a:ext cx="11637085"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5:</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X </a:t>
            </a:r>
            <a:r>
              <a:rPr lang="en-US" sz="2800" dirty="0" err="1">
                <a:solidFill>
                  <a:srgbClr val="7030A0"/>
                </a:solidFill>
                <a:latin typeface="Times New Roman" panose="02020603050405020304" pitchFamily="18" charset="0"/>
                <a:cs typeface="Times New Roman" panose="02020603050405020304" pitchFamily="18" charset="0"/>
              </a:rPr>
              <a:t>có</a:t>
            </a:r>
            <a:r>
              <a:rPr lang="en-US" sz="2800" dirty="0">
                <a:solidFill>
                  <a:srgbClr val="7030A0"/>
                </a:solidFill>
                <a:latin typeface="Times New Roman" panose="02020603050405020304" pitchFamily="18" charset="0"/>
                <a:cs typeface="Times New Roman" panose="02020603050405020304" pitchFamily="18" charset="0"/>
              </a:rPr>
              <a:t> 8 proton; 2 </a:t>
            </a:r>
            <a:r>
              <a:rPr lang="en-US" sz="2800" dirty="0" err="1">
                <a:solidFill>
                  <a:srgbClr val="7030A0"/>
                </a:solidFill>
                <a:latin typeface="Times New Roman" panose="02020603050405020304" pitchFamily="18" charset="0"/>
                <a:cs typeface="Times New Roman" panose="02020603050405020304" pitchFamily="18" charset="0"/>
              </a:rPr>
              <a:t>lớp</a:t>
            </a:r>
            <a:r>
              <a:rPr lang="en-US" sz="2800" dirty="0">
                <a:solidFill>
                  <a:srgbClr val="7030A0"/>
                </a:solidFill>
                <a:latin typeface="Times New Roman" panose="02020603050405020304" pitchFamily="18" charset="0"/>
                <a:cs typeface="Times New Roman" panose="02020603050405020304" pitchFamily="18" charset="0"/>
              </a:rPr>
              <a:t> electron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6e LNC. </a:t>
            </a:r>
            <a:r>
              <a:rPr lang="en-US" sz="2800" dirty="0" err="1">
                <a:solidFill>
                  <a:srgbClr val="7030A0"/>
                </a:solidFill>
                <a:latin typeface="Times New Roman" panose="02020603050405020304" pitchFamily="18" charset="0"/>
                <a:cs typeface="Times New Roman" panose="02020603050405020304" pitchFamily="18" charset="0"/>
              </a:rPr>
              <a:t>Vị</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trí</a:t>
            </a:r>
            <a:r>
              <a:rPr lang="en-US" sz="2800" dirty="0">
                <a:solidFill>
                  <a:srgbClr val="7030A0"/>
                </a:solidFill>
                <a:latin typeface="Times New Roman" panose="02020603050405020304" pitchFamily="18" charset="0"/>
                <a:cs typeface="Times New Roman" panose="02020603050405020304" pitchFamily="18" charset="0"/>
              </a:rPr>
              <a:t> X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BTH </a:t>
            </a:r>
            <a:r>
              <a:rPr lang="en-US" sz="2800" dirty="0" err="1">
                <a:solidFill>
                  <a:srgbClr val="7030A0"/>
                </a:solidFill>
                <a:latin typeface="Times New Roman" panose="02020603050405020304" pitchFamily="18" charset="0"/>
                <a:cs typeface="Times New Roman" panose="02020603050405020304" pitchFamily="18" charset="0"/>
              </a:rPr>
              <a:t>là</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69" y="1970535"/>
            <a:ext cx="42677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6;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VIII</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38593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6;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II</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599738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8;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70" y="5373074"/>
            <a:ext cx="39668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2;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a:t>
            </a:r>
          </a:p>
        </p:txBody>
      </p:sp>
      <p:sp>
        <p:nvSpPr>
          <p:cNvPr id="14" name="Rectangle: Rounded Corners 39">
            <a:extLst>
              <a:ext uri="{FF2B5EF4-FFF2-40B4-BE49-F238E27FC236}">
                <a16:creationId xmlns="" xmlns:a16="http://schemas.microsoft.com/office/drawing/2014/main" id="{14A9E5BD-4CF9-40E6-B8F2-3769CA80698A}"/>
              </a:ext>
            </a:extLst>
          </p:cNvPr>
          <p:cNvSpPr/>
          <p:nvPr/>
        </p:nvSpPr>
        <p:spPr>
          <a:xfrm>
            <a:off x="1364265" y="3972871"/>
            <a:ext cx="4103085"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2679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7"/>
                                        </p:tgtEl>
                                        <p:attrNameLst>
                                          <p:attrName>style.color</p:attrName>
                                        </p:attrNameLst>
                                      </p:cBhvr>
                                      <p:to>
                                        <a:srgbClr val="000000"/>
                                      </p:to>
                                    </p:animClr>
                                    <p:animClr clrSpc="rgb" dir="cw">
                                      <p:cBhvr>
                                        <p:cTn id="13" dur="500" fill="hold"/>
                                        <p:tgtEl>
                                          <p:spTgt spid="7"/>
                                        </p:tgtEl>
                                        <p:attrNameLst>
                                          <p:attrName>fillcolor</p:attrName>
                                        </p:attrNameLst>
                                      </p:cBhvr>
                                      <p:to>
                                        <a:srgbClr val="00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9"/>
                                        </p:tgtEl>
                                        <p:attrNameLst>
                                          <p:attrName>style.color</p:attrName>
                                        </p:attrNameLst>
                                      </p:cBhvr>
                                      <p:to>
                                        <a:srgbClr val="000000"/>
                                      </p:to>
                                    </p:animClr>
                                    <p:animClr clrSpc="rgb" dir="cw">
                                      <p:cBhvr>
                                        <p:cTn id="21" dur="500" fill="hold"/>
                                        <p:tgtEl>
                                          <p:spTgt spid="9"/>
                                        </p:tgtEl>
                                        <p:attrNameLst>
                                          <p:attrName>fillcolor</p:attrName>
                                        </p:attrNameLst>
                                      </p:cBhvr>
                                      <p:to>
                                        <a:srgbClr val="000000"/>
                                      </p:to>
                                    </p:animClr>
                                    <p:set>
                                      <p:cBhvr>
                                        <p:cTn id="22" dur="500" fill="hold"/>
                                        <p:tgtEl>
                                          <p:spTgt spid="9"/>
                                        </p:tgtEl>
                                        <p:attrNameLst>
                                          <p:attrName>fill.type</p:attrName>
                                        </p:attrNameLst>
                                      </p:cBhvr>
                                      <p:to>
                                        <p:strVal val="solid"/>
                                      </p:to>
                                    </p:set>
                                    <p:set>
                                      <p:cBhvr>
                                        <p:cTn id="23" dur="500" fill="hold"/>
                                        <p:tgtEl>
                                          <p:spTgt spid="9"/>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6" presetClass="emph" presetSubtype="0" repeatCount="indefinite" fill="hold" grpId="0" nodeType="clickEffect">
                                  <p:stCondLst>
                                    <p:cond delay="0"/>
                                  </p:stCondLst>
                                  <p:iterate type="lt">
                                    <p:tmPct val="4000"/>
                                  </p:iterate>
                                  <p:childTnLst>
                                    <p:set>
                                      <p:cBhvr override="childStyle">
                                        <p:cTn id="28" dur="500" fill="hold"/>
                                        <p:tgtEl>
                                          <p:spTgt spid="11"/>
                                        </p:tgtEl>
                                        <p:attrNameLst>
                                          <p:attrName>style.color</p:attrName>
                                        </p:attrNameLst>
                                      </p:cBhvr>
                                      <p:to>
                                        <p:clrVal>
                                          <a:schemeClr val="accent2"/>
                                        </p:clrVal>
                                      </p:to>
                                    </p:set>
                                    <p:set>
                                      <p:cBhvr>
                                        <p:cTn id="29" dur="500" fill="hold"/>
                                        <p:tgtEl>
                                          <p:spTgt spid="11"/>
                                        </p:tgtEl>
                                        <p:attrNameLst>
                                          <p:attrName>fillcolor</p:attrName>
                                        </p:attrNameLst>
                                      </p:cBhvr>
                                      <p:to>
                                        <p:clrVal>
                                          <a:schemeClr val="accent2"/>
                                        </p:clrVal>
                                      </p:to>
                                    </p:set>
                                    <p:set>
                                      <p:cBhvr>
                                        <p:cTn id="30" dur="500" fill="hold"/>
                                        <p:tgtEl>
                                          <p:spTgt spid="11"/>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9" presetClass="emph" presetSubtype="0" fill="hold" grpId="0" nodeType="clickEffect">
                                  <p:stCondLst>
                                    <p:cond delay="0"/>
                                  </p:stCondLst>
                                  <p:childTnLst>
                                    <p:animClr clrSpc="rgb" dir="cw">
                                      <p:cBhvr override="childStyle">
                                        <p:cTn id="35" dur="500" fill="hold"/>
                                        <p:tgtEl>
                                          <p:spTgt spid="13"/>
                                        </p:tgtEl>
                                        <p:attrNameLst>
                                          <p:attrName>style.color</p:attrName>
                                        </p:attrNameLst>
                                      </p:cBhvr>
                                      <p:to>
                                        <a:srgbClr val="000000"/>
                                      </p:to>
                                    </p:animClr>
                                    <p:animClr clrSpc="rgb" dir="cw">
                                      <p:cBhvr>
                                        <p:cTn id="36" dur="500" fill="hold"/>
                                        <p:tgtEl>
                                          <p:spTgt spid="13"/>
                                        </p:tgtEl>
                                        <p:attrNameLst>
                                          <p:attrName>fillcolor</p:attrName>
                                        </p:attrNameLst>
                                      </p:cBhvr>
                                      <p:to>
                                        <a:srgbClr val="000000"/>
                                      </p:to>
                                    </p:animClr>
                                    <p:set>
                                      <p:cBhvr>
                                        <p:cTn id="37" dur="500" fill="hold"/>
                                        <p:tgtEl>
                                          <p:spTgt spid="13"/>
                                        </p:tgtEl>
                                        <p:attrNameLst>
                                          <p:attrName>fill.type</p:attrName>
                                        </p:attrNameLst>
                                      </p:cBhvr>
                                      <p:to>
                                        <p:strVal val="solid"/>
                                      </p:to>
                                    </p:set>
                                    <p:set>
                                      <p:cBhvr>
                                        <p:cTn id="38"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1159896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8: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Quan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sát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mô</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hình</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cấu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bốn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thuộc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bốn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kí</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lần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lượt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A1, A2, A3, A4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dưới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đây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9089" name="Picture 53" descr="Quan sát mô hình cấu tạo của bốn nguyên tử thuộc bốn nguyên tố có kí hiệu lần lượt (ảnh 1)"/>
          <p:cNvPicPr>
            <a:picLocks noChangeAspect="1" noChangeArrowheads="1"/>
          </p:cNvPicPr>
          <p:nvPr/>
        </p:nvPicPr>
        <p:blipFill>
          <a:blip r:embed="rId2"/>
          <a:srcRect/>
          <a:stretch>
            <a:fillRect/>
          </a:stretch>
        </p:blipFill>
        <p:spPr bwMode="auto">
          <a:xfrm>
            <a:off x="952500" y="828675"/>
            <a:ext cx="9315449" cy="2646984"/>
          </a:xfrm>
          <a:prstGeom prst="rect">
            <a:avLst/>
          </a:prstGeom>
          <a:noFill/>
        </p:spPr>
      </p:pic>
      <p:sp>
        <p:nvSpPr>
          <p:cNvPr id="89091" name="Rectangle 3"/>
          <p:cNvSpPr>
            <a:spLocks noChangeArrowheads="1"/>
          </p:cNvSpPr>
          <p:nvPr/>
        </p:nvSpPr>
        <p:spPr bwMode="auto">
          <a:xfrm>
            <a:off x="849727" y="3264866"/>
            <a:ext cx="594746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Điền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thông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tin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còn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thiếu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sau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đây</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12775" y="4053416"/>
          <a:ext cx="7654925" cy="2286000"/>
        </p:xfrm>
        <a:graphic>
          <a:graphicData uri="http://schemas.openxmlformats.org/drawingml/2006/table">
            <a:tbl>
              <a:tblPr firstRow="1" bandRow="1">
                <a:tableStyleId>{5C22544A-7EE6-4342-B048-85BDC9FD1C3A}</a:tableStyleId>
              </a:tblPr>
              <a:tblGrid>
                <a:gridCol w="3825875"/>
                <a:gridCol w="866775"/>
                <a:gridCol w="933450"/>
                <a:gridCol w="1000125"/>
                <a:gridCol w="1028700"/>
              </a:tblGrid>
              <a:tr h="370840">
                <a:tc>
                  <a:txBody>
                    <a:bodyPr/>
                    <a:lstStyle/>
                    <a:p>
                      <a:r>
                        <a:rPr lang="en-US" sz="240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tố</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A1</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A3</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A4</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lớp</a:t>
                      </a:r>
                      <a:r>
                        <a:rPr lang="en-US" sz="2400" baseline="0" dirty="0" smtClean="0">
                          <a:latin typeface="Times New Roman" pitchFamily="18" charset="0"/>
                          <a:cs typeface="Times New Roman" pitchFamily="18" charset="0"/>
                        </a:rPr>
                        <a:t> electron</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electron </a:t>
                      </a:r>
                      <a:r>
                        <a:rPr lang="en-US" sz="2400" baseline="0" dirty="0" err="1" smtClean="0">
                          <a:latin typeface="Times New Roman" pitchFamily="18" charset="0"/>
                          <a:cs typeface="Times New Roman" pitchFamily="18" charset="0"/>
                        </a:rPr>
                        <a:t>lớp</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ngoài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cùng</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tử</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proton</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bl>
          </a:graphicData>
        </a:graphic>
      </p:graphicFrame>
      <p:graphicFrame>
        <p:nvGraphicFramePr>
          <p:cNvPr id="7" name="Table 6"/>
          <p:cNvGraphicFramePr>
            <a:graphicFrameLocks noGrp="1"/>
          </p:cNvGraphicFramePr>
          <p:nvPr/>
        </p:nvGraphicFramePr>
        <p:xfrm>
          <a:off x="631825" y="4043891"/>
          <a:ext cx="7654925" cy="2286000"/>
        </p:xfrm>
        <a:graphic>
          <a:graphicData uri="http://schemas.openxmlformats.org/drawingml/2006/table">
            <a:tbl>
              <a:tblPr firstRow="1" bandRow="1">
                <a:tableStyleId>{5C22544A-7EE6-4342-B048-85BDC9FD1C3A}</a:tableStyleId>
              </a:tblPr>
              <a:tblGrid>
                <a:gridCol w="3825875"/>
                <a:gridCol w="866775"/>
                <a:gridCol w="933450"/>
                <a:gridCol w="1000125"/>
                <a:gridCol w="1028700"/>
              </a:tblGrid>
              <a:tr h="370840">
                <a:tc>
                  <a:txBody>
                    <a:bodyPr/>
                    <a:lstStyle/>
                    <a:p>
                      <a:r>
                        <a:rPr lang="en-US" sz="240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tử</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của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tố</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A1</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A3</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A4</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lớp</a:t>
                      </a:r>
                      <a:r>
                        <a:rPr lang="en-US" sz="2400" baseline="0" dirty="0" smtClean="0">
                          <a:latin typeface="Times New Roman" pitchFamily="18" charset="0"/>
                          <a:cs typeface="Times New Roman" pitchFamily="18" charset="0"/>
                        </a:rPr>
                        <a:t> electron</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3</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3</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3</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electron </a:t>
                      </a:r>
                      <a:r>
                        <a:rPr lang="en-US" sz="2400" baseline="0" dirty="0" err="1" smtClean="0">
                          <a:latin typeface="Times New Roman" pitchFamily="18" charset="0"/>
                          <a:cs typeface="Times New Roman" pitchFamily="18" charset="0"/>
                        </a:rPr>
                        <a:t>lớp</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ngoài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cùng</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6</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7</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hiệu</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tử</a:t>
                      </a:r>
                      <a:r>
                        <a:rPr lang="en-US" sz="2400" baseline="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smtClean="0">
                          <a:latin typeface="Times New Roman" pitchFamily="18" charset="0"/>
                          <a:cs typeface="Times New Roman" pitchFamily="18" charset="0"/>
                        </a:rPr>
                        <a:t>12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17</a:t>
                      </a:r>
                      <a:endParaRPr lang="en-US" sz="2400" dirty="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Số</a:t>
                      </a:r>
                      <a:r>
                        <a:rPr lang="en-US" sz="2400" baseline="0" dirty="0" smtClean="0">
                          <a:latin typeface="Times New Roman" pitchFamily="18" charset="0"/>
                          <a:cs typeface="Times New Roman" pitchFamily="18" charset="0"/>
                        </a:rPr>
                        <a:t> proton</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12</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8</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17</a:t>
                      </a:r>
                      <a:endParaRPr lang="en-US"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19075" y="114300"/>
            <a:ext cx="1053465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Dựa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tuần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hoàn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xác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định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ở ô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kì</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VA.</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hiệu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Khối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lượng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31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amu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proton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tích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hạt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nhân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8066" name="Rectangle 2"/>
          <p:cNvSpPr>
            <a:spLocks noChangeArrowheads="1"/>
          </p:cNvSpPr>
          <p:nvPr/>
        </p:nvSpPr>
        <p:spPr bwMode="auto">
          <a:xfrm>
            <a:off x="200025" y="2562225"/>
            <a:ext cx="10744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Người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nói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thiết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yếu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cơ</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phần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hóa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cấu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tạo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nên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tìm</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thấy</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màng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Phosphorus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vai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trò</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quan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trọng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hoạt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tế</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bào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như</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truyền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hấp</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dinh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dưỡng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cơ</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ở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xương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sống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cùng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với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calcium, phosphorus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vai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trò</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quan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trọng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việc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thành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cấu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trúc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xương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872484" y="2350597"/>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79ADD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0658" y="2984046"/>
            <a:ext cx="5679331" cy="1384995"/>
          </a:xfrm>
          <a:prstGeom prst="rect">
            <a:avLst/>
          </a:prstGeom>
          <a:noFill/>
        </p:spPr>
        <p:txBody>
          <a:bodyPr wrap="square" rtlCol="0">
            <a:spAutoFit/>
          </a:bodyPr>
          <a:lstStyle/>
          <a:p>
            <a:pPr marL="514350" indent="-514350" algn="ctr">
              <a:buAutoNum type="romanUcPeriod"/>
            </a:pP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TẮC SẮP XẾP CÁC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TỐ TRONG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BẢNG TUẦN HOÀN</a:t>
            </a:r>
          </a:p>
        </p:txBody>
      </p:sp>
      <p:sp>
        <p:nvSpPr>
          <p:cNvPr id="5" name="Oval 4"/>
          <p:cNvSpPr/>
          <p:nvPr/>
        </p:nvSpPr>
        <p:spPr>
          <a:xfrm>
            <a:off x="6657585" y="1759868"/>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Tree>
    <p:extLst>
      <p:ext uri="{BB962C8B-B14F-4D97-AF65-F5344CB8AC3E}">
        <p14:creationId xmlns:p14="http://schemas.microsoft.com/office/powerpoint/2010/main" val="1115202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2480" y="-3526674"/>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17710" y="2568328"/>
              <a:ext cx="2808514" cy="4260492"/>
            </a:xfrm>
            <a:prstGeom prst="rect">
              <a:avLst/>
            </a:prstGeom>
            <a:grpFill/>
          </p:spPr>
          <p:txBody>
            <a:bodyPr wrap="square" rtlCol="0">
              <a:spAutoFit/>
            </a:bodyPr>
            <a:lstStyle/>
            <a:p>
              <a:pPr algn="just"/>
              <a:r>
                <a:rPr lang="vi-VN" sz="2300" dirty="0">
                  <a:latin typeface="+mj-lt"/>
                </a:rPr>
                <a:t>Cho biết điện tích hạt nhân của mỗi nguyên tử C, Si, O, P, N, S lần lượt là 6, 14, 8, 15, 7, 16. Hãy sắp xếp các nguyên tố trên theo chiều điện tích hạt nhân tăng dần từ trái sang phải và từ trên xuống dướ</a:t>
              </a:r>
              <a:r>
                <a:rPr lang="en-US" sz="2300" dirty="0" err="1">
                  <a:latin typeface="Times New Roman" panose="02020603050405020304" pitchFamily="18" charset="0"/>
                  <a:ea typeface="Tahoma" panose="020B0604030504040204" pitchFamily="34" charset="0"/>
                  <a:cs typeface="Times New Roman" panose="02020603050405020304" pitchFamily="18" charset="0"/>
                </a:rPr>
                <a:t>i</a:t>
              </a:r>
              <a:endParaRPr lang="en-US" sz="2300"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766405"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921630" y="754606"/>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HỎI</a:t>
            </a:r>
          </a:p>
        </p:txBody>
      </p:sp>
      <p:graphicFrame>
        <p:nvGraphicFramePr>
          <p:cNvPr id="13" name="Table 12"/>
          <p:cNvGraphicFramePr>
            <a:graphicFrameLocks noGrp="1"/>
          </p:cNvGraphicFramePr>
          <p:nvPr>
            <p:extLst>
              <p:ext uri="{D42A27DB-BD31-4B8C-83A1-F6EECF244321}">
                <p14:modId xmlns:p14="http://schemas.microsoft.com/office/powerpoint/2010/main" val="1379855361"/>
              </p:ext>
            </p:extLst>
          </p:nvPr>
        </p:nvGraphicFramePr>
        <p:xfrm>
          <a:off x="6020973" y="1668334"/>
          <a:ext cx="5373858" cy="1828800"/>
        </p:xfrm>
        <a:graphic>
          <a:graphicData uri="http://schemas.openxmlformats.org/drawingml/2006/table">
            <a:tbl>
              <a:tblPr firstRow="1" bandRow="1">
                <a:tableStyleId>{5940675A-B579-460E-94D1-54222C63F5DA}</a:tableStyleId>
              </a:tblPr>
              <a:tblGrid>
                <a:gridCol w="1791286">
                  <a:extLst>
                    <a:ext uri="{9D8B030D-6E8A-4147-A177-3AD203B41FA5}">
                      <a16:colId xmlns="" xmlns:a16="http://schemas.microsoft.com/office/drawing/2014/main" val="2801738932"/>
                    </a:ext>
                  </a:extLst>
                </a:gridCol>
                <a:gridCol w="1791286">
                  <a:extLst>
                    <a:ext uri="{9D8B030D-6E8A-4147-A177-3AD203B41FA5}">
                      <a16:colId xmlns="" xmlns:a16="http://schemas.microsoft.com/office/drawing/2014/main" val="189148625"/>
                    </a:ext>
                  </a:extLst>
                </a:gridCol>
                <a:gridCol w="1791286">
                  <a:extLst>
                    <a:ext uri="{9D8B030D-6E8A-4147-A177-3AD203B41FA5}">
                      <a16:colId xmlns="" xmlns:a16="http://schemas.microsoft.com/office/drawing/2014/main" val="1323669799"/>
                    </a:ext>
                  </a:extLst>
                </a:gridCol>
              </a:tblGrid>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C</a:t>
                      </a: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O</a:t>
                      </a:r>
                    </a:p>
                  </a:txBody>
                  <a:tcPr/>
                </a:tc>
                <a:extLst>
                  <a:ext uri="{0D108BD9-81ED-4DB2-BD59-A6C34878D82A}">
                    <a16:rowId xmlns="" xmlns:a16="http://schemas.microsoft.com/office/drawing/2014/main" val="3516052029"/>
                  </a:ext>
                </a:extLst>
              </a:tr>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Si</a:t>
                      </a:r>
                    </a:p>
                  </a:txBody>
                  <a:tcPr/>
                </a:tc>
                <a:tc>
                  <a:txBody>
                    <a:bodyPr/>
                    <a:lstStyle/>
                    <a:p>
                      <a:pPr algn="ctr">
                        <a:lnSpc>
                          <a:spcPct val="150000"/>
                        </a:lnSpc>
                      </a:pPr>
                      <a:endParaRPr lang="en-US" sz="3600" b="1">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26637475"/>
                  </a:ext>
                </a:extLst>
              </a:tr>
            </a:tbl>
          </a:graphicData>
        </a:graphic>
      </p:graphicFrame>
      <p:sp>
        <p:nvSpPr>
          <p:cNvPr id="14" name="TextBox 13"/>
          <p:cNvSpPr txBox="1"/>
          <p:nvPr/>
        </p:nvSpPr>
        <p:spPr>
          <a:xfrm>
            <a:off x="10252294" y="2693792"/>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5" name="TextBox 14"/>
          <p:cNvSpPr txBox="1"/>
          <p:nvPr/>
        </p:nvSpPr>
        <p:spPr>
          <a:xfrm>
            <a:off x="8455438" y="2697199"/>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6" name="TextBox 15"/>
          <p:cNvSpPr txBox="1"/>
          <p:nvPr/>
        </p:nvSpPr>
        <p:spPr>
          <a:xfrm>
            <a:off x="8455438" y="1780876"/>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82972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3.33333E-6 4.81481E-6 L -0.00065 0.56828 " pathEditMode="relative" rAng="0" ptsTypes="AA" p14:bounceEnd="72000">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3.33333E-6 4.81481E-6 L -0.00065 0.56828 " pathEditMode="relative" rAng="0" ptsTypes="AA">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75862" y="3069771"/>
          <a:ext cx="10161036" cy="2397968"/>
        </p:xfrm>
        <a:graphic>
          <a:graphicData uri="http://schemas.openxmlformats.org/drawingml/2006/table">
            <a:tbl>
              <a:tblPr/>
              <a:tblGrid>
                <a:gridCol w="3387012"/>
                <a:gridCol w="3387012"/>
                <a:gridCol w="3387012"/>
              </a:tblGrid>
              <a:tr h="1198984">
                <a:tc>
                  <a:txBody>
                    <a:bodyPr/>
                    <a:lstStyle/>
                    <a:p>
                      <a:pPr marL="30480" marR="30480" algn="ctr">
                        <a:lnSpc>
                          <a:spcPct val="107000"/>
                        </a:lnSpc>
                        <a:spcAft>
                          <a:spcPts val="1200"/>
                        </a:spcAft>
                      </a:pPr>
                      <a:r>
                        <a:rPr lang="en-US" sz="3200" dirty="0">
                          <a:solidFill>
                            <a:srgbClr val="FF0000"/>
                          </a:solidFill>
                          <a:latin typeface="Times New Roman"/>
                          <a:ea typeface="Times New Roman"/>
                          <a:cs typeface="Times New Roman"/>
                        </a:rPr>
                        <a:t>C</a:t>
                      </a:r>
                      <a:r>
                        <a:rPr lang="en-US" sz="3200" dirty="0">
                          <a:solidFill>
                            <a:srgbClr val="000000"/>
                          </a:solidFill>
                          <a:latin typeface="Times New Roman"/>
                          <a:ea typeface="Times New Roman"/>
                          <a:cs typeface="Times New Roman"/>
                        </a:rPr>
                        <a:t> (6)</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000000"/>
                          </a:solidFill>
                          <a:latin typeface="Times New Roman"/>
                          <a:ea typeface="Times New Roman"/>
                          <a:cs typeface="Times New Roman"/>
                        </a:rPr>
                        <a:t>N (7)</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FF0000"/>
                          </a:solidFill>
                          <a:latin typeface="Times New Roman"/>
                          <a:ea typeface="Times New Roman"/>
                          <a:cs typeface="Times New Roman"/>
                        </a:rPr>
                        <a:t>O</a:t>
                      </a:r>
                      <a:r>
                        <a:rPr lang="en-US" sz="3200" dirty="0">
                          <a:solidFill>
                            <a:srgbClr val="000000"/>
                          </a:solidFill>
                          <a:latin typeface="Times New Roman"/>
                          <a:ea typeface="Times New Roman"/>
                          <a:cs typeface="Times New Roman"/>
                        </a:rPr>
                        <a:t> (8)</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198984">
                <a:tc>
                  <a:txBody>
                    <a:bodyPr/>
                    <a:lstStyle/>
                    <a:p>
                      <a:pPr marL="30480" marR="30480" algn="ctr">
                        <a:lnSpc>
                          <a:spcPct val="107000"/>
                        </a:lnSpc>
                        <a:spcAft>
                          <a:spcPts val="1200"/>
                        </a:spcAft>
                      </a:pPr>
                      <a:r>
                        <a:rPr lang="en-US" sz="3200" dirty="0">
                          <a:solidFill>
                            <a:srgbClr val="FF0000"/>
                          </a:solidFill>
                          <a:latin typeface="Times New Roman"/>
                          <a:ea typeface="Times New Roman"/>
                          <a:cs typeface="Times New Roman"/>
                        </a:rPr>
                        <a:t>Si</a:t>
                      </a:r>
                      <a:r>
                        <a:rPr lang="en-US" sz="3200" dirty="0">
                          <a:solidFill>
                            <a:srgbClr val="000000"/>
                          </a:solidFill>
                          <a:latin typeface="Times New Roman"/>
                          <a:ea typeface="Times New Roman"/>
                          <a:cs typeface="Times New Roman"/>
                        </a:rPr>
                        <a:t> (14)</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000000"/>
                          </a:solidFill>
                          <a:latin typeface="Times New Roman"/>
                          <a:ea typeface="Times New Roman"/>
                          <a:cs typeface="Times New Roman"/>
                        </a:rPr>
                        <a:t>P (15)</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30480" marR="30480" algn="ctr">
                        <a:lnSpc>
                          <a:spcPct val="107000"/>
                        </a:lnSpc>
                        <a:spcAft>
                          <a:spcPts val="1200"/>
                        </a:spcAft>
                      </a:pPr>
                      <a:r>
                        <a:rPr lang="en-US" sz="3200" dirty="0">
                          <a:solidFill>
                            <a:srgbClr val="000000"/>
                          </a:solidFill>
                          <a:latin typeface="Times New Roman"/>
                          <a:ea typeface="Times New Roman"/>
                          <a:cs typeface="Times New Roman"/>
                        </a:rPr>
                        <a:t>S (16)</a:t>
                      </a:r>
                      <a:endParaRPr lang="en-US" sz="3200" dirty="0">
                        <a:latin typeface="Calibri"/>
                        <a:ea typeface="Calibri"/>
                        <a:cs typeface="Times New Roman"/>
                      </a:endParaRPr>
                    </a:p>
                  </a:txBody>
                  <a:tcPr marL="50800" marR="50800" marT="50800" marB="5080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503852" y="531845"/>
            <a:ext cx="1095413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tố</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trên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sắp</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xếp</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theo</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chiều</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tích</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hạt</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nhân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tăng</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dần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từ</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trái</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sang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phải</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từ</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trên</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xuống</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dưới</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như</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sau</a:t>
            </a:r>
            <a:r>
              <a:rPr kumimoji="0" lang="en-US" sz="3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105" y="250668"/>
            <a:ext cx="10929257" cy="461665"/>
          </a:xfrm>
          <a:prstGeom prst="rect">
            <a:avLst/>
          </a:prstGeom>
        </p:spPr>
        <p:txBody>
          <a:bodyPr wrap="squar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I. NGUYÊN TẮC SẮP XẾP CÁC NGUYÊN TỐ TRONG BẢNG TUẦN HOÀN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10073" y="765110"/>
            <a:ext cx="10304107" cy="4031873"/>
          </a:xfrm>
          <a:prstGeom prst="rect">
            <a:avLst/>
          </a:prstGeom>
        </p:spPr>
        <p:txBody>
          <a:bodyPr wrap="square">
            <a:spAutoFit/>
          </a:bodyPr>
          <a:lstStyle/>
          <a:p>
            <a:pPr algn="just"/>
            <a:r>
              <a:rPr lang="en-US" sz="6000" i="1" dirty="0" smtClean="0">
                <a:solidFill>
                  <a:srgbClr val="0000FF"/>
                </a:solidFill>
                <a:latin typeface="Times New Roman" pitchFamily="18" charset="0"/>
                <a:cs typeface="Times New Roman" pitchFamily="18" charset="0"/>
                <a:sym typeface="Wingdings"/>
              </a:rPr>
              <a:t></a:t>
            </a:r>
            <a:endParaRPr lang="en-US" sz="6000" b="1" dirty="0" smtClean="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Các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nguyên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tố</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hóa</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học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trong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bảng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tuần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hoàn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được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sắp</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xếp</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theo</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chiều</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tăng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dần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của</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điện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tích</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hạt</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nhân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nguyên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tử</a:t>
            </a:r>
            <a:r>
              <a:rPr lang="en-US" sz="2800" i="1" dirty="0" smtClean="0">
                <a:solidFill>
                  <a:srgbClr val="FF0000"/>
                </a:solidFill>
                <a:latin typeface="Times New Roman" panose="02020603050405020304" pitchFamily="18" charset="0"/>
                <a:cs typeface="Times New Roman" panose="02020603050405020304" pitchFamily="18" charset="0"/>
              </a:rPr>
              <a:t>  </a:t>
            </a:r>
          </a:p>
          <a:p>
            <a:pPr algn="just"/>
            <a:endParaRPr lang="en-US" sz="2800" i="1" dirty="0" smtClean="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Các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nguyên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tố</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cùng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chu</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kì</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có</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cùng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số</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lớp</a:t>
            </a:r>
            <a:r>
              <a:rPr lang="en-US" sz="2800" i="1" dirty="0" smtClean="0">
                <a:solidFill>
                  <a:srgbClr val="FF0000"/>
                </a:solidFill>
                <a:latin typeface="Times New Roman" panose="02020603050405020304" pitchFamily="18" charset="0"/>
                <a:cs typeface="Times New Roman" panose="02020603050405020304" pitchFamily="18" charset="0"/>
              </a:rPr>
              <a:t> electron</a:t>
            </a:r>
          </a:p>
          <a:p>
            <a:pPr algn="just"/>
            <a:endParaRPr lang="en-US" sz="2800" i="1" dirty="0" smtClean="0">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Các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nguyên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tố</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cùng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nhóm</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có</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số</a:t>
            </a:r>
            <a:r>
              <a:rPr lang="en-US" sz="2800" i="1" dirty="0" smtClean="0">
                <a:solidFill>
                  <a:srgbClr val="FF0000"/>
                </a:solidFill>
                <a:latin typeface="Times New Roman" panose="02020603050405020304" pitchFamily="18" charset="0"/>
                <a:cs typeface="Times New Roman" panose="02020603050405020304" pitchFamily="18" charset="0"/>
              </a:rPr>
              <a:t> electron </a:t>
            </a:r>
            <a:r>
              <a:rPr lang="en-US" sz="2800" i="1" dirty="0" err="1" smtClean="0">
                <a:solidFill>
                  <a:srgbClr val="FF0000"/>
                </a:solidFill>
                <a:latin typeface="Times New Roman" panose="02020603050405020304" pitchFamily="18" charset="0"/>
                <a:cs typeface="Times New Roman" panose="02020603050405020304" pitchFamily="18" charset="0"/>
              </a:rPr>
              <a:t>lớp</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ngoài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cùng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giống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nhau</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và</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có</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tính</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chất</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hóa</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học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tương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tự</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nhau</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2704" y="219210"/>
            <a:ext cx="8551273" cy="6413454"/>
          </a:xfrm>
          <a:prstGeom prst="rect">
            <a:avLst/>
          </a:prstGeom>
        </p:spPr>
      </p:pic>
    </p:spTree>
    <p:extLst>
      <p:ext uri="{BB962C8B-B14F-4D97-AF65-F5344CB8AC3E}">
        <p14:creationId xmlns:p14="http://schemas.microsoft.com/office/powerpoint/2010/main" val="4159834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2826</Words>
  <Application>Microsoft Office PowerPoint</Application>
  <PresentationFormat>Custom</PresentationFormat>
  <Paragraphs>793</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Du An - Mien Phi - STEM</Manager>
  <Company>Du An - Mien Phi - 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 Mien Phi - STEM</dc:title>
  <dc:subject>Du An - Mien Phi - STEM</dc:subject>
  <dc:creator>Du An - Mien Phi - STEM</dc:creator>
  <dc:description>Du An - Mien Phi - STEM</dc:description>
  <cp:lastModifiedBy>hp</cp:lastModifiedBy>
  <cp:revision>106</cp:revision>
  <dcterms:created xsi:type="dcterms:W3CDTF">2022-07-14T08:35:57Z</dcterms:created>
  <dcterms:modified xsi:type="dcterms:W3CDTF">2024-10-01T14:36:40Z</dcterms:modified>
  <cp:category>Du An - Mien Phi - STEM</cp:category>
</cp:coreProperties>
</file>