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6"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VnArial" panose="020B0604020202020204" charset="0"/>
      <p:regular r:id="rId44"/>
      <p:bold r:id="rId45"/>
      <p:italic r:id="rId46"/>
      <p:boldItalic r:id="rId47"/>
    </p:embeddedFont>
    <p:embeddedFont>
      <p:font typeface="Segoe UI Symbol" panose="020B0502040204020203" pitchFamily="3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45" autoAdjust="0"/>
    <p:restoredTop sz="94660"/>
  </p:normalViewPr>
  <p:slideViewPr>
    <p:cSldViewPr snapToGrid="0">
      <p:cViewPr varScale="1">
        <p:scale>
          <a:sx n="68" d="100"/>
          <a:sy n="68" d="100"/>
        </p:scale>
        <p:origin x="732"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D7E7E-6D62-4762-95F6-E81F5C8CC6D9}" type="doc">
      <dgm:prSet loTypeId="urn:microsoft.com/office/officeart/2005/8/layout/hProcess3" loCatId="process" qsTypeId="urn:microsoft.com/office/officeart/2005/8/quickstyle/simple1" qsCatId="simple" csTypeId="urn:microsoft.com/office/officeart/2005/8/colors/accent1_2" csCatId="accent1" phldr="0"/>
      <dgm:spPr/>
    </dgm:pt>
    <dgm:pt modelId="{4B6C4E07-745A-45E0-A716-CB0E07134470}" type="pres">
      <dgm:prSet presAssocID="{643D7E7E-6D62-4762-95F6-E81F5C8CC6D9}" presName="Name0" presStyleCnt="0">
        <dgm:presLayoutVars>
          <dgm:dir/>
          <dgm:animLvl val="lvl"/>
          <dgm:resizeHandles val="exact"/>
        </dgm:presLayoutVars>
      </dgm:prSet>
      <dgm:spPr/>
    </dgm:pt>
    <dgm:pt modelId="{7BAFDF01-37CA-4AB2-AB34-62879B8BFB75}" type="pres">
      <dgm:prSet presAssocID="{643D7E7E-6D62-4762-95F6-E81F5C8CC6D9}" presName="dummy" presStyleCnt="0"/>
      <dgm:spPr/>
    </dgm:pt>
    <dgm:pt modelId="{3EF91512-402C-42A9-9AA7-C7CCAA5BA99F}" type="pres">
      <dgm:prSet presAssocID="{643D7E7E-6D62-4762-95F6-E81F5C8CC6D9}" presName="linH" presStyleCnt="0"/>
      <dgm:spPr/>
    </dgm:pt>
    <dgm:pt modelId="{2BAF94A9-1C39-4E5E-B076-92A101F99CCA}" type="pres">
      <dgm:prSet presAssocID="{643D7E7E-6D62-4762-95F6-E81F5C8CC6D9}" presName="padding1" presStyleCnt="0"/>
      <dgm:spPr/>
    </dgm:pt>
    <dgm:pt modelId="{3379BE21-F7E3-420B-8305-0D51C133959C}" type="pres">
      <dgm:prSet presAssocID="{643D7E7E-6D62-4762-95F6-E81F5C8CC6D9}" presName="padding2" presStyleCnt="0"/>
      <dgm:spPr/>
    </dgm:pt>
    <dgm:pt modelId="{7EDE5A74-7E2F-4465-8F99-B2ADBD1806BA}" type="pres">
      <dgm:prSet presAssocID="{643D7E7E-6D62-4762-95F6-E81F5C8CC6D9}" presName="negArrow" presStyleCnt="0"/>
      <dgm:spPr/>
    </dgm:pt>
    <dgm:pt modelId="{D90C47DB-1EDF-4EA9-885A-D8BCC04902BA}" type="pres">
      <dgm:prSet presAssocID="{643D7E7E-6D62-4762-95F6-E81F5C8CC6D9}" presName="backgroundArrow" presStyleLbl="node1" presStyleIdx="0" presStyleCnt="1" custLinFactNeighborX="25274" custLinFactNeighborY="-89348"/>
      <dgm:spPr/>
    </dgm:pt>
  </dgm:ptLst>
  <dgm:cxnLst>
    <dgm:cxn modelId="{4D6016C9-A653-4CBA-B46B-E37D7297A233}" type="presOf" srcId="{643D7E7E-6D62-4762-95F6-E81F5C8CC6D9}" destId="{4B6C4E07-745A-45E0-A716-CB0E07134470}" srcOrd="0" destOrd="0" presId="urn:microsoft.com/office/officeart/2005/8/layout/hProcess3"/>
    <dgm:cxn modelId="{179E4CA8-EEED-49B7-9160-5679A73EB83C}" type="presParOf" srcId="{4B6C4E07-745A-45E0-A716-CB0E07134470}" destId="{7BAFDF01-37CA-4AB2-AB34-62879B8BFB75}" srcOrd="0" destOrd="0" presId="urn:microsoft.com/office/officeart/2005/8/layout/hProcess3"/>
    <dgm:cxn modelId="{3D4624A3-C490-4C5D-AE8F-CAB8469AA426}" type="presParOf" srcId="{4B6C4E07-745A-45E0-A716-CB0E07134470}" destId="{3EF91512-402C-42A9-9AA7-C7CCAA5BA99F}" srcOrd="1" destOrd="0" presId="urn:microsoft.com/office/officeart/2005/8/layout/hProcess3"/>
    <dgm:cxn modelId="{C3439809-0504-4B2B-8254-8C1F4AB7C99A}" type="presParOf" srcId="{3EF91512-402C-42A9-9AA7-C7CCAA5BA99F}" destId="{2BAF94A9-1C39-4E5E-B076-92A101F99CCA}" srcOrd="0" destOrd="0" presId="urn:microsoft.com/office/officeart/2005/8/layout/hProcess3"/>
    <dgm:cxn modelId="{BC1A33F7-BDD0-4223-AD40-B83588CD99A7}" type="presParOf" srcId="{3EF91512-402C-42A9-9AA7-C7CCAA5BA99F}" destId="{3379BE21-F7E3-420B-8305-0D51C133959C}" srcOrd="1" destOrd="0" presId="urn:microsoft.com/office/officeart/2005/8/layout/hProcess3"/>
    <dgm:cxn modelId="{91966BB6-36E6-4070-A7D1-DD5B4015EC2D}" type="presParOf" srcId="{3EF91512-402C-42A9-9AA7-C7CCAA5BA99F}" destId="{7EDE5A74-7E2F-4465-8F99-B2ADBD1806BA}" srcOrd="2" destOrd="0" presId="urn:microsoft.com/office/officeart/2005/8/layout/hProcess3"/>
    <dgm:cxn modelId="{1511C53D-1E13-4B15-AEDF-17B0C5464F3E}" type="presParOf" srcId="{3EF91512-402C-42A9-9AA7-C7CCAA5BA99F}" destId="{D90C47DB-1EDF-4EA9-885A-D8BCC04902BA}"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C47DB-1EDF-4EA9-885A-D8BCC04902BA}">
      <dsp:nvSpPr>
        <dsp:cNvPr id="0" name=""/>
        <dsp:cNvSpPr/>
      </dsp:nvSpPr>
      <dsp:spPr>
        <a:xfrm>
          <a:off x="0" y="0"/>
          <a:ext cx="1458507" cy="936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C0EE4-BA39-45FC-922B-E9E274440DBB}" type="datetimeFigureOut">
              <a:rPr lang="en-US" smtClean="0"/>
              <a:t>11/12/2023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11DFB-5CD3-4F91-B455-91B86FB33F00}" type="slidenum">
              <a:rPr lang="en-US" smtClean="0"/>
              <a:t>‹#›</a:t>
            </a:fld>
            <a:endParaRPr lang="en-US"/>
          </a:p>
        </p:txBody>
      </p:sp>
    </p:spTree>
    <p:extLst>
      <p:ext uri="{BB962C8B-B14F-4D97-AF65-F5344CB8AC3E}">
        <p14:creationId xmlns:p14="http://schemas.microsoft.com/office/powerpoint/2010/main" val="1436762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693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170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321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20B7CC-4313-4BD8-8600-1134D7F514FD}"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B2D85-01CF-49DD-BCEA-1729A0F8BDA0}" type="slidenum">
              <a:rPr lang="en-US" smtClean="0"/>
              <a:t>‹#›</a:t>
            </a:fld>
            <a:endParaRPr lang="en-US"/>
          </a:p>
        </p:txBody>
      </p:sp>
    </p:spTree>
    <p:extLst>
      <p:ext uri="{BB962C8B-B14F-4D97-AF65-F5344CB8AC3E}">
        <p14:creationId xmlns:p14="http://schemas.microsoft.com/office/powerpoint/2010/main" val="85926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20B7CC-4313-4BD8-8600-1134D7F514FD}"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B2D85-01CF-49DD-BCEA-1729A0F8BDA0}" type="slidenum">
              <a:rPr lang="en-US" smtClean="0"/>
              <a:t>‹#›</a:t>
            </a:fld>
            <a:endParaRPr lang="en-US"/>
          </a:p>
        </p:txBody>
      </p:sp>
    </p:spTree>
    <p:extLst>
      <p:ext uri="{BB962C8B-B14F-4D97-AF65-F5344CB8AC3E}">
        <p14:creationId xmlns:p14="http://schemas.microsoft.com/office/powerpoint/2010/main" val="144045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20B7CC-4313-4BD8-8600-1134D7F514FD}"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B2D85-01CF-49DD-BCEA-1729A0F8BDA0}" type="slidenum">
              <a:rPr lang="en-US" smtClean="0"/>
              <a:t>‹#›</a:t>
            </a:fld>
            <a:endParaRPr lang="en-US"/>
          </a:p>
        </p:txBody>
      </p:sp>
    </p:spTree>
    <p:extLst>
      <p:ext uri="{BB962C8B-B14F-4D97-AF65-F5344CB8AC3E}">
        <p14:creationId xmlns:p14="http://schemas.microsoft.com/office/powerpoint/2010/main" val="1717593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273"/>
        <p:cNvGrpSpPr/>
        <p:nvPr/>
      </p:nvGrpSpPr>
      <p:grpSpPr>
        <a:xfrm>
          <a:off x="0" y="0"/>
          <a:ext cx="0" cy="0"/>
          <a:chOff x="0" y="0"/>
          <a:chExt cx="0" cy="0"/>
        </a:xfrm>
      </p:grpSpPr>
    </p:spTree>
    <p:extLst>
      <p:ext uri="{BB962C8B-B14F-4D97-AF65-F5344CB8AC3E}">
        <p14:creationId xmlns:p14="http://schemas.microsoft.com/office/powerpoint/2010/main" val="501947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90" name="Google Shape;190;p12"/>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5297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6" name="Google Shape;66;p5"/>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914500" y="2034344"/>
            <a:ext cx="7034000" cy="37148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sz="3200"/>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sz="3200"/>
            </a:lvl4pPr>
            <a:lvl5pPr marL="3047924" lvl="4" indent="-507987">
              <a:spcBef>
                <a:spcPts val="0"/>
              </a:spcBef>
              <a:spcAft>
                <a:spcPts val="0"/>
              </a:spcAft>
              <a:buSzPts val="2400"/>
              <a:buChar char="○"/>
              <a:defRPr sz="3200"/>
            </a:lvl5pPr>
            <a:lvl6pPr marL="3657509" lvl="5" indent="-507987">
              <a:spcBef>
                <a:spcPts val="0"/>
              </a:spcBef>
              <a:spcAft>
                <a:spcPts val="0"/>
              </a:spcAft>
              <a:buSzPts val="2400"/>
              <a:buChar char="■"/>
              <a:defRPr sz="3200"/>
            </a:lvl6pPr>
            <a:lvl7pPr marL="4267093" lvl="6" indent="-507987">
              <a:spcBef>
                <a:spcPts val="0"/>
              </a:spcBef>
              <a:spcAft>
                <a:spcPts val="0"/>
              </a:spcAft>
              <a:buSzPts val="2400"/>
              <a:buChar char="●"/>
              <a:defRPr sz="3200"/>
            </a:lvl7pPr>
            <a:lvl8pPr marL="4876678" lvl="7" indent="-507987">
              <a:spcBef>
                <a:spcPts val="0"/>
              </a:spcBef>
              <a:spcAft>
                <a:spcPts val="0"/>
              </a:spcAft>
              <a:buSzPts val="2400"/>
              <a:buChar char="○"/>
              <a:defRPr sz="3200"/>
            </a:lvl8pPr>
            <a:lvl9pPr marL="5486263" lvl="8" indent="-507987">
              <a:spcBef>
                <a:spcPts val="0"/>
              </a:spcBef>
              <a:spcAft>
                <a:spcPts val="0"/>
              </a:spcAft>
              <a:buSzPts val="2400"/>
              <a:buChar char="■"/>
              <a:defRPr sz="3200"/>
            </a:lvl9pPr>
          </a:lstStyle>
          <a:p>
            <a:endParaRPr/>
          </a:p>
        </p:txBody>
      </p:sp>
      <p:sp>
        <p:nvSpPr>
          <p:cNvPr id="81" name="Google Shape;81;p5"/>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201911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616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19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20B7CC-4313-4BD8-8600-1134D7F514FD}"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B2D85-01CF-49DD-BCEA-1729A0F8BDA0}" type="slidenum">
              <a:rPr lang="en-US" smtClean="0"/>
              <a:t>‹#›</a:t>
            </a:fld>
            <a:endParaRPr lang="en-US"/>
          </a:p>
        </p:txBody>
      </p:sp>
    </p:spTree>
    <p:extLst>
      <p:ext uri="{BB962C8B-B14F-4D97-AF65-F5344CB8AC3E}">
        <p14:creationId xmlns:p14="http://schemas.microsoft.com/office/powerpoint/2010/main" val="106721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20B7CC-4313-4BD8-8600-1134D7F514FD}"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B2D85-01CF-49DD-BCEA-1729A0F8BDA0}" type="slidenum">
              <a:rPr lang="en-US" smtClean="0"/>
              <a:t>‹#›</a:t>
            </a:fld>
            <a:endParaRPr lang="en-US"/>
          </a:p>
        </p:txBody>
      </p:sp>
    </p:spTree>
    <p:extLst>
      <p:ext uri="{BB962C8B-B14F-4D97-AF65-F5344CB8AC3E}">
        <p14:creationId xmlns:p14="http://schemas.microsoft.com/office/powerpoint/2010/main" val="614353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20B7CC-4313-4BD8-8600-1134D7F514FD}"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B2D85-01CF-49DD-BCEA-1729A0F8BDA0}" type="slidenum">
              <a:rPr lang="en-US" smtClean="0"/>
              <a:t>‹#›</a:t>
            </a:fld>
            <a:endParaRPr lang="en-US"/>
          </a:p>
        </p:txBody>
      </p:sp>
    </p:spTree>
    <p:extLst>
      <p:ext uri="{BB962C8B-B14F-4D97-AF65-F5344CB8AC3E}">
        <p14:creationId xmlns:p14="http://schemas.microsoft.com/office/powerpoint/2010/main" val="215640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20B7CC-4313-4BD8-8600-1134D7F514FD}" type="datetimeFigureOut">
              <a:rPr lang="en-US" smtClean="0"/>
              <a:t>11/12/2023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CB2D85-01CF-49DD-BCEA-1729A0F8BDA0}" type="slidenum">
              <a:rPr lang="en-US" smtClean="0"/>
              <a:t>‹#›</a:t>
            </a:fld>
            <a:endParaRPr lang="en-US"/>
          </a:p>
        </p:txBody>
      </p:sp>
    </p:spTree>
    <p:extLst>
      <p:ext uri="{BB962C8B-B14F-4D97-AF65-F5344CB8AC3E}">
        <p14:creationId xmlns:p14="http://schemas.microsoft.com/office/powerpoint/2010/main" val="1678022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20B7CC-4313-4BD8-8600-1134D7F514FD}" type="datetimeFigureOut">
              <a:rPr lang="en-US" smtClean="0"/>
              <a:t>11/12/2023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CB2D85-01CF-49DD-BCEA-1729A0F8BDA0}" type="slidenum">
              <a:rPr lang="en-US" smtClean="0"/>
              <a:t>‹#›</a:t>
            </a:fld>
            <a:endParaRPr lang="en-US"/>
          </a:p>
        </p:txBody>
      </p:sp>
    </p:spTree>
    <p:extLst>
      <p:ext uri="{BB962C8B-B14F-4D97-AF65-F5344CB8AC3E}">
        <p14:creationId xmlns:p14="http://schemas.microsoft.com/office/powerpoint/2010/main" val="294929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0B7CC-4313-4BD8-8600-1134D7F514FD}" type="datetimeFigureOut">
              <a:rPr lang="en-US" smtClean="0"/>
              <a:t>11/12/2023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CB2D85-01CF-49DD-BCEA-1729A0F8BDA0}" type="slidenum">
              <a:rPr lang="en-US" smtClean="0"/>
              <a:t>‹#›</a:t>
            </a:fld>
            <a:endParaRPr lang="en-US"/>
          </a:p>
        </p:txBody>
      </p:sp>
    </p:spTree>
    <p:extLst>
      <p:ext uri="{BB962C8B-B14F-4D97-AF65-F5344CB8AC3E}">
        <p14:creationId xmlns:p14="http://schemas.microsoft.com/office/powerpoint/2010/main" val="34324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20B7CC-4313-4BD8-8600-1134D7F514FD}"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B2D85-01CF-49DD-BCEA-1729A0F8BDA0}" type="slidenum">
              <a:rPr lang="en-US" smtClean="0"/>
              <a:t>‹#›</a:t>
            </a:fld>
            <a:endParaRPr lang="en-US"/>
          </a:p>
        </p:txBody>
      </p:sp>
    </p:spTree>
    <p:extLst>
      <p:ext uri="{BB962C8B-B14F-4D97-AF65-F5344CB8AC3E}">
        <p14:creationId xmlns:p14="http://schemas.microsoft.com/office/powerpoint/2010/main" val="878164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20B7CC-4313-4BD8-8600-1134D7F514FD}"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B2D85-01CF-49DD-BCEA-1729A0F8BDA0}" type="slidenum">
              <a:rPr lang="en-US" smtClean="0"/>
              <a:t>‹#›</a:t>
            </a:fld>
            <a:endParaRPr lang="en-US"/>
          </a:p>
        </p:txBody>
      </p:sp>
    </p:spTree>
    <p:extLst>
      <p:ext uri="{BB962C8B-B14F-4D97-AF65-F5344CB8AC3E}">
        <p14:creationId xmlns:p14="http://schemas.microsoft.com/office/powerpoint/2010/main" val="1363012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0B7CC-4313-4BD8-8600-1134D7F514FD}" type="datetimeFigureOut">
              <a:rPr lang="en-US" smtClean="0"/>
              <a:t>11/12/2023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B2D85-01CF-49DD-BCEA-1729A0F8BDA0}" type="slidenum">
              <a:rPr lang="en-US" smtClean="0"/>
              <a:t>‹#›</a:t>
            </a:fld>
            <a:endParaRPr lang="en-US"/>
          </a:p>
        </p:txBody>
      </p:sp>
      <p:pic>
        <p:nvPicPr>
          <p:cNvPr id="7" name="Picture 6"/>
          <p:cNvPicPr>
            <a:picLocks noChangeAspect="1"/>
          </p:cNvPicPr>
          <p:nvPr userDrawn="1"/>
        </p:nvPicPr>
        <p:blipFill>
          <a:blip r:embed="rId18"/>
          <a:stretch>
            <a:fillRect/>
          </a:stretch>
        </p:blipFill>
        <p:spPr>
          <a:xfrm>
            <a:off x="-328242" y="0"/>
            <a:ext cx="12571042" cy="7059780"/>
          </a:xfrm>
          <a:prstGeom prst="rect">
            <a:avLst/>
          </a:prstGeom>
        </p:spPr>
      </p:pic>
    </p:spTree>
    <p:extLst>
      <p:ext uri="{BB962C8B-B14F-4D97-AF65-F5344CB8AC3E}">
        <p14:creationId xmlns:p14="http://schemas.microsoft.com/office/powerpoint/2010/main" val="202716592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49" r:id="rId15"/>
    <p:sldLayoutId id="214748365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5" name="Rectangle 5">
            <a:extLst>
              <a:ext uri="{FF2B5EF4-FFF2-40B4-BE49-F238E27FC236}">
                <a16:creationId xmlns:a16="http://schemas.microsoft.com/office/drawing/2014/main" id="{FC6CE480-F8D2-485A-8B4E-50ACF988CEBD}"/>
              </a:ext>
            </a:extLst>
          </p:cNvPr>
          <p:cNvSpPr>
            <a:spLocks noChangeArrowheads="1"/>
          </p:cNvSpPr>
          <p:nvPr/>
        </p:nvSpPr>
        <p:spPr bwMode="auto">
          <a:xfrm>
            <a:off x="863794" y="239312"/>
            <a:ext cx="11062217" cy="141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39750" algn="l"/>
              </a:tabLst>
              <a:defRPr>
                <a:solidFill>
                  <a:schemeClr val="tx1"/>
                </a:solidFill>
                <a:latin typeface="Arial" panose="020B0604020202020204" pitchFamily="34" charset="0"/>
                <a:cs typeface="Arial" panose="020B0604020202020204" pitchFamily="34" charset="0"/>
              </a:defRPr>
            </a:lvl1pPr>
            <a:lvl2pPr>
              <a:tabLst>
                <a:tab pos="539750" algn="l"/>
              </a:tabLst>
              <a:defRPr>
                <a:solidFill>
                  <a:schemeClr val="tx1"/>
                </a:solidFill>
                <a:latin typeface="Arial" panose="020B0604020202020204" pitchFamily="34" charset="0"/>
                <a:cs typeface="Arial" panose="020B0604020202020204" pitchFamily="34" charset="0"/>
              </a:defRPr>
            </a:lvl2pPr>
            <a:lvl3pPr>
              <a:tabLst>
                <a:tab pos="539750" algn="l"/>
              </a:tabLst>
              <a:defRPr>
                <a:solidFill>
                  <a:schemeClr val="tx1"/>
                </a:solidFill>
                <a:latin typeface="Arial" panose="020B0604020202020204" pitchFamily="34" charset="0"/>
                <a:cs typeface="Arial" panose="020B0604020202020204" pitchFamily="34" charset="0"/>
              </a:defRPr>
            </a:lvl3pPr>
            <a:lvl4pPr>
              <a:tabLst>
                <a:tab pos="539750" algn="l"/>
              </a:tabLst>
              <a:defRPr>
                <a:solidFill>
                  <a:schemeClr val="tx1"/>
                </a:solidFill>
                <a:latin typeface="Arial" panose="020B0604020202020204" pitchFamily="34" charset="0"/>
                <a:cs typeface="Arial" panose="020B0604020202020204" pitchFamily="34" charset="0"/>
              </a:defRPr>
            </a:lvl4pPr>
            <a:lvl5pPr>
              <a:tabLst>
                <a:tab pos="539750"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algn="just" defTabSz="956195" eaLnBrk="0" fontAlgn="base" hangingPunct="0">
              <a:lnSpc>
                <a:spcPct val="115000"/>
              </a:lnSpc>
              <a:spcBef>
                <a:spcPct val="0"/>
              </a:spcBef>
              <a:spcAft>
                <a:spcPct val="0"/>
              </a:spcAft>
              <a:tabLst>
                <a:tab pos="564421" algn="l"/>
              </a:tabLst>
            </a:pPr>
            <a:r>
              <a:rPr lang="en-US" altLang="vi-VN" sz="3733" dirty="0">
                <a:solidFill>
                  <a:srgbClr val="00518E"/>
                </a:solidFill>
                <a:latin typeface="Times New Roman" panose="02020603050405020304" pitchFamily="18" charset="0"/>
              </a:rPr>
              <a:t>Quan </a:t>
            </a:r>
            <a:r>
              <a:rPr lang="en-US" altLang="vi-VN" sz="3733" dirty="0" err="1">
                <a:solidFill>
                  <a:srgbClr val="00518E"/>
                </a:solidFill>
                <a:latin typeface="Times New Roman" panose="02020603050405020304" pitchFamily="18" charset="0"/>
              </a:rPr>
              <a:t>sát</a:t>
            </a:r>
            <a:r>
              <a:rPr lang="en-US" altLang="vi-VN" sz="3733" dirty="0">
                <a:solidFill>
                  <a:srgbClr val="00518E"/>
                </a:solidFill>
                <a:latin typeface="Times New Roman" panose="02020603050405020304" pitchFamily="18" charset="0"/>
              </a:rPr>
              <a:t> </a:t>
            </a:r>
            <a:r>
              <a:rPr lang="en-US" altLang="vi-VN" sz="3733" dirty="0" err="1">
                <a:solidFill>
                  <a:srgbClr val="00518E"/>
                </a:solidFill>
                <a:latin typeface="Times New Roman" panose="02020603050405020304" pitchFamily="18" charset="0"/>
              </a:rPr>
              <a:t>hình</a:t>
            </a:r>
            <a:r>
              <a:rPr lang="en-US" altLang="vi-VN" sz="3733" dirty="0">
                <a:solidFill>
                  <a:srgbClr val="00518E"/>
                </a:solidFill>
                <a:latin typeface="Times New Roman" panose="02020603050405020304" pitchFamily="18" charset="0"/>
              </a:rPr>
              <a:t> </a:t>
            </a:r>
            <a:r>
              <a:rPr lang="en-US" altLang="vi-VN" sz="3733" dirty="0" err="1">
                <a:solidFill>
                  <a:srgbClr val="00518E"/>
                </a:solidFill>
                <a:latin typeface="Times New Roman" panose="02020603050405020304" pitchFamily="18" charset="0"/>
              </a:rPr>
              <a:t>vẽ</a:t>
            </a:r>
            <a:r>
              <a:rPr lang="en-US" altLang="vi-VN" sz="3733" dirty="0">
                <a:solidFill>
                  <a:srgbClr val="00518E"/>
                </a:solidFill>
                <a:latin typeface="Times New Roman" panose="02020603050405020304" pitchFamily="18" charset="0"/>
              </a:rPr>
              <a:t> </a:t>
            </a:r>
            <a:r>
              <a:rPr lang="en-US" altLang="vi-VN" sz="3733" dirty="0" err="1">
                <a:solidFill>
                  <a:srgbClr val="00518E"/>
                </a:solidFill>
                <a:latin typeface="Times New Roman" panose="02020603050405020304" pitchFamily="18" charset="0"/>
              </a:rPr>
              <a:t>và</a:t>
            </a:r>
            <a:r>
              <a:rPr lang="en-US" altLang="vi-VN" sz="3733" dirty="0">
                <a:solidFill>
                  <a:srgbClr val="00518E"/>
                </a:solidFill>
                <a:latin typeface="Times New Roman" panose="02020603050405020304" pitchFamily="18" charset="0"/>
              </a:rPr>
              <a:t> so </a:t>
            </a:r>
            <a:r>
              <a:rPr lang="vi-VN" altLang="vi-VN" sz="3733" dirty="0">
                <a:solidFill>
                  <a:srgbClr val="00518E"/>
                </a:solidFill>
                <a:latin typeface="Times New Roman" panose="02020603050405020304" pitchFamily="18" charset="0"/>
              </a:rPr>
              <a:t>sánh chiều dài 2 đoạn thẳng trong từng hình sau</a:t>
            </a:r>
            <a:r>
              <a:rPr lang="en-US" altLang="vi-VN" sz="3733" dirty="0">
                <a:solidFill>
                  <a:srgbClr val="00518E"/>
                </a:solidFill>
                <a:latin typeface="Times New Roman" panose="02020603050405020304" pitchFamily="18" charset="0"/>
              </a:rPr>
              <a:t>? </a:t>
            </a:r>
            <a:r>
              <a:rPr lang="en-US" altLang="vi-VN" sz="3733" dirty="0" err="1">
                <a:solidFill>
                  <a:srgbClr val="00518E"/>
                </a:solidFill>
                <a:latin typeface="Times New Roman" panose="02020603050405020304" pitchFamily="18" charset="0"/>
              </a:rPr>
              <a:t>Muốn</a:t>
            </a:r>
            <a:r>
              <a:rPr lang="en-US" altLang="vi-VN" sz="3733" dirty="0">
                <a:solidFill>
                  <a:srgbClr val="00518E"/>
                </a:solidFill>
                <a:latin typeface="Times New Roman" panose="02020603050405020304" pitchFamily="18" charset="0"/>
              </a:rPr>
              <a:t> </a:t>
            </a:r>
            <a:r>
              <a:rPr lang="en-US" altLang="vi-VN" sz="3733" dirty="0" err="1">
                <a:solidFill>
                  <a:srgbClr val="00518E"/>
                </a:solidFill>
                <a:latin typeface="Times New Roman" panose="02020603050405020304" pitchFamily="18" charset="0"/>
              </a:rPr>
              <a:t>biết</a:t>
            </a:r>
            <a:r>
              <a:rPr lang="en-US" altLang="vi-VN" sz="3733" dirty="0">
                <a:solidFill>
                  <a:srgbClr val="00518E"/>
                </a:solidFill>
                <a:latin typeface="Times New Roman" panose="02020603050405020304" pitchFamily="18" charset="0"/>
              </a:rPr>
              <a:t> </a:t>
            </a:r>
            <a:r>
              <a:rPr lang="en-US" altLang="vi-VN" sz="3733" dirty="0" err="1">
                <a:solidFill>
                  <a:srgbClr val="00518E"/>
                </a:solidFill>
                <a:latin typeface="Times New Roman" panose="02020603050405020304" pitchFamily="18" charset="0"/>
              </a:rPr>
              <a:t>chính</a:t>
            </a:r>
            <a:r>
              <a:rPr lang="en-US" altLang="vi-VN" sz="3733" dirty="0">
                <a:solidFill>
                  <a:srgbClr val="00518E"/>
                </a:solidFill>
                <a:latin typeface="Times New Roman" panose="02020603050405020304" pitchFamily="18" charset="0"/>
              </a:rPr>
              <a:t> </a:t>
            </a:r>
            <a:r>
              <a:rPr lang="en-US" altLang="vi-VN" sz="3733" dirty="0" err="1">
                <a:solidFill>
                  <a:srgbClr val="00518E"/>
                </a:solidFill>
                <a:latin typeface="Times New Roman" panose="02020603050405020304" pitchFamily="18" charset="0"/>
              </a:rPr>
              <a:t>xác</a:t>
            </a:r>
            <a:r>
              <a:rPr lang="en-US" altLang="vi-VN" sz="3733" dirty="0">
                <a:solidFill>
                  <a:srgbClr val="00518E"/>
                </a:solidFill>
                <a:latin typeface="Times New Roman" panose="02020603050405020304" pitchFamily="18" charset="0"/>
              </a:rPr>
              <a:t> ta </a:t>
            </a:r>
            <a:r>
              <a:rPr lang="en-US" altLang="vi-VN" sz="3733" dirty="0" err="1">
                <a:solidFill>
                  <a:srgbClr val="00518E"/>
                </a:solidFill>
                <a:latin typeface="Times New Roman" panose="02020603050405020304" pitchFamily="18" charset="0"/>
              </a:rPr>
              <a:t>phải</a:t>
            </a:r>
            <a:r>
              <a:rPr lang="en-US" altLang="vi-VN" sz="3733" dirty="0">
                <a:solidFill>
                  <a:srgbClr val="00518E"/>
                </a:solidFill>
                <a:latin typeface="Times New Roman" panose="02020603050405020304" pitchFamily="18" charset="0"/>
              </a:rPr>
              <a:t> </a:t>
            </a:r>
            <a:r>
              <a:rPr lang="en-US" altLang="vi-VN" sz="3733" dirty="0" err="1">
                <a:solidFill>
                  <a:srgbClr val="00518E"/>
                </a:solidFill>
                <a:latin typeface="Times New Roman" panose="02020603050405020304" pitchFamily="18" charset="0"/>
              </a:rPr>
              <a:t>làm</a:t>
            </a:r>
            <a:r>
              <a:rPr lang="en-US" altLang="vi-VN" sz="3733" dirty="0">
                <a:solidFill>
                  <a:srgbClr val="00518E"/>
                </a:solidFill>
                <a:latin typeface="Times New Roman" panose="02020603050405020304" pitchFamily="18" charset="0"/>
              </a:rPr>
              <a:t> </a:t>
            </a:r>
            <a:r>
              <a:rPr lang="en-US" altLang="vi-VN" sz="3733" dirty="0" err="1">
                <a:solidFill>
                  <a:srgbClr val="00518E"/>
                </a:solidFill>
                <a:latin typeface="Times New Roman" panose="02020603050405020304" pitchFamily="18" charset="0"/>
              </a:rPr>
              <a:t>gì</a:t>
            </a:r>
            <a:r>
              <a:rPr lang="en-US" altLang="vi-VN" sz="3733" dirty="0">
                <a:solidFill>
                  <a:srgbClr val="00518E"/>
                </a:solidFill>
                <a:latin typeface="Times New Roman" panose="02020603050405020304" pitchFamily="18" charset="0"/>
              </a:rPr>
              <a:t>?</a:t>
            </a:r>
            <a:endParaRPr lang="vi-VN" altLang="vi-VN" sz="3733" dirty="0">
              <a:solidFill>
                <a:srgbClr val="00518E"/>
              </a:solidFill>
              <a:latin typeface="Calibri" panose="020F0502020204030204" pitchFamily="34" charset="0"/>
              <a:cs typeface="Calibri" panose="020F0502020204030204" pitchFamily="34" charset="0"/>
            </a:endParaRPr>
          </a:p>
        </p:txBody>
      </p:sp>
      <p:sp>
        <p:nvSpPr>
          <p:cNvPr id="6" name="Rectangle 5"/>
          <p:cNvSpPr/>
          <p:nvPr/>
        </p:nvSpPr>
        <p:spPr>
          <a:xfrm>
            <a:off x="695174" y="1652904"/>
            <a:ext cx="4193875" cy="4514740"/>
          </a:xfrm>
          <a:prstGeom prst="rect">
            <a:avLst/>
          </a:prstGeom>
          <a:noFill/>
          <a:ln>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 name="Group 25">
            <a:extLst>
              <a:ext uri="{FF2B5EF4-FFF2-40B4-BE49-F238E27FC236}">
                <a16:creationId xmlns:a16="http://schemas.microsoft.com/office/drawing/2014/main" id="{9C037C48-7E68-4F04-955F-D6EF230E456A}"/>
              </a:ext>
            </a:extLst>
          </p:cNvPr>
          <p:cNvGrpSpPr>
            <a:grpSpLocks/>
          </p:cNvGrpSpPr>
          <p:nvPr/>
        </p:nvGrpSpPr>
        <p:grpSpPr bwMode="auto">
          <a:xfrm>
            <a:off x="828233" y="2273718"/>
            <a:ext cx="3950576" cy="3651308"/>
            <a:chOff x="1146175" y="2601913"/>
            <a:chExt cx="5676472" cy="4318917"/>
          </a:xfrm>
        </p:grpSpPr>
        <p:sp>
          <p:nvSpPr>
            <p:cNvPr id="8" name="Oval 7">
              <a:extLst>
                <a:ext uri="{FF2B5EF4-FFF2-40B4-BE49-F238E27FC236}">
                  <a16:creationId xmlns:a16="http://schemas.microsoft.com/office/drawing/2014/main" id="{144DA7FC-6D0E-44BA-8697-EF7A777AA84D}"/>
                </a:ext>
              </a:extLst>
            </p:cNvPr>
            <p:cNvSpPr/>
            <p:nvPr/>
          </p:nvSpPr>
          <p:spPr>
            <a:xfrm>
              <a:off x="2084387" y="2601913"/>
              <a:ext cx="935038" cy="936625"/>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195" eaLnBrk="0" fontAlgn="base" hangingPunct="0">
                <a:spcBef>
                  <a:spcPct val="0"/>
                </a:spcBef>
                <a:spcAft>
                  <a:spcPct val="0"/>
                </a:spcAft>
                <a:defRPr/>
              </a:pPr>
              <a:endParaRPr lang="vi-VN" sz="1883">
                <a:solidFill>
                  <a:prstClr val="white"/>
                </a:solidFill>
                <a:latin typeface="Arial" panose="020B0604020202020204" pitchFamily="34" charset="0"/>
              </a:endParaRPr>
            </a:p>
          </p:txBody>
        </p:sp>
        <p:sp>
          <p:nvSpPr>
            <p:cNvPr id="9" name="Oval 8">
              <a:extLst>
                <a:ext uri="{FF2B5EF4-FFF2-40B4-BE49-F238E27FC236}">
                  <a16:creationId xmlns:a16="http://schemas.microsoft.com/office/drawing/2014/main" id="{B898A639-ACF9-46EB-A53A-5069F4369A50}"/>
                </a:ext>
              </a:extLst>
            </p:cNvPr>
            <p:cNvSpPr/>
            <p:nvPr/>
          </p:nvSpPr>
          <p:spPr>
            <a:xfrm>
              <a:off x="4964112" y="2601913"/>
              <a:ext cx="936625" cy="936625"/>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195" eaLnBrk="0" fontAlgn="base" hangingPunct="0">
                <a:spcBef>
                  <a:spcPct val="0"/>
                </a:spcBef>
                <a:spcAft>
                  <a:spcPct val="0"/>
                </a:spcAft>
                <a:defRPr/>
              </a:pPr>
              <a:endParaRPr lang="vi-VN" sz="1883">
                <a:solidFill>
                  <a:prstClr val="white"/>
                </a:solidFill>
                <a:latin typeface="Arial" panose="020B0604020202020204" pitchFamily="34" charset="0"/>
              </a:endParaRPr>
            </a:p>
          </p:txBody>
        </p:sp>
        <p:cxnSp>
          <p:nvCxnSpPr>
            <p:cNvPr id="10" name="Straight Connector 9">
              <a:extLst>
                <a:ext uri="{FF2B5EF4-FFF2-40B4-BE49-F238E27FC236}">
                  <a16:creationId xmlns:a16="http://schemas.microsoft.com/office/drawing/2014/main" id="{56B20633-ECA0-471E-9143-15E6998852B8}"/>
                </a:ext>
              </a:extLst>
            </p:cNvPr>
            <p:cNvCxnSpPr>
              <a:stCxn id="8" idx="2"/>
              <a:endCxn id="9" idx="6"/>
            </p:cNvCxnSpPr>
            <p:nvPr/>
          </p:nvCxnSpPr>
          <p:spPr>
            <a:xfrm>
              <a:off x="2084387" y="3070225"/>
              <a:ext cx="3816350" cy="0"/>
            </a:xfrm>
            <a:prstGeom prst="line">
              <a:avLst/>
            </a:prstGeom>
            <a:ln w="28575">
              <a:solidFill>
                <a:srgbClr val="EB2264"/>
              </a:solidFill>
            </a:ln>
          </p:spPr>
          <p:style>
            <a:lnRef idx="1">
              <a:schemeClr val="accent1"/>
            </a:lnRef>
            <a:fillRef idx="0">
              <a:schemeClr val="accent1"/>
            </a:fillRef>
            <a:effectRef idx="0">
              <a:schemeClr val="accent1"/>
            </a:effectRef>
            <a:fontRef idx="minor">
              <a:schemeClr val="tx1"/>
            </a:fontRef>
          </p:style>
        </p:cxnSp>
        <p:sp>
          <p:nvSpPr>
            <p:cNvPr id="11" name="TextBox 6">
              <a:extLst>
                <a:ext uri="{FF2B5EF4-FFF2-40B4-BE49-F238E27FC236}">
                  <a16:creationId xmlns:a16="http://schemas.microsoft.com/office/drawing/2014/main" id="{D975DD24-4E99-44D5-A612-96ABA64AEB5D}"/>
                </a:ext>
              </a:extLst>
            </p:cNvPr>
            <p:cNvSpPr txBox="1">
              <a:spLocks noChangeArrowheads="1"/>
            </p:cNvSpPr>
            <p:nvPr/>
          </p:nvSpPr>
          <p:spPr bwMode="auto">
            <a:xfrm>
              <a:off x="1308304" y="2697632"/>
              <a:ext cx="647700" cy="71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56195" eaLnBrk="0" fontAlgn="base" hangingPunct="0">
                <a:spcBef>
                  <a:spcPct val="0"/>
                </a:spcBef>
                <a:spcAft>
                  <a:spcPct val="0"/>
                </a:spcAft>
              </a:pPr>
              <a:r>
                <a:rPr lang="en-US" altLang="vi-VN" sz="3347" b="1" dirty="0">
                  <a:solidFill>
                    <a:srgbClr val="004070"/>
                  </a:solidFill>
                  <a:latin typeface="Times New Roman" panose="02020603050405020304" pitchFamily="18" charset="0"/>
                  <a:cs typeface="Times New Roman" panose="02020603050405020304" pitchFamily="18" charset="0"/>
                </a:rPr>
                <a:t>A</a:t>
              </a:r>
              <a:endParaRPr lang="vi-VN" altLang="vi-VN" sz="3347" b="1" dirty="0">
                <a:solidFill>
                  <a:srgbClr val="004070"/>
                </a:solidFill>
                <a:latin typeface="Times New Roman" panose="02020603050405020304" pitchFamily="18" charset="0"/>
                <a:cs typeface="Times New Roman" panose="02020603050405020304" pitchFamily="18" charset="0"/>
              </a:endParaRPr>
            </a:p>
          </p:txBody>
        </p:sp>
        <p:sp>
          <p:nvSpPr>
            <p:cNvPr id="12" name="TextBox 8">
              <a:extLst>
                <a:ext uri="{FF2B5EF4-FFF2-40B4-BE49-F238E27FC236}">
                  <a16:creationId xmlns:a16="http://schemas.microsoft.com/office/drawing/2014/main" id="{E221E8FF-E287-4C85-9AA5-7EA0168C48C6}"/>
                </a:ext>
              </a:extLst>
            </p:cNvPr>
            <p:cNvSpPr txBox="1">
              <a:spLocks noChangeArrowheads="1"/>
            </p:cNvSpPr>
            <p:nvPr/>
          </p:nvSpPr>
          <p:spPr bwMode="auto">
            <a:xfrm>
              <a:off x="5940426" y="2691859"/>
              <a:ext cx="647700" cy="71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56195" eaLnBrk="0" fontAlgn="base" hangingPunct="0">
                <a:spcBef>
                  <a:spcPct val="0"/>
                </a:spcBef>
                <a:spcAft>
                  <a:spcPct val="0"/>
                </a:spcAft>
              </a:pPr>
              <a:r>
                <a:rPr lang="en-US" altLang="vi-VN" sz="3347" b="1" dirty="0">
                  <a:solidFill>
                    <a:srgbClr val="004070"/>
                  </a:solidFill>
                  <a:latin typeface="Times New Roman" panose="02020603050405020304" pitchFamily="18" charset="0"/>
                  <a:cs typeface="Times New Roman" panose="02020603050405020304" pitchFamily="18" charset="0"/>
                </a:rPr>
                <a:t>B</a:t>
              </a:r>
              <a:endParaRPr lang="vi-VN" altLang="vi-VN" sz="3347" b="1" dirty="0">
                <a:solidFill>
                  <a:srgbClr val="004070"/>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3EA774F0-6F5F-40D7-AA07-DEB57B5AFFB1}"/>
                </a:ext>
              </a:extLst>
            </p:cNvPr>
            <p:cNvSpPr/>
            <p:nvPr/>
          </p:nvSpPr>
          <p:spPr>
            <a:xfrm>
              <a:off x="1146175" y="4875213"/>
              <a:ext cx="936625" cy="936625"/>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195" eaLnBrk="0" fontAlgn="base" hangingPunct="0">
                <a:spcBef>
                  <a:spcPct val="0"/>
                </a:spcBef>
                <a:spcAft>
                  <a:spcPct val="0"/>
                </a:spcAft>
                <a:defRPr/>
              </a:pPr>
              <a:endParaRPr lang="vi-VN" sz="1883">
                <a:solidFill>
                  <a:prstClr val="white"/>
                </a:solidFill>
                <a:latin typeface="Arial" panose="020B0604020202020204" pitchFamily="34" charset="0"/>
              </a:endParaRPr>
            </a:p>
          </p:txBody>
        </p:sp>
        <p:sp>
          <p:nvSpPr>
            <p:cNvPr id="14" name="Oval 13">
              <a:extLst>
                <a:ext uri="{FF2B5EF4-FFF2-40B4-BE49-F238E27FC236}">
                  <a16:creationId xmlns:a16="http://schemas.microsoft.com/office/drawing/2014/main" id="{E15878DB-BF46-4F46-AB92-5C256567976E}"/>
                </a:ext>
              </a:extLst>
            </p:cNvPr>
            <p:cNvSpPr/>
            <p:nvPr/>
          </p:nvSpPr>
          <p:spPr>
            <a:xfrm>
              <a:off x="5887608" y="4923331"/>
              <a:ext cx="935039" cy="936626"/>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195" eaLnBrk="0" fontAlgn="base" hangingPunct="0">
                <a:spcBef>
                  <a:spcPct val="0"/>
                </a:spcBef>
                <a:spcAft>
                  <a:spcPct val="0"/>
                </a:spcAft>
                <a:defRPr/>
              </a:pPr>
              <a:endParaRPr lang="vi-VN" sz="1883" dirty="0">
                <a:solidFill>
                  <a:prstClr val="white"/>
                </a:solidFill>
                <a:latin typeface="Arial" panose="020B0604020202020204" pitchFamily="34" charset="0"/>
              </a:endParaRPr>
            </a:p>
          </p:txBody>
        </p:sp>
        <p:cxnSp>
          <p:nvCxnSpPr>
            <p:cNvPr id="15" name="Straight Connector 14">
              <a:extLst>
                <a:ext uri="{FF2B5EF4-FFF2-40B4-BE49-F238E27FC236}">
                  <a16:creationId xmlns:a16="http://schemas.microsoft.com/office/drawing/2014/main" id="{5F4D8B64-FAF9-4937-BD75-DFD2B34A9E98}"/>
                </a:ext>
              </a:extLst>
            </p:cNvPr>
            <p:cNvCxnSpPr>
              <a:cxnSpLocks/>
            </p:cNvCxnSpPr>
            <p:nvPr/>
          </p:nvCxnSpPr>
          <p:spPr>
            <a:xfrm>
              <a:off x="2084387" y="5359400"/>
              <a:ext cx="3816349" cy="0"/>
            </a:xfrm>
            <a:prstGeom prst="line">
              <a:avLst/>
            </a:prstGeom>
            <a:ln w="28575">
              <a:solidFill>
                <a:srgbClr val="EB2264"/>
              </a:solidFill>
            </a:ln>
          </p:spPr>
          <p:style>
            <a:lnRef idx="1">
              <a:schemeClr val="accent1"/>
            </a:lnRef>
            <a:fillRef idx="0">
              <a:schemeClr val="accent1"/>
            </a:fillRef>
            <a:effectRef idx="0">
              <a:schemeClr val="accent1"/>
            </a:effectRef>
            <a:fontRef idx="minor">
              <a:schemeClr val="tx1"/>
            </a:fontRef>
          </p:style>
        </p:cxnSp>
        <p:sp>
          <p:nvSpPr>
            <p:cNvPr id="16" name="TextBox 12">
              <a:extLst>
                <a:ext uri="{FF2B5EF4-FFF2-40B4-BE49-F238E27FC236}">
                  <a16:creationId xmlns:a16="http://schemas.microsoft.com/office/drawing/2014/main" id="{67549D25-859A-473C-AE07-B8712F1F5AB4}"/>
                </a:ext>
              </a:extLst>
            </p:cNvPr>
            <p:cNvSpPr txBox="1">
              <a:spLocks noChangeArrowheads="1"/>
            </p:cNvSpPr>
            <p:nvPr/>
          </p:nvSpPr>
          <p:spPr bwMode="auto">
            <a:xfrm>
              <a:off x="1981179" y="4593850"/>
              <a:ext cx="647700" cy="71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56195" eaLnBrk="0" fontAlgn="base" hangingPunct="0">
                <a:spcBef>
                  <a:spcPct val="0"/>
                </a:spcBef>
                <a:spcAft>
                  <a:spcPct val="0"/>
                </a:spcAft>
              </a:pPr>
              <a:r>
                <a:rPr lang="en-US" altLang="vi-VN" sz="3347" b="1" dirty="0">
                  <a:solidFill>
                    <a:srgbClr val="004070"/>
                  </a:solidFill>
                  <a:latin typeface="Times New Roman" panose="02020603050405020304" pitchFamily="18" charset="0"/>
                  <a:cs typeface="Times New Roman" panose="02020603050405020304" pitchFamily="18" charset="0"/>
                </a:rPr>
                <a:t>C</a:t>
              </a:r>
              <a:endParaRPr lang="vi-VN" altLang="vi-VN" sz="3347" b="1" dirty="0">
                <a:solidFill>
                  <a:srgbClr val="004070"/>
                </a:solidFill>
                <a:latin typeface="Times New Roman" panose="02020603050405020304" pitchFamily="18" charset="0"/>
                <a:cs typeface="Times New Roman" panose="02020603050405020304" pitchFamily="18" charset="0"/>
              </a:endParaRPr>
            </a:p>
          </p:txBody>
        </p:sp>
        <p:sp>
          <p:nvSpPr>
            <p:cNvPr id="17" name="TextBox 13">
              <a:extLst>
                <a:ext uri="{FF2B5EF4-FFF2-40B4-BE49-F238E27FC236}">
                  <a16:creationId xmlns:a16="http://schemas.microsoft.com/office/drawing/2014/main" id="{F9794AB5-1320-4FA3-9DD1-F0516F1B0055}"/>
                </a:ext>
              </a:extLst>
            </p:cNvPr>
            <p:cNvSpPr txBox="1">
              <a:spLocks noChangeArrowheads="1"/>
            </p:cNvSpPr>
            <p:nvPr/>
          </p:nvSpPr>
          <p:spPr bwMode="auto">
            <a:xfrm>
              <a:off x="5270131" y="4596254"/>
              <a:ext cx="647700" cy="71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56195" eaLnBrk="0" fontAlgn="base" hangingPunct="0">
                <a:spcBef>
                  <a:spcPct val="0"/>
                </a:spcBef>
                <a:spcAft>
                  <a:spcPct val="0"/>
                </a:spcAft>
              </a:pPr>
              <a:r>
                <a:rPr lang="en-US" altLang="vi-VN" sz="3347" b="1" dirty="0">
                  <a:solidFill>
                    <a:srgbClr val="004070"/>
                  </a:solidFill>
                  <a:latin typeface="Times New Roman" panose="02020603050405020304" pitchFamily="18" charset="0"/>
                  <a:cs typeface="Times New Roman" panose="02020603050405020304" pitchFamily="18" charset="0"/>
                </a:rPr>
                <a:t>D</a:t>
              </a:r>
              <a:endParaRPr lang="vi-VN" altLang="vi-VN" sz="3347" b="1" dirty="0">
                <a:solidFill>
                  <a:srgbClr val="00407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72F1FDEB-A0A4-4AE2-A774-7D8BD040A695}"/>
                </a:ext>
              </a:extLst>
            </p:cNvPr>
            <p:cNvSpPr txBox="1">
              <a:spLocks noChangeArrowheads="1"/>
            </p:cNvSpPr>
            <p:nvPr/>
          </p:nvSpPr>
          <p:spPr bwMode="auto">
            <a:xfrm>
              <a:off x="3668714" y="6202361"/>
              <a:ext cx="1558101" cy="71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56195" eaLnBrk="0" fontAlgn="base" hangingPunct="0">
                <a:spcBef>
                  <a:spcPct val="0"/>
                </a:spcBef>
                <a:spcAft>
                  <a:spcPct val="0"/>
                </a:spcAft>
              </a:pPr>
              <a:r>
                <a:rPr lang="en-US" altLang="vi-VN" sz="3347" b="1" i="1" dirty="0">
                  <a:solidFill>
                    <a:srgbClr val="004070"/>
                  </a:solidFill>
                  <a:latin typeface="Times New Roman" panose="02020603050405020304" pitchFamily="18" charset="0"/>
                  <a:cs typeface="Times New Roman" panose="02020603050405020304" pitchFamily="18" charset="0"/>
                </a:rPr>
                <a:t>TH1</a:t>
              </a:r>
              <a:endParaRPr lang="vi-VN" altLang="vi-VN" sz="3347" b="1" i="1" dirty="0">
                <a:solidFill>
                  <a:srgbClr val="004070"/>
                </a:solidFill>
                <a:latin typeface="Times New Roman" panose="02020603050405020304" pitchFamily="18" charset="0"/>
                <a:cs typeface="Times New Roman" panose="02020603050405020304" pitchFamily="18" charset="0"/>
              </a:endParaRPr>
            </a:p>
          </p:txBody>
        </p:sp>
      </p:grpSp>
      <p:grpSp>
        <p:nvGrpSpPr>
          <p:cNvPr id="19" name="Group 26">
            <a:extLst>
              <a:ext uri="{FF2B5EF4-FFF2-40B4-BE49-F238E27FC236}">
                <a16:creationId xmlns:a16="http://schemas.microsoft.com/office/drawing/2014/main" id="{F14F5D7B-4621-4700-BE06-6BA3EFA636A3}"/>
              </a:ext>
            </a:extLst>
          </p:cNvPr>
          <p:cNvGrpSpPr>
            <a:grpSpLocks/>
          </p:cNvGrpSpPr>
          <p:nvPr/>
        </p:nvGrpSpPr>
        <p:grpSpPr bwMode="auto">
          <a:xfrm>
            <a:off x="7397714" y="2298248"/>
            <a:ext cx="3283001" cy="3556283"/>
            <a:chOff x="7972926" y="2024425"/>
            <a:chExt cx="6768752" cy="4946533"/>
          </a:xfrm>
        </p:grpSpPr>
        <p:sp>
          <p:nvSpPr>
            <p:cNvPr id="20" name="TextBox 18">
              <a:extLst>
                <a:ext uri="{FF2B5EF4-FFF2-40B4-BE49-F238E27FC236}">
                  <a16:creationId xmlns:a16="http://schemas.microsoft.com/office/drawing/2014/main" id="{22D412AE-86D0-4D13-B391-CA3198C0DD87}"/>
                </a:ext>
              </a:extLst>
            </p:cNvPr>
            <p:cNvSpPr txBox="1">
              <a:spLocks noChangeArrowheads="1"/>
            </p:cNvSpPr>
            <p:nvPr/>
          </p:nvSpPr>
          <p:spPr bwMode="auto">
            <a:xfrm>
              <a:off x="10437390" y="6126095"/>
              <a:ext cx="2288270" cy="8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56195" eaLnBrk="0" fontAlgn="base" hangingPunct="0">
                <a:spcBef>
                  <a:spcPct val="0"/>
                </a:spcBef>
                <a:spcAft>
                  <a:spcPct val="0"/>
                </a:spcAft>
                <a:defRPr/>
              </a:pPr>
              <a:r>
                <a:rPr lang="en-US" altLang="vi-VN" sz="3347" b="1" i="1" dirty="0">
                  <a:solidFill>
                    <a:srgbClr val="004070"/>
                  </a:solidFill>
                  <a:latin typeface="Times New Roman" panose="02020603050405020304" pitchFamily="18" charset="0"/>
                  <a:cs typeface="Times New Roman" panose="02020603050405020304" pitchFamily="18" charset="0"/>
                </a:rPr>
                <a:t>TH2</a:t>
              </a:r>
              <a:endParaRPr lang="vi-VN" altLang="vi-VN" sz="3347" b="1" i="1" dirty="0">
                <a:solidFill>
                  <a:srgbClr val="004070"/>
                </a:solidFill>
                <a:latin typeface="Times New Roman" panose="02020603050405020304" pitchFamily="18" charset="0"/>
                <a:cs typeface="Times New Roman" panose="02020603050405020304" pitchFamily="18" charset="0"/>
              </a:endParaRPr>
            </a:p>
          </p:txBody>
        </p:sp>
        <p:grpSp>
          <p:nvGrpSpPr>
            <p:cNvPr id="21" name="Group 24">
              <a:extLst>
                <a:ext uri="{FF2B5EF4-FFF2-40B4-BE49-F238E27FC236}">
                  <a16:creationId xmlns:a16="http://schemas.microsoft.com/office/drawing/2014/main" id="{6E7E2D84-62FE-4E22-B6A9-C3F68DFA9651}"/>
                </a:ext>
              </a:extLst>
            </p:cNvPr>
            <p:cNvGrpSpPr>
              <a:grpSpLocks/>
            </p:cNvGrpSpPr>
            <p:nvPr/>
          </p:nvGrpSpPr>
          <p:grpSpPr bwMode="auto">
            <a:xfrm>
              <a:off x="7972926" y="2024425"/>
              <a:ext cx="6768752" cy="3549323"/>
              <a:chOff x="7972926" y="2024425"/>
              <a:chExt cx="6768752" cy="3549323"/>
            </a:xfrm>
          </p:grpSpPr>
          <p:grpSp>
            <p:nvGrpSpPr>
              <p:cNvPr id="22" name="Group 21">
                <a:extLst>
                  <a:ext uri="{FF2B5EF4-FFF2-40B4-BE49-F238E27FC236}">
                    <a16:creationId xmlns:a16="http://schemas.microsoft.com/office/drawing/2014/main" id="{E90E4D57-73C6-4377-A749-586521EB12B9}"/>
                  </a:ext>
                </a:extLst>
              </p:cNvPr>
              <p:cNvGrpSpPr>
                <a:grpSpLocks/>
              </p:cNvGrpSpPr>
              <p:nvPr/>
            </p:nvGrpSpPr>
            <p:grpSpPr bwMode="auto">
              <a:xfrm>
                <a:off x="7972926" y="2024425"/>
                <a:ext cx="6768752" cy="3549323"/>
                <a:chOff x="8492480" y="1810544"/>
                <a:chExt cx="6768752" cy="3549323"/>
              </a:xfrm>
            </p:grpSpPr>
            <p:cxnSp>
              <p:nvCxnSpPr>
                <p:cNvPr id="27" name="Straight Connector 26">
                  <a:extLst>
                    <a:ext uri="{FF2B5EF4-FFF2-40B4-BE49-F238E27FC236}">
                      <a16:creationId xmlns:a16="http://schemas.microsoft.com/office/drawing/2014/main" id="{FCD9DE31-17B5-4DCA-93A4-C5C36D83D88E}"/>
                    </a:ext>
                  </a:extLst>
                </p:cNvPr>
                <p:cNvCxnSpPr>
                  <a:cxnSpLocks/>
                </p:cNvCxnSpPr>
                <p:nvPr/>
              </p:nvCxnSpPr>
              <p:spPr>
                <a:xfrm>
                  <a:off x="10724390" y="2891531"/>
                  <a:ext cx="2520820" cy="0"/>
                </a:xfrm>
                <a:prstGeom prst="line">
                  <a:avLst/>
                </a:prstGeom>
                <a:noFill/>
                <a:ln w="28575" cap="flat" cmpd="sng" algn="ctr">
                  <a:solidFill>
                    <a:srgbClr val="EB2264"/>
                  </a:solidFill>
                  <a:prstDash val="solid"/>
                </a:ln>
                <a:effectLst/>
              </p:spPr>
            </p:cxnSp>
            <p:cxnSp>
              <p:nvCxnSpPr>
                <p:cNvPr id="28" name="Straight Connector 27">
                  <a:extLst>
                    <a:ext uri="{FF2B5EF4-FFF2-40B4-BE49-F238E27FC236}">
                      <a16:creationId xmlns:a16="http://schemas.microsoft.com/office/drawing/2014/main" id="{B0B0719A-B10B-4D5C-8D04-A7C037FB5847}"/>
                    </a:ext>
                  </a:extLst>
                </p:cNvPr>
                <p:cNvCxnSpPr>
                  <a:cxnSpLocks/>
                </p:cNvCxnSpPr>
                <p:nvPr/>
              </p:nvCxnSpPr>
              <p:spPr>
                <a:xfrm>
                  <a:off x="10724390" y="4088101"/>
                  <a:ext cx="2520820" cy="0"/>
                </a:xfrm>
                <a:prstGeom prst="line">
                  <a:avLst/>
                </a:prstGeom>
                <a:noFill/>
                <a:ln w="28575" cap="flat" cmpd="sng" algn="ctr">
                  <a:solidFill>
                    <a:srgbClr val="EB2264"/>
                  </a:solidFill>
                  <a:prstDash val="solid"/>
                </a:ln>
                <a:effectLst/>
              </p:spPr>
            </p:cxnSp>
            <p:cxnSp>
              <p:nvCxnSpPr>
                <p:cNvPr id="29" name="Straight Connector 28">
                  <a:extLst>
                    <a:ext uri="{FF2B5EF4-FFF2-40B4-BE49-F238E27FC236}">
                      <a16:creationId xmlns:a16="http://schemas.microsoft.com/office/drawing/2014/main" id="{5CCCD86A-353C-4ED4-B0F9-7340BEF936B3}"/>
                    </a:ext>
                  </a:extLst>
                </p:cNvPr>
                <p:cNvCxnSpPr>
                  <a:cxnSpLocks/>
                </p:cNvCxnSpPr>
                <p:nvPr/>
              </p:nvCxnSpPr>
              <p:spPr>
                <a:xfrm>
                  <a:off x="10184668" y="1878800"/>
                  <a:ext cx="1881091" cy="3481067"/>
                </a:xfrm>
                <a:prstGeom prst="line">
                  <a:avLst/>
                </a:prstGeom>
                <a:noFill/>
                <a:ln w="19050" cap="flat" cmpd="sng" algn="ctr">
                  <a:solidFill>
                    <a:srgbClr val="025A8B"/>
                  </a:solidFill>
                  <a:prstDash val="solid"/>
                </a:ln>
                <a:effectLst/>
              </p:spPr>
            </p:cxnSp>
            <p:cxnSp>
              <p:nvCxnSpPr>
                <p:cNvPr id="30" name="Straight Connector 29">
                  <a:extLst>
                    <a:ext uri="{FF2B5EF4-FFF2-40B4-BE49-F238E27FC236}">
                      <a16:creationId xmlns:a16="http://schemas.microsoft.com/office/drawing/2014/main" id="{D468861B-54BA-4DF7-9951-CDD1E70FB881}"/>
                    </a:ext>
                  </a:extLst>
                </p:cNvPr>
                <p:cNvCxnSpPr>
                  <a:cxnSpLocks/>
                </p:cNvCxnSpPr>
                <p:nvPr/>
              </p:nvCxnSpPr>
              <p:spPr>
                <a:xfrm flipH="1">
                  <a:off x="12065759" y="1823243"/>
                  <a:ext cx="1717587" cy="3520751"/>
                </a:xfrm>
                <a:prstGeom prst="line">
                  <a:avLst/>
                </a:prstGeom>
                <a:noFill/>
                <a:ln w="19050" cap="flat" cmpd="sng" algn="ctr">
                  <a:solidFill>
                    <a:srgbClr val="025A8B"/>
                  </a:solidFill>
                  <a:prstDash val="solid"/>
                </a:ln>
                <a:effectLst/>
              </p:spPr>
            </p:cxnSp>
            <p:cxnSp>
              <p:nvCxnSpPr>
                <p:cNvPr id="31" name="Straight Connector 30">
                  <a:extLst>
                    <a:ext uri="{FF2B5EF4-FFF2-40B4-BE49-F238E27FC236}">
                      <a16:creationId xmlns:a16="http://schemas.microsoft.com/office/drawing/2014/main" id="{58F732DE-C014-4003-A724-86DAC12BC6DA}"/>
                    </a:ext>
                  </a:extLst>
                </p:cNvPr>
                <p:cNvCxnSpPr>
                  <a:cxnSpLocks/>
                </p:cNvCxnSpPr>
                <p:nvPr/>
              </p:nvCxnSpPr>
              <p:spPr>
                <a:xfrm>
                  <a:off x="8492480" y="2026424"/>
                  <a:ext cx="3573279" cy="3317569"/>
                </a:xfrm>
                <a:prstGeom prst="line">
                  <a:avLst/>
                </a:prstGeom>
                <a:noFill/>
                <a:ln w="19050" cap="flat" cmpd="sng" algn="ctr">
                  <a:solidFill>
                    <a:srgbClr val="025A8B"/>
                  </a:solidFill>
                  <a:prstDash val="solid"/>
                </a:ln>
                <a:effectLst/>
              </p:spPr>
            </p:cxnSp>
            <p:cxnSp>
              <p:nvCxnSpPr>
                <p:cNvPr id="32" name="Straight Connector 31">
                  <a:extLst>
                    <a:ext uri="{FF2B5EF4-FFF2-40B4-BE49-F238E27FC236}">
                      <a16:creationId xmlns:a16="http://schemas.microsoft.com/office/drawing/2014/main" id="{AC649B35-EDAD-439F-9E07-F0A32C8C8C84}"/>
                    </a:ext>
                  </a:extLst>
                </p:cNvPr>
                <p:cNvCxnSpPr>
                  <a:cxnSpLocks/>
                </p:cNvCxnSpPr>
                <p:nvPr/>
              </p:nvCxnSpPr>
              <p:spPr>
                <a:xfrm flipH="1">
                  <a:off x="12065759" y="1810544"/>
                  <a:ext cx="3195473" cy="3533449"/>
                </a:xfrm>
                <a:prstGeom prst="line">
                  <a:avLst/>
                </a:prstGeom>
                <a:noFill/>
                <a:ln w="19050" cap="flat" cmpd="sng" algn="ctr">
                  <a:solidFill>
                    <a:srgbClr val="025A8B"/>
                  </a:solidFill>
                  <a:prstDash val="solid"/>
                </a:ln>
                <a:effectLst/>
              </p:spPr>
            </p:cxnSp>
          </p:grpSp>
          <p:sp>
            <p:nvSpPr>
              <p:cNvPr id="23" name="TextBox 6">
                <a:extLst>
                  <a:ext uri="{FF2B5EF4-FFF2-40B4-BE49-F238E27FC236}">
                    <a16:creationId xmlns:a16="http://schemas.microsoft.com/office/drawing/2014/main" id="{50CEAF3B-B387-4048-9BDD-C7312DA65B8D}"/>
                  </a:ext>
                </a:extLst>
              </p:cNvPr>
              <p:cNvSpPr txBox="1">
                <a:spLocks noChangeArrowheads="1"/>
              </p:cNvSpPr>
              <p:nvPr/>
            </p:nvSpPr>
            <p:spPr bwMode="auto">
              <a:xfrm>
                <a:off x="10136908" y="2250045"/>
                <a:ext cx="647699" cy="84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56195" eaLnBrk="0" fontAlgn="base" hangingPunct="0">
                  <a:spcBef>
                    <a:spcPct val="0"/>
                  </a:spcBef>
                  <a:spcAft>
                    <a:spcPct val="0"/>
                  </a:spcAft>
                  <a:defRPr/>
                </a:pPr>
                <a:r>
                  <a:rPr lang="en-US" altLang="vi-VN" sz="3347" b="1" dirty="0">
                    <a:solidFill>
                      <a:srgbClr val="004070"/>
                    </a:solidFill>
                    <a:latin typeface="Times New Roman" panose="02020603050405020304" pitchFamily="18" charset="0"/>
                    <a:cs typeface="Times New Roman" panose="02020603050405020304" pitchFamily="18" charset="0"/>
                  </a:rPr>
                  <a:t>A</a:t>
                </a:r>
                <a:endParaRPr lang="vi-VN" altLang="vi-VN" sz="3347" b="1" dirty="0">
                  <a:solidFill>
                    <a:srgbClr val="004070"/>
                  </a:solidFill>
                  <a:latin typeface="Times New Roman" panose="02020603050405020304" pitchFamily="18" charset="0"/>
                  <a:cs typeface="Times New Roman" panose="02020603050405020304" pitchFamily="18" charset="0"/>
                </a:endParaRPr>
              </a:p>
            </p:txBody>
          </p:sp>
          <p:sp>
            <p:nvSpPr>
              <p:cNvPr id="24" name="TextBox 8">
                <a:extLst>
                  <a:ext uri="{FF2B5EF4-FFF2-40B4-BE49-F238E27FC236}">
                    <a16:creationId xmlns:a16="http://schemas.microsoft.com/office/drawing/2014/main" id="{EA34CB93-B6E8-4173-8689-04E94445C046}"/>
                  </a:ext>
                </a:extLst>
              </p:cNvPr>
              <p:cNvSpPr txBox="1">
                <a:spLocks noChangeArrowheads="1"/>
              </p:cNvSpPr>
              <p:nvPr/>
            </p:nvSpPr>
            <p:spPr bwMode="auto">
              <a:xfrm>
                <a:off x="12017997" y="2250045"/>
                <a:ext cx="647699" cy="84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56195" eaLnBrk="0" fontAlgn="base" hangingPunct="0">
                  <a:spcBef>
                    <a:spcPct val="0"/>
                  </a:spcBef>
                  <a:spcAft>
                    <a:spcPct val="0"/>
                  </a:spcAft>
                  <a:defRPr/>
                </a:pPr>
                <a:r>
                  <a:rPr lang="en-US" altLang="vi-VN" sz="3347" b="1" dirty="0">
                    <a:solidFill>
                      <a:srgbClr val="004070"/>
                    </a:solidFill>
                    <a:latin typeface="Times New Roman" panose="02020603050405020304" pitchFamily="18" charset="0"/>
                    <a:cs typeface="Times New Roman" panose="02020603050405020304" pitchFamily="18" charset="0"/>
                  </a:rPr>
                  <a:t>B</a:t>
                </a:r>
                <a:endParaRPr lang="vi-VN" altLang="vi-VN" sz="3347" b="1" dirty="0">
                  <a:solidFill>
                    <a:srgbClr val="004070"/>
                  </a:solidFill>
                  <a:latin typeface="Times New Roman" panose="02020603050405020304" pitchFamily="18" charset="0"/>
                  <a:cs typeface="Times New Roman" panose="02020603050405020304" pitchFamily="18" charset="0"/>
                </a:endParaRPr>
              </a:p>
            </p:txBody>
          </p:sp>
          <p:sp>
            <p:nvSpPr>
              <p:cNvPr id="25" name="TextBox 12">
                <a:extLst>
                  <a:ext uri="{FF2B5EF4-FFF2-40B4-BE49-F238E27FC236}">
                    <a16:creationId xmlns:a16="http://schemas.microsoft.com/office/drawing/2014/main" id="{72FDFE16-5B4B-4A76-9AF9-26DADD78D214}"/>
                  </a:ext>
                </a:extLst>
              </p:cNvPr>
              <p:cNvSpPr txBox="1">
                <a:spLocks noChangeArrowheads="1"/>
              </p:cNvSpPr>
              <p:nvPr/>
            </p:nvSpPr>
            <p:spPr bwMode="auto">
              <a:xfrm>
                <a:off x="9275400" y="4326640"/>
                <a:ext cx="647699" cy="84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56195" eaLnBrk="0" fontAlgn="base" hangingPunct="0">
                  <a:spcBef>
                    <a:spcPct val="0"/>
                  </a:spcBef>
                  <a:spcAft>
                    <a:spcPct val="0"/>
                  </a:spcAft>
                  <a:defRPr/>
                </a:pPr>
                <a:r>
                  <a:rPr lang="en-US" altLang="vi-VN" sz="3347" b="1" dirty="0">
                    <a:solidFill>
                      <a:srgbClr val="004070"/>
                    </a:solidFill>
                    <a:latin typeface="Times New Roman" panose="02020603050405020304" pitchFamily="18" charset="0"/>
                    <a:cs typeface="Times New Roman" panose="02020603050405020304" pitchFamily="18" charset="0"/>
                  </a:rPr>
                  <a:t>C</a:t>
                </a:r>
                <a:endParaRPr lang="vi-VN" altLang="vi-VN" sz="3347" b="1" dirty="0">
                  <a:solidFill>
                    <a:srgbClr val="004070"/>
                  </a:solidFill>
                  <a:latin typeface="Times New Roman" panose="02020603050405020304" pitchFamily="18" charset="0"/>
                  <a:cs typeface="Times New Roman" panose="02020603050405020304" pitchFamily="18" charset="0"/>
                </a:endParaRPr>
              </a:p>
            </p:txBody>
          </p:sp>
          <p:sp>
            <p:nvSpPr>
              <p:cNvPr id="26" name="TextBox 13">
                <a:extLst>
                  <a:ext uri="{FF2B5EF4-FFF2-40B4-BE49-F238E27FC236}">
                    <a16:creationId xmlns:a16="http://schemas.microsoft.com/office/drawing/2014/main" id="{3B1A92D3-90FC-4534-A1D6-89517D33D80B}"/>
                  </a:ext>
                </a:extLst>
              </p:cNvPr>
              <p:cNvSpPr txBox="1">
                <a:spLocks noChangeArrowheads="1"/>
              </p:cNvSpPr>
              <p:nvPr/>
            </p:nvSpPr>
            <p:spPr bwMode="auto">
              <a:xfrm>
                <a:off x="12703103" y="4144397"/>
                <a:ext cx="647699" cy="84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56195" eaLnBrk="0" fontAlgn="base" hangingPunct="0">
                  <a:spcBef>
                    <a:spcPct val="0"/>
                  </a:spcBef>
                  <a:spcAft>
                    <a:spcPct val="0"/>
                  </a:spcAft>
                  <a:defRPr/>
                </a:pPr>
                <a:r>
                  <a:rPr lang="en-US" altLang="vi-VN" sz="3347" b="1">
                    <a:solidFill>
                      <a:srgbClr val="004070"/>
                    </a:solidFill>
                    <a:latin typeface="Times New Roman" panose="02020603050405020304" pitchFamily="18" charset="0"/>
                    <a:cs typeface="Times New Roman" panose="02020603050405020304" pitchFamily="18" charset="0"/>
                  </a:rPr>
                  <a:t>D</a:t>
                </a:r>
                <a:endParaRPr lang="vi-VN" altLang="vi-VN" sz="3347" b="1">
                  <a:solidFill>
                    <a:srgbClr val="004070"/>
                  </a:solidFill>
                  <a:latin typeface="Times New Roman" panose="02020603050405020304" pitchFamily="18" charset="0"/>
                  <a:cs typeface="Times New Roman" panose="02020603050405020304" pitchFamily="18" charset="0"/>
                </a:endParaRPr>
              </a:p>
            </p:txBody>
          </p:sp>
        </p:grpSp>
      </p:grpSp>
      <p:sp>
        <p:nvSpPr>
          <p:cNvPr id="33" name="Rectangle 32"/>
          <p:cNvSpPr/>
          <p:nvPr/>
        </p:nvSpPr>
        <p:spPr>
          <a:xfrm>
            <a:off x="6777684" y="1717683"/>
            <a:ext cx="4564997" cy="4449960"/>
          </a:xfrm>
          <a:prstGeom prst="rect">
            <a:avLst/>
          </a:prstGeom>
          <a:noFill/>
          <a:ln w="25400" cap="flat" cmpd="sng" algn="ctr">
            <a:solidFill>
              <a:srgbClr val="025A8B"/>
            </a:solidFill>
            <a:prstDash val="solid"/>
          </a:ln>
          <a:effectLst/>
        </p:spPr>
        <p:txBody>
          <a:bodyPr rtlCol="0" anchor="ctr"/>
          <a:lstStyle/>
          <a:p>
            <a:pPr algn="ctr" defTabSz="1219170">
              <a:defRPr/>
            </a:pPr>
            <a:endParaRPr lang="en-US" sz="2400">
              <a:solidFill>
                <a:srgbClr val="FFFFFF"/>
              </a:solidFill>
              <a:latin typeface="Arial"/>
              <a:cs typeface="Arial"/>
            </a:endParaRPr>
          </a:p>
        </p:txBody>
      </p:sp>
    </p:spTree>
    <p:extLst>
      <p:ext uri="{BB962C8B-B14F-4D97-AF65-F5344CB8AC3E}">
        <p14:creationId xmlns:p14="http://schemas.microsoft.com/office/powerpoint/2010/main" val="14299119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5310" y="332510"/>
            <a:ext cx="9919855" cy="1241237"/>
          </a:xfrm>
          <a:prstGeom prst="rect">
            <a:avLst/>
          </a:prstGeom>
          <a:noFill/>
        </p:spPr>
        <p:txBody>
          <a:bodyPr wrap="square" rtlCol="0">
            <a:spAutoFit/>
          </a:bodyPr>
          <a:lstStyle/>
          <a:p>
            <a:r>
              <a:rPr lang="en-US" sz="3733" dirty="0" err="1">
                <a:solidFill>
                  <a:srgbClr val="00518E"/>
                </a:solidFill>
                <a:latin typeface="Times New Roman" panose="02020603050405020304" pitchFamily="18" charset="0"/>
                <a:cs typeface="Times New Roman" panose="02020603050405020304" pitchFamily="18" charset="0"/>
              </a:rPr>
              <a:t>Trong</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thực</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tế</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để</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đo</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các</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độ</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dài</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sau</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đây</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người</a:t>
            </a:r>
            <a:r>
              <a:rPr lang="en-US" sz="3733" dirty="0">
                <a:solidFill>
                  <a:srgbClr val="00518E"/>
                </a:solidFill>
                <a:latin typeface="Times New Roman" panose="02020603050405020304" pitchFamily="18" charset="0"/>
                <a:cs typeface="Times New Roman" panose="02020603050405020304" pitchFamily="18" charset="0"/>
              </a:rPr>
              <a:t> ta </a:t>
            </a:r>
            <a:r>
              <a:rPr lang="en-US" sz="3733" dirty="0" err="1">
                <a:solidFill>
                  <a:srgbClr val="00518E"/>
                </a:solidFill>
                <a:latin typeface="Times New Roman" panose="02020603050405020304" pitchFamily="18" charset="0"/>
                <a:cs typeface="Times New Roman" panose="02020603050405020304" pitchFamily="18" charset="0"/>
              </a:rPr>
              <a:t>sử</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dụng</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đơn</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vị</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nào</a:t>
            </a:r>
            <a:r>
              <a:rPr lang="en-US" sz="3733" dirty="0">
                <a:solidFill>
                  <a:srgbClr val="00518E"/>
                </a:solidFill>
                <a:latin typeface="Times New Roman" panose="02020603050405020304" pitchFamily="18" charset="0"/>
                <a:cs typeface="Times New Roman" panose="02020603050405020304" pitchFamily="18" charset="0"/>
              </a:rPr>
              <a:t>? </a:t>
            </a:r>
          </a:p>
        </p:txBody>
      </p:sp>
      <p:sp>
        <p:nvSpPr>
          <p:cNvPr id="3" name="Oval 2"/>
          <p:cNvSpPr/>
          <p:nvPr/>
        </p:nvSpPr>
        <p:spPr>
          <a:xfrm>
            <a:off x="757382" y="1604652"/>
            <a:ext cx="2567709" cy="2681021"/>
          </a:xfrm>
          <a:prstGeom prst="ellipse">
            <a:avLst/>
          </a:prstGeom>
          <a:blipFill>
            <a:blip r:embed="rId2"/>
            <a:srcRect/>
            <a:stretch>
              <a:fillRect l="-2207" r="-22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Oval 3"/>
          <p:cNvSpPr/>
          <p:nvPr/>
        </p:nvSpPr>
        <p:spPr>
          <a:xfrm>
            <a:off x="4959927" y="1604652"/>
            <a:ext cx="2567709" cy="2681021"/>
          </a:xfrm>
          <a:prstGeom prst="ellipse">
            <a:avLst/>
          </a:prstGeom>
          <a:blipFill>
            <a:blip r:embed="rId3"/>
            <a:srcRect/>
            <a:stretch>
              <a:fillRect l="-2553" t="-3445" r="-68705" b="-75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8626764" y="1604652"/>
            <a:ext cx="2567709" cy="2681021"/>
          </a:xfrm>
          <a:prstGeom prst="ellipse">
            <a:avLst/>
          </a:prstGeom>
          <a:blipFill>
            <a:blip r:embed="rId4"/>
            <a:srcRect/>
            <a:stretch>
              <a:fillRect l="-35712" t="-5512" r="-733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86364" y="3784435"/>
            <a:ext cx="2567709" cy="2681021"/>
          </a:xfrm>
          <a:prstGeom prst="ellipse">
            <a:avLst/>
          </a:prstGeom>
          <a:blipFill>
            <a:blip r:embed="rId5"/>
            <a:srcRect/>
            <a:stretch>
              <a:fillRect l="-62050" t="-1378" r="-396" b="-27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793346" y="3784435"/>
            <a:ext cx="2567709" cy="2681021"/>
          </a:xfrm>
          <a:prstGeom prst="ellipse">
            <a:avLst/>
          </a:prstGeom>
          <a:blipFill>
            <a:blip r:embed="rId6"/>
            <a:srcRect/>
            <a:stretch>
              <a:fillRect l="-15958" t="1378" r="-35431" b="-13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81692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33355" y="181139"/>
            <a:ext cx="9980429" cy="826439"/>
            <a:chOff x="967562" y="659219"/>
            <a:chExt cx="7485322" cy="619829"/>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a:solidFill>
                  <a:srgbClr val="00518E"/>
                </a:solidFill>
              </a:endParaRPr>
            </a:p>
          </p:txBody>
        </p:sp>
        <p:sp>
          <p:nvSpPr>
            <p:cNvPr id="4" name="TextBox 3"/>
            <p:cNvSpPr txBox="1"/>
            <p:nvPr/>
          </p:nvSpPr>
          <p:spPr>
            <a:xfrm>
              <a:off x="967562" y="659219"/>
              <a:ext cx="627322" cy="561741"/>
            </a:xfrm>
            <a:prstGeom prst="rect">
              <a:avLst/>
            </a:prstGeom>
            <a:noFill/>
          </p:spPr>
          <p:txBody>
            <a:bodyPr wrap="square" rtlCol="0">
              <a:spAutoFit/>
            </a:bodyPr>
            <a:lstStyle/>
            <a:p>
              <a:pPr algn="ctr"/>
              <a:r>
                <a:rPr lang="en-US" sz="4267" b="1" dirty="0">
                  <a:solidFill>
                    <a:srgbClr val="00518E"/>
                  </a:solidFill>
                  <a:latin typeface="Times New Roman" panose="02020603050405020304" pitchFamily="18" charset="0"/>
                  <a:cs typeface="Times New Roman" panose="02020603050405020304" pitchFamily="18" charset="0"/>
                </a:rPr>
                <a:t>II</a:t>
              </a:r>
            </a:p>
          </p:txBody>
        </p:sp>
        <p:sp>
          <p:nvSpPr>
            <p:cNvPr id="5" name="TextBox 4"/>
            <p:cNvSpPr txBox="1"/>
            <p:nvPr/>
          </p:nvSpPr>
          <p:spPr>
            <a:xfrm>
              <a:off x="1786270" y="679371"/>
              <a:ext cx="6666614" cy="561741"/>
            </a:xfrm>
            <a:prstGeom prst="rect">
              <a:avLst/>
            </a:prstGeom>
            <a:noFill/>
          </p:spPr>
          <p:txBody>
            <a:bodyPr wrap="square" rtlCol="0">
              <a:spAutoFit/>
            </a:bodyPr>
            <a:lstStyle/>
            <a:p>
              <a:r>
                <a:rPr lang="en-US" sz="4267" b="1" dirty="0">
                  <a:solidFill>
                    <a:srgbClr val="00518E"/>
                  </a:solidFill>
                  <a:latin typeface="Times New Roman" panose="02020603050405020304" pitchFamily="18" charset="0"/>
                  <a:cs typeface="Times New Roman" panose="02020603050405020304" pitchFamily="18" charset="0"/>
                </a:rPr>
                <a:t>DỤNG CỤ ĐO CHIỀU DÀI</a:t>
              </a:r>
            </a:p>
          </p:txBody>
        </p:sp>
      </p:grpSp>
      <p:sp>
        <p:nvSpPr>
          <p:cNvPr id="6" name="Rectangle 5">
            <a:extLst>
              <a:ext uri="{FF2B5EF4-FFF2-40B4-BE49-F238E27FC236}">
                <a16:creationId xmlns:a16="http://schemas.microsoft.com/office/drawing/2014/main" id="{2280B18E-281B-4D7A-9D21-A0556D14B0AC}"/>
              </a:ext>
            </a:extLst>
          </p:cNvPr>
          <p:cNvSpPr>
            <a:spLocks noChangeArrowheads="1"/>
          </p:cNvSpPr>
          <p:nvPr/>
        </p:nvSpPr>
        <p:spPr bwMode="auto">
          <a:xfrm>
            <a:off x="394383" y="1062810"/>
            <a:ext cx="8024408" cy="71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852" tIns="67927" rIns="135852" bIns="67927"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vi-VN" sz="3733" b="1" dirty="0">
                <a:solidFill>
                  <a:srgbClr val="00518E"/>
                </a:solidFill>
                <a:latin typeface="Times New Roman" panose="02020603050405020304" pitchFamily="18" charset="0"/>
                <a:cs typeface="Times New Roman" panose="02020603050405020304" pitchFamily="18" charset="0"/>
              </a:rPr>
              <a:t>   </a:t>
            </a:r>
            <a:r>
              <a:rPr lang="en-US" altLang="vi-VN" sz="3733" b="1" dirty="0" err="1">
                <a:solidFill>
                  <a:srgbClr val="00518E"/>
                </a:solidFill>
                <a:latin typeface="Times New Roman" panose="02020603050405020304" pitchFamily="18" charset="0"/>
                <a:cs typeface="Times New Roman" panose="02020603050405020304" pitchFamily="18" charset="0"/>
              </a:rPr>
              <a:t>Kể</a:t>
            </a:r>
            <a:r>
              <a:rPr lang="en-US" altLang="vi-VN" sz="3733" b="1" dirty="0">
                <a:solidFill>
                  <a:srgbClr val="00518E"/>
                </a:solidFill>
                <a:latin typeface="Times New Roman" panose="02020603050405020304" pitchFamily="18" charset="0"/>
                <a:cs typeface="Times New Roman" panose="02020603050405020304" pitchFamily="18" charset="0"/>
              </a:rPr>
              <a:t> </a:t>
            </a:r>
            <a:r>
              <a:rPr lang="en-US" altLang="vi-VN" sz="3733" b="1" dirty="0" err="1">
                <a:solidFill>
                  <a:srgbClr val="00518E"/>
                </a:solidFill>
                <a:latin typeface="Times New Roman" panose="02020603050405020304" pitchFamily="18" charset="0"/>
                <a:cs typeface="Times New Roman" panose="02020603050405020304" pitchFamily="18" charset="0"/>
              </a:rPr>
              <a:t>tên</a:t>
            </a:r>
            <a:r>
              <a:rPr lang="en-US" altLang="vi-VN" sz="3733" b="1" dirty="0">
                <a:solidFill>
                  <a:srgbClr val="00518E"/>
                </a:solidFill>
                <a:latin typeface="Times New Roman" panose="02020603050405020304" pitchFamily="18" charset="0"/>
                <a:cs typeface="Times New Roman" panose="02020603050405020304" pitchFamily="18" charset="0"/>
              </a:rPr>
              <a:t> </a:t>
            </a:r>
            <a:r>
              <a:rPr lang="en-US" altLang="vi-VN" sz="3733" b="1" dirty="0" err="1">
                <a:solidFill>
                  <a:srgbClr val="00518E"/>
                </a:solidFill>
                <a:latin typeface="Times New Roman" panose="02020603050405020304" pitchFamily="18" charset="0"/>
                <a:cs typeface="Times New Roman" panose="02020603050405020304" pitchFamily="18" charset="0"/>
              </a:rPr>
              <a:t>các</a:t>
            </a:r>
            <a:r>
              <a:rPr lang="en-US" altLang="vi-VN" sz="3733" b="1" dirty="0">
                <a:solidFill>
                  <a:srgbClr val="00518E"/>
                </a:solidFill>
                <a:latin typeface="Times New Roman" panose="02020603050405020304" pitchFamily="18" charset="0"/>
                <a:cs typeface="Times New Roman" panose="02020603050405020304" pitchFamily="18" charset="0"/>
              </a:rPr>
              <a:t> </a:t>
            </a:r>
            <a:r>
              <a:rPr lang="en-US" altLang="vi-VN" sz="3733" b="1" dirty="0" err="1">
                <a:solidFill>
                  <a:srgbClr val="00518E"/>
                </a:solidFill>
                <a:latin typeface="Times New Roman" panose="02020603050405020304" pitchFamily="18" charset="0"/>
                <a:cs typeface="Times New Roman" panose="02020603050405020304" pitchFamily="18" charset="0"/>
              </a:rPr>
              <a:t>loại</a:t>
            </a:r>
            <a:r>
              <a:rPr lang="en-US" altLang="vi-VN" sz="3733" b="1" dirty="0">
                <a:solidFill>
                  <a:srgbClr val="00518E"/>
                </a:solidFill>
                <a:latin typeface="Times New Roman" panose="02020603050405020304" pitchFamily="18" charset="0"/>
                <a:cs typeface="Times New Roman" panose="02020603050405020304" pitchFamily="18" charset="0"/>
              </a:rPr>
              <a:t> </a:t>
            </a:r>
            <a:r>
              <a:rPr lang="en-US" altLang="vi-VN" sz="3733" b="1" dirty="0" err="1">
                <a:solidFill>
                  <a:srgbClr val="00518E"/>
                </a:solidFill>
                <a:latin typeface="Times New Roman" panose="02020603050405020304" pitchFamily="18" charset="0"/>
                <a:cs typeface="Times New Roman" panose="02020603050405020304" pitchFamily="18" charset="0"/>
              </a:rPr>
              <a:t>th</a:t>
            </a:r>
            <a:r>
              <a:rPr lang="vi-VN" altLang="vi-VN" sz="3733" b="1" dirty="0">
                <a:solidFill>
                  <a:srgbClr val="00518E"/>
                </a:solidFill>
                <a:latin typeface="Times New Roman" panose="02020603050405020304" pitchFamily="18" charset="0"/>
                <a:cs typeface="Times New Roman" panose="02020603050405020304" pitchFamily="18" charset="0"/>
              </a:rPr>
              <a:t>ư</a:t>
            </a:r>
            <a:r>
              <a:rPr lang="en-US" altLang="vi-VN" sz="3733" b="1" dirty="0" err="1">
                <a:solidFill>
                  <a:srgbClr val="00518E"/>
                </a:solidFill>
                <a:latin typeface="Times New Roman" panose="02020603050405020304" pitchFamily="18" charset="0"/>
                <a:cs typeface="Times New Roman" panose="02020603050405020304" pitchFamily="18" charset="0"/>
              </a:rPr>
              <a:t>ớc</a:t>
            </a:r>
            <a:r>
              <a:rPr lang="en-US" altLang="vi-VN" sz="3733" b="1" dirty="0">
                <a:solidFill>
                  <a:srgbClr val="00518E"/>
                </a:solidFill>
                <a:latin typeface="Times New Roman" panose="02020603050405020304" pitchFamily="18" charset="0"/>
                <a:cs typeface="Times New Roman" panose="02020603050405020304" pitchFamily="18" charset="0"/>
              </a:rPr>
              <a:t> </a:t>
            </a:r>
            <a:r>
              <a:rPr lang="en-US" altLang="vi-VN" sz="3733" b="1" dirty="0" err="1">
                <a:solidFill>
                  <a:srgbClr val="00518E"/>
                </a:solidFill>
                <a:latin typeface="Times New Roman" panose="02020603050405020304" pitchFamily="18" charset="0"/>
                <a:cs typeface="Times New Roman" panose="02020603050405020304" pitchFamily="18" charset="0"/>
              </a:rPr>
              <a:t>sau</a:t>
            </a:r>
            <a:r>
              <a:rPr lang="en-US" altLang="vi-VN" sz="3733" b="1" dirty="0">
                <a:solidFill>
                  <a:srgbClr val="00518E"/>
                </a:solidFill>
                <a:latin typeface="Times New Roman" panose="02020603050405020304" pitchFamily="18" charset="0"/>
                <a:cs typeface="Times New Roman" panose="02020603050405020304" pitchFamily="18" charset="0"/>
              </a:rPr>
              <a:t>:</a:t>
            </a:r>
            <a:endParaRPr lang="en-US" altLang="vi-VN" sz="3733" b="1" i="1" dirty="0">
              <a:solidFill>
                <a:srgbClr val="00518E"/>
              </a:solidFill>
              <a:latin typeface="Times New Roman" panose="02020603050405020304" pitchFamily="18" charset="0"/>
              <a:cs typeface="Times New Roman" panose="02020603050405020304" pitchFamily="18" charset="0"/>
            </a:endParaRPr>
          </a:p>
        </p:txBody>
      </p:sp>
      <p:pic>
        <p:nvPicPr>
          <p:cNvPr id="7" name="Picture 15">
            <a:extLst>
              <a:ext uri="{FF2B5EF4-FFF2-40B4-BE49-F238E27FC236}">
                <a16:creationId xmlns:a16="http://schemas.microsoft.com/office/drawing/2014/main" id="{F5DD3B1F-79B1-4C0F-BA27-7B87D682E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041" y="2530287"/>
            <a:ext cx="4137063" cy="79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393645" y="3402743"/>
            <a:ext cx="712343" cy="666786"/>
          </a:xfrm>
          <a:prstGeom prst="rect">
            <a:avLst/>
          </a:prstGeom>
          <a:noFill/>
        </p:spPr>
        <p:txBody>
          <a:bodyPr wrap="square" rtlCol="0">
            <a:spAutoFit/>
          </a:bodyPr>
          <a:lstStyle/>
          <a:p>
            <a:r>
              <a:rPr lang="en-US" sz="3733" dirty="0">
                <a:solidFill>
                  <a:srgbClr val="00518E"/>
                </a:solidFill>
                <a:latin typeface="Times New Roman" panose="02020603050405020304" pitchFamily="18" charset="0"/>
                <a:cs typeface="Times New Roman" panose="02020603050405020304" pitchFamily="18" charset="0"/>
              </a:rPr>
              <a:t>a)</a:t>
            </a:r>
          </a:p>
        </p:txBody>
      </p:sp>
      <p:sp>
        <p:nvSpPr>
          <p:cNvPr id="9" name="TextBox 8"/>
          <p:cNvSpPr txBox="1"/>
          <p:nvPr/>
        </p:nvSpPr>
        <p:spPr>
          <a:xfrm>
            <a:off x="7445339" y="5622455"/>
            <a:ext cx="712343" cy="666786"/>
          </a:xfrm>
          <a:prstGeom prst="rect">
            <a:avLst/>
          </a:prstGeom>
          <a:noFill/>
        </p:spPr>
        <p:txBody>
          <a:bodyPr wrap="square" rtlCol="0">
            <a:spAutoFit/>
          </a:bodyPr>
          <a:lstStyle/>
          <a:p>
            <a:r>
              <a:rPr lang="en-US" sz="3733" dirty="0">
                <a:solidFill>
                  <a:srgbClr val="00518E"/>
                </a:solidFill>
                <a:latin typeface="Times New Roman" panose="02020603050405020304" pitchFamily="18" charset="0"/>
                <a:cs typeface="Times New Roman" panose="02020603050405020304" pitchFamily="18" charset="0"/>
              </a:rPr>
              <a:t>d)</a:t>
            </a:r>
          </a:p>
        </p:txBody>
      </p:sp>
      <p:sp>
        <p:nvSpPr>
          <p:cNvPr id="10" name="TextBox 9"/>
          <p:cNvSpPr txBox="1"/>
          <p:nvPr/>
        </p:nvSpPr>
        <p:spPr>
          <a:xfrm>
            <a:off x="1355545" y="5837586"/>
            <a:ext cx="712343" cy="666786"/>
          </a:xfrm>
          <a:prstGeom prst="rect">
            <a:avLst/>
          </a:prstGeom>
          <a:noFill/>
        </p:spPr>
        <p:txBody>
          <a:bodyPr wrap="square" rtlCol="0">
            <a:spAutoFit/>
          </a:bodyPr>
          <a:lstStyle/>
          <a:p>
            <a:r>
              <a:rPr lang="en-US" sz="3733" dirty="0">
                <a:solidFill>
                  <a:srgbClr val="00518E"/>
                </a:solidFill>
                <a:latin typeface="Times New Roman" panose="02020603050405020304" pitchFamily="18" charset="0"/>
                <a:cs typeface="Times New Roman" panose="02020603050405020304" pitchFamily="18" charset="0"/>
              </a:rPr>
              <a:t>c)</a:t>
            </a:r>
          </a:p>
        </p:txBody>
      </p:sp>
      <p:sp>
        <p:nvSpPr>
          <p:cNvPr id="11" name="TextBox 10"/>
          <p:cNvSpPr txBox="1"/>
          <p:nvPr/>
        </p:nvSpPr>
        <p:spPr>
          <a:xfrm>
            <a:off x="7445339" y="3217023"/>
            <a:ext cx="712343" cy="666786"/>
          </a:xfrm>
          <a:prstGeom prst="rect">
            <a:avLst/>
          </a:prstGeom>
          <a:noFill/>
        </p:spPr>
        <p:txBody>
          <a:bodyPr wrap="square" rtlCol="0">
            <a:spAutoFit/>
          </a:bodyPr>
          <a:lstStyle/>
          <a:p>
            <a:r>
              <a:rPr lang="en-US" sz="3733" dirty="0">
                <a:solidFill>
                  <a:srgbClr val="00518E"/>
                </a:solidFill>
                <a:latin typeface="Times New Roman" panose="02020603050405020304" pitchFamily="18" charset="0"/>
                <a:cs typeface="Times New Roman" panose="02020603050405020304" pitchFamily="18" charset="0"/>
              </a:rPr>
              <a:t>b)</a:t>
            </a:r>
          </a:p>
        </p:txBody>
      </p:sp>
      <p:pic>
        <p:nvPicPr>
          <p:cNvPr id="12" name="Picture 16">
            <a:extLst>
              <a:ext uri="{FF2B5EF4-FFF2-40B4-BE49-F238E27FC236}">
                <a16:creationId xmlns:a16="http://schemas.microsoft.com/office/drawing/2014/main" id="{811796B8-AA55-496A-926B-6993B51643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410" y="4191667"/>
            <a:ext cx="3528321" cy="173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2CFAC25E-BB25-4DF0-8BEB-C7AE76B15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6568" y="1766725"/>
            <a:ext cx="2349357" cy="147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a:extLst>
              <a:ext uri="{FF2B5EF4-FFF2-40B4-BE49-F238E27FC236}">
                <a16:creationId xmlns:a16="http://schemas.microsoft.com/office/drawing/2014/main" id="{CC80EE38-FB41-46C5-8617-9CDAF51BB1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7486" y="4191667"/>
            <a:ext cx="3980277" cy="134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067887" y="3380765"/>
            <a:ext cx="3010744" cy="666786"/>
          </a:xfrm>
          <a:prstGeom prst="rect">
            <a:avLst/>
          </a:prstGeom>
          <a:noFill/>
        </p:spPr>
        <p:txBody>
          <a:bodyPr wrap="square" rtlCol="0">
            <a:spAutoFit/>
          </a:bodyPr>
          <a:lstStyle/>
          <a:p>
            <a:r>
              <a:rPr lang="en-US" sz="3733" dirty="0" err="1">
                <a:solidFill>
                  <a:srgbClr val="00518E"/>
                </a:solidFill>
                <a:latin typeface="Times New Roman" panose="02020603050405020304" pitchFamily="18" charset="0"/>
                <a:cs typeface="Times New Roman" panose="02020603050405020304" pitchFamily="18" charset="0"/>
              </a:rPr>
              <a:t>Thước</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kẻ</a:t>
            </a:r>
            <a:endParaRPr lang="en-US" sz="3733" dirty="0">
              <a:solidFill>
                <a:srgbClr val="00518E"/>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8038313" y="3217023"/>
            <a:ext cx="3010744" cy="666786"/>
          </a:xfrm>
          <a:prstGeom prst="rect">
            <a:avLst/>
          </a:prstGeom>
          <a:noFill/>
        </p:spPr>
        <p:txBody>
          <a:bodyPr wrap="square" rtlCol="0">
            <a:spAutoFit/>
          </a:bodyPr>
          <a:lstStyle/>
          <a:p>
            <a:r>
              <a:rPr lang="en-US" sz="3733" dirty="0" err="1">
                <a:solidFill>
                  <a:srgbClr val="00518E"/>
                </a:solidFill>
                <a:latin typeface="Times New Roman" panose="02020603050405020304" pitchFamily="18" charset="0"/>
                <a:cs typeface="Times New Roman" panose="02020603050405020304" pitchFamily="18" charset="0"/>
              </a:rPr>
              <a:t>Thước</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dây</a:t>
            </a:r>
            <a:endParaRPr lang="en-US" sz="3733" dirty="0">
              <a:solidFill>
                <a:srgbClr val="00518E"/>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2151568" y="5859563"/>
            <a:ext cx="3010744" cy="666786"/>
          </a:xfrm>
          <a:prstGeom prst="rect">
            <a:avLst/>
          </a:prstGeom>
          <a:noFill/>
        </p:spPr>
        <p:txBody>
          <a:bodyPr wrap="square" rtlCol="0">
            <a:spAutoFit/>
          </a:bodyPr>
          <a:lstStyle/>
          <a:p>
            <a:r>
              <a:rPr lang="en-US" sz="3733" dirty="0" err="1">
                <a:solidFill>
                  <a:srgbClr val="00518E"/>
                </a:solidFill>
                <a:latin typeface="Times New Roman" panose="02020603050405020304" pitchFamily="18" charset="0"/>
                <a:cs typeface="Times New Roman" panose="02020603050405020304" pitchFamily="18" charset="0"/>
              </a:rPr>
              <a:t>Thước</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cuộn</a:t>
            </a:r>
            <a:endParaRPr lang="en-US" sz="3733" dirty="0">
              <a:solidFill>
                <a:srgbClr val="00518E"/>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038313" y="5622455"/>
            <a:ext cx="3010744" cy="666786"/>
          </a:xfrm>
          <a:prstGeom prst="rect">
            <a:avLst/>
          </a:prstGeom>
          <a:noFill/>
        </p:spPr>
        <p:txBody>
          <a:bodyPr wrap="square" rtlCol="0">
            <a:spAutoFit/>
          </a:bodyPr>
          <a:lstStyle/>
          <a:p>
            <a:r>
              <a:rPr lang="en-US" sz="3733" dirty="0" err="1">
                <a:solidFill>
                  <a:srgbClr val="00518E"/>
                </a:solidFill>
                <a:latin typeface="Times New Roman" panose="02020603050405020304" pitchFamily="18" charset="0"/>
                <a:cs typeface="Times New Roman" panose="02020603050405020304" pitchFamily="18" charset="0"/>
              </a:rPr>
              <a:t>Thước</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kẹp</a:t>
            </a:r>
            <a:endParaRPr lang="en-US" sz="3733" dirty="0">
              <a:solidFill>
                <a:srgbClr val="00518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07429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967807" y="1876266"/>
            <a:ext cx="9957119"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3733" dirty="0">
                <a:solidFill>
                  <a:srgbClr val="004376"/>
                </a:solidFill>
                <a:latin typeface="Times New Roman" panose="02020603050405020304" pitchFamily="18" charset="0"/>
                <a:cs typeface="Times New Roman" panose="02020603050405020304" pitchFamily="18" charset="0"/>
              </a:rPr>
              <a:t>* GHĐ </a:t>
            </a:r>
            <a:r>
              <a:rPr lang="en-US" sz="3733" dirty="0" err="1">
                <a:solidFill>
                  <a:srgbClr val="004376"/>
                </a:solidFill>
                <a:latin typeface="Times New Roman" panose="02020603050405020304" pitchFamily="18" charset="0"/>
                <a:cs typeface="Times New Roman" panose="02020603050405020304" pitchFamily="18" charset="0"/>
              </a:rPr>
              <a:t>của</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thước</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là</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độ</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dài</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lớn</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nhất</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ghi</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trên</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thước</a:t>
            </a:r>
            <a:r>
              <a:rPr lang="en-US" sz="3733" dirty="0">
                <a:solidFill>
                  <a:srgbClr val="004376"/>
                </a:solidFill>
                <a:latin typeface="Times New Roman" panose="02020603050405020304" pitchFamily="18" charset="0"/>
                <a:cs typeface="Times New Roman" panose="02020603050405020304" pitchFamily="18" charset="0"/>
              </a:rPr>
              <a:t>.</a:t>
            </a:r>
          </a:p>
        </p:txBody>
      </p:sp>
      <p:sp>
        <p:nvSpPr>
          <p:cNvPr id="4" name="Text Box 8"/>
          <p:cNvSpPr txBox="1">
            <a:spLocks noChangeArrowheads="1"/>
          </p:cNvSpPr>
          <p:nvPr/>
        </p:nvSpPr>
        <p:spPr bwMode="auto">
          <a:xfrm>
            <a:off x="967807" y="2716897"/>
            <a:ext cx="9957117"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3733" dirty="0">
                <a:solidFill>
                  <a:srgbClr val="004376"/>
                </a:solidFill>
                <a:latin typeface="Times New Roman" panose="02020603050405020304" pitchFamily="18" charset="0"/>
                <a:cs typeface="Times New Roman" panose="02020603050405020304" pitchFamily="18" charset="0"/>
              </a:rPr>
              <a:t>* ĐCNN </a:t>
            </a:r>
            <a:r>
              <a:rPr lang="en-US" sz="3733" dirty="0" err="1">
                <a:solidFill>
                  <a:srgbClr val="004376"/>
                </a:solidFill>
                <a:latin typeface="Times New Roman" panose="02020603050405020304" pitchFamily="18" charset="0"/>
                <a:cs typeface="Times New Roman" panose="02020603050405020304" pitchFamily="18" charset="0"/>
              </a:rPr>
              <a:t>của</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thước</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là</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độ</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dài</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giữa</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hai</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vạch</a:t>
            </a:r>
            <a:r>
              <a:rPr lang="en-US" sz="3733" dirty="0">
                <a:solidFill>
                  <a:srgbClr val="004376"/>
                </a:solidFill>
                <a:latin typeface="Times New Roman" panose="02020603050405020304" pitchFamily="18" charset="0"/>
                <a:cs typeface="Times New Roman" panose="02020603050405020304" pitchFamily="18" charset="0"/>
              </a:rPr>
              <a:t> chia </a:t>
            </a:r>
            <a:r>
              <a:rPr lang="en-US" sz="3733" dirty="0" err="1">
                <a:solidFill>
                  <a:srgbClr val="004376"/>
                </a:solidFill>
                <a:latin typeface="Times New Roman" panose="02020603050405020304" pitchFamily="18" charset="0"/>
                <a:cs typeface="Times New Roman" panose="02020603050405020304" pitchFamily="18" charset="0"/>
              </a:rPr>
              <a:t>liên</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tiếp</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trên</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thước</a:t>
            </a:r>
            <a:r>
              <a:rPr lang="en-US" sz="3733" dirty="0">
                <a:solidFill>
                  <a:srgbClr val="004376"/>
                </a:solidFill>
                <a:latin typeface="Times New Roman" panose="02020603050405020304" pitchFamily="18" charset="0"/>
                <a:cs typeface="Times New Roman" panose="02020603050405020304" pitchFamily="18" charset="0"/>
              </a:rPr>
              <a:t>.</a:t>
            </a:r>
          </a:p>
        </p:txBody>
      </p:sp>
      <p:pic>
        <p:nvPicPr>
          <p:cNvPr id="5" name="Picture 5" descr="ruler_0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322" y="4548027"/>
            <a:ext cx="9436271" cy="154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84322" y="337829"/>
            <a:ext cx="9724092" cy="1241237"/>
          </a:xfrm>
          <a:prstGeom prst="rect">
            <a:avLst/>
          </a:prstGeom>
        </p:spPr>
        <p:txBody>
          <a:bodyPr wrap="square">
            <a:spAutoFit/>
          </a:bodyPr>
          <a:lstStyle/>
          <a:p>
            <a:pPr algn="just"/>
            <a:r>
              <a:rPr lang="en-US" altLang="en-US" sz="3733" dirty="0" err="1">
                <a:solidFill>
                  <a:srgbClr val="004376"/>
                </a:solidFill>
                <a:latin typeface="Times New Roman" panose="02020603050405020304" pitchFamily="18" charset="0"/>
                <a:cs typeface="Times New Roman" panose="02020603050405020304" pitchFamily="18" charset="0"/>
              </a:rPr>
              <a:t>Khi</a:t>
            </a:r>
            <a:r>
              <a:rPr lang="en-US" altLang="en-US" sz="3733" dirty="0">
                <a:solidFill>
                  <a:srgbClr val="004376"/>
                </a:solidFill>
                <a:latin typeface="Times New Roman" panose="02020603050405020304" pitchFamily="18" charset="0"/>
                <a:cs typeface="Times New Roman" panose="02020603050405020304" pitchFamily="18" charset="0"/>
              </a:rPr>
              <a:t> d</a:t>
            </a:r>
            <a:r>
              <a:rPr lang="en-SG" altLang="en-US" sz="3733" dirty="0" err="1">
                <a:solidFill>
                  <a:srgbClr val="004376"/>
                </a:solidFill>
                <a:latin typeface="Times New Roman" panose="02020603050405020304" pitchFamily="18" charset="0"/>
                <a:cs typeface="Times New Roman" panose="02020603050405020304" pitchFamily="18" charset="0"/>
              </a:rPr>
              <a:t>ùng</a:t>
            </a:r>
            <a:r>
              <a:rPr lang="en-SG" altLang="en-US" sz="3733" dirty="0">
                <a:solidFill>
                  <a:srgbClr val="004376"/>
                </a:solidFill>
                <a:latin typeface="Times New Roman" panose="02020603050405020304" pitchFamily="18" charset="0"/>
                <a:cs typeface="Times New Roman" panose="02020603050405020304" pitchFamily="18" charset="0"/>
              </a:rPr>
              <a:t> </a:t>
            </a:r>
            <a:r>
              <a:rPr lang="en-SG" altLang="en-US" sz="3733" dirty="0" err="1">
                <a:solidFill>
                  <a:srgbClr val="004376"/>
                </a:solidFill>
                <a:latin typeface="Times New Roman" panose="02020603050405020304" pitchFamily="18" charset="0"/>
                <a:cs typeface="Times New Roman" panose="02020603050405020304" pitchFamily="18" charset="0"/>
              </a:rPr>
              <a:t>thước</a:t>
            </a:r>
            <a:r>
              <a:rPr lang="en-SG" altLang="en-US" sz="3733" dirty="0">
                <a:solidFill>
                  <a:srgbClr val="004376"/>
                </a:solidFill>
                <a:latin typeface="Times New Roman" panose="02020603050405020304" pitchFamily="18" charset="0"/>
                <a:cs typeface="Times New Roman" panose="02020603050405020304" pitchFamily="18" charset="0"/>
              </a:rPr>
              <a:t> </a:t>
            </a:r>
            <a:r>
              <a:rPr lang="en-SG" altLang="en-US" sz="3733" dirty="0" err="1">
                <a:solidFill>
                  <a:srgbClr val="004376"/>
                </a:solidFill>
                <a:latin typeface="Times New Roman" panose="02020603050405020304" pitchFamily="18" charset="0"/>
                <a:cs typeface="Times New Roman" panose="02020603050405020304" pitchFamily="18" charset="0"/>
              </a:rPr>
              <a:t>cần</a:t>
            </a:r>
            <a:r>
              <a:rPr lang="en-SG" altLang="en-US" sz="3733" dirty="0">
                <a:solidFill>
                  <a:srgbClr val="004376"/>
                </a:solidFill>
                <a:latin typeface="Times New Roman" panose="02020603050405020304" pitchFamily="18" charset="0"/>
                <a:cs typeface="Times New Roman" panose="02020603050405020304" pitchFamily="18" charset="0"/>
              </a:rPr>
              <a:t> </a:t>
            </a:r>
            <a:r>
              <a:rPr lang="en-SG" altLang="en-US" sz="3733" dirty="0" err="1">
                <a:solidFill>
                  <a:srgbClr val="004376"/>
                </a:solidFill>
                <a:latin typeface="Times New Roman" panose="02020603050405020304" pitchFamily="18" charset="0"/>
                <a:cs typeface="Times New Roman" panose="02020603050405020304" pitchFamily="18" charset="0"/>
              </a:rPr>
              <a:t>biết</a:t>
            </a:r>
            <a:r>
              <a:rPr lang="en-SG" altLang="en-US" sz="3733" dirty="0">
                <a:solidFill>
                  <a:srgbClr val="004376"/>
                </a:solidFill>
                <a:latin typeface="Times New Roman" panose="02020603050405020304" pitchFamily="18" charset="0"/>
                <a:cs typeface="Times New Roman" panose="02020603050405020304" pitchFamily="18" charset="0"/>
              </a:rPr>
              <a:t> </a:t>
            </a:r>
            <a:r>
              <a:rPr lang="en-SG" altLang="en-US" sz="3733" dirty="0" err="1">
                <a:solidFill>
                  <a:srgbClr val="004376"/>
                </a:solidFill>
                <a:latin typeface="Times New Roman" panose="02020603050405020304" pitchFamily="18" charset="0"/>
                <a:cs typeface="Times New Roman" panose="02020603050405020304" pitchFamily="18" charset="0"/>
              </a:rPr>
              <a:t>giới</a:t>
            </a:r>
            <a:r>
              <a:rPr lang="en-SG" altLang="en-US" sz="3733" dirty="0">
                <a:solidFill>
                  <a:srgbClr val="004376"/>
                </a:solidFill>
                <a:latin typeface="Times New Roman" panose="02020603050405020304" pitchFamily="18" charset="0"/>
                <a:cs typeface="Times New Roman" panose="02020603050405020304" pitchFamily="18" charset="0"/>
              </a:rPr>
              <a:t> </a:t>
            </a:r>
            <a:r>
              <a:rPr lang="en-SG" altLang="en-US" sz="3733" dirty="0" err="1">
                <a:solidFill>
                  <a:srgbClr val="004376"/>
                </a:solidFill>
                <a:latin typeface="Times New Roman" panose="02020603050405020304" pitchFamily="18" charset="0"/>
                <a:cs typeface="Times New Roman" panose="02020603050405020304" pitchFamily="18" charset="0"/>
              </a:rPr>
              <a:t>hạn</a:t>
            </a:r>
            <a:r>
              <a:rPr lang="en-SG" altLang="en-US" sz="3733" dirty="0">
                <a:solidFill>
                  <a:srgbClr val="004376"/>
                </a:solidFill>
                <a:latin typeface="Times New Roman" panose="02020603050405020304" pitchFamily="18" charset="0"/>
                <a:cs typeface="Times New Roman" panose="02020603050405020304" pitchFamily="18" charset="0"/>
              </a:rPr>
              <a:t> </a:t>
            </a:r>
            <a:r>
              <a:rPr lang="en-SG" altLang="en-US" sz="3733" dirty="0" err="1">
                <a:solidFill>
                  <a:srgbClr val="004376"/>
                </a:solidFill>
                <a:latin typeface="Times New Roman" panose="02020603050405020304" pitchFamily="18" charset="0"/>
                <a:cs typeface="Times New Roman" panose="02020603050405020304" pitchFamily="18" charset="0"/>
              </a:rPr>
              <a:t>đo</a:t>
            </a:r>
            <a:r>
              <a:rPr lang="en-US" altLang="en-US" sz="3733" dirty="0">
                <a:solidFill>
                  <a:srgbClr val="004376"/>
                </a:solidFill>
                <a:latin typeface="Times New Roman" panose="02020603050405020304" pitchFamily="18" charset="0"/>
                <a:cs typeface="Times New Roman" panose="02020603050405020304" pitchFamily="18" charset="0"/>
              </a:rPr>
              <a:t> (GH</a:t>
            </a:r>
            <a:r>
              <a:rPr lang="en-SG" altLang="en-US" sz="3733" dirty="0">
                <a:solidFill>
                  <a:srgbClr val="004376"/>
                </a:solidFill>
                <a:latin typeface="Times New Roman" panose="02020603050405020304" pitchFamily="18" charset="0"/>
                <a:cs typeface="Times New Roman" panose="02020603050405020304" pitchFamily="18" charset="0"/>
              </a:rPr>
              <a:t>Đ</a:t>
            </a:r>
            <a:r>
              <a:rPr lang="en-US" altLang="en-US" sz="3733" dirty="0">
                <a:solidFill>
                  <a:srgbClr val="004376"/>
                </a:solidFill>
                <a:latin typeface="Times New Roman" panose="02020603050405020304" pitchFamily="18" charset="0"/>
                <a:cs typeface="Times New Roman" panose="02020603050405020304" pitchFamily="18" charset="0"/>
              </a:rPr>
              <a:t>) </a:t>
            </a:r>
            <a:r>
              <a:rPr lang="en-SG" altLang="en-US" sz="3733" dirty="0" err="1">
                <a:solidFill>
                  <a:srgbClr val="004376"/>
                </a:solidFill>
                <a:latin typeface="Times New Roman" panose="02020603050405020304" pitchFamily="18" charset="0"/>
                <a:cs typeface="Times New Roman" panose="02020603050405020304" pitchFamily="18" charset="0"/>
              </a:rPr>
              <a:t>và</a:t>
            </a:r>
            <a:r>
              <a:rPr lang="en-SG" altLang="en-US" sz="3733" dirty="0">
                <a:solidFill>
                  <a:srgbClr val="004376"/>
                </a:solidFill>
                <a:latin typeface="Times New Roman" panose="02020603050405020304" pitchFamily="18" charset="0"/>
                <a:cs typeface="Times New Roman" panose="02020603050405020304" pitchFamily="18" charset="0"/>
              </a:rPr>
              <a:t> </a:t>
            </a:r>
            <a:r>
              <a:rPr lang="en-SG" altLang="en-US" sz="3733" dirty="0" err="1">
                <a:solidFill>
                  <a:srgbClr val="004376"/>
                </a:solidFill>
                <a:latin typeface="Times New Roman" panose="02020603050405020304" pitchFamily="18" charset="0"/>
                <a:cs typeface="Times New Roman" panose="02020603050405020304" pitchFamily="18" charset="0"/>
              </a:rPr>
              <a:t>độ</a:t>
            </a:r>
            <a:r>
              <a:rPr lang="en-SG" altLang="en-US" sz="3733" dirty="0">
                <a:solidFill>
                  <a:srgbClr val="004376"/>
                </a:solidFill>
                <a:latin typeface="Times New Roman" panose="02020603050405020304" pitchFamily="18" charset="0"/>
                <a:cs typeface="Times New Roman" panose="02020603050405020304" pitchFamily="18" charset="0"/>
              </a:rPr>
              <a:t> chia </a:t>
            </a:r>
            <a:r>
              <a:rPr lang="en-SG" altLang="en-US" sz="3733" dirty="0" err="1">
                <a:solidFill>
                  <a:srgbClr val="004376"/>
                </a:solidFill>
                <a:latin typeface="Times New Roman" panose="02020603050405020304" pitchFamily="18" charset="0"/>
                <a:cs typeface="Times New Roman" panose="02020603050405020304" pitchFamily="18" charset="0"/>
              </a:rPr>
              <a:t>nhỏ</a:t>
            </a:r>
            <a:r>
              <a:rPr lang="en-SG" altLang="en-US" sz="3733" dirty="0">
                <a:solidFill>
                  <a:srgbClr val="004376"/>
                </a:solidFill>
                <a:latin typeface="Times New Roman" panose="02020603050405020304" pitchFamily="18" charset="0"/>
                <a:cs typeface="Times New Roman" panose="02020603050405020304" pitchFamily="18" charset="0"/>
              </a:rPr>
              <a:t> </a:t>
            </a:r>
            <a:r>
              <a:rPr lang="en-SG" altLang="en-US" sz="3733" dirty="0" err="1">
                <a:solidFill>
                  <a:srgbClr val="004376"/>
                </a:solidFill>
                <a:latin typeface="Times New Roman" panose="02020603050405020304" pitchFamily="18" charset="0"/>
                <a:cs typeface="Times New Roman" panose="02020603050405020304" pitchFamily="18" charset="0"/>
              </a:rPr>
              <a:t>nhất</a:t>
            </a:r>
            <a:r>
              <a:rPr lang="en-US" altLang="en-US" sz="3733" dirty="0">
                <a:solidFill>
                  <a:srgbClr val="004376"/>
                </a:solidFill>
                <a:latin typeface="Times New Roman" panose="02020603050405020304" pitchFamily="18" charset="0"/>
                <a:cs typeface="Times New Roman" panose="02020603050405020304" pitchFamily="18" charset="0"/>
              </a:rPr>
              <a:t> (</a:t>
            </a:r>
            <a:r>
              <a:rPr lang="en-SG" altLang="en-US" sz="3733" dirty="0">
                <a:solidFill>
                  <a:srgbClr val="004376"/>
                </a:solidFill>
                <a:latin typeface="Times New Roman" panose="02020603050405020304" pitchFamily="18" charset="0"/>
                <a:cs typeface="Times New Roman" panose="02020603050405020304" pitchFamily="18" charset="0"/>
              </a:rPr>
              <a:t>Đ</a:t>
            </a:r>
            <a:r>
              <a:rPr lang="en-US" altLang="en-US" sz="3733" dirty="0">
                <a:solidFill>
                  <a:srgbClr val="004376"/>
                </a:solidFill>
                <a:latin typeface="Times New Roman" panose="02020603050405020304" pitchFamily="18" charset="0"/>
                <a:cs typeface="Times New Roman" panose="02020603050405020304" pitchFamily="18" charset="0"/>
              </a:rPr>
              <a:t>CNN) </a:t>
            </a:r>
            <a:r>
              <a:rPr lang="en-SG" altLang="en-US" sz="3733" dirty="0" err="1">
                <a:solidFill>
                  <a:srgbClr val="004376"/>
                </a:solidFill>
                <a:latin typeface="Times New Roman" panose="02020603050405020304" pitchFamily="18" charset="0"/>
                <a:cs typeface="Times New Roman" panose="02020603050405020304" pitchFamily="18" charset="0"/>
              </a:rPr>
              <a:t>của</a:t>
            </a:r>
            <a:r>
              <a:rPr lang="en-SG" altLang="en-US" sz="3733" dirty="0">
                <a:solidFill>
                  <a:srgbClr val="004376"/>
                </a:solidFill>
                <a:latin typeface="Times New Roman" panose="02020603050405020304" pitchFamily="18" charset="0"/>
                <a:cs typeface="Times New Roman" panose="02020603050405020304" pitchFamily="18" charset="0"/>
              </a:rPr>
              <a:t> </a:t>
            </a:r>
            <a:r>
              <a:rPr lang="en-SG" altLang="en-US" sz="3733" dirty="0" err="1">
                <a:solidFill>
                  <a:srgbClr val="004376"/>
                </a:solidFill>
                <a:latin typeface="Times New Roman" panose="02020603050405020304" pitchFamily="18" charset="0"/>
                <a:cs typeface="Times New Roman" panose="02020603050405020304" pitchFamily="18" charset="0"/>
              </a:rPr>
              <a:t>thước</a:t>
            </a:r>
            <a:r>
              <a:rPr lang="en-US" altLang="en-US" sz="3733" dirty="0">
                <a:solidFill>
                  <a:srgbClr val="004376"/>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417026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BD4A16-6048-4223-ACD7-E3108532ADA6}"/>
              </a:ext>
            </a:extLst>
          </p:cNvPr>
          <p:cNvSpPr>
            <a:spLocks noChangeArrowheads="1"/>
          </p:cNvSpPr>
          <p:nvPr/>
        </p:nvSpPr>
        <p:spPr bwMode="auto">
          <a:xfrm>
            <a:off x="602650" y="237910"/>
            <a:ext cx="10192065" cy="71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2068" tIns="71033" rIns="142068" bIns="71033"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956195" fontAlgn="base">
              <a:spcBef>
                <a:spcPct val="0"/>
              </a:spcBef>
              <a:spcAft>
                <a:spcPct val="0"/>
              </a:spcAft>
              <a:buNone/>
            </a:pPr>
            <a:r>
              <a:rPr lang="en-US" altLang="vi-VN" sz="3733" dirty="0" err="1">
                <a:solidFill>
                  <a:srgbClr val="004376"/>
                </a:solidFill>
                <a:latin typeface="Times New Roman" panose="02020603050405020304" pitchFamily="18" charset="0"/>
                <a:cs typeface="Times New Roman" panose="02020603050405020304" pitchFamily="18" charset="0"/>
              </a:rPr>
              <a:t>Xác</a:t>
            </a:r>
            <a:r>
              <a:rPr lang="en-US" altLang="vi-VN" sz="3733" dirty="0">
                <a:solidFill>
                  <a:srgbClr val="004376"/>
                </a:solidFill>
                <a:latin typeface="Times New Roman" panose="02020603050405020304" pitchFamily="18" charset="0"/>
                <a:cs typeface="Times New Roman" panose="02020603050405020304" pitchFamily="18" charset="0"/>
              </a:rPr>
              <a:t> </a:t>
            </a:r>
            <a:r>
              <a:rPr lang="en-US" altLang="vi-VN" sz="3733" dirty="0" err="1">
                <a:solidFill>
                  <a:srgbClr val="004376"/>
                </a:solidFill>
                <a:latin typeface="Times New Roman" panose="02020603050405020304" pitchFamily="18" charset="0"/>
                <a:cs typeface="Times New Roman" panose="02020603050405020304" pitchFamily="18" charset="0"/>
              </a:rPr>
              <a:t>định</a:t>
            </a:r>
            <a:r>
              <a:rPr lang="en-US" altLang="vi-VN" sz="3733" dirty="0">
                <a:solidFill>
                  <a:srgbClr val="004376"/>
                </a:solidFill>
                <a:latin typeface="Times New Roman" panose="02020603050405020304" pitchFamily="18" charset="0"/>
                <a:cs typeface="Times New Roman" panose="02020603050405020304" pitchFamily="18" charset="0"/>
              </a:rPr>
              <a:t> GHĐ </a:t>
            </a:r>
            <a:r>
              <a:rPr lang="en-US" altLang="vi-VN" sz="3733" dirty="0" err="1">
                <a:solidFill>
                  <a:srgbClr val="004376"/>
                </a:solidFill>
                <a:latin typeface="Times New Roman" panose="02020603050405020304" pitchFamily="18" charset="0"/>
                <a:cs typeface="Times New Roman" panose="02020603050405020304" pitchFamily="18" charset="0"/>
              </a:rPr>
              <a:t>và</a:t>
            </a:r>
            <a:r>
              <a:rPr lang="en-US" altLang="vi-VN" sz="3733" dirty="0">
                <a:solidFill>
                  <a:srgbClr val="004376"/>
                </a:solidFill>
                <a:latin typeface="Times New Roman" panose="02020603050405020304" pitchFamily="18" charset="0"/>
                <a:cs typeface="Times New Roman" panose="02020603050405020304" pitchFamily="18" charset="0"/>
              </a:rPr>
              <a:t> ĐCNN </a:t>
            </a:r>
            <a:r>
              <a:rPr lang="en-US" altLang="vi-VN" sz="3733" dirty="0" err="1">
                <a:solidFill>
                  <a:srgbClr val="004376"/>
                </a:solidFill>
                <a:latin typeface="Times New Roman" panose="02020603050405020304" pitchFamily="18" charset="0"/>
                <a:cs typeface="Times New Roman" panose="02020603050405020304" pitchFamily="18" charset="0"/>
              </a:rPr>
              <a:t>của</a:t>
            </a:r>
            <a:r>
              <a:rPr lang="en-US" altLang="vi-VN" sz="3733" dirty="0">
                <a:solidFill>
                  <a:srgbClr val="004376"/>
                </a:solidFill>
                <a:latin typeface="Times New Roman" panose="02020603050405020304" pitchFamily="18" charset="0"/>
                <a:cs typeface="Times New Roman" panose="02020603050405020304" pitchFamily="18" charset="0"/>
              </a:rPr>
              <a:t> </a:t>
            </a:r>
            <a:r>
              <a:rPr lang="en-US" altLang="vi-VN" sz="3733" dirty="0" err="1">
                <a:solidFill>
                  <a:srgbClr val="004376"/>
                </a:solidFill>
                <a:latin typeface="Times New Roman" panose="02020603050405020304" pitchFamily="18" charset="0"/>
                <a:cs typeface="Times New Roman" panose="02020603050405020304" pitchFamily="18" charset="0"/>
              </a:rPr>
              <a:t>các</a:t>
            </a:r>
            <a:r>
              <a:rPr lang="en-US" altLang="vi-VN" sz="3733" dirty="0">
                <a:solidFill>
                  <a:srgbClr val="004376"/>
                </a:solidFill>
                <a:latin typeface="Times New Roman" panose="02020603050405020304" pitchFamily="18" charset="0"/>
                <a:cs typeface="Times New Roman" panose="02020603050405020304" pitchFamily="18" charset="0"/>
              </a:rPr>
              <a:t> </a:t>
            </a:r>
            <a:r>
              <a:rPr lang="en-US" altLang="vi-VN" sz="3733" dirty="0" err="1">
                <a:solidFill>
                  <a:srgbClr val="004376"/>
                </a:solidFill>
                <a:latin typeface="Times New Roman" panose="02020603050405020304" pitchFamily="18" charset="0"/>
                <a:cs typeface="Times New Roman" panose="02020603050405020304" pitchFamily="18" charset="0"/>
              </a:rPr>
              <a:t>th</a:t>
            </a:r>
            <a:r>
              <a:rPr lang="vi-VN" altLang="vi-VN" sz="3733" dirty="0">
                <a:solidFill>
                  <a:srgbClr val="004376"/>
                </a:solidFill>
                <a:latin typeface="Times New Roman" panose="02020603050405020304" pitchFamily="18" charset="0"/>
                <a:cs typeface="Times New Roman" panose="02020603050405020304" pitchFamily="18" charset="0"/>
              </a:rPr>
              <a:t>ư</a:t>
            </a:r>
            <a:r>
              <a:rPr lang="en-US" altLang="vi-VN" sz="3733" dirty="0" err="1">
                <a:solidFill>
                  <a:srgbClr val="004376"/>
                </a:solidFill>
                <a:latin typeface="Times New Roman" panose="02020603050405020304" pitchFamily="18" charset="0"/>
                <a:cs typeface="Times New Roman" panose="02020603050405020304" pitchFamily="18" charset="0"/>
              </a:rPr>
              <a:t>ớc</a:t>
            </a:r>
            <a:r>
              <a:rPr lang="en-US" altLang="vi-VN" sz="3733" dirty="0">
                <a:solidFill>
                  <a:srgbClr val="004376"/>
                </a:solidFill>
                <a:latin typeface="Times New Roman" panose="02020603050405020304" pitchFamily="18" charset="0"/>
                <a:cs typeface="Times New Roman" panose="02020603050405020304" pitchFamily="18" charset="0"/>
              </a:rPr>
              <a:t> </a:t>
            </a:r>
            <a:r>
              <a:rPr lang="en-US" altLang="vi-VN" sz="3733" dirty="0" err="1">
                <a:solidFill>
                  <a:srgbClr val="004376"/>
                </a:solidFill>
                <a:latin typeface="Times New Roman" panose="02020603050405020304" pitchFamily="18" charset="0"/>
                <a:cs typeface="Times New Roman" panose="02020603050405020304" pitchFamily="18" charset="0"/>
              </a:rPr>
              <a:t>sau</a:t>
            </a:r>
            <a:r>
              <a:rPr lang="en-US" altLang="vi-VN" sz="3733" dirty="0">
                <a:solidFill>
                  <a:srgbClr val="004376"/>
                </a:solidFill>
                <a:latin typeface="Times New Roman" panose="02020603050405020304" pitchFamily="18" charset="0"/>
                <a:cs typeface="Times New Roman" panose="02020603050405020304" pitchFamily="18" charset="0"/>
              </a:rPr>
              <a:t>:</a:t>
            </a:r>
            <a:endParaRPr lang="en-US" altLang="vi-VN" sz="3733" i="1" dirty="0">
              <a:solidFill>
                <a:srgbClr val="004376"/>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602649" y="1134141"/>
            <a:ext cx="7060019" cy="3799367"/>
            <a:chOff x="659219" y="871870"/>
            <a:chExt cx="5295014" cy="2849525"/>
          </a:xfrm>
        </p:grpSpPr>
        <p:sp>
          <p:nvSpPr>
            <p:cNvPr id="4" name="Rounded Rectangle 3"/>
            <p:cNvSpPr/>
            <p:nvPr/>
          </p:nvSpPr>
          <p:spPr>
            <a:xfrm>
              <a:off x="733646" y="925032"/>
              <a:ext cx="5092995" cy="2743200"/>
            </a:xfrm>
            <a:prstGeom prst="roundRect">
              <a:avLst/>
            </a:prstGeom>
            <a:blipFill>
              <a:blip r:embed="rId2"/>
              <a:stretch>
                <a:fillRect l="-625" t="3488" r="-1253" b="-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ounded Rectangle 4"/>
            <p:cNvSpPr/>
            <p:nvPr/>
          </p:nvSpPr>
          <p:spPr>
            <a:xfrm>
              <a:off x="659219" y="871870"/>
              <a:ext cx="5295014" cy="2849525"/>
            </a:xfrm>
            <a:prstGeom prst="roundRect">
              <a:avLst/>
            </a:prstGeom>
            <a:no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 name="Rectangle 6">
            <a:extLst>
              <a:ext uri="{FF2B5EF4-FFF2-40B4-BE49-F238E27FC236}">
                <a16:creationId xmlns:a16="http://schemas.microsoft.com/office/drawing/2014/main" id="{25BD4A16-6048-4223-ACD7-E3108532ADA6}"/>
              </a:ext>
            </a:extLst>
          </p:cNvPr>
          <p:cNvSpPr>
            <a:spLocks noChangeArrowheads="1"/>
          </p:cNvSpPr>
          <p:nvPr/>
        </p:nvSpPr>
        <p:spPr bwMode="auto">
          <a:xfrm>
            <a:off x="7900431" y="1134205"/>
            <a:ext cx="3667791" cy="12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2068" tIns="71033" rIns="142068" bIns="71033"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956195" fontAlgn="base">
              <a:spcBef>
                <a:spcPct val="0"/>
              </a:spcBef>
              <a:spcAft>
                <a:spcPct val="0"/>
              </a:spcAft>
              <a:buNone/>
            </a:pPr>
            <a:r>
              <a:rPr lang="en-US" altLang="vi-VN" sz="3733" dirty="0">
                <a:solidFill>
                  <a:srgbClr val="004376"/>
                </a:solidFill>
                <a:latin typeface="Times New Roman" panose="02020603050405020304" pitchFamily="18" charset="0"/>
                <a:cs typeface="Times New Roman" panose="02020603050405020304" pitchFamily="18" charset="0"/>
              </a:rPr>
              <a:t>a) GHĐ: 100cm </a:t>
            </a:r>
          </a:p>
          <a:p>
            <a:pPr defTabSz="956195" fontAlgn="base">
              <a:spcBef>
                <a:spcPct val="0"/>
              </a:spcBef>
              <a:spcAft>
                <a:spcPct val="0"/>
              </a:spcAft>
              <a:buNone/>
            </a:pPr>
            <a:r>
              <a:rPr lang="en-US" altLang="vi-VN" sz="3733" dirty="0">
                <a:solidFill>
                  <a:srgbClr val="004376"/>
                </a:solidFill>
                <a:latin typeface="Times New Roman" panose="02020603050405020304" pitchFamily="18" charset="0"/>
                <a:cs typeface="Times New Roman" panose="02020603050405020304" pitchFamily="18" charset="0"/>
              </a:rPr>
              <a:t>    ĐCNN: 0,5cm</a:t>
            </a:r>
            <a:endParaRPr lang="en-US" altLang="vi-VN" sz="3733" i="1" dirty="0">
              <a:solidFill>
                <a:srgbClr val="004376"/>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5BD4A16-6048-4223-ACD7-E3108532ADA6}"/>
              </a:ext>
            </a:extLst>
          </p:cNvPr>
          <p:cNvSpPr>
            <a:spLocks noChangeArrowheads="1"/>
          </p:cNvSpPr>
          <p:nvPr/>
        </p:nvSpPr>
        <p:spPr bwMode="auto">
          <a:xfrm>
            <a:off x="7900431" y="2426691"/>
            <a:ext cx="3667791" cy="12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2068" tIns="71033" rIns="142068" bIns="71033"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956195" fontAlgn="base">
              <a:spcBef>
                <a:spcPct val="0"/>
              </a:spcBef>
              <a:spcAft>
                <a:spcPct val="0"/>
              </a:spcAft>
              <a:buNone/>
            </a:pPr>
            <a:r>
              <a:rPr lang="en-US" altLang="vi-VN" sz="3733" dirty="0">
                <a:solidFill>
                  <a:srgbClr val="004376"/>
                </a:solidFill>
                <a:latin typeface="Times New Roman" panose="02020603050405020304" pitchFamily="18" charset="0"/>
                <a:cs typeface="Times New Roman" panose="02020603050405020304" pitchFamily="18" charset="0"/>
              </a:rPr>
              <a:t>b) GHĐ: 10cm </a:t>
            </a:r>
          </a:p>
          <a:p>
            <a:pPr defTabSz="956195" fontAlgn="base">
              <a:spcBef>
                <a:spcPct val="0"/>
              </a:spcBef>
              <a:spcAft>
                <a:spcPct val="0"/>
              </a:spcAft>
              <a:buNone/>
            </a:pPr>
            <a:r>
              <a:rPr lang="en-US" altLang="vi-VN" sz="3733" dirty="0">
                <a:solidFill>
                  <a:srgbClr val="004376"/>
                </a:solidFill>
                <a:latin typeface="Times New Roman" panose="02020603050405020304" pitchFamily="18" charset="0"/>
                <a:cs typeface="Times New Roman" panose="02020603050405020304" pitchFamily="18" charset="0"/>
              </a:rPr>
              <a:t>    ĐCNN: 0,5cm</a:t>
            </a:r>
            <a:endParaRPr lang="en-US" altLang="vi-VN" sz="3733" i="1" dirty="0">
              <a:solidFill>
                <a:srgbClr val="004376"/>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5BD4A16-6048-4223-ACD7-E3108532ADA6}"/>
              </a:ext>
            </a:extLst>
          </p:cNvPr>
          <p:cNvSpPr>
            <a:spLocks noChangeArrowheads="1"/>
          </p:cNvSpPr>
          <p:nvPr/>
        </p:nvSpPr>
        <p:spPr bwMode="auto">
          <a:xfrm>
            <a:off x="7900431" y="3715575"/>
            <a:ext cx="3667791" cy="12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2068" tIns="71033" rIns="142068" bIns="71033"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956195" fontAlgn="base">
              <a:spcBef>
                <a:spcPct val="0"/>
              </a:spcBef>
              <a:spcAft>
                <a:spcPct val="0"/>
              </a:spcAft>
              <a:buNone/>
            </a:pPr>
            <a:r>
              <a:rPr lang="en-US" altLang="vi-VN" sz="3733" dirty="0">
                <a:solidFill>
                  <a:srgbClr val="004376"/>
                </a:solidFill>
                <a:latin typeface="Times New Roman" panose="02020603050405020304" pitchFamily="18" charset="0"/>
                <a:cs typeface="Times New Roman" panose="02020603050405020304" pitchFamily="18" charset="0"/>
              </a:rPr>
              <a:t>c) GHĐ: 10cm </a:t>
            </a:r>
          </a:p>
          <a:p>
            <a:pPr defTabSz="956195" fontAlgn="base">
              <a:spcBef>
                <a:spcPct val="0"/>
              </a:spcBef>
              <a:spcAft>
                <a:spcPct val="0"/>
              </a:spcAft>
              <a:buNone/>
            </a:pPr>
            <a:r>
              <a:rPr lang="en-US" altLang="vi-VN" sz="3733" dirty="0">
                <a:solidFill>
                  <a:srgbClr val="004376"/>
                </a:solidFill>
                <a:latin typeface="Times New Roman" panose="02020603050405020304" pitchFamily="18" charset="0"/>
                <a:cs typeface="Times New Roman" panose="02020603050405020304" pitchFamily="18" charset="0"/>
              </a:rPr>
              <a:t>    ĐCNN: 0,1cm</a:t>
            </a:r>
            <a:endParaRPr lang="en-US" altLang="vi-VN" sz="3733" i="1" dirty="0">
              <a:solidFill>
                <a:srgbClr val="004376"/>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5BD4A16-6048-4223-ACD7-E3108532ADA6}"/>
              </a:ext>
            </a:extLst>
          </p:cNvPr>
          <p:cNvSpPr>
            <a:spLocks noChangeArrowheads="1"/>
          </p:cNvSpPr>
          <p:nvPr/>
        </p:nvSpPr>
        <p:spPr bwMode="auto">
          <a:xfrm>
            <a:off x="701886" y="5218996"/>
            <a:ext cx="10170191" cy="71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2068" tIns="71033" rIns="142068" bIns="71033"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956195" fontAlgn="base">
              <a:spcBef>
                <a:spcPct val="0"/>
              </a:spcBef>
              <a:spcAft>
                <a:spcPct val="0"/>
              </a:spcAft>
              <a:buNone/>
            </a:pPr>
            <a:r>
              <a:rPr lang="en-US" altLang="vi-VN" sz="3733" dirty="0" err="1">
                <a:solidFill>
                  <a:srgbClr val="004376"/>
                </a:solidFill>
                <a:latin typeface="Times New Roman" panose="02020603050405020304" pitchFamily="18" charset="0"/>
                <a:cs typeface="Times New Roman" panose="02020603050405020304" pitchFamily="18" charset="0"/>
              </a:rPr>
              <a:t>Thước</a:t>
            </a:r>
            <a:r>
              <a:rPr lang="en-US" altLang="vi-VN" sz="3733" dirty="0">
                <a:solidFill>
                  <a:srgbClr val="004376"/>
                </a:solidFill>
                <a:latin typeface="Times New Roman" panose="02020603050405020304" pitchFamily="18" charset="0"/>
                <a:cs typeface="Times New Roman" panose="02020603050405020304" pitchFamily="18" charset="0"/>
              </a:rPr>
              <a:t> </a:t>
            </a:r>
            <a:r>
              <a:rPr lang="en-US" altLang="vi-VN" sz="3733" dirty="0" err="1">
                <a:solidFill>
                  <a:srgbClr val="004376"/>
                </a:solidFill>
                <a:latin typeface="Times New Roman" panose="02020603050405020304" pitchFamily="18" charset="0"/>
                <a:cs typeface="Times New Roman" panose="02020603050405020304" pitchFamily="18" charset="0"/>
              </a:rPr>
              <a:t>nào</a:t>
            </a:r>
            <a:r>
              <a:rPr lang="en-US" altLang="vi-VN" sz="3733" dirty="0">
                <a:solidFill>
                  <a:srgbClr val="004376"/>
                </a:solidFill>
                <a:latin typeface="Times New Roman" panose="02020603050405020304" pitchFamily="18" charset="0"/>
                <a:cs typeface="Times New Roman" panose="02020603050405020304" pitchFamily="18" charset="0"/>
              </a:rPr>
              <a:t> </a:t>
            </a:r>
            <a:r>
              <a:rPr lang="en-US" altLang="vi-VN" sz="3733" dirty="0" err="1">
                <a:solidFill>
                  <a:srgbClr val="004376"/>
                </a:solidFill>
                <a:latin typeface="Times New Roman" panose="02020603050405020304" pitchFamily="18" charset="0"/>
                <a:cs typeface="Times New Roman" panose="02020603050405020304" pitchFamily="18" charset="0"/>
              </a:rPr>
              <a:t>cho</a:t>
            </a:r>
            <a:r>
              <a:rPr lang="en-US" altLang="vi-VN" sz="3733" dirty="0">
                <a:solidFill>
                  <a:srgbClr val="004376"/>
                </a:solidFill>
                <a:latin typeface="Times New Roman" panose="02020603050405020304" pitchFamily="18" charset="0"/>
                <a:cs typeface="Times New Roman" panose="02020603050405020304" pitchFamily="18" charset="0"/>
              </a:rPr>
              <a:t> </a:t>
            </a:r>
            <a:r>
              <a:rPr lang="en-US" altLang="vi-VN" sz="3733" dirty="0" err="1">
                <a:solidFill>
                  <a:srgbClr val="004376"/>
                </a:solidFill>
                <a:latin typeface="Times New Roman" panose="02020603050405020304" pitchFamily="18" charset="0"/>
                <a:cs typeface="Times New Roman" panose="02020603050405020304" pitchFamily="18" charset="0"/>
              </a:rPr>
              <a:t>kết</a:t>
            </a:r>
            <a:r>
              <a:rPr lang="en-US" altLang="vi-VN" sz="3733" dirty="0">
                <a:solidFill>
                  <a:srgbClr val="004376"/>
                </a:solidFill>
                <a:latin typeface="Times New Roman" panose="02020603050405020304" pitchFamily="18" charset="0"/>
                <a:cs typeface="Times New Roman" panose="02020603050405020304" pitchFamily="18" charset="0"/>
              </a:rPr>
              <a:t> </a:t>
            </a:r>
            <a:r>
              <a:rPr lang="en-US" altLang="vi-VN" sz="3733" dirty="0" err="1">
                <a:solidFill>
                  <a:srgbClr val="004376"/>
                </a:solidFill>
                <a:latin typeface="Times New Roman" panose="02020603050405020304" pitchFamily="18" charset="0"/>
                <a:cs typeface="Times New Roman" panose="02020603050405020304" pitchFamily="18" charset="0"/>
              </a:rPr>
              <a:t>quả</a:t>
            </a:r>
            <a:r>
              <a:rPr lang="en-US" altLang="vi-VN" sz="3733" dirty="0">
                <a:solidFill>
                  <a:srgbClr val="004376"/>
                </a:solidFill>
                <a:latin typeface="Times New Roman" panose="02020603050405020304" pitchFamily="18" charset="0"/>
                <a:cs typeface="Times New Roman" panose="02020603050405020304" pitchFamily="18" charset="0"/>
              </a:rPr>
              <a:t> </a:t>
            </a:r>
            <a:r>
              <a:rPr lang="en-US" altLang="vi-VN" sz="3733" dirty="0" err="1">
                <a:solidFill>
                  <a:srgbClr val="004376"/>
                </a:solidFill>
                <a:latin typeface="Times New Roman" panose="02020603050405020304" pitchFamily="18" charset="0"/>
                <a:cs typeface="Times New Roman" panose="02020603050405020304" pitchFamily="18" charset="0"/>
              </a:rPr>
              <a:t>chính</a:t>
            </a:r>
            <a:r>
              <a:rPr lang="en-US" altLang="vi-VN" sz="3733" dirty="0">
                <a:solidFill>
                  <a:srgbClr val="004376"/>
                </a:solidFill>
                <a:latin typeface="Times New Roman" panose="02020603050405020304" pitchFamily="18" charset="0"/>
                <a:cs typeface="Times New Roman" panose="02020603050405020304" pitchFamily="18" charset="0"/>
              </a:rPr>
              <a:t> </a:t>
            </a:r>
            <a:r>
              <a:rPr lang="en-US" altLang="vi-VN" sz="3733" dirty="0" err="1">
                <a:solidFill>
                  <a:srgbClr val="004376"/>
                </a:solidFill>
                <a:latin typeface="Times New Roman" panose="02020603050405020304" pitchFamily="18" charset="0"/>
                <a:cs typeface="Times New Roman" panose="02020603050405020304" pitchFamily="18" charset="0"/>
              </a:rPr>
              <a:t>xác</a:t>
            </a:r>
            <a:r>
              <a:rPr lang="en-US" altLang="vi-VN" sz="3733" dirty="0">
                <a:solidFill>
                  <a:srgbClr val="004376"/>
                </a:solidFill>
                <a:latin typeface="Times New Roman" panose="02020603050405020304" pitchFamily="18" charset="0"/>
                <a:cs typeface="Times New Roman" panose="02020603050405020304" pitchFamily="18" charset="0"/>
              </a:rPr>
              <a:t> </a:t>
            </a:r>
            <a:r>
              <a:rPr lang="en-US" altLang="vi-VN" sz="3733" dirty="0" err="1">
                <a:solidFill>
                  <a:srgbClr val="004376"/>
                </a:solidFill>
                <a:latin typeface="Times New Roman" panose="02020603050405020304" pitchFamily="18" charset="0"/>
                <a:cs typeface="Times New Roman" panose="02020603050405020304" pitchFamily="18" charset="0"/>
              </a:rPr>
              <a:t>hơn</a:t>
            </a:r>
            <a:r>
              <a:rPr lang="en-US" altLang="vi-VN" sz="3733" dirty="0">
                <a:solidFill>
                  <a:srgbClr val="004376"/>
                </a:solidFill>
                <a:latin typeface="Times New Roman" panose="02020603050405020304" pitchFamily="18" charset="0"/>
                <a:cs typeface="Times New Roman" panose="02020603050405020304" pitchFamily="18" charset="0"/>
              </a:rPr>
              <a:t>?</a:t>
            </a:r>
            <a:endParaRPr lang="en-US" altLang="vi-VN" sz="3733" i="1" dirty="0">
              <a:solidFill>
                <a:srgbClr val="0043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79805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8785866" y="3786118"/>
            <a:ext cx="2886327" cy="93640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t>t</a:t>
            </a:r>
            <a:endParaRPr lang="en-US" sz="2400" dirty="0"/>
          </a:p>
        </p:txBody>
      </p:sp>
      <p:sp>
        <p:nvSpPr>
          <p:cNvPr id="22" name="Rounded Rectangle 21"/>
          <p:cNvSpPr/>
          <p:nvPr/>
        </p:nvSpPr>
        <p:spPr>
          <a:xfrm>
            <a:off x="8736681" y="2595721"/>
            <a:ext cx="2901788" cy="94014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ounded Rectangle 20"/>
          <p:cNvSpPr/>
          <p:nvPr/>
        </p:nvSpPr>
        <p:spPr>
          <a:xfrm>
            <a:off x="8736681" y="1348015"/>
            <a:ext cx="2907247" cy="99744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1323705" y="209589"/>
            <a:ext cx="10014856" cy="748988"/>
          </a:xfrm>
          <a:prstGeom prst="rect">
            <a:avLst/>
          </a:prstGeom>
          <a:noFill/>
        </p:spPr>
        <p:txBody>
          <a:bodyPr wrap="square" rtlCol="0">
            <a:spAutoFit/>
          </a:bodyPr>
          <a:lstStyle/>
          <a:p>
            <a:r>
              <a:rPr lang="vi-VN" sz="4267" dirty="0">
                <a:solidFill>
                  <a:srgbClr val="00518E"/>
                </a:solidFill>
                <a:latin typeface="Times New Roman" panose="02020603050405020304" pitchFamily="18" charset="0"/>
                <a:cs typeface="Times New Roman" panose="02020603050405020304" pitchFamily="18" charset="0"/>
              </a:rPr>
              <a:t>Chọn loại thước đo thích hợp để đo độ dài </a:t>
            </a:r>
            <a:endParaRPr lang="en-US" sz="4267" dirty="0">
              <a:solidFill>
                <a:srgbClr val="00518E"/>
              </a:solidFill>
              <a:latin typeface="Times New Roman" panose="02020603050405020304" pitchFamily="18" charset="0"/>
              <a:cs typeface="Times New Roman" panose="02020603050405020304" pitchFamily="18" charset="0"/>
            </a:endParaRPr>
          </a:p>
        </p:txBody>
      </p:sp>
      <p:sp>
        <p:nvSpPr>
          <p:cNvPr id="3" name="Round Diagonal Corner Rectangle 2"/>
          <p:cNvSpPr/>
          <p:nvPr/>
        </p:nvSpPr>
        <p:spPr>
          <a:xfrm>
            <a:off x="1132109" y="1332419"/>
            <a:ext cx="6409513" cy="792475"/>
          </a:xfrm>
          <a:prstGeom prst="round2Diag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ound Diagonal Corner Rectangle 7"/>
          <p:cNvSpPr/>
          <p:nvPr/>
        </p:nvSpPr>
        <p:spPr>
          <a:xfrm>
            <a:off x="1132109" y="2259019"/>
            <a:ext cx="6409512" cy="792475"/>
          </a:xfrm>
          <a:prstGeom prst="round2DiagRect">
            <a:avLst/>
          </a:prstGeom>
          <a:solidFill>
            <a:srgbClr val="08D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 Diagonal Corner Rectangle 8"/>
          <p:cNvSpPr/>
          <p:nvPr/>
        </p:nvSpPr>
        <p:spPr>
          <a:xfrm>
            <a:off x="1132109" y="3149921"/>
            <a:ext cx="6409512" cy="792475"/>
          </a:xfrm>
          <a:prstGeom prst="round2DiagRect">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ound Diagonal Corner Rectangle 9"/>
          <p:cNvSpPr/>
          <p:nvPr/>
        </p:nvSpPr>
        <p:spPr>
          <a:xfrm>
            <a:off x="1132109" y="4112219"/>
            <a:ext cx="6409512" cy="792475"/>
          </a:xfrm>
          <a:prstGeom prst="round2DiagRect">
            <a:avLst/>
          </a:prstGeom>
          <a:solidFill>
            <a:srgbClr val="00D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ound Diagonal Corner Rectangle 10"/>
          <p:cNvSpPr/>
          <p:nvPr/>
        </p:nvSpPr>
        <p:spPr>
          <a:xfrm>
            <a:off x="1132109" y="5038819"/>
            <a:ext cx="6409512" cy="792475"/>
          </a:xfrm>
          <a:prstGeom prst="round2Diag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TextBox 11"/>
          <p:cNvSpPr txBox="1"/>
          <p:nvPr/>
        </p:nvSpPr>
        <p:spPr>
          <a:xfrm>
            <a:off x="1332405" y="1427267"/>
            <a:ext cx="3936275" cy="666786"/>
          </a:xfrm>
          <a:prstGeom prst="rect">
            <a:avLst/>
          </a:prstGeom>
          <a:noFill/>
        </p:spPr>
        <p:txBody>
          <a:bodyPr wrap="square" rtlCol="0">
            <a:spAutoFit/>
          </a:bodyPr>
          <a:lstStyle/>
          <a:p>
            <a:r>
              <a:rPr lang="vi-VN" sz="3733" dirty="0">
                <a:solidFill>
                  <a:schemeClr val="bg1"/>
                </a:solidFill>
                <a:latin typeface="Times New Roman" panose="02020603050405020304" pitchFamily="18" charset="0"/>
                <a:cs typeface="Times New Roman" panose="02020603050405020304" pitchFamily="18" charset="0"/>
              </a:rPr>
              <a:t>Bước chân của con</a:t>
            </a:r>
            <a:endParaRPr lang="en-US" sz="3733" dirty="0">
              <a:solidFill>
                <a:schemeClr val="bg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247506" y="2311431"/>
            <a:ext cx="6170020" cy="666786"/>
          </a:xfrm>
          <a:prstGeom prst="rect">
            <a:avLst/>
          </a:prstGeom>
          <a:noFill/>
        </p:spPr>
        <p:txBody>
          <a:bodyPr wrap="square" rtlCol="0">
            <a:spAutoFit/>
          </a:bodyPr>
          <a:lstStyle/>
          <a:p>
            <a:r>
              <a:rPr lang="vi-VN" sz="3733" dirty="0">
                <a:solidFill>
                  <a:schemeClr val="bg1"/>
                </a:solidFill>
                <a:latin typeface="Times New Roman" panose="02020603050405020304" pitchFamily="18" charset="0"/>
                <a:cs typeface="Times New Roman" panose="02020603050405020304" pitchFamily="18" charset="0"/>
              </a:rPr>
              <a:t>Chu vi ngoài của miệng cốc</a:t>
            </a:r>
            <a:endParaRPr lang="en-US" sz="3733"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323705" y="3172213"/>
            <a:ext cx="6209216" cy="666786"/>
          </a:xfrm>
          <a:prstGeom prst="rect">
            <a:avLst/>
          </a:prstGeom>
          <a:noFill/>
        </p:spPr>
        <p:txBody>
          <a:bodyPr wrap="square" rtlCol="0">
            <a:spAutoFit/>
          </a:bodyPr>
          <a:lstStyle/>
          <a:p>
            <a:r>
              <a:rPr lang="vi-VN" sz="3733" dirty="0">
                <a:solidFill>
                  <a:schemeClr val="bg1"/>
                </a:solidFill>
                <a:latin typeface="Times New Roman" panose="02020603050405020304" pitchFamily="18" charset="0"/>
                <a:cs typeface="Times New Roman" panose="02020603050405020304" pitchFamily="18" charset="0"/>
              </a:rPr>
              <a:t>Độ cao cửa ra vào lớp học</a:t>
            </a:r>
            <a:endParaRPr lang="en-US" sz="3733"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132109" y="4076522"/>
            <a:ext cx="6775273" cy="666786"/>
          </a:xfrm>
          <a:prstGeom prst="rect">
            <a:avLst/>
          </a:prstGeom>
          <a:noFill/>
        </p:spPr>
        <p:txBody>
          <a:bodyPr wrap="square" rtlCol="0">
            <a:spAutoFit/>
          </a:bodyPr>
          <a:lstStyle/>
          <a:p>
            <a:r>
              <a:rPr lang="vi-VN" sz="3733" dirty="0">
                <a:solidFill>
                  <a:schemeClr val="bg1"/>
                </a:solidFill>
                <a:latin typeface="Times New Roman" panose="02020603050405020304" pitchFamily="18" charset="0"/>
                <a:cs typeface="Times New Roman" panose="02020603050405020304" pitchFamily="18" charset="0"/>
              </a:rPr>
              <a:t>Đường kính trong của miện</a:t>
            </a:r>
            <a:r>
              <a:rPr lang="en-US" sz="3733" dirty="0">
                <a:solidFill>
                  <a:schemeClr val="bg1"/>
                </a:solidFill>
                <a:latin typeface="Times New Roman" panose="02020603050405020304" pitchFamily="18" charset="0"/>
                <a:cs typeface="Times New Roman" panose="02020603050405020304" pitchFamily="18" charset="0"/>
              </a:rPr>
              <a:t>g</a:t>
            </a:r>
            <a:r>
              <a:rPr lang="vi-VN" sz="3733" dirty="0">
                <a:solidFill>
                  <a:schemeClr val="bg1"/>
                </a:solidFill>
                <a:latin typeface="Times New Roman" panose="02020603050405020304" pitchFamily="18" charset="0"/>
                <a:cs typeface="Times New Roman" panose="02020603050405020304" pitchFamily="18" charset="0"/>
              </a:rPr>
              <a:t> cốc</a:t>
            </a:r>
            <a:endParaRPr lang="en-US" sz="3733"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171688" y="5038819"/>
            <a:ext cx="6369933" cy="666786"/>
          </a:xfrm>
          <a:prstGeom prst="rect">
            <a:avLst/>
          </a:prstGeom>
          <a:noFill/>
        </p:spPr>
        <p:txBody>
          <a:bodyPr wrap="square" rtlCol="0">
            <a:spAutoFit/>
          </a:bodyPr>
          <a:lstStyle/>
          <a:p>
            <a:r>
              <a:rPr lang="vi-VN" sz="3733" dirty="0">
                <a:solidFill>
                  <a:srgbClr val="004376"/>
                </a:solidFill>
                <a:latin typeface="Times New Roman" panose="02020603050405020304" pitchFamily="18" charset="0"/>
                <a:cs typeface="Times New Roman" panose="02020603050405020304" pitchFamily="18" charset="0"/>
              </a:rPr>
              <a:t>Đường kính ngoài của ống </a:t>
            </a:r>
            <a:r>
              <a:rPr lang="en-US" sz="3733" dirty="0" err="1">
                <a:solidFill>
                  <a:srgbClr val="004376"/>
                </a:solidFill>
                <a:latin typeface="Times New Roman" panose="02020603050405020304" pitchFamily="18" charset="0"/>
                <a:cs typeface="Times New Roman" panose="02020603050405020304" pitchFamily="18" charset="0"/>
              </a:rPr>
              <a:t>nhựa</a:t>
            </a:r>
            <a:endParaRPr lang="en-US" sz="3733" dirty="0">
              <a:solidFill>
                <a:srgbClr val="004376"/>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25BD4A16-6048-4223-ACD7-E3108532ADA6}"/>
              </a:ext>
            </a:extLst>
          </p:cNvPr>
          <p:cNvSpPr>
            <a:spLocks noChangeArrowheads="1"/>
          </p:cNvSpPr>
          <p:nvPr/>
        </p:nvSpPr>
        <p:spPr bwMode="auto">
          <a:xfrm>
            <a:off x="8836831" y="1420689"/>
            <a:ext cx="2832663" cy="71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2068" tIns="71033" rIns="142068" bIns="71033"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956195" fontAlgn="base">
              <a:spcBef>
                <a:spcPct val="0"/>
              </a:spcBef>
              <a:spcAft>
                <a:spcPct val="0"/>
              </a:spcAft>
              <a:buNone/>
            </a:pPr>
            <a:r>
              <a:rPr lang="vi-VN" altLang="vi-VN" sz="3733" dirty="0">
                <a:solidFill>
                  <a:srgbClr val="004376"/>
                </a:solidFill>
                <a:latin typeface="Times New Roman" panose="02020603050405020304" pitchFamily="18" charset="0"/>
                <a:cs typeface="Times New Roman" panose="02020603050405020304" pitchFamily="18" charset="0"/>
              </a:rPr>
              <a:t>Thước thẳng</a:t>
            </a:r>
            <a:endParaRPr lang="en-US" altLang="vi-VN" sz="3733" i="1" dirty="0">
              <a:solidFill>
                <a:srgbClr val="004376"/>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25BD4A16-6048-4223-ACD7-E3108532ADA6}"/>
              </a:ext>
            </a:extLst>
          </p:cNvPr>
          <p:cNvSpPr>
            <a:spLocks noChangeArrowheads="1"/>
          </p:cNvSpPr>
          <p:nvPr/>
        </p:nvSpPr>
        <p:spPr bwMode="auto">
          <a:xfrm>
            <a:off x="8819428" y="2653937"/>
            <a:ext cx="2635985" cy="71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2068" tIns="71033" rIns="142068" bIns="71033"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956195" fontAlgn="base">
              <a:spcBef>
                <a:spcPct val="0"/>
              </a:spcBef>
              <a:spcAft>
                <a:spcPct val="0"/>
              </a:spcAft>
              <a:buNone/>
            </a:pPr>
            <a:r>
              <a:rPr lang="vi-VN" altLang="vi-VN" sz="3733" dirty="0">
                <a:solidFill>
                  <a:srgbClr val="004376"/>
                </a:solidFill>
                <a:latin typeface="Times New Roman" panose="02020603050405020304" pitchFamily="18" charset="0"/>
                <a:cs typeface="Times New Roman" panose="02020603050405020304" pitchFamily="18" charset="0"/>
              </a:rPr>
              <a:t>Thước cuộn</a:t>
            </a:r>
            <a:endParaRPr lang="en-US" altLang="vi-VN" sz="3733" i="1" dirty="0">
              <a:solidFill>
                <a:srgbClr val="004376"/>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25BD4A16-6048-4223-ACD7-E3108532ADA6}"/>
              </a:ext>
            </a:extLst>
          </p:cNvPr>
          <p:cNvSpPr>
            <a:spLocks noChangeArrowheads="1"/>
          </p:cNvSpPr>
          <p:nvPr/>
        </p:nvSpPr>
        <p:spPr bwMode="auto">
          <a:xfrm>
            <a:off x="8885629" y="3862928"/>
            <a:ext cx="3105024" cy="71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2068" tIns="71033" rIns="142068" bIns="71033"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956195" fontAlgn="base">
              <a:spcBef>
                <a:spcPct val="0"/>
              </a:spcBef>
              <a:spcAft>
                <a:spcPct val="0"/>
              </a:spcAft>
              <a:buNone/>
            </a:pPr>
            <a:r>
              <a:rPr lang="vi-VN" altLang="vi-VN" sz="3733" dirty="0">
                <a:solidFill>
                  <a:srgbClr val="004376"/>
                </a:solidFill>
                <a:latin typeface="Times New Roman" panose="02020603050405020304" pitchFamily="18" charset="0"/>
                <a:cs typeface="Times New Roman" panose="02020603050405020304" pitchFamily="18" charset="0"/>
              </a:rPr>
              <a:t>Thước dây</a:t>
            </a:r>
            <a:endParaRPr lang="en-US" altLang="vi-VN" sz="3733" i="1" dirty="0">
              <a:solidFill>
                <a:srgbClr val="004376"/>
              </a:solidFill>
              <a:latin typeface="Times New Roman" panose="02020603050405020304" pitchFamily="18" charset="0"/>
              <a:cs typeface="Times New Roman" panose="02020603050405020304" pitchFamily="18" charset="0"/>
            </a:endParaRPr>
          </a:p>
        </p:txBody>
      </p:sp>
      <p:cxnSp>
        <p:nvCxnSpPr>
          <p:cNvPr id="25" name="Elbow Connector 24"/>
          <p:cNvCxnSpPr/>
          <p:nvPr/>
        </p:nvCxnSpPr>
        <p:spPr>
          <a:xfrm rot="10800000" flipV="1">
            <a:off x="7527186" y="1997321"/>
            <a:ext cx="1564911" cy="1330843"/>
          </a:xfrm>
          <a:prstGeom prst="bentConnector3">
            <a:avLst>
              <a:gd name="adj1" fmla="val 50000"/>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V="1">
            <a:off x="7251437" y="-1599378"/>
            <a:ext cx="15596" cy="5853439"/>
          </a:xfrm>
          <a:prstGeom prst="bentConnector3">
            <a:avLst>
              <a:gd name="adj1" fmla="val 2054347"/>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8785867" y="4999277"/>
            <a:ext cx="2904861" cy="9364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t>t</a:t>
            </a:r>
            <a:endParaRPr lang="en-US" sz="2400" dirty="0"/>
          </a:p>
        </p:txBody>
      </p:sp>
      <p:sp>
        <p:nvSpPr>
          <p:cNvPr id="33" name="Rectangle 32">
            <a:extLst>
              <a:ext uri="{FF2B5EF4-FFF2-40B4-BE49-F238E27FC236}">
                <a16:creationId xmlns:a16="http://schemas.microsoft.com/office/drawing/2014/main" id="{25BD4A16-6048-4223-ACD7-E3108532ADA6}"/>
              </a:ext>
            </a:extLst>
          </p:cNvPr>
          <p:cNvSpPr>
            <a:spLocks noChangeArrowheads="1"/>
          </p:cNvSpPr>
          <p:nvPr/>
        </p:nvSpPr>
        <p:spPr bwMode="auto">
          <a:xfrm>
            <a:off x="8885629" y="5038852"/>
            <a:ext cx="3105024" cy="71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2068" tIns="71033" rIns="142068" bIns="71033"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956195" fontAlgn="base">
              <a:spcBef>
                <a:spcPct val="0"/>
              </a:spcBef>
              <a:spcAft>
                <a:spcPct val="0"/>
              </a:spcAft>
              <a:buNone/>
            </a:pPr>
            <a:r>
              <a:rPr lang="vi-VN" altLang="vi-VN" sz="3733" dirty="0">
                <a:solidFill>
                  <a:srgbClr val="004376"/>
                </a:solidFill>
                <a:latin typeface="Times New Roman" panose="02020603050405020304" pitchFamily="18" charset="0"/>
                <a:cs typeface="Times New Roman" panose="02020603050405020304" pitchFamily="18" charset="0"/>
              </a:rPr>
              <a:t>Thước kẹp</a:t>
            </a:r>
            <a:endParaRPr lang="en-US" altLang="vi-VN" sz="3733" i="1" dirty="0">
              <a:solidFill>
                <a:srgbClr val="004376"/>
              </a:solidFill>
              <a:latin typeface="Times New Roman" panose="02020603050405020304" pitchFamily="18" charset="0"/>
              <a:cs typeface="Times New Roman" panose="02020603050405020304" pitchFamily="18" charset="0"/>
            </a:endParaRPr>
          </a:p>
        </p:txBody>
      </p:sp>
      <p:cxnSp>
        <p:nvCxnSpPr>
          <p:cNvPr id="40" name="Elbow Connector 39"/>
          <p:cNvCxnSpPr>
            <a:stCxn id="23" idx="1"/>
            <a:endCxn id="8" idx="0"/>
          </p:cNvCxnSpPr>
          <p:nvPr/>
        </p:nvCxnSpPr>
        <p:spPr>
          <a:xfrm rot="10800000">
            <a:off x="7541623" y="2655258"/>
            <a:ext cx="1244244" cy="1599063"/>
          </a:xfrm>
          <a:prstGeom prst="bent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a:off x="7527184" y="4444356"/>
            <a:ext cx="1217688" cy="888737"/>
          </a:xfrm>
          <a:prstGeom prst="bent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2" idx="1"/>
          </p:cNvCxnSpPr>
          <p:nvPr/>
        </p:nvCxnSpPr>
        <p:spPr>
          <a:xfrm rot="10800000" flipV="1">
            <a:off x="7527184" y="3065791"/>
            <a:ext cx="1209496" cy="561563"/>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flipV="1">
            <a:off x="7562118" y="5596393"/>
            <a:ext cx="1205645" cy="15483"/>
          </a:xfrm>
          <a:prstGeom prst="bent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418654" y="1"/>
            <a:ext cx="1093693" cy="1025920"/>
            <a:chOff x="2068621" y="1287961"/>
            <a:chExt cx="820270" cy="769440"/>
          </a:xfrm>
        </p:grpSpPr>
        <p:sp>
          <p:nvSpPr>
            <p:cNvPr id="44" name="Oval Callout 43"/>
            <p:cNvSpPr/>
            <p:nvPr/>
          </p:nvSpPr>
          <p:spPr>
            <a:xfrm>
              <a:off x="2068621" y="1371601"/>
              <a:ext cx="726141" cy="685800"/>
            </a:xfrm>
            <a:prstGeom prst="wedgeEllipseCallout">
              <a:avLst>
                <a:gd name="adj1" fmla="val 43982"/>
                <a:gd name="adj2" fmla="val 8014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TextBox 44"/>
            <p:cNvSpPr txBox="1"/>
            <p:nvPr/>
          </p:nvSpPr>
          <p:spPr>
            <a:xfrm>
              <a:off x="2191870" y="1287961"/>
              <a:ext cx="697021" cy="746407"/>
            </a:xfrm>
            <a:prstGeom prst="rect">
              <a:avLst/>
            </a:prstGeom>
            <a:noFill/>
          </p:spPr>
          <p:txBody>
            <a:bodyPr wrap="square" rtlCol="0">
              <a:spAutoFit/>
            </a:bodyPr>
            <a:lstStyle/>
            <a:p>
              <a:r>
                <a:rPr lang="en-US" sz="5867"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76676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circle(in)">
                                      <p:cBhvr>
                                        <p:cTn id="12" dur="20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circle(in)">
                                      <p:cBhvr>
                                        <p:cTn id="27" dur="20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circle(in)">
                                      <p:cBhvr>
                                        <p:cTn id="3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8533463" y="3384364"/>
            <a:ext cx="2907247" cy="137392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1323705" y="209589"/>
            <a:ext cx="10014856" cy="748988"/>
          </a:xfrm>
          <a:prstGeom prst="rect">
            <a:avLst/>
          </a:prstGeom>
          <a:noFill/>
        </p:spPr>
        <p:txBody>
          <a:bodyPr wrap="square" rtlCol="0">
            <a:spAutoFit/>
          </a:bodyPr>
          <a:lstStyle/>
          <a:p>
            <a:r>
              <a:rPr lang="vi-VN" sz="4267" dirty="0">
                <a:solidFill>
                  <a:srgbClr val="00518E"/>
                </a:solidFill>
                <a:latin typeface="Times New Roman" panose="02020603050405020304" pitchFamily="18" charset="0"/>
                <a:cs typeface="Times New Roman" panose="02020603050405020304" pitchFamily="18" charset="0"/>
              </a:rPr>
              <a:t>Chọn loại thước đo thích hợp để đo độ dài </a:t>
            </a:r>
            <a:endParaRPr lang="en-US" sz="4267" dirty="0">
              <a:solidFill>
                <a:srgbClr val="00518E"/>
              </a:solidFill>
              <a:latin typeface="Times New Roman" panose="02020603050405020304" pitchFamily="18" charset="0"/>
              <a:cs typeface="Times New Roman" panose="02020603050405020304" pitchFamily="18" charset="0"/>
            </a:endParaRPr>
          </a:p>
        </p:txBody>
      </p:sp>
      <p:sp>
        <p:nvSpPr>
          <p:cNvPr id="10" name="Round Diagonal Corner Rectangle 9"/>
          <p:cNvSpPr/>
          <p:nvPr/>
        </p:nvSpPr>
        <p:spPr>
          <a:xfrm>
            <a:off x="766349" y="2395387"/>
            <a:ext cx="6409512" cy="792475"/>
          </a:xfrm>
          <a:prstGeom prst="round2DiagRect">
            <a:avLst/>
          </a:prstGeom>
          <a:solidFill>
            <a:srgbClr val="00D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ound Diagonal Corner Rectangle 10"/>
          <p:cNvSpPr/>
          <p:nvPr/>
        </p:nvSpPr>
        <p:spPr>
          <a:xfrm>
            <a:off x="766349" y="3321987"/>
            <a:ext cx="6409512" cy="792475"/>
          </a:xfrm>
          <a:prstGeom prst="round2Diag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TextBox 15"/>
          <p:cNvSpPr txBox="1"/>
          <p:nvPr/>
        </p:nvSpPr>
        <p:spPr>
          <a:xfrm>
            <a:off x="766349" y="2359690"/>
            <a:ext cx="6775273" cy="666786"/>
          </a:xfrm>
          <a:prstGeom prst="rect">
            <a:avLst/>
          </a:prstGeom>
          <a:noFill/>
        </p:spPr>
        <p:txBody>
          <a:bodyPr wrap="square" rtlCol="0">
            <a:spAutoFit/>
          </a:bodyPr>
          <a:lstStyle/>
          <a:p>
            <a:r>
              <a:rPr lang="vi-VN" sz="3733" dirty="0">
                <a:solidFill>
                  <a:schemeClr val="bg1"/>
                </a:solidFill>
                <a:latin typeface="Times New Roman" panose="02020603050405020304" pitchFamily="18" charset="0"/>
                <a:cs typeface="Times New Roman" panose="02020603050405020304" pitchFamily="18" charset="0"/>
              </a:rPr>
              <a:t>Đường kính trong của miện</a:t>
            </a:r>
            <a:r>
              <a:rPr lang="en-US" sz="3733" dirty="0">
                <a:solidFill>
                  <a:schemeClr val="bg1"/>
                </a:solidFill>
                <a:latin typeface="Times New Roman" panose="02020603050405020304" pitchFamily="18" charset="0"/>
                <a:cs typeface="Times New Roman" panose="02020603050405020304" pitchFamily="18" charset="0"/>
              </a:rPr>
              <a:t>g</a:t>
            </a:r>
            <a:r>
              <a:rPr lang="vi-VN" sz="3733" dirty="0">
                <a:solidFill>
                  <a:schemeClr val="bg1"/>
                </a:solidFill>
                <a:latin typeface="Times New Roman" panose="02020603050405020304" pitchFamily="18" charset="0"/>
                <a:cs typeface="Times New Roman" panose="02020603050405020304" pitchFamily="18" charset="0"/>
              </a:rPr>
              <a:t> cốc</a:t>
            </a:r>
            <a:endParaRPr lang="en-US" sz="3733"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805928" y="3321987"/>
            <a:ext cx="6369933" cy="666786"/>
          </a:xfrm>
          <a:prstGeom prst="rect">
            <a:avLst/>
          </a:prstGeom>
          <a:noFill/>
        </p:spPr>
        <p:txBody>
          <a:bodyPr wrap="square" rtlCol="0">
            <a:spAutoFit/>
          </a:bodyPr>
          <a:lstStyle/>
          <a:p>
            <a:r>
              <a:rPr lang="vi-VN" sz="3733" dirty="0">
                <a:solidFill>
                  <a:srgbClr val="004376"/>
                </a:solidFill>
                <a:latin typeface="Times New Roman" panose="02020603050405020304" pitchFamily="18" charset="0"/>
                <a:cs typeface="Times New Roman" panose="02020603050405020304" pitchFamily="18" charset="0"/>
              </a:rPr>
              <a:t>Đường kính ngoài của ống </a:t>
            </a:r>
            <a:r>
              <a:rPr lang="en-US" sz="3733" dirty="0" err="1">
                <a:solidFill>
                  <a:srgbClr val="004376"/>
                </a:solidFill>
                <a:latin typeface="Times New Roman" panose="02020603050405020304" pitchFamily="18" charset="0"/>
                <a:cs typeface="Times New Roman" panose="02020603050405020304" pitchFamily="18" charset="0"/>
              </a:rPr>
              <a:t>nhựa</a:t>
            </a:r>
            <a:endParaRPr lang="en-US" sz="3733" dirty="0">
              <a:solidFill>
                <a:srgbClr val="004376"/>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25BD4A16-6048-4223-ACD7-E3108532ADA6}"/>
              </a:ext>
            </a:extLst>
          </p:cNvPr>
          <p:cNvSpPr>
            <a:spLocks noChangeArrowheads="1"/>
          </p:cNvSpPr>
          <p:nvPr/>
        </p:nvSpPr>
        <p:spPr bwMode="auto">
          <a:xfrm>
            <a:off x="8693254" y="3373434"/>
            <a:ext cx="2832663" cy="12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2068" tIns="71033" rIns="142068" bIns="71033"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956195" fontAlgn="base">
              <a:spcBef>
                <a:spcPct val="0"/>
              </a:spcBef>
              <a:spcAft>
                <a:spcPct val="0"/>
              </a:spcAft>
              <a:buNone/>
            </a:pPr>
            <a:r>
              <a:rPr lang="vi-VN" altLang="vi-VN" sz="3733" dirty="0">
                <a:solidFill>
                  <a:srgbClr val="004376"/>
                </a:solidFill>
                <a:latin typeface="Times New Roman" panose="02020603050405020304" pitchFamily="18" charset="0"/>
                <a:cs typeface="Times New Roman" panose="02020603050405020304" pitchFamily="18" charset="0"/>
              </a:rPr>
              <a:t>Thước thẳng</a:t>
            </a:r>
            <a:endParaRPr lang="en-US" altLang="vi-VN" sz="3733" dirty="0">
              <a:solidFill>
                <a:srgbClr val="004376"/>
              </a:solidFill>
              <a:latin typeface="Times New Roman" panose="02020603050405020304" pitchFamily="18" charset="0"/>
              <a:cs typeface="Times New Roman" panose="02020603050405020304" pitchFamily="18" charset="0"/>
            </a:endParaRPr>
          </a:p>
          <a:p>
            <a:pPr defTabSz="956195" fontAlgn="base">
              <a:spcBef>
                <a:spcPct val="0"/>
              </a:spcBef>
              <a:spcAft>
                <a:spcPct val="0"/>
              </a:spcAft>
              <a:buNone/>
            </a:pPr>
            <a:r>
              <a:rPr lang="en-US" altLang="vi-VN" sz="3733" dirty="0">
                <a:solidFill>
                  <a:srgbClr val="004376"/>
                </a:solidFill>
                <a:latin typeface="Times New Roman" panose="02020603050405020304" pitchFamily="18" charset="0"/>
                <a:cs typeface="Times New Roman" panose="02020603050405020304" pitchFamily="18" charset="0"/>
              </a:rPr>
              <a:t>+ com pa</a:t>
            </a:r>
          </a:p>
        </p:txBody>
      </p:sp>
      <p:cxnSp>
        <p:nvCxnSpPr>
          <p:cNvPr id="27" name="Elbow Connector 26"/>
          <p:cNvCxnSpPr/>
          <p:nvPr/>
        </p:nvCxnSpPr>
        <p:spPr>
          <a:xfrm rot="16200000" flipV="1">
            <a:off x="7028958" y="-1246844"/>
            <a:ext cx="15596" cy="5853439"/>
          </a:xfrm>
          <a:prstGeom prst="bentConnector3">
            <a:avLst>
              <a:gd name="adj1" fmla="val 2054347"/>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8433700" y="1665393"/>
            <a:ext cx="2904861" cy="9364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t>t</a:t>
            </a:r>
            <a:endParaRPr lang="en-US" sz="2400" dirty="0"/>
          </a:p>
        </p:txBody>
      </p:sp>
      <p:sp>
        <p:nvSpPr>
          <p:cNvPr id="33" name="Rectangle 32">
            <a:extLst>
              <a:ext uri="{FF2B5EF4-FFF2-40B4-BE49-F238E27FC236}">
                <a16:creationId xmlns:a16="http://schemas.microsoft.com/office/drawing/2014/main" id="{25BD4A16-6048-4223-ACD7-E3108532ADA6}"/>
              </a:ext>
            </a:extLst>
          </p:cNvPr>
          <p:cNvSpPr>
            <a:spLocks noChangeArrowheads="1"/>
          </p:cNvSpPr>
          <p:nvPr/>
        </p:nvSpPr>
        <p:spPr bwMode="auto">
          <a:xfrm>
            <a:off x="8533463" y="1704968"/>
            <a:ext cx="3105024" cy="71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2068" tIns="71033" rIns="142068" bIns="71033"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956195" fontAlgn="base">
              <a:spcBef>
                <a:spcPct val="0"/>
              </a:spcBef>
              <a:spcAft>
                <a:spcPct val="0"/>
              </a:spcAft>
              <a:buNone/>
            </a:pPr>
            <a:r>
              <a:rPr lang="vi-VN" altLang="vi-VN" sz="3733" dirty="0">
                <a:solidFill>
                  <a:srgbClr val="004376"/>
                </a:solidFill>
                <a:latin typeface="Times New Roman" panose="02020603050405020304" pitchFamily="18" charset="0"/>
                <a:cs typeface="Times New Roman" panose="02020603050405020304" pitchFamily="18" charset="0"/>
              </a:rPr>
              <a:t>Thước kẹp</a:t>
            </a:r>
            <a:endParaRPr lang="en-US" altLang="vi-VN" sz="3733" i="1" dirty="0">
              <a:solidFill>
                <a:srgbClr val="004376"/>
              </a:solidFill>
              <a:latin typeface="Times New Roman" panose="02020603050405020304" pitchFamily="18" charset="0"/>
              <a:cs typeface="Times New Roman" panose="02020603050405020304" pitchFamily="18" charset="0"/>
            </a:endParaRPr>
          </a:p>
        </p:txBody>
      </p:sp>
      <p:sp>
        <p:nvSpPr>
          <p:cNvPr id="4" name="Oval 3"/>
          <p:cNvSpPr/>
          <p:nvPr/>
        </p:nvSpPr>
        <p:spPr>
          <a:xfrm>
            <a:off x="150835" y="1613076"/>
            <a:ext cx="7680119" cy="3207019"/>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4" name="Elbow Connector 13"/>
          <p:cNvCxnSpPr>
            <a:endCxn id="4" idx="4"/>
          </p:cNvCxnSpPr>
          <p:nvPr/>
        </p:nvCxnSpPr>
        <p:spPr>
          <a:xfrm rot="10800000" flipV="1">
            <a:off x="3990897" y="4019612"/>
            <a:ext cx="4582148" cy="800483"/>
          </a:xfrm>
          <a:prstGeom prst="bentConnector4">
            <a:avLst>
              <a:gd name="adj1" fmla="val 8098"/>
              <a:gd name="adj2" fmla="val 138077"/>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45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63359" y="271863"/>
            <a:ext cx="10108021" cy="799569"/>
            <a:chOff x="871868" y="679371"/>
            <a:chExt cx="7581016" cy="599677"/>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a:solidFill>
                  <a:srgbClr val="00518E"/>
                </a:solidFill>
              </a:endParaRPr>
            </a:p>
          </p:txBody>
        </p:sp>
        <p:sp>
          <p:nvSpPr>
            <p:cNvPr id="4" name="TextBox 3"/>
            <p:cNvSpPr txBox="1"/>
            <p:nvPr/>
          </p:nvSpPr>
          <p:spPr>
            <a:xfrm>
              <a:off x="871868" y="715523"/>
              <a:ext cx="818708" cy="561741"/>
            </a:xfrm>
            <a:prstGeom prst="rect">
              <a:avLst/>
            </a:prstGeom>
            <a:noFill/>
          </p:spPr>
          <p:txBody>
            <a:bodyPr wrap="square" rtlCol="0">
              <a:spAutoFit/>
            </a:bodyPr>
            <a:lstStyle/>
            <a:p>
              <a:pPr algn="ctr"/>
              <a:r>
                <a:rPr lang="en-US" sz="4267" b="1" dirty="0">
                  <a:solidFill>
                    <a:srgbClr val="00518E"/>
                  </a:solidFill>
                  <a:latin typeface="Times New Roman" panose="02020603050405020304" pitchFamily="18" charset="0"/>
                  <a:cs typeface="Times New Roman" panose="02020603050405020304" pitchFamily="18" charset="0"/>
                </a:rPr>
                <a:t>III</a:t>
              </a:r>
            </a:p>
          </p:txBody>
        </p:sp>
        <p:sp>
          <p:nvSpPr>
            <p:cNvPr id="5" name="TextBox 4"/>
            <p:cNvSpPr txBox="1"/>
            <p:nvPr/>
          </p:nvSpPr>
          <p:spPr>
            <a:xfrm>
              <a:off x="1786270" y="679371"/>
              <a:ext cx="6666614" cy="561741"/>
            </a:xfrm>
            <a:prstGeom prst="rect">
              <a:avLst/>
            </a:prstGeom>
            <a:noFill/>
          </p:spPr>
          <p:txBody>
            <a:bodyPr wrap="square" rtlCol="0">
              <a:spAutoFit/>
            </a:bodyPr>
            <a:lstStyle/>
            <a:p>
              <a:r>
                <a:rPr lang="en-US" sz="4267" b="1" dirty="0">
                  <a:solidFill>
                    <a:srgbClr val="00518E"/>
                  </a:solidFill>
                  <a:latin typeface="Times New Roman" panose="02020603050405020304" pitchFamily="18" charset="0"/>
                  <a:cs typeface="Times New Roman" panose="02020603050405020304" pitchFamily="18" charset="0"/>
                </a:rPr>
                <a:t>CÁCH ĐO CHIỀU DÀI</a:t>
              </a:r>
            </a:p>
          </p:txBody>
        </p:sp>
      </p:grpSp>
      <p:grpSp>
        <p:nvGrpSpPr>
          <p:cNvPr id="13" name="Group 12"/>
          <p:cNvGrpSpPr/>
          <p:nvPr/>
        </p:nvGrpSpPr>
        <p:grpSpPr>
          <a:xfrm>
            <a:off x="297512" y="2029193"/>
            <a:ext cx="10849459" cy="2960811"/>
            <a:chOff x="223134" y="1521895"/>
            <a:chExt cx="8137094" cy="2220608"/>
          </a:xfrm>
        </p:grpSpPr>
        <p:sp>
          <p:nvSpPr>
            <p:cNvPr id="12" name="Rounded Rectangle 11"/>
            <p:cNvSpPr/>
            <p:nvPr/>
          </p:nvSpPr>
          <p:spPr>
            <a:xfrm>
              <a:off x="1024856" y="1564651"/>
              <a:ext cx="7335372" cy="2177852"/>
            </a:xfrm>
            <a:prstGeom prst="roundRect">
              <a:avLst/>
            </a:prstGeom>
            <a:noFill/>
            <a:ln>
              <a:solidFill>
                <a:srgbClr val="22B7C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23134" y="1521895"/>
              <a:ext cx="2388787" cy="2220608"/>
            </a:xfrm>
            <a:prstGeom prst="ellipse">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p:nvSpPr>
          <p:spPr>
            <a:xfrm>
              <a:off x="733473" y="2298390"/>
              <a:ext cx="1941780" cy="561741"/>
            </a:xfrm>
            <a:prstGeom prst="rect">
              <a:avLst/>
            </a:prstGeom>
            <a:noFill/>
          </p:spPr>
          <p:txBody>
            <a:bodyPr wrap="square" rtlCol="0">
              <a:spAutoFit/>
            </a:bodyPr>
            <a:lstStyle/>
            <a:p>
              <a:r>
                <a:rPr lang="en-US" sz="4267" b="1" dirty="0" err="1">
                  <a:solidFill>
                    <a:schemeClr val="bg1"/>
                  </a:solidFill>
                  <a:latin typeface="Times New Roman" panose="02020603050405020304" pitchFamily="18" charset="0"/>
                  <a:cs typeface="Times New Roman" panose="02020603050405020304" pitchFamily="18" charset="0"/>
                </a:rPr>
                <a:t>Bước</a:t>
              </a:r>
              <a:r>
                <a:rPr lang="en-US" sz="4267" b="1" dirty="0">
                  <a:solidFill>
                    <a:schemeClr val="bg1"/>
                  </a:solidFill>
                  <a:latin typeface="Times New Roman" panose="02020603050405020304" pitchFamily="18" charset="0"/>
                  <a:cs typeface="Times New Roman" panose="02020603050405020304" pitchFamily="18" charset="0"/>
                </a:rPr>
                <a:t> 1</a:t>
              </a:r>
            </a:p>
          </p:txBody>
        </p:sp>
        <p:sp>
          <p:nvSpPr>
            <p:cNvPr id="10" name="TextBox 9"/>
            <p:cNvSpPr txBox="1"/>
            <p:nvPr/>
          </p:nvSpPr>
          <p:spPr>
            <a:xfrm>
              <a:off x="2779060" y="1921539"/>
              <a:ext cx="5333044" cy="1054231"/>
            </a:xfrm>
            <a:prstGeom prst="rect">
              <a:avLst/>
            </a:prstGeom>
            <a:noFill/>
          </p:spPr>
          <p:txBody>
            <a:bodyPr wrap="square" rtlCol="0">
              <a:spAutoFit/>
            </a:bodyPr>
            <a:lstStyle/>
            <a:p>
              <a:r>
                <a:rPr lang="en-US" sz="4267" dirty="0" err="1">
                  <a:solidFill>
                    <a:srgbClr val="00518E"/>
                  </a:solidFill>
                  <a:latin typeface="Times New Roman" panose="02020603050405020304" pitchFamily="18" charset="0"/>
                  <a:cs typeface="Times New Roman" panose="02020603050405020304" pitchFamily="18" charset="0"/>
                </a:rPr>
                <a:t>Ước</a:t>
              </a:r>
              <a:r>
                <a:rPr lang="en-US" sz="4267" dirty="0">
                  <a:solidFill>
                    <a:srgbClr val="00518E"/>
                  </a:solidFill>
                  <a:latin typeface="Times New Roman" panose="02020603050405020304" pitchFamily="18" charset="0"/>
                  <a:cs typeface="Times New Roman" panose="02020603050405020304" pitchFamily="18" charset="0"/>
                </a:rPr>
                <a:t> </a:t>
              </a:r>
              <a:r>
                <a:rPr lang="en-US" sz="4267" dirty="0" err="1">
                  <a:solidFill>
                    <a:srgbClr val="00518E"/>
                  </a:solidFill>
                  <a:latin typeface="Times New Roman" panose="02020603050405020304" pitchFamily="18" charset="0"/>
                  <a:cs typeface="Times New Roman" panose="02020603050405020304" pitchFamily="18" charset="0"/>
                </a:rPr>
                <a:t>lượng</a:t>
              </a:r>
              <a:r>
                <a:rPr lang="en-US" sz="4267" dirty="0">
                  <a:solidFill>
                    <a:srgbClr val="00518E"/>
                  </a:solidFill>
                  <a:latin typeface="Times New Roman" panose="02020603050405020304" pitchFamily="18" charset="0"/>
                  <a:cs typeface="Times New Roman" panose="02020603050405020304" pitchFamily="18" charset="0"/>
                </a:rPr>
                <a:t> </a:t>
              </a:r>
              <a:r>
                <a:rPr lang="en-US" sz="4267" dirty="0" err="1">
                  <a:solidFill>
                    <a:srgbClr val="00518E"/>
                  </a:solidFill>
                  <a:latin typeface="Times New Roman" panose="02020603050405020304" pitchFamily="18" charset="0"/>
                  <a:cs typeface="Times New Roman" panose="02020603050405020304" pitchFamily="18" charset="0"/>
                </a:rPr>
                <a:t>chiều</a:t>
              </a:r>
              <a:r>
                <a:rPr lang="en-US" sz="4267" dirty="0">
                  <a:solidFill>
                    <a:srgbClr val="00518E"/>
                  </a:solidFill>
                  <a:latin typeface="Times New Roman" panose="02020603050405020304" pitchFamily="18" charset="0"/>
                  <a:cs typeface="Times New Roman" panose="02020603050405020304" pitchFamily="18" charset="0"/>
                </a:rPr>
                <a:t> </a:t>
              </a:r>
              <a:r>
                <a:rPr lang="en-US" sz="4267" dirty="0" err="1">
                  <a:solidFill>
                    <a:srgbClr val="00518E"/>
                  </a:solidFill>
                  <a:latin typeface="Times New Roman" panose="02020603050405020304" pitchFamily="18" charset="0"/>
                  <a:cs typeface="Times New Roman" panose="02020603050405020304" pitchFamily="18" charset="0"/>
                </a:rPr>
                <a:t>dài</a:t>
              </a:r>
              <a:r>
                <a:rPr lang="en-US" sz="4267" dirty="0">
                  <a:solidFill>
                    <a:srgbClr val="00518E"/>
                  </a:solidFill>
                  <a:latin typeface="Times New Roman" panose="02020603050405020304" pitchFamily="18" charset="0"/>
                  <a:cs typeface="Times New Roman" panose="02020603050405020304" pitchFamily="18" charset="0"/>
                </a:rPr>
                <a:t> </a:t>
              </a:r>
              <a:r>
                <a:rPr lang="en-US" sz="4267" dirty="0" err="1">
                  <a:solidFill>
                    <a:srgbClr val="00518E"/>
                  </a:solidFill>
                  <a:latin typeface="Times New Roman" panose="02020603050405020304" pitchFamily="18" charset="0"/>
                  <a:cs typeface="Times New Roman" panose="02020603050405020304" pitchFamily="18" charset="0"/>
                </a:rPr>
                <a:t>cần</a:t>
              </a:r>
              <a:r>
                <a:rPr lang="en-US" sz="4267" dirty="0">
                  <a:solidFill>
                    <a:srgbClr val="00518E"/>
                  </a:solidFill>
                  <a:latin typeface="Times New Roman" panose="02020603050405020304" pitchFamily="18" charset="0"/>
                  <a:cs typeface="Times New Roman" panose="02020603050405020304" pitchFamily="18" charset="0"/>
                </a:rPr>
                <a:t> </a:t>
              </a:r>
              <a:r>
                <a:rPr lang="en-US" sz="4267" dirty="0" err="1">
                  <a:solidFill>
                    <a:srgbClr val="00518E"/>
                  </a:solidFill>
                  <a:latin typeface="Times New Roman" panose="02020603050405020304" pitchFamily="18" charset="0"/>
                  <a:cs typeface="Times New Roman" panose="02020603050405020304" pitchFamily="18" charset="0"/>
                </a:rPr>
                <a:t>đo</a:t>
              </a:r>
              <a:r>
                <a:rPr lang="en-US" sz="4267" dirty="0">
                  <a:solidFill>
                    <a:srgbClr val="00518E"/>
                  </a:solidFill>
                  <a:latin typeface="Times New Roman" panose="02020603050405020304" pitchFamily="18" charset="0"/>
                  <a:cs typeface="Times New Roman" panose="02020603050405020304" pitchFamily="18" charset="0"/>
                </a:rPr>
                <a:t> </a:t>
              </a:r>
              <a:r>
                <a:rPr lang="en-US" sz="4267" dirty="0" err="1">
                  <a:solidFill>
                    <a:srgbClr val="00518E"/>
                  </a:solidFill>
                  <a:latin typeface="Times New Roman" panose="02020603050405020304" pitchFamily="18" charset="0"/>
                  <a:cs typeface="Times New Roman" panose="02020603050405020304" pitchFamily="18" charset="0"/>
                </a:rPr>
                <a:t>để</a:t>
              </a:r>
              <a:r>
                <a:rPr lang="en-US" sz="4267" dirty="0">
                  <a:solidFill>
                    <a:srgbClr val="00518E"/>
                  </a:solidFill>
                  <a:latin typeface="Times New Roman" panose="02020603050405020304" pitchFamily="18" charset="0"/>
                  <a:cs typeface="Times New Roman" panose="02020603050405020304" pitchFamily="18" charset="0"/>
                </a:rPr>
                <a:t> </a:t>
              </a:r>
              <a:r>
                <a:rPr lang="en-US" sz="4267" dirty="0" err="1">
                  <a:solidFill>
                    <a:srgbClr val="00518E"/>
                  </a:solidFill>
                  <a:latin typeface="Times New Roman" panose="02020603050405020304" pitchFamily="18" charset="0"/>
                  <a:cs typeface="Times New Roman" panose="02020603050405020304" pitchFamily="18" charset="0"/>
                </a:rPr>
                <a:t>chọn</a:t>
              </a:r>
              <a:r>
                <a:rPr lang="en-US" sz="4267" dirty="0">
                  <a:solidFill>
                    <a:srgbClr val="00518E"/>
                  </a:solidFill>
                  <a:latin typeface="Times New Roman" panose="02020603050405020304" pitchFamily="18" charset="0"/>
                  <a:cs typeface="Times New Roman" panose="02020603050405020304" pitchFamily="18" charset="0"/>
                </a:rPr>
                <a:t> </a:t>
              </a:r>
              <a:r>
                <a:rPr lang="en-US" sz="4267" dirty="0" err="1">
                  <a:solidFill>
                    <a:srgbClr val="00518E"/>
                  </a:solidFill>
                  <a:latin typeface="Times New Roman" panose="02020603050405020304" pitchFamily="18" charset="0"/>
                  <a:cs typeface="Times New Roman" panose="02020603050405020304" pitchFamily="18" charset="0"/>
                </a:rPr>
                <a:t>thước</a:t>
              </a:r>
              <a:r>
                <a:rPr lang="en-US" sz="4267" dirty="0">
                  <a:solidFill>
                    <a:srgbClr val="00518E"/>
                  </a:solidFill>
                  <a:latin typeface="Times New Roman" panose="02020603050405020304" pitchFamily="18" charset="0"/>
                  <a:cs typeface="Times New Roman" panose="02020603050405020304" pitchFamily="18" charset="0"/>
                </a:rPr>
                <a:t> </a:t>
              </a:r>
              <a:r>
                <a:rPr lang="en-US" sz="4267" dirty="0" err="1">
                  <a:solidFill>
                    <a:srgbClr val="00518E"/>
                  </a:solidFill>
                  <a:latin typeface="Times New Roman" panose="02020603050405020304" pitchFamily="18" charset="0"/>
                  <a:cs typeface="Times New Roman" panose="02020603050405020304" pitchFamily="18" charset="0"/>
                </a:rPr>
                <a:t>đo</a:t>
              </a:r>
              <a:r>
                <a:rPr lang="en-US" sz="4267" dirty="0">
                  <a:solidFill>
                    <a:srgbClr val="00518E"/>
                  </a:solidFill>
                  <a:latin typeface="Times New Roman" panose="02020603050405020304" pitchFamily="18" charset="0"/>
                  <a:cs typeface="Times New Roman" panose="02020603050405020304" pitchFamily="18" charset="0"/>
                </a:rPr>
                <a:t> </a:t>
              </a:r>
              <a:r>
                <a:rPr lang="en-US" sz="4267" dirty="0" err="1">
                  <a:solidFill>
                    <a:srgbClr val="00518E"/>
                  </a:solidFill>
                  <a:latin typeface="Times New Roman" panose="02020603050405020304" pitchFamily="18" charset="0"/>
                  <a:cs typeface="Times New Roman" panose="02020603050405020304" pitchFamily="18" charset="0"/>
                </a:rPr>
                <a:t>thích</a:t>
              </a:r>
              <a:r>
                <a:rPr lang="en-US" sz="4267" dirty="0">
                  <a:solidFill>
                    <a:srgbClr val="00518E"/>
                  </a:solidFill>
                  <a:latin typeface="Times New Roman" panose="02020603050405020304" pitchFamily="18" charset="0"/>
                  <a:cs typeface="Times New Roman" panose="02020603050405020304" pitchFamily="18" charset="0"/>
                </a:rPr>
                <a:t> </a:t>
              </a:r>
              <a:r>
                <a:rPr lang="en-US" sz="4267" dirty="0" err="1">
                  <a:solidFill>
                    <a:srgbClr val="00518E"/>
                  </a:solidFill>
                  <a:latin typeface="Times New Roman" panose="02020603050405020304" pitchFamily="18" charset="0"/>
                  <a:cs typeface="Times New Roman" panose="02020603050405020304" pitchFamily="18" charset="0"/>
                </a:rPr>
                <a:t>hợp</a:t>
              </a:r>
              <a:r>
                <a:rPr lang="en-US" sz="4267" dirty="0">
                  <a:solidFill>
                    <a:srgbClr val="00518E"/>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4419798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75360" y="3637647"/>
            <a:ext cx="10051520" cy="2417445"/>
            <a:chOff x="548640" y="2414727"/>
            <a:chExt cx="7538640" cy="1813084"/>
          </a:xfrm>
        </p:grpSpPr>
        <p:sp>
          <p:nvSpPr>
            <p:cNvPr id="13" name="Rectangle 12"/>
            <p:cNvSpPr/>
            <p:nvPr/>
          </p:nvSpPr>
          <p:spPr>
            <a:xfrm>
              <a:off x="1522230" y="2414727"/>
              <a:ext cx="6565050" cy="1813084"/>
            </a:xfrm>
            <a:prstGeom prst="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Diamond 11"/>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p:nvSpPr>
          <p:spPr>
            <a:xfrm>
              <a:off x="835818" y="2942449"/>
              <a:ext cx="1677144" cy="500090"/>
            </a:xfrm>
            <a:prstGeom prst="rect">
              <a:avLst/>
            </a:prstGeom>
            <a:noFill/>
          </p:spPr>
          <p:txBody>
            <a:bodyPr wrap="square" rtlCol="0">
              <a:spAutoFit/>
            </a:bodyPr>
            <a:lstStyle/>
            <a:p>
              <a:r>
                <a:rPr lang="en-US" sz="3733" dirty="0" err="1">
                  <a:solidFill>
                    <a:schemeClr val="bg1"/>
                  </a:solidFill>
                  <a:latin typeface="Times New Roman" panose="02020603050405020304" pitchFamily="18" charset="0"/>
                  <a:cs typeface="Times New Roman" panose="02020603050405020304" pitchFamily="18" charset="0"/>
                </a:rPr>
                <a:t>Bước</a:t>
              </a:r>
              <a:r>
                <a:rPr lang="en-US" sz="3733" dirty="0">
                  <a:solidFill>
                    <a:schemeClr val="bg1"/>
                  </a:solidFill>
                  <a:latin typeface="Times New Roman" panose="02020603050405020304" pitchFamily="18" charset="0"/>
                  <a:cs typeface="Times New Roman" panose="02020603050405020304" pitchFamily="18" charset="0"/>
                </a:rPr>
                <a:t> 2</a:t>
              </a:r>
            </a:p>
          </p:txBody>
        </p:sp>
        <p:sp>
          <p:nvSpPr>
            <p:cNvPr id="10" name="TextBox 9"/>
            <p:cNvSpPr txBox="1"/>
            <p:nvPr/>
          </p:nvSpPr>
          <p:spPr>
            <a:xfrm>
              <a:off x="2385378" y="2467929"/>
              <a:ext cx="5701902" cy="1361768"/>
            </a:xfrm>
            <a:prstGeom prst="rect">
              <a:avLst/>
            </a:prstGeom>
            <a:noFill/>
          </p:spPr>
          <p:txBody>
            <a:bodyPr wrap="square" rtlCol="0">
              <a:spAutoFit/>
            </a:bodyPr>
            <a:lstStyle/>
            <a:p>
              <a:r>
                <a:rPr lang="en-US" sz="3733" dirty="0" err="1">
                  <a:solidFill>
                    <a:schemeClr val="bg1"/>
                  </a:solidFill>
                  <a:latin typeface="Times New Roman" panose="02020603050405020304" pitchFamily="18" charset="0"/>
                  <a:cs typeface="Times New Roman" panose="02020603050405020304" pitchFamily="18" charset="0"/>
                </a:rPr>
                <a:t>Đặt</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thước</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dọc</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theo</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chiều</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dài</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cần</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đo</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vạch</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số</a:t>
              </a:r>
              <a:r>
                <a:rPr lang="en-US" sz="3733" dirty="0">
                  <a:solidFill>
                    <a:schemeClr val="bg1"/>
                  </a:solidFill>
                  <a:latin typeface="Times New Roman" panose="02020603050405020304" pitchFamily="18" charset="0"/>
                  <a:cs typeface="Times New Roman" panose="02020603050405020304" pitchFamily="18" charset="0"/>
                </a:rPr>
                <a:t> 0 </a:t>
              </a:r>
              <a:r>
                <a:rPr lang="en-US" sz="3733" dirty="0" err="1">
                  <a:solidFill>
                    <a:schemeClr val="bg1"/>
                  </a:solidFill>
                  <a:latin typeface="Times New Roman" panose="02020603050405020304" pitchFamily="18" charset="0"/>
                  <a:cs typeface="Times New Roman" panose="02020603050405020304" pitchFamily="18" charset="0"/>
                </a:rPr>
                <a:t>của</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thước</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ngang</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với</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một</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đầu</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của</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vật</a:t>
              </a:r>
              <a:r>
                <a:rPr lang="en-US" sz="3733" dirty="0">
                  <a:solidFill>
                    <a:schemeClr val="bg1"/>
                  </a:solidFill>
                  <a:latin typeface="Times New Roman" panose="02020603050405020304" pitchFamily="18" charset="0"/>
                  <a:cs typeface="Times New Roman" panose="02020603050405020304" pitchFamily="18" charset="0"/>
                </a:rPr>
                <a:t>.</a:t>
              </a:r>
            </a:p>
          </p:txBody>
        </p:sp>
      </p:grpSp>
      <p:sp>
        <p:nvSpPr>
          <p:cNvPr id="15" name="Rectangle 14"/>
          <p:cNvSpPr/>
          <p:nvPr/>
        </p:nvSpPr>
        <p:spPr>
          <a:xfrm>
            <a:off x="870858" y="592184"/>
            <a:ext cx="10258697" cy="2577737"/>
          </a:xfrm>
          <a:prstGeom prst="rect">
            <a:avLst/>
          </a:prstGeom>
          <a:blipFill>
            <a:blip r:embed="rId2"/>
            <a:stretch>
              <a:fillRect l="-625" t="3488" r="-1253" b="-3488"/>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194742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75360" y="3637648"/>
            <a:ext cx="10215000" cy="2417446"/>
            <a:chOff x="548640" y="2414727"/>
            <a:chExt cx="7661250" cy="1813084"/>
          </a:xfrm>
        </p:grpSpPr>
        <p:sp>
          <p:nvSpPr>
            <p:cNvPr id="13" name="Rectangle 12"/>
            <p:cNvSpPr/>
            <p:nvPr/>
          </p:nvSpPr>
          <p:spPr>
            <a:xfrm>
              <a:off x="1522230" y="2414727"/>
              <a:ext cx="6565050" cy="1813084"/>
            </a:xfrm>
            <a:prstGeom prst="rect">
              <a:avLst/>
            </a:prstGeom>
            <a:solidFill>
              <a:srgbClr val="22B7C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Diamond 11"/>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p:nvSpPr>
          <p:spPr>
            <a:xfrm>
              <a:off x="835818" y="2942449"/>
              <a:ext cx="1677144" cy="561741"/>
            </a:xfrm>
            <a:prstGeom prst="rect">
              <a:avLst/>
            </a:prstGeom>
            <a:noFill/>
          </p:spPr>
          <p:txBody>
            <a:bodyPr wrap="square" rtlCol="0">
              <a:spAutoFit/>
            </a:bodyPr>
            <a:lstStyle/>
            <a:p>
              <a:r>
                <a:rPr lang="en-US" sz="4267" dirty="0" err="1">
                  <a:solidFill>
                    <a:schemeClr val="bg1"/>
                  </a:solidFill>
                  <a:latin typeface="Times New Roman" panose="02020603050405020304" pitchFamily="18" charset="0"/>
                  <a:cs typeface="Times New Roman" panose="02020603050405020304" pitchFamily="18" charset="0"/>
                </a:rPr>
                <a:t>Bước</a:t>
              </a:r>
              <a:r>
                <a:rPr lang="en-US" sz="4267" dirty="0">
                  <a:solidFill>
                    <a:schemeClr val="bg1"/>
                  </a:solidFill>
                  <a:latin typeface="Times New Roman" panose="02020603050405020304" pitchFamily="18" charset="0"/>
                  <a:cs typeface="Times New Roman" panose="02020603050405020304" pitchFamily="18" charset="0"/>
                </a:rPr>
                <a:t> 3</a:t>
              </a:r>
            </a:p>
          </p:txBody>
        </p:sp>
        <p:sp>
          <p:nvSpPr>
            <p:cNvPr id="10" name="TextBox 9"/>
            <p:cNvSpPr txBox="1"/>
            <p:nvPr/>
          </p:nvSpPr>
          <p:spPr>
            <a:xfrm>
              <a:off x="2507988" y="2727005"/>
              <a:ext cx="5701902" cy="1054231"/>
            </a:xfrm>
            <a:prstGeom prst="rect">
              <a:avLst/>
            </a:prstGeom>
            <a:noFill/>
          </p:spPr>
          <p:txBody>
            <a:bodyPr wrap="square" rtlCol="0">
              <a:spAutoFit/>
            </a:bodyPr>
            <a:lstStyle/>
            <a:p>
              <a:r>
                <a:rPr lang="en-US" sz="4267" dirty="0" err="1">
                  <a:solidFill>
                    <a:schemeClr val="bg1"/>
                  </a:solidFill>
                  <a:latin typeface="Times New Roman" panose="02020603050405020304" pitchFamily="18" charset="0"/>
                  <a:cs typeface="Times New Roman" panose="02020603050405020304" pitchFamily="18" charset="0"/>
                </a:rPr>
                <a:t>Mắt</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nhìn</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theo</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hướng</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vuông</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góc</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với</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cạnh</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thước</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đầu</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kia</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của</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vật</a:t>
              </a:r>
              <a:endParaRPr lang="en-US" sz="4267" dirty="0">
                <a:solidFill>
                  <a:schemeClr val="bg1"/>
                </a:solidFill>
                <a:latin typeface="Times New Roman" panose="02020603050405020304" pitchFamily="18" charset="0"/>
                <a:cs typeface="Times New Roman" panose="02020603050405020304" pitchFamily="18" charset="0"/>
              </a:endParaRPr>
            </a:p>
          </p:txBody>
        </p:sp>
      </p:grpSp>
      <p:sp>
        <p:nvSpPr>
          <p:cNvPr id="15" name="Rectangle 14"/>
          <p:cNvSpPr/>
          <p:nvPr/>
        </p:nvSpPr>
        <p:spPr>
          <a:xfrm>
            <a:off x="870858" y="592184"/>
            <a:ext cx="10156023" cy="2577737"/>
          </a:xfrm>
          <a:prstGeom prst="rect">
            <a:avLst/>
          </a:prstGeom>
          <a:blipFill>
            <a:blip r:embed="rId2"/>
            <a:srcRect/>
            <a:stretch>
              <a:fillRect l="-4754" t="-13514" b="-2130"/>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824906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75360" y="3637648"/>
            <a:ext cx="10215000" cy="2417446"/>
            <a:chOff x="548640" y="2414727"/>
            <a:chExt cx="7661250" cy="1813084"/>
          </a:xfrm>
        </p:grpSpPr>
        <p:sp>
          <p:nvSpPr>
            <p:cNvPr id="13" name="Rectangle 12"/>
            <p:cNvSpPr/>
            <p:nvPr/>
          </p:nvSpPr>
          <p:spPr>
            <a:xfrm>
              <a:off x="1522230" y="2414727"/>
              <a:ext cx="6565050" cy="1813084"/>
            </a:xfrm>
            <a:prstGeom prst="rect">
              <a:avLst/>
            </a:prstGeom>
            <a:solidFill>
              <a:srgbClr val="22B7C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Diamond 11"/>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p:nvSpPr>
          <p:spPr>
            <a:xfrm>
              <a:off x="835818" y="2942449"/>
              <a:ext cx="1677144" cy="561741"/>
            </a:xfrm>
            <a:prstGeom prst="rect">
              <a:avLst/>
            </a:prstGeom>
            <a:noFill/>
          </p:spPr>
          <p:txBody>
            <a:bodyPr wrap="square" rtlCol="0">
              <a:spAutoFit/>
            </a:bodyPr>
            <a:lstStyle/>
            <a:p>
              <a:r>
                <a:rPr lang="en-US" sz="4267" dirty="0" err="1">
                  <a:solidFill>
                    <a:schemeClr val="bg1"/>
                  </a:solidFill>
                  <a:latin typeface="Times New Roman" panose="02020603050405020304" pitchFamily="18" charset="0"/>
                  <a:cs typeface="Times New Roman" panose="02020603050405020304" pitchFamily="18" charset="0"/>
                </a:rPr>
                <a:t>Bước</a:t>
              </a:r>
              <a:r>
                <a:rPr lang="en-US" sz="4267" dirty="0">
                  <a:solidFill>
                    <a:schemeClr val="bg1"/>
                  </a:solidFill>
                  <a:latin typeface="Times New Roman" panose="02020603050405020304" pitchFamily="18" charset="0"/>
                  <a:cs typeface="Times New Roman" panose="02020603050405020304" pitchFamily="18" charset="0"/>
                </a:rPr>
                <a:t> 4</a:t>
              </a:r>
            </a:p>
          </p:txBody>
        </p:sp>
        <p:sp>
          <p:nvSpPr>
            <p:cNvPr id="10" name="TextBox 9"/>
            <p:cNvSpPr txBox="1"/>
            <p:nvPr/>
          </p:nvSpPr>
          <p:spPr>
            <a:xfrm>
              <a:off x="2507988" y="2727005"/>
              <a:ext cx="5701902" cy="1054231"/>
            </a:xfrm>
            <a:prstGeom prst="rect">
              <a:avLst/>
            </a:prstGeom>
            <a:noFill/>
          </p:spPr>
          <p:txBody>
            <a:bodyPr wrap="square" rtlCol="0">
              <a:spAutoFit/>
            </a:bodyPr>
            <a:lstStyle/>
            <a:p>
              <a:r>
                <a:rPr lang="en-US" sz="4267" dirty="0" err="1">
                  <a:solidFill>
                    <a:schemeClr val="bg1"/>
                  </a:solidFill>
                  <a:latin typeface="Times New Roman" panose="02020603050405020304" pitchFamily="18" charset="0"/>
                  <a:cs typeface="Times New Roman" panose="02020603050405020304" pitchFamily="18" charset="0"/>
                </a:rPr>
                <a:t>Đọc</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kết</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quả</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đo</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theo</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vạch</a:t>
              </a:r>
              <a:r>
                <a:rPr lang="en-US" sz="4267" dirty="0">
                  <a:solidFill>
                    <a:schemeClr val="bg1"/>
                  </a:solidFill>
                  <a:latin typeface="Times New Roman" panose="02020603050405020304" pitchFamily="18" charset="0"/>
                  <a:cs typeface="Times New Roman" panose="02020603050405020304" pitchFamily="18" charset="0"/>
                </a:rPr>
                <a:t> chia </a:t>
              </a:r>
              <a:r>
                <a:rPr lang="en-US" sz="4267" dirty="0" err="1">
                  <a:solidFill>
                    <a:schemeClr val="bg1"/>
                  </a:solidFill>
                  <a:latin typeface="Times New Roman" panose="02020603050405020304" pitchFamily="18" charset="0"/>
                  <a:cs typeface="Times New Roman" panose="02020603050405020304" pitchFamily="18" charset="0"/>
                </a:rPr>
                <a:t>gần</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nhất</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với</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đầu</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kia</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của</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vật</a:t>
              </a:r>
              <a:endParaRPr lang="en-US" sz="4267" dirty="0">
                <a:solidFill>
                  <a:schemeClr val="bg1"/>
                </a:solidFill>
                <a:latin typeface="Times New Roman" panose="02020603050405020304" pitchFamily="18" charset="0"/>
                <a:cs typeface="Times New Roman" panose="02020603050405020304" pitchFamily="18" charset="0"/>
              </a:endParaRPr>
            </a:p>
          </p:txBody>
        </p:sp>
      </p:grpSp>
      <p:sp>
        <p:nvSpPr>
          <p:cNvPr id="15" name="Rectangle 14"/>
          <p:cNvSpPr/>
          <p:nvPr/>
        </p:nvSpPr>
        <p:spPr>
          <a:xfrm>
            <a:off x="870858" y="592184"/>
            <a:ext cx="10156023" cy="25777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8340346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663120" y="2439531"/>
            <a:ext cx="1645920" cy="16037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a:solidFill>
                <a:srgbClr val="FFFFFF"/>
              </a:solidFill>
            </a:endParaRPr>
          </a:p>
        </p:txBody>
      </p:sp>
      <p:sp>
        <p:nvSpPr>
          <p:cNvPr id="12" name="Oval 11"/>
          <p:cNvSpPr/>
          <p:nvPr/>
        </p:nvSpPr>
        <p:spPr>
          <a:xfrm>
            <a:off x="1931503" y="1950717"/>
            <a:ext cx="565053" cy="508783"/>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a:solidFill>
                <a:srgbClr val="FFFFFF"/>
              </a:solidFill>
            </a:endParaRPr>
          </a:p>
        </p:txBody>
      </p:sp>
      <p:sp>
        <p:nvSpPr>
          <p:cNvPr id="13" name="Oval 12"/>
          <p:cNvSpPr/>
          <p:nvPr/>
        </p:nvSpPr>
        <p:spPr>
          <a:xfrm>
            <a:off x="2990095" y="2233245"/>
            <a:ext cx="565053" cy="508783"/>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a:solidFill>
                <a:srgbClr val="FFFFFF"/>
              </a:solidFill>
            </a:endParaRPr>
          </a:p>
        </p:txBody>
      </p:sp>
      <p:sp>
        <p:nvSpPr>
          <p:cNvPr id="14" name="Oval 13"/>
          <p:cNvSpPr/>
          <p:nvPr/>
        </p:nvSpPr>
        <p:spPr>
          <a:xfrm>
            <a:off x="1108543" y="2752575"/>
            <a:ext cx="565053" cy="508783"/>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a:solidFill>
                <a:srgbClr val="FFFFFF"/>
              </a:solidFill>
            </a:endParaRPr>
          </a:p>
        </p:txBody>
      </p:sp>
      <p:sp>
        <p:nvSpPr>
          <p:cNvPr id="15" name="Oval 14"/>
          <p:cNvSpPr/>
          <p:nvPr/>
        </p:nvSpPr>
        <p:spPr>
          <a:xfrm>
            <a:off x="1371724" y="3670491"/>
            <a:ext cx="565053" cy="508783"/>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a:solidFill>
                <a:srgbClr val="FFFFFF"/>
              </a:solidFill>
            </a:endParaRPr>
          </a:p>
        </p:txBody>
      </p:sp>
      <p:sp>
        <p:nvSpPr>
          <p:cNvPr id="16" name="Oval 15"/>
          <p:cNvSpPr/>
          <p:nvPr/>
        </p:nvSpPr>
        <p:spPr>
          <a:xfrm>
            <a:off x="2439110" y="4063219"/>
            <a:ext cx="565053" cy="508783"/>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a:solidFill>
                <a:srgbClr val="FFFFFF"/>
              </a:solidFill>
            </a:endParaRPr>
          </a:p>
        </p:txBody>
      </p:sp>
      <p:sp>
        <p:nvSpPr>
          <p:cNvPr id="17" name="Oval 16"/>
          <p:cNvSpPr/>
          <p:nvPr/>
        </p:nvSpPr>
        <p:spPr>
          <a:xfrm>
            <a:off x="3286688" y="3261358"/>
            <a:ext cx="565053" cy="508783"/>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a:solidFill>
                <a:srgbClr val="FFFFFF"/>
              </a:solidFill>
            </a:endParaRPr>
          </a:p>
        </p:txBody>
      </p:sp>
      <p:grpSp>
        <p:nvGrpSpPr>
          <p:cNvPr id="28" name="Group 27"/>
          <p:cNvGrpSpPr/>
          <p:nvPr/>
        </p:nvGrpSpPr>
        <p:grpSpPr>
          <a:xfrm>
            <a:off x="4871647" y="441379"/>
            <a:ext cx="6236556" cy="5897437"/>
            <a:chOff x="3653735" y="331034"/>
            <a:chExt cx="4677417" cy="4423078"/>
          </a:xfrm>
        </p:grpSpPr>
        <p:sp>
          <p:nvSpPr>
            <p:cNvPr id="11" name="Oval 10"/>
            <p:cNvSpPr/>
            <p:nvPr/>
          </p:nvSpPr>
          <p:spPr>
            <a:xfrm>
              <a:off x="5433936" y="1853534"/>
              <a:ext cx="1234440" cy="1202788"/>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a:solidFill>
                  <a:srgbClr val="FFFFFF"/>
                </a:solidFill>
              </a:endParaRPr>
            </a:p>
          </p:txBody>
        </p:sp>
        <p:sp>
          <p:nvSpPr>
            <p:cNvPr id="18" name="Oval 17"/>
            <p:cNvSpPr/>
            <p:nvPr/>
          </p:nvSpPr>
          <p:spPr>
            <a:xfrm>
              <a:off x="4419140" y="331034"/>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dirty="0">
                <a:solidFill>
                  <a:srgbClr val="FFFFFF"/>
                </a:solidFill>
              </a:endParaRPr>
            </a:p>
          </p:txBody>
        </p:sp>
        <p:sp>
          <p:nvSpPr>
            <p:cNvPr id="23" name="Oval 22"/>
            <p:cNvSpPr/>
            <p:nvPr/>
          </p:nvSpPr>
          <p:spPr>
            <a:xfrm>
              <a:off x="6208315" y="536333"/>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dirty="0">
                <a:solidFill>
                  <a:srgbClr val="FFFFFF"/>
                </a:solidFill>
              </a:endParaRPr>
            </a:p>
          </p:txBody>
        </p:sp>
        <p:sp>
          <p:nvSpPr>
            <p:cNvPr id="24" name="Oval 23"/>
            <p:cNvSpPr/>
            <p:nvPr/>
          </p:nvSpPr>
          <p:spPr>
            <a:xfrm>
              <a:off x="6526567" y="2218648"/>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dirty="0">
                <a:solidFill>
                  <a:srgbClr val="FFFFFF"/>
                </a:solidFill>
              </a:endParaRPr>
            </a:p>
          </p:txBody>
        </p:sp>
        <p:sp>
          <p:nvSpPr>
            <p:cNvPr id="25" name="Oval 24"/>
            <p:cNvSpPr/>
            <p:nvPr/>
          </p:nvSpPr>
          <p:spPr>
            <a:xfrm>
              <a:off x="4964588" y="3035221"/>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dirty="0">
                <a:solidFill>
                  <a:srgbClr val="FFFFFF"/>
                </a:solidFill>
              </a:endParaRPr>
            </a:p>
          </p:txBody>
        </p:sp>
        <p:sp>
          <p:nvSpPr>
            <p:cNvPr id="26" name="Oval 25"/>
            <p:cNvSpPr/>
            <p:nvPr/>
          </p:nvSpPr>
          <p:spPr>
            <a:xfrm>
              <a:off x="3653735" y="1881229"/>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dirty="0">
                <a:solidFill>
                  <a:srgbClr val="FFFFFF"/>
                </a:solidFill>
              </a:endParaRPr>
            </a:p>
          </p:txBody>
        </p:sp>
      </p:grpSp>
      <p:sp>
        <p:nvSpPr>
          <p:cNvPr id="27" name="Oval 26"/>
          <p:cNvSpPr/>
          <p:nvPr/>
        </p:nvSpPr>
        <p:spPr>
          <a:xfrm>
            <a:off x="215474" y="-2809199"/>
            <a:ext cx="11578421" cy="11632329"/>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0406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75360" y="3637648"/>
            <a:ext cx="10051520" cy="2417445"/>
            <a:chOff x="548640" y="2414727"/>
            <a:chExt cx="7538640" cy="1813084"/>
          </a:xfrm>
        </p:grpSpPr>
        <p:sp>
          <p:nvSpPr>
            <p:cNvPr id="3" name="Rectangle 2"/>
            <p:cNvSpPr/>
            <p:nvPr/>
          </p:nvSpPr>
          <p:spPr>
            <a:xfrm>
              <a:off x="1522230" y="2414727"/>
              <a:ext cx="6565050" cy="1813084"/>
            </a:xfrm>
            <a:prstGeom prst="rect">
              <a:avLst/>
            </a:prstGeom>
            <a:solidFill>
              <a:srgbClr val="22B7C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Diamond 3"/>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p:cNvSpPr txBox="1"/>
            <p:nvPr/>
          </p:nvSpPr>
          <p:spPr>
            <a:xfrm>
              <a:off x="835818" y="2942449"/>
              <a:ext cx="1677144" cy="561741"/>
            </a:xfrm>
            <a:prstGeom prst="rect">
              <a:avLst/>
            </a:prstGeom>
            <a:noFill/>
          </p:spPr>
          <p:txBody>
            <a:bodyPr wrap="square" rtlCol="0">
              <a:spAutoFit/>
            </a:bodyPr>
            <a:lstStyle/>
            <a:p>
              <a:r>
                <a:rPr lang="en-US" sz="4267" dirty="0" err="1">
                  <a:solidFill>
                    <a:schemeClr val="bg1"/>
                  </a:solidFill>
                  <a:latin typeface="Times New Roman" panose="02020603050405020304" pitchFamily="18" charset="0"/>
                  <a:cs typeface="Times New Roman" panose="02020603050405020304" pitchFamily="18" charset="0"/>
                </a:rPr>
                <a:t>Bước</a:t>
              </a:r>
              <a:r>
                <a:rPr lang="en-US" sz="4267" dirty="0">
                  <a:solidFill>
                    <a:schemeClr val="bg1"/>
                  </a:solidFill>
                  <a:latin typeface="Times New Roman" panose="02020603050405020304" pitchFamily="18" charset="0"/>
                  <a:cs typeface="Times New Roman" panose="02020603050405020304" pitchFamily="18" charset="0"/>
                </a:rPr>
                <a:t> 5 </a:t>
              </a:r>
            </a:p>
          </p:txBody>
        </p:sp>
        <p:sp>
          <p:nvSpPr>
            <p:cNvPr id="6" name="TextBox 5"/>
            <p:cNvSpPr txBox="1"/>
            <p:nvPr/>
          </p:nvSpPr>
          <p:spPr>
            <a:xfrm>
              <a:off x="2800140" y="2782660"/>
              <a:ext cx="4335415" cy="1054231"/>
            </a:xfrm>
            <a:prstGeom prst="rect">
              <a:avLst/>
            </a:prstGeom>
            <a:noFill/>
          </p:spPr>
          <p:txBody>
            <a:bodyPr wrap="square" rtlCol="0">
              <a:spAutoFit/>
            </a:bodyPr>
            <a:lstStyle/>
            <a:p>
              <a:r>
                <a:rPr lang="en-US" sz="4267" dirty="0" err="1">
                  <a:solidFill>
                    <a:schemeClr val="bg1"/>
                  </a:solidFill>
                  <a:latin typeface="Times New Roman" panose="02020603050405020304" pitchFamily="18" charset="0"/>
                  <a:cs typeface="Times New Roman" panose="02020603050405020304" pitchFamily="18" charset="0"/>
                </a:rPr>
                <a:t>Ghi</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kết</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quả</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theo</a:t>
              </a:r>
              <a:r>
                <a:rPr lang="en-US" sz="4267" dirty="0">
                  <a:solidFill>
                    <a:schemeClr val="bg1"/>
                  </a:solidFill>
                  <a:latin typeface="Times New Roman" panose="02020603050405020304" pitchFamily="18" charset="0"/>
                  <a:cs typeface="Times New Roman" panose="02020603050405020304" pitchFamily="18" charset="0"/>
                </a:rPr>
                <a:t> ĐCNN </a:t>
              </a:r>
              <a:r>
                <a:rPr lang="en-US" sz="4267" dirty="0" err="1">
                  <a:solidFill>
                    <a:schemeClr val="bg1"/>
                  </a:solidFill>
                  <a:latin typeface="Times New Roman" panose="02020603050405020304" pitchFamily="18" charset="0"/>
                  <a:cs typeface="Times New Roman" panose="02020603050405020304" pitchFamily="18" charset="0"/>
                </a:rPr>
                <a:t>của</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thước</a:t>
              </a:r>
              <a:endParaRPr lang="en-US" sz="4267" dirty="0">
                <a:solidFill>
                  <a:schemeClr val="bg1"/>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975361" y="557349"/>
            <a:ext cx="10051520" cy="2455817"/>
          </a:xfrm>
          <a:prstGeom prst="rect">
            <a:avLst/>
          </a:prstGeom>
          <a:blipFill>
            <a:blip r:embed="rId2"/>
            <a:stretch>
              <a:fillRect l="-625" t="3488" r="-1253" b="-3488"/>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87246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36381" y="503051"/>
            <a:ext cx="2603133" cy="1664418"/>
            <a:chOff x="1874525" y="1197709"/>
            <a:chExt cx="879803" cy="685800"/>
          </a:xfrm>
        </p:grpSpPr>
        <p:sp>
          <p:nvSpPr>
            <p:cNvPr id="3" name="Oval Callout 2"/>
            <p:cNvSpPr/>
            <p:nvPr/>
          </p:nvSpPr>
          <p:spPr>
            <a:xfrm>
              <a:off x="1874525" y="1197709"/>
              <a:ext cx="726141" cy="685800"/>
            </a:xfrm>
            <a:prstGeom prst="wedgeEllipseCallout">
              <a:avLst>
                <a:gd name="adj1" fmla="val 43982"/>
                <a:gd name="adj2" fmla="val 80147"/>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p:cNvSpPr txBox="1"/>
            <p:nvPr/>
          </p:nvSpPr>
          <p:spPr>
            <a:xfrm>
              <a:off x="2123695" y="1291416"/>
              <a:ext cx="630633" cy="592093"/>
            </a:xfrm>
            <a:prstGeom prst="rect">
              <a:avLst/>
            </a:prstGeom>
            <a:noFill/>
          </p:spPr>
          <p:txBody>
            <a:bodyPr wrap="square" rtlCol="0">
              <a:spAutoFit/>
            </a:bodyPr>
            <a:lstStyle/>
            <a:p>
              <a:r>
                <a:rPr lang="en-US" sz="7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grpSp>
      <p:sp>
        <p:nvSpPr>
          <p:cNvPr id="5" name="Explosion 2 4"/>
          <p:cNvSpPr/>
          <p:nvPr/>
        </p:nvSpPr>
        <p:spPr>
          <a:xfrm rot="14454965">
            <a:off x="2861746" y="-529121"/>
            <a:ext cx="6524776" cy="7916241"/>
          </a:xfrm>
          <a:prstGeom prst="irregularSeal2">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4084938" y="2533229"/>
            <a:ext cx="5780553" cy="1405641"/>
          </a:xfrm>
          <a:prstGeom prst="rect">
            <a:avLst/>
          </a:prstGeom>
          <a:noFill/>
        </p:spPr>
        <p:txBody>
          <a:bodyPr wrap="square" rtlCol="0">
            <a:spAutoFit/>
          </a:bodyPr>
          <a:lstStyle/>
          <a:p>
            <a:r>
              <a:rPr lang="en-US" sz="4267" dirty="0" err="1">
                <a:solidFill>
                  <a:schemeClr val="bg1"/>
                </a:solidFill>
                <a:latin typeface="Times New Roman" panose="02020603050405020304" pitchFamily="18" charset="0"/>
                <a:cs typeface="Times New Roman" panose="02020603050405020304" pitchFamily="18" charset="0"/>
              </a:rPr>
              <a:t>Tại</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sao</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cần</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ước</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lượng</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chiều</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dài</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trước</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khi</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đo</a:t>
            </a:r>
            <a:r>
              <a:rPr lang="en-US" sz="4267"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1271555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1951" y="1039905"/>
            <a:ext cx="6432907" cy="4482352"/>
          </a:xfrm>
          <a:prstGeom prst="rect">
            <a:avLst/>
          </a:prstGeom>
          <a:blipFill>
            <a:blip r:embed="rId2"/>
            <a:srcRect/>
            <a:stretch>
              <a:fillRect t="-9956" b="-99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ounded Rectangle 2"/>
          <p:cNvSpPr/>
          <p:nvPr/>
        </p:nvSpPr>
        <p:spPr>
          <a:xfrm>
            <a:off x="4982499" y="1290918"/>
            <a:ext cx="6651812" cy="4643717"/>
          </a:xfrm>
          <a:prstGeom prst="roundRect">
            <a:avLst/>
          </a:prstGeom>
          <a:noFill/>
          <a:ln w="28575">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p:nvGrpSpPr>
        <p:grpSpPr>
          <a:xfrm rot="20569184">
            <a:off x="720224" y="177204"/>
            <a:ext cx="1380564" cy="1200330"/>
            <a:chOff x="2068621" y="1308911"/>
            <a:chExt cx="805517" cy="768136"/>
          </a:xfrm>
        </p:grpSpPr>
        <p:sp>
          <p:nvSpPr>
            <p:cNvPr id="5" name="Oval Callout 4"/>
            <p:cNvSpPr/>
            <p:nvPr/>
          </p:nvSpPr>
          <p:spPr>
            <a:xfrm>
              <a:off x="2068621" y="1371601"/>
              <a:ext cx="726141" cy="685800"/>
            </a:xfrm>
            <a:prstGeom prst="wedgeEllipseCallout">
              <a:avLst>
                <a:gd name="adj1" fmla="val 43982"/>
                <a:gd name="adj2" fmla="val 80147"/>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2243505" y="1308911"/>
              <a:ext cx="630633" cy="768136"/>
            </a:xfrm>
            <a:prstGeom prst="rect">
              <a:avLst/>
            </a:prstGeom>
            <a:noFill/>
          </p:spPr>
          <p:txBody>
            <a:bodyPr wrap="square" rtlCol="0">
              <a:spAutoFit/>
            </a:bodyPr>
            <a:lstStyle/>
            <a:p>
              <a:r>
                <a:rPr lang="en-US" sz="7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grpSp>
      <p:sp>
        <p:nvSpPr>
          <p:cNvPr id="7" name="TextBox 6"/>
          <p:cNvSpPr txBox="1"/>
          <p:nvPr/>
        </p:nvSpPr>
        <p:spPr>
          <a:xfrm>
            <a:off x="720224" y="1377534"/>
            <a:ext cx="3738011" cy="4113498"/>
          </a:xfrm>
          <a:prstGeom prst="rect">
            <a:avLst/>
          </a:prstGeom>
          <a:noFill/>
        </p:spPr>
        <p:txBody>
          <a:bodyPr wrap="square" rtlCol="0">
            <a:spAutoFit/>
          </a:bodyPr>
          <a:lstStyle/>
          <a:p>
            <a:pPr algn="just"/>
            <a:r>
              <a:rPr lang="en-US" sz="3733" dirty="0">
                <a:solidFill>
                  <a:schemeClr val="bg2">
                    <a:lumMod val="75000"/>
                  </a:schemeClr>
                </a:solidFill>
                <a:latin typeface="Times New Roman" panose="02020603050405020304" pitchFamily="18" charset="0"/>
                <a:cs typeface="Times New Roman" panose="02020603050405020304" pitchFamily="18" charset="0"/>
              </a:rPr>
              <a:t>Con </a:t>
            </a:r>
            <a:r>
              <a:rPr lang="en-US" sz="3733" dirty="0" err="1">
                <a:solidFill>
                  <a:schemeClr val="bg2">
                    <a:lumMod val="75000"/>
                  </a:schemeClr>
                </a:solidFill>
                <a:latin typeface="Times New Roman" panose="02020603050405020304" pitchFamily="18" charset="0"/>
                <a:cs typeface="Times New Roman" panose="02020603050405020304" pitchFamily="18" charset="0"/>
              </a:rPr>
              <a:t>hãy</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phân</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tích</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và</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nêu</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nhận</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xét</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về</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cách</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đặt</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mắt</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và</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đặt</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thước</a:t>
            </a:r>
            <a:r>
              <a:rPr lang="en-US" sz="3733" dirty="0">
                <a:solidFill>
                  <a:schemeClr val="bg2">
                    <a:lumMod val="75000"/>
                  </a:schemeClr>
                </a:solidFill>
                <a:latin typeface="Times New Roman" panose="02020603050405020304" pitchFamily="18" charset="0"/>
                <a:cs typeface="Times New Roman" panose="02020603050405020304" pitchFamily="18" charset="0"/>
              </a:rPr>
              <a:t> ở </a:t>
            </a:r>
            <a:r>
              <a:rPr lang="en-US" sz="3733" dirty="0" err="1">
                <a:solidFill>
                  <a:schemeClr val="bg2">
                    <a:lumMod val="75000"/>
                  </a:schemeClr>
                </a:solidFill>
                <a:latin typeface="Times New Roman" panose="02020603050405020304" pitchFamily="18" charset="0"/>
                <a:cs typeface="Times New Roman" panose="02020603050405020304" pitchFamily="18" charset="0"/>
              </a:rPr>
              <a:t>hình</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bên</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Hãy</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chỉ</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ra</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các</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lỗi</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nếu</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có</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trong</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phép</a:t>
            </a:r>
            <a:r>
              <a:rPr lang="en-US" sz="1600"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đo</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này</a:t>
            </a:r>
            <a:r>
              <a:rPr lang="en-US" sz="3733" dirty="0">
                <a:solidFill>
                  <a:schemeClr val="bg2">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70673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6964" y="858337"/>
            <a:ext cx="11158209" cy="5577905"/>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6350">
                <a:solidFill>
                  <a:schemeClr val="tx1"/>
                </a:solidFill>
              </a:ln>
              <a:solidFill>
                <a:srgbClr val="0070C0"/>
              </a:solidFill>
            </a:endParaRPr>
          </a:p>
        </p:txBody>
      </p:sp>
      <p:sp>
        <p:nvSpPr>
          <p:cNvPr id="2" name="TextBox 1"/>
          <p:cNvSpPr txBox="1"/>
          <p:nvPr/>
        </p:nvSpPr>
        <p:spPr>
          <a:xfrm>
            <a:off x="937933" y="228250"/>
            <a:ext cx="14540752" cy="666786"/>
          </a:xfrm>
          <a:prstGeom prst="rect">
            <a:avLst/>
          </a:prstGeom>
          <a:noFill/>
        </p:spPr>
        <p:txBody>
          <a:bodyPr wrap="square" rtlCol="0">
            <a:spAutoFit/>
          </a:bodyPr>
          <a:lstStyle/>
          <a:p>
            <a:r>
              <a:rPr lang="en-US" sz="3733" dirty="0" err="1">
                <a:solidFill>
                  <a:srgbClr val="0070C0"/>
                </a:solidFill>
                <a:latin typeface="Times New Roman" panose="02020603050405020304" pitchFamily="18" charset="0"/>
                <a:cs typeface="Times New Roman" panose="02020603050405020304" pitchFamily="18" charset="0"/>
              </a:rPr>
              <a:t>Thực</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hành</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Đo</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chiều</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dài</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và</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độ</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dày</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quyển</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sách</a:t>
            </a:r>
            <a:r>
              <a:rPr lang="en-US" sz="3733" dirty="0">
                <a:solidFill>
                  <a:srgbClr val="0070C0"/>
                </a:solidFill>
                <a:latin typeface="Times New Roman" panose="02020603050405020304" pitchFamily="18" charset="0"/>
                <a:cs typeface="Times New Roman" panose="02020603050405020304" pitchFamily="18" charset="0"/>
              </a:rPr>
              <a:t> KHTN 6</a:t>
            </a:r>
          </a:p>
        </p:txBody>
      </p:sp>
      <p:sp>
        <p:nvSpPr>
          <p:cNvPr id="4" name="TextBox 3"/>
          <p:cNvSpPr txBox="1"/>
          <p:nvPr/>
        </p:nvSpPr>
        <p:spPr>
          <a:xfrm>
            <a:off x="806964" y="1083623"/>
            <a:ext cx="10775436" cy="3539430"/>
          </a:xfrm>
          <a:prstGeom prst="rect">
            <a:avLst/>
          </a:prstGeom>
          <a:noFill/>
        </p:spPr>
        <p:txBody>
          <a:bodyPr wrap="square" rtlCol="0">
            <a:spAutoFit/>
          </a:bodyPr>
          <a:lstStyle/>
          <a:p>
            <a:pPr algn="ctr"/>
            <a:r>
              <a:rPr lang="en-US" sz="3200" b="1" dirty="0" err="1">
                <a:solidFill>
                  <a:srgbClr val="0070C0"/>
                </a:solidFill>
                <a:latin typeface="Times New Roman" panose="02020603050405020304" pitchFamily="18" charset="0"/>
                <a:cs typeface="Times New Roman" panose="02020603050405020304" pitchFamily="18" charset="0"/>
              </a:rPr>
              <a:t>Mẫu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báo</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cáo</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thực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hành</a:t>
            </a:r>
            <a:endParaRPr lang="en-US" sz="3200" b="1" dirty="0">
              <a:solidFill>
                <a:srgbClr val="0070C0"/>
              </a:solidFill>
              <a:latin typeface="Times New Roman" panose="02020603050405020304" pitchFamily="18" charset="0"/>
              <a:cs typeface="Times New Roman" panose="02020603050405020304" pitchFamily="18" charset="0"/>
            </a:endParaRPr>
          </a:p>
          <a:p>
            <a:pPr algn="just"/>
            <a:r>
              <a:rPr lang="vi-VN" sz="3200" dirty="0">
                <a:solidFill>
                  <a:srgbClr val="0070C0"/>
                </a:solidFill>
                <a:latin typeface="Times New Roman" panose="02020603050405020304" pitchFamily="18" charset="0"/>
                <a:cs typeface="Times New Roman" panose="02020603050405020304" pitchFamily="18" charset="0"/>
              </a:rPr>
              <a:t>1. Ước lượng chiều dài, độ dày của</a:t>
            </a:r>
            <a:r>
              <a:rPr lang="en-US" sz="3200" dirty="0">
                <a:solidFill>
                  <a:srgbClr val="0070C0"/>
                </a:solidFill>
                <a:latin typeface="Times New Roman" panose="02020603050405020304" pitchFamily="18" charset="0"/>
                <a:cs typeface="Times New Roman" panose="02020603050405020304" pitchFamily="18" charset="0"/>
              </a:rPr>
              <a:t> </a:t>
            </a:r>
            <a:r>
              <a:rPr lang="vi-VN" sz="3200" i="1" dirty="0">
                <a:solidFill>
                  <a:srgbClr val="0070C0"/>
                </a:solidFill>
                <a:latin typeface="Times New Roman" panose="02020603050405020304" pitchFamily="18" charset="0"/>
                <a:cs typeface="Times New Roman" panose="02020603050405020304" pitchFamily="18" charset="0"/>
              </a:rPr>
              <a:t>sách:</a:t>
            </a:r>
            <a:r>
              <a:rPr lang="en-US" sz="3200" i="1" dirty="0">
                <a:solidFill>
                  <a:srgbClr val="0070C0"/>
                </a:solidFill>
                <a:latin typeface="Times New Roman" panose="02020603050405020304" pitchFamily="18" charset="0"/>
                <a:cs typeface="Times New Roman" panose="02020603050405020304" pitchFamily="18" charset="0"/>
              </a:rPr>
              <a:t> </a:t>
            </a:r>
            <a:r>
              <a:rPr lang="it-IT" sz="3200" i="1" dirty="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latin typeface="Times New Roman" panose="02020603050405020304" pitchFamily="18" charset="0"/>
              <a:cs typeface="Times New Roman" panose="02020603050405020304" pitchFamily="18" charset="0"/>
            </a:endParaRPr>
          </a:p>
          <a:p>
            <a:r>
              <a:rPr lang="vi-VN" sz="3200" i="1" dirty="0">
                <a:solidFill>
                  <a:srgbClr val="0070C0"/>
                </a:solidFill>
                <a:latin typeface="Times New Roman" panose="02020603050405020304" pitchFamily="18" charset="0"/>
                <a:cs typeface="Times New Roman" panose="02020603050405020304" pitchFamily="18" charset="0"/>
              </a:rPr>
              <a:t>2. Chọn dụng cụ đo</a:t>
            </a:r>
            <a:endParaRPr lang="en-US" sz="3200" dirty="0">
              <a:solidFill>
                <a:srgbClr val="0070C0"/>
              </a:solidFill>
              <a:latin typeface="Times New Roman" panose="02020603050405020304" pitchFamily="18" charset="0"/>
              <a:cs typeface="Times New Roman" panose="02020603050405020304" pitchFamily="18" charset="0"/>
            </a:endParaRPr>
          </a:p>
          <a:p>
            <a:r>
              <a:rPr lang="vi-VN" sz="3200" i="1" dirty="0">
                <a:solidFill>
                  <a:srgbClr val="0070C0"/>
                </a:solidFill>
                <a:latin typeface="Times New Roman" panose="02020603050405020304" pitchFamily="18" charset="0"/>
                <a:cs typeface="Times New Roman" panose="02020603050405020304" pitchFamily="18" charset="0"/>
              </a:rPr>
              <a:t>+ Tên dụng cụ đo: </a:t>
            </a:r>
            <a:endParaRPr lang="en-US" sz="3200" i="1" dirty="0">
              <a:solidFill>
                <a:srgbClr val="0070C0"/>
              </a:solidFill>
              <a:latin typeface="Times New Roman" panose="02020603050405020304" pitchFamily="18" charset="0"/>
              <a:cs typeface="Times New Roman" panose="02020603050405020304" pitchFamily="18" charset="0"/>
            </a:endParaRPr>
          </a:p>
          <a:p>
            <a:r>
              <a:rPr lang="vi-VN" sz="3200" i="1" dirty="0">
                <a:solidFill>
                  <a:srgbClr val="0070C0"/>
                </a:solidFill>
                <a:latin typeface="Times New Roman" panose="02020603050405020304" pitchFamily="18" charset="0"/>
                <a:cs typeface="Times New Roman" panose="02020603050405020304" pitchFamily="18" charset="0"/>
              </a:rPr>
              <a:t>+ GHĐ: </a:t>
            </a:r>
            <a:r>
              <a:rPr lang="it-IT" sz="3200" i="1" dirty="0">
                <a:solidFill>
                  <a:srgbClr val="0070C0"/>
                </a:solidFill>
                <a:latin typeface="Times New Roman" panose="02020603050405020304" pitchFamily="18" charset="0"/>
                <a:cs typeface="Times New Roman" panose="02020603050405020304" pitchFamily="18" charset="0"/>
              </a:rPr>
              <a:t>.......................... </a:t>
            </a:r>
          </a:p>
          <a:p>
            <a:r>
              <a:rPr lang="vi-VN" sz="3200" i="1" dirty="0">
                <a:solidFill>
                  <a:srgbClr val="0070C0"/>
                </a:solidFill>
                <a:latin typeface="Times New Roman" panose="02020603050405020304" pitchFamily="18" charset="0"/>
                <a:cs typeface="Times New Roman" panose="02020603050405020304" pitchFamily="18" charset="0"/>
              </a:rPr>
              <a:t>+ ĐCNN: </a:t>
            </a:r>
            <a:r>
              <a:rPr lang="it-IT" sz="3200" i="1" dirty="0">
                <a:solidFill>
                  <a:srgbClr val="0070C0"/>
                </a:solidFill>
                <a:latin typeface="Times New Roman" panose="02020603050405020304" pitchFamily="18" charset="0"/>
                <a:cs typeface="Times New Roman" panose="02020603050405020304" pitchFamily="18" charset="0"/>
              </a:rPr>
              <a:t>..........................</a:t>
            </a:r>
            <a:r>
              <a:rPr lang="vi-VN" sz="3200" i="1" dirty="0">
                <a:solidFill>
                  <a:srgbClr val="0070C0"/>
                </a:solidFill>
                <a:latin typeface="Times New Roman" panose="02020603050405020304" pitchFamily="18" charset="0"/>
                <a:cs typeface="Times New Roman" panose="02020603050405020304" pitchFamily="18" charset="0"/>
              </a:rPr>
              <a:t> </a:t>
            </a:r>
            <a:endParaRPr lang="en-US" sz="3200" i="1" dirty="0">
              <a:solidFill>
                <a:srgbClr val="0070C0"/>
              </a:solidFill>
              <a:latin typeface="Times New Roman" panose="02020603050405020304" pitchFamily="18" charset="0"/>
              <a:cs typeface="Times New Roman" panose="02020603050405020304" pitchFamily="18" charset="0"/>
            </a:endParaRPr>
          </a:p>
          <a:p>
            <a:r>
              <a:rPr lang="vi-VN" sz="3200" i="1" dirty="0">
                <a:solidFill>
                  <a:srgbClr val="0070C0"/>
                </a:solidFill>
                <a:latin typeface="Times New Roman" panose="02020603050405020304" pitchFamily="18" charset="0"/>
                <a:cs typeface="Times New Roman" panose="02020603050405020304" pitchFamily="18" charset="0"/>
              </a:rPr>
              <a:t>3. Kết quả đo</a:t>
            </a:r>
            <a:endParaRPr lang="en-US" sz="3200"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09848898"/>
              </p:ext>
            </p:extLst>
          </p:nvPr>
        </p:nvGraphicFramePr>
        <p:xfrm>
          <a:off x="999112" y="4607442"/>
          <a:ext cx="10391138" cy="1828800"/>
        </p:xfrm>
        <a:graphic>
          <a:graphicData uri="http://schemas.openxmlformats.org/drawingml/2006/table">
            <a:tbl>
              <a:tblPr firstRow="1" bandRow="1"/>
              <a:tblGrid>
                <a:gridCol w="2229027">
                  <a:extLst>
                    <a:ext uri="{9D8B030D-6E8A-4147-A177-3AD203B41FA5}">
                      <a16:colId xmlns:a16="http://schemas.microsoft.com/office/drawing/2014/main" val="20000"/>
                    </a:ext>
                  </a:extLst>
                </a:gridCol>
                <a:gridCol w="1927428">
                  <a:extLst>
                    <a:ext uri="{9D8B030D-6E8A-4147-A177-3AD203B41FA5}">
                      <a16:colId xmlns:a16="http://schemas.microsoft.com/office/drawing/2014/main" val="20001"/>
                    </a:ext>
                  </a:extLst>
                </a:gridCol>
                <a:gridCol w="1861924">
                  <a:extLst>
                    <a:ext uri="{9D8B030D-6E8A-4147-A177-3AD203B41FA5}">
                      <a16:colId xmlns:a16="http://schemas.microsoft.com/office/drawing/2014/main" val="20002"/>
                    </a:ext>
                  </a:extLst>
                </a:gridCol>
                <a:gridCol w="1778080">
                  <a:extLst>
                    <a:ext uri="{9D8B030D-6E8A-4147-A177-3AD203B41FA5}">
                      <a16:colId xmlns:a16="http://schemas.microsoft.com/office/drawing/2014/main" val="20003"/>
                    </a:ext>
                  </a:extLst>
                </a:gridCol>
                <a:gridCol w="2594679">
                  <a:extLst>
                    <a:ext uri="{9D8B030D-6E8A-4147-A177-3AD203B41FA5}">
                      <a16:colId xmlns:a16="http://schemas.microsoft.com/office/drawing/2014/main" val="20004"/>
                    </a:ext>
                  </a:extLst>
                </a:gridCol>
              </a:tblGrid>
              <a:tr h="609600">
                <a:tc>
                  <a:txBody>
                    <a:bodyPr/>
                    <a:lstStyle/>
                    <a:p>
                      <a:r>
                        <a:rPr lang="en-US" sz="3200" dirty="0" err="1">
                          <a:solidFill>
                            <a:srgbClr val="0070C0"/>
                          </a:solidFill>
                          <a:latin typeface="Times New Roman" panose="02020603050405020304" pitchFamily="18" charset="0"/>
                          <a:cs typeface="Times New Roman" panose="02020603050405020304" pitchFamily="18" charset="0"/>
                        </a:rPr>
                        <a:t>Kết</a:t>
                      </a:r>
                      <a:r>
                        <a:rPr lang="en-US" sz="3200" baseline="0" dirty="0">
                          <a:solidFill>
                            <a:srgbClr val="0070C0"/>
                          </a:solidFill>
                          <a:latin typeface="Times New Roman" panose="02020603050405020304" pitchFamily="18" charset="0"/>
                          <a:cs typeface="Times New Roman" panose="02020603050405020304" pitchFamily="18" charset="0"/>
                        </a:rPr>
                        <a:t> </a:t>
                      </a:r>
                      <a:r>
                        <a:rPr lang="en-US" sz="3200" baseline="0" dirty="0" err="1">
                          <a:solidFill>
                            <a:srgbClr val="0070C0"/>
                          </a:solidFill>
                          <a:latin typeface="Times New Roman" panose="02020603050405020304" pitchFamily="18" charset="0"/>
                          <a:cs typeface="Times New Roman" panose="02020603050405020304" pitchFamily="18" charset="0"/>
                        </a:rPr>
                        <a:t>quả</a:t>
                      </a:r>
                      <a:r>
                        <a:rPr lang="en-US" sz="3200" baseline="0" dirty="0">
                          <a:solidFill>
                            <a:srgbClr val="0070C0"/>
                          </a:solidFill>
                          <a:latin typeface="Times New Roman" panose="02020603050405020304" pitchFamily="18" charset="0"/>
                          <a:cs typeface="Times New Roman" panose="02020603050405020304" pitchFamily="18" charset="0"/>
                        </a:rPr>
                        <a:t> </a:t>
                      </a:r>
                      <a:r>
                        <a:rPr lang="en-US" sz="3200" baseline="0" dirty="0" err="1">
                          <a:solidFill>
                            <a:srgbClr val="0070C0"/>
                          </a:solidFill>
                          <a:latin typeface="Times New Roman" panose="02020603050405020304" pitchFamily="18" charset="0"/>
                          <a:cs typeface="Times New Roman" panose="02020603050405020304" pitchFamily="18" charset="0"/>
                        </a:rPr>
                        <a:t>đo</a:t>
                      </a:r>
                      <a:endParaRPr lang="en-US" sz="3200"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r>
                        <a:rPr lang="en-US" sz="3200" dirty="0" err="1">
                          <a:solidFill>
                            <a:srgbClr val="0070C0"/>
                          </a:solidFill>
                          <a:latin typeface="Times New Roman" panose="02020603050405020304" pitchFamily="18" charset="0"/>
                          <a:cs typeface="Times New Roman" panose="02020603050405020304" pitchFamily="18" charset="0"/>
                        </a:rPr>
                        <a:t>Lần</a:t>
                      </a:r>
                      <a:r>
                        <a:rPr lang="en-US" sz="3200" baseline="0" dirty="0">
                          <a:solidFill>
                            <a:srgbClr val="0070C0"/>
                          </a:solidFill>
                          <a:latin typeface="Times New Roman" panose="02020603050405020304" pitchFamily="18" charset="0"/>
                          <a:cs typeface="Times New Roman" panose="02020603050405020304" pitchFamily="18" charset="0"/>
                        </a:rPr>
                        <a:t> </a:t>
                      </a:r>
                      <a:r>
                        <a:rPr lang="en-US" sz="3200" baseline="0" dirty="0" err="1">
                          <a:solidFill>
                            <a:srgbClr val="0070C0"/>
                          </a:solidFill>
                          <a:latin typeface="Times New Roman" panose="02020603050405020304" pitchFamily="18" charset="0"/>
                          <a:cs typeface="Times New Roman" panose="02020603050405020304" pitchFamily="18" charset="0"/>
                        </a:rPr>
                        <a:t>đo</a:t>
                      </a:r>
                      <a:r>
                        <a:rPr lang="en-US" sz="3200" baseline="0" dirty="0">
                          <a:solidFill>
                            <a:srgbClr val="0070C0"/>
                          </a:solidFill>
                          <a:latin typeface="Times New Roman" panose="02020603050405020304" pitchFamily="18" charset="0"/>
                          <a:cs typeface="Times New Roman" panose="02020603050405020304" pitchFamily="18" charset="0"/>
                        </a:rPr>
                        <a:t> 1</a:t>
                      </a:r>
                      <a:endParaRPr lang="en-US" sz="3200"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r>
                        <a:rPr lang="en-US" sz="3200" dirty="0" err="1">
                          <a:solidFill>
                            <a:srgbClr val="0070C0"/>
                          </a:solidFill>
                          <a:latin typeface="Times New Roman" panose="02020603050405020304" pitchFamily="18" charset="0"/>
                          <a:cs typeface="Times New Roman" panose="02020603050405020304" pitchFamily="18" charset="0"/>
                        </a:rPr>
                        <a:t>Lần</a:t>
                      </a:r>
                      <a:r>
                        <a:rPr lang="en-US" sz="3200" baseline="0" dirty="0">
                          <a:solidFill>
                            <a:srgbClr val="0070C0"/>
                          </a:solidFill>
                          <a:latin typeface="Times New Roman" panose="02020603050405020304" pitchFamily="18" charset="0"/>
                          <a:cs typeface="Times New Roman" panose="02020603050405020304" pitchFamily="18" charset="0"/>
                        </a:rPr>
                        <a:t> </a:t>
                      </a:r>
                      <a:r>
                        <a:rPr lang="en-US" sz="3200" baseline="0" dirty="0" err="1">
                          <a:solidFill>
                            <a:srgbClr val="0070C0"/>
                          </a:solidFill>
                          <a:latin typeface="Times New Roman" panose="02020603050405020304" pitchFamily="18" charset="0"/>
                          <a:cs typeface="Times New Roman" panose="02020603050405020304" pitchFamily="18" charset="0"/>
                        </a:rPr>
                        <a:t>đo</a:t>
                      </a:r>
                      <a:r>
                        <a:rPr lang="en-US" sz="3200" baseline="0" dirty="0">
                          <a:solidFill>
                            <a:srgbClr val="0070C0"/>
                          </a:solidFill>
                          <a:latin typeface="Times New Roman" panose="02020603050405020304" pitchFamily="18" charset="0"/>
                          <a:cs typeface="Times New Roman" panose="02020603050405020304" pitchFamily="18" charset="0"/>
                        </a:rPr>
                        <a:t> 2</a:t>
                      </a:r>
                      <a:endParaRPr lang="en-US" sz="3200"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r>
                        <a:rPr lang="en-US" sz="3200" dirty="0" err="1">
                          <a:solidFill>
                            <a:srgbClr val="0070C0"/>
                          </a:solidFill>
                          <a:latin typeface="Times New Roman" panose="02020603050405020304" pitchFamily="18" charset="0"/>
                          <a:cs typeface="Times New Roman" panose="02020603050405020304" pitchFamily="18" charset="0"/>
                        </a:rPr>
                        <a:t>Lần</a:t>
                      </a:r>
                      <a:r>
                        <a:rPr lang="en-US" sz="3200" baseline="0" dirty="0">
                          <a:solidFill>
                            <a:srgbClr val="0070C0"/>
                          </a:solidFill>
                          <a:latin typeface="Times New Roman" panose="02020603050405020304" pitchFamily="18" charset="0"/>
                          <a:cs typeface="Times New Roman" panose="02020603050405020304" pitchFamily="18" charset="0"/>
                        </a:rPr>
                        <a:t> </a:t>
                      </a:r>
                      <a:r>
                        <a:rPr lang="en-US" sz="3200" baseline="0" dirty="0" err="1">
                          <a:solidFill>
                            <a:srgbClr val="0070C0"/>
                          </a:solidFill>
                          <a:latin typeface="Times New Roman" panose="02020603050405020304" pitchFamily="18" charset="0"/>
                          <a:cs typeface="Times New Roman" panose="02020603050405020304" pitchFamily="18" charset="0"/>
                        </a:rPr>
                        <a:t>đo</a:t>
                      </a:r>
                      <a:r>
                        <a:rPr lang="en-US" sz="3200" baseline="0" dirty="0">
                          <a:solidFill>
                            <a:srgbClr val="0070C0"/>
                          </a:solidFill>
                          <a:latin typeface="Times New Roman" panose="02020603050405020304" pitchFamily="18" charset="0"/>
                          <a:cs typeface="Times New Roman" panose="02020603050405020304" pitchFamily="18" charset="0"/>
                        </a:rPr>
                        <a:t> 3</a:t>
                      </a:r>
                      <a:endParaRPr lang="en-US" sz="3200"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r>
                        <a:rPr lang="en-US" sz="3200" dirty="0" err="1">
                          <a:solidFill>
                            <a:srgbClr val="0070C0"/>
                          </a:solidFill>
                          <a:latin typeface="Times New Roman" panose="02020603050405020304" pitchFamily="18" charset="0"/>
                          <a:cs typeface="Times New Roman" panose="02020603050405020304" pitchFamily="18" charset="0"/>
                        </a:rPr>
                        <a:t>Giá</a:t>
                      </a:r>
                      <a:r>
                        <a:rPr lang="en-US" sz="3200" baseline="0" dirty="0">
                          <a:solidFill>
                            <a:srgbClr val="0070C0"/>
                          </a:solidFill>
                          <a:latin typeface="Times New Roman" panose="02020603050405020304" pitchFamily="18" charset="0"/>
                          <a:cs typeface="Times New Roman" panose="02020603050405020304" pitchFamily="18" charset="0"/>
                        </a:rPr>
                        <a:t> </a:t>
                      </a:r>
                      <a:r>
                        <a:rPr lang="en-US" sz="3200" baseline="0" dirty="0" err="1">
                          <a:solidFill>
                            <a:srgbClr val="0070C0"/>
                          </a:solidFill>
                          <a:latin typeface="Times New Roman" panose="02020603050405020304" pitchFamily="18" charset="0"/>
                          <a:cs typeface="Times New Roman" panose="02020603050405020304" pitchFamily="18" charset="0"/>
                        </a:rPr>
                        <a:t>trị</a:t>
                      </a:r>
                      <a:r>
                        <a:rPr lang="en-US" sz="3200" baseline="0" dirty="0">
                          <a:solidFill>
                            <a:srgbClr val="0070C0"/>
                          </a:solidFill>
                          <a:latin typeface="Times New Roman" panose="02020603050405020304" pitchFamily="18" charset="0"/>
                          <a:cs typeface="Times New Roman" panose="02020603050405020304" pitchFamily="18" charset="0"/>
                        </a:rPr>
                        <a:t> TB</a:t>
                      </a:r>
                      <a:endParaRPr lang="en-US" sz="3200"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extLst>
                  <a:ext uri="{0D108BD9-81ED-4DB2-BD59-A6C34878D82A}">
                    <a16:rowId xmlns:a16="http://schemas.microsoft.com/office/drawing/2014/main" val="10000"/>
                  </a:ext>
                </a:extLst>
              </a:tr>
              <a:tr h="609600">
                <a:tc>
                  <a:txBody>
                    <a:bodyPr/>
                    <a:lstStyle/>
                    <a:p>
                      <a:r>
                        <a:rPr lang="en-US" sz="3200" dirty="0" err="1">
                          <a:solidFill>
                            <a:srgbClr val="0070C0"/>
                          </a:solidFill>
                          <a:latin typeface="Times New Roman" panose="02020603050405020304" pitchFamily="18" charset="0"/>
                          <a:cs typeface="Times New Roman" panose="02020603050405020304" pitchFamily="18" charset="0"/>
                        </a:rPr>
                        <a:t>Chiều</a:t>
                      </a:r>
                      <a:r>
                        <a:rPr lang="en-US" sz="3200" baseline="0" dirty="0">
                          <a:solidFill>
                            <a:srgbClr val="0070C0"/>
                          </a:solidFill>
                          <a:latin typeface="Times New Roman" panose="02020603050405020304" pitchFamily="18" charset="0"/>
                          <a:cs typeface="Times New Roman" panose="02020603050405020304" pitchFamily="18" charset="0"/>
                        </a:rPr>
                        <a:t> </a:t>
                      </a:r>
                      <a:r>
                        <a:rPr lang="en-US" sz="3200" baseline="0" dirty="0" err="1">
                          <a:solidFill>
                            <a:srgbClr val="0070C0"/>
                          </a:solidFill>
                          <a:latin typeface="Times New Roman" panose="02020603050405020304" pitchFamily="18" charset="0"/>
                          <a:cs typeface="Times New Roman" panose="02020603050405020304" pitchFamily="18" charset="0"/>
                        </a:rPr>
                        <a:t>dài</a:t>
                      </a:r>
                      <a:endParaRPr lang="en-US" sz="3200"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r>
                        <a:rPr lang="en-US" sz="3200" i="1" dirty="0">
                          <a:solidFill>
                            <a:srgbClr val="0070C0"/>
                          </a:solidFill>
                          <a:latin typeface="Times New Roman" panose="02020603050405020304" pitchFamily="18" charset="0"/>
                          <a:cs typeface="Times New Roman" panose="02020603050405020304" pitchFamily="18" charset="0"/>
                        </a:rPr>
                        <a:t>l</a:t>
                      </a:r>
                      <a:r>
                        <a:rPr lang="en-US" sz="3200" i="1" baseline="-25000" dirty="0">
                          <a:solidFill>
                            <a:srgbClr val="0070C0"/>
                          </a:solidFill>
                          <a:latin typeface="Times New Roman" panose="02020603050405020304" pitchFamily="18" charset="0"/>
                          <a:cs typeface="Times New Roman" panose="02020603050405020304" pitchFamily="18" charset="0"/>
                        </a:rPr>
                        <a:t>1</a:t>
                      </a:r>
                      <a:r>
                        <a:rPr lang="en-US" sz="3200" i="1" baseline="0" dirty="0">
                          <a:solidFill>
                            <a:srgbClr val="0070C0"/>
                          </a:solidFill>
                          <a:latin typeface="Times New Roman" panose="02020603050405020304" pitchFamily="18" charset="0"/>
                          <a:cs typeface="Times New Roman" panose="02020603050405020304" pitchFamily="18" charset="0"/>
                        </a:rPr>
                        <a:t>=?</a:t>
                      </a:r>
                      <a:endParaRPr lang="en-US" sz="3200" i="1"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i="1" dirty="0">
                          <a:solidFill>
                            <a:srgbClr val="0070C0"/>
                          </a:solidFill>
                          <a:latin typeface="Times New Roman" panose="02020603050405020304" pitchFamily="18" charset="0"/>
                          <a:cs typeface="Times New Roman" panose="02020603050405020304" pitchFamily="18" charset="0"/>
                        </a:rPr>
                        <a:t>l</a:t>
                      </a:r>
                      <a:r>
                        <a:rPr lang="en-US" sz="3200" i="1" baseline="-25000" dirty="0">
                          <a:solidFill>
                            <a:srgbClr val="0070C0"/>
                          </a:solidFill>
                          <a:latin typeface="Times New Roman" panose="02020603050405020304" pitchFamily="18" charset="0"/>
                          <a:cs typeface="Times New Roman" panose="02020603050405020304" pitchFamily="18" charset="0"/>
                        </a:rPr>
                        <a:t>2</a:t>
                      </a:r>
                      <a:r>
                        <a:rPr lang="en-US" sz="3200" i="1" baseline="0" dirty="0">
                          <a:solidFill>
                            <a:srgbClr val="0070C0"/>
                          </a:solidFill>
                          <a:latin typeface="Times New Roman" panose="02020603050405020304" pitchFamily="18" charset="0"/>
                          <a:cs typeface="Times New Roman" panose="02020603050405020304" pitchFamily="18" charset="0"/>
                        </a:rPr>
                        <a:t>=?</a:t>
                      </a:r>
                      <a:endParaRPr lang="en-US" sz="3200" i="1"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r>
                        <a:rPr lang="en-US" sz="3200" i="1" dirty="0">
                          <a:solidFill>
                            <a:srgbClr val="0070C0"/>
                          </a:solidFill>
                          <a:latin typeface="Times New Roman" panose="02020603050405020304" pitchFamily="18" charset="0"/>
                          <a:cs typeface="Times New Roman" panose="02020603050405020304" pitchFamily="18" charset="0"/>
                        </a:rPr>
                        <a:t>l</a:t>
                      </a:r>
                      <a:r>
                        <a:rPr lang="en-US" sz="3200" i="1" baseline="-25000" dirty="0">
                          <a:solidFill>
                            <a:srgbClr val="0070C0"/>
                          </a:solidFill>
                          <a:latin typeface="Times New Roman" panose="02020603050405020304" pitchFamily="18" charset="0"/>
                          <a:cs typeface="Times New Roman" panose="02020603050405020304" pitchFamily="18" charset="0"/>
                        </a:rPr>
                        <a:t>3</a:t>
                      </a:r>
                      <a:r>
                        <a:rPr lang="en-US" sz="3200" i="1" baseline="0" dirty="0">
                          <a:solidFill>
                            <a:srgbClr val="0070C0"/>
                          </a:solidFill>
                          <a:latin typeface="Times New Roman" panose="02020603050405020304" pitchFamily="18" charset="0"/>
                          <a:cs typeface="Times New Roman" panose="02020603050405020304" pitchFamily="18" charset="0"/>
                        </a:rPr>
                        <a:t>=?</a:t>
                      </a:r>
                      <a:endParaRPr lang="en-US" sz="3200" i="1"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i="1" dirty="0" err="1">
                          <a:solidFill>
                            <a:srgbClr val="0070C0"/>
                          </a:solidFill>
                          <a:latin typeface="Times New Roman" panose="02020603050405020304" pitchFamily="18" charset="0"/>
                          <a:cs typeface="Times New Roman" panose="02020603050405020304" pitchFamily="18" charset="0"/>
                        </a:rPr>
                        <a:t>l</a:t>
                      </a:r>
                      <a:r>
                        <a:rPr lang="en-US" sz="3200" i="1" baseline="-25000" dirty="0" err="1">
                          <a:solidFill>
                            <a:srgbClr val="0070C0"/>
                          </a:solidFill>
                          <a:latin typeface="Times New Roman" panose="02020603050405020304" pitchFamily="18" charset="0"/>
                          <a:cs typeface="Times New Roman" panose="02020603050405020304" pitchFamily="18" charset="0"/>
                        </a:rPr>
                        <a:t>TB</a:t>
                      </a:r>
                      <a:r>
                        <a:rPr lang="en-US" sz="3200" i="1" baseline="0" dirty="0">
                          <a:solidFill>
                            <a:srgbClr val="0070C0"/>
                          </a:solidFill>
                          <a:latin typeface="Times New Roman" panose="02020603050405020304" pitchFamily="18" charset="0"/>
                          <a:cs typeface="Times New Roman" panose="02020603050405020304" pitchFamily="18" charset="0"/>
                        </a:rPr>
                        <a:t>=?</a:t>
                      </a:r>
                      <a:endParaRPr lang="en-US" sz="3200" i="1"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extLst>
                  <a:ext uri="{0D108BD9-81ED-4DB2-BD59-A6C34878D82A}">
                    <a16:rowId xmlns:a16="http://schemas.microsoft.com/office/drawing/2014/main" val="10001"/>
                  </a:ext>
                </a:extLst>
              </a:tr>
              <a:tr h="609600">
                <a:tc>
                  <a:txBody>
                    <a:bodyPr/>
                    <a:lstStyle/>
                    <a:p>
                      <a:r>
                        <a:rPr lang="en-US" sz="3200" dirty="0" err="1">
                          <a:solidFill>
                            <a:srgbClr val="0070C0"/>
                          </a:solidFill>
                          <a:latin typeface="Times New Roman" panose="02020603050405020304" pitchFamily="18" charset="0"/>
                          <a:cs typeface="Times New Roman" panose="02020603050405020304" pitchFamily="18" charset="0"/>
                        </a:rPr>
                        <a:t>Độ</a:t>
                      </a:r>
                      <a:r>
                        <a:rPr lang="en-US" sz="3200" baseline="0" dirty="0">
                          <a:solidFill>
                            <a:srgbClr val="0070C0"/>
                          </a:solidFill>
                          <a:latin typeface="Times New Roman" panose="02020603050405020304" pitchFamily="18" charset="0"/>
                          <a:cs typeface="Times New Roman" panose="02020603050405020304" pitchFamily="18" charset="0"/>
                        </a:rPr>
                        <a:t> </a:t>
                      </a:r>
                      <a:r>
                        <a:rPr lang="en-US" sz="3200" baseline="0" dirty="0" err="1">
                          <a:solidFill>
                            <a:srgbClr val="0070C0"/>
                          </a:solidFill>
                          <a:latin typeface="Times New Roman" panose="02020603050405020304" pitchFamily="18" charset="0"/>
                          <a:cs typeface="Times New Roman" panose="02020603050405020304" pitchFamily="18" charset="0"/>
                        </a:rPr>
                        <a:t>dày</a:t>
                      </a:r>
                      <a:endParaRPr lang="en-US" sz="3200"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i="0" baseline="0" dirty="0">
                          <a:solidFill>
                            <a:srgbClr val="0070C0"/>
                          </a:solidFill>
                          <a:latin typeface="Times New Roman" panose="02020603050405020304" pitchFamily="18" charset="0"/>
                          <a:cs typeface="Times New Roman" panose="02020603050405020304" pitchFamily="18" charset="0"/>
                        </a:rPr>
                        <a:t>d</a:t>
                      </a:r>
                      <a:r>
                        <a:rPr lang="en-US" sz="3200" i="1" baseline="-25000" dirty="0">
                          <a:solidFill>
                            <a:srgbClr val="0070C0"/>
                          </a:solidFill>
                          <a:latin typeface="Times New Roman" panose="02020603050405020304" pitchFamily="18" charset="0"/>
                          <a:cs typeface="Times New Roman" panose="02020603050405020304" pitchFamily="18" charset="0"/>
                        </a:rPr>
                        <a:t>1</a:t>
                      </a:r>
                      <a:r>
                        <a:rPr lang="en-US" sz="3200" i="1" baseline="0" dirty="0">
                          <a:solidFill>
                            <a:srgbClr val="0070C0"/>
                          </a:solidFill>
                          <a:latin typeface="Times New Roman" panose="02020603050405020304" pitchFamily="18" charset="0"/>
                          <a:cs typeface="Times New Roman" panose="02020603050405020304" pitchFamily="18" charset="0"/>
                        </a:rPr>
                        <a:t>=?</a:t>
                      </a:r>
                      <a:endParaRPr lang="en-US" sz="3200" i="1"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i="0" dirty="0">
                          <a:solidFill>
                            <a:srgbClr val="0070C0"/>
                          </a:solidFill>
                          <a:latin typeface="Times New Roman" panose="02020603050405020304" pitchFamily="18" charset="0"/>
                          <a:cs typeface="Times New Roman" panose="02020603050405020304" pitchFamily="18" charset="0"/>
                        </a:rPr>
                        <a:t>d</a:t>
                      </a:r>
                      <a:r>
                        <a:rPr lang="en-US" sz="3200" i="1" baseline="-25000" dirty="0">
                          <a:solidFill>
                            <a:srgbClr val="0070C0"/>
                          </a:solidFill>
                          <a:latin typeface="Times New Roman" panose="02020603050405020304" pitchFamily="18" charset="0"/>
                          <a:cs typeface="Times New Roman" panose="02020603050405020304" pitchFamily="18" charset="0"/>
                        </a:rPr>
                        <a:t>2</a:t>
                      </a:r>
                      <a:r>
                        <a:rPr lang="en-US" sz="3200" i="1" baseline="0" dirty="0">
                          <a:solidFill>
                            <a:srgbClr val="0070C0"/>
                          </a:solidFill>
                          <a:latin typeface="Times New Roman" panose="02020603050405020304" pitchFamily="18" charset="0"/>
                          <a:cs typeface="Times New Roman" panose="02020603050405020304" pitchFamily="18" charset="0"/>
                        </a:rPr>
                        <a:t>=?</a:t>
                      </a:r>
                      <a:endParaRPr lang="en-US" sz="3200" i="1"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i="0" dirty="0">
                          <a:solidFill>
                            <a:srgbClr val="0070C0"/>
                          </a:solidFill>
                          <a:latin typeface="Times New Roman" panose="02020603050405020304" pitchFamily="18" charset="0"/>
                          <a:cs typeface="Times New Roman" panose="02020603050405020304" pitchFamily="18" charset="0"/>
                        </a:rPr>
                        <a:t>d</a:t>
                      </a:r>
                      <a:r>
                        <a:rPr lang="en-US" sz="3200" i="1" baseline="-25000" dirty="0">
                          <a:solidFill>
                            <a:srgbClr val="0070C0"/>
                          </a:solidFill>
                          <a:latin typeface="Times New Roman" panose="02020603050405020304" pitchFamily="18" charset="0"/>
                          <a:cs typeface="Times New Roman" panose="02020603050405020304" pitchFamily="18" charset="0"/>
                        </a:rPr>
                        <a:t>3</a:t>
                      </a:r>
                      <a:r>
                        <a:rPr lang="en-US" sz="3200" i="1" baseline="0" dirty="0">
                          <a:solidFill>
                            <a:srgbClr val="0070C0"/>
                          </a:solidFill>
                          <a:latin typeface="Times New Roman" panose="02020603050405020304" pitchFamily="18" charset="0"/>
                          <a:cs typeface="Times New Roman" panose="02020603050405020304" pitchFamily="18" charset="0"/>
                        </a:rPr>
                        <a:t>=?</a:t>
                      </a:r>
                      <a:endParaRPr lang="en-US" sz="3200" i="1"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i="0" dirty="0" err="1">
                          <a:solidFill>
                            <a:srgbClr val="0070C0"/>
                          </a:solidFill>
                          <a:latin typeface="Times New Roman" panose="02020603050405020304" pitchFamily="18" charset="0"/>
                          <a:cs typeface="Times New Roman" panose="02020603050405020304" pitchFamily="18" charset="0"/>
                        </a:rPr>
                        <a:t>d</a:t>
                      </a:r>
                      <a:r>
                        <a:rPr lang="en-US" sz="3200" i="1" baseline="-25000" dirty="0" err="1">
                          <a:solidFill>
                            <a:srgbClr val="0070C0"/>
                          </a:solidFill>
                          <a:latin typeface="Times New Roman" panose="02020603050405020304" pitchFamily="18" charset="0"/>
                          <a:cs typeface="Times New Roman" panose="02020603050405020304" pitchFamily="18" charset="0"/>
                        </a:rPr>
                        <a:t>TB</a:t>
                      </a:r>
                      <a:r>
                        <a:rPr lang="en-US" sz="3200" i="1" baseline="0" dirty="0">
                          <a:solidFill>
                            <a:srgbClr val="0070C0"/>
                          </a:solidFill>
                          <a:latin typeface="Times New Roman" panose="02020603050405020304" pitchFamily="18" charset="0"/>
                          <a:cs typeface="Times New Roman" panose="02020603050405020304" pitchFamily="18" charset="0"/>
                        </a:rPr>
                        <a:t>=?</a:t>
                      </a:r>
                      <a:endParaRPr lang="en-US" sz="3200" i="1"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26884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5502" y="612449"/>
            <a:ext cx="10108021" cy="1241237"/>
            <a:chOff x="871868" y="679371"/>
            <a:chExt cx="7581016" cy="930928"/>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solidFill>
                  <a:srgbClr val="00518E"/>
                </a:solidFill>
              </a:endParaRPr>
            </a:p>
          </p:txBody>
        </p:sp>
        <p:sp>
          <p:nvSpPr>
            <p:cNvPr id="4" name="TextBox 3"/>
            <p:cNvSpPr txBox="1"/>
            <p:nvPr/>
          </p:nvSpPr>
          <p:spPr>
            <a:xfrm>
              <a:off x="871868" y="715523"/>
              <a:ext cx="818708" cy="500090"/>
            </a:xfrm>
            <a:prstGeom prst="rect">
              <a:avLst/>
            </a:prstGeom>
            <a:noFill/>
          </p:spPr>
          <p:txBody>
            <a:bodyPr wrap="square" rtlCol="0">
              <a:spAutoFit/>
            </a:bodyPr>
            <a:lstStyle/>
            <a:p>
              <a:pPr algn="ctr"/>
              <a:r>
                <a:rPr lang="en-US" sz="3733" b="1" dirty="0">
                  <a:solidFill>
                    <a:srgbClr val="00518E"/>
                  </a:solidFill>
                  <a:latin typeface="Times New Roman" panose="02020603050405020304" pitchFamily="18" charset="0"/>
                  <a:cs typeface="Times New Roman" panose="02020603050405020304" pitchFamily="18" charset="0"/>
                </a:rPr>
                <a:t>III</a:t>
              </a:r>
            </a:p>
          </p:txBody>
        </p:sp>
        <p:sp>
          <p:nvSpPr>
            <p:cNvPr id="5" name="TextBox 4"/>
            <p:cNvSpPr txBox="1"/>
            <p:nvPr/>
          </p:nvSpPr>
          <p:spPr>
            <a:xfrm>
              <a:off x="1786270" y="679371"/>
              <a:ext cx="6666614" cy="930928"/>
            </a:xfrm>
            <a:prstGeom prst="rect">
              <a:avLst/>
            </a:prstGeom>
            <a:noFill/>
          </p:spPr>
          <p:txBody>
            <a:bodyPr wrap="square" rtlCol="0">
              <a:spAutoFit/>
            </a:bodyPr>
            <a:lstStyle/>
            <a:p>
              <a:pPr algn="ctr"/>
              <a:r>
                <a:rPr lang="en-US" sz="3733" b="1" dirty="0">
                  <a:solidFill>
                    <a:srgbClr val="00518E"/>
                  </a:solidFill>
                  <a:latin typeface="Times New Roman" panose="02020603050405020304" pitchFamily="18" charset="0"/>
                  <a:cs typeface="Times New Roman" panose="02020603050405020304" pitchFamily="18" charset="0"/>
                </a:rPr>
                <a:t>VẬN DỤNG CÁCH ĐO CHIỀU DÀI VÀO ĐO THỂ TÍCH</a:t>
              </a:r>
            </a:p>
          </p:txBody>
        </p:sp>
      </p:grpSp>
      <p:sp>
        <p:nvSpPr>
          <p:cNvPr id="6" name="TextBox 5"/>
          <p:cNvSpPr txBox="1"/>
          <p:nvPr/>
        </p:nvSpPr>
        <p:spPr>
          <a:xfrm>
            <a:off x="1113028" y="1975274"/>
            <a:ext cx="9898157" cy="666786"/>
          </a:xfrm>
          <a:prstGeom prst="rect">
            <a:avLst/>
          </a:prstGeom>
          <a:noFill/>
        </p:spPr>
        <p:txBody>
          <a:bodyPr wrap="square" rtlCol="0">
            <a:spAutoFit/>
          </a:bodyPr>
          <a:lstStyle/>
          <a:p>
            <a:pPr algn="just"/>
            <a:r>
              <a:rPr lang="en-US" sz="3733" dirty="0">
                <a:solidFill>
                  <a:srgbClr val="004376"/>
                </a:solidFill>
                <a:latin typeface="Times New Roman" panose="02020603050405020304" pitchFamily="18" charset="0"/>
                <a:cs typeface="Times New Roman" panose="02020603050405020304" pitchFamily="18" charset="0"/>
              </a:rPr>
              <a:t>Con </a:t>
            </a:r>
            <a:r>
              <a:rPr lang="en-US" sz="3733" dirty="0" err="1">
                <a:solidFill>
                  <a:srgbClr val="004376"/>
                </a:solidFill>
                <a:latin typeface="Times New Roman" panose="02020603050405020304" pitchFamily="18" charset="0"/>
                <a:cs typeface="Times New Roman" panose="02020603050405020304" pitchFamily="18" charset="0"/>
              </a:rPr>
              <a:t>hãy</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kể</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tên</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các</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đơn</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vị</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đo</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thể</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tích</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mà</a:t>
            </a:r>
            <a:r>
              <a:rPr lang="en-US" sz="3733" dirty="0">
                <a:solidFill>
                  <a:srgbClr val="004376"/>
                </a:solidFill>
                <a:latin typeface="Times New Roman" panose="02020603050405020304" pitchFamily="18" charset="0"/>
                <a:cs typeface="Times New Roman" panose="02020603050405020304" pitchFamily="18" charset="0"/>
              </a:rPr>
              <a:t> con </a:t>
            </a:r>
            <a:r>
              <a:rPr lang="en-US" sz="3733" dirty="0" err="1">
                <a:solidFill>
                  <a:srgbClr val="004376"/>
                </a:solidFill>
                <a:latin typeface="Times New Roman" panose="02020603050405020304" pitchFamily="18" charset="0"/>
                <a:cs typeface="Times New Roman" panose="02020603050405020304" pitchFamily="18" charset="0"/>
              </a:rPr>
              <a:t>biết</a:t>
            </a:r>
            <a:r>
              <a:rPr lang="en-US" sz="3733" dirty="0">
                <a:solidFill>
                  <a:srgbClr val="004376"/>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082271" y="2642060"/>
            <a:ext cx="9898157" cy="1241237"/>
          </a:xfrm>
          <a:prstGeom prst="rect">
            <a:avLst/>
          </a:prstGeom>
          <a:noFill/>
        </p:spPr>
        <p:txBody>
          <a:bodyPr wrap="square" rtlCol="0">
            <a:spAutoFit/>
          </a:bodyPr>
          <a:lstStyle/>
          <a:p>
            <a:pPr algn="just"/>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Đơn</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vị</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đo</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thể</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tích</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thường</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dùng</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là</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mét</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khối</a:t>
            </a:r>
            <a:r>
              <a:rPr lang="en-US" sz="3733" dirty="0">
                <a:solidFill>
                  <a:srgbClr val="004376"/>
                </a:solidFill>
                <a:latin typeface="Times New Roman" panose="02020603050405020304" pitchFamily="18" charset="0"/>
                <a:cs typeface="Times New Roman" panose="02020603050405020304" pitchFamily="18" charset="0"/>
              </a:rPr>
              <a:t> (m</a:t>
            </a:r>
            <a:r>
              <a:rPr lang="en-US" sz="3733" baseline="30000" dirty="0">
                <a:solidFill>
                  <a:srgbClr val="004376"/>
                </a:solidFill>
                <a:latin typeface="Times New Roman" panose="02020603050405020304" pitchFamily="18" charset="0"/>
                <a:cs typeface="Times New Roman" panose="02020603050405020304" pitchFamily="18" charset="0"/>
              </a:rPr>
              <a:t>3</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và</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lít</a:t>
            </a:r>
            <a:r>
              <a:rPr lang="en-US" sz="3733" dirty="0">
                <a:solidFill>
                  <a:srgbClr val="004376"/>
                </a:solidFill>
                <a:latin typeface="Times New Roman" panose="02020603050405020304" pitchFamily="18" charset="0"/>
                <a:cs typeface="Times New Roman" panose="02020603050405020304" pitchFamily="18" charset="0"/>
              </a:rPr>
              <a:t> (L)</a:t>
            </a:r>
          </a:p>
        </p:txBody>
      </p:sp>
      <p:sp>
        <p:nvSpPr>
          <p:cNvPr id="8" name="TextBox 7"/>
          <p:cNvSpPr txBox="1"/>
          <p:nvPr/>
        </p:nvSpPr>
        <p:spPr>
          <a:xfrm>
            <a:off x="1381307" y="4028070"/>
            <a:ext cx="9898157" cy="666786"/>
          </a:xfrm>
          <a:prstGeom prst="rect">
            <a:avLst/>
          </a:prstGeom>
          <a:noFill/>
        </p:spPr>
        <p:txBody>
          <a:bodyPr wrap="square" rtlCol="0">
            <a:spAutoFit/>
          </a:bodyPr>
          <a:lstStyle/>
          <a:p>
            <a:pPr algn="just"/>
            <a:r>
              <a:rPr lang="en-US" sz="3733" dirty="0">
                <a:solidFill>
                  <a:srgbClr val="004376"/>
                </a:solidFill>
                <a:latin typeface="Times New Roman" panose="02020603050405020304" pitchFamily="18" charset="0"/>
                <a:cs typeface="Times New Roman" panose="02020603050405020304" pitchFamily="18" charset="0"/>
              </a:rPr>
              <a:t> 1 m</a:t>
            </a:r>
            <a:r>
              <a:rPr lang="en-US" sz="3733" baseline="30000" dirty="0">
                <a:solidFill>
                  <a:srgbClr val="004376"/>
                </a:solidFill>
                <a:latin typeface="Times New Roman" panose="02020603050405020304" pitchFamily="18" charset="0"/>
                <a:cs typeface="Times New Roman" panose="02020603050405020304" pitchFamily="18" charset="0"/>
              </a:rPr>
              <a:t>3 </a:t>
            </a:r>
            <a:r>
              <a:rPr lang="en-US" sz="3733" dirty="0">
                <a:solidFill>
                  <a:srgbClr val="004376"/>
                </a:solidFill>
                <a:latin typeface="Times New Roman" panose="02020603050405020304" pitchFamily="18" charset="0"/>
                <a:cs typeface="Times New Roman" panose="02020603050405020304" pitchFamily="18" charset="0"/>
              </a:rPr>
              <a:t>= 1000L</a:t>
            </a:r>
          </a:p>
        </p:txBody>
      </p:sp>
      <p:sp>
        <p:nvSpPr>
          <p:cNvPr id="9" name="TextBox 8"/>
          <p:cNvSpPr txBox="1"/>
          <p:nvPr/>
        </p:nvSpPr>
        <p:spPr>
          <a:xfrm>
            <a:off x="1381307" y="4550083"/>
            <a:ext cx="9898157" cy="666786"/>
          </a:xfrm>
          <a:prstGeom prst="rect">
            <a:avLst/>
          </a:prstGeom>
          <a:noFill/>
        </p:spPr>
        <p:txBody>
          <a:bodyPr wrap="square" rtlCol="0">
            <a:spAutoFit/>
          </a:bodyPr>
          <a:lstStyle/>
          <a:p>
            <a:pPr algn="just"/>
            <a:r>
              <a:rPr lang="en-US" sz="3733" dirty="0">
                <a:solidFill>
                  <a:srgbClr val="004376"/>
                </a:solidFill>
                <a:latin typeface="Times New Roman" panose="02020603050405020304" pitchFamily="18" charset="0"/>
                <a:cs typeface="Times New Roman" panose="02020603050405020304" pitchFamily="18" charset="0"/>
              </a:rPr>
              <a:t> 1mL = 1 cm</a:t>
            </a:r>
            <a:r>
              <a:rPr lang="en-US" sz="3733" baseline="30000" dirty="0">
                <a:solidFill>
                  <a:srgbClr val="004376"/>
                </a:solidFill>
                <a:latin typeface="Times New Roman" panose="02020603050405020304" pitchFamily="18" charset="0"/>
                <a:cs typeface="Times New Roman" panose="02020603050405020304" pitchFamily="18" charset="0"/>
              </a:rPr>
              <a:t>3</a:t>
            </a:r>
            <a:endParaRPr lang="en-US" sz="3733" dirty="0">
              <a:solidFill>
                <a:srgbClr val="0043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3304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7575" y="424043"/>
            <a:ext cx="9898157" cy="666786"/>
          </a:xfrm>
          <a:prstGeom prst="rect">
            <a:avLst/>
          </a:prstGeom>
          <a:noFill/>
        </p:spPr>
        <p:txBody>
          <a:bodyPr wrap="square" rtlCol="0">
            <a:spAutoFit/>
          </a:bodyPr>
          <a:lstStyle/>
          <a:p>
            <a:pPr algn="just"/>
            <a:r>
              <a:rPr lang="en-US" sz="3733" dirty="0" err="1">
                <a:solidFill>
                  <a:srgbClr val="004376"/>
                </a:solidFill>
                <a:latin typeface="Times New Roman" panose="02020603050405020304" pitchFamily="18" charset="0"/>
                <a:cs typeface="Times New Roman" panose="02020603050405020304" pitchFamily="18" charset="0"/>
              </a:rPr>
              <a:t>Hãy</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dựa</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vào</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Hình</a:t>
            </a:r>
            <a:r>
              <a:rPr lang="en-US" sz="3733" dirty="0">
                <a:solidFill>
                  <a:srgbClr val="004376"/>
                </a:solidFill>
                <a:latin typeface="Times New Roman" panose="02020603050405020304" pitchFamily="18" charset="0"/>
                <a:cs typeface="Times New Roman" panose="02020603050405020304" pitchFamily="18" charset="0"/>
              </a:rPr>
              <a:t> 5.4 </a:t>
            </a:r>
            <a:r>
              <a:rPr lang="en-US" sz="3733" dirty="0" err="1">
                <a:solidFill>
                  <a:srgbClr val="004376"/>
                </a:solidFill>
                <a:latin typeface="Times New Roman" panose="02020603050405020304" pitchFamily="18" charset="0"/>
                <a:cs typeface="Times New Roman" panose="02020603050405020304" pitchFamily="18" charset="0"/>
              </a:rPr>
              <a:t>để</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mô</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tả</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cách</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đo</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thể</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tích</a:t>
            </a:r>
            <a:r>
              <a:rPr lang="en-US" sz="3733" dirty="0">
                <a:solidFill>
                  <a:srgbClr val="004376"/>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1441111" y="2183219"/>
            <a:ext cx="3478221" cy="1815690"/>
          </a:xfrm>
          <a:prstGeom prst="rect">
            <a:avLst/>
          </a:prstGeom>
          <a:noFill/>
        </p:spPr>
        <p:txBody>
          <a:bodyPr wrap="square" rtlCol="0">
            <a:spAutoFit/>
          </a:bodyPr>
          <a:lstStyle/>
          <a:p>
            <a:pPr algn="just"/>
            <a:r>
              <a:rPr lang="en-US" sz="3733" dirty="0" err="1">
                <a:solidFill>
                  <a:srgbClr val="004376"/>
                </a:solidFill>
                <a:latin typeface="Times New Roman" panose="02020603050405020304" pitchFamily="18" charset="0"/>
                <a:cs typeface="Times New Roman" panose="02020603050405020304" pitchFamily="18" charset="0"/>
              </a:rPr>
              <a:t>Vật</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rắn</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không</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thấm</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nước</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bỏ</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lọt</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vào</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bình</a:t>
            </a:r>
            <a:r>
              <a:rPr lang="en-US" sz="3733" dirty="0">
                <a:solidFill>
                  <a:srgbClr val="004376"/>
                </a:solidFill>
                <a:latin typeface="Times New Roman" panose="02020603050405020304" pitchFamily="18" charset="0"/>
                <a:cs typeface="Times New Roman" panose="02020603050405020304" pitchFamily="18" charset="0"/>
              </a:rPr>
              <a:t> chia </a:t>
            </a:r>
            <a:r>
              <a:rPr lang="en-US" sz="3733" dirty="0" err="1">
                <a:solidFill>
                  <a:srgbClr val="004376"/>
                </a:solidFill>
                <a:latin typeface="Times New Roman" panose="02020603050405020304" pitchFamily="18" charset="0"/>
                <a:cs typeface="Times New Roman" panose="02020603050405020304" pitchFamily="18" charset="0"/>
              </a:rPr>
              <a:t>độ</a:t>
            </a:r>
            <a:endParaRPr lang="en-US" sz="3733" dirty="0">
              <a:solidFill>
                <a:srgbClr val="004376"/>
              </a:solidFill>
              <a:latin typeface="Times New Roman" panose="02020603050405020304" pitchFamily="18" charset="0"/>
              <a:cs typeface="Times New Roman" panose="02020603050405020304" pitchFamily="18" charset="0"/>
            </a:endParaRPr>
          </a:p>
        </p:txBody>
      </p:sp>
      <p:pic>
        <p:nvPicPr>
          <p:cNvPr id="4" name="Picture 4" descr="Do_the_tich_vat_ran_khong_tham_nuoc_bang_binh_chia_do 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9735" y="1090829"/>
            <a:ext cx="4475997" cy="551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6250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546989" y="907348"/>
            <a:ext cx="3586716" cy="48909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4" descr="Do_the_tich_vat_ran_khong_tham_nuoc_bang_binh_chia_do 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085" y="1265870"/>
            <a:ext cx="2594520" cy="387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466286" y="562652"/>
            <a:ext cx="7328751" cy="124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733" dirty="0" err="1">
                <a:solidFill>
                  <a:srgbClr val="004376"/>
                </a:solidFill>
                <a:latin typeface="Times New Roman" panose="02020603050405020304" pitchFamily="18" charset="0"/>
                <a:cs typeface="Times New Roman" panose="02020603050405020304" pitchFamily="18" charset="0"/>
              </a:rPr>
              <a:t>Bước</a:t>
            </a:r>
            <a:r>
              <a:rPr lang="en-US" sz="3733" dirty="0">
                <a:solidFill>
                  <a:srgbClr val="004376"/>
                </a:solidFill>
                <a:latin typeface="Times New Roman" panose="02020603050405020304" pitchFamily="18" charset="0"/>
                <a:cs typeface="Times New Roman" panose="02020603050405020304" pitchFamily="18" charset="0"/>
              </a:rPr>
              <a:t> 1: </a:t>
            </a:r>
            <a:r>
              <a:rPr lang="en-US" sz="3733" dirty="0" err="1">
                <a:solidFill>
                  <a:srgbClr val="004376"/>
                </a:solidFill>
                <a:latin typeface="Times New Roman" panose="02020603050405020304" pitchFamily="18" charset="0"/>
                <a:cs typeface="Times New Roman" panose="02020603050405020304" pitchFamily="18" charset="0"/>
              </a:rPr>
              <a:t>Đổ</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nước</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vào</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bình</a:t>
            </a:r>
            <a:r>
              <a:rPr lang="en-US" sz="3733" dirty="0">
                <a:solidFill>
                  <a:srgbClr val="004376"/>
                </a:solidFill>
                <a:latin typeface="Times New Roman" panose="02020603050405020304" pitchFamily="18" charset="0"/>
                <a:cs typeface="Times New Roman" panose="02020603050405020304" pitchFamily="18" charset="0"/>
              </a:rPr>
              <a:t> chia </a:t>
            </a:r>
            <a:r>
              <a:rPr lang="en-US" sz="3733" dirty="0" err="1">
                <a:solidFill>
                  <a:srgbClr val="004376"/>
                </a:solidFill>
                <a:latin typeface="Times New Roman" panose="02020603050405020304" pitchFamily="18" charset="0"/>
                <a:cs typeface="Times New Roman" panose="02020603050405020304" pitchFamily="18" charset="0"/>
              </a:rPr>
              <a:t>độ</a:t>
            </a:r>
            <a:r>
              <a:rPr lang="en-US" sz="3733" dirty="0">
                <a:solidFill>
                  <a:srgbClr val="004376"/>
                </a:solidFill>
                <a:latin typeface="Times New Roman" panose="02020603050405020304" pitchFamily="18" charset="0"/>
                <a:cs typeface="Times New Roman" panose="02020603050405020304" pitchFamily="18" charset="0"/>
              </a:rPr>
              <a:t> (V</a:t>
            </a:r>
            <a:r>
              <a:rPr lang="en-US" sz="3733" baseline="-25000" dirty="0">
                <a:solidFill>
                  <a:srgbClr val="004376"/>
                </a:solidFill>
                <a:latin typeface="Times New Roman" panose="02020603050405020304" pitchFamily="18" charset="0"/>
                <a:cs typeface="Times New Roman" panose="02020603050405020304" pitchFamily="18" charset="0"/>
              </a:rPr>
              <a:t>1</a:t>
            </a:r>
            <a:r>
              <a:rPr lang="en-US" sz="3733" dirty="0">
                <a:solidFill>
                  <a:srgbClr val="004376"/>
                </a:solidFill>
                <a:latin typeface="Times New Roman" panose="02020603050405020304" pitchFamily="18" charset="0"/>
                <a:cs typeface="Times New Roman" panose="02020603050405020304" pitchFamily="18" charset="0"/>
              </a:rPr>
              <a:t>) </a:t>
            </a:r>
          </a:p>
        </p:txBody>
      </p:sp>
      <p:sp>
        <p:nvSpPr>
          <p:cNvPr id="7" name="Text Box 8"/>
          <p:cNvSpPr txBox="1">
            <a:spLocks noChangeArrowheads="1"/>
          </p:cNvSpPr>
          <p:nvPr/>
        </p:nvSpPr>
        <p:spPr bwMode="auto">
          <a:xfrm>
            <a:off x="466286" y="1803889"/>
            <a:ext cx="6705600" cy="181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733" dirty="0" err="1">
                <a:solidFill>
                  <a:srgbClr val="004376"/>
                </a:solidFill>
                <a:latin typeface="Times New Roman" panose="02020603050405020304" pitchFamily="18" charset="0"/>
                <a:cs typeface="Times New Roman" panose="02020603050405020304" pitchFamily="18" charset="0"/>
              </a:rPr>
              <a:t>Bước</a:t>
            </a:r>
            <a:r>
              <a:rPr lang="en-US" sz="3733" dirty="0">
                <a:solidFill>
                  <a:srgbClr val="004376"/>
                </a:solidFill>
                <a:latin typeface="Times New Roman" panose="02020603050405020304" pitchFamily="18" charset="0"/>
                <a:cs typeface="Times New Roman" panose="02020603050405020304" pitchFamily="18" charset="0"/>
              </a:rPr>
              <a:t> 2: </a:t>
            </a:r>
            <a:r>
              <a:rPr lang="en-US" sz="3733" dirty="0" err="1">
                <a:solidFill>
                  <a:srgbClr val="004376"/>
                </a:solidFill>
                <a:latin typeface="Times New Roman" panose="02020603050405020304" pitchFamily="18" charset="0"/>
                <a:cs typeface="Times New Roman" panose="02020603050405020304" pitchFamily="18" charset="0"/>
              </a:rPr>
              <a:t>Thả</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vật</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cần</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đo</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thể</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tích</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vào</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bình</a:t>
            </a:r>
            <a:r>
              <a:rPr lang="en-US" sz="3733" dirty="0">
                <a:solidFill>
                  <a:srgbClr val="004376"/>
                </a:solidFill>
                <a:latin typeface="Times New Roman" panose="02020603050405020304" pitchFamily="18" charset="0"/>
                <a:cs typeface="Times New Roman" panose="02020603050405020304" pitchFamily="18" charset="0"/>
              </a:rPr>
              <a:t> chia </a:t>
            </a:r>
            <a:r>
              <a:rPr lang="en-US" sz="3733" dirty="0" err="1">
                <a:solidFill>
                  <a:srgbClr val="004376"/>
                </a:solidFill>
                <a:latin typeface="Times New Roman" panose="02020603050405020304" pitchFamily="18" charset="0"/>
                <a:cs typeface="Times New Roman" panose="02020603050405020304" pitchFamily="18" charset="0"/>
              </a:rPr>
              <a:t>độ</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thì</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mực</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chất</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lỏng</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trong</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bình</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là</a:t>
            </a:r>
            <a:r>
              <a:rPr lang="en-US" sz="3733" dirty="0">
                <a:solidFill>
                  <a:srgbClr val="004376"/>
                </a:solidFill>
                <a:latin typeface="Times New Roman" panose="02020603050405020304" pitchFamily="18" charset="0"/>
                <a:cs typeface="Times New Roman" panose="02020603050405020304" pitchFamily="18" charset="0"/>
              </a:rPr>
              <a:t>  V</a:t>
            </a:r>
            <a:r>
              <a:rPr lang="en-US" sz="3733" baseline="-25000" dirty="0">
                <a:solidFill>
                  <a:srgbClr val="004376"/>
                </a:solidFill>
                <a:latin typeface="Times New Roman" panose="02020603050405020304" pitchFamily="18" charset="0"/>
                <a:cs typeface="Times New Roman" panose="02020603050405020304" pitchFamily="18" charset="0"/>
              </a:rPr>
              <a:t>2</a:t>
            </a:r>
            <a:r>
              <a:rPr lang="en-US" sz="3733" dirty="0">
                <a:solidFill>
                  <a:srgbClr val="004376"/>
                </a:solidFill>
                <a:latin typeface="Times New Roman" panose="02020603050405020304" pitchFamily="18" charset="0"/>
                <a:cs typeface="Times New Roman" panose="02020603050405020304" pitchFamily="18" charset="0"/>
              </a:rPr>
              <a:t>= 200c</a:t>
            </a:r>
            <a:r>
              <a:rPr lang="en-US" sz="3733" baseline="30000" dirty="0">
                <a:solidFill>
                  <a:srgbClr val="004376"/>
                </a:solidFill>
                <a:latin typeface="Times New Roman" panose="02020603050405020304" pitchFamily="18" charset="0"/>
                <a:cs typeface="Times New Roman" panose="02020603050405020304" pitchFamily="18" charset="0"/>
              </a:rPr>
              <a:t>3</a:t>
            </a:r>
            <a:endParaRPr lang="en-US" sz="3733" dirty="0">
              <a:solidFill>
                <a:srgbClr val="004376"/>
              </a:solidFill>
              <a:latin typeface="Times New Roman" panose="02020603050405020304" pitchFamily="18" charset="0"/>
              <a:cs typeface="Times New Roman" panose="02020603050405020304" pitchFamily="18" charset="0"/>
            </a:endParaRPr>
          </a:p>
        </p:txBody>
      </p:sp>
      <p:sp>
        <p:nvSpPr>
          <p:cNvPr id="8" name="Text Box 9"/>
          <p:cNvSpPr txBox="1">
            <a:spLocks noChangeArrowheads="1"/>
          </p:cNvSpPr>
          <p:nvPr/>
        </p:nvSpPr>
        <p:spPr bwMode="auto">
          <a:xfrm>
            <a:off x="466286" y="3871707"/>
            <a:ext cx="6705600" cy="124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733" dirty="0" err="1">
                <a:solidFill>
                  <a:srgbClr val="004376"/>
                </a:solidFill>
                <a:latin typeface="Times New Roman" panose="02020603050405020304" pitchFamily="18" charset="0"/>
                <a:cs typeface="Times New Roman" panose="02020603050405020304" pitchFamily="18" charset="0"/>
              </a:rPr>
              <a:t>Bước</a:t>
            </a:r>
            <a:r>
              <a:rPr lang="en-US" sz="3733" dirty="0">
                <a:solidFill>
                  <a:srgbClr val="004376"/>
                </a:solidFill>
                <a:latin typeface="Times New Roman" panose="02020603050405020304" pitchFamily="18" charset="0"/>
                <a:cs typeface="Times New Roman" panose="02020603050405020304" pitchFamily="18" charset="0"/>
              </a:rPr>
              <a:t> 3: </a:t>
            </a:r>
            <a:r>
              <a:rPr lang="en-US" sz="3733" dirty="0" err="1">
                <a:solidFill>
                  <a:srgbClr val="004376"/>
                </a:solidFill>
                <a:latin typeface="Times New Roman" panose="02020603050405020304" pitchFamily="18" charset="0"/>
                <a:cs typeface="Times New Roman" panose="02020603050405020304" pitchFamily="18" charset="0"/>
              </a:rPr>
              <a:t>Tính</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thể</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tích</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của</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vật</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bằng</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cách</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lấy</a:t>
            </a:r>
            <a:r>
              <a:rPr lang="en-US" sz="3733" dirty="0">
                <a:solidFill>
                  <a:srgbClr val="004376"/>
                </a:solidFill>
                <a:latin typeface="Times New Roman" panose="02020603050405020304" pitchFamily="18" charset="0"/>
                <a:cs typeface="Times New Roman" panose="02020603050405020304" pitchFamily="18" charset="0"/>
              </a:rPr>
              <a:t> V</a:t>
            </a:r>
            <a:r>
              <a:rPr lang="en-US" sz="3733" baseline="-25000" dirty="0">
                <a:solidFill>
                  <a:srgbClr val="004376"/>
                </a:solidFill>
                <a:latin typeface="Times New Roman" panose="02020603050405020304" pitchFamily="18" charset="0"/>
                <a:cs typeface="Times New Roman" panose="02020603050405020304" pitchFamily="18" charset="0"/>
              </a:rPr>
              <a:t>2</a:t>
            </a:r>
            <a:r>
              <a:rPr lang="en-US" sz="3733" dirty="0">
                <a:solidFill>
                  <a:srgbClr val="004376"/>
                </a:solidFill>
                <a:latin typeface="Times New Roman" panose="02020603050405020304" pitchFamily="18" charset="0"/>
                <a:cs typeface="Times New Roman" panose="02020603050405020304" pitchFamily="18" charset="0"/>
              </a:rPr>
              <a:t> - V</a:t>
            </a:r>
            <a:r>
              <a:rPr lang="en-US" sz="3733" baseline="-25000" dirty="0">
                <a:solidFill>
                  <a:srgbClr val="004376"/>
                </a:solidFill>
                <a:latin typeface="Times New Roman" panose="02020603050405020304" pitchFamily="18" charset="0"/>
                <a:cs typeface="Times New Roman" panose="02020603050405020304" pitchFamily="18" charset="0"/>
              </a:rPr>
              <a:t>1</a:t>
            </a:r>
            <a:r>
              <a:rPr lang="en-US" sz="3733" dirty="0">
                <a:solidFill>
                  <a:srgbClr val="004376"/>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9958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634" y="2618043"/>
            <a:ext cx="4334561" cy="1815690"/>
          </a:xfrm>
          <a:prstGeom prst="rect">
            <a:avLst/>
          </a:prstGeom>
          <a:noFill/>
        </p:spPr>
        <p:txBody>
          <a:bodyPr wrap="square" rtlCol="0">
            <a:spAutoFit/>
          </a:bodyPr>
          <a:lstStyle/>
          <a:p>
            <a:pPr algn="just"/>
            <a:r>
              <a:rPr lang="en-US" sz="3733" dirty="0" err="1">
                <a:solidFill>
                  <a:srgbClr val="004376"/>
                </a:solidFill>
                <a:latin typeface="Times New Roman" panose="02020603050405020304" pitchFamily="18" charset="0"/>
                <a:cs typeface="Times New Roman" panose="02020603050405020304" pitchFamily="18" charset="0"/>
              </a:rPr>
              <a:t>Vật</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rắn</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không</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thấm</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nước</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không</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bỏ</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lọt</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vào</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bình</a:t>
            </a:r>
            <a:r>
              <a:rPr lang="en-US" sz="3733" dirty="0">
                <a:solidFill>
                  <a:srgbClr val="004376"/>
                </a:solidFill>
                <a:latin typeface="Times New Roman" panose="02020603050405020304" pitchFamily="18" charset="0"/>
                <a:cs typeface="Times New Roman" panose="02020603050405020304" pitchFamily="18" charset="0"/>
              </a:rPr>
              <a:t> chia </a:t>
            </a:r>
            <a:r>
              <a:rPr lang="en-US" sz="3733" dirty="0" err="1">
                <a:solidFill>
                  <a:srgbClr val="004376"/>
                </a:solidFill>
                <a:latin typeface="Times New Roman" panose="02020603050405020304" pitchFamily="18" charset="0"/>
                <a:cs typeface="Times New Roman" panose="02020603050405020304" pitchFamily="18" charset="0"/>
              </a:rPr>
              <a:t>độ</a:t>
            </a:r>
            <a:endParaRPr lang="en-US" sz="3733" dirty="0">
              <a:solidFill>
                <a:srgbClr val="004376"/>
              </a:solidFill>
              <a:latin typeface="Times New Roman" panose="02020603050405020304" pitchFamily="18" charset="0"/>
              <a:cs typeface="Times New Roman" panose="02020603050405020304" pitchFamily="18" charset="0"/>
            </a:endParaRPr>
          </a:p>
        </p:txBody>
      </p:sp>
      <p:pic>
        <p:nvPicPr>
          <p:cNvPr id="3" name="Picture 12" descr="Do_the_tich_vat_ran_khong_tham_nuoc_bang_binh_tran 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1441" y="1678811"/>
            <a:ext cx="6157432" cy="399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02779" y="533634"/>
            <a:ext cx="9898157" cy="666786"/>
          </a:xfrm>
          <a:prstGeom prst="rect">
            <a:avLst/>
          </a:prstGeom>
          <a:noFill/>
        </p:spPr>
        <p:txBody>
          <a:bodyPr wrap="square" rtlCol="0">
            <a:spAutoFit/>
          </a:bodyPr>
          <a:lstStyle/>
          <a:p>
            <a:pPr algn="just"/>
            <a:r>
              <a:rPr lang="en-US" sz="3733" dirty="0" err="1">
                <a:solidFill>
                  <a:srgbClr val="004376"/>
                </a:solidFill>
                <a:latin typeface="Times New Roman" panose="02020603050405020304" pitchFamily="18" charset="0"/>
                <a:cs typeface="Times New Roman" panose="02020603050405020304" pitchFamily="18" charset="0"/>
              </a:rPr>
              <a:t>Hãy</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dựa</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vào</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Hình</a:t>
            </a:r>
            <a:r>
              <a:rPr lang="en-US" sz="3733" dirty="0">
                <a:solidFill>
                  <a:srgbClr val="004376"/>
                </a:solidFill>
                <a:latin typeface="Times New Roman" panose="02020603050405020304" pitchFamily="18" charset="0"/>
                <a:cs typeface="Times New Roman" panose="02020603050405020304" pitchFamily="18" charset="0"/>
              </a:rPr>
              <a:t> 5.4 </a:t>
            </a:r>
            <a:r>
              <a:rPr lang="en-US" sz="3733" dirty="0" err="1">
                <a:solidFill>
                  <a:srgbClr val="004376"/>
                </a:solidFill>
                <a:latin typeface="Times New Roman" panose="02020603050405020304" pitchFamily="18" charset="0"/>
                <a:cs typeface="Times New Roman" panose="02020603050405020304" pitchFamily="18" charset="0"/>
              </a:rPr>
              <a:t>để</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mô</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tả</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cách</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đo</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thể</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tích</a:t>
            </a:r>
            <a:r>
              <a:rPr lang="en-US" sz="3733" dirty="0">
                <a:solidFill>
                  <a:srgbClr val="004376"/>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21804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400257" y="2807833"/>
            <a:ext cx="3959828" cy="124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733" dirty="0" err="1">
                <a:solidFill>
                  <a:srgbClr val="004070"/>
                </a:solidFill>
                <a:latin typeface="Times New Roman" panose="02020603050405020304" pitchFamily="18" charset="0"/>
                <a:cs typeface="Times New Roman" panose="02020603050405020304" pitchFamily="18" charset="0"/>
              </a:rPr>
              <a:t>Bước</a:t>
            </a:r>
            <a:r>
              <a:rPr lang="en-US" sz="3733" dirty="0">
                <a:solidFill>
                  <a:srgbClr val="004070"/>
                </a:solidFill>
                <a:latin typeface="Times New Roman" panose="02020603050405020304" pitchFamily="18" charset="0"/>
                <a:cs typeface="Times New Roman" panose="02020603050405020304" pitchFamily="18" charset="0"/>
              </a:rPr>
              <a:t> 1: </a:t>
            </a:r>
            <a:r>
              <a:rPr lang="en-US" sz="3733" dirty="0" err="1">
                <a:solidFill>
                  <a:srgbClr val="004070"/>
                </a:solidFill>
                <a:latin typeface="Times New Roman" panose="02020603050405020304" pitchFamily="18" charset="0"/>
                <a:cs typeface="Times New Roman" panose="02020603050405020304" pitchFamily="18" charset="0"/>
              </a:rPr>
              <a:t>Đổ</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đầy</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nước</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vào</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bình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tràn</a:t>
            </a:r>
            <a:endParaRPr lang="en-US" sz="3733" dirty="0">
              <a:solidFill>
                <a:srgbClr val="00407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23855" y="502756"/>
            <a:ext cx="9959936" cy="1241237"/>
          </a:xfrm>
          <a:prstGeom prst="rect">
            <a:avLst/>
          </a:prstGeom>
          <a:noFill/>
        </p:spPr>
        <p:txBody>
          <a:bodyPr wrap="square" rtlCol="0">
            <a:spAutoFit/>
          </a:bodyPr>
          <a:lstStyle/>
          <a:p>
            <a:pPr algn="ctr"/>
            <a:r>
              <a:rPr lang="en-US" sz="3733" dirty="0" err="1">
                <a:solidFill>
                  <a:srgbClr val="004070"/>
                </a:solidFill>
                <a:latin typeface="Times New Roman" panose="02020603050405020304" pitchFamily="18" charset="0"/>
                <a:cs typeface="Times New Roman" panose="02020603050405020304" pitchFamily="18" charset="0"/>
              </a:rPr>
              <a:t>Cách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đo</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thể</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tích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vật</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rắn</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không</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thấm</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nước</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không</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bỏ</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lọt</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vào</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bình</a:t>
            </a:r>
            <a:r>
              <a:rPr lang="en-US" sz="3733" dirty="0">
                <a:solidFill>
                  <a:srgbClr val="004070"/>
                </a:solidFill>
                <a:latin typeface="Times New Roman" panose="02020603050405020304" pitchFamily="18" charset="0"/>
                <a:cs typeface="Times New Roman" panose="02020603050405020304" pitchFamily="18" charset="0"/>
              </a:rPr>
              <a:t> chia </a:t>
            </a:r>
            <a:r>
              <a:rPr lang="en-US" sz="3733" dirty="0" err="1">
                <a:solidFill>
                  <a:srgbClr val="004070"/>
                </a:solidFill>
                <a:latin typeface="Times New Roman" panose="02020603050405020304" pitchFamily="18" charset="0"/>
                <a:cs typeface="Times New Roman" panose="02020603050405020304" pitchFamily="18" charset="0"/>
              </a:rPr>
              <a:t>độ</a:t>
            </a:r>
            <a:endParaRPr lang="en-US" sz="3733" dirty="0">
              <a:solidFill>
                <a:srgbClr val="00407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832767" y="1743993"/>
            <a:ext cx="3958976" cy="4342544"/>
          </a:xfrm>
          <a:prstGeom prst="rect">
            <a:avLst/>
          </a:prstGeom>
          <a:blipFill>
            <a:blip r:embed="rId2"/>
            <a:stretch>
              <a:fillRect/>
            </a:stretch>
          </a:blipFill>
          <a:ln w="28575">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6671354" y="5496755"/>
            <a:ext cx="595423" cy="708837"/>
          </a:xfrm>
          <a:prstGeom prst="rect">
            <a:avLst/>
          </a:prstGeom>
          <a:solidFill>
            <a:srgbClr val="D5C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96877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930672" y="2273125"/>
            <a:ext cx="5519747" cy="181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733" dirty="0" err="1">
                <a:solidFill>
                  <a:srgbClr val="004070"/>
                </a:solidFill>
                <a:latin typeface="Times New Roman" panose="02020603050405020304" pitchFamily="18" charset="0"/>
                <a:cs typeface="Times New Roman" panose="02020603050405020304" pitchFamily="18" charset="0"/>
              </a:rPr>
              <a:t>Bước</a:t>
            </a:r>
            <a:r>
              <a:rPr lang="en-US" sz="3733" dirty="0">
                <a:solidFill>
                  <a:srgbClr val="004070"/>
                </a:solidFill>
                <a:latin typeface="Times New Roman" panose="02020603050405020304" pitchFamily="18" charset="0"/>
                <a:cs typeface="Times New Roman" panose="02020603050405020304" pitchFamily="18" charset="0"/>
              </a:rPr>
              <a:t> 2: </a:t>
            </a:r>
            <a:r>
              <a:rPr lang="en-US" sz="3733" dirty="0" err="1">
                <a:solidFill>
                  <a:srgbClr val="004070"/>
                </a:solidFill>
                <a:latin typeface="Times New Roman" panose="02020603050405020304" pitchFamily="18" charset="0"/>
                <a:cs typeface="Times New Roman" panose="02020603050405020304" pitchFamily="18" charset="0"/>
              </a:rPr>
              <a:t>Thả</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chìm</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vật</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cần</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đo</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thể</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tích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vào</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bình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tràn</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cho</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nước</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tràn</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ra.</a:t>
            </a:r>
            <a:endParaRPr lang="en-US" sz="3733" dirty="0">
              <a:solidFill>
                <a:srgbClr val="00407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30672" y="129269"/>
            <a:ext cx="9959936" cy="1241237"/>
          </a:xfrm>
          <a:prstGeom prst="rect">
            <a:avLst/>
          </a:prstGeom>
          <a:noFill/>
        </p:spPr>
        <p:txBody>
          <a:bodyPr wrap="square" rtlCol="0">
            <a:spAutoFit/>
          </a:bodyPr>
          <a:lstStyle/>
          <a:p>
            <a:pPr algn="ctr"/>
            <a:r>
              <a:rPr lang="en-US" sz="3733" dirty="0" err="1">
                <a:solidFill>
                  <a:srgbClr val="004070"/>
                </a:solidFill>
                <a:latin typeface="Times New Roman" panose="02020603050405020304" pitchFamily="18" charset="0"/>
                <a:cs typeface="Times New Roman" panose="02020603050405020304" pitchFamily="18" charset="0"/>
              </a:rPr>
              <a:t>Cách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đo</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thể</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tích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vật</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rắn</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không</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thấm</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nước</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không</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bỏ</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lọt</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vào</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bình</a:t>
            </a:r>
            <a:r>
              <a:rPr lang="en-US" sz="3733" dirty="0">
                <a:solidFill>
                  <a:srgbClr val="004070"/>
                </a:solidFill>
                <a:latin typeface="Times New Roman" panose="02020603050405020304" pitchFamily="18" charset="0"/>
                <a:cs typeface="Times New Roman" panose="02020603050405020304" pitchFamily="18" charset="0"/>
              </a:rPr>
              <a:t> chia </a:t>
            </a:r>
            <a:r>
              <a:rPr lang="en-US" sz="3733" dirty="0" err="1">
                <a:solidFill>
                  <a:srgbClr val="004070"/>
                </a:solidFill>
                <a:latin typeface="Times New Roman" panose="02020603050405020304" pitchFamily="18" charset="0"/>
                <a:cs typeface="Times New Roman" panose="02020603050405020304" pitchFamily="18" charset="0"/>
              </a:rPr>
              <a:t>độ</a:t>
            </a:r>
            <a:endParaRPr lang="en-US" sz="3733" dirty="0">
              <a:solidFill>
                <a:srgbClr val="00407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671353" y="1863048"/>
            <a:ext cx="3958976" cy="4342544"/>
          </a:xfrm>
          <a:prstGeom prst="rect">
            <a:avLst/>
          </a:prstGeom>
          <a:blipFill>
            <a:blip r:embed="rId2"/>
            <a:stretch>
              <a:fillRect/>
            </a:stretch>
          </a:blipFill>
          <a:ln w="28575">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073595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sz="quarter" idx="12"/>
          </p:nvPr>
        </p:nvSpPr>
        <p:spPr>
          <a:xfrm>
            <a:off x="5782800" y="6335500"/>
            <a:ext cx="626400" cy="522000"/>
          </a:xfrm>
          <a:prstGeom prst="rect">
            <a:avLst/>
          </a:prstGeom>
        </p:spPr>
        <p:txBody>
          <a:bodyPr spcFirstLastPara="1" wrap="square" lIns="121900" tIns="121900" rIns="121900" bIns="121900" anchor="t" anchorCtr="0">
            <a:noAutofit/>
          </a:bodyPr>
          <a:lstStyle/>
          <a:p>
            <a:pPr algn="ctr"/>
            <a:fld id="{00000000-1234-1234-1234-123412341234}" type="slidenum">
              <a:rPr lang="en"/>
              <a:pPr algn="ctr"/>
              <a:t>3</a:t>
            </a:fld>
            <a:endParaRPr/>
          </a:p>
        </p:txBody>
      </p:sp>
      <p:sp>
        <p:nvSpPr>
          <p:cNvPr id="209" name="Google Shape;209;p15"/>
          <p:cNvSpPr txBox="1">
            <a:spLocks noGrp="1"/>
          </p:cNvSpPr>
          <p:nvPr>
            <p:ph type="ctrTitle" idx="4294967295"/>
          </p:nvPr>
        </p:nvSpPr>
        <p:spPr>
          <a:xfrm>
            <a:off x="0" y="-127000"/>
            <a:ext cx="10363200" cy="1546225"/>
          </a:xfrm>
          <a:prstGeom prst="rect">
            <a:avLst/>
          </a:prstGeom>
        </p:spPr>
        <p:txBody>
          <a:bodyPr spcFirstLastPara="1" wrap="square" lIns="121900" tIns="121900" rIns="121900" bIns="121900" anchor="b" anchorCtr="0">
            <a:noAutofit/>
          </a:bodyPr>
          <a:lstStyle/>
          <a:p>
            <a:pPr algn="ctr">
              <a:spcBef>
                <a:spcPts val="0"/>
              </a:spcBef>
            </a:pPr>
            <a:r>
              <a:rPr lang="en" sz="6400" dirty="0">
                <a:solidFill>
                  <a:srgbClr val="00518E"/>
                </a:solidFill>
                <a:latin typeface="Times New Roman" panose="02020603050405020304" pitchFamily="18" charset="0"/>
                <a:cs typeface="Times New Roman" panose="02020603050405020304" pitchFamily="18" charset="0"/>
              </a:rPr>
              <a:t>Bài 5</a:t>
            </a:r>
            <a:endParaRPr sz="6400" dirty="0">
              <a:solidFill>
                <a:srgbClr val="00518E"/>
              </a:solidFill>
              <a:latin typeface="Times New Roman" panose="02020603050405020304" pitchFamily="18" charset="0"/>
              <a:cs typeface="Times New Roman" panose="02020603050405020304" pitchFamily="18" charset="0"/>
            </a:endParaRPr>
          </a:p>
        </p:txBody>
      </p:sp>
      <p:sp>
        <p:nvSpPr>
          <p:cNvPr id="210" name="Google Shape;210;p15"/>
          <p:cNvSpPr txBox="1">
            <a:spLocks noGrp="1"/>
          </p:cNvSpPr>
          <p:nvPr>
            <p:ph type="subTitle" idx="4294967295"/>
          </p:nvPr>
        </p:nvSpPr>
        <p:spPr>
          <a:xfrm>
            <a:off x="0" y="4348163"/>
            <a:ext cx="8791575" cy="2286000"/>
          </a:xfrm>
          <a:prstGeom prst="rect">
            <a:avLst/>
          </a:prstGeom>
        </p:spPr>
        <p:txBody>
          <a:bodyPr spcFirstLastPara="1" wrap="square" lIns="121900" tIns="121900" rIns="121900" bIns="121900" anchor="t" anchorCtr="0">
            <a:noAutofit/>
          </a:bodyPr>
          <a:lstStyle/>
          <a:p>
            <a:pPr marL="0" indent="0" algn="ctr">
              <a:spcBef>
                <a:spcPts val="800"/>
              </a:spcBef>
              <a:buNone/>
            </a:pPr>
            <a:r>
              <a:rPr lang="en" sz="10666" b="1" dirty="0">
                <a:solidFill>
                  <a:srgbClr val="00ACC3"/>
                </a:solidFill>
                <a:latin typeface="Times New Roman" panose="02020603050405020304" pitchFamily="18" charset="0"/>
                <a:cs typeface="Times New Roman" panose="02020603050405020304" pitchFamily="18" charset="0"/>
              </a:rPr>
              <a:t>ĐO ĐỘ DÀI</a:t>
            </a:r>
            <a:endParaRPr sz="10666" b="1" dirty="0">
              <a:solidFill>
                <a:srgbClr val="00ACC3"/>
              </a:solidFill>
              <a:latin typeface="Times New Roman" panose="02020603050405020304" pitchFamily="18" charset="0"/>
              <a:cs typeface="Times New Roman" panose="02020603050405020304" pitchFamily="18" charset="0"/>
            </a:endParaRPr>
          </a:p>
        </p:txBody>
      </p:sp>
      <p:sp>
        <p:nvSpPr>
          <p:cNvPr id="2" name="Oval 1"/>
          <p:cNvSpPr/>
          <p:nvPr/>
        </p:nvSpPr>
        <p:spPr>
          <a:xfrm>
            <a:off x="4125432" y="1516911"/>
            <a:ext cx="3657601" cy="2991292"/>
          </a:xfrm>
          <a:prstGeom prst="ellipse">
            <a:avLst/>
          </a:prstGeom>
          <a:blipFill>
            <a:blip r:embed="rId3"/>
            <a:srcRect/>
            <a:stretch>
              <a:fillRect t="-5956" b="-59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75714912"/>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085240" y="2202441"/>
            <a:ext cx="4939877" cy="296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733" dirty="0" err="1">
                <a:solidFill>
                  <a:srgbClr val="004070"/>
                </a:solidFill>
                <a:latin typeface="Times New Roman" panose="02020603050405020304" pitchFamily="18" charset="0"/>
                <a:cs typeface="Times New Roman" panose="02020603050405020304" pitchFamily="18" charset="0"/>
              </a:rPr>
              <a:t>Bước</a:t>
            </a:r>
            <a:r>
              <a:rPr lang="en-US" sz="3733" dirty="0">
                <a:solidFill>
                  <a:srgbClr val="004070"/>
                </a:solidFill>
                <a:latin typeface="Times New Roman" panose="02020603050405020304" pitchFamily="18" charset="0"/>
                <a:cs typeface="Times New Roman" panose="02020603050405020304" pitchFamily="18" charset="0"/>
              </a:rPr>
              <a:t> 3: </a:t>
            </a:r>
            <a:r>
              <a:rPr lang="en-US" sz="3733" dirty="0" err="1">
                <a:solidFill>
                  <a:srgbClr val="004070"/>
                </a:solidFill>
                <a:latin typeface="Times New Roman" panose="02020603050405020304" pitchFamily="18" charset="0"/>
                <a:cs typeface="Times New Roman" panose="02020603050405020304" pitchFamily="18" charset="0"/>
              </a:rPr>
              <a:t>Thể</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tích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nước</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tràn</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ra</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khi</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thả</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chìm</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vật</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bằng</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thể</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tích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vật</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Muốn</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biết</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thể</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tích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của</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vật</a:t>
            </a:r>
            <a:r>
              <a:rPr lang="en-US" sz="3733" dirty="0">
                <a:solidFill>
                  <a:srgbClr val="004070"/>
                </a:solidFill>
                <a:latin typeface="Times New Roman" panose="02020603050405020304" pitchFamily="18" charset="0"/>
                <a:cs typeface="Times New Roman" panose="02020603050405020304" pitchFamily="18" charset="0"/>
              </a:rPr>
              <a:t> ta </a:t>
            </a:r>
            <a:r>
              <a:rPr lang="en-US" sz="3733" dirty="0" err="1">
                <a:solidFill>
                  <a:srgbClr val="004070"/>
                </a:solidFill>
                <a:latin typeface="Times New Roman" panose="02020603050405020304" pitchFamily="18" charset="0"/>
                <a:cs typeface="Times New Roman" panose="02020603050405020304" pitchFamily="18" charset="0"/>
              </a:rPr>
              <a:t>đo</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thể</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tích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nước</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tràn</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ra.</a:t>
            </a:r>
            <a:endParaRPr lang="en-US" sz="3733" dirty="0">
              <a:solidFill>
                <a:srgbClr val="004070"/>
              </a:solidFill>
              <a:latin typeface=".VnArial" panose="020B7200000000000000" pitchFamily="34" charset="0"/>
            </a:endParaRPr>
          </a:p>
        </p:txBody>
      </p:sp>
      <p:sp>
        <p:nvSpPr>
          <p:cNvPr id="5" name="TextBox 4"/>
          <p:cNvSpPr txBox="1"/>
          <p:nvPr/>
        </p:nvSpPr>
        <p:spPr>
          <a:xfrm>
            <a:off x="930672" y="129269"/>
            <a:ext cx="9959936" cy="1241237"/>
          </a:xfrm>
          <a:prstGeom prst="rect">
            <a:avLst/>
          </a:prstGeom>
          <a:noFill/>
        </p:spPr>
        <p:txBody>
          <a:bodyPr wrap="square" rtlCol="0">
            <a:spAutoFit/>
          </a:bodyPr>
          <a:lstStyle/>
          <a:p>
            <a:pPr algn="ctr"/>
            <a:r>
              <a:rPr lang="en-US" sz="3733" dirty="0" err="1">
                <a:solidFill>
                  <a:srgbClr val="004070"/>
                </a:solidFill>
                <a:latin typeface="Times New Roman" panose="02020603050405020304" pitchFamily="18" charset="0"/>
                <a:cs typeface="Times New Roman" panose="02020603050405020304" pitchFamily="18" charset="0"/>
              </a:rPr>
              <a:t>Cách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đo</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thể</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tích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vật</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rắn</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không</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thấm</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nước</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không</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bỏ</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lọt</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vào</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bình</a:t>
            </a:r>
            <a:r>
              <a:rPr lang="en-US" sz="3733" dirty="0">
                <a:solidFill>
                  <a:srgbClr val="004070"/>
                </a:solidFill>
                <a:latin typeface="Times New Roman" panose="02020603050405020304" pitchFamily="18" charset="0"/>
                <a:cs typeface="Times New Roman" panose="02020603050405020304" pitchFamily="18" charset="0"/>
              </a:rPr>
              <a:t> chia </a:t>
            </a:r>
            <a:r>
              <a:rPr lang="en-US" sz="3733" dirty="0" err="1">
                <a:solidFill>
                  <a:srgbClr val="004070"/>
                </a:solidFill>
                <a:latin typeface="Times New Roman" panose="02020603050405020304" pitchFamily="18" charset="0"/>
                <a:cs typeface="Times New Roman" panose="02020603050405020304" pitchFamily="18" charset="0"/>
              </a:rPr>
              <a:t>độ</a:t>
            </a:r>
            <a:endParaRPr lang="en-US" sz="3733" dirty="0">
              <a:solidFill>
                <a:srgbClr val="00407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7230141" y="1616149"/>
            <a:ext cx="3530009" cy="4423144"/>
          </a:xfrm>
          <a:prstGeom prst="roundRect">
            <a:avLst/>
          </a:prstGeom>
          <a:blipFill>
            <a:blip r:embed="rId2"/>
            <a:stretch>
              <a:fillRect/>
            </a:stretch>
          </a:blipFill>
          <a:ln w="38100">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ounded Rectangle 8"/>
          <p:cNvSpPr/>
          <p:nvPr/>
        </p:nvSpPr>
        <p:spPr>
          <a:xfrm>
            <a:off x="10178902" y="5302102"/>
            <a:ext cx="552893" cy="382772"/>
          </a:xfrm>
          <a:prstGeom prst="roundRect">
            <a:avLst/>
          </a:prstGeom>
          <a:solidFill>
            <a:srgbClr val="D5C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199341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66094" y="362594"/>
            <a:ext cx="4683247" cy="751367"/>
            <a:chOff x="871868" y="715523"/>
            <a:chExt cx="3512435"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solidFill>
                  <a:srgbClr val="00518E"/>
                </a:solidFill>
              </a:endParaRPr>
            </a:p>
          </p:txBody>
        </p:sp>
        <p:sp>
          <p:nvSpPr>
            <p:cNvPr id="4" name="TextBox 3"/>
            <p:cNvSpPr txBox="1"/>
            <p:nvPr/>
          </p:nvSpPr>
          <p:spPr>
            <a:xfrm>
              <a:off x="871868" y="715523"/>
              <a:ext cx="818708" cy="500089"/>
            </a:xfrm>
            <a:prstGeom prst="rect">
              <a:avLst/>
            </a:prstGeom>
            <a:noFill/>
          </p:spPr>
          <p:txBody>
            <a:bodyPr wrap="square" rtlCol="0">
              <a:spAutoFit/>
            </a:bodyPr>
            <a:lstStyle/>
            <a:p>
              <a:pPr algn="ctr"/>
              <a:r>
                <a:rPr lang="en-US" sz="3733" b="1" dirty="0">
                  <a:solidFill>
                    <a:srgbClr val="00518E"/>
                  </a:solidFill>
                  <a:latin typeface="Times New Roman" panose="02020603050405020304" pitchFamily="18" charset="0"/>
                  <a:cs typeface="Times New Roman" panose="02020603050405020304" pitchFamily="18" charset="0"/>
                </a:rPr>
                <a:t>IV</a:t>
              </a:r>
            </a:p>
          </p:txBody>
        </p:sp>
        <p:sp>
          <p:nvSpPr>
            <p:cNvPr id="5" name="TextBox 4"/>
            <p:cNvSpPr txBox="1"/>
            <p:nvPr/>
          </p:nvSpPr>
          <p:spPr>
            <a:xfrm>
              <a:off x="1786270" y="715523"/>
              <a:ext cx="2598033" cy="500089"/>
            </a:xfrm>
            <a:prstGeom prst="rect">
              <a:avLst/>
            </a:prstGeom>
            <a:noFill/>
          </p:spPr>
          <p:txBody>
            <a:bodyPr wrap="square" rtlCol="0">
              <a:spAutoFit/>
            </a:bodyPr>
            <a:lstStyle/>
            <a:p>
              <a:pPr algn="ctr"/>
              <a:r>
                <a:rPr lang="en-US" sz="3733" b="1" dirty="0">
                  <a:solidFill>
                    <a:srgbClr val="00518E"/>
                  </a:solidFill>
                  <a:latin typeface="Times New Roman" panose="02020603050405020304" pitchFamily="18" charset="0"/>
                  <a:cs typeface="Times New Roman" panose="02020603050405020304" pitchFamily="18" charset="0"/>
                </a:rPr>
                <a:t>LUYỆN TẬP</a:t>
              </a:r>
            </a:p>
          </p:txBody>
        </p:sp>
      </p:grpSp>
      <p:grpSp>
        <p:nvGrpSpPr>
          <p:cNvPr id="9" name="Group 8"/>
          <p:cNvGrpSpPr/>
          <p:nvPr/>
        </p:nvGrpSpPr>
        <p:grpSpPr>
          <a:xfrm>
            <a:off x="1526273" y="1487340"/>
            <a:ext cx="8715527" cy="1170134"/>
            <a:chOff x="1403497" y="1110688"/>
            <a:chExt cx="5975498" cy="877600"/>
          </a:xfrm>
        </p:grpSpPr>
        <p:sp>
          <p:nvSpPr>
            <p:cNvPr id="6" name="Rounded Rectangle 5"/>
            <p:cNvSpPr/>
            <p:nvPr/>
          </p:nvSpPr>
          <p:spPr>
            <a:xfrm>
              <a:off x="1403497" y="124400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defRPr/>
              </a:pPr>
              <a:endParaRPr lang="vi-VN" altLang="vi-VN" sz="3733"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94939" y="1110688"/>
              <a:ext cx="5543794" cy="715533"/>
            </a:xfrm>
            <a:prstGeom prst="rect">
              <a:avLst/>
            </a:prstGeom>
          </p:spPr>
          <p:txBody>
            <a:bodyPr wrap="none">
              <a:spAutoFit/>
            </a:bodyPr>
            <a:lstStyle/>
            <a:p>
              <a:pPr>
                <a:lnSpc>
                  <a:spcPct val="150000"/>
                </a:lnSpc>
                <a:buClrTx/>
                <a:buFontTx/>
                <a:buNone/>
                <a:defRPr/>
              </a:pPr>
              <a:r>
                <a:rPr lang="en-US" altLang="vi-VN" sz="3733" dirty="0">
                  <a:solidFill>
                    <a:schemeClr val="bg1"/>
                  </a:solidFill>
                  <a:latin typeface="Times New Roman" panose="02020603050405020304" pitchFamily="18" charset="0"/>
                  <a:cs typeface="Times New Roman" panose="02020603050405020304" pitchFamily="18" charset="0"/>
                </a:rPr>
                <a:t>1. </a:t>
              </a:r>
              <a:r>
                <a:rPr lang="en-US" altLang="vi-VN" sz="3733" dirty="0" err="1">
                  <a:solidFill>
                    <a:schemeClr val="bg1"/>
                  </a:solidFill>
                  <a:latin typeface="Times New Roman" panose="02020603050405020304" pitchFamily="18" charset="0"/>
                  <a:cs typeface="Times New Roman" panose="02020603050405020304" pitchFamily="18" charset="0"/>
                </a:rPr>
                <a:t>Để</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đo</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độ</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dài</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của</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một</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vật</a:t>
              </a:r>
              <a:r>
                <a:rPr lang="en-US" altLang="vi-VN" sz="3733" dirty="0">
                  <a:solidFill>
                    <a:schemeClr val="bg1"/>
                  </a:solidFill>
                  <a:latin typeface="Times New Roman" panose="02020603050405020304" pitchFamily="18" charset="0"/>
                  <a:cs typeface="Times New Roman" panose="02020603050405020304" pitchFamily="18" charset="0"/>
                </a:rPr>
                <a:t>, ta </a:t>
              </a:r>
              <a:r>
                <a:rPr lang="en-US" altLang="vi-VN" sz="3733" dirty="0" err="1">
                  <a:solidFill>
                    <a:schemeClr val="bg1"/>
                  </a:solidFill>
                  <a:latin typeface="Times New Roman" panose="02020603050405020304" pitchFamily="18" charset="0"/>
                  <a:cs typeface="Times New Roman" panose="02020603050405020304" pitchFamily="18" charset="0"/>
                </a:rPr>
                <a:t>nên</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dùng</a:t>
              </a:r>
              <a:r>
                <a:rPr lang="en-US" altLang="vi-VN" sz="3733" dirty="0">
                  <a:solidFill>
                    <a:schemeClr val="bg1"/>
                  </a:solidFill>
                  <a:latin typeface="Times New Roman" panose="02020603050405020304" pitchFamily="18" charset="0"/>
                  <a:cs typeface="Times New Roman" panose="02020603050405020304" pitchFamily="18" charset="0"/>
                </a:rPr>
                <a:t>:</a:t>
              </a:r>
              <a:endParaRPr lang="vi-VN" altLang="vi-VN" sz="3733" dirty="0">
                <a:solidFill>
                  <a:schemeClr val="bg1"/>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1885507" y="2977117"/>
            <a:ext cx="3218122" cy="1431852"/>
            <a:chOff x="1414130" y="2232837"/>
            <a:chExt cx="2413591" cy="1073889"/>
          </a:xfrm>
        </p:grpSpPr>
        <p:sp>
          <p:nvSpPr>
            <p:cNvPr id="10" name="Rounded Rectangle 9"/>
            <p:cNvSpPr/>
            <p:nvPr/>
          </p:nvSpPr>
          <p:spPr>
            <a:xfrm>
              <a:off x="1414130" y="2232837"/>
              <a:ext cx="2413591" cy="10738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1793401" y="2476428"/>
              <a:ext cx="1590820" cy="500090"/>
            </a:xfrm>
            <a:prstGeom prst="rect">
              <a:avLst/>
            </a:prstGeom>
          </p:spPr>
          <p:txBody>
            <a:bodyPr wrap="none">
              <a:spAutoFit/>
            </a:bodyPr>
            <a:lstStyle/>
            <a:p>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đo</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3733" dirty="0">
                <a:solidFill>
                  <a:schemeClr val="bg1"/>
                </a:solidFill>
              </a:endParaRPr>
            </a:p>
          </p:txBody>
        </p:sp>
      </p:grpSp>
      <p:grpSp>
        <p:nvGrpSpPr>
          <p:cNvPr id="20" name="Group 19"/>
          <p:cNvGrpSpPr/>
          <p:nvPr/>
        </p:nvGrpSpPr>
        <p:grpSpPr>
          <a:xfrm>
            <a:off x="1871330" y="4838995"/>
            <a:ext cx="3218121" cy="1431852"/>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1793400" y="3784528"/>
              <a:ext cx="1333058" cy="500090"/>
            </a:xfrm>
            <a:prstGeom prst="rect">
              <a:avLst/>
            </a:prstGeom>
          </p:spPr>
          <p:txBody>
            <a:bodyPr wrap="none">
              <a:spAutoFit/>
            </a:bodyPr>
            <a:lstStyle/>
            <a:p>
              <a:r>
                <a:rPr lang="en-US" altLang="vi-VN" sz="3733"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sợi</a:t>
              </a:r>
              <a:r>
                <a:rPr lang="en-US" altLang="vi-VN" sz="3733"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altLang="vi-VN" sz="3733"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733" dirty="0">
                <a:solidFill>
                  <a:srgbClr val="C00000"/>
                </a:solidFill>
              </a:endParaRPr>
            </a:p>
          </p:txBody>
        </p:sp>
      </p:grpSp>
      <p:grpSp>
        <p:nvGrpSpPr>
          <p:cNvPr id="21" name="Group 20"/>
          <p:cNvGrpSpPr/>
          <p:nvPr/>
        </p:nvGrpSpPr>
        <p:grpSpPr>
          <a:xfrm>
            <a:off x="6591801" y="2977115"/>
            <a:ext cx="3218121" cy="1431852"/>
            <a:chOff x="4943850" y="2232836"/>
            <a:chExt cx="2413591" cy="1073889"/>
          </a:xfrm>
        </p:grpSpPr>
        <p:sp>
          <p:nvSpPr>
            <p:cNvPr id="12" name="Rounded Rectangle 11"/>
            <p:cNvSpPr/>
            <p:nvPr/>
          </p:nvSpPr>
          <p:spPr>
            <a:xfrm>
              <a:off x="4943850" y="2232836"/>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5333753" y="2436123"/>
              <a:ext cx="1454966" cy="500090"/>
            </a:xfrm>
            <a:prstGeom prst="rect">
              <a:avLst/>
            </a:prstGeom>
          </p:spPr>
          <p:txBody>
            <a:bodyPr wrap="none">
              <a:spAutoFit/>
            </a:bodyPr>
            <a:lstStyle/>
            <a:p>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gang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tay</a:t>
              </a:r>
              <a:endParaRPr lang="en-US" sz="3733" dirty="0">
                <a:solidFill>
                  <a:schemeClr val="bg1"/>
                </a:solidFill>
              </a:endParaRPr>
            </a:p>
          </p:txBody>
        </p:sp>
      </p:grpSp>
      <p:sp>
        <p:nvSpPr>
          <p:cNvPr id="17" name="Rectangle 16"/>
          <p:cNvSpPr/>
          <p:nvPr/>
        </p:nvSpPr>
        <p:spPr>
          <a:xfrm>
            <a:off x="12192000" y="2161287"/>
            <a:ext cx="2121093" cy="666786"/>
          </a:xfrm>
          <a:prstGeom prst="rect">
            <a:avLst/>
          </a:prstGeom>
        </p:spPr>
        <p:txBody>
          <a:bodyPr wrap="none">
            <a:spAutoFit/>
          </a:bodyPr>
          <a:lstStyle/>
          <a:p>
            <a:r>
              <a:rPr lang="en-US" altLang="vi-VN" sz="3733"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3733"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altLang="vi-VN" sz="3733"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733" dirty="0">
              <a:solidFill>
                <a:srgbClr val="FF0000"/>
              </a:solidFill>
            </a:endParaRPr>
          </a:p>
        </p:txBody>
      </p:sp>
      <p:grpSp>
        <p:nvGrpSpPr>
          <p:cNvPr id="22" name="Group 21"/>
          <p:cNvGrpSpPr/>
          <p:nvPr/>
        </p:nvGrpSpPr>
        <p:grpSpPr>
          <a:xfrm>
            <a:off x="6591800" y="4838995"/>
            <a:ext cx="3218121" cy="1431852"/>
            <a:chOff x="4943849" y="3629246"/>
            <a:chExt cx="2413591" cy="1073889"/>
          </a:xfrm>
        </p:grpSpPr>
        <p:sp>
          <p:nvSpPr>
            <p:cNvPr id="13" name="Rounded Rectangle 12"/>
            <p:cNvSpPr/>
            <p:nvPr/>
          </p:nvSpPr>
          <p:spPr>
            <a:xfrm>
              <a:off x="4943849" y="3629246"/>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p:cNvSpPr/>
            <p:nvPr/>
          </p:nvSpPr>
          <p:spPr>
            <a:xfrm>
              <a:off x="5252977" y="3784528"/>
              <a:ext cx="1515079" cy="500090"/>
            </a:xfrm>
            <a:prstGeom prst="rect">
              <a:avLst/>
            </a:prstGeom>
          </p:spPr>
          <p:txBody>
            <a:bodyPr wrap="none">
              <a:spAutoFit/>
            </a:bodyPr>
            <a:lstStyle/>
            <a:p>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bàn</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chân</a:t>
              </a:r>
              <a:endParaRPr lang="en-US" sz="3733" dirty="0">
                <a:solidFill>
                  <a:schemeClr val="bg1"/>
                </a:solidFill>
              </a:endParaRPr>
            </a:p>
          </p:txBody>
        </p:sp>
      </p:grpSp>
    </p:spTree>
    <p:extLst>
      <p:ext uri="{BB962C8B-B14F-4D97-AF65-F5344CB8AC3E}">
        <p14:creationId xmlns:p14="http://schemas.microsoft.com/office/powerpoint/2010/main" val="33282289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19"/>
                                        </p:tgtEl>
                                      </p:cBhvr>
                                    </p:animEffect>
                                    <p:animScale>
                                      <p:cBhvr>
                                        <p:cTn id="27" dur="1300" autoRev="1" fill="hold"/>
                                        <p:tgtEl>
                                          <p:spTgt spid="1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20"/>
                                        </p:tgtEl>
                                      </p:cBhvr>
                                    </p:animEffect>
                                    <p:set>
                                      <p:cBhvr>
                                        <p:cTn id="33" dur="1" fill="hold">
                                          <p:stCondLst>
                                            <p:cond delay="1999"/>
                                          </p:stCondLst>
                                        </p:cTn>
                                        <p:tgtEl>
                                          <p:spTgt spid="20"/>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2"/>
                                        </p:tgtEl>
                                      </p:cBhvr>
                                    </p:animEffect>
                                    <p:set>
                                      <p:cBhvr>
                                        <p:cTn id="36"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66094" y="362594"/>
            <a:ext cx="4683247" cy="751367"/>
            <a:chOff x="871868" y="715523"/>
            <a:chExt cx="3512435"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solidFill>
                  <a:srgbClr val="00518E"/>
                </a:solidFill>
              </a:endParaRPr>
            </a:p>
          </p:txBody>
        </p:sp>
        <p:sp>
          <p:nvSpPr>
            <p:cNvPr id="4" name="TextBox 3"/>
            <p:cNvSpPr txBox="1"/>
            <p:nvPr/>
          </p:nvSpPr>
          <p:spPr>
            <a:xfrm>
              <a:off x="871868" y="715523"/>
              <a:ext cx="818708" cy="500089"/>
            </a:xfrm>
            <a:prstGeom prst="rect">
              <a:avLst/>
            </a:prstGeom>
            <a:noFill/>
          </p:spPr>
          <p:txBody>
            <a:bodyPr wrap="square" rtlCol="0">
              <a:spAutoFit/>
            </a:bodyPr>
            <a:lstStyle/>
            <a:p>
              <a:pPr algn="ctr"/>
              <a:r>
                <a:rPr lang="en-US" sz="3733" b="1" dirty="0">
                  <a:solidFill>
                    <a:srgbClr val="00518E"/>
                  </a:solidFill>
                  <a:latin typeface="Times New Roman" panose="02020603050405020304" pitchFamily="18" charset="0"/>
                  <a:cs typeface="Times New Roman" panose="02020603050405020304" pitchFamily="18" charset="0"/>
                </a:rPr>
                <a:t>IV</a:t>
              </a:r>
            </a:p>
          </p:txBody>
        </p:sp>
        <p:sp>
          <p:nvSpPr>
            <p:cNvPr id="5" name="TextBox 4"/>
            <p:cNvSpPr txBox="1"/>
            <p:nvPr/>
          </p:nvSpPr>
          <p:spPr>
            <a:xfrm>
              <a:off x="1786270" y="715523"/>
              <a:ext cx="2598033" cy="500089"/>
            </a:xfrm>
            <a:prstGeom prst="rect">
              <a:avLst/>
            </a:prstGeom>
            <a:noFill/>
          </p:spPr>
          <p:txBody>
            <a:bodyPr wrap="square" rtlCol="0">
              <a:spAutoFit/>
            </a:bodyPr>
            <a:lstStyle/>
            <a:p>
              <a:pPr algn="ctr"/>
              <a:r>
                <a:rPr lang="en-US" sz="3733" b="1" dirty="0">
                  <a:solidFill>
                    <a:srgbClr val="00518E"/>
                  </a:solidFill>
                  <a:latin typeface="Times New Roman" panose="02020603050405020304" pitchFamily="18" charset="0"/>
                  <a:cs typeface="Times New Roman" panose="02020603050405020304" pitchFamily="18" charset="0"/>
                </a:rPr>
                <a:t>LUYỆN TẬP</a:t>
              </a:r>
            </a:p>
          </p:txBody>
        </p:sp>
      </p:grpSp>
      <p:grpSp>
        <p:nvGrpSpPr>
          <p:cNvPr id="9" name="Group 8"/>
          <p:cNvGrpSpPr/>
          <p:nvPr/>
        </p:nvGrpSpPr>
        <p:grpSpPr>
          <a:xfrm>
            <a:off x="1871329" y="1480917"/>
            <a:ext cx="7967331" cy="1170134"/>
            <a:chOff x="1403497" y="1110688"/>
            <a:chExt cx="5975498" cy="877600"/>
          </a:xfrm>
        </p:grpSpPr>
        <p:sp>
          <p:nvSpPr>
            <p:cNvPr id="6" name="Rounded Rectangle 5"/>
            <p:cNvSpPr/>
            <p:nvPr/>
          </p:nvSpPr>
          <p:spPr>
            <a:xfrm>
              <a:off x="1403497" y="124400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defRPr/>
              </a:pPr>
              <a:endParaRPr lang="vi-VN" altLang="vi-VN" sz="3733"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94939" y="1110688"/>
              <a:ext cx="4156426" cy="715533"/>
            </a:xfrm>
            <a:prstGeom prst="rect">
              <a:avLst/>
            </a:prstGeom>
          </p:spPr>
          <p:txBody>
            <a:bodyPr wrap="none">
              <a:spAutoFit/>
            </a:bodyPr>
            <a:lstStyle/>
            <a:p>
              <a:pPr>
                <a:lnSpc>
                  <a:spcPct val="150000"/>
                </a:lnSpc>
                <a:buClrTx/>
                <a:buFontTx/>
                <a:buNone/>
                <a:defRPr/>
              </a:pPr>
              <a:r>
                <a:rPr lang="en-US" altLang="vi-VN" sz="3733" dirty="0">
                  <a:solidFill>
                    <a:schemeClr val="bg1"/>
                  </a:solidFill>
                  <a:latin typeface="Times New Roman" panose="02020603050405020304" pitchFamily="18" charset="0"/>
                  <a:cs typeface="Times New Roman" panose="02020603050405020304" pitchFamily="18" charset="0"/>
                </a:rPr>
                <a:t>2. </a:t>
              </a:r>
              <a:r>
                <a:rPr lang="en-US" altLang="vi-VN" sz="3733" dirty="0" err="1">
                  <a:solidFill>
                    <a:schemeClr val="bg1"/>
                  </a:solidFill>
                  <a:latin typeface="Times New Roman" panose="02020603050405020304" pitchFamily="18" charset="0"/>
                  <a:cs typeface="Times New Roman" panose="02020603050405020304" pitchFamily="18" charset="0"/>
                </a:rPr>
                <a:t>Giới</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hạn</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đo</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của</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thước</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là</a:t>
              </a:r>
              <a:r>
                <a:rPr lang="en-US" altLang="vi-VN" sz="3733" dirty="0">
                  <a:solidFill>
                    <a:schemeClr val="bg1"/>
                  </a:solidFill>
                  <a:latin typeface="Times New Roman" panose="02020603050405020304" pitchFamily="18" charset="0"/>
                  <a:cs typeface="Times New Roman" panose="02020603050405020304" pitchFamily="18" charset="0"/>
                </a:rPr>
                <a:t>:</a:t>
              </a:r>
              <a:endParaRPr lang="vi-VN" altLang="vi-VN" sz="3733" dirty="0">
                <a:solidFill>
                  <a:schemeClr val="bg1"/>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771041" y="2914220"/>
            <a:ext cx="10296399" cy="849966"/>
            <a:chOff x="1442157" y="2143571"/>
            <a:chExt cx="2544237"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1616593" y="2143571"/>
              <a:ext cx="2369801" cy="454496"/>
            </a:xfrm>
            <a:prstGeom prst="rect">
              <a:avLst/>
            </a:prstGeom>
          </p:spPr>
          <p:txBody>
            <a:bodyPr wrap="square">
              <a:spAutoFit/>
            </a:bodyPr>
            <a:lstStyle/>
            <a:p>
              <a:r>
                <a:rPr lang="fr-FR" altLang="vi-VN" sz="3733" dirty="0" err="1">
                  <a:solidFill>
                    <a:schemeClr val="bg1"/>
                  </a:solidFill>
                  <a:latin typeface="Times New Roman" panose="02020603050405020304" pitchFamily="18" charset="0"/>
                  <a:cs typeface="Times New Roman" panose="02020603050405020304" pitchFamily="18" charset="0"/>
                </a:rPr>
                <a:t>độ</a:t>
              </a:r>
              <a:r>
                <a:rPr lang="fr-FR" altLang="vi-VN" sz="3733" dirty="0">
                  <a:solidFill>
                    <a:schemeClr val="bg1"/>
                  </a:solidFill>
                  <a:latin typeface="Times New Roman" panose="02020603050405020304" pitchFamily="18" charset="0"/>
                  <a:cs typeface="Times New Roman" panose="02020603050405020304" pitchFamily="18" charset="0"/>
                </a:rPr>
                <a:t> </a:t>
              </a:r>
              <a:r>
                <a:rPr lang="fr-FR" altLang="vi-VN" sz="3733" dirty="0" err="1">
                  <a:solidFill>
                    <a:schemeClr val="bg1"/>
                  </a:solidFill>
                  <a:latin typeface="Times New Roman" panose="02020603050405020304" pitchFamily="18" charset="0"/>
                  <a:cs typeface="Times New Roman" panose="02020603050405020304" pitchFamily="18" charset="0"/>
                </a:rPr>
                <a:t>dài</a:t>
              </a:r>
              <a:r>
                <a:rPr lang="fr-FR" altLang="vi-VN" sz="3733" dirty="0">
                  <a:solidFill>
                    <a:schemeClr val="bg1"/>
                  </a:solidFill>
                  <a:latin typeface="Times New Roman" panose="02020603050405020304" pitchFamily="18" charset="0"/>
                  <a:cs typeface="Times New Roman" panose="02020603050405020304" pitchFamily="18" charset="0"/>
                </a:rPr>
                <a:t> </a:t>
              </a:r>
              <a:r>
                <a:rPr lang="fr-FR" altLang="vi-VN" sz="3733" dirty="0" err="1">
                  <a:solidFill>
                    <a:schemeClr val="bg1"/>
                  </a:solidFill>
                  <a:latin typeface="Times New Roman" panose="02020603050405020304" pitchFamily="18" charset="0"/>
                  <a:cs typeface="Times New Roman" panose="02020603050405020304" pitchFamily="18" charset="0"/>
                </a:rPr>
                <a:t>giữa</a:t>
              </a:r>
              <a:r>
                <a:rPr lang="fr-FR" altLang="vi-VN" sz="3733" dirty="0">
                  <a:solidFill>
                    <a:schemeClr val="bg1"/>
                  </a:solidFill>
                  <a:latin typeface="Times New Roman" panose="02020603050405020304" pitchFamily="18" charset="0"/>
                  <a:cs typeface="Times New Roman" panose="02020603050405020304" pitchFamily="18" charset="0"/>
                </a:rPr>
                <a:t> </a:t>
              </a:r>
              <a:r>
                <a:rPr lang="fr-FR" altLang="vi-VN" sz="3733" dirty="0" err="1">
                  <a:solidFill>
                    <a:schemeClr val="bg1"/>
                  </a:solidFill>
                  <a:latin typeface="Times New Roman" panose="02020603050405020304" pitchFamily="18" charset="0"/>
                  <a:cs typeface="Times New Roman" panose="02020603050405020304" pitchFamily="18" charset="0"/>
                </a:rPr>
                <a:t>hai</a:t>
              </a:r>
              <a:r>
                <a:rPr lang="fr-FR" altLang="vi-VN" sz="3733" dirty="0">
                  <a:solidFill>
                    <a:schemeClr val="bg1"/>
                  </a:solidFill>
                  <a:latin typeface="Times New Roman" panose="02020603050405020304" pitchFamily="18" charset="0"/>
                  <a:cs typeface="Times New Roman" panose="02020603050405020304" pitchFamily="18" charset="0"/>
                </a:rPr>
                <a:t> </a:t>
              </a:r>
              <a:r>
                <a:rPr lang="fr-FR" altLang="vi-VN" sz="3733" dirty="0" err="1">
                  <a:solidFill>
                    <a:schemeClr val="bg1"/>
                  </a:solidFill>
                  <a:latin typeface="Times New Roman" panose="02020603050405020304" pitchFamily="18" charset="0"/>
                  <a:cs typeface="Times New Roman" panose="02020603050405020304" pitchFamily="18" charset="0"/>
                </a:rPr>
                <a:t>vạch</a:t>
              </a:r>
              <a:r>
                <a:rPr lang="fr-FR" altLang="vi-VN" sz="3733" dirty="0">
                  <a:solidFill>
                    <a:schemeClr val="bg1"/>
                  </a:solidFill>
                  <a:latin typeface="Times New Roman" panose="02020603050405020304" pitchFamily="18" charset="0"/>
                  <a:cs typeface="Times New Roman" panose="02020603050405020304" pitchFamily="18" charset="0"/>
                </a:rPr>
                <a:t> chia </a:t>
              </a:r>
              <a:r>
                <a:rPr lang="fr-FR" altLang="vi-VN" sz="3733" dirty="0" err="1">
                  <a:solidFill>
                    <a:schemeClr val="bg1"/>
                  </a:solidFill>
                  <a:latin typeface="Times New Roman" panose="02020603050405020304" pitchFamily="18" charset="0"/>
                  <a:cs typeface="Times New Roman" panose="02020603050405020304" pitchFamily="18" charset="0"/>
                </a:rPr>
                <a:t>liên</a:t>
              </a:r>
              <a:r>
                <a:rPr lang="fr-FR" altLang="vi-VN" sz="3733" dirty="0">
                  <a:solidFill>
                    <a:schemeClr val="bg1"/>
                  </a:solidFill>
                  <a:latin typeface="Times New Roman" panose="02020603050405020304" pitchFamily="18" charset="0"/>
                  <a:cs typeface="Times New Roman" panose="02020603050405020304" pitchFamily="18" charset="0"/>
                </a:rPr>
                <a:t> </a:t>
              </a:r>
              <a:r>
                <a:rPr lang="fr-FR" altLang="vi-VN" sz="3733" dirty="0" err="1">
                  <a:solidFill>
                    <a:schemeClr val="bg1"/>
                  </a:solidFill>
                  <a:latin typeface="Times New Roman" panose="02020603050405020304" pitchFamily="18" charset="0"/>
                  <a:cs typeface="Times New Roman" panose="02020603050405020304" pitchFamily="18" charset="0"/>
                </a:rPr>
                <a:t>tiếp</a:t>
              </a:r>
              <a:r>
                <a:rPr lang="fr-FR" altLang="vi-VN" sz="3733" dirty="0">
                  <a:solidFill>
                    <a:schemeClr val="bg1"/>
                  </a:solidFill>
                  <a:latin typeface="Times New Roman" panose="02020603050405020304" pitchFamily="18" charset="0"/>
                  <a:cs typeface="Times New Roman" panose="02020603050405020304" pitchFamily="18" charset="0"/>
                </a:rPr>
                <a:t> </a:t>
              </a:r>
              <a:r>
                <a:rPr lang="fr-FR" altLang="vi-VN" sz="3733" dirty="0" err="1">
                  <a:solidFill>
                    <a:schemeClr val="bg1"/>
                  </a:solidFill>
                  <a:latin typeface="Times New Roman" panose="02020603050405020304" pitchFamily="18" charset="0"/>
                  <a:cs typeface="Times New Roman" panose="02020603050405020304" pitchFamily="18" charset="0"/>
                </a:rPr>
                <a:t>trên</a:t>
              </a:r>
              <a:r>
                <a:rPr lang="fr-FR" altLang="vi-VN" sz="3733" dirty="0">
                  <a:solidFill>
                    <a:schemeClr val="bg1"/>
                  </a:solidFill>
                  <a:latin typeface="Times New Roman" panose="02020603050405020304" pitchFamily="18" charset="0"/>
                  <a:cs typeface="Times New Roman" panose="02020603050405020304" pitchFamily="18" charset="0"/>
                </a:rPr>
                <a:t> </a:t>
              </a:r>
              <a:r>
                <a:rPr lang="fr-FR" altLang="vi-VN" sz="3733" dirty="0" err="1">
                  <a:solidFill>
                    <a:schemeClr val="bg1"/>
                  </a:solidFill>
                  <a:latin typeface="Times New Roman" panose="02020603050405020304" pitchFamily="18" charset="0"/>
                  <a:cs typeface="Times New Roman" panose="02020603050405020304" pitchFamily="18" charset="0"/>
                </a:rPr>
                <a:t>thước</a:t>
              </a:r>
              <a:r>
                <a:rPr lang="fr-FR" altLang="vi-VN" sz="3733" dirty="0">
                  <a:solidFill>
                    <a:schemeClr val="bg1"/>
                  </a:solidFill>
                  <a:latin typeface="Times New Roman" panose="02020603050405020304" pitchFamily="18" charset="0"/>
                  <a:cs typeface="Times New Roman" panose="02020603050405020304" pitchFamily="18" charset="0"/>
                </a:rPr>
                <a:t>. </a:t>
              </a:r>
              <a:endParaRPr lang="en-US" sz="3733" dirty="0">
                <a:solidFill>
                  <a:schemeClr val="bg1"/>
                </a:solidFill>
              </a:endParaRPr>
            </a:p>
          </p:txBody>
        </p:sp>
      </p:grpSp>
      <p:grpSp>
        <p:nvGrpSpPr>
          <p:cNvPr id="20" name="Group 19"/>
          <p:cNvGrpSpPr/>
          <p:nvPr/>
        </p:nvGrpSpPr>
        <p:grpSpPr>
          <a:xfrm>
            <a:off x="771040" y="3793665"/>
            <a:ext cx="9767680" cy="726465"/>
            <a:chOff x="1403497" y="3588356"/>
            <a:chExt cx="2413591" cy="111477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1806345" y="3588356"/>
              <a:ext cx="1837564" cy="1023199"/>
            </a:xfrm>
            <a:prstGeom prst="rect">
              <a:avLst/>
            </a:prstGeom>
          </p:spPr>
          <p:txBody>
            <a:bodyPr wrap="square">
              <a:spAutoFit/>
            </a:bodyPr>
            <a:lstStyle/>
            <a:p>
              <a:r>
                <a:rPr lang="en-US" altLang="vi-VN" sz="3733"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vi-VN" sz="3733"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3733"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nhỏ</a:t>
              </a:r>
              <a:r>
                <a:rPr lang="en-US" altLang="vi-VN" sz="3733"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altLang="vi-VN" sz="3733"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ghi</a:t>
              </a:r>
              <a:r>
                <a:rPr lang="en-US" altLang="vi-VN" sz="3733"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3733"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3733"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733" dirty="0">
                <a:solidFill>
                  <a:srgbClr val="C00000"/>
                </a:solidFill>
              </a:endParaRPr>
            </a:p>
          </p:txBody>
        </p:sp>
      </p:grpSp>
      <p:grpSp>
        <p:nvGrpSpPr>
          <p:cNvPr id="21" name="Group 20"/>
          <p:cNvGrpSpPr/>
          <p:nvPr/>
        </p:nvGrpSpPr>
        <p:grpSpPr>
          <a:xfrm>
            <a:off x="771040" y="4545542"/>
            <a:ext cx="9767680" cy="805389"/>
            <a:chOff x="4976379" y="2007236"/>
            <a:chExt cx="4762027" cy="832043"/>
          </a:xfrm>
        </p:grpSpPr>
        <p:sp>
          <p:nvSpPr>
            <p:cNvPr id="12" name="Rounded Rectangle 11"/>
            <p:cNvSpPr/>
            <p:nvPr/>
          </p:nvSpPr>
          <p:spPr>
            <a:xfrm>
              <a:off x="4976379" y="2082947"/>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5771201" y="2007236"/>
              <a:ext cx="3774312" cy="688853"/>
            </a:xfrm>
            <a:prstGeom prst="rect">
              <a:avLst/>
            </a:prstGeom>
          </p:spPr>
          <p:txBody>
            <a:bodyPr wrap="square">
              <a:spAutoFit/>
            </a:bodyPr>
            <a:lstStyle/>
            <a:p>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lớn</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nhất</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ghi</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endParaRPr lang="en-US" sz="3733" dirty="0">
                <a:solidFill>
                  <a:schemeClr val="bg1"/>
                </a:solidFill>
              </a:endParaRPr>
            </a:p>
          </p:txBody>
        </p:sp>
      </p:grpSp>
      <p:grpSp>
        <p:nvGrpSpPr>
          <p:cNvPr id="22" name="Group 21"/>
          <p:cNvGrpSpPr/>
          <p:nvPr/>
        </p:nvGrpSpPr>
        <p:grpSpPr>
          <a:xfrm>
            <a:off x="809194" y="5438249"/>
            <a:ext cx="9743285" cy="962553"/>
            <a:chOff x="4943849" y="3616392"/>
            <a:chExt cx="2413591" cy="1086743"/>
          </a:xfrm>
        </p:grpSpPr>
        <p:sp>
          <p:nvSpPr>
            <p:cNvPr id="13" name="Rounded Rectangle 12"/>
            <p:cNvSpPr/>
            <p:nvPr/>
          </p:nvSpPr>
          <p:spPr>
            <a:xfrm>
              <a:off x="4943849" y="3629246"/>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p:cNvSpPr/>
            <p:nvPr/>
          </p:nvSpPr>
          <p:spPr>
            <a:xfrm>
              <a:off x="5101129" y="3616392"/>
              <a:ext cx="2076083" cy="752816"/>
            </a:xfrm>
            <a:prstGeom prst="rect">
              <a:avLst/>
            </a:prstGeom>
          </p:spPr>
          <p:txBody>
            <a:bodyPr wrap="none">
              <a:spAutoFit/>
            </a:bodyPr>
            <a:lstStyle/>
            <a:p>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giữa</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hai</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vạch</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chia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bất</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kì</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endParaRPr lang="en-US" sz="3733" dirty="0">
                <a:solidFill>
                  <a:schemeClr val="bg1"/>
                </a:solidFill>
              </a:endParaRPr>
            </a:p>
          </p:txBody>
        </p:sp>
      </p:grpSp>
    </p:spTree>
    <p:extLst>
      <p:ext uri="{BB962C8B-B14F-4D97-AF65-F5344CB8AC3E}">
        <p14:creationId xmlns:p14="http://schemas.microsoft.com/office/powerpoint/2010/main" val="1755359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21"/>
                                        </p:tgtEl>
                                      </p:cBhvr>
                                      <p:by x="150000" y="150000"/>
                                    </p:animScale>
                                  </p:childTnLst>
                                </p:cTn>
                              </p:par>
                              <p:par>
                                <p:cTn id="27" presetID="16" presetClass="exit" presetSubtype="21" fill="hold" nodeType="withEffect">
                                  <p:stCondLst>
                                    <p:cond delay="0"/>
                                  </p:stCondLst>
                                  <p:childTnLst>
                                    <p:animEffect transition="out" filter="barn(inVertical)">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6" presetClass="exit" presetSubtype="32" fill="hold" nodeType="withEffect">
                                  <p:stCondLst>
                                    <p:cond delay="0"/>
                                  </p:stCondLst>
                                  <p:childTnLst>
                                    <p:animEffect transition="out" filter="circle(out)">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6" presetClass="exit" presetSubtype="32" fill="hold" nodeType="withEffect">
                                  <p:stCondLst>
                                    <p:cond delay="0"/>
                                  </p:stCondLst>
                                  <p:childTnLst>
                                    <p:animEffect transition="out" filter="circle(out)">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D0061C-176C-4EFB-A4F7-379DE55B5C7E}"/>
              </a:ext>
            </a:extLst>
          </p:cNvPr>
          <p:cNvSpPr>
            <a:spLocks noChangeArrowheads="1"/>
          </p:cNvSpPr>
          <p:nvPr/>
        </p:nvSpPr>
        <p:spPr bwMode="auto">
          <a:xfrm>
            <a:off x="368060" y="348525"/>
            <a:ext cx="12307019" cy="6001643"/>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563" algn="l"/>
              </a:tabLst>
              <a:defRPr>
                <a:solidFill>
                  <a:schemeClr val="tx1"/>
                </a:solidFill>
                <a:latin typeface="Arial" panose="020B0604020202020204" pitchFamily="34" charset="0"/>
                <a:cs typeface="Arial" panose="020B0604020202020204" pitchFamily="34" charset="0"/>
              </a:defRPr>
            </a:lvl1pPr>
            <a:lvl2pPr>
              <a:tabLst>
                <a:tab pos="563563" algn="l"/>
              </a:tabLst>
              <a:defRPr>
                <a:solidFill>
                  <a:schemeClr val="tx1"/>
                </a:solidFill>
                <a:latin typeface="Arial" panose="020B0604020202020204" pitchFamily="34" charset="0"/>
                <a:cs typeface="Arial" panose="020B0604020202020204" pitchFamily="34" charset="0"/>
              </a:defRPr>
            </a:lvl2pPr>
            <a:lvl3pPr>
              <a:tabLst>
                <a:tab pos="563563" algn="l"/>
              </a:tabLst>
              <a:defRPr>
                <a:solidFill>
                  <a:schemeClr val="tx1"/>
                </a:solidFill>
                <a:latin typeface="Arial" panose="020B0604020202020204" pitchFamily="34" charset="0"/>
                <a:cs typeface="Arial" panose="020B0604020202020204" pitchFamily="34" charset="0"/>
              </a:defRPr>
            </a:lvl3pPr>
            <a:lvl4pPr>
              <a:tabLst>
                <a:tab pos="563563" algn="l"/>
              </a:tabLst>
              <a:defRPr>
                <a:solidFill>
                  <a:schemeClr val="tx1"/>
                </a:solidFill>
                <a:latin typeface="Arial" panose="020B0604020202020204" pitchFamily="34" charset="0"/>
                <a:cs typeface="Arial" panose="020B0604020202020204" pitchFamily="34" charset="0"/>
              </a:defRPr>
            </a:lvl4pPr>
            <a:lvl5pPr>
              <a:tabLst>
                <a:tab pos="563563"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9pPr>
          </a:lstStyle>
          <a:p>
            <a:pPr defTabSz="1219170">
              <a:lnSpc>
                <a:spcPct val="150000"/>
              </a:lnSpc>
              <a:tabLst>
                <a:tab pos="751399" algn="l"/>
              </a:tabLst>
              <a:defRPr/>
            </a:pPr>
            <a:r>
              <a:rPr lang="en-US" altLang="vi-VN" sz="3200" dirty="0" err="1">
                <a:solidFill>
                  <a:srgbClr val="005DA2"/>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vi-VN" sz="3200" dirty="0">
                <a:solidFill>
                  <a:srgbClr val="005DA2"/>
                </a:solidFill>
                <a:latin typeface="Times New Roman" panose="02020603050405020304" pitchFamily="18" charset="0"/>
                <a:ea typeface="Times New Roman" panose="02020603050405020304" pitchFamily="18" charset="0"/>
                <a:cs typeface="Times New Roman" panose="02020603050405020304" pitchFamily="18" charset="0"/>
              </a:rPr>
              <a:t> 3. </a:t>
            </a:r>
            <a:r>
              <a:rPr lang="fr-FR" sz="3200" dirty="0" err="1">
                <a:solidFill>
                  <a:srgbClr val="005DA2"/>
                </a:solidFill>
                <a:latin typeface="Times New Roman" panose="02020603050405020304" pitchFamily="18" charset="0"/>
                <a:cs typeface="Times New Roman" panose="02020603050405020304" pitchFamily="18" charset="0"/>
              </a:rPr>
              <a:t>Đơn</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vị</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dùng</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để</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đo</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chiều</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dài</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của</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một</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vật</a:t>
            </a:r>
            <a:r>
              <a:rPr lang="fr-FR" sz="3200" dirty="0">
                <a:solidFill>
                  <a:srgbClr val="005DA2"/>
                </a:solidFill>
                <a:latin typeface="Times New Roman" panose="02020603050405020304" pitchFamily="18" charset="0"/>
                <a:cs typeface="Times New Roman" panose="02020603050405020304" pitchFamily="18" charset="0"/>
              </a:rPr>
              <a:t> là</a:t>
            </a:r>
            <a:endParaRPr lang="vi-VN" sz="3200" dirty="0">
              <a:solidFill>
                <a:srgbClr val="005DA2"/>
              </a:solidFill>
              <a:latin typeface="Times New Roman" panose="02020603050405020304" pitchFamily="18" charset="0"/>
              <a:cs typeface="Times New Roman" panose="02020603050405020304" pitchFamily="18" charset="0"/>
            </a:endParaRPr>
          </a:p>
          <a:p>
            <a:pPr defTabSz="1219170">
              <a:lnSpc>
                <a:spcPct val="150000"/>
              </a:lnSpc>
              <a:tabLst>
                <a:tab pos="751399" algn="l"/>
              </a:tabLst>
              <a:defRPr/>
            </a:pPr>
            <a:r>
              <a:rPr lang="en-US" sz="3200" dirty="0">
                <a:solidFill>
                  <a:srgbClr val="005DA2"/>
                </a:solidFill>
                <a:latin typeface="Times New Roman" panose="02020603050405020304" pitchFamily="18" charset="0"/>
                <a:cs typeface="Times New Roman" panose="02020603050405020304" pitchFamily="18" charset="0"/>
              </a:rPr>
              <a:t>	A. m</a:t>
            </a:r>
            <a:r>
              <a:rPr lang="en-US" sz="3200" baseline="30000" dirty="0">
                <a:solidFill>
                  <a:srgbClr val="005DA2"/>
                </a:solidFill>
                <a:latin typeface="Times New Roman" panose="02020603050405020304" pitchFamily="18" charset="0"/>
                <a:cs typeface="Times New Roman" panose="02020603050405020304" pitchFamily="18" charset="0"/>
              </a:rPr>
              <a:t>2</a:t>
            </a:r>
            <a:r>
              <a:rPr lang="en-US" sz="3200" dirty="0">
                <a:solidFill>
                  <a:srgbClr val="005DA2"/>
                </a:solidFill>
                <a:latin typeface="Times New Roman" panose="02020603050405020304" pitchFamily="18" charset="0"/>
                <a:cs typeface="Times New Roman" panose="02020603050405020304" pitchFamily="18" charset="0"/>
              </a:rPr>
              <a:t> 	          B. m 	             C. kg                    D. </a:t>
            </a:r>
            <a:r>
              <a:rPr lang="en-US" sz="3200" i="1" dirty="0">
                <a:solidFill>
                  <a:srgbClr val="005DA2"/>
                </a:solidFill>
                <a:latin typeface="Times New Roman" panose="02020603050405020304" pitchFamily="18" charset="0"/>
                <a:cs typeface="Times New Roman" panose="02020603050405020304" pitchFamily="18" charset="0"/>
              </a:rPr>
              <a:t>l</a:t>
            </a:r>
            <a:r>
              <a:rPr lang="en-US" sz="3200" dirty="0">
                <a:solidFill>
                  <a:srgbClr val="005DA2"/>
                </a:solidFill>
                <a:latin typeface="Times New Roman" panose="02020603050405020304" pitchFamily="18" charset="0"/>
                <a:cs typeface="Times New Roman" panose="02020603050405020304" pitchFamily="18" charset="0"/>
              </a:rPr>
              <a:t>.</a:t>
            </a:r>
            <a:endParaRPr lang="en-US" altLang="vi-VN" sz="3200" dirty="0">
              <a:solidFill>
                <a:srgbClr val="005DA2"/>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1219170">
              <a:tabLst>
                <a:tab pos="751399" algn="l"/>
              </a:tabLst>
              <a:defRPr/>
            </a:pPr>
            <a:r>
              <a:rPr lang="en-US" altLang="vi-VN" sz="3200" dirty="0" err="1">
                <a:solidFill>
                  <a:srgbClr val="005DA2"/>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vi-VN" sz="3200" dirty="0">
                <a:solidFill>
                  <a:srgbClr val="005DA2"/>
                </a:solidFill>
                <a:latin typeface="Times New Roman" panose="02020603050405020304" pitchFamily="18" charset="0"/>
                <a:ea typeface="Times New Roman" panose="02020603050405020304" pitchFamily="18" charset="0"/>
                <a:cs typeface="Times New Roman" panose="02020603050405020304" pitchFamily="18" charset="0"/>
              </a:rPr>
              <a:t> 4. </a:t>
            </a:r>
            <a:r>
              <a:rPr lang="fr-FR" sz="3200" dirty="0" err="1">
                <a:solidFill>
                  <a:srgbClr val="005DA2"/>
                </a:solidFill>
                <a:latin typeface="Times New Roman" panose="02020603050405020304" pitchFamily="18" charset="0"/>
                <a:cs typeface="Times New Roman" panose="02020603050405020304" pitchFamily="18" charset="0"/>
              </a:rPr>
              <a:t>Xác</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định</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giới</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hạn</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đo</a:t>
            </a:r>
            <a:r>
              <a:rPr lang="fr-FR" sz="3200" dirty="0">
                <a:solidFill>
                  <a:srgbClr val="005DA2"/>
                </a:solidFill>
                <a:latin typeface="Times New Roman" panose="02020603050405020304" pitchFamily="18" charset="0"/>
                <a:cs typeface="Times New Roman" panose="02020603050405020304" pitchFamily="18" charset="0"/>
              </a:rPr>
              <a:t> (GHĐ) </a:t>
            </a:r>
            <a:r>
              <a:rPr lang="fr-FR" sz="3200" dirty="0" err="1">
                <a:solidFill>
                  <a:srgbClr val="005DA2"/>
                </a:solidFill>
                <a:latin typeface="Times New Roman" panose="02020603050405020304" pitchFamily="18" charset="0"/>
                <a:cs typeface="Times New Roman" panose="02020603050405020304" pitchFamily="18" charset="0"/>
              </a:rPr>
              <a:t>và</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độ</a:t>
            </a:r>
            <a:r>
              <a:rPr lang="fr-FR" sz="3200" dirty="0">
                <a:solidFill>
                  <a:srgbClr val="005DA2"/>
                </a:solidFill>
                <a:latin typeface="Times New Roman" panose="02020603050405020304" pitchFamily="18" charset="0"/>
                <a:cs typeface="Times New Roman" panose="02020603050405020304" pitchFamily="18" charset="0"/>
              </a:rPr>
              <a:t> chia </a:t>
            </a:r>
            <a:r>
              <a:rPr lang="fr-FR" sz="3200" dirty="0" err="1">
                <a:solidFill>
                  <a:srgbClr val="005DA2"/>
                </a:solidFill>
                <a:latin typeface="Times New Roman" panose="02020603050405020304" pitchFamily="18" charset="0"/>
                <a:cs typeface="Times New Roman" panose="02020603050405020304" pitchFamily="18" charset="0"/>
              </a:rPr>
              <a:t>nhỏ</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nhất</a:t>
            </a:r>
            <a:r>
              <a:rPr lang="fr-FR" sz="3200" dirty="0">
                <a:solidFill>
                  <a:srgbClr val="005DA2"/>
                </a:solidFill>
                <a:latin typeface="Times New Roman" panose="02020603050405020304" pitchFamily="18" charset="0"/>
                <a:cs typeface="Times New Roman" panose="02020603050405020304" pitchFamily="18" charset="0"/>
              </a:rPr>
              <a:t> (ĐCNN) </a:t>
            </a:r>
            <a:r>
              <a:rPr lang="fr-FR" sz="3200" dirty="0" err="1">
                <a:solidFill>
                  <a:srgbClr val="005DA2"/>
                </a:solidFill>
                <a:latin typeface="Times New Roman" panose="02020603050405020304" pitchFamily="18" charset="0"/>
                <a:cs typeface="Times New Roman" panose="02020603050405020304" pitchFamily="18" charset="0"/>
              </a:rPr>
              <a:t>của</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thước</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trong</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hình</a:t>
            </a:r>
            <a:endParaRPr lang="fr-FR" sz="3200" dirty="0">
              <a:solidFill>
                <a:srgbClr val="005DA2"/>
              </a:solidFill>
              <a:latin typeface="Times New Roman" panose="02020603050405020304" pitchFamily="18" charset="0"/>
              <a:cs typeface="Times New Roman" panose="02020603050405020304" pitchFamily="18" charset="0"/>
            </a:endParaRPr>
          </a:p>
          <a:p>
            <a:pPr defTabSz="1219170">
              <a:lnSpc>
                <a:spcPct val="150000"/>
              </a:lnSpc>
              <a:tabLst>
                <a:tab pos="751399" algn="l"/>
              </a:tabLst>
              <a:defRPr/>
            </a:pPr>
            <a:endParaRPr lang="en-US" sz="3200" dirty="0">
              <a:solidFill>
                <a:srgbClr val="005DA2"/>
              </a:solidFill>
              <a:latin typeface="Times New Roman" panose="02020603050405020304" pitchFamily="18" charset="0"/>
              <a:cs typeface="Times New Roman" panose="02020603050405020304" pitchFamily="18" charset="0"/>
            </a:endParaRPr>
          </a:p>
          <a:p>
            <a:pPr defTabSz="1219170">
              <a:lnSpc>
                <a:spcPct val="150000"/>
              </a:lnSpc>
              <a:tabLst>
                <a:tab pos="751399" algn="l"/>
              </a:tabLst>
              <a:defRPr/>
            </a:pPr>
            <a:endParaRPr lang="en-US" sz="3200" dirty="0">
              <a:solidFill>
                <a:srgbClr val="005DA2"/>
              </a:solidFill>
              <a:latin typeface="Times New Roman" panose="02020603050405020304" pitchFamily="18" charset="0"/>
              <a:cs typeface="Times New Roman" panose="02020603050405020304" pitchFamily="18" charset="0"/>
            </a:endParaRPr>
          </a:p>
          <a:p>
            <a:pPr defTabSz="1219170">
              <a:lnSpc>
                <a:spcPct val="150000"/>
              </a:lnSpc>
              <a:tabLst>
                <a:tab pos="751399" algn="l"/>
              </a:tabLst>
              <a:defRPr/>
            </a:pPr>
            <a:r>
              <a:rPr lang="fr-FR" sz="2400" dirty="0">
                <a:solidFill>
                  <a:srgbClr val="005DA2"/>
                </a:solidFill>
                <a:latin typeface="Times New Roman" panose="02020603050405020304" pitchFamily="18" charset="0"/>
                <a:cs typeface="Times New Roman" panose="02020603050405020304" pitchFamily="18" charset="0"/>
              </a:rPr>
              <a:t> </a:t>
            </a:r>
            <a:r>
              <a:rPr lang="fr-FR" sz="3200" dirty="0">
                <a:solidFill>
                  <a:srgbClr val="005DA2"/>
                </a:solidFill>
                <a:latin typeface="Times New Roman" panose="02020603050405020304" pitchFamily="18" charset="0"/>
                <a:cs typeface="Times New Roman" panose="02020603050405020304" pitchFamily="18" charset="0"/>
              </a:rPr>
              <a:t>A. GHĐ 10cm ; ĐCNN 0 cm  B. GHĐ 10cm ; ĐCNN 1cm.</a:t>
            </a:r>
            <a:endParaRPr lang="vi-VN" sz="3200" dirty="0">
              <a:solidFill>
                <a:srgbClr val="005DA2"/>
              </a:solidFill>
              <a:latin typeface="Times New Roman" panose="02020603050405020304" pitchFamily="18" charset="0"/>
              <a:cs typeface="Times New Roman" panose="02020603050405020304" pitchFamily="18" charset="0"/>
            </a:endParaRPr>
          </a:p>
          <a:p>
            <a:pPr defTabSz="1219170">
              <a:lnSpc>
                <a:spcPct val="150000"/>
              </a:lnSpc>
              <a:tabLst>
                <a:tab pos="751399" algn="l"/>
              </a:tabLst>
              <a:defRPr/>
            </a:pPr>
            <a:r>
              <a:rPr lang="fr-FR" sz="3200" dirty="0">
                <a:solidFill>
                  <a:srgbClr val="005DA2"/>
                </a:solidFill>
                <a:latin typeface="Times New Roman" panose="02020603050405020304" pitchFamily="18" charset="0"/>
                <a:cs typeface="Times New Roman" panose="02020603050405020304" pitchFamily="18" charset="0"/>
              </a:rPr>
              <a:t>C. GHĐ 10cm ; ĐCNN 0,5cm. D. GHĐ 10cm ; ĐCNN 1mm.</a:t>
            </a:r>
            <a:endParaRPr lang="vi-VN" sz="3200" dirty="0">
              <a:solidFill>
                <a:srgbClr val="005DA2"/>
              </a:solidFill>
              <a:latin typeface="Times New Roman" panose="02020603050405020304" pitchFamily="18" charset="0"/>
              <a:cs typeface="Times New Roman" panose="02020603050405020304" pitchFamily="18" charset="0"/>
            </a:endParaRPr>
          </a:p>
          <a:p>
            <a:pPr defTabSz="1219170">
              <a:tabLst>
                <a:tab pos="751399" algn="l"/>
              </a:tabLst>
              <a:defRPr/>
            </a:pPr>
            <a:endParaRPr lang="vi-VN" altLang="vi-VN" sz="3200" dirty="0">
              <a:solidFill>
                <a:srgbClr val="005DA2"/>
              </a:solidFill>
              <a:latin typeface="Times New Roman" panose="02020603050405020304" pitchFamily="18" charset="0"/>
              <a:cs typeface="Times New Roman" panose="02020603050405020304" pitchFamily="18" charset="0"/>
            </a:endParaRPr>
          </a:p>
        </p:txBody>
      </p:sp>
      <p:pic>
        <p:nvPicPr>
          <p:cNvPr id="4" name="Picture 1">
            <a:extLst>
              <a:ext uri="{FF2B5EF4-FFF2-40B4-BE49-F238E27FC236}">
                <a16:creationId xmlns:a16="http://schemas.microsoft.com/office/drawing/2014/main" id="{6F45669E-4D64-48AD-9327-BC7074670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607" y="2983348"/>
            <a:ext cx="9144000" cy="154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3101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ch_do_do_dai hinh_ 3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123" y="1094872"/>
            <a:ext cx="4962525" cy="428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a:hlinkClick r:id="rId3" action="ppaction://hlinksldjump"/>
          </p:cNvPr>
          <p:cNvSpPr txBox="1">
            <a:spLocks noChangeArrowheads="1"/>
          </p:cNvSpPr>
          <p:nvPr/>
        </p:nvSpPr>
        <p:spPr bwMode="auto">
          <a:xfrm>
            <a:off x="1001338" y="2025251"/>
            <a:ext cx="3507401" cy="239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ClrTx/>
              <a:buFontTx/>
              <a:buNone/>
            </a:pPr>
            <a:r>
              <a:rPr lang="en-US" sz="3733" dirty="0" err="1">
                <a:solidFill>
                  <a:srgbClr val="002060"/>
                </a:solidFill>
                <a:latin typeface="Times New Roman" panose="02020603050405020304" pitchFamily="18" charset="0"/>
                <a:cs typeface="Times New Roman" panose="02020603050405020304" pitchFamily="18" charset="0"/>
              </a:rPr>
              <a:t>Câu</a:t>
            </a:r>
            <a:r>
              <a:rPr lang="en-US" sz="3733" dirty="0">
                <a:solidFill>
                  <a:srgbClr val="002060"/>
                </a:solidFill>
                <a:latin typeface="Times New Roman" panose="02020603050405020304" pitchFamily="18" charset="0"/>
                <a:cs typeface="Times New Roman" panose="02020603050405020304" pitchFamily="18" charset="0"/>
              </a:rPr>
              <a:t> 5: </a:t>
            </a:r>
            <a:r>
              <a:rPr lang="en-US" sz="3733" dirty="0" err="1">
                <a:solidFill>
                  <a:srgbClr val="002060"/>
                </a:solidFill>
                <a:latin typeface="Times New Roman" panose="02020603050405020304" pitchFamily="18" charset="0"/>
                <a:cs typeface="Times New Roman" panose="02020603050405020304" pitchFamily="18" charset="0"/>
              </a:rPr>
              <a:t>Đọc</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kết</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quả</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đo</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chiều</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dài</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của</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các</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bút</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chì</a:t>
            </a:r>
            <a:r>
              <a:rPr lang="en-US" sz="3733" dirty="0">
                <a:solidFill>
                  <a:srgbClr val="002060"/>
                </a:solidFill>
                <a:latin typeface="Times New Roman" panose="02020603050405020304" pitchFamily="18" charset="0"/>
                <a:cs typeface="Times New Roman" panose="02020603050405020304" pitchFamily="18" charset="0"/>
              </a:rPr>
              <a:t> ở </a:t>
            </a:r>
            <a:r>
              <a:rPr lang="en-US" sz="3733" dirty="0" err="1">
                <a:solidFill>
                  <a:srgbClr val="002060"/>
                </a:solidFill>
                <a:latin typeface="Times New Roman" panose="02020603050405020304" pitchFamily="18" charset="0"/>
                <a:cs typeface="Times New Roman" panose="02020603050405020304" pitchFamily="18" charset="0"/>
              </a:rPr>
              <a:t>hình</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bên</a:t>
            </a:r>
            <a:endParaRPr lang="en-US" sz="3733"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1055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48796" y="316585"/>
            <a:ext cx="9254192" cy="751367"/>
            <a:chOff x="871868" y="715523"/>
            <a:chExt cx="7709460"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solidFill>
                  <a:srgbClr val="00518E"/>
                </a:solidFill>
              </a:endParaRPr>
            </a:p>
          </p:txBody>
        </p:sp>
        <p:sp>
          <p:nvSpPr>
            <p:cNvPr id="4" name="TextBox 3"/>
            <p:cNvSpPr txBox="1"/>
            <p:nvPr/>
          </p:nvSpPr>
          <p:spPr>
            <a:xfrm>
              <a:off x="871868" y="715523"/>
              <a:ext cx="818708" cy="500089"/>
            </a:xfrm>
            <a:prstGeom prst="rect">
              <a:avLst/>
            </a:prstGeom>
            <a:noFill/>
          </p:spPr>
          <p:txBody>
            <a:bodyPr wrap="square" rtlCol="0">
              <a:spAutoFit/>
            </a:bodyPr>
            <a:lstStyle/>
            <a:p>
              <a:pPr algn="ctr"/>
              <a:r>
                <a:rPr lang="en-US" sz="3733" b="1" dirty="0">
                  <a:solidFill>
                    <a:srgbClr val="00518E"/>
                  </a:solidFill>
                  <a:latin typeface="Times New Roman" panose="02020603050405020304" pitchFamily="18" charset="0"/>
                  <a:cs typeface="Times New Roman" panose="02020603050405020304" pitchFamily="18" charset="0"/>
                </a:rPr>
                <a:t>V</a:t>
              </a:r>
            </a:p>
          </p:txBody>
        </p:sp>
        <p:sp>
          <p:nvSpPr>
            <p:cNvPr id="5" name="TextBox 4"/>
            <p:cNvSpPr txBox="1"/>
            <p:nvPr/>
          </p:nvSpPr>
          <p:spPr>
            <a:xfrm>
              <a:off x="1690576" y="755828"/>
              <a:ext cx="6890752" cy="500089"/>
            </a:xfrm>
            <a:prstGeom prst="rect">
              <a:avLst/>
            </a:prstGeom>
            <a:noFill/>
          </p:spPr>
          <p:txBody>
            <a:bodyPr wrap="square" rtlCol="0">
              <a:spAutoFit/>
            </a:bodyPr>
            <a:lstStyle/>
            <a:p>
              <a:pPr algn="ctr"/>
              <a:r>
                <a:rPr lang="en-US" sz="3733" b="1" dirty="0">
                  <a:solidFill>
                    <a:srgbClr val="00518E"/>
                  </a:solidFill>
                  <a:latin typeface="Times New Roman" panose="02020603050405020304" pitchFamily="18" charset="0"/>
                  <a:cs typeface="Times New Roman" panose="02020603050405020304" pitchFamily="18" charset="0"/>
                </a:rPr>
                <a:t>HOẠT ĐỘNG TRẢI NGHIỆM</a:t>
              </a:r>
            </a:p>
          </p:txBody>
        </p:sp>
      </p:grpSp>
      <p:graphicFrame>
        <p:nvGraphicFramePr>
          <p:cNvPr id="7" name="Table 9">
            <a:extLst>
              <a:ext uri="{FF2B5EF4-FFF2-40B4-BE49-F238E27FC236}">
                <a16:creationId xmlns:a16="http://schemas.microsoft.com/office/drawing/2014/main" id="{54D39514-7953-4F0B-9818-4A065E1B3D69}"/>
              </a:ext>
            </a:extLst>
          </p:cNvPr>
          <p:cNvGraphicFramePr>
            <a:graphicFrameLocks noGrp="1"/>
          </p:cNvGraphicFramePr>
          <p:nvPr>
            <p:extLst>
              <p:ext uri="{D42A27DB-BD31-4B8C-83A1-F6EECF244321}">
                <p14:modId xmlns:p14="http://schemas.microsoft.com/office/powerpoint/2010/main" val="2371068338"/>
              </p:ext>
            </p:extLst>
          </p:nvPr>
        </p:nvGraphicFramePr>
        <p:xfrm>
          <a:off x="299049" y="1067953"/>
          <a:ext cx="11547895" cy="5419257"/>
        </p:xfrm>
        <a:graphic>
          <a:graphicData uri="http://schemas.openxmlformats.org/drawingml/2006/table">
            <a:tbl>
              <a:tblPr firstRow="1" bandRow="1">
                <a:tableStyleId>{5940675A-B579-460E-94D1-54222C63F5DA}</a:tableStyleId>
              </a:tblPr>
              <a:tblGrid>
                <a:gridCol w="5911971">
                  <a:extLst>
                    <a:ext uri="{9D8B030D-6E8A-4147-A177-3AD203B41FA5}">
                      <a16:colId xmlns:a16="http://schemas.microsoft.com/office/drawing/2014/main" val="2117760538"/>
                    </a:ext>
                  </a:extLst>
                </a:gridCol>
                <a:gridCol w="5635924">
                  <a:extLst>
                    <a:ext uri="{9D8B030D-6E8A-4147-A177-3AD203B41FA5}">
                      <a16:colId xmlns:a16="http://schemas.microsoft.com/office/drawing/2014/main" val="997987000"/>
                    </a:ext>
                  </a:extLst>
                </a:gridCol>
              </a:tblGrid>
              <a:tr h="1944537">
                <a:tc>
                  <a:txBody>
                    <a:bodyPr/>
                    <a:lstStyle/>
                    <a:p>
                      <a:pPr algn="ctr"/>
                      <a:r>
                        <a:rPr lang="en-US" sz="3700" dirty="0" err="1"/>
                        <a:t>Góc</a:t>
                      </a:r>
                      <a:r>
                        <a:rPr lang="en-US" sz="3700" dirty="0"/>
                        <a:t>:</a:t>
                      </a:r>
                      <a:r>
                        <a:rPr lang="en-US" sz="3700" baseline="0" dirty="0"/>
                        <a:t> </a:t>
                      </a:r>
                      <a:r>
                        <a:rPr lang="vi-VN" sz="3700" dirty="0"/>
                        <a:t>Chuyên gia toán học</a:t>
                      </a:r>
                    </a:p>
                    <a:p>
                      <a:pPr algn="ctr"/>
                      <a:r>
                        <a:rPr lang="vi-VN" sz="3700" dirty="0"/>
                        <a:t>Đ</a:t>
                      </a:r>
                      <a:r>
                        <a:rPr lang="it-IT" sz="3700" dirty="0"/>
                        <a:t>o đường kính nắp</a:t>
                      </a:r>
                      <a:r>
                        <a:rPr lang="vi-VN" sz="3700" dirty="0"/>
                        <a:t> c</a:t>
                      </a:r>
                      <a:r>
                        <a:rPr lang="it-IT" sz="3700" dirty="0"/>
                        <a:t>hai</a:t>
                      </a:r>
                      <a:endParaRPr lang="vi-VN" sz="3700" b="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vi-VN" sz="3700" dirty="0"/>
                        <a:t>Chuyên gia vật lí</a:t>
                      </a:r>
                    </a:p>
                    <a:p>
                      <a:pPr algn="ctr"/>
                      <a:r>
                        <a:rPr lang="en-US" sz="3700" dirty="0"/>
                        <a:t>   </a:t>
                      </a:r>
                      <a:r>
                        <a:rPr lang="vi-VN" sz="3700" dirty="0"/>
                        <a:t>Đo thể tích của một khối lập phương. </a:t>
                      </a:r>
                      <a:endParaRPr lang="vi-VN" sz="3700" b="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93755095"/>
                  </a:ext>
                </a:extLst>
              </a:tr>
              <a:tr h="2936240">
                <a:tc>
                  <a:txBody>
                    <a:bodyPr/>
                    <a:lstStyle/>
                    <a:p>
                      <a:pPr marL="0" algn="ctr" defTabSz="1065490" rtl="0" eaLnBrk="1" latinLnBrk="0" hangingPunct="1"/>
                      <a:r>
                        <a:rPr lang="en-US" sz="3700" dirty="0" err="1"/>
                        <a:t>Góc</a:t>
                      </a:r>
                      <a:r>
                        <a:rPr lang="en-US" sz="3700" dirty="0"/>
                        <a:t>:</a:t>
                      </a:r>
                      <a:r>
                        <a:rPr lang="en-US" sz="3700" baseline="0" dirty="0"/>
                        <a:t> </a:t>
                      </a:r>
                      <a:r>
                        <a:rPr lang="vi-VN" sz="3700" dirty="0"/>
                        <a:t>Chuyên gia chăm sóc sức khỏe</a:t>
                      </a:r>
                    </a:p>
                    <a:p>
                      <a:pPr marL="0" algn="ctr" defTabSz="1065490" rtl="0" eaLnBrk="1" latinLnBrk="0" hangingPunct="1"/>
                      <a:r>
                        <a:rPr lang="vi-VN" sz="3700" dirty="0"/>
                        <a:t>Đo và đánh giá chiều cao của bạn trong nhóm và đề ra biện pháp tăng chiều cao.</a:t>
                      </a:r>
                      <a:endParaRPr lang="vi-VN" sz="3700" b="0" dirty="0">
                        <a:solidFill>
                          <a:schemeClr val="accent6">
                            <a:lumMod val="75000"/>
                          </a:schemeClr>
                        </a:solidFill>
                        <a:latin typeface="Times New Roman" panose="02020603050405020304" pitchFamily="18" charset="0"/>
                        <a:cs typeface="Times New Roman" panose="02020603050405020304" pitchFamily="18" charset="0"/>
                      </a:endParaRPr>
                    </a:p>
                  </a:txBody>
                  <a:tcPr/>
                </a:tc>
                <a:tc>
                  <a:txBody>
                    <a:bodyPr/>
                    <a:lstStyle/>
                    <a:p>
                      <a:pPr marL="0" algn="ctr" defTabSz="1065490" rtl="0" eaLnBrk="1" latinLnBrk="0" hangingPunct="1"/>
                      <a:r>
                        <a:rPr lang="en-US" sz="3700" dirty="0" err="1"/>
                        <a:t>Góc</a:t>
                      </a:r>
                      <a:r>
                        <a:rPr lang="en-US" sz="3700" dirty="0"/>
                        <a:t>:</a:t>
                      </a:r>
                      <a:r>
                        <a:rPr lang="en-US" sz="3700" baseline="0" dirty="0"/>
                        <a:t> </a:t>
                      </a:r>
                      <a:r>
                        <a:rPr lang="vi-VN" sz="3700" dirty="0"/>
                        <a:t>Chuyên gia đo đạc</a:t>
                      </a:r>
                    </a:p>
                    <a:p>
                      <a:pPr marL="0" algn="ctr" defTabSz="1065490" rtl="0" eaLnBrk="1" latinLnBrk="0" hangingPunct="1"/>
                      <a:endParaRPr lang="en-US" sz="3700" dirty="0"/>
                    </a:p>
                    <a:p>
                      <a:pPr marL="0" algn="ctr" defTabSz="1065490" rtl="0" eaLnBrk="1" latinLnBrk="0" hangingPunct="1"/>
                      <a:r>
                        <a:rPr lang="vi-VN" sz="3700" dirty="0"/>
                        <a:t>Dùng điện thoại để đo đạc một số trường hợp</a:t>
                      </a:r>
                      <a:endParaRPr lang="vi-VN" sz="3700" b="0" dirty="0">
                        <a:solidFill>
                          <a:schemeClr val="accent6">
                            <a:lumMod val="75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94577731"/>
                  </a:ext>
                </a:extLst>
              </a:tr>
            </a:tbl>
          </a:graphicData>
        </a:graphic>
      </p:graphicFrame>
    </p:spTree>
    <p:extLst>
      <p:ext uri="{BB962C8B-B14F-4D97-AF65-F5344CB8AC3E}">
        <p14:creationId xmlns:p14="http://schemas.microsoft.com/office/powerpoint/2010/main" val="279178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11460163" y="557213"/>
            <a:ext cx="731837" cy="525462"/>
          </a:xfrm>
          <a:prstGeom prst="rect">
            <a:avLst/>
          </a:prstGeom>
        </p:spPr>
        <p:txBody>
          <a:bodyPr/>
          <a:lstStyle/>
          <a:p>
            <a:fld id="{00000000-1234-1234-1234-123412341234}" type="slidenum">
              <a:rPr lang="en" smtClean="0">
                <a:solidFill>
                  <a:srgbClr val="A6BCC9"/>
                </a:solidFill>
              </a:rPr>
              <a:pPr/>
              <a:t>4</a:t>
            </a:fld>
            <a:endParaRPr lang="en">
              <a:solidFill>
                <a:srgbClr val="A6BCC9"/>
              </a:solidFill>
            </a:endParaRPr>
          </a:p>
        </p:txBody>
      </p:sp>
      <p:sp>
        <p:nvSpPr>
          <p:cNvPr id="3" name="TextBox 2"/>
          <p:cNvSpPr txBox="1"/>
          <p:nvPr/>
        </p:nvSpPr>
        <p:spPr>
          <a:xfrm>
            <a:off x="3164441" y="362325"/>
            <a:ext cx="5890516" cy="666786"/>
          </a:xfrm>
          <a:prstGeom prst="rect">
            <a:avLst/>
          </a:prstGeom>
          <a:noFill/>
        </p:spPr>
        <p:txBody>
          <a:bodyPr wrap="square" rtlCol="0">
            <a:spAutoFit/>
          </a:bodyPr>
          <a:lstStyle/>
          <a:p>
            <a:pPr algn="ctr"/>
            <a:r>
              <a:rPr lang="en-US" sz="3733" b="1" dirty="0">
                <a:solidFill>
                  <a:srgbClr val="002060"/>
                </a:solidFill>
                <a:latin typeface="Times New Roman" panose="02020603050405020304" pitchFamily="18" charset="0"/>
                <a:cs typeface="Times New Roman" panose="02020603050405020304" pitchFamily="18" charset="0"/>
              </a:rPr>
              <a:t>NỘI DUNG CHÍNH</a:t>
            </a:r>
          </a:p>
        </p:txBody>
      </p:sp>
      <p:cxnSp>
        <p:nvCxnSpPr>
          <p:cNvPr id="5" name="Straight Connector 4"/>
          <p:cNvCxnSpPr/>
          <p:nvPr/>
        </p:nvCxnSpPr>
        <p:spPr>
          <a:xfrm flipV="1">
            <a:off x="1232899" y="3575408"/>
            <a:ext cx="9753600" cy="8219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029881" y="1773943"/>
            <a:ext cx="1549623" cy="1946556"/>
            <a:chOff x="772410" y="1330457"/>
            <a:chExt cx="1162217" cy="1459917"/>
          </a:xfrm>
        </p:grpSpPr>
        <p:sp>
          <p:nvSpPr>
            <p:cNvPr id="6" name="Oval Callout 5"/>
            <p:cNvSpPr/>
            <p:nvPr/>
          </p:nvSpPr>
          <p:spPr>
            <a:xfrm rot="20421738">
              <a:off x="772410" y="1330457"/>
              <a:ext cx="1162217" cy="1190425"/>
            </a:xfrm>
            <a:prstGeom prst="wedgeEllipseCallout">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9755"/>
                </a:solidFill>
              </a:endParaRPr>
            </a:p>
          </p:txBody>
        </p:sp>
        <p:sp>
          <p:nvSpPr>
            <p:cNvPr id="10" name="TextBox 9"/>
            <p:cNvSpPr txBox="1"/>
            <p:nvPr/>
          </p:nvSpPr>
          <p:spPr>
            <a:xfrm>
              <a:off x="1091527" y="1602503"/>
              <a:ext cx="523982" cy="623248"/>
            </a:xfrm>
            <a:prstGeom prst="rect">
              <a:avLst/>
            </a:prstGeom>
            <a:noFill/>
          </p:spPr>
          <p:txBody>
            <a:bodyPr wrap="square" rtlCol="0">
              <a:spAutoFit/>
            </a:bodyPr>
            <a:lstStyle/>
            <a:p>
              <a:r>
                <a:rPr lang="en-US" sz="4800" dirty="0"/>
                <a:t>1</a:t>
              </a:r>
            </a:p>
          </p:txBody>
        </p:sp>
        <p:sp>
          <p:nvSpPr>
            <p:cNvPr id="14" name="Oval 13"/>
            <p:cNvSpPr/>
            <p:nvPr/>
          </p:nvSpPr>
          <p:spPr>
            <a:xfrm>
              <a:off x="1319354" y="2696026"/>
              <a:ext cx="105412" cy="94348"/>
            </a:xfrm>
            <a:prstGeom prst="ellipse">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16" name="TextBox 15"/>
          <p:cNvSpPr txBox="1"/>
          <p:nvPr/>
        </p:nvSpPr>
        <p:spPr>
          <a:xfrm>
            <a:off x="16000" y="3906147"/>
            <a:ext cx="3507499" cy="584775"/>
          </a:xfrm>
          <a:prstGeom prst="rect">
            <a:avLst/>
          </a:prstGeom>
          <a:noFill/>
        </p:spPr>
        <p:txBody>
          <a:bodyPr wrap="square" rtlCol="0">
            <a:spAutoFit/>
          </a:bodyPr>
          <a:lstStyle/>
          <a:p>
            <a:pPr algn="ctr"/>
            <a:r>
              <a:rPr lang="en-US" sz="3200" dirty="0" err="1">
                <a:solidFill>
                  <a:srgbClr val="002060"/>
                </a:solidFill>
                <a:latin typeface="Times New Roman" panose="02020603050405020304" pitchFamily="18" charset="0"/>
                <a:cs typeface="Times New Roman" panose="02020603050405020304" pitchFamily="18" charset="0"/>
              </a:rPr>
              <a:t>Đơn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vị</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độ</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dài</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965609" y="2387577"/>
            <a:ext cx="2972252" cy="1077218"/>
          </a:xfrm>
          <a:prstGeom prst="rect">
            <a:avLst/>
          </a:prstGeom>
          <a:noFill/>
        </p:spPr>
        <p:txBody>
          <a:bodyPr wrap="square" rtlCol="0">
            <a:spAutoFit/>
          </a:bodyPr>
          <a:lstStyle/>
          <a:p>
            <a:pPr algn="ctr"/>
            <a:r>
              <a:rPr lang="en-US" sz="3200" dirty="0" err="1">
                <a:solidFill>
                  <a:srgbClr val="002060"/>
                </a:solidFill>
                <a:latin typeface="Times New Roman" panose="02020603050405020304" pitchFamily="18" charset="0"/>
                <a:cs typeface="Times New Roman" panose="02020603050405020304" pitchFamily="18" charset="0"/>
              </a:rPr>
              <a:t>Dụng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cụ</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chiều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dài</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5379971" y="4080231"/>
            <a:ext cx="3993535" cy="584775"/>
          </a:xfrm>
          <a:prstGeom prst="rect">
            <a:avLst/>
          </a:prstGeom>
          <a:noFill/>
        </p:spPr>
        <p:txBody>
          <a:bodyPr wrap="square" rtlCol="0">
            <a:spAutoFit/>
          </a:bodyPr>
          <a:lstStyle/>
          <a:p>
            <a:pPr algn="ctr"/>
            <a:r>
              <a:rPr lang="en-US" sz="3200" dirty="0" err="1">
                <a:solidFill>
                  <a:srgbClr val="002060"/>
                </a:solidFill>
                <a:latin typeface="Times New Roman" panose="02020603050405020304" pitchFamily="18" charset="0"/>
                <a:cs typeface="Times New Roman" panose="02020603050405020304" pitchFamily="18" charset="0"/>
              </a:rPr>
              <a:t>Cách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chiều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dài</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459136" y="1896646"/>
            <a:ext cx="3401312" cy="1569660"/>
          </a:xfrm>
          <a:prstGeom prst="rect">
            <a:avLst/>
          </a:prstGeom>
          <a:noFill/>
        </p:spPr>
        <p:txBody>
          <a:bodyPr wrap="square" rtlCol="0">
            <a:spAutoFit/>
          </a:bodyPr>
          <a:lstStyle/>
          <a:p>
            <a:pPr algn="ctr"/>
            <a:r>
              <a:rPr lang="en-US" sz="3200" dirty="0" err="1">
                <a:solidFill>
                  <a:srgbClr val="002060"/>
                </a:solidFill>
                <a:latin typeface="Times New Roman" panose="02020603050405020304" pitchFamily="18" charset="0"/>
                <a:cs typeface="Times New Roman" panose="02020603050405020304" pitchFamily="18" charset="0"/>
              </a:rPr>
              <a:t>Vận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dụng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chiều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dài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thể</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tích</a:t>
            </a:r>
            <a:endParaRPr lang="en-US" sz="3200" dirty="0">
              <a:solidFill>
                <a:srgbClr val="002060"/>
              </a:solidFill>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3676925" y="3512509"/>
            <a:ext cx="1549623" cy="1958625"/>
            <a:chOff x="2757693" y="2634381"/>
            <a:chExt cx="1162217" cy="1468969"/>
          </a:xfrm>
        </p:grpSpPr>
        <p:grpSp>
          <p:nvGrpSpPr>
            <p:cNvPr id="20" name="Group 19"/>
            <p:cNvGrpSpPr/>
            <p:nvPr/>
          </p:nvGrpSpPr>
          <p:grpSpPr>
            <a:xfrm>
              <a:off x="2757693" y="2912925"/>
              <a:ext cx="1162217" cy="1190425"/>
              <a:chOff x="2936831" y="2920226"/>
              <a:chExt cx="1162217" cy="1190425"/>
            </a:xfrm>
          </p:grpSpPr>
          <p:sp>
            <p:nvSpPr>
              <p:cNvPr id="8" name="Oval Callout 7"/>
              <p:cNvSpPr/>
              <p:nvPr/>
            </p:nvSpPr>
            <p:spPr>
              <a:xfrm rot="9776117">
                <a:off x="2936831" y="2920226"/>
                <a:ext cx="1162217" cy="1190425"/>
              </a:xfrm>
              <a:prstGeom prst="wedgeEllipseCallo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1" name="TextBox 10"/>
              <p:cNvSpPr txBox="1"/>
              <p:nvPr/>
            </p:nvSpPr>
            <p:spPr>
              <a:xfrm>
                <a:off x="3255948" y="3192272"/>
                <a:ext cx="523982" cy="623248"/>
              </a:xfrm>
              <a:prstGeom prst="rect">
                <a:avLst/>
              </a:prstGeom>
              <a:noFill/>
            </p:spPr>
            <p:txBody>
              <a:bodyPr wrap="square" rtlCol="0">
                <a:spAutoFit/>
              </a:bodyPr>
              <a:lstStyle/>
              <a:p>
                <a:r>
                  <a:rPr lang="en-US" sz="4800" dirty="0"/>
                  <a:t>2</a:t>
                </a:r>
              </a:p>
            </p:txBody>
          </p:sp>
        </p:grpSp>
        <p:sp>
          <p:nvSpPr>
            <p:cNvPr id="23" name="Oval 22"/>
            <p:cNvSpPr/>
            <p:nvPr/>
          </p:nvSpPr>
          <p:spPr>
            <a:xfrm>
              <a:off x="3286095" y="2634381"/>
              <a:ext cx="108402" cy="1088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grpSp>
        <p:nvGrpSpPr>
          <p:cNvPr id="28" name="Group 27"/>
          <p:cNvGrpSpPr/>
          <p:nvPr/>
        </p:nvGrpSpPr>
        <p:grpSpPr>
          <a:xfrm>
            <a:off x="6429557" y="1678545"/>
            <a:ext cx="1549623" cy="1975004"/>
            <a:chOff x="4822167" y="1258908"/>
            <a:chExt cx="1162217" cy="1481253"/>
          </a:xfrm>
        </p:grpSpPr>
        <p:grpSp>
          <p:nvGrpSpPr>
            <p:cNvPr id="21" name="Group 20"/>
            <p:cNvGrpSpPr/>
            <p:nvPr/>
          </p:nvGrpSpPr>
          <p:grpSpPr>
            <a:xfrm>
              <a:off x="4822167" y="1258908"/>
              <a:ext cx="1162217" cy="1190425"/>
              <a:chOff x="4942005" y="1361277"/>
              <a:chExt cx="1162217" cy="1190425"/>
            </a:xfrm>
          </p:grpSpPr>
          <p:sp>
            <p:nvSpPr>
              <p:cNvPr id="7" name="Oval Callout 6"/>
              <p:cNvSpPr/>
              <p:nvPr/>
            </p:nvSpPr>
            <p:spPr>
              <a:xfrm rot="20421738">
                <a:off x="4942005" y="1361277"/>
                <a:ext cx="1162217" cy="1190425"/>
              </a:xfrm>
              <a:prstGeom prst="wedgeEllipseCallout">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2" name="TextBox 11"/>
              <p:cNvSpPr txBox="1"/>
              <p:nvPr/>
            </p:nvSpPr>
            <p:spPr>
              <a:xfrm>
                <a:off x="5261122" y="1617913"/>
                <a:ext cx="523982" cy="623248"/>
              </a:xfrm>
              <a:prstGeom prst="rect">
                <a:avLst/>
              </a:prstGeom>
              <a:noFill/>
            </p:spPr>
            <p:txBody>
              <a:bodyPr wrap="square" rtlCol="0">
                <a:spAutoFit/>
              </a:bodyPr>
              <a:lstStyle/>
              <a:p>
                <a:r>
                  <a:rPr lang="en-US" sz="4800" dirty="0"/>
                  <a:t>3</a:t>
                </a:r>
              </a:p>
            </p:txBody>
          </p:sp>
        </p:grpSp>
        <p:sp>
          <p:nvSpPr>
            <p:cNvPr id="25" name="Oval 24"/>
            <p:cNvSpPr/>
            <p:nvPr/>
          </p:nvSpPr>
          <p:spPr>
            <a:xfrm>
              <a:off x="5349075" y="2631342"/>
              <a:ext cx="108402" cy="108819"/>
            </a:xfrm>
            <a:prstGeom prst="ellipse">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grpSp>
        <p:nvGrpSpPr>
          <p:cNvPr id="29" name="Group 28"/>
          <p:cNvGrpSpPr/>
          <p:nvPr/>
        </p:nvGrpSpPr>
        <p:grpSpPr>
          <a:xfrm>
            <a:off x="9436877" y="3495520"/>
            <a:ext cx="1549623" cy="1975611"/>
            <a:chOff x="7077657" y="2621640"/>
            <a:chExt cx="1162217" cy="1481708"/>
          </a:xfrm>
        </p:grpSpPr>
        <p:grpSp>
          <p:nvGrpSpPr>
            <p:cNvPr id="22" name="Group 21"/>
            <p:cNvGrpSpPr/>
            <p:nvPr/>
          </p:nvGrpSpPr>
          <p:grpSpPr>
            <a:xfrm>
              <a:off x="7077657" y="2912923"/>
              <a:ext cx="1162217" cy="1190425"/>
              <a:chOff x="7247073" y="2873395"/>
              <a:chExt cx="1162217" cy="1190425"/>
            </a:xfrm>
          </p:grpSpPr>
          <p:sp>
            <p:nvSpPr>
              <p:cNvPr id="9" name="Oval Callout 8"/>
              <p:cNvSpPr/>
              <p:nvPr/>
            </p:nvSpPr>
            <p:spPr>
              <a:xfrm rot="9776117">
                <a:off x="7247073" y="2873395"/>
                <a:ext cx="1162217" cy="1190425"/>
              </a:xfrm>
              <a:prstGeom prst="wedgeEllipseCallout">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TextBox 12"/>
              <p:cNvSpPr txBox="1"/>
              <p:nvPr/>
            </p:nvSpPr>
            <p:spPr>
              <a:xfrm>
                <a:off x="7594002" y="3145441"/>
                <a:ext cx="523982" cy="623247"/>
              </a:xfrm>
              <a:prstGeom prst="rect">
                <a:avLst/>
              </a:prstGeom>
              <a:noFill/>
            </p:spPr>
            <p:txBody>
              <a:bodyPr wrap="square" rtlCol="0">
                <a:spAutoFit/>
              </a:bodyPr>
              <a:lstStyle/>
              <a:p>
                <a:r>
                  <a:rPr lang="en-US" sz="4800" dirty="0"/>
                  <a:t>4</a:t>
                </a:r>
              </a:p>
            </p:txBody>
          </p:sp>
        </p:grpSp>
        <p:sp>
          <p:nvSpPr>
            <p:cNvPr id="26" name="Oval 25"/>
            <p:cNvSpPr/>
            <p:nvPr/>
          </p:nvSpPr>
          <p:spPr>
            <a:xfrm>
              <a:off x="7632376" y="2621640"/>
              <a:ext cx="108402" cy="108819"/>
            </a:xfrm>
            <a:prstGeom prst="ellipse">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Tree>
    <p:extLst>
      <p:ext uri="{BB962C8B-B14F-4D97-AF65-F5344CB8AC3E}">
        <p14:creationId xmlns:p14="http://schemas.microsoft.com/office/powerpoint/2010/main" val="33448849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0-#ppt_w/2"/>
                                          </p:val>
                                        </p:tav>
                                        <p:tav tm="100000">
                                          <p:val>
                                            <p:strVal val="#ppt_x"/>
                                          </p:val>
                                        </p:tav>
                                      </p:tavLst>
                                    </p:anim>
                                    <p:anim calcmode="lin" valueType="num">
                                      <p:cBhvr additive="base">
                                        <p:cTn id="8" dur="1250" fill="hold"/>
                                        <p:tgtEl>
                                          <p:spTgt spid="15"/>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2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6" presetClass="entr" presetSubtype="16" fill="hold" grpId="0" nodeType="withEffect">
                                  <p:stCondLst>
                                    <p:cond delay="75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1000" fill="hold"/>
                                        <p:tgtEl>
                                          <p:spTgt spid="28"/>
                                        </p:tgtEl>
                                        <p:attrNameLst>
                                          <p:attrName>ppt_x</p:attrName>
                                        </p:attrNameLst>
                                      </p:cBhvr>
                                      <p:tavLst>
                                        <p:tav tm="0">
                                          <p:val>
                                            <p:strVal val="#ppt_x"/>
                                          </p:val>
                                        </p:tav>
                                        <p:tav tm="100000">
                                          <p:val>
                                            <p:strVal val="#ppt_x"/>
                                          </p:val>
                                        </p:tav>
                                      </p:tavLst>
                                    </p:anim>
                                    <p:anim calcmode="lin" valueType="num">
                                      <p:cBhvr additive="base">
                                        <p:cTn id="27" dur="1000" fill="hold"/>
                                        <p:tgtEl>
                                          <p:spTgt spid="28"/>
                                        </p:tgtEl>
                                        <p:attrNameLst>
                                          <p:attrName>ppt_y</p:attrName>
                                        </p:attrNameLst>
                                      </p:cBhvr>
                                      <p:tavLst>
                                        <p:tav tm="0">
                                          <p:val>
                                            <p:strVal val="0-#ppt_h/2"/>
                                          </p:val>
                                        </p:tav>
                                        <p:tav tm="100000">
                                          <p:val>
                                            <p:strVal val="#ppt_y"/>
                                          </p:val>
                                        </p:tav>
                                      </p:tavLst>
                                    </p:anim>
                                  </p:childTnLst>
                                </p:cTn>
                              </p:par>
                              <p:par>
                                <p:cTn id="28" presetID="2" presetClass="entr" presetSubtype="6" fill="hold" grpId="0" nodeType="withEffect">
                                  <p:stCondLst>
                                    <p:cond delay="50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1000" fill="hold"/>
                                        <p:tgtEl>
                                          <p:spTgt spid="18"/>
                                        </p:tgtEl>
                                        <p:attrNameLst>
                                          <p:attrName>ppt_x</p:attrName>
                                        </p:attrNameLst>
                                      </p:cBhvr>
                                      <p:tavLst>
                                        <p:tav tm="0">
                                          <p:val>
                                            <p:strVal val="1+#ppt_w/2"/>
                                          </p:val>
                                        </p:tav>
                                        <p:tav tm="100000">
                                          <p:val>
                                            <p:strVal val="#ppt_x"/>
                                          </p:val>
                                        </p:tav>
                                      </p:tavLst>
                                    </p:anim>
                                    <p:anim calcmode="lin" valueType="num">
                                      <p:cBhvr additive="base">
                                        <p:cTn id="31"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1000" fill="hold"/>
                                        <p:tgtEl>
                                          <p:spTgt spid="29"/>
                                        </p:tgtEl>
                                        <p:attrNameLst>
                                          <p:attrName>ppt_x</p:attrName>
                                        </p:attrNameLst>
                                      </p:cBhvr>
                                      <p:tavLst>
                                        <p:tav tm="0">
                                          <p:val>
                                            <p:strVal val="1+#ppt_w/2"/>
                                          </p:val>
                                        </p:tav>
                                        <p:tav tm="100000">
                                          <p:val>
                                            <p:strVal val="#ppt_x"/>
                                          </p:val>
                                        </p:tav>
                                      </p:tavLst>
                                    </p:anim>
                                    <p:anim calcmode="lin" valueType="num">
                                      <p:cBhvr additive="base">
                                        <p:cTn id="37" dur="1000" fill="hold"/>
                                        <p:tgtEl>
                                          <p:spTgt spid="29"/>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stCondLst>
                                    <p:cond delay="50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1000" fill="hold"/>
                                        <p:tgtEl>
                                          <p:spTgt spid="19"/>
                                        </p:tgtEl>
                                        <p:attrNameLst>
                                          <p:attrName>ppt_x</p:attrName>
                                        </p:attrNameLst>
                                      </p:cBhvr>
                                      <p:tavLst>
                                        <p:tav tm="0">
                                          <p:val>
                                            <p:strVal val="1+#ppt_w/2"/>
                                          </p:val>
                                        </p:tav>
                                        <p:tav tm="100000">
                                          <p:val>
                                            <p:strVal val="#ppt_x"/>
                                          </p:val>
                                        </p:tav>
                                      </p:tavLst>
                                    </p:anim>
                                    <p:anim calcmode="lin" valueType="num">
                                      <p:cBhvr additive="base">
                                        <p:cTn id="41"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Delay 20"/>
          <p:cNvSpPr/>
          <p:nvPr/>
        </p:nvSpPr>
        <p:spPr>
          <a:xfrm>
            <a:off x="-225329" y="1603048"/>
            <a:ext cx="4903140" cy="4860064"/>
          </a:xfrm>
          <a:prstGeom prst="flowChartDelay">
            <a:avLst/>
          </a:prstGeom>
          <a:noFill/>
          <a:ln>
            <a:solidFill>
              <a:srgbClr val="22B7C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7"/>
          <p:cNvSpPr/>
          <p:nvPr/>
        </p:nvSpPr>
        <p:spPr>
          <a:xfrm>
            <a:off x="1662545" y="169967"/>
            <a:ext cx="8866911" cy="1059580"/>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Slide Number Placeholder 1"/>
          <p:cNvSpPr>
            <a:spLocks noGrp="1"/>
          </p:cNvSpPr>
          <p:nvPr>
            <p:ph type="sldNum" idx="12"/>
          </p:nvPr>
        </p:nvSpPr>
        <p:spPr/>
        <p:txBody>
          <a:bodyPr/>
          <a:lstStyle/>
          <a:p>
            <a:fld id="{00000000-1234-1234-1234-123412341234}" type="slidenum">
              <a:rPr lang="en" smtClean="0"/>
              <a:pPr/>
              <a:t>5</a:t>
            </a:fld>
            <a:endParaRPr lang="en"/>
          </a:p>
        </p:txBody>
      </p:sp>
      <p:grpSp>
        <p:nvGrpSpPr>
          <p:cNvPr id="3" name="Group 2"/>
          <p:cNvGrpSpPr/>
          <p:nvPr/>
        </p:nvGrpSpPr>
        <p:grpSpPr>
          <a:xfrm>
            <a:off x="3161775" y="283039"/>
            <a:ext cx="9980429" cy="775857"/>
            <a:chOff x="967562" y="659219"/>
            <a:chExt cx="7485322" cy="581893"/>
          </a:xfrm>
        </p:grpSpPr>
        <p:sp>
          <p:nvSpPr>
            <p:cNvPr id="4" name="Oval 3"/>
            <p:cNvSpPr/>
            <p:nvPr/>
          </p:nvSpPr>
          <p:spPr>
            <a:xfrm>
              <a:off x="967563" y="659219"/>
              <a:ext cx="627321" cy="56352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a:solidFill>
                  <a:schemeClr val="bg1"/>
                </a:solidFill>
              </a:endParaRPr>
            </a:p>
          </p:txBody>
        </p:sp>
        <p:sp>
          <p:nvSpPr>
            <p:cNvPr id="5" name="TextBox 4"/>
            <p:cNvSpPr txBox="1"/>
            <p:nvPr/>
          </p:nvSpPr>
          <p:spPr>
            <a:xfrm>
              <a:off x="967562" y="659219"/>
              <a:ext cx="627322" cy="561741"/>
            </a:xfrm>
            <a:prstGeom prst="rect">
              <a:avLst/>
            </a:prstGeom>
            <a:noFill/>
          </p:spPr>
          <p:txBody>
            <a:bodyPr wrap="square" rtlCol="0">
              <a:spAutoFit/>
            </a:bodyPr>
            <a:lstStyle/>
            <a:p>
              <a:pPr algn="ctr"/>
              <a:r>
                <a:rPr lang="en-US" sz="4267" b="1" dirty="0">
                  <a:solidFill>
                    <a:schemeClr val="bg1"/>
                  </a:solidFill>
                  <a:latin typeface="Times New Roman" panose="02020603050405020304" pitchFamily="18" charset="0"/>
                  <a:cs typeface="Times New Roman" panose="02020603050405020304" pitchFamily="18" charset="0"/>
                </a:rPr>
                <a:t>I</a:t>
              </a:r>
            </a:p>
          </p:txBody>
        </p:sp>
        <p:sp>
          <p:nvSpPr>
            <p:cNvPr id="6" name="TextBox 5"/>
            <p:cNvSpPr txBox="1"/>
            <p:nvPr/>
          </p:nvSpPr>
          <p:spPr>
            <a:xfrm>
              <a:off x="1786270" y="679371"/>
              <a:ext cx="6666614" cy="561741"/>
            </a:xfrm>
            <a:prstGeom prst="rect">
              <a:avLst/>
            </a:prstGeom>
            <a:noFill/>
          </p:spPr>
          <p:txBody>
            <a:bodyPr wrap="square" rtlCol="0">
              <a:spAutoFit/>
            </a:bodyPr>
            <a:lstStyle/>
            <a:p>
              <a:r>
                <a:rPr lang="en-US" sz="4267" b="1" dirty="0">
                  <a:solidFill>
                    <a:schemeClr val="bg1"/>
                  </a:solidFill>
                  <a:latin typeface="Times New Roman" panose="02020603050405020304" pitchFamily="18" charset="0"/>
                  <a:cs typeface="Times New Roman" panose="02020603050405020304" pitchFamily="18" charset="0"/>
                </a:rPr>
                <a:t>ĐƠN VỊ ĐỘ DÀI</a:t>
              </a:r>
            </a:p>
          </p:txBody>
        </p:sp>
      </p:grpSp>
      <p:sp>
        <p:nvSpPr>
          <p:cNvPr id="20" name="Rectangle 19"/>
          <p:cNvSpPr/>
          <p:nvPr/>
        </p:nvSpPr>
        <p:spPr>
          <a:xfrm>
            <a:off x="510769" y="2599208"/>
            <a:ext cx="3244543" cy="2734851"/>
          </a:xfrm>
          <a:prstGeom prst="rect">
            <a:avLst/>
          </a:prstGeom>
        </p:spPr>
        <p:txBody>
          <a:bodyPr wrap="square">
            <a:spAutoFit/>
          </a:bodyPr>
          <a:lstStyle/>
          <a:p>
            <a:pPr indent="480048" algn="just">
              <a:lnSpc>
                <a:spcPct val="115000"/>
              </a:lnSpc>
            </a:pPr>
            <a:r>
              <a:rPr lang="en-US" sz="3733"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Con h</a:t>
            </a:r>
            <a:r>
              <a:rPr lang="vi-VN" sz="3733"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ãy kể tên những đơn vị đo chiều dài mà em biết? </a:t>
            </a:r>
            <a:endParaRPr lang="en-US" sz="3733"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6" name="Group 25"/>
          <p:cNvGrpSpPr/>
          <p:nvPr/>
        </p:nvGrpSpPr>
        <p:grpSpPr>
          <a:xfrm>
            <a:off x="7335240" y="3002890"/>
            <a:ext cx="2593656" cy="1836281"/>
            <a:chOff x="4761421" y="1500636"/>
            <a:chExt cx="1772755" cy="1251425"/>
          </a:xfrm>
        </p:grpSpPr>
        <p:sp>
          <p:nvSpPr>
            <p:cNvPr id="23" name="Rectangle 22"/>
            <p:cNvSpPr/>
            <p:nvPr/>
          </p:nvSpPr>
          <p:spPr>
            <a:xfrm>
              <a:off x="4761421" y="1784635"/>
              <a:ext cx="1772755" cy="513144"/>
            </a:xfrm>
            <a:prstGeom prst="rect">
              <a:avLst/>
            </a:prstGeom>
          </p:spPr>
          <p:txBody>
            <a:bodyPr wrap="square">
              <a:spAutoFit/>
            </a:bodyPr>
            <a:lstStyle/>
            <a:p>
              <a:pPr indent="480048" algn="just">
                <a:lnSpc>
                  <a:spcPct val="115000"/>
                </a:lnSpc>
              </a:pPr>
              <a:r>
                <a:rPr lang="en-US" sz="3733" dirty="0" err="1">
                  <a:solidFill>
                    <a:srgbClr val="08D2C8"/>
                  </a:solidFill>
                  <a:latin typeface="Times New Roman" panose="02020603050405020304" pitchFamily="18" charset="0"/>
                  <a:ea typeface="Calibri" panose="020F0502020204030204" pitchFamily="34" charset="0"/>
                  <a:cs typeface="Times New Roman" panose="02020603050405020304" pitchFamily="18" charset="0"/>
                </a:rPr>
                <a:t>mét</a:t>
              </a:r>
              <a:endParaRPr lang="en-US" sz="3733" dirty="0">
                <a:solidFill>
                  <a:srgbClr val="08D2C8"/>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Donut 24"/>
            <p:cNvSpPr/>
            <p:nvPr/>
          </p:nvSpPr>
          <p:spPr>
            <a:xfrm>
              <a:off x="4761421" y="1500636"/>
              <a:ext cx="1274619" cy="1251425"/>
            </a:xfrm>
            <a:prstGeom prst="donut">
              <a:avLst>
                <a:gd name="adj" fmla="val 103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grpSp>
        <p:nvGrpSpPr>
          <p:cNvPr id="27" name="Group 26"/>
          <p:cNvGrpSpPr/>
          <p:nvPr/>
        </p:nvGrpSpPr>
        <p:grpSpPr>
          <a:xfrm>
            <a:off x="5062073" y="1587474"/>
            <a:ext cx="2829796" cy="2013656"/>
            <a:chOff x="4644748" y="1275626"/>
            <a:chExt cx="1772755" cy="1251425"/>
          </a:xfrm>
          <a:solidFill>
            <a:srgbClr val="22B7CB"/>
          </a:solidFill>
        </p:grpSpPr>
        <p:sp>
          <p:nvSpPr>
            <p:cNvPr id="28" name="Rectangle 27"/>
            <p:cNvSpPr/>
            <p:nvPr/>
          </p:nvSpPr>
          <p:spPr>
            <a:xfrm>
              <a:off x="4644748" y="1433539"/>
              <a:ext cx="1772755" cy="878504"/>
            </a:xfrm>
            <a:prstGeom prst="rect">
              <a:avLst/>
            </a:prstGeom>
            <a:noFill/>
          </p:spPr>
          <p:txBody>
            <a:bodyPr wrap="square">
              <a:spAutoFit/>
            </a:bodyPr>
            <a:lstStyle/>
            <a:p>
              <a:pPr indent="480048" algn="just">
                <a:lnSpc>
                  <a:spcPct val="115000"/>
                </a:lnSpc>
              </a:pPr>
              <a:r>
                <a:rPr lang="en-US" sz="3733" dirty="0">
                  <a:solidFill>
                    <a:srgbClr val="22B7CB"/>
                  </a:solidFill>
                  <a:latin typeface="Times New Roman" panose="02020603050405020304" pitchFamily="18" charset="0"/>
                  <a:ea typeface="Calibri" panose="020F0502020204030204" pitchFamily="34" charset="0"/>
                  <a:cs typeface="Times New Roman" panose="02020603050405020304" pitchFamily="18" charset="0"/>
                </a:rPr>
                <a:t>mile</a:t>
              </a:r>
            </a:p>
            <a:p>
              <a:pPr indent="480048" algn="just">
                <a:lnSpc>
                  <a:spcPct val="115000"/>
                </a:lnSpc>
              </a:pPr>
              <a:r>
                <a:rPr lang="en-US" sz="3733" dirty="0">
                  <a:solidFill>
                    <a:srgbClr val="22B7CB"/>
                  </a:solidFill>
                  <a:latin typeface="Times New Roman" panose="02020603050405020304" pitchFamily="18" charset="0"/>
                  <a:ea typeface="Calibri" panose="020F0502020204030204" pitchFamily="34" charset="0"/>
                  <a:cs typeface="Times New Roman" panose="02020603050405020304" pitchFamily="18" charset="0"/>
                </a:rPr>
                <a:t>(</a:t>
              </a:r>
              <a:r>
                <a:rPr lang="en-US" sz="3733" dirty="0" err="1">
                  <a:solidFill>
                    <a:srgbClr val="22B7CB"/>
                  </a:solidFill>
                  <a:latin typeface="Times New Roman" panose="02020603050405020304" pitchFamily="18" charset="0"/>
                  <a:ea typeface="Calibri" panose="020F0502020204030204" pitchFamily="34" charset="0"/>
                  <a:cs typeface="Times New Roman" panose="02020603050405020304" pitchFamily="18" charset="0"/>
                </a:rPr>
                <a:t>dặm</a:t>
              </a:r>
              <a:r>
                <a:rPr lang="en-US" sz="3733" dirty="0">
                  <a:solidFill>
                    <a:srgbClr val="22B7CB"/>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9" name="Donut 28"/>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grpSp>
        <p:nvGrpSpPr>
          <p:cNvPr id="30" name="Group 29"/>
          <p:cNvGrpSpPr/>
          <p:nvPr/>
        </p:nvGrpSpPr>
        <p:grpSpPr>
          <a:xfrm>
            <a:off x="7779585" y="1466601"/>
            <a:ext cx="1880361" cy="1272963"/>
            <a:chOff x="4452806" y="1275626"/>
            <a:chExt cx="1772755" cy="1251425"/>
          </a:xfrm>
        </p:grpSpPr>
        <p:sp>
          <p:nvSpPr>
            <p:cNvPr id="31" name="Rectangle 30"/>
            <p:cNvSpPr/>
            <p:nvPr/>
          </p:nvSpPr>
          <p:spPr>
            <a:xfrm>
              <a:off x="4452806" y="1462689"/>
              <a:ext cx="1772755" cy="740223"/>
            </a:xfrm>
            <a:prstGeom prst="rect">
              <a:avLst/>
            </a:prstGeom>
          </p:spPr>
          <p:txBody>
            <a:bodyPr wrap="square">
              <a:spAutoFit/>
            </a:bodyPr>
            <a:lstStyle/>
            <a:p>
              <a:pPr indent="480048" algn="just">
                <a:lnSpc>
                  <a:spcPct val="115000"/>
                </a:lnSpc>
              </a:pPr>
              <a:r>
                <a:rPr lang="en-US" sz="3733" dirty="0">
                  <a:solidFill>
                    <a:schemeClr val="accent4">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km</a:t>
              </a:r>
            </a:p>
          </p:txBody>
        </p:sp>
        <p:sp>
          <p:nvSpPr>
            <p:cNvPr id="32" name="Donut 31"/>
            <p:cNvSpPr/>
            <p:nvPr/>
          </p:nvSpPr>
          <p:spPr>
            <a:xfrm>
              <a:off x="4696690" y="1275626"/>
              <a:ext cx="1274619" cy="1251425"/>
            </a:xfrm>
            <a:prstGeom prst="donut">
              <a:avLst>
                <a:gd name="adj" fmla="val 1997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grpSp>
        <p:nvGrpSpPr>
          <p:cNvPr id="33" name="Group 32"/>
          <p:cNvGrpSpPr/>
          <p:nvPr/>
        </p:nvGrpSpPr>
        <p:grpSpPr>
          <a:xfrm>
            <a:off x="5310741" y="4138549"/>
            <a:ext cx="1702543" cy="1173615"/>
            <a:chOff x="4447621" y="1275626"/>
            <a:chExt cx="1772755" cy="1251425"/>
          </a:xfrm>
          <a:solidFill>
            <a:srgbClr val="EB2264"/>
          </a:solidFill>
        </p:grpSpPr>
        <p:sp>
          <p:nvSpPr>
            <p:cNvPr id="34" name="Rectangle 33"/>
            <p:cNvSpPr/>
            <p:nvPr/>
          </p:nvSpPr>
          <p:spPr>
            <a:xfrm>
              <a:off x="4447621" y="1436882"/>
              <a:ext cx="1772755" cy="802884"/>
            </a:xfrm>
            <a:prstGeom prst="rect">
              <a:avLst/>
            </a:prstGeom>
            <a:noFill/>
          </p:spPr>
          <p:txBody>
            <a:bodyPr wrap="square">
              <a:spAutoFit/>
            </a:bodyPr>
            <a:lstStyle/>
            <a:p>
              <a:pPr indent="480048" algn="just">
                <a:lnSpc>
                  <a:spcPct val="115000"/>
                </a:lnSpc>
              </a:pPr>
              <a:r>
                <a:rPr lang="en-US" sz="3733" dirty="0" err="1">
                  <a:solidFill>
                    <a:srgbClr val="EB2264"/>
                  </a:solidFill>
                  <a:latin typeface="Times New Roman" panose="02020603050405020304" pitchFamily="18" charset="0"/>
                  <a:ea typeface="Calibri" panose="020F0502020204030204" pitchFamily="34" charset="0"/>
                  <a:cs typeface="Times New Roman" panose="02020603050405020304" pitchFamily="18" charset="0"/>
                </a:rPr>
                <a:t>dm</a:t>
              </a:r>
              <a:endParaRPr lang="en-US" sz="3733" dirty="0">
                <a:solidFill>
                  <a:srgbClr val="EB2264"/>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Donut 34"/>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grpSp>
        <p:nvGrpSpPr>
          <p:cNvPr id="36" name="Group 35"/>
          <p:cNvGrpSpPr/>
          <p:nvPr/>
        </p:nvGrpSpPr>
        <p:grpSpPr>
          <a:xfrm>
            <a:off x="9731149" y="1969633"/>
            <a:ext cx="1702543" cy="1173615"/>
            <a:chOff x="4447621" y="1275626"/>
            <a:chExt cx="1772755" cy="1251425"/>
          </a:xfrm>
          <a:solidFill>
            <a:srgbClr val="FFC000"/>
          </a:solidFill>
        </p:grpSpPr>
        <p:sp>
          <p:nvSpPr>
            <p:cNvPr id="37" name="Rectangle 36"/>
            <p:cNvSpPr/>
            <p:nvPr/>
          </p:nvSpPr>
          <p:spPr>
            <a:xfrm>
              <a:off x="4447621" y="1436882"/>
              <a:ext cx="1772755" cy="802884"/>
            </a:xfrm>
            <a:prstGeom prst="rect">
              <a:avLst/>
            </a:prstGeom>
            <a:noFill/>
          </p:spPr>
          <p:txBody>
            <a:bodyPr wrap="square">
              <a:spAutoFit/>
            </a:bodyPr>
            <a:lstStyle/>
            <a:p>
              <a:pPr indent="480048" algn="just">
                <a:lnSpc>
                  <a:spcPct val="115000"/>
                </a:lnSpc>
              </a:pPr>
              <a:r>
                <a:rPr lang="en-US" sz="3733"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cm</a:t>
              </a:r>
            </a:p>
          </p:txBody>
        </p:sp>
        <p:sp>
          <p:nvSpPr>
            <p:cNvPr id="38" name="Donut 37"/>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grpSp>
        <p:nvGrpSpPr>
          <p:cNvPr id="39" name="Group 38"/>
          <p:cNvGrpSpPr/>
          <p:nvPr/>
        </p:nvGrpSpPr>
        <p:grpSpPr>
          <a:xfrm>
            <a:off x="6905461" y="5161149"/>
            <a:ext cx="2317376" cy="1574625"/>
            <a:chOff x="4569547" y="1275626"/>
            <a:chExt cx="1772755" cy="1251425"/>
          </a:xfrm>
          <a:solidFill>
            <a:srgbClr val="FF0000"/>
          </a:solidFill>
        </p:grpSpPr>
        <p:sp>
          <p:nvSpPr>
            <p:cNvPr id="40" name="Rectangle 39"/>
            <p:cNvSpPr/>
            <p:nvPr/>
          </p:nvSpPr>
          <p:spPr>
            <a:xfrm>
              <a:off x="4569547" y="1507363"/>
              <a:ext cx="1772755" cy="598413"/>
            </a:xfrm>
            <a:prstGeom prst="rect">
              <a:avLst/>
            </a:prstGeom>
            <a:noFill/>
          </p:spPr>
          <p:txBody>
            <a:bodyPr wrap="square">
              <a:spAutoFit/>
            </a:bodyPr>
            <a:lstStyle/>
            <a:p>
              <a:pPr indent="480048" algn="just">
                <a:lnSpc>
                  <a:spcPct val="115000"/>
                </a:lnSpc>
              </a:pPr>
              <a:r>
                <a:rPr lang="en-US" sz="3733"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mm</a:t>
              </a:r>
            </a:p>
          </p:txBody>
        </p:sp>
        <p:sp>
          <p:nvSpPr>
            <p:cNvPr id="41" name="Donut 40"/>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grpSp>
        <p:nvGrpSpPr>
          <p:cNvPr id="42" name="Group 41"/>
          <p:cNvGrpSpPr/>
          <p:nvPr/>
        </p:nvGrpSpPr>
        <p:grpSpPr>
          <a:xfrm>
            <a:off x="9279197" y="3883332"/>
            <a:ext cx="2829796" cy="2013656"/>
            <a:chOff x="4644748" y="1275626"/>
            <a:chExt cx="1772755" cy="1251425"/>
          </a:xfrm>
          <a:solidFill>
            <a:srgbClr val="22B7CB"/>
          </a:solidFill>
        </p:grpSpPr>
        <p:sp>
          <p:nvSpPr>
            <p:cNvPr id="43" name="Rectangle 42"/>
            <p:cNvSpPr/>
            <p:nvPr/>
          </p:nvSpPr>
          <p:spPr>
            <a:xfrm>
              <a:off x="4644748" y="1433539"/>
              <a:ext cx="1772755" cy="878504"/>
            </a:xfrm>
            <a:prstGeom prst="rect">
              <a:avLst/>
            </a:prstGeom>
            <a:noFill/>
          </p:spPr>
          <p:txBody>
            <a:bodyPr wrap="square">
              <a:spAutoFit/>
            </a:bodyPr>
            <a:lstStyle/>
            <a:p>
              <a:pPr indent="480048" algn="just">
                <a:lnSpc>
                  <a:spcPct val="115000"/>
                </a:lnSpc>
              </a:pPr>
              <a:r>
                <a:rPr lang="en-US" sz="3733"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inch</a:t>
              </a:r>
            </a:p>
            <a:p>
              <a:pPr indent="480048" algn="just">
                <a:lnSpc>
                  <a:spcPct val="115000"/>
                </a:lnSpc>
              </a:pPr>
              <a:r>
                <a:rPr lang="en-US" sz="3733"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 (in)</a:t>
              </a:r>
            </a:p>
          </p:txBody>
        </p:sp>
        <p:sp>
          <p:nvSpPr>
            <p:cNvPr id="44" name="Donut 43"/>
            <p:cNvSpPr/>
            <p:nvPr/>
          </p:nvSpPr>
          <p:spPr>
            <a:xfrm>
              <a:off x="4696690" y="1275626"/>
              <a:ext cx="1274619" cy="1251425"/>
            </a:xfrm>
            <a:prstGeom prst="donut">
              <a:avLst>
                <a:gd name="adj" fmla="val 10327"/>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spTree>
    <p:extLst>
      <p:ext uri="{BB962C8B-B14F-4D97-AF65-F5344CB8AC3E}">
        <p14:creationId xmlns:p14="http://schemas.microsoft.com/office/powerpoint/2010/main" val="17671046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75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ircle(in)">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circle(in)">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circle(i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circle(in)">
                                      <p:cBhvr>
                                        <p:cTn id="36" dur="20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down)">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2000" fill="hold"/>
                                        <p:tgtEl>
                                          <p:spTgt spid="26"/>
                                        </p:tgtEl>
                                      </p:cBhvr>
                                      <p:by x="150000" y="150000"/>
                                    </p:animScale>
                                  </p:childTnLst>
                                </p:cTn>
                              </p:par>
                              <p:par>
                                <p:cTn id="51" presetID="22" presetClass="exit" presetSubtype="4" fill="hold" nodeType="withEffect">
                                  <p:stCondLst>
                                    <p:cond delay="0"/>
                                  </p:stCondLst>
                                  <p:childTnLst>
                                    <p:animEffect transition="out" filter="wipe(down)">
                                      <p:cBhvr>
                                        <p:cTn id="52" dur="10"/>
                                        <p:tgtEl>
                                          <p:spTgt spid="33"/>
                                        </p:tgtEl>
                                      </p:cBhvr>
                                    </p:animEffect>
                                    <p:set>
                                      <p:cBhvr>
                                        <p:cTn id="53" dur="1" fill="hold">
                                          <p:stCondLst>
                                            <p:cond delay="9"/>
                                          </p:stCondLst>
                                        </p:cTn>
                                        <p:tgtEl>
                                          <p:spTgt spid="33"/>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39"/>
                                        </p:tgtEl>
                                        <p:attrNameLst>
                                          <p:attrName>ppt_x</p:attrName>
                                        </p:attrNameLst>
                                      </p:cBhvr>
                                      <p:tavLst>
                                        <p:tav tm="0">
                                          <p:val>
                                            <p:strVal val="ppt_x"/>
                                          </p:val>
                                        </p:tav>
                                        <p:tav tm="100000">
                                          <p:val>
                                            <p:strVal val="ppt_x"/>
                                          </p:val>
                                        </p:tav>
                                      </p:tavLst>
                                    </p:anim>
                                    <p:anim calcmode="lin" valueType="num">
                                      <p:cBhvr additive="base">
                                        <p:cTn id="56" dur="500"/>
                                        <p:tgtEl>
                                          <p:spTgt spid="39"/>
                                        </p:tgtEl>
                                        <p:attrNameLst>
                                          <p:attrName>ppt_y</p:attrName>
                                        </p:attrNameLst>
                                      </p:cBhvr>
                                      <p:tavLst>
                                        <p:tav tm="0">
                                          <p:val>
                                            <p:strVal val="ppt_y"/>
                                          </p:val>
                                        </p:tav>
                                        <p:tav tm="100000">
                                          <p:val>
                                            <p:strVal val="1+ppt_h/2"/>
                                          </p:val>
                                        </p:tav>
                                      </p:tavLst>
                                    </p:anim>
                                    <p:set>
                                      <p:cBhvr>
                                        <p:cTn id="57" dur="1" fill="hold">
                                          <p:stCondLst>
                                            <p:cond delay="499"/>
                                          </p:stCondLst>
                                        </p:cTn>
                                        <p:tgtEl>
                                          <p:spTgt spid="39"/>
                                        </p:tgtEl>
                                        <p:attrNameLst>
                                          <p:attrName>style.visibility</p:attrName>
                                        </p:attrNameLst>
                                      </p:cBhvr>
                                      <p:to>
                                        <p:strVal val="hidden"/>
                                      </p:to>
                                    </p:set>
                                  </p:childTnLst>
                                </p:cTn>
                              </p:par>
                              <p:par>
                                <p:cTn id="58" presetID="16" presetClass="exit" presetSubtype="21" fill="hold" nodeType="withEffect">
                                  <p:stCondLst>
                                    <p:cond delay="0"/>
                                  </p:stCondLst>
                                  <p:childTnLst>
                                    <p:animEffect transition="out" filter="barn(inVertical)">
                                      <p:cBhvr>
                                        <p:cTn id="59" dur="500"/>
                                        <p:tgtEl>
                                          <p:spTgt spid="30"/>
                                        </p:tgtEl>
                                      </p:cBhvr>
                                    </p:animEffect>
                                    <p:set>
                                      <p:cBhvr>
                                        <p:cTn id="60" dur="1" fill="hold">
                                          <p:stCondLst>
                                            <p:cond delay="499"/>
                                          </p:stCondLst>
                                        </p:cTn>
                                        <p:tgtEl>
                                          <p:spTgt spid="30"/>
                                        </p:tgtEl>
                                        <p:attrNameLst>
                                          <p:attrName>style.visibility</p:attrName>
                                        </p:attrNameLst>
                                      </p:cBhvr>
                                      <p:to>
                                        <p:strVal val="hidden"/>
                                      </p:to>
                                    </p:set>
                                  </p:childTnLst>
                                </p:cTn>
                              </p:par>
                              <p:par>
                                <p:cTn id="61" presetID="22" presetClass="exit" presetSubtype="4" fill="hold" nodeType="withEffect">
                                  <p:stCondLst>
                                    <p:cond delay="0"/>
                                  </p:stCondLst>
                                  <p:childTnLst>
                                    <p:animEffect transition="out" filter="wipe(down)">
                                      <p:cBhvr>
                                        <p:cTn id="62" dur="500"/>
                                        <p:tgtEl>
                                          <p:spTgt spid="42"/>
                                        </p:tgtEl>
                                      </p:cBhvr>
                                    </p:animEffect>
                                    <p:set>
                                      <p:cBhvr>
                                        <p:cTn id="63" dur="1" fill="hold">
                                          <p:stCondLst>
                                            <p:cond delay="499"/>
                                          </p:stCondLst>
                                        </p:cTn>
                                        <p:tgtEl>
                                          <p:spTgt spid="42"/>
                                        </p:tgtEl>
                                        <p:attrNameLst>
                                          <p:attrName>style.visibility</p:attrName>
                                        </p:attrNameLst>
                                      </p:cBhvr>
                                      <p:to>
                                        <p:strVal val="hidden"/>
                                      </p:to>
                                    </p:set>
                                  </p:childTnLst>
                                </p:cTn>
                              </p:par>
                              <p:par>
                                <p:cTn id="64" presetID="14" presetClass="exit" presetSubtype="10" fill="hold" nodeType="withEffect">
                                  <p:stCondLst>
                                    <p:cond delay="0"/>
                                  </p:stCondLst>
                                  <p:childTnLst>
                                    <p:animEffect transition="out" filter="randombar(horizontal)">
                                      <p:cBhvr>
                                        <p:cTn id="65" dur="500"/>
                                        <p:tgtEl>
                                          <p:spTgt spid="27"/>
                                        </p:tgtEl>
                                      </p:cBhvr>
                                    </p:animEffect>
                                    <p:set>
                                      <p:cBhvr>
                                        <p:cTn id="66" dur="1" fill="hold">
                                          <p:stCondLst>
                                            <p:cond delay="499"/>
                                          </p:stCondLst>
                                        </p:cTn>
                                        <p:tgtEl>
                                          <p:spTgt spid="27"/>
                                        </p:tgtEl>
                                        <p:attrNameLst>
                                          <p:attrName>style.visibility</p:attrName>
                                        </p:attrNameLst>
                                      </p:cBhvr>
                                      <p:to>
                                        <p:strVal val="hidden"/>
                                      </p:to>
                                    </p:set>
                                  </p:childTnLst>
                                </p:cTn>
                              </p:par>
                              <p:par>
                                <p:cTn id="67" presetID="6" presetClass="exit" presetSubtype="32" fill="hold" nodeType="withEffect">
                                  <p:stCondLst>
                                    <p:cond delay="0"/>
                                  </p:stCondLst>
                                  <p:childTnLst>
                                    <p:animEffect transition="out" filter="circle(out)">
                                      <p:cBhvr>
                                        <p:cTn id="68" dur="2000"/>
                                        <p:tgtEl>
                                          <p:spTgt spid="36"/>
                                        </p:tgtEl>
                                      </p:cBhvr>
                                    </p:animEffect>
                                    <p:set>
                                      <p:cBhvr>
                                        <p:cTn id="69" dur="1" fill="hold">
                                          <p:stCondLst>
                                            <p:cond delay="1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7" name="Google Shape;387;p32"/>
          <p:cNvSpPr txBox="1">
            <a:spLocks noGrp="1"/>
          </p:cNvSpPr>
          <p:nvPr>
            <p:ph type="sldNum" sz="quarter" idx="12"/>
          </p:nvPr>
        </p:nvSpPr>
        <p:spPr>
          <a:xfrm>
            <a:off x="5782800" y="6335500"/>
            <a:ext cx="626400" cy="522000"/>
          </a:xfrm>
          <a:prstGeom prst="rect">
            <a:avLst/>
          </a:prstGeom>
        </p:spPr>
        <p:txBody>
          <a:bodyPr spcFirstLastPara="1" wrap="square" lIns="121900" tIns="121900" rIns="121900" bIns="121900" anchor="t" anchorCtr="0">
            <a:noAutofit/>
          </a:bodyPr>
          <a:lstStyle/>
          <a:p>
            <a:pPr algn="ctr"/>
            <a:fld id="{00000000-1234-1234-1234-123412341234}" type="slidenum">
              <a:rPr lang="en"/>
              <a:pPr algn="ctr"/>
              <a:t>6</a:t>
            </a:fld>
            <a:endParaRPr/>
          </a:p>
        </p:txBody>
      </p:sp>
      <p:graphicFrame>
        <p:nvGraphicFramePr>
          <p:cNvPr id="2" name="Diagram 1"/>
          <p:cNvGraphicFramePr/>
          <p:nvPr>
            <p:extLst/>
          </p:nvPr>
        </p:nvGraphicFramePr>
        <p:xfrm>
          <a:off x="425712" y="995052"/>
          <a:ext cx="1458507" cy="960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124364" y="403923"/>
            <a:ext cx="8386619" cy="2198256"/>
          </a:xfrm>
          <a:prstGeom prst="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p:cNvSpPr txBox="1"/>
          <p:nvPr/>
        </p:nvSpPr>
        <p:spPr>
          <a:xfrm>
            <a:off x="2437564" y="979055"/>
            <a:ext cx="7943272" cy="748988"/>
          </a:xfrm>
          <a:prstGeom prst="rect">
            <a:avLst/>
          </a:prstGeom>
          <a:noFill/>
        </p:spPr>
        <p:txBody>
          <a:bodyPr wrap="square" rtlCol="0">
            <a:spAutoFit/>
          </a:bodyPr>
          <a:lstStyle/>
          <a:p>
            <a:r>
              <a:rPr lang="en-US" sz="4267" dirty="0" err="1">
                <a:solidFill>
                  <a:schemeClr val="bg1"/>
                </a:solidFill>
                <a:latin typeface="Times New Roman" panose="02020603050405020304" pitchFamily="18" charset="0"/>
                <a:cs typeface="Times New Roman" panose="02020603050405020304" pitchFamily="18" charset="0"/>
              </a:rPr>
              <a:t>Đơn</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vị</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đo</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độ</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dài</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là</a:t>
            </a:r>
            <a:r>
              <a:rPr lang="en-US" sz="4267" dirty="0">
                <a:solidFill>
                  <a:schemeClr val="bg1"/>
                </a:solidFill>
                <a:latin typeface="Times New Roman" panose="02020603050405020304" pitchFamily="18" charset="0"/>
                <a:cs typeface="Times New Roman" panose="02020603050405020304" pitchFamily="18" charset="0"/>
              </a:rPr>
              <a:t> </a:t>
            </a:r>
            <a:r>
              <a:rPr lang="en-US" sz="4267" b="1" dirty="0" err="1">
                <a:solidFill>
                  <a:schemeClr val="bg1"/>
                </a:solidFill>
                <a:latin typeface="Times New Roman" panose="02020603050405020304" pitchFamily="18" charset="0"/>
                <a:cs typeface="Times New Roman" panose="02020603050405020304" pitchFamily="18" charset="0"/>
              </a:rPr>
              <a:t>mét</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kí</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hiệu</a:t>
            </a:r>
            <a:r>
              <a:rPr lang="en-US" sz="4267" dirty="0">
                <a:solidFill>
                  <a:schemeClr val="bg1"/>
                </a:solidFill>
                <a:latin typeface="Times New Roman" panose="02020603050405020304" pitchFamily="18" charset="0"/>
                <a:cs typeface="Times New Roman" panose="02020603050405020304" pitchFamily="18" charset="0"/>
              </a:rPr>
              <a:t> m</a:t>
            </a:r>
          </a:p>
        </p:txBody>
      </p:sp>
      <p:sp>
        <p:nvSpPr>
          <p:cNvPr id="5" name="TextBox 4"/>
          <p:cNvSpPr txBox="1"/>
          <p:nvPr/>
        </p:nvSpPr>
        <p:spPr>
          <a:xfrm>
            <a:off x="1385455" y="3000258"/>
            <a:ext cx="5246255" cy="666786"/>
          </a:xfrm>
          <a:prstGeom prst="rect">
            <a:avLst/>
          </a:prstGeom>
          <a:noFill/>
        </p:spPr>
        <p:txBody>
          <a:bodyPr wrap="square" rtlCol="0">
            <a:spAutoFit/>
          </a:bodyPr>
          <a:lstStyle/>
          <a:p>
            <a:r>
              <a:rPr lang="en-US" sz="3733" dirty="0">
                <a:solidFill>
                  <a:srgbClr val="004376"/>
                </a:solidFill>
                <a:latin typeface="Times New Roman" panose="02020603050405020304" pitchFamily="18" charset="0"/>
                <a:cs typeface="Times New Roman" panose="02020603050405020304" pitchFamily="18" charset="0"/>
              </a:rPr>
              <a:t>1milimét (mm)= 0,001m</a:t>
            </a:r>
          </a:p>
        </p:txBody>
      </p:sp>
      <p:sp>
        <p:nvSpPr>
          <p:cNvPr id="14" name="TextBox 13"/>
          <p:cNvSpPr txBox="1"/>
          <p:nvPr/>
        </p:nvSpPr>
        <p:spPr>
          <a:xfrm>
            <a:off x="1366145" y="3747150"/>
            <a:ext cx="5043055" cy="666786"/>
          </a:xfrm>
          <a:prstGeom prst="rect">
            <a:avLst/>
          </a:prstGeom>
          <a:noFill/>
        </p:spPr>
        <p:txBody>
          <a:bodyPr wrap="square" rtlCol="0">
            <a:spAutoFit/>
          </a:bodyPr>
          <a:lstStyle/>
          <a:p>
            <a:r>
              <a:rPr lang="en-US" sz="3733" dirty="0">
                <a:solidFill>
                  <a:srgbClr val="004376"/>
                </a:solidFill>
                <a:latin typeface="Times New Roman" panose="02020603050405020304" pitchFamily="18" charset="0"/>
                <a:cs typeface="Times New Roman" panose="02020603050405020304" pitchFamily="18" charset="0"/>
              </a:rPr>
              <a:t>1centimét (cm)= 0,001m</a:t>
            </a:r>
          </a:p>
        </p:txBody>
      </p:sp>
      <p:sp>
        <p:nvSpPr>
          <p:cNvPr id="15" name="TextBox 14"/>
          <p:cNvSpPr txBox="1"/>
          <p:nvPr/>
        </p:nvSpPr>
        <p:spPr>
          <a:xfrm>
            <a:off x="1366145" y="4492903"/>
            <a:ext cx="5043055" cy="666786"/>
          </a:xfrm>
          <a:prstGeom prst="rect">
            <a:avLst/>
          </a:prstGeom>
          <a:noFill/>
        </p:spPr>
        <p:txBody>
          <a:bodyPr wrap="square" rtlCol="0">
            <a:spAutoFit/>
          </a:bodyPr>
          <a:lstStyle/>
          <a:p>
            <a:r>
              <a:rPr lang="en-US" sz="3733" dirty="0">
                <a:solidFill>
                  <a:srgbClr val="004376"/>
                </a:solidFill>
                <a:latin typeface="Times New Roman" panose="02020603050405020304" pitchFamily="18" charset="0"/>
                <a:cs typeface="Times New Roman" panose="02020603050405020304" pitchFamily="18" charset="0"/>
              </a:rPr>
              <a:t>1đềximét (</a:t>
            </a:r>
            <a:r>
              <a:rPr lang="en-US" sz="3733" dirty="0" err="1">
                <a:solidFill>
                  <a:srgbClr val="004376"/>
                </a:solidFill>
                <a:latin typeface="Times New Roman" panose="02020603050405020304" pitchFamily="18" charset="0"/>
                <a:cs typeface="Times New Roman" panose="02020603050405020304" pitchFamily="18" charset="0"/>
              </a:rPr>
              <a:t>dm</a:t>
            </a:r>
            <a:r>
              <a:rPr lang="en-US" sz="3733" dirty="0">
                <a:solidFill>
                  <a:srgbClr val="004376"/>
                </a:solidFill>
                <a:latin typeface="Times New Roman" panose="02020603050405020304" pitchFamily="18" charset="0"/>
                <a:cs typeface="Times New Roman" panose="02020603050405020304" pitchFamily="18" charset="0"/>
              </a:rPr>
              <a:t>)= 0,01m</a:t>
            </a:r>
          </a:p>
        </p:txBody>
      </p:sp>
      <p:sp>
        <p:nvSpPr>
          <p:cNvPr id="16" name="TextBox 15"/>
          <p:cNvSpPr txBox="1"/>
          <p:nvPr/>
        </p:nvSpPr>
        <p:spPr>
          <a:xfrm>
            <a:off x="1366143" y="5239795"/>
            <a:ext cx="5043055" cy="666786"/>
          </a:xfrm>
          <a:prstGeom prst="rect">
            <a:avLst/>
          </a:prstGeom>
          <a:noFill/>
        </p:spPr>
        <p:txBody>
          <a:bodyPr wrap="square" rtlCol="0">
            <a:spAutoFit/>
          </a:bodyPr>
          <a:lstStyle/>
          <a:p>
            <a:r>
              <a:rPr lang="en-US" sz="3733" dirty="0">
                <a:solidFill>
                  <a:srgbClr val="004376"/>
                </a:solidFill>
                <a:latin typeface="Times New Roman" panose="02020603050405020304" pitchFamily="18" charset="0"/>
                <a:cs typeface="Times New Roman" panose="02020603050405020304" pitchFamily="18" charset="0"/>
              </a:rPr>
              <a:t>1kilômét (km)= 1000m</a:t>
            </a:r>
          </a:p>
        </p:txBody>
      </p:sp>
      <p:sp>
        <p:nvSpPr>
          <p:cNvPr id="17" name="TextBox 16"/>
          <p:cNvSpPr txBox="1"/>
          <p:nvPr/>
        </p:nvSpPr>
        <p:spPr>
          <a:xfrm>
            <a:off x="7481455" y="2953936"/>
            <a:ext cx="5246255" cy="666786"/>
          </a:xfrm>
          <a:prstGeom prst="rect">
            <a:avLst/>
          </a:prstGeom>
          <a:noFill/>
        </p:spPr>
        <p:txBody>
          <a:bodyPr wrap="square" rtlCol="0">
            <a:spAutoFit/>
          </a:bodyPr>
          <a:lstStyle/>
          <a:p>
            <a:r>
              <a:rPr lang="en-US" sz="3733" dirty="0">
                <a:solidFill>
                  <a:srgbClr val="004376"/>
                </a:solidFill>
                <a:latin typeface="Times New Roman" panose="02020603050405020304" pitchFamily="18" charset="0"/>
                <a:cs typeface="Times New Roman" panose="02020603050405020304" pitchFamily="18" charset="0"/>
              </a:rPr>
              <a:t>1m=1000 mm</a:t>
            </a:r>
          </a:p>
        </p:txBody>
      </p:sp>
      <p:sp>
        <p:nvSpPr>
          <p:cNvPr id="18" name="TextBox 17"/>
          <p:cNvSpPr txBox="1"/>
          <p:nvPr/>
        </p:nvSpPr>
        <p:spPr>
          <a:xfrm>
            <a:off x="7481454" y="3697884"/>
            <a:ext cx="5246255" cy="666786"/>
          </a:xfrm>
          <a:prstGeom prst="rect">
            <a:avLst/>
          </a:prstGeom>
          <a:noFill/>
        </p:spPr>
        <p:txBody>
          <a:bodyPr wrap="square" rtlCol="0">
            <a:spAutoFit/>
          </a:bodyPr>
          <a:lstStyle/>
          <a:p>
            <a:r>
              <a:rPr lang="en-US" sz="3733" dirty="0">
                <a:solidFill>
                  <a:srgbClr val="004376"/>
                </a:solidFill>
                <a:latin typeface="Times New Roman" panose="02020603050405020304" pitchFamily="18" charset="0"/>
                <a:cs typeface="Times New Roman" panose="02020603050405020304" pitchFamily="18" charset="0"/>
              </a:rPr>
              <a:t>1m=100 cm</a:t>
            </a:r>
          </a:p>
        </p:txBody>
      </p:sp>
      <p:sp>
        <p:nvSpPr>
          <p:cNvPr id="19" name="TextBox 18"/>
          <p:cNvSpPr txBox="1"/>
          <p:nvPr/>
        </p:nvSpPr>
        <p:spPr>
          <a:xfrm>
            <a:off x="7481453" y="4395511"/>
            <a:ext cx="5246255" cy="666786"/>
          </a:xfrm>
          <a:prstGeom prst="rect">
            <a:avLst/>
          </a:prstGeom>
          <a:noFill/>
        </p:spPr>
        <p:txBody>
          <a:bodyPr wrap="square" rtlCol="0">
            <a:spAutoFit/>
          </a:bodyPr>
          <a:lstStyle/>
          <a:p>
            <a:r>
              <a:rPr lang="en-US" sz="3733" dirty="0">
                <a:solidFill>
                  <a:srgbClr val="004376"/>
                </a:solidFill>
                <a:latin typeface="Times New Roman" panose="02020603050405020304" pitchFamily="18" charset="0"/>
                <a:cs typeface="Times New Roman" panose="02020603050405020304" pitchFamily="18" charset="0"/>
              </a:rPr>
              <a:t>1m=10 </a:t>
            </a:r>
            <a:r>
              <a:rPr lang="en-US" sz="3733" dirty="0" err="1">
                <a:solidFill>
                  <a:srgbClr val="004376"/>
                </a:solidFill>
                <a:latin typeface="Times New Roman" panose="02020603050405020304" pitchFamily="18" charset="0"/>
                <a:cs typeface="Times New Roman" panose="02020603050405020304" pitchFamily="18" charset="0"/>
              </a:rPr>
              <a:t>dm</a:t>
            </a:r>
            <a:endParaRPr lang="en-US" sz="3733" dirty="0">
              <a:solidFill>
                <a:srgbClr val="004376"/>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7481451" y="5139141"/>
            <a:ext cx="5246255" cy="666786"/>
          </a:xfrm>
          <a:prstGeom prst="rect">
            <a:avLst/>
          </a:prstGeom>
          <a:noFill/>
        </p:spPr>
        <p:txBody>
          <a:bodyPr wrap="square" rtlCol="0">
            <a:spAutoFit/>
          </a:bodyPr>
          <a:lstStyle/>
          <a:p>
            <a:r>
              <a:rPr lang="en-US" sz="3733" dirty="0">
                <a:solidFill>
                  <a:srgbClr val="004376"/>
                </a:solidFill>
                <a:latin typeface="Times New Roman" panose="02020603050405020304" pitchFamily="18" charset="0"/>
                <a:cs typeface="Times New Roman" panose="02020603050405020304" pitchFamily="18" charset="0"/>
              </a:rPr>
              <a:t>1m=0,001 m</a:t>
            </a:r>
          </a:p>
        </p:txBody>
      </p:sp>
      <p:sp>
        <p:nvSpPr>
          <p:cNvPr id="7" name="Rounded Rectangle 6"/>
          <p:cNvSpPr/>
          <p:nvPr/>
        </p:nvSpPr>
        <p:spPr>
          <a:xfrm>
            <a:off x="665019" y="2953937"/>
            <a:ext cx="10695708" cy="3123591"/>
          </a:xfrm>
          <a:prstGeom prst="roundRect">
            <a:avLst/>
          </a:prstGeom>
          <a:noFill/>
          <a:ln>
            <a:solidFill>
              <a:srgbClr val="22B7C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1605193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4" grpId="0"/>
      <p:bldP spid="15" grpId="0"/>
      <p:bldP spid="16" grpId="0"/>
      <p:bldP spid="17" grpId="0"/>
      <p:bldP spid="18" grpId="0"/>
      <p:bldP spid="19" grpId="0"/>
      <p:bldP spid="20"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ổng hợp các đơn vị đo lường phổ biến nhất ở cấp Tiểu học - Tổng hợp Việt  Nam">
            <a:extLst>
              <a:ext uri="{FF2B5EF4-FFF2-40B4-BE49-F238E27FC236}">
                <a16:creationId xmlns:a16="http://schemas.microsoft.com/office/drawing/2014/main" id="{493D37CB-261F-4128-88C3-27FB1DF8F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736" y="442485"/>
            <a:ext cx="9373881" cy="57792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40691" y="567428"/>
            <a:ext cx="1403927" cy="853439"/>
          </a:xfrm>
          <a:prstGeom prst="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046701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lgn="r"/>
            <a:fld id="{00000000-1234-1234-1234-123412341234}" type="slidenum">
              <a:rPr lang="en" smtClean="0"/>
              <a:pPr algn="r"/>
              <a:t>8</a:t>
            </a:fld>
            <a:endParaRPr lang="en"/>
          </a:p>
        </p:txBody>
      </p:sp>
      <p:sp>
        <p:nvSpPr>
          <p:cNvPr id="5" name="Rectangle 4"/>
          <p:cNvSpPr/>
          <p:nvPr/>
        </p:nvSpPr>
        <p:spPr>
          <a:xfrm>
            <a:off x="3245573" y="1642525"/>
            <a:ext cx="6394067" cy="3868047"/>
          </a:xfrm>
          <a:prstGeom prst="rect">
            <a:avLst/>
          </a:prstGeom>
        </p:spPr>
        <p:txBody>
          <a:bodyPr wrap="square">
            <a:spAutoFit/>
          </a:bodyPr>
          <a:lstStyle/>
          <a:p>
            <a:pPr indent="480048" algn="just">
              <a:lnSpc>
                <a:spcPct val="115000"/>
              </a:lnSpc>
            </a:pPr>
            <a:r>
              <a:rPr lang="en-US" sz="4267" dirty="0" err="1">
                <a:solidFill>
                  <a:srgbClr val="00518E"/>
                </a:solidFill>
                <a:latin typeface="Times New Roman" panose="02020603050405020304" pitchFamily="18" charset="0"/>
                <a:ea typeface="Calibri" panose="020F0502020204030204" pitchFamily="34" charset="0"/>
                <a:cs typeface="Times New Roman" panose="02020603050405020304" pitchFamily="18" charset="0"/>
              </a:rPr>
              <a:t>Ví</a:t>
            </a:r>
            <a:r>
              <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en-US" sz="4267" dirty="0" err="1">
                <a:solidFill>
                  <a:srgbClr val="00518E"/>
                </a:solidFill>
                <a:latin typeface="Times New Roman" panose="02020603050405020304" pitchFamily="18" charset="0"/>
                <a:ea typeface="Calibri" panose="020F0502020204030204" pitchFamily="34" charset="0"/>
                <a:cs typeface="Times New Roman" panose="02020603050405020304" pitchFamily="18" charset="0"/>
              </a:rPr>
              <a:t>dụ</a:t>
            </a:r>
            <a:r>
              <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Đổi đơn vị </a:t>
            </a:r>
            <a:endPar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 </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1,25m = </a:t>
            </a:r>
            <a:r>
              <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                                     </a:t>
            </a:r>
            <a:endPar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b.</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0,1dm = </a:t>
            </a:r>
            <a:r>
              <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...mm</a:t>
            </a:r>
            <a:endPar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c</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....mm = 0,1m                                     </a:t>
            </a:r>
            <a:endPar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d. …</a:t>
            </a:r>
            <a:r>
              <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...cm = 0,5m</a:t>
            </a:r>
            <a:endPar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6185242" y="2280601"/>
            <a:ext cx="1348509" cy="748988"/>
          </a:xfrm>
          <a:prstGeom prst="rect">
            <a:avLst/>
          </a:prstGeom>
          <a:noFill/>
        </p:spPr>
        <p:txBody>
          <a:bodyPr wrap="square" rtlCol="0">
            <a:spAutoFit/>
          </a:bodyPr>
          <a:lstStyle/>
          <a:p>
            <a:r>
              <a:rPr lang="en-US" sz="4267" dirty="0">
                <a:solidFill>
                  <a:srgbClr val="C00000"/>
                </a:solidFill>
                <a:latin typeface="Times New Roman" panose="02020603050405020304" pitchFamily="18" charset="0"/>
                <a:cs typeface="Times New Roman" panose="02020603050405020304" pitchFamily="18" charset="0"/>
              </a:rPr>
              <a:t>1250</a:t>
            </a:r>
          </a:p>
        </p:txBody>
      </p:sp>
      <p:sp>
        <p:nvSpPr>
          <p:cNvPr id="7" name="TextBox 6"/>
          <p:cNvSpPr txBox="1"/>
          <p:nvPr/>
        </p:nvSpPr>
        <p:spPr>
          <a:xfrm>
            <a:off x="6148296" y="3060300"/>
            <a:ext cx="1348509" cy="748988"/>
          </a:xfrm>
          <a:prstGeom prst="rect">
            <a:avLst/>
          </a:prstGeom>
          <a:noFill/>
        </p:spPr>
        <p:txBody>
          <a:bodyPr wrap="square" rtlCol="0">
            <a:spAutoFit/>
          </a:bodyPr>
          <a:lstStyle/>
          <a:p>
            <a:r>
              <a:rPr lang="en-US" sz="4267" dirty="0">
                <a:solidFill>
                  <a:srgbClr val="C00000"/>
                </a:solidFill>
                <a:latin typeface="Times New Roman" panose="02020603050405020304" pitchFamily="18" charset="0"/>
                <a:cs typeface="Times New Roman" panose="02020603050405020304" pitchFamily="18" charset="0"/>
              </a:rPr>
              <a:t>10</a:t>
            </a:r>
          </a:p>
        </p:txBody>
      </p:sp>
      <p:sp>
        <p:nvSpPr>
          <p:cNvPr id="8" name="TextBox 7"/>
          <p:cNvSpPr txBox="1"/>
          <p:nvPr/>
        </p:nvSpPr>
        <p:spPr>
          <a:xfrm>
            <a:off x="4430334" y="3840000"/>
            <a:ext cx="1348509" cy="748988"/>
          </a:xfrm>
          <a:prstGeom prst="rect">
            <a:avLst/>
          </a:prstGeom>
          <a:noFill/>
        </p:spPr>
        <p:txBody>
          <a:bodyPr wrap="square" rtlCol="0">
            <a:spAutoFit/>
          </a:bodyPr>
          <a:lstStyle/>
          <a:p>
            <a:r>
              <a:rPr lang="en-US" sz="4267" dirty="0">
                <a:solidFill>
                  <a:srgbClr val="C00000"/>
                </a:solidFill>
                <a:latin typeface="Times New Roman" panose="02020603050405020304" pitchFamily="18" charset="0"/>
                <a:cs typeface="Times New Roman" panose="02020603050405020304" pitchFamily="18" charset="0"/>
              </a:rPr>
              <a:t>100</a:t>
            </a:r>
          </a:p>
        </p:txBody>
      </p:sp>
      <p:sp>
        <p:nvSpPr>
          <p:cNvPr id="9" name="TextBox 8"/>
          <p:cNvSpPr txBox="1"/>
          <p:nvPr/>
        </p:nvSpPr>
        <p:spPr>
          <a:xfrm>
            <a:off x="4615060" y="4619700"/>
            <a:ext cx="1348509" cy="748988"/>
          </a:xfrm>
          <a:prstGeom prst="rect">
            <a:avLst/>
          </a:prstGeom>
          <a:noFill/>
        </p:spPr>
        <p:txBody>
          <a:bodyPr wrap="square" rtlCol="0">
            <a:spAutoFit/>
          </a:bodyPr>
          <a:lstStyle/>
          <a:p>
            <a:r>
              <a:rPr lang="en-US" sz="4267" dirty="0">
                <a:solidFill>
                  <a:srgbClr val="C00000"/>
                </a:solidFill>
                <a:latin typeface="Times New Roman" panose="02020603050405020304" pitchFamily="18" charset="0"/>
                <a:cs typeface="Times New Roman" panose="02020603050405020304" pitchFamily="18" charset="0"/>
              </a:rPr>
              <a:t>50</a:t>
            </a:r>
          </a:p>
        </p:txBody>
      </p:sp>
    </p:spTree>
    <p:extLst>
      <p:ext uri="{BB962C8B-B14F-4D97-AF65-F5344CB8AC3E}">
        <p14:creationId xmlns:p14="http://schemas.microsoft.com/office/powerpoint/2010/main" val="28615986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8861434-63F7-4EF5-85A1-10A2DADC6C5C}"/>
              </a:ext>
            </a:extLst>
          </p:cNvPr>
          <p:cNvGrpSpPr>
            <a:grpSpLocks/>
          </p:cNvGrpSpPr>
          <p:nvPr/>
        </p:nvGrpSpPr>
        <p:grpSpPr bwMode="auto">
          <a:xfrm>
            <a:off x="799145" y="437882"/>
            <a:ext cx="10838673" cy="5656818"/>
            <a:chOff x="3581668" y="2722215"/>
            <a:chExt cx="12978862" cy="5067400"/>
          </a:xfrm>
        </p:grpSpPr>
        <p:sp>
          <p:nvSpPr>
            <p:cNvPr id="3" name="Title 1">
              <a:extLst>
                <a:ext uri="{FF2B5EF4-FFF2-40B4-BE49-F238E27FC236}">
                  <a16:creationId xmlns:a16="http://schemas.microsoft.com/office/drawing/2014/main" id="{F2629478-4B83-499B-92ED-D52549E5932F}"/>
                </a:ext>
              </a:extLst>
            </p:cNvPr>
            <p:cNvSpPr txBox="1">
              <a:spLocks noChangeArrowheads="1"/>
            </p:cNvSpPr>
            <p:nvPr/>
          </p:nvSpPr>
          <p:spPr bwMode="auto">
            <a:xfrm>
              <a:off x="3581668" y="3109973"/>
              <a:ext cx="12978862" cy="467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2068" tIns="71033" rIns="142068" bIns="71033"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cs typeface="Arial" charset="0"/>
                </a:defRPr>
              </a:lvl2pPr>
              <a:lvl3pPr algn="ctr" rtl="0" eaLnBrk="0" fontAlgn="base" hangingPunct="0">
                <a:spcBef>
                  <a:spcPct val="0"/>
                </a:spcBef>
                <a:spcAft>
                  <a:spcPct val="0"/>
                </a:spcAft>
                <a:defRPr sz="6500">
                  <a:solidFill>
                    <a:schemeClr val="tx2"/>
                  </a:solidFill>
                  <a:latin typeface="Arial" charset="0"/>
                  <a:cs typeface="Arial" charset="0"/>
                </a:defRPr>
              </a:lvl3pPr>
              <a:lvl4pPr algn="ctr" rtl="0" eaLnBrk="0" fontAlgn="base" hangingPunct="0">
                <a:spcBef>
                  <a:spcPct val="0"/>
                </a:spcBef>
                <a:spcAft>
                  <a:spcPct val="0"/>
                </a:spcAft>
                <a:defRPr sz="6500">
                  <a:solidFill>
                    <a:schemeClr val="tx2"/>
                  </a:solidFill>
                  <a:latin typeface="Arial" charset="0"/>
                  <a:cs typeface="Arial" charset="0"/>
                </a:defRPr>
              </a:lvl4pPr>
              <a:lvl5pPr algn="ctr" rtl="0" eaLnBrk="0" fontAlgn="base" hangingPunct="0">
                <a:spcBef>
                  <a:spcPct val="0"/>
                </a:spcBef>
                <a:spcAft>
                  <a:spcPct val="0"/>
                </a:spcAft>
                <a:defRPr sz="6500">
                  <a:solidFill>
                    <a:schemeClr val="tx2"/>
                  </a:solidFill>
                  <a:latin typeface="Arial" charset="0"/>
                  <a:cs typeface="Arial" charset="0"/>
                </a:defRPr>
              </a:lvl5pPr>
              <a:lvl6pPr marL="679262" algn="ctr" rtl="0" fontAlgn="base">
                <a:spcBef>
                  <a:spcPct val="0"/>
                </a:spcBef>
                <a:spcAft>
                  <a:spcPct val="0"/>
                </a:spcAft>
                <a:defRPr sz="6500">
                  <a:solidFill>
                    <a:schemeClr val="tx2"/>
                  </a:solidFill>
                  <a:latin typeface="Arial" charset="0"/>
                  <a:cs typeface="Arial" charset="0"/>
                </a:defRPr>
              </a:lvl6pPr>
              <a:lvl7pPr marL="1358524" algn="ctr" rtl="0" fontAlgn="base">
                <a:spcBef>
                  <a:spcPct val="0"/>
                </a:spcBef>
                <a:spcAft>
                  <a:spcPct val="0"/>
                </a:spcAft>
                <a:defRPr sz="6500">
                  <a:solidFill>
                    <a:schemeClr val="tx2"/>
                  </a:solidFill>
                  <a:latin typeface="Arial" charset="0"/>
                  <a:cs typeface="Arial" charset="0"/>
                </a:defRPr>
              </a:lvl7pPr>
              <a:lvl8pPr marL="2037786" algn="ctr" rtl="0" fontAlgn="base">
                <a:spcBef>
                  <a:spcPct val="0"/>
                </a:spcBef>
                <a:spcAft>
                  <a:spcPct val="0"/>
                </a:spcAft>
                <a:defRPr sz="6500">
                  <a:solidFill>
                    <a:schemeClr val="tx2"/>
                  </a:solidFill>
                  <a:latin typeface="Arial" charset="0"/>
                  <a:cs typeface="Arial" charset="0"/>
                </a:defRPr>
              </a:lvl8pPr>
              <a:lvl9pPr marL="2717048" algn="ctr" rtl="0" fontAlgn="base">
                <a:spcBef>
                  <a:spcPct val="0"/>
                </a:spcBef>
                <a:spcAft>
                  <a:spcPct val="0"/>
                </a:spcAft>
                <a:defRPr sz="6500">
                  <a:solidFill>
                    <a:schemeClr val="tx2"/>
                  </a:solidFill>
                  <a:latin typeface="Arial" charset="0"/>
                  <a:cs typeface="Arial" charset="0"/>
                </a:defRPr>
              </a:lvl9pPr>
            </a:lstStyle>
            <a:p>
              <a:pPr algn="l">
                <a:defRPr/>
              </a:pPr>
              <a:r>
                <a:rPr lang="en-US" altLang="vi-VN" sz="3733" b="1" kern="0" dirty="0">
                  <a:solidFill>
                    <a:srgbClr val="FF0000"/>
                  </a:solidFill>
                  <a:latin typeface="Times New Roman" panose="02020603050405020304" pitchFamily="18" charset="0"/>
                  <a:cs typeface="Times New Roman" panose="02020603050405020304" pitchFamily="18" charset="0"/>
                </a:rPr>
                <a:t>               </a:t>
              </a:r>
              <a:r>
                <a:rPr lang="en-US" altLang="vi-VN" sz="3733" b="1" kern="0" dirty="0" err="1">
                  <a:solidFill>
                    <a:srgbClr val="FF0000"/>
                  </a:solidFill>
                  <a:latin typeface="Times New Roman" panose="02020603050405020304" pitchFamily="18" charset="0"/>
                  <a:cs typeface="Times New Roman" panose="02020603050405020304" pitchFamily="18" charset="0"/>
                </a:rPr>
                <a:t>Em</a:t>
              </a:r>
              <a:r>
                <a:rPr lang="en-US" altLang="vi-VN" sz="3733" b="1" kern="0" dirty="0">
                  <a:solidFill>
                    <a:srgbClr val="FF0000"/>
                  </a:solidFill>
                  <a:latin typeface="Times New Roman" panose="02020603050405020304" pitchFamily="18" charset="0"/>
                  <a:cs typeface="Times New Roman" panose="02020603050405020304" pitchFamily="18" charset="0"/>
                </a:rPr>
                <a:t> </a:t>
              </a:r>
              <a:r>
                <a:rPr lang="en-US" altLang="vi-VN" sz="3733" b="1" kern="0" dirty="0" err="1">
                  <a:solidFill>
                    <a:srgbClr val="FF0000"/>
                  </a:solidFill>
                  <a:latin typeface="Times New Roman" panose="02020603050405020304" pitchFamily="18" charset="0"/>
                  <a:cs typeface="Times New Roman" panose="02020603050405020304" pitchFamily="18" charset="0"/>
                </a:rPr>
                <a:t>có</a:t>
              </a:r>
              <a:r>
                <a:rPr lang="en-US" altLang="vi-VN" sz="3733" b="1" kern="0" dirty="0">
                  <a:solidFill>
                    <a:srgbClr val="FF0000"/>
                  </a:solidFill>
                  <a:latin typeface="Times New Roman" panose="02020603050405020304" pitchFamily="18" charset="0"/>
                  <a:cs typeface="Times New Roman" panose="02020603050405020304" pitchFamily="18" charset="0"/>
                </a:rPr>
                <a:t> </a:t>
              </a:r>
              <a:r>
                <a:rPr lang="en-US" altLang="vi-VN" sz="3733" b="1" kern="0" dirty="0" err="1">
                  <a:solidFill>
                    <a:srgbClr val="FF0000"/>
                  </a:solidFill>
                  <a:latin typeface="Times New Roman" panose="02020603050405020304" pitchFamily="18" charset="0"/>
                  <a:cs typeface="Times New Roman" panose="02020603050405020304" pitchFamily="18" charset="0"/>
                </a:rPr>
                <a:t>biết</a:t>
              </a:r>
              <a:r>
                <a:rPr lang="en-US" altLang="vi-VN" sz="3733" b="1" kern="0" dirty="0">
                  <a:solidFill>
                    <a:srgbClr val="FF0000"/>
                  </a:solidFill>
                  <a:latin typeface="Times New Roman" panose="02020603050405020304" pitchFamily="18" charset="0"/>
                  <a:cs typeface="Times New Roman" panose="02020603050405020304" pitchFamily="18" charset="0"/>
                </a:rPr>
                <a:t>: </a:t>
              </a:r>
            </a:p>
            <a:p>
              <a:pPr algn="l">
                <a:defRPr/>
              </a:pPr>
              <a:r>
                <a:rPr lang="en-US" altLang="vi-VN" sz="3733" b="1" i="1" kern="0" dirty="0" err="1">
                  <a:solidFill>
                    <a:srgbClr val="00518E"/>
                  </a:solidFill>
                  <a:latin typeface="Times New Roman" panose="02020603050405020304" pitchFamily="18" charset="0"/>
                  <a:cs typeface="Times New Roman" panose="02020603050405020304" pitchFamily="18" charset="0"/>
                </a:rPr>
                <a:t>Ngoài</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đơn</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vị</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đo</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độ</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dài</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là</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mét</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một</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số</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quốc</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gia</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còn</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dùng</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các</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đơn</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vị</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đo</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độ</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dài</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khác</a:t>
              </a:r>
              <a:r>
                <a:rPr lang="en-US" altLang="vi-VN" sz="3733" b="1" i="1" kern="0" dirty="0">
                  <a:solidFill>
                    <a:srgbClr val="00518E"/>
                  </a:solidFill>
                  <a:latin typeface="Times New Roman" panose="02020603050405020304" pitchFamily="18" charset="0"/>
                  <a:cs typeface="Times New Roman" panose="02020603050405020304" pitchFamily="18" charset="0"/>
                </a:rPr>
                <a:t>: </a:t>
              </a:r>
            </a:p>
            <a:p>
              <a:pPr algn="l">
                <a:defRPr/>
              </a:pPr>
              <a:r>
                <a:rPr lang="en-US" altLang="vi-VN" sz="3733" b="1" i="1" kern="0" dirty="0">
                  <a:solidFill>
                    <a:srgbClr val="00518E"/>
                  </a:solidFill>
                  <a:latin typeface="Times New Roman" panose="02020603050405020304" pitchFamily="18" charset="0"/>
                  <a:cs typeface="Times New Roman" panose="02020603050405020304" pitchFamily="18" charset="0"/>
                </a:rPr>
                <a:t>	+ 1 in (inch) = 2,54cm</a:t>
              </a:r>
            </a:p>
            <a:p>
              <a:pPr algn="l">
                <a:defRPr/>
              </a:pPr>
              <a:r>
                <a:rPr lang="en-US" altLang="vi-VN" sz="3733" b="1" i="1" kern="0" dirty="0">
                  <a:solidFill>
                    <a:srgbClr val="00518E"/>
                  </a:solidFill>
                  <a:latin typeface="Times New Roman" panose="02020603050405020304" pitchFamily="18" charset="0"/>
                  <a:cs typeface="Times New Roman" panose="02020603050405020304" pitchFamily="18" charset="0"/>
                </a:rPr>
                <a:t>	+ 1 </a:t>
              </a:r>
              <a:r>
                <a:rPr lang="en-US" altLang="vi-VN" sz="3733" b="1" i="1" kern="0" dirty="0" err="1">
                  <a:solidFill>
                    <a:srgbClr val="00518E"/>
                  </a:solidFill>
                  <a:latin typeface="Times New Roman" panose="02020603050405020304" pitchFamily="18" charset="0"/>
                  <a:cs typeface="Times New Roman" panose="02020603050405020304" pitchFamily="18" charset="0"/>
                </a:rPr>
                <a:t>dặm</a:t>
              </a:r>
              <a:r>
                <a:rPr lang="en-US" altLang="vi-VN" sz="3733" b="1" i="1" kern="0" dirty="0">
                  <a:solidFill>
                    <a:srgbClr val="00518E"/>
                  </a:solidFill>
                  <a:latin typeface="Times New Roman" panose="02020603050405020304" pitchFamily="18" charset="0"/>
                  <a:cs typeface="Times New Roman" panose="02020603050405020304" pitchFamily="18" charset="0"/>
                </a:rPr>
                <a:t> (mile) = 1609m (</a:t>
              </a:r>
              <a:r>
                <a:rPr lang="en-US" altLang="vi-VN" sz="3733" b="1" i="1" kern="0" dirty="0">
                  <a:solidFill>
                    <a:srgbClr val="00518E"/>
                  </a:solidFill>
                  <a:latin typeface="Times New Roman" panose="02020603050405020304" pitchFamily="18" charset="0"/>
                  <a:ea typeface="Segoe UI Symbol" panose="020B0502040204020203" pitchFamily="34" charset="0"/>
                  <a:cs typeface="Times New Roman" panose="02020603050405020304" pitchFamily="18" charset="0"/>
                </a:rPr>
                <a:t>≈ 1,6km)</a:t>
              </a:r>
            </a:p>
            <a:p>
              <a:pPr algn="l">
                <a:defRPr/>
              </a:pPr>
              <a:r>
                <a:rPr lang="vi-VN" sz="3733" dirty="0">
                  <a:solidFill>
                    <a:schemeClr val="tx1"/>
                  </a:solidFill>
                  <a:latin typeface="Times New Roman" panose="02020603050405020304" pitchFamily="18" charset="0"/>
                  <a:ea typeface="Calibri" panose="020F0502020204030204" pitchFamily="34" charset="0"/>
                </a:rPr>
                <a:t>Một số đơn vị đo chiều dài với khoảng cách lớn như đơn vị thiên văn (AU), đơn vị năm ánh sáng (ly) và đơn vị đo dùng để đo kích thước các vật nhỏ micromet, nanomet, angstrom.</a:t>
              </a:r>
            </a:p>
            <a:p>
              <a:pPr algn="l">
                <a:defRPr/>
              </a:pPr>
              <a:endParaRPr lang="vi-VN" altLang="vi-VN" sz="3733" b="1" kern="0" dirty="0">
                <a:solidFill>
                  <a:schemeClr val="tx1"/>
                </a:solidFill>
                <a:latin typeface="Times New Roman" panose="02020603050405020304" pitchFamily="18" charset="0"/>
                <a:cs typeface="Times New Roman" panose="02020603050405020304" pitchFamily="18" charset="0"/>
              </a:endParaRPr>
            </a:p>
          </p:txBody>
        </p:sp>
        <p:pic>
          <p:nvPicPr>
            <p:cNvPr id="4" name="Picture 1">
              <a:extLst>
                <a:ext uri="{FF2B5EF4-FFF2-40B4-BE49-F238E27FC236}">
                  <a16:creationId xmlns:a16="http://schemas.microsoft.com/office/drawing/2014/main" id="{8D9AB6B2-8CCA-4AE0-9ED4-C630F382F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673" y="2722215"/>
              <a:ext cx="1547710" cy="68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811484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753</TotalTime>
  <Words>1133</Words>
  <Application>Microsoft Office PowerPoint</Application>
  <PresentationFormat>Màn hình rộng</PresentationFormat>
  <Paragraphs>197</Paragraphs>
  <Slides>35</Slides>
  <Notes>3</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35</vt:i4>
      </vt:variant>
    </vt:vector>
  </HeadingPairs>
  <TitlesOfParts>
    <vt:vector size="42" baseType="lpstr">
      <vt:lpstr>Arial</vt:lpstr>
      <vt:lpstr>Calibri</vt:lpstr>
      <vt:lpstr>Calibri Light</vt:lpstr>
      <vt:lpstr>.VnArial</vt:lpstr>
      <vt:lpstr>Times New Roman</vt:lpstr>
      <vt:lpstr>Segoe UI Symbol</vt:lpstr>
      <vt:lpstr>Office Theme</vt:lpstr>
      <vt:lpstr>Bản trình bày PowerPoint</vt:lpstr>
      <vt:lpstr>Bản trình bày PowerPoint</vt:lpstr>
      <vt:lpstr>Bài 5</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LENOVO</cp:lastModifiedBy>
  <cp:revision>41</cp:revision>
  <dcterms:created xsi:type="dcterms:W3CDTF">2021-05-10T00:00:18Z</dcterms:created>
  <dcterms:modified xsi:type="dcterms:W3CDTF">2023-11-12T03:03:25Z</dcterms:modified>
</cp:coreProperties>
</file>