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64" r:id="rId2"/>
    <p:sldId id="339" r:id="rId3"/>
    <p:sldId id="334" r:id="rId4"/>
    <p:sldId id="341" r:id="rId5"/>
    <p:sldId id="345" r:id="rId6"/>
    <p:sldId id="342" r:id="rId7"/>
    <p:sldId id="300" r:id="rId8"/>
    <p:sldId id="354" r:id="rId9"/>
    <p:sldId id="301" r:id="rId10"/>
    <p:sldId id="347" r:id="rId11"/>
    <p:sldId id="348" r:id="rId12"/>
    <p:sldId id="353" r:id="rId13"/>
    <p:sldId id="351" r:id="rId14"/>
    <p:sldId id="355" r:id="rId15"/>
    <p:sldId id="352" r:id="rId16"/>
    <p:sldId id="303" r:id="rId17"/>
    <p:sldId id="358" r:id="rId18"/>
    <p:sldId id="356" r:id="rId19"/>
    <p:sldId id="359" r:id="rId20"/>
    <p:sldId id="361" r:id="rId21"/>
    <p:sldId id="365" r:id="rId22"/>
    <p:sldId id="362" r:id="rId23"/>
    <p:sldId id="363" r:id="rId24"/>
    <p:sldId id="366" r:id="rId25"/>
    <p:sldId id="357" r:id="rId26"/>
    <p:sldId id="372" r:id="rId27"/>
    <p:sldId id="371" r:id="rId28"/>
    <p:sldId id="367" r:id="rId29"/>
    <p:sldId id="374" r:id="rId30"/>
    <p:sldId id="368" r:id="rId31"/>
    <p:sldId id="375" r:id="rId32"/>
    <p:sldId id="378" r:id="rId33"/>
    <p:sldId id="376" r:id="rId34"/>
    <p:sldId id="419" r:id="rId35"/>
    <p:sldId id="36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FDD"/>
    <a:srgbClr val="660066"/>
    <a:srgbClr val="CC3300"/>
    <a:srgbClr val="000066"/>
    <a:srgbClr val="C4580E"/>
    <a:srgbClr val="003300"/>
    <a:srgbClr val="02305E"/>
    <a:srgbClr val="00002A"/>
    <a:srgbClr val="00003A"/>
    <a:srgbClr val="3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818" autoAdjust="0"/>
  </p:normalViewPr>
  <p:slideViewPr>
    <p:cSldViewPr snapToGrid="0">
      <p:cViewPr>
        <p:scale>
          <a:sx n="67" d="100"/>
          <a:sy n="67" d="100"/>
        </p:scale>
        <p:origin x="-7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02FD6-0AD2-421C-B408-350E490F0A6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0CF8-385A-4C54-A89D-B81F01270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99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0CF8-385A-4C54-A89D-B81F012702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21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e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bền</a:t>
            </a:r>
            <a:r>
              <a:rPr lang="en-US" dirty="0"/>
              <a:t> </a:t>
            </a:r>
            <a:r>
              <a:rPr lang="en-US" dirty="0" err="1"/>
              <a:t>vững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hiếm</a:t>
            </a:r>
            <a:r>
              <a:rPr lang="en-US" dirty="0"/>
              <a:t>,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Na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Cho 1 e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7 e.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h</a:t>
            </a:r>
            <a:r>
              <a:rPr lang="vi-VN" dirty="0"/>
              <a:t>ơ</a:t>
            </a:r>
            <a:r>
              <a:rPr lang="en-US" dirty="0"/>
              <a:t>n: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1e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e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bền</a:t>
            </a:r>
            <a:r>
              <a:rPr lang="en-US" dirty="0"/>
              <a:t> </a:t>
            </a:r>
            <a:r>
              <a:rPr lang="en-US" dirty="0" err="1"/>
              <a:t>vững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hiếm</a:t>
            </a:r>
            <a:r>
              <a:rPr lang="en-US" dirty="0"/>
              <a:t>,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Cl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Cho 7 e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1 e.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h</a:t>
            </a:r>
            <a:r>
              <a:rPr lang="vi-VN" dirty="0"/>
              <a:t>ơ</a:t>
            </a:r>
            <a:r>
              <a:rPr lang="en-US" dirty="0"/>
              <a:t>n: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1e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e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d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, </a:t>
            </a:r>
            <a:r>
              <a:rPr lang="en-US" dirty="0" err="1"/>
              <a:t>lúc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ion d</a:t>
            </a:r>
            <a:r>
              <a:rPr lang="vi-VN" dirty="0"/>
              <a:t>ư</a:t>
            </a:r>
            <a:r>
              <a:rPr lang="en-US" dirty="0" err="1"/>
              <a:t>ơng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e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, </a:t>
            </a:r>
            <a:r>
              <a:rPr lang="en-US" dirty="0" err="1"/>
              <a:t>lúc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ion </a:t>
            </a:r>
            <a:r>
              <a:rPr lang="en-US" dirty="0" err="1"/>
              <a:t>âm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0CF8-385A-4C54-A89D-B81F012702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9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ra </a:t>
            </a:r>
            <a:r>
              <a:rPr lang="en-US" dirty="0" err="1"/>
              <a:t>khi</a:t>
            </a:r>
            <a:r>
              <a:rPr lang="en-US" dirty="0"/>
              <a:t> 2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ở </a:t>
            </a:r>
            <a:r>
              <a:rPr lang="en-US" dirty="0" err="1"/>
              <a:t>canh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?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hút</a:t>
            </a:r>
            <a:r>
              <a:rPr lang="en-US" dirty="0"/>
              <a:t> </a:t>
            </a:r>
            <a:r>
              <a:rPr lang="en-US" dirty="0" err="1"/>
              <a:t>nhau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0CF8-385A-4C54-A89D-B81F012702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1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Vẽ</a:t>
            </a:r>
            <a:r>
              <a:rPr lang="en-US" dirty="0"/>
              <a:t> s</a:t>
            </a:r>
            <a:r>
              <a:rPr lang="vi-VN" dirty="0"/>
              <a:t>ơ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K, 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0CF8-385A-4C54-A89D-B81F012702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58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/>
              <a:t>Chú</a:t>
            </a:r>
            <a:r>
              <a:rPr lang="en-US" b="1" i="1" dirty="0"/>
              <a:t> ý:</a:t>
            </a:r>
            <a:r>
              <a:rPr lang="en-US" i="1" dirty="0"/>
              <a:t> 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mô</a:t>
            </a:r>
            <a:r>
              <a:rPr lang="en-US" i="1" dirty="0"/>
              <a:t> </a:t>
            </a:r>
            <a:r>
              <a:rPr lang="en-US" i="1" dirty="0" err="1"/>
              <a:t>hình</a:t>
            </a:r>
            <a:r>
              <a:rPr lang="en-US" i="1" dirty="0"/>
              <a:t> </a:t>
            </a:r>
            <a:r>
              <a:rPr lang="en-US" i="1" dirty="0" err="1"/>
              <a:t>cấu</a:t>
            </a:r>
            <a:r>
              <a:rPr lang="en-US" i="1" dirty="0"/>
              <a:t> </a:t>
            </a:r>
            <a:r>
              <a:rPr lang="en-US" i="1" dirty="0" err="1"/>
              <a:t>tạo</a:t>
            </a:r>
            <a:r>
              <a:rPr lang="en-US" i="1" dirty="0"/>
              <a:t> </a:t>
            </a:r>
            <a:r>
              <a:rPr lang="en-US" i="1" dirty="0" err="1"/>
              <a:t>vỏ</a:t>
            </a:r>
            <a:r>
              <a:rPr lang="en-US" i="1" dirty="0"/>
              <a:t> </a:t>
            </a:r>
            <a:r>
              <a:rPr lang="en-US" i="1" dirty="0" err="1"/>
              <a:t>nguyên</a:t>
            </a:r>
            <a:r>
              <a:rPr lang="en-US" i="1" dirty="0"/>
              <a:t> </a:t>
            </a:r>
            <a:r>
              <a:rPr lang="en-US" i="1" dirty="0" err="1"/>
              <a:t>tử</a:t>
            </a:r>
            <a:r>
              <a:rPr lang="en-US" i="1" dirty="0"/>
              <a:t> ở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phần</a:t>
            </a:r>
            <a:r>
              <a:rPr lang="en-US" i="1" dirty="0"/>
              <a:t> </a:t>
            </a:r>
            <a:r>
              <a:rPr lang="en-US" i="1" dirty="0" err="1"/>
              <a:t>liên</a:t>
            </a:r>
            <a:r>
              <a:rPr lang="en-US" i="1" dirty="0"/>
              <a:t> </a:t>
            </a:r>
            <a:r>
              <a:rPr lang="en-US" i="1" dirty="0" err="1"/>
              <a:t>kết</a:t>
            </a:r>
            <a:r>
              <a:rPr lang="en-US" i="1" dirty="0"/>
              <a:t> </a:t>
            </a:r>
            <a:r>
              <a:rPr lang="en-US" i="1" dirty="0" err="1"/>
              <a:t>cộng</a:t>
            </a:r>
            <a:r>
              <a:rPr lang="en-US" i="1" dirty="0"/>
              <a:t> </a:t>
            </a:r>
            <a:r>
              <a:rPr lang="en-US" i="1" dirty="0" err="1"/>
              <a:t>hóa</a:t>
            </a:r>
            <a:r>
              <a:rPr lang="en-US" i="1" dirty="0"/>
              <a:t> </a:t>
            </a:r>
            <a:r>
              <a:rPr lang="en-US" i="1" dirty="0" err="1"/>
              <a:t>trị</a:t>
            </a:r>
            <a:r>
              <a:rPr lang="en-US" i="1" dirty="0"/>
              <a:t>, </a:t>
            </a:r>
            <a:r>
              <a:rPr lang="en-US" i="1" dirty="0" err="1"/>
              <a:t>chỉ</a:t>
            </a:r>
            <a:r>
              <a:rPr lang="en-US" i="1" dirty="0"/>
              <a:t> </a:t>
            </a:r>
            <a:r>
              <a:rPr lang="en-US" i="1" dirty="0" err="1"/>
              <a:t>cần</a:t>
            </a:r>
            <a:r>
              <a:rPr lang="en-US" i="1" dirty="0"/>
              <a:t> </a:t>
            </a:r>
            <a:r>
              <a:rPr lang="en-US" i="1" dirty="0" err="1"/>
              <a:t>biểu</a:t>
            </a:r>
            <a:r>
              <a:rPr lang="en-US" i="1" dirty="0"/>
              <a:t> </a:t>
            </a:r>
            <a:r>
              <a:rPr lang="en-US" i="1" dirty="0" err="1"/>
              <a:t>diễn</a:t>
            </a:r>
            <a:r>
              <a:rPr lang="en-US" i="1" dirty="0"/>
              <a:t> </a:t>
            </a:r>
            <a:r>
              <a:rPr lang="en-US" i="1" dirty="0" err="1"/>
              <a:t>lớp</a:t>
            </a:r>
            <a:r>
              <a:rPr lang="en-US" i="1" dirty="0"/>
              <a:t> electron </a:t>
            </a:r>
            <a:r>
              <a:rPr lang="en-US" i="1" dirty="0" err="1"/>
              <a:t>ngoài</a:t>
            </a:r>
            <a:r>
              <a:rPr lang="en-US" i="1" dirty="0"/>
              <a:t> </a:t>
            </a:r>
            <a:r>
              <a:rPr lang="en-US" i="1" dirty="0" err="1"/>
              <a:t>cùng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0CF8-385A-4C54-A89D-B81F012702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61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?1: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H </a:t>
            </a:r>
            <a:r>
              <a:rPr lang="en-US" dirty="0" err="1"/>
              <a:t>có</a:t>
            </a:r>
            <a:r>
              <a:rPr lang="en-US" dirty="0"/>
              <a:t> bn e? </a:t>
            </a:r>
            <a:r>
              <a:rPr lang="en-US" dirty="0" err="1"/>
              <a:t>góp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e?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góp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bn e? </a:t>
            </a:r>
            <a:r>
              <a:rPr lang="en-US" dirty="0" err="1"/>
              <a:t>tư</a:t>
            </a:r>
            <a:r>
              <a:rPr lang="vi-VN" dirty="0"/>
              <a:t>ơ</a:t>
            </a:r>
            <a:r>
              <a:rPr lang="en-US" dirty="0"/>
              <a:t>ng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hiếm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r>
              <a:rPr lang="en-US" dirty="0"/>
              <a:t>? 2: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O </a:t>
            </a:r>
            <a:r>
              <a:rPr lang="en-US" dirty="0" err="1"/>
              <a:t>có</a:t>
            </a:r>
            <a:r>
              <a:rPr lang="en-US" dirty="0"/>
              <a:t> bn e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?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O </a:t>
            </a:r>
            <a:r>
              <a:rPr lang="en-US" dirty="0" err="1"/>
              <a:t>góp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e?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góp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bn e? </a:t>
            </a:r>
            <a:r>
              <a:rPr lang="en-US" dirty="0" err="1"/>
              <a:t>tư</a:t>
            </a:r>
            <a:r>
              <a:rPr lang="vi-VN" dirty="0"/>
              <a:t>ơ</a:t>
            </a:r>
            <a:r>
              <a:rPr lang="en-US" dirty="0"/>
              <a:t>ng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hiếm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r>
              <a:rPr lang="en-US" dirty="0"/>
              <a:t>?3: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O 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H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e dung </a:t>
            </a:r>
            <a:r>
              <a:rPr lang="en-US" dirty="0" err="1"/>
              <a:t>chung</a:t>
            </a:r>
            <a:r>
              <a:rPr lang="en-US" dirty="0"/>
              <a:t>? </a:t>
            </a:r>
          </a:p>
          <a:p>
            <a:r>
              <a:rPr lang="en-US" dirty="0"/>
              <a:t>?4: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O – H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0CF8-385A-4C54-A89D-B81F012702A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23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0CF8-385A-4C54-A89D-B81F012702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86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Nguyên tử nitrogen (N) có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ngoài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vi-VN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vi-VN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ngoài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giống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khí hiếm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nguyên tử N cần thêm 3 electron.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Nguyên tử hydrogen (H) có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ngoài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vi-VN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vi-VN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ngoài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giống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khí hiếm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helium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nguyên tử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cần thêm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electron.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Để tạo thành liên kết trong phân tử NH</a:t>
            </a:r>
            <a:r>
              <a:rPr lang="vi-VN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mỗi nguyên tử H góp chung 1 electron với nguyên tử N tạo thành 3 cặp electron dùng chung.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0CF8-385A-4C54-A89D-B81F012702A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25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/>
              <a:t>Chú</a:t>
            </a:r>
            <a:r>
              <a:rPr lang="en-US" b="1" i="1" dirty="0"/>
              <a:t> ý:</a:t>
            </a:r>
            <a:r>
              <a:rPr lang="en-US" i="1" dirty="0"/>
              <a:t> 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mô</a:t>
            </a:r>
            <a:r>
              <a:rPr lang="en-US" i="1" dirty="0"/>
              <a:t> </a:t>
            </a:r>
            <a:r>
              <a:rPr lang="en-US" i="1" dirty="0" err="1"/>
              <a:t>hình</a:t>
            </a:r>
            <a:r>
              <a:rPr lang="en-US" i="1" dirty="0"/>
              <a:t> </a:t>
            </a:r>
            <a:r>
              <a:rPr lang="en-US" i="1" dirty="0" err="1"/>
              <a:t>cấu</a:t>
            </a:r>
            <a:r>
              <a:rPr lang="en-US" i="1" dirty="0"/>
              <a:t> </a:t>
            </a:r>
            <a:r>
              <a:rPr lang="en-US" i="1" dirty="0" err="1"/>
              <a:t>tạo</a:t>
            </a:r>
            <a:r>
              <a:rPr lang="en-US" i="1" dirty="0"/>
              <a:t> </a:t>
            </a:r>
            <a:r>
              <a:rPr lang="en-US" i="1" dirty="0" err="1"/>
              <a:t>vỏ</a:t>
            </a:r>
            <a:r>
              <a:rPr lang="en-US" i="1" dirty="0"/>
              <a:t> </a:t>
            </a:r>
            <a:r>
              <a:rPr lang="en-US" i="1" dirty="0" err="1"/>
              <a:t>nguyên</a:t>
            </a:r>
            <a:r>
              <a:rPr lang="en-US" i="1" dirty="0"/>
              <a:t> </a:t>
            </a:r>
            <a:r>
              <a:rPr lang="en-US" i="1" dirty="0" err="1"/>
              <a:t>tử</a:t>
            </a:r>
            <a:r>
              <a:rPr lang="en-US" i="1" dirty="0"/>
              <a:t> ở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phần</a:t>
            </a:r>
            <a:r>
              <a:rPr lang="en-US" i="1" dirty="0"/>
              <a:t> </a:t>
            </a:r>
            <a:r>
              <a:rPr lang="en-US" i="1" dirty="0" err="1"/>
              <a:t>liên</a:t>
            </a:r>
            <a:r>
              <a:rPr lang="en-US" i="1" dirty="0"/>
              <a:t> </a:t>
            </a:r>
            <a:r>
              <a:rPr lang="en-US" i="1" dirty="0" err="1"/>
              <a:t>kết</a:t>
            </a:r>
            <a:r>
              <a:rPr lang="en-US" i="1" dirty="0"/>
              <a:t> </a:t>
            </a:r>
            <a:r>
              <a:rPr lang="en-US" i="1" dirty="0" err="1"/>
              <a:t>cộng</a:t>
            </a:r>
            <a:r>
              <a:rPr lang="en-US" i="1" dirty="0"/>
              <a:t> </a:t>
            </a:r>
            <a:r>
              <a:rPr lang="en-US" i="1" dirty="0" err="1"/>
              <a:t>hóa</a:t>
            </a:r>
            <a:r>
              <a:rPr lang="en-US" i="1" dirty="0"/>
              <a:t> </a:t>
            </a:r>
            <a:r>
              <a:rPr lang="en-US" i="1" dirty="0" err="1"/>
              <a:t>trị</a:t>
            </a:r>
            <a:r>
              <a:rPr lang="en-US" i="1" dirty="0"/>
              <a:t>, </a:t>
            </a:r>
            <a:r>
              <a:rPr lang="en-US" i="1" dirty="0" err="1"/>
              <a:t>chỉ</a:t>
            </a:r>
            <a:r>
              <a:rPr lang="en-US" i="1" dirty="0"/>
              <a:t> </a:t>
            </a:r>
            <a:r>
              <a:rPr lang="en-US" i="1" dirty="0" err="1"/>
              <a:t>cần</a:t>
            </a:r>
            <a:r>
              <a:rPr lang="en-US" i="1" dirty="0"/>
              <a:t> </a:t>
            </a:r>
            <a:r>
              <a:rPr lang="en-US" i="1" dirty="0" err="1"/>
              <a:t>biểu</a:t>
            </a:r>
            <a:r>
              <a:rPr lang="en-US" i="1" dirty="0"/>
              <a:t> </a:t>
            </a:r>
            <a:r>
              <a:rPr lang="en-US" i="1" dirty="0" err="1"/>
              <a:t>diễn</a:t>
            </a:r>
            <a:r>
              <a:rPr lang="en-US" i="1" dirty="0"/>
              <a:t> </a:t>
            </a:r>
            <a:r>
              <a:rPr lang="en-US" i="1" dirty="0" err="1"/>
              <a:t>lớp</a:t>
            </a:r>
            <a:r>
              <a:rPr lang="en-US" i="1" dirty="0"/>
              <a:t> electron </a:t>
            </a:r>
            <a:r>
              <a:rPr lang="en-US" i="1" dirty="0" err="1"/>
              <a:t>ngoài</a:t>
            </a:r>
            <a:r>
              <a:rPr lang="en-US" i="1" dirty="0"/>
              <a:t> </a:t>
            </a:r>
            <a:r>
              <a:rPr lang="en-US" i="1" dirty="0" err="1"/>
              <a:t>cùng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0CF8-385A-4C54-A89D-B81F012702A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6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13E9DE-2F82-4F69-99DF-20F250D41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1FB8DC-DF5D-4593-8F5A-3A6DB732D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5059BF-9EF0-44A3-A10B-D53DAD90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78F5-339D-4A0D-B729-B661908BB2B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CBD0CC-37CD-49FF-801C-6ABA552B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B67976-F0DE-4A4F-ABC7-2F6B0891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DD80-9634-47BE-B58C-931D269FF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9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B69C4-0394-49AD-8B34-3261D072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AA1948-111B-4037-BB53-1FDFDA723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695B98-7A25-4725-B75D-9EB43A449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78F5-339D-4A0D-B729-B661908BB2B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D8640B-8D32-437A-8560-8B9951D81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DBBBC8-CD55-4B8A-A0B3-2C8DE3DE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DD80-9634-47BE-B58C-931D269FF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2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0E4E643-4AC6-4D7F-B417-36EEDD829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B975D7-8273-4C94-A2EF-611B84B1A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C7ED60-D1C3-481D-8A2F-6A42779C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78F5-339D-4A0D-B729-B661908BB2B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06EEA5-7D53-47D5-ACA5-5A4933934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CDDEF4-8387-4E08-AC14-ADFCEDFA6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DD80-9634-47BE-B58C-931D269FF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4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7508E-A211-4328-9EC4-877E71C72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94335-B99D-42ED-AA88-4EF9FD846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3713B-9114-4EF9-8122-42F7A461F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78F5-339D-4A0D-B729-B661908BB2B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FE3854-52E1-48AB-864C-B5847E44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84F1B6-33B2-40AF-B1BA-BBAC835C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DD80-9634-47BE-B58C-931D269FF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0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6ADAC-ADF1-473D-A589-B3869E32D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FA1E8B-F1EA-45B3-92C7-C4E7CD733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BD43C7-3E56-4DFC-89BF-130FE754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78F5-339D-4A0D-B729-B661908BB2B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F882E8-190D-4DF9-BEF8-DB4B4E08D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453FE5-0C4F-4254-8371-2E355720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DD80-9634-47BE-B58C-931D269FF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9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4984EE-1A57-4F0A-8D9A-A1D4CB37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9D96DE-CF2F-4E1D-83D0-79B533AA0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BF1725-AA91-410C-843F-E3D54CD0C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9E76FF-FBF3-48A3-8A40-8DF50283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78F5-339D-4A0D-B729-B661908BB2B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9B1EBD-BA89-4E8A-8FEE-52E2B8D4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0E96FC-0DF9-4355-BD2E-CD2D32E74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DD80-9634-47BE-B58C-931D269FF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4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506F3A-1BDB-4358-9129-59467014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EEFBC8-C390-4BE4-8C84-0112C5A87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7BC85D-F831-4DC0-9E94-FF33A8482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F4196DC-8D23-4D38-AD23-CE1E0E3D5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3CBDF4D-5A39-427D-A091-50FBFC04B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22F447-5BAE-40C8-8AC5-ED6CAE84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78F5-339D-4A0D-B729-B661908BB2B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AB06EE-F70E-4C1E-B7BA-1189C369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34CA685-8326-465C-8F2A-6D16F382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DD80-9634-47BE-B58C-931D269FF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6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0714A7-33A0-4EF9-8440-E045A097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80EEC9-1E4E-4959-8CFF-6CEFFB63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78F5-339D-4A0D-B729-B661908BB2B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39CBA1C-8ECB-4E6D-B139-985B285B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6C40B3-ED32-425C-A616-E59E1044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DD80-9634-47BE-B58C-931D269FF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1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FB7052-62CA-4AC0-96C2-47EBF68F7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78F5-339D-4A0D-B729-B661908BB2B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D9BDA43-35C5-4C8E-A499-CE85AF38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2FEEF02-A5C7-4C09-B92B-369F39C2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DD80-9634-47BE-B58C-931D269FF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1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B2EAF0-28CC-414A-843B-9AF8D9C7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E7EB1E-F73F-4904-BD69-B2FC42219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313152-322B-47C3-B63A-344F9E13D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846D1E-CBD2-4C81-9004-865F2E96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78F5-339D-4A0D-B729-B661908BB2B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F937A9-852A-4BFC-AFF9-7EE276B7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FE10CA-1BA0-4DB1-90A3-13C5DFC2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DD80-9634-47BE-B58C-931D269FF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3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1D2AC2-92C6-4A47-BDD9-2E0764E6D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3FF03DA-17C9-442F-8D7B-2DB0A9884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474A63-B577-4FD9-88DE-8DBFC842D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7E48A1-5D82-43A2-8C97-8F786C6D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78F5-339D-4A0D-B729-B661908BB2B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81195E-B730-4995-BC5F-7529D068F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B318E9-EEFB-4ED0-BDDA-05AEDA8A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DD80-9634-47BE-B58C-931D269FF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7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27B67C6-E51C-40CE-A32D-F963DB715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4CA553-0BCC-4580-8572-23E645D04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E8BE39-378B-4732-A1F5-932C4402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078F5-339D-4A0D-B729-B661908BB2B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83821C-CC10-4E60-840F-D88AB0B75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92FEE8-055F-42B9-9232-D638D6C07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ADD80-9634-47BE-B58C-931D269FF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9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5.png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microsoft.com/office/2007/relationships/hdphoto" Target="../media/hdphoto13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4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7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7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21.wdp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6.wdp"/><Relationship Id="rId5" Type="http://schemas.openxmlformats.org/officeDocument/2006/relationships/image" Target="../media/image31.png"/><Relationship Id="rId4" Type="http://schemas.microsoft.com/office/2007/relationships/hdphoto" Target="../media/hdphoto25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7" Type="http://schemas.microsoft.com/office/2007/relationships/hdphoto" Target="../media/hdphoto29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28.wdp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1.wdp"/><Relationship Id="rId5" Type="http://schemas.openxmlformats.org/officeDocument/2006/relationships/image" Target="../media/image36.png"/><Relationship Id="rId4" Type="http://schemas.microsoft.com/office/2007/relationships/hdphoto" Target="../media/hdphoto30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2.wdp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35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4.wdp"/><Relationship Id="rId5" Type="http://schemas.openxmlformats.org/officeDocument/2006/relationships/image" Target="../media/image39.png"/><Relationship Id="rId4" Type="http://schemas.microsoft.com/office/2007/relationships/hdphoto" Target="../media/hdphoto3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6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7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8.wdp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8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9.wdp"/><Relationship Id="rId7" Type="http://schemas.microsoft.com/office/2007/relationships/hdphoto" Target="../media/hdphoto40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microsoft.com/office/2007/relationships/hdphoto" Target="../media/hdphoto35.wdp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2.wdp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43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12975BE-D4C2-4E13-AA40-F60135B256B8}"/>
              </a:ext>
            </a:extLst>
          </p:cNvPr>
          <p:cNvSpPr/>
          <p:nvPr/>
        </p:nvSpPr>
        <p:spPr>
          <a:xfrm>
            <a:off x="173502" y="644680"/>
            <a:ext cx="1184499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ỜNG THCS </a:t>
            </a:r>
            <a:r>
              <a:rPr lang="en-US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THÁI SƠN</a:t>
            </a:r>
            <a:endParaRPr 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 PHỐ </a:t>
            </a:r>
            <a:r>
              <a:rPr lang="en-US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HẢI PHÒNG</a:t>
            </a:r>
            <a:endParaRPr 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7BE733-31A3-45A8-A104-3AE3C893463F}"/>
              </a:ext>
            </a:extLst>
          </p:cNvPr>
          <p:cNvSpPr txBox="1"/>
          <p:nvPr/>
        </p:nvSpPr>
        <p:spPr>
          <a:xfrm>
            <a:off x="8271803" y="4628271"/>
            <a:ext cx="3551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0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1A348D9-E98C-4D7E-B3E2-B31B6B1459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10805"/>
          <a:stretch/>
        </p:blipFill>
        <p:spPr>
          <a:xfrm>
            <a:off x="0" y="4111141"/>
            <a:ext cx="9167935" cy="2717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7B57DD3-4C68-40AB-93A8-2E5B409459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7738"/>
          <a:stretch/>
        </p:blipFill>
        <p:spPr>
          <a:xfrm>
            <a:off x="948168" y="211180"/>
            <a:ext cx="4022038" cy="4386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4082DBB-2621-4D6B-8F3D-82F67BA562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78" t="25383" r="30640"/>
          <a:stretch/>
        </p:blipFill>
        <p:spPr>
          <a:xfrm>
            <a:off x="5456905" y="1433149"/>
            <a:ext cx="2521972" cy="300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6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7C7C449-B8E5-403F-A526-19E101597CB4}"/>
              </a:ext>
            </a:extLst>
          </p:cNvPr>
          <p:cNvSpPr/>
          <p:nvPr/>
        </p:nvSpPr>
        <p:spPr>
          <a:xfrm>
            <a:off x="56538" y="29499"/>
            <a:ext cx="1213546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K kết hợp với F để tạo thành phân tử potassium fluoride sẽ diễn ra cho và nhận electron giữa hai nguyên tử như sau: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152872-41A2-4E3F-80DC-3E8CC6609B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60" b="8741"/>
          <a:stretch/>
        </p:blipFill>
        <p:spPr>
          <a:xfrm>
            <a:off x="1363266" y="4152806"/>
            <a:ext cx="9522005" cy="26756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CA9891-B9E9-43C9-80FA-5BA762626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242" y="1984690"/>
            <a:ext cx="4964656" cy="18040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C59B3D6-25CA-4751-B9B8-5095DFBF6AEB}"/>
              </a:ext>
            </a:extLst>
          </p:cNvPr>
          <p:cNvGrpSpPr/>
          <p:nvPr/>
        </p:nvGrpSpPr>
        <p:grpSpPr>
          <a:xfrm>
            <a:off x="795938" y="2050539"/>
            <a:ext cx="4383266" cy="1738247"/>
            <a:chOff x="768871" y="1725429"/>
            <a:chExt cx="4801667" cy="186994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9436EF6-BA27-4F48-9F6F-E8463013DF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60" r="72194" b="8741"/>
            <a:stretch/>
          </p:blipFill>
          <p:spPr>
            <a:xfrm>
              <a:off x="768871" y="1725429"/>
              <a:ext cx="1850344" cy="186994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A2BF990-E043-42F3-8CE8-1C6739852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75" t="5960" r="17975" b="8741"/>
            <a:stretch/>
          </p:blipFill>
          <p:spPr>
            <a:xfrm>
              <a:off x="2619215" y="1725429"/>
              <a:ext cx="2092870" cy="18699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D1DD3E83-2EDE-48C4-9603-BF27186E75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38" t="36982" b="45729"/>
            <a:stretch/>
          </p:blipFill>
          <p:spPr>
            <a:xfrm>
              <a:off x="4712085" y="2509714"/>
              <a:ext cx="858453" cy="301372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AEDF84A-0E70-46FA-9105-1257A0F13025}"/>
              </a:ext>
            </a:extLst>
          </p:cNvPr>
          <p:cNvSpPr/>
          <p:nvPr/>
        </p:nvSpPr>
        <p:spPr>
          <a:xfrm>
            <a:off x="56538" y="874356"/>
            <a:ext cx="5352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Nguyên tử K cho đi 1 electron ở lớp ngoài cùng trở thành ion mang điện tích dương, kí hiệu là K</a:t>
            </a:r>
            <a:r>
              <a:rPr lang="vi-VN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F25B572-1DBD-4983-B4D9-4D862E84C55C}"/>
              </a:ext>
            </a:extLst>
          </p:cNvPr>
          <p:cNvSpPr/>
          <p:nvPr/>
        </p:nvSpPr>
        <p:spPr>
          <a:xfrm>
            <a:off x="6096000" y="864767"/>
            <a:ext cx="6039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Nguyên tử F nhận 1 electron từ nguyên tử K trở thành ion mang một điện tích âm, kí hiệu là F</a:t>
            </a:r>
            <a:r>
              <a:rPr lang="vi-VN" sz="2400" baseline="30000" dirty="0">
                <a:solidFill>
                  <a:srgbClr val="000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>
                <a:solidFill>
                  <a:srgbClr val="000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400" dirty="0">
              <a:solidFill>
                <a:srgbClr val="00009A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3CCEA76-3965-4D59-81A3-A272014F26B3}"/>
              </a:ext>
            </a:extLst>
          </p:cNvPr>
          <p:cNvSpPr/>
          <p:nvPr/>
        </p:nvSpPr>
        <p:spPr>
          <a:xfrm>
            <a:off x="917470" y="3711296"/>
            <a:ext cx="1047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ion K</a:t>
            </a:r>
            <a:r>
              <a:rPr lang="vi-VN" sz="2400" baseline="30000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400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F</a:t>
            </a:r>
            <a:r>
              <a:rPr lang="vi-VN" sz="2400" baseline="30000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hút nhau tạo thành liên kết trong phân tử potassium fluoride.</a:t>
            </a:r>
            <a:endParaRPr lang="en-US" sz="2400" dirty="0">
              <a:solidFill>
                <a:srgbClr val="005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4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7A3781-F06C-4FAE-91EE-92DC4EA5C516}"/>
              </a:ext>
            </a:extLst>
          </p:cNvPr>
          <p:cNvSpPr/>
          <p:nvPr/>
        </p:nvSpPr>
        <p:spPr>
          <a:xfrm>
            <a:off x="0" y="695097"/>
            <a:ext cx="7599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endParaRPr lang="en-US" sz="2400" b="1" dirty="0">
              <a:solidFill>
                <a:srgbClr val="0000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57EB664-8A0A-486D-A518-8B760F686223}"/>
              </a:ext>
            </a:extLst>
          </p:cNvPr>
          <p:cNvSpPr/>
          <p:nvPr/>
        </p:nvSpPr>
        <p:spPr>
          <a:xfrm>
            <a:off x="0" y="20395"/>
            <a:ext cx="12192000" cy="52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2400" b="1" i="1" u="sng" dirty="0" err="1">
                <a:solidFill>
                  <a:srgbClr val="BC00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Tiết</a:t>
            </a:r>
            <a:r>
              <a:rPr lang="en-US" sz="2400" b="1" i="1" u="sng" dirty="0">
                <a:solidFill>
                  <a:srgbClr val="BC00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25 - 30</a:t>
            </a:r>
            <a:r>
              <a:rPr lang="en-US" sz="2400" b="1" dirty="0">
                <a:solidFill>
                  <a:srgbClr val="BC00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5: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GIỚI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C0FD774-28B0-4987-BBBD-8D9461C6C3F3}"/>
              </a:ext>
            </a:extLst>
          </p:cNvPr>
          <p:cNvSpPr/>
          <p:nvPr/>
        </p:nvSpPr>
        <p:spPr>
          <a:xfrm>
            <a:off x="0" y="2138579"/>
            <a:ext cx="2711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5A25218-A309-4FE9-B59A-BC43454AC6C7}"/>
              </a:ext>
            </a:extLst>
          </p:cNvPr>
          <p:cNvSpPr/>
          <p:nvPr/>
        </p:nvSpPr>
        <p:spPr>
          <a:xfrm>
            <a:off x="103909" y="1156762"/>
            <a:ext cx="11984182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electron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helium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electron),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A44887-7A68-4F81-AEC1-9A81B9A9DEE8}"/>
              </a:ext>
            </a:extLst>
          </p:cNvPr>
          <p:cNvSpPr txBox="1"/>
          <p:nvPr/>
        </p:nvSpPr>
        <p:spPr>
          <a:xfrm>
            <a:off x="0" y="2567612"/>
            <a:ext cx="87230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sodium chloride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93D1F6-ECFF-4985-857D-86B15A832F37}"/>
              </a:ext>
            </a:extLst>
          </p:cNvPr>
          <p:cNvSpPr txBox="1"/>
          <p:nvPr/>
        </p:nvSpPr>
        <p:spPr>
          <a:xfrm>
            <a:off x="103909" y="3090832"/>
            <a:ext cx="87230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magnesium oxide</a:t>
            </a:r>
          </a:p>
        </p:txBody>
      </p:sp>
    </p:spTree>
    <p:extLst>
      <p:ext uri="{BB962C8B-B14F-4D97-AF65-F5344CB8AC3E}">
        <p14:creationId xmlns:p14="http://schemas.microsoft.com/office/powerpoint/2010/main" val="1568590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EC31F9-81EC-4E19-835A-BC9F16BFE52F}"/>
              </a:ext>
            </a:extLst>
          </p:cNvPr>
          <p:cNvSpPr txBox="1"/>
          <p:nvPr/>
        </p:nvSpPr>
        <p:spPr>
          <a:xfrm>
            <a:off x="1623219" y="28136"/>
            <a:ext cx="87230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magnesium oxide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B74A28-0400-4BBB-96CA-107C19C77424}"/>
              </a:ext>
            </a:extLst>
          </p:cNvPr>
          <p:cNvSpPr txBox="1"/>
          <p:nvPr/>
        </p:nvSpPr>
        <p:spPr>
          <a:xfrm>
            <a:off x="0" y="613939"/>
            <a:ext cx="5733142" cy="18158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electron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627E2C-7323-427F-A98E-4F8801F430DA}"/>
              </a:ext>
            </a:extLst>
          </p:cNvPr>
          <p:cNvSpPr txBox="1"/>
          <p:nvPr/>
        </p:nvSpPr>
        <p:spPr>
          <a:xfrm>
            <a:off x="6582227" y="650225"/>
            <a:ext cx="5609773" cy="18158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electron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baseline="30000" dirty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endParaRPr lang="en-US" sz="2800" b="1" dirty="0">
              <a:solidFill>
                <a:srgbClr val="000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C3443F-D333-452A-9A2E-9B6085F0D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07400"/>
            <a:ext cx="5733142" cy="28035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33AD1D-CC49-4ADB-8D77-63FB517B1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227" y="2699184"/>
            <a:ext cx="5462732" cy="27117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7D55AF-CC17-4C6B-B3C9-C564B4509032}"/>
              </a:ext>
            </a:extLst>
          </p:cNvPr>
          <p:cNvSpPr/>
          <p:nvPr/>
        </p:nvSpPr>
        <p:spPr>
          <a:xfrm>
            <a:off x="506438" y="5976941"/>
            <a:ext cx="3924886" cy="523220"/>
          </a:xfrm>
          <a:prstGeom prst="rect">
            <a:avLst/>
          </a:prstGeom>
          <a:solidFill>
            <a:srgbClr val="320000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Mg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Mg 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vi-VN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+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+  2e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F172289-A048-499B-9489-AAA64FC1CF97}"/>
              </a:ext>
            </a:extLst>
          </p:cNvPr>
          <p:cNvSpPr/>
          <p:nvPr/>
        </p:nvSpPr>
        <p:spPr>
          <a:xfrm>
            <a:off x="7829629" y="5976942"/>
            <a:ext cx="2889957" cy="523220"/>
          </a:xfrm>
          <a:prstGeom prst="rect">
            <a:avLst/>
          </a:prstGeom>
          <a:solidFill>
            <a:srgbClr val="00002A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O   +  2e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O 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2-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6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8616CE-D40F-422A-BD1A-D425E309C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989" y="-2728"/>
            <a:ext cx="5462732" cy="2671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3E325E-F8F7-42D1-8FC7-D25291AB0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5280" y="47532"/>
            <a:ext cx="5347176" cy="2654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393C5B-67D3-47CA-8566-747A1EC340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257254"/>
            <a:ext cx="3446585" cy="36007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CB15108-8907-46B4-8B33-B603FDC46240}"/>
              </a:ext>
            </a:extLst>
          </p:cNvPr>
          <p:cNvSpPr/>
          <p:nvPr/>
        </p:nvSpPr>
        <p:spPr>
          <a:xfrm>
            <a:off x="4175887" y="2646964"/>
            <a:ext cx="8000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260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vi-VN" sz="2400" dirty="0">
                <a:solidFill>
                  <a:srgbClr val="002600"/>
                </a:solidFill>
                <a:latin typeface="Times New Roman" pitchFamily="18" charset="0"/>
                <a:cs typeface="Times New Roman" pitchFamily="18" charset="0"/>
              </a:rPr>
              <a:t>Lớp vỏ của ion </a:t>
            </a:r>
            <a:r>
              <a:rPr lang="en-US" sz="2400" dirty="0">
                <a:solidFill>
                  <a:srgbClr val="002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400" baseline="30000" dirty="0">
                <a:solidFill>
                  <a:srgbClr val="002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aseline="30000" dirty="0">
                <a:solidFill>
                  <a:srgbClr val="0026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400" dirty="0">
                <a:solidFill>
                  <a:srgbClr val="002600"/>
                </a:solidFill>
                <a:latin typeface="Times New Roman" pitchFamily="18" charset="0"/>
                <a:cs typeface="Times New Roman" pitchFamily="18" charset="0"/>
              </a:rPr>
              <a:t> có 10 electron tương tự lớp vỏ nguyên tử của nguyên tố khí hiếm neon.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3F466EF-8B42-458D-BADC-C12BBFC24F02}"/>
              </a:ext>
            </a:extLst>
          </p:cNvPr>
          <p:cNvSpPr/>
          <p:nvPr/>
        </p:nvSpPr>
        <p:spPr>
          <a:xfrm>
            <a:off x="4189155" y="3429000"/>
            <a:ext cx="7987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260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vi-VN" sz="2400" dirty="0">
                <a:solidFill>
                  <a:srgbClr val="002600"/>
                </a:solidFill>
                <a:latin typeface="Times New Roman" pitchFamily="18" charset="0"/>
                <a:cs typeface="Times New Roman" pitchFamily="18" charset="0"/>
              </a:rPr>
              <a:t>Lớp vỏ của ion </a:t>
            </a:r>
            <a:r>
              <a:rPr lang="en-US" sz="2400" dirty="0">
                <a:solidFill>
                  <a:srgbClr val="0026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30000" dirty="0">
                <a:solidFill>
                  <a:srgbClr val="002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aseline="30000" dirty="0">
                <a:solidFill>
                  <a:srgbClr val="002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dirty="0">
                <a:solidFill>
                  <a:srgbClr val="002600"/>
                </a:solidFill>
                <a:latin typeface="Times New Roman" pitchFamily="18" charset="0"/>
                <a:cs typeface="Times New Roman" pitchFamily="18" charset="0"/>
              </a:rPr>
              <a:t> có </a:t>
            </a:r>
            <a:r>
              <a:rPr lang="en-US" sz="2400" dirty="0">
                <a:solidFill>
                  <a:srgbClr val="002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vi-VN" sz="2400" dirty="0">
                <a:solidFill>
                  <a:srgbClr val="002600"/>
                </a:solidFill>
                <a:latin typeface="Times New Roman" pitchFamily="18" charset="0"/>
                <a:cs typeface="Times New Roman" pitchFamily="18" charset="0"/>
              </a:rPr>
              <a:t> electron tương tự lớp vỏ nguyên tử của nguyên tố khí hiếm </a:t>
            </a:r>
            <a:r>
              <a:rPr lang="en-US" sz="2400" dirty="0">
                <a:solidFill>
                  <a:srgbClr val="00260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vi-VN" sz="2400" dirty="0">
                <a:solidFill>
                  <a:srgbClr val="002600"/>
                </a:solidFill>
                <a:latin typeface="Times New Roman" pitchFamily="18" charset="0"/>
                <a:cs typeface="Times New Roman" pitchFamily="18" charset="0"/>
              </a:rPr>
              <a:t>on. 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ED72B26B-DD4C-4B70-AEBE-4A713FDD1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24765"/>
              </p:ext>
            </p:extLst>
          </p:nvPr>
        </p:nvGraphicFramePr>
        <p:xfrm>
          <a:off x="4935425" y="4259997"/>
          <a:ext cx="6392604" cy="162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868">
                  <a:extLst>
                    <a:ext uri="{9D8B030D-6E8A-4147-A177-3AD203B41FA5}">
                      <a16:colId xmlns:a16="http://schemas.microsoft.com/office/drawing/2014/main" xmlns="" val="3858432561"/>
                    </a:ext>
                  </a:extLst>
                </a:gridCol>
                <a:gridCol w="1887246">
                  <a:extLst>
                    <a:ext uri="{9D8B030D-6E8A-4147-A177-3AD203B41FA5}">
                      <a16:colId xmlns:a16="http://schemas.microsoft.com/office/drawing/2014/main" xmlns="" val="3970819205"/>
                    </a:ext>
                  </a:extLst>
                </a:gridCol>
                <a:gridCol w="2374490">
                  <a:extLst>
                    <a:ext uri="{9D8B030D-6E8A-4147-A177-3AD203B41FA5}">
                      <a16:colId xmlns:a16="http://schemas.microsoft.com/office/drawing/2014/main" xmlns="" val="631855641"/>
                    </a:ext>
                  </a:extLst>
                </a:gridCol>
              </a:tblGrid>
              <a:tr h="54149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9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electron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electron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60291888"/>
                  </a:ext>
                </a:extLst>
              </a:tr>
              <a:tr h="541493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solidFill>
                            <a:srgbClr val="701B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rgbClr val="701B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1B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b="1" dirty="0">
                          <a:solidFill>
                            <a:srgbClr val="701B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9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9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0127484"/>
                  </a:ext>
                </a:extLst>
              </a:tr>
              <a:tr h="541493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>
                          <a:solidFill>
                            <a:srgbClr val="00009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 Mg</a:t>
                      </a:r>
                      <a:r>
                        <a:rPr lang="en-US" sz="2400" b="1" baseline="30000" dirty="0">
                          <a:solidFill>
                            <a:srgbClr val="00009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endParaRPr lang="en-US" sz="2400" b="1" dirty="0">
                        <a:solidFill>
                          <a:srgbClr val="00009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9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9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713701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95883E-B170-4E46-8886-B9E9D74A3F99}"/>
              </a:ext>
            </a:extLst>
          </p:cNvPr>
          <p:cNvSpPr txBox="1"/>
          <p:nvPr/>
        </p:nvSpPr>
        <p:spPr>
          <a:xfrm>
            <a:off x="7773664" y="4832648"/>
            <a:ext cx="604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1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1FD9CD-5D14-451D-BC76-96890D95418C}"/>
              </a:ext>
            </a:extLst>
          </p:cNvPr>
          <p:cNvSpPr txBox="1"/>
          <p:nvPr/>
        </p:nvSpPr>
        <p:spPr>
          <a:xfrm>
            <a:off x="9848335" y="4832647"/>
            <a:ext cx="604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1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E191BE-9DEE-4C8D-B4A4-3D39AF907F2A}"/>
              </a:ext>
            </a:extLst>
          </p:cNvPr>
          <p:cNvSpPr txBox="1"/>
          <p:nvPr/>
        </p:nvSpPr>
        <p:spPr>
          <a:xfrm>
            <a:off x="7793332" y="5368500"/>
            <a:ext cx="604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B6BA89A-1B2E-4BB2-A13B-86BD137A110A}"/>
              </a:ext>
            </a:extLst>
          </p:cNvPr>
          <p:cNvSpPr txBox="1"/>
          <p:nvPr/>
        </p:nvSpPr>
        <p:spPr>
          <a:xfrm>
            <a:off x="9828601" y="5383244"/>
            <a:ext cx="604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B52EA62-0542-40E7-BED6-3FB1A272BB5F}"/>
              </a:ext>
            </a:extLst>
          </p:cNvPr>
          <p:cNvSpPr/>
          <p:nvPr/>
        </p:nvSpPr>
        <p:spPr>
          <a:xfrm>
            <a:off x="4752285" y="5908460"/>
            <a:ext cx="671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2A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solidFill>
                  <a:srgbClr val="00002A"/>
                </a:solidFill>
                <a:latin typeface="Times New Roman" pitchFamily="18" charset="0"/>
                <a:cs typeface="Times New Roman" pitchFamily="18" charset="0"/>
              </a:rPr>
              <a:t>Ion </a:t>
            </a:r>
            <a:r>
              <a:rPr lang="en-US" sz="2400" dirty="0">
                <a:solidFill>
                  <a:srgbClr val="00002A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400" baseline="30000" dirty="0">
                <a:solidFill>
                  <a:srgbClr val="00002A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aseline="30000" dirty="0">
                <a:solidFill>
                  <a:srgbClr val="00002A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400" dirty="0">
                <a:solidFill>
                  <a:srgbClr val="00002A"/>
                </a:solidFill>
                <a:latin typeface="Times New Roman" pitchFamily="18" charset="0"/>
                <a:cs typeface="Times New Roman" pitchFamily="18" charset="0"/>
              </a:rPr>
              <a:t> ít hơn nguyên tử </a:t>
            </a:r>
            <a:r>
              <a:rPr lang="en-US" sz="2400" dirty="0">
                <a:solidFill>
                  <a:srgbClr val="00002A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vi-VN" sz="2400" dirty="0">
                <a:solidFill>
                  <a:srgbClr val="0000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2A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dirty="0">
                <a:solidFill>
                  <a:srgbClr val="00002A"/>
                </a:solidFill>
                <a:latin typeface="Times New Roman" pitchFamily="18" charset="0"/>
                <a:cs typeface="Times New Roman" pitchFamily="18" charset="0"/>
              </a:rPr>
              <a:t> eletron.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24E4CC6-1D8D-4E70-A43E-1EB812A9B863}"/>
              </a:ext>
            </a:extLst>
          </p:cNvPr>
          <p:cNvSpPr/>
          <p:nvPr/>
        </p:nvSpPr>
        <p:spPr>
          <a:xfrm>
            <a:off x="4752286" y="6370125"/>
            <a:ext cx="6546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2A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solidFill>
                  <a:srgbClr val="00002A"/>
                </a:solidFill>
                <a:latin typeface="Times New Roman" pitchFamily="18" charset="0"/>
                <a:cs typeface="Times New Roman" pitchFamily="18" charset="0"/>
              </a:rPr>
              <a:t>Ion </a:t>
            </a:r>
            <a:r>
              <a:rPr lang="en-US" sz="2400" dirty="0">
                <a:solidFill>
                  <a:srgbClr val="00002A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400" baseline="30000" dirty="0">
                <a:solidFill>
                  <a:srgbClr val="00002A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aseline="30000" dirty="0">
                <a:solidFill>
                  <a:srgbClr val="00002A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400" dirty="0">
                <a:solidFill>
                  <a:srgbClr val="00002A"/>
                </a:solidFill>
                <a:latin typeface="Times New Roman" pitchFamily="18" charset="0"/>
                <a:cs typeface="Times New Roman" pitchFamily="18" charset="0"/>
              </a:rPr>
              <a:t> ít hơn nguyên tử </a:t>
            </a:r>
            <a:r>
              <a:rPr lang="en-US" sz="2400" dirty="0">
                <a:solidFill>
                  <a:srgbClr val="00002A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vi-VN" sz="2400" dirty="0">
                <a:solidFill>
                  <a:srgbClr val="00002A"/>
                </a:solidFill>
                <a:latin typeface="Times New Roman" pitchFamily="18" charset="0"/>
                <a:cs typeface="Times New Roman" pitchFamily="18" charset="0"/>
              </a:rPr>
              <a:t> một lớp electron.</a:t>
            </a:r>
          </a:p>
        </p:txBody>
      </p:sp>
    </p:spTree>
    <p:extLst>
      <p:ext uri="{BB962C8B-B14F-4D97-AF65-F5344CB8AC3E}">
        <p14:creationId xmlns:p14="http://schemas.microsoft.com/office/powerpoint/2010/main" val="56554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D51C4B-DCB9-491D-A5CB-5BD07FE1BE46}"/>
              </a:ext>
            </a:extLst>
          </p:cNvPr>
          <p:cNvSpPr txBox="1"/>
          <p:nvPr/>
        </p:nvSpPr>
        <p:spPr>
          <a:xfrm>
            <a:off x="1595083" y="120185"/>
            <a:ext cx="87230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magnesium oxide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566175-390C-4525-A50B-F4DC78C5F663}"/>
              </a:ext>
            </a:extLst>
          </p:cNvPr>
          <p:cNvSpPr txBox="1"/>
          <p:nvPr/>
        </p:nvSpPr>
        <p:spPr>
          <a:xfrm>
            <a:off x="0" y="1244605"/>
            <a:ext cx="1219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30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magnesium oxide.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DFEAF8-DB62-49DD-84D2-E13AB8374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996" y="2447006"/>
            <a:ext cx="11526007" cy="363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45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xmlns="" id="{016DCA9D-11BA-4FAC-B79C-038427C7B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791200"/>
            <a:ext cx="2743200" cy="46990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Lucida Casual"/>
              </a:rPr>
              <a:t>Ion Mg</a:t>
            </a:r>
            <a:r>
              <a:rPr lang="en-GB" altLang="en-US" sz="2400" baseline="30000" dirty="0">
                <a:latin typeface="Lucida Casual"/>
              </a:rPr>
              <a:t>2+</a:t>
            </a:r>
            <a:endParaRPr lang="en-GB" altLang="en-US" sz="2400" dirty="0">
              <a:latin typeface="Lucida Casual"/>
            </a:endParaRP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xmlns="" id="{B160F87D-8B1C-4F48-BC91-3A720BF2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07" y="382569"/>
            <a:ext cx="11676185" cy="14478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electron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electron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buFont typeface="Tahoma" panose="020B0604030504040204" pitchFamily="34" charset="0"/>
              <a:buChar char="–"/>
            </a:pPr>
            <a:r>
              <a:rPr lang="en-GB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ion Mg</a:t>
            </a:r>
            <a:r>
              <a:rPr lang="en-GB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 O</a:t>
            </a:r>
            <a:r>
              <a:rPr lang="en-GB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magnesium oxide.</a:t>
            </a:r>
            <a:endParaRPr lang="en-GB" alt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Oval 5">
            <a:extLst>
              <a:ext uri="{FF2B5EF4-FFF2-40B4-BE49-F238E27FC236}">
                <a16:creationId xmlns:a16="http://schemas.microsoft.com/office/drawing/2014/main" xmlns="" id="{C8DC12B0-EE5D-4E20-87E1-010303920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495800"/>
            <a:ext cx="533400" cy="5334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2533" name="Oval 6">
            <a:extLst>
              <a:ext uri="{FF2B5EF4-FFF2-40B4-BE49-F238E27FC236}">
                <a16:creationId xmlns:a16="http://schemas.microsoft.com/office/drawing/2014/main" xmlns="" id="{84C0000F-8728-48D3-8406-6E3918BBC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343400"/>
            <a:ext cx="838200" cy="838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2534" name="Oval 7">
            <a:extLst>
              <a:ext uri="{FF2B5EF4-FFF2-40B4-BE49-F238E27FC236}">
                <a16:creationId xmlns:a16="http://schemas.microsoft.com/office/drawing/2014/main" xmlns="" id="{1BC640F3-DE0E-4878-8D9D-64021179A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191000"/>
            <a:ext cx="1143000" cy="1143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2535" name="Oval 11">
            <a:extLst>
              <a:ext uri="{FF2B5EF4-FFF2-40B4-BE49-F238E27FC236}">
                <a16:creationId xmlns:a16="http://schemas.microsoft.com/office/drawing/2014/main" xmlns="" id="{DAFAEE5E-9A5C-4DB2-83DA-A12BB1251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2672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2536" name="Oval 12">
            <a:extLst>
              <a:ext uri="{FF2B5EF4-FFF2-40B4-BE49-F238E27FC236}">
                <a16:creationId xmlns:a16="http://schemas.microsoft.com/office/drawing/2014/main" xmlns="" id="{1A7DFAC9-C780-4157-971B-C63690914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1054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2537" name="Oval 13">
            <a:extLst>
              <a:ext uri="{FF2B5EF4-FFF2-40B4-BE49-F238E27FC236}">
                <a16:creationId xmlns:a16="http://schemas.microsoft.com/office/drawing/2014/main" xmlns="" id="{44B1F7AF-26BD-476F-BBAD-D46CA3FB4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6482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2538" name="Oval 14">
            <a:extLst>
              <a:ext uri="{FF2B5EF4-FFF2-40B4-BE49-F238E27FC236}">
                <a16:creationId xmlns:a16="http://schemas.microsoft.com/office/drawing/2014/main" xmlns="" id="{97BF2E18-F12F-48A0-AEEF-6E847F8D0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148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2539" name="Oval 15">
            <a:extLst>
              <a:ext uri="{FF2B5EF4-FFF2-40B4-BE49-F238E27FC236}">
                <a16:creationId xmlns:a16="http://schemas.microsoft.com/office/drawing/2014/main" xmlns="" id="{2FEC10E6-AC11-477E-ADB7-4B3ABF72B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3434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2540" name="Oval 16">
            <a:extLst>
              <a:ext uri="{FF2B5EF4-FFF2-40B4-BE49-F238E27FC236}">
                <a16:creationId xmlns:a16="http://schemas.microsoft.com/office/drawing/2014/main" xmlns="" id="{E3FCB6CE-E8BB-4DF9-9AF0-20D4B876A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0292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2541" name="Oval 17">
            <a:extLst>
              <a:ext uri="{FF2B5EF4-FFF2-40B4-BE49-F238E27FC236}">
                <a16:creationId xmlns:a16="http://schemas.microsoft.com/office/drawing/2014/main" xmlns="" id="{C5873D19-C27E-4B22-AEDC-6BF7D65C9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2578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2542" name="Oval 18">
            <a:extLst>
              <a:ext uri="{FF2B5EF4-FFF2-40B4-BE49-F238E27FC236}">
                <a16:creationId xmlns:a16="http://schemas.microsoft.com/office/drawing/2014/main" xmlns="" id="{FAF0F001-9A59-41C5-B0FA-1AC877846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6482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2543" name="Oval 19">
            <a:extLst>
              <a:ext uri="{FF2B5EF4-FFF2-40B4-BE49-F238E27FC236}">
                <a16:creationId xmlns:a16="http://schemas.microsoft.com/office/drawing/2014/main" xmlns="" id="{A777C3D3-9469-4EB2-A94D-EF5436803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2544" name="Oval 20">
            <a:extLst>
              <a:ext uri="{FF2B5EF4-FFF2-40B4-BE49-F238E27FC236}">
                <a16:creationId xmlns:a16="http://schemas.microsoft.com/office/drawing/2014/main" xmlns="" id="{14304873-2BFD-47F3-94D0-0A544C1EA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5621" name="Oval 21">
            <a:extLst>
              <a:ext uri="{FF2B5EF4-FFF2-40B4-BE49-F238E27FC236}">
                <a16:creationId xmlns:a16="http://schemas.microsoft.com/office/drawing/2014/main" xmlns="" id="{889B0F9D-64D2-45CF-8D44-3F2E63E9C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4196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5622" name="Oval 22">
            <a:extLst>
              <a:ext uri="{FF2B5EF4-FFF2-40B4-BE49-F238E27FC236}">
                <a16:creationId xmlns:a16="http://schemas.microsoft.com/office/drawing/2014/main" xmlns="" id="{24D8D5F4-596B-4C38-B8B4-03B0A1617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38600"/>
            <a:ext cx="1447800" cy="1447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5623" name="Text Box 23">
            <a:extLst>
              <a:ext uri="{FF2B5EF4-FFF2-40B4-BE49-F238E27FC236}">
                <a16:creationId xmlns:a16="http://schemas.microsoft.com/office/drawing/2014/main" xmlns="" id="{27DB11B2-B27A-4608-AE88-2451FEB41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772" y="5799435"/>
            <a:ext cx="2725028" cy="461665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err="1">
                <a:latin typeface="Lucida Casual"/>
              </a:rPr>
              <a:t>Nguyên</a:t>
            </a:r>
            <a:r>
              <a:rPr lang="en-GB" altLang="en-US" sz="2400" dirty="0">
                <a:latin typeface="Lucida Casual"/>
              </a:rPr>
              <a:t> </a:t>
            </a:r>
            <a:r>
              <a:rPr lang="en-GB" altLang="en-US" sz="2400" dirty="0" err="1">
                <a:latin typeface="Lucida Casual"/>
              </a:rPr>
              <a:t>tử</a:t>
            </a:r>
            <a:r>
              <a:rPr lang="en-GB" altLang="en-US" sz="2400" dirty="0">
                <a:latin typeface="Lucida Casual"/>
              </a:rPr>
              <a:t> (Mg)</a:t>
            </a:r>
          </a:p>
        </p:txBody>
      </p:sp>
      <p:sp>
        <p:nvSpPr>
          <p:cNvPr id="22548" name="Oval 24">
            <a:extLst>
              <a:ext uri="{FF2B5EF4-FFF2-40B4-BE49-F238E27FC236}">
                <a16:creationId xmlns:a16="http://schemas.microsoft.com/office/drawing/2014/main" xmlns="" id="{618763BB-31F1-4250-9EA0-581E81361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419600"/>
            <a:ext cx="533400" cy="5334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2549" name="Oval 25">
            <a:extLst>
              <a:ext uri="{FF2B5EF4-FFF2-40B4-BE49-F238E27FC236}">
                <a16:creationId xmlns:a16="http://schemas.microsoft.com/office/drawing/2014/main" xmlns="" id="{A7C07D3B-9A4D-41CE-8A3F-779C4ADC4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267200"/>
            <a:ext cx="838200" cy="838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2550" name="Oval 26">
            <a:extLst>
              <a:ext uri="{FF2B5EF4-FFF2-40B4-BE49-F238E27FC236}">
                <a16:creationId xmlns:a16="http://schemas.microsoft.com/office/drawing/2014/main" xmlns="" id="{3D15F68C-423D-4A08-91CB-A15D64030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114800"/>
            <a:ext cx="1143000" cy="1143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2551" name="Oval 30">
            <a:extLst>
              <a:ext uri="{FF2B5EF4-FFF2-40B4-BE49-F238E27FC236}">
                <a16:creationId xmlns:a16="http://schemas.microsoft.com/office/drawing/2014/main" xmlns="" id="{BA8F49E4-C626-43BE-9B05-9C72918D9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41910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2552" name="Oval 31">
            <a:extLst>
              <a:ext uri="{FF2B5EF4-FFF2-40B4-BE49-F238E27FC236}">
                <a16:creationId xmlns:a16="http://schemas.microsoft.com/office/drawing/2014/main" xmlns="" id="{7F4BBD92-F35B-4166-8F6B-39BC8D6E8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50292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2553" name="Oval 32">
            <a:extLst>
              <a:ext uri="{FF2B5EF4-FFF2-40B4-BE49-F238E27FC236}">
                <a16:creationId xmlns:a16="http://schemas.microsoft.com/office/drawing/2014/main" xmlns="" id="{39EFDFA9-3B65-47BE-AC9E-AEC504103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45720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2554" name="Oval 33">
            <a:extLst>
              <a:ext uri="{FF2B5EF4-FFF2-40B4-BE49-F238E27FC236}">
                <a16:creationId xmlns:a16="http://schemas.microsoft.com/office/drawing/2014/main" xmlns="" id="{07FBF359-DDF3-45B4-A5F0-915616502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40386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2555" name="Oval 34">
            <a:extLst>
              <a:ext uri="{FF2B5EF4-FFF2-40B4-BE49-F238E27FC236}">
                <a16:creationId xmlns:a16="http://schemas.microsoft.com/office/drawing/2014/main" xmlns="" id="{05150AB6-4230-4406-B326-573033091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42672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2556" name="Oval 35">
            <a:extLst>
              <a:ext uri="{FF2B5EF4-FFF2-40B4-BE49-F238E27FC236}">
                <a16:creationId xmlns:a16="http://schemas.microsoft.com/office/drawing/2014/main" xmlns="" id="{6AE39E8B-924F-4B4A-B7FC-09856A7E9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49530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2557" name="Oval 36">
            <a:extLst>
              <a:ext uri="{FF2B5EF4-FFF2-40B4-BE49-F238E27FC236}">
                <a16:creationId xmlns:a16="http://schemas.microsoft.com/office/drawing/2014/main" xmlns="" id="{15C9ABEA-D6F2-4005-9899-4BE458E26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51816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2558" name="Oval 38">
            <a:extLst>
              <a:ext uri="{FF2B5EF4-FFF2-40B4-BE49-F238E27FC236}">
                <a16:creationId xmlns:a16="http://schemas.microsoft.com/office/drawing/2014/main" xmlns="" id="{C96A63F4-872A-4611-BE31-ECA6718E1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0292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5639" name="Text Box 39">
            <a:extLst>
              <a:ext uri="{FF2B5EF4-FFF2-40B4-BE49-F238E27FC236}">
                <a16:creationId xmlns:a16="http://schemas.microsoft.com/office/drawing/2014/main" xmlns="" id="{51DA16EB-303D-439C-B1EF-E349D57D9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5745900"/>
            <a:ext cx="2362200" cy="46990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Lucida Casual"/>
              </a:rPr>
              <a:t> ion (O</a:t>
            </a:r>
            <a:r>
              <a:rPr lang="en-GB" altLang="en-US" sz="2400" baseline="30000" dirty="0">
                <a:latin typeface="Lucida Casual"/>
              </a:rPr>
              <a:t>2-</a:t>
            </a:r>
            <a:r>
              <a:rPr lang="en-GB" altLang="en-US" sz="2400" dirty="0">
                <a:latin typeface="Lucida Casual"/>
              </a:rPr>
              <a:t>)</a:t>
            </a:r>
          </a:p>
        </p:txBody>
      </p:sp>
      <p:sp>
        <p:nvSpPr>
          <p:cNvPr id="25640" name="Text Box 40">
            <a:extLst>
              <a:ext uri="{FF2B5EF4-FFF2-40B4-BE49-F238E27FC236}">
                <a16:creationId xmlns:a16="http://schemas.microsoft.com/office/drawing/2014/main" xmlns="" id="{BAB70306-0C2D-42EA-88FF-76DBF375C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5715000"/>
            <a:ext cx="2362200" cy="461665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err="1">
                <a:latin typeface="Lucida Casual"/>
              </a:rPr>
              <a:t>nguyên</a:t>
            </a:r>
            <a:r>
              <a:rPr lang="en-GB" altLang="en-US" sz="2400" dirty="0">
                <a:latin typeface="Lucida Casual"/>
              </a:rPr>
              <a:t> </a:t>
            </a:r>
            <a:r>
              <a:rPr lang="en-GB" altLang="en-US" sz="2400" dirty="0" err="1">
                <a:latin typeface="Lucida Casual"/>
              </a:rPr>
              <a:t>tử</a:t>
            </a:r>
            <a:r>
              <a:rPr lang="en-GB" altLang="en-US" sz="2400" dirty="0">
                <a:latin typeface="Lucida Casual"/>
              </a:rPr>
              <a:t> (O)</a:t>
            </a:r>
          </a:p>
        </p:txBody>
      </p:sp>
      <p:sp>
        <p:nvSpPr>
          <p:cNvPr id="25657" name="Oval 57">
            <a:extLst>
              <a:ext uri="{FF2B5EF4-FFF2-40B4-BE49-F238E27FC236}">
                <a16:creationId xmlns:a16="http://schemas.microsoft.com/office/drawing/2014/main" xmlns="" id="{FCBC7C6A-2090-4FB7-A4D0-F3D9A6D8A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624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4.44444E-6 L 0.325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0.39375 0.02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11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6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1" grpId="0" animBg="1"/>
      <p:bldP spid="25622" grpId="0" animBg="1"/>
      <p:bldP spid="25623" grpId="0" animBg="1"/>
      <p:bldP spid="25640" grpId="0" animBg="1"/>
      <p:bldP spid="256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CDBD66-50A0-4B26-88D1-A04A24D7F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7514" y="3314307"/>
            <a:ext cx="4257822" cy="3543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96AD3E6-AC71-4E04-8564-14C964F82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0418" y="699668"/>
            <a:ext cx="2786154" cy="32539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EE17C19-02D9-4557-8BFE-E0E576B99C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6198" r="12747" b="2214"/>
          <a:stretch/>
        </p:blipFill>
        <p:spPr>
          <a:xfrm>
            <a:off x="4220308" y="145143"/>
            <a:ext cx="4257822" cy="436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32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C977501-082D-4FA9-9605-752A69EED2BF}"/>
              </a:ext>
            </a:extLst>
          </p:cNvPr>
          <p:cNvSpPr/>
          <p:nvPr/>
        </p:nvSpPr>
        <p:spPr>
          <a:xfrm>
            <a:off x="0" y="0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Khi Ca kết hợp với O tạo thành phân tử calcium oxide sẽ diễn ra sự cho và nhận electron giữa hai nguyên tử như sau: </a:t>
            </a:r>
          </a:p>
          <a:p>
            <a:pPr algn="just"/>
            <a:r>
              <a:rPr lang="en-US" sz="2400" dirty="0"/>
              <a:t>	</a:t>
            </a:r>
          </a:p>
          <a:p>
            <a:pPr algn="just"/>
            <a:endParaRPr lang="en-US" sz="2400" dirty="0"/>
          </a:p>
          <a:p>
            <a:pPr algn="just"/>
            <a:r>
              <a:rPr lang="vi-VN" sz="2400" dirty="0"/>
              <a:t>Các ion </a:t>
            </a:r>
            <a:r>
              <a:rPr lang="vi-VN" sz="2400" dirty="0">
                <a:solidFill>
                  <a:srgbClr val="FF0000"/>
                </a:solidFill>
              </a:rPr>
              <a:t>Ca</a:t>
            </a:r>
            <a:r>
              <a:rPr lang="vi-VN" sz="2400" baseline="30000" dirty="0">
                <a:solidFill>
                  <a:srgbClr val="FF0000"/>
                </a:solidFill>
              </a:rPr>
              <a:t>2+</a:t>
            </a:r>
            <a:r>
              <a:rPr lang="vi-VN" sz="2400" dirty="0"/>
              <a:t> và </a:t>
            </a:r>
            <a:r>
              <a:rPr lang="vi-VN" sz="2400" dirty="0">
                <a:solidFill>
                  <a:srgbClr val="000066"/>
                </a:solidFill>
              </a:rPr>
              <a:t>O</a:t>
            </a:r>
            <a:r>
              <a:rPr lang="vi-VN" sz="2400" baseline="30000" dirty="0">
                <a:solidFill>
                  <a:srgbClr val="000066"/>
                </a:solidFill>
              </a:rPr>
              <a:t>2-</a:t>
            </a:r>
            <a:r>
              <a:rPr lang="vi-VN" sz="2400" dirty="0"/>
              <a:t> hút nhau tạo thành liên kết trong phân tử calcium oxide.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2763214-94DD-4DEA-AFA6-B0DE83870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" y="2263854"/>
            <a:ext cx="12122993" cy="36787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7F0497C-1A53-427B-B2C5-8B09C8E8F878}"/>
              </a:ext>
            </a:extLst>
          </p:cNvPr>
          <p:cNvSpPr/>
          <p:nvPr/>
        </p:nvSpPr>
        <p:spPr>
          <a:xfrm>
            <a:off x="1016429" y="870317"/>
            <a:ext cx="2964728" cy="523220"/>
          </a:xfrm>
          <a:prstGeom prst="rect">
            <a:avLst/>
          </a:prstGeom>
          <a:solidFill>
            <a:srgbClr val="32000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Ca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Mg 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vi-VN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+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+  2e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4BB7C4F-4629-4480-B037-98D531B5EF91}"/>
              </a:ext>
            </a:extLst>
          </p:cNvPr>
          <p:cNvSpPr/>
          <p:nvPr/>
        </p:nvSpPr>
        <p:spPr>
          <a:xfrm>
            <a:off x="6901833" y="870317"/>
            <a:ext cx="2618024" cy="523220"/>
          </a:xfrm>
          <a:prstGeom prst="rect">
            <a:avLst/>
          </a:prstGeom>
          <a:solidFill>
            <a:srgbClr val="00002A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O   +  2e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O 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2-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750FEEC-E13F-4859-BFED-ABEE5AF72253}"/>
              </a:ext>
            </a:extLst>
          </p:cNvPr>
          <p:cNvSpPr txBox="1"/>
          <p:nvPr/>
        </p:nvSpPr>
        <p:spPr>
          <a:xfrm>
            <a:off x="1002829" y="6182751"/>
            <a:ext cx="9955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calcium oxide</a:t>
            </a:r>
          </a:p>
        </p:txBody>
      </p:sp>
    </p:spTree>
    <p:extLst>
      <p:ext uri="{BB962C8B-B14F-4D97-AF65-F5344CB8AC3E}">
        <p14:creationId xmlns:p14="http://schemas.microsoft.com/office/powerpoint/2010/main" val="351865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57EB664-8A0A-486D-A518-8B760F686223}"/>
              </a:ext>
            </a:extLst>
          </p:cNvPr>
          <p:cNvSpPr/>
          <p:nvPr/>
        </p:nvSpPr>
        <p:spPr>
          <a:xfrm>
            <a:off x="0" y="20395"/>
            <a:ext cx="12192000" cy="52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2400" b="1" i="1" u="sng" dirty="0" err="1">
                <a:solidFill>
                  <a:srgbClr val="BC00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Tiết</a:t>
            </a:r>
            <a:r>
              <a:rPr lang="en-US" sz="2400" b="1" i="1" u="sng" dirty="0">
                <a:solidFill>
                  <a:srgbClr val="BC00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25 - 30</a:t>
            </a:r>
            <a:r>
              <a:rPr lang="en-US" sz="2400" b="1" dirty="0">
                <a:solidFill>
                  <a:srgbClr val="BC00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5: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GIỚI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C0FD774-28B0-4987-BBBD-8D9461C6C3F3}"/>
              </a:ext>
            </a:extLst>
          </p:cNvPr>
          <p:cNvSpPr/>
          <p:nvPr/>
        </p:nvSpPr>
        <p:spPr>
          <a:xfrm>
            <a:off x="0" y="518432"/>
            <a:ext cx="2711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89ED99-0E0E-40AA-A830-0588A2953DDD}"/>
              </a:ext>
            </a:extLst>
          </p:cNvPr>
          <p:cNvSpPr txBox="1"/>
          <p:nvPr/>
        </p:nvSpPr>
        <p:spPr>
          <a:xfrm>
            <a:off x="103907" y="877789"/>
            <a:ext cx="21328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b="1" dirty="0">
              <a:solidFill>
                <a:srgbClr val="3200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4B9181-DCFD-49EA-BF78-9B6688A2DE41}"/>
              </a:ext>
            </a:extLst>
          </p:cNvPr>
          <p:cNvSpPr/>
          <p:nvPr/>
        </p:nvSpPr>
        <p:spPr>
          <a:xfrm>
            <a:off x="0" y="4886579"/>
            <a:ext cx="913856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 dung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76246B5-9947-4602-932E-8A36B664B537}"/>
              </a:ext>
            </a:extLst>
          </p:cNvPr>
          <p:cNvSpPr/>
          <p:nvPr/>
        </p:nvSpPr>
        <p:spPr>
          <a:xfrm>
            <a:off x="160178" y="1312924"/>
            <a:ext cx="118716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 algn="just"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phi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electron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âm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GB" sz="2400" dirty="0"/>
              <a:t>		</a:t>
            </a:r>
            <a:r>
              <a:rPr lang="en-GB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GB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GB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8 - </a:t>
            </a:r>
            <a:r>
              <a:rPr lang="en-GB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GB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GB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endParaRPr lang="en-GB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600"/>
              </a:spcAft>
            </a:pPr>
            <a:r>
              <a:rPr lang="en-GB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GB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lang="en-GB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Điện</a:t>
            </a:r>
            <a:r>
              <a:rPr lang="en-GB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tích</a:t>
            </a:r>
            <a:r>
              <a:rPr lang="en-GB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GB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ion = </a:t>
            </a:r>
            <a:r>
              <a:rPr lang="en-GB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số</a:t>
            </a:r>
            <a:r>
              <a:rPr lang="en-GB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 </a:t>
            </a:r>
            <a:r>
              <a:rPr lang="en-GB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nhường</a:t>
            </a:r>
            <a:r>
              <a:rPr lang="en-GB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en-GB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hoặc</a:t>
            </a:r>
            <a:r>
              <a:rPr lang="en-GB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 </a:t>
            </a:r>
            <a:r>
              <a:rPr lang="en-GB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nhận</a:t>
            </a:r>
            <a:r>
              <a:rPr lang="en-GB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lang="en-GB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GB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 </a:t>
            </a:r>
            <a:r>
              <a:rPr lang="en-GB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nguyên</a:t>
            </a:r>
            <a:r>
              <a:rPr lang="en-GB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tử</a:t>
            </a:r>
            <a:endParaRPr lang="en-US" sz="24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 algn="just">
              <a:spcAft>
                <a:spcPts val="6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âm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02E3C8-5283-4F85-9163-3898AC9757DE}"/>
              </a:ext>
            </a:extLst>
          </p:cNvPr>
          <p:cNvSpPr/>
          <p:nvPr/>
        </p:nvSpPr>
        <p:spPr>
          <a:xfrm>
            <a:off x="0" y="4424914"/>
            <a:ext cx="1129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521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87EFF3D-E96B-4BBB-989B-138264D783FC}"/>
              </a:ext>
            </a:extLst>
          </p:cNvPr>
          <p:cNvSpPr/>
          <p:nvPr/>
        </p:nvSpPr>
        <p:spPr>
          <a:xfrm>
            <a:off x="0" y="695097"/>
            <a:ext cx="7599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endParaRPr lang="en-US" sz="2400" b="1" dirty="0">
              <a:solidFill>
                <a:srgbClr val="0000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EC9A1F0-7F30-4BC6-ACCC-929BFD6F7437}"/>
              </a:ext>
            </a:extLst>
          </p:cNvPr>
          <p:cNvSpPr/>
          <p:nvPr/>
        </p:nvSpPr>
        <p:spPr>
          <a:xfrm>
            <a:off x="0" y="20395"/>
            <a:ext cx="12192000" cy="52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2400" b="1" i="1" u="sng" dirty="0" err="1">
                <a:solidFill>
                  <a:srgbClr val="BC00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Tiết</a:t>
            </a:r>
            <a:r>
              <a:rPr lang="en-US" sz="2400" b="1" i="1" u="sng" dirty="0">
                <a:solidFill>
                  <a:srgbClr val="BC00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25 - 30</a:t>
            </a:r>
            <a:r>
              <a:rPr lang="en-US" sz="2400" b="1" dirty="0">
                <a:solidFill>
                  <a:srgbClr val="BC00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5: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GIỚI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41A6EDA-7CC6-4761-8AD8-0B6835227D41}"/>
              </a:ext>
            </a:extLst>
          </p:cNvPr>
          <p:cNvGrpSpPr/>
          <p:nvPr/>
        </p:nvGrpSpPr>
        <p:grpSpPr>
          <a:xfrm>
            <a:off x="-1" y="1306897"/>
            <a:ext cx="8520545" cy="4087163"/>
            <a:chOff x="1205345" y="2507673"/>
            <a:chExt cx="6781823" cy="320969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0E27F29-7359-4396-A34D-09610098C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61632" y="2830888"/>
              <a:ext cx="6525536" cy="288647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503F98C-56F9-44A7-AC29-6B5B8F743E60}"/>
                </a:ext>
              </a:extLst>
            </p:cNvPr>
            <p:cNvSpPr/>
            <p:nvPr/>
          </p:nvSpPr>
          <p:spPr>
            <a:xfrm>
              <a:off x="1205345" y="2507673"/>
              <a:ext cx="4378037" cy="5680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059F35-18DC-499E-89A2-82EC34C46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5341" y="423475"/>
            <a:ext cx="3776659" cy="2178421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C735A8A3-35A4-46E3-9088-C12C345BF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802330"/>
              </p:ext>
            </p:extLst>
          </p:nvPr>
        </p:nvGraphicFramePr>
        <p:xfrm>
          <a:off x="1034471" y="5520125"/>
          <a:ext cx="9231748" cy="106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9310">
                  <a:extLst>
                    <a:ext uri="{9D8B030D-6E8A-4147-A177-3AD203B41FA5}">
                      <a16:colId xmlns:a16="http://schemas.microsoft.com/office/drawing/2014/main" xmlns="" val="3782025120"/>
                    </a:ext>
                  </a:extLst>
                </a:gridCol>
                <a:gridCol w="1764146">
                  <a:extLst>
                    <a:ext uri="{9D8B030D-6E8A-4147-A177-3AD203B41FA5}">
                      <a16:colId xmlns:a16="http://schemas.microsoft.com/office/drawing/2014/main" xmlns="" val="2720780850"/>
                    </a:ext>
                  </a:extLst>
                </a:gridCol>
                <a:gridCol w="1764146">
                  <a:extLst>
                    <a:ext uri="{9D8B030D-6E8A-4147-A177-3AD203B41FA5}">
                      <a16:colId xmlns:a16="http://schemas.microsoft.com/office/drawing/2014/main" xmlns="" val="493805407"/>
                    </a:ext>
                  </a:extLst>
                </a:gridCol>
                <a:gridCol w="1764146">
                  <a:extLst>
                    <a:ext uri="{9D8B030D-6E8A-4147-A177-3AD203B41FA5}">
                      <a16:colId xmlns:a16="http://schemas.microsoft.com/office/drawing/2014/main" xmlns="" val="2674997666"/>
                    </a:ext>
                  </a:extLst>
                </a:gridCol>
              </a:tblGrid>
              <a:tr h="5413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95540493"/>
                  </a:ext>
                </a:extLst>
              </a:tr>
              <a:tr h="52689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electron </a:t>
                      </a:r>
                      <a:r>
                        <a:rPr lang="en-US" sz="2400" b="1" dirty="0" err="1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b="1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400" b="1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5599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4DDD7BF-A26C-4FEF-8A46-9DA1F08B289C}"/>
              </a:ext>
            </a:extLst>
          </p:cNvPr>
          <p:cNvSpPr txBox="1"/>
          <p:nvPr/>
        </p:nvSpPr>
        <p:spPr>
          <a:xfrm>
            <a:off x="5747327" y="6065193"/>
            <a:ext cx="44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1D2C656-AB1D-483B-BAE2-93D9B6AB0861}"/>
              </a:ext>
            </a:extLst>
          </p:cNvPr>
          <p:cNvSpPr txBox="1"/>
          <p:nvPr/>
        </p:nvSpPr>
        <p:spPr>
          <a:xfrm>
            <a:off x="7477989" y="6065193"/>
            <a:ext cx="44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E2CA7E1-C470-4AB5-ACDB-53BBF652C3EC}"/>
              </a:ext>
            </a:extLst>
          </p:cNvPr>
          <p:cNvSpPr txBox="1"/>
          <p:nvPr/>
        </p:nvSpPr>
        <p:spPr>
          <a:xfrm>
            <a:off x="9208651" y="6065193"/>
            <a:ext cx="44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4609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B198EA-7C03-4B70-B7DA-0D0D350C2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45946"/>
            <a:ext cx="4979963" cy="47120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5CAC18-806A-4967-AFE6-22E6B8B3B3E9}"/>
              </a:ext>
            </a:extLst>
          </p:cNvPr>
          <p:cNvSpPr/>
          <p:nvPr/>
        </p:nvSpPr>
        <p:spPr>
          <a:xfrm>
            <a:off x="4979963" y="155424"/>
            <a:ext cx="72120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Ở điều kiện thường, potassium chloride là chất rắn vì: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Khi nguyên tử K (kim loại điển hình) kết hợp với nguyên tử Cl (phi kim điển hình) thì kim loại K sẽ cho electron tạo thành ion dương, nguyên tử Cl sẽ nhận electron tạo thành ion âm.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Các ion dương và ion âm hút nhau tạo ra hợp chất ion là potassium chloride.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Các hợp chất ion đều là chất rắn ở điều kiện thường.</a:t>
            </a:r>
          </a:p>
        </p:txBody>
      </p:sp>
    </p:spTree>
    <p:extLst>
      <p:ext uri="{BB962C8B-B14F-4D97-AF65-F5344CB8AC3E}">
        <p14:creationId xmlns:p14="http://schemas.microsoft.com/office/powerpoint/2010/main" val="301336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7A3781-F06C-4FAE-91EE-92DC4EA5C516}"/>
              </a:ext>
            </a:extLst>
          </p:cNvPr>
          <p:cNvSpPr/>
          <p:nvPr/>
        </p:nvSpPr>
        <p:spPr>
          <a:xfrm>
            <a:off x="0" y="559423"/>
            <a:ext cx="7599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endParaRPr lang="en-US" sz="2400" b="1" dirty="0">
              <a:solidFill>
                <a:srgbClr val="0000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57EB664-8A0A-486D-A518-8B760F686223}"/>
              </a:ext>
            </a:extLst>
          </p:cNvPr>
          <p:cNvSpPr/>
          <p:nvPr/>
        </p:nvSpPr>
        <p:spPr>
          <a:xfrm>
            <a:off x="0" y="20395"/>
            <a:ext cx="12192000" cy="52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2400" b="1" i="1" u="sng" dirty="0" err="1">
                <a:solidFill>
                  <a:srgbClr val="BC00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Tiết</a:t>
            </a:r>
            <a:r>
              <a:rPr lang="en-US" sz="2400" b="1" i="1" u="sng" dirty="0">
                <a:solidFill>
                  <a:srgbClr val="BC00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25 - 30</a:t>
            </a:r>
            <a:r>
              <a:rPr lang="en-US" sz="2400" b="1" dirty="0">
                <a:solidFill>
                  <a:srgbClr val="BC00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5: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GIỚI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C0FD774-28B0-4987-BBBD-8D9461C6C3F3}"/>
              </a:ext>
            </a:extLst>
          </p:cNvPr>
          <p:cNvSpPr/>
          <p:nvPr/>
        </p:nvSpPr>
        <p:spPr>
          <a:xfrm>
            <a:off x="0" y="1028307"/>
            <a:ext cx="2711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C225B3F-50BC-4973-8782-3359556EF9DA}"/>
              </a:ext>
            </a:extLst>
          </p:cNvPr>
          <p:cNvSpPr/>
          <p:nvPr/>
        </p:nvSpPr>
        <p:spPr>
          <a:xfrm>
            <a:off x="1" y="1497191"/>
            <a:ext cx="4768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III. LIÊN KẾT CỘNG HOÁ TRỊ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F342AD-A78C-442C-B240-1F3D970343F8}"/>
              </a:ext>
            </a:extLst>
          </p:cNvPr>
          <p:cNvSpPr txBox="1"/>
          <p:nvPr/>
        </p:nvSpPr>
        <p:spPr>
          <a:xfrm>
            <a:off x="117975" y="1911739"/>
            <a:ext cx="8266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hydrogen</a:t>
            </a:r>
          </a:p>
        </p:txBody>
      </p:sp>
    </p:spTree>
    <p:extLst>
      <p:ext uri="{BB962C8B-B14F-4D97-AF65-F5344CB8AC3E}">
        <p14:creationId xmlns:p14="http://schemas.microsoft.com/office/powerpoint/2010/main" val="3260447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605B127-356E-4BAE-AA53-06E96C229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0297" y="666625"/>
            <a:ext cx="9751406" cy="29108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9A7599-827A-4B72-BB83-EA41F2DF00BD}"/>
              </a:ext>
            </a:extLst>
          </p:cNvPr>
          <p:cNvSpPr txBox="1"/>
          <p:nvPr/>
        </p:nvSpPr>
        <p:spPr>
          <a:xfrm>
            <a:off x="126610" y="98474"/>
            <a:ext cx="8266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hydrogen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6C7841-1779-4FC4-9DFC-5793DFD71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22423"/>
            <a:ext cx="4807578" cy="32355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2AC5ED1-C156-4AE3-8420-DA13401E7C41}"/>
              </a:ext>
            </a:extLst>
          </p:cNvPr>
          <p:cNvSpPr/>
          <p:nvPr/>
        </p:nvSpPr>
        <p:spPr>
          <a:xfrm>
            <a:off x="5054247" y="4220747"/>
            <a:ext cx="6930684" cy="138499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hydrogen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H,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electron ở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hiếm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Helium.</a:t>
            </a:r>
          </a:p>
        </p:txBody>
      </p:sp>
    </p:spTree>
    <p:extLst>
      <p:ext uri="{BB962C8B-B14F-4D97-AF65-F5344CB8AC3E}">
        <p14:creationId xmlns:p14="http://schemas.microsoft.com/office/powerpoint/2010/main" val="150734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4C87F63-8B15-470D-93E4-173327C91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3896751" cy="44372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A8845C-C997-4DC2-B380-6F83343D64E9}"/>
              </a:ext>
            </a:extLst>
          </p:cNvPr>
          <p:cNvSpPr txBox="1"/>
          <p:nvPr/>
        </p:nvSpPr>
        <p:spPr>
          <a:xfrm>
            <a:off x="2771335" y="6372665"/>
            <a:ext cx="7005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chlorine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E3EB6A1-0305-4065-9477-6D98AC2A50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25" t="5729" r="18584" b="15903"/>
          <a:stretch/>
        </p:blipFill>
        <p:spPr>
          <a:xfrm>
            <a:off x="6508653" y="124601"/>
            <a:ext cx="2574387" cy="25022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3E6FA44-8DC7-417B-88E0-44551E2A945B}"/>
              </a:ext>
            </a:extLst>
          </p:cNvPr>
          <p:cNvSpPr/>
          <p:nvPr/>
        </p:nvSpPr>
        <p:spPr>
          <a:xfrm>
            <a:off x="4135902" y="2683081"/>
            <a:ext cx="7863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Nguyên tử Cl có 7 electron lớp ngoài cùng và cần thêm 1 electron để có lớp vỏ bền vững tương tự khí hiếm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Argon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1F427A-53F5-4726-BFAE-412FE66961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30" y="4325398"/>
            <a:ext cx="7779616" cy="204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4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7A3781-F06C-4FAE-91EE-92DC4EA5C516}"/>
              </a:ext>
            </a:extLst>
          </p:cNvPr>
          <p:cNvSpPr/>
          <p:nvPr/>
        </p:nvSpPr>
        <p:spPr>
          <a:xfrm>
            <a:off x="0" y="559423"/>
            <a:ext cx="7599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endParaRPr lang="en-US" sz="2400" b="1" dirty="0">
              <a:solidFill>
                <a:srgbClr val="0000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57EB664-8A0A-486D-A518-8B760F686223}"/>
              </a:ext>
            </a:extLst>
          </p:cNvPr>
          <p:cNvSpPr/>
          <p:nvPr/>
        </p:nvSpPr>
        <p:spPr>
          <a:xfrm>
            <a:off x="0" y="20395"/>
            <a:ext cx="12192000" cy="52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2400" b="1" i="1" u="sng" dirty="0" err="1">
                <a:solidFill>
                  <a:srgbClr val="BC00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Tiết</a:t>
            </a:r>
            <a:r>
              <a:rPr lang="en-US" sz="2400" b="1" i="1" u="sng" dirty="0">
                <a:solidFill>
                  <a:srgbClr val="BC00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25 - 30</a:t>
            </a:r>
            <a:r>
              <a:rPr lang="en-US" sz="2400" b="1" dirty="0">
                <a:solidFill>
                  <a:srgbClr val="BC00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5: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GIỚI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C0FD774-28B0-4987-BBBD-8D9461C6C3F3}"/>
              </a:ext>
            </a:extLst>
          </p:cNvPr>
          <p:cNvSpPr/>
          <p:nvPr/>
        </p:nvSpPr>
        <p:spPr>
          <a:xfrm>
            <a:off x="0" y="1028307"/>
            <a:ext cx="2711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C225B3F-50BC-4973-8782-3359556EF9DA}"/>
              </a:ext>
            </a:extLst>
          </p:cNvPr>
          <p:cNvSpPr/>
          <p:nvPr/>
        </p:nvSpPr>
        <p:spPr>
          <a:xfrm>
            <a:off x="1" y="1497191"/>
            <a:ext cx="4768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III. LIÊN KẾT CỘNG HOÁ TRỊ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F342AD-A78C-442C-B240-1F3D970343F8}"/>
              </a:ext>
            </a:extLst>
          </p:cNvPr>
          <p:cNvSpPr txBox="1"/>
          <p:nvPr/>
        </p:nvSpPr>
        <p:spPr>
          <a:xfrm>
            <a:off x="117975" y="1911739"/>
            <a:ext cx="8266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hydrogen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DE2795-DA5E-4D9A-B6D7-CFD651DD6763}"/>
              </a:ext>
            </a:extLst>
          </p:cNvPr>
          <p:cNvSpPr txBox="1"/>
          <p:nvPr/>
        </p:nvSpPr>
        <p:spPr>
          <a:xfrm>
            <a:off x="117975" y="2434959"/>
            <a:ext cx="8266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endParaRPr lang="en-US" sz="2800" b="1" dirty="0">
              <a:solidFill>
                <a:srgbClr val="3200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92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5572CA-8128-4FB3-9539-781D9F5A8C3C}"/>
              </a:ext>
            </a:extLst>
          </p:cNvPr>
          <p:cNvSpPr txBox="1"/>
          <p:nvPr/>
        </p:nvSpPr>
        <p:spPr>
          <a:xfrm>
            <a:off x="0" y="0"/>
            <a:ext cx="8266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endParaRPr lang="en-US" sz="2800" b="1" dirty="0">
              <a:solidFill>
                <a:srgbClr val="3200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E98A4D-4460-412F-8E4D-DED21DB24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546" y="523220"/>
            <a:ext cx="8323543" cy="32781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991B5C-5695-45E1-81F6-6E62CADEBA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833849"/>
            <a:ext cx="4178105" cy="30241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40AE928-1DE1-4AE0-8BC9-7722CDD25D21}"/>
              </a:ext>
            </a:extLst>
          </p:cNvPr>
          <p:cNvSpPr/>
          <p:nvPr/>
        </p:nvSpPr>
        <p:spPr>
          <a:xfrm>
            <a:off x="4300025" y="4324594"/>
            <a:ext cx="7741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Trong phân tử nước, nguyên tử O có 8 electron lớp ngoài cùng tương tự như khí hiếm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neon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Mỗi nguyên tử H có 2 electron lớp ngoài cùng tương tự như khí hiếm helium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3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B0F5CD4-0EF8-429E-BD1C-602542A1DFBB}"/>
              </a:ext>
            </a:extLst>
          </p:cNvPr>
          <p:cNvSpPr/>
          <p:nvPr/>
        </p:nvSpPr>
        <p:spPr>
          <a:xfrm>
            <a:off x="1518835" y="4856043"/>
            <a:ext cx="94582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vi-VN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ơ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đồ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tạo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ử</a:t>
            </a:r>
            <a:r>
              <a:rPr lang="en-US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hydrogen chloride</a:t>
            </a:r>
          </a:p>
          <a:p>
            <a:pPr algn="ctr"/>
            <a:r>
              <a:rPr lang="en-US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nguyên</a:t>
            </a:r>
            <a:r>
              <a:rPr lang="en-US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tử</a:t>
            </a:r>
            <a:r>
              <a:rPr lang="en-US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 </a:t>
            </a:r>
            <a:r>
              <a:rPr lang="en-US" sz="4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nguyên</a:t>
            </a:r>
            <a:r>
              <a:rPr lang="en-US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tử</a:t>
            </a:r>
            <a:r>
              <a:rPr lang="en-US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 </a:t>
            </a:r>
            <a:endParaRPr lang="en-US" sz="4000" b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EC43DD-22DE-4FD0-ABC6-71A00FB4F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" y="534881"/>
            <a:ext cx="12048756" cy="358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38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BF6965E-23B3-4855-84BE-1FBAA649F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3835"/>
          <a:stretch/>
        </p:blipFill>
        <p:spPr>
          <a:xfrm>
            <a:off x="0" y="-17654"/>
            <a:ext cx="4970617" cy="23640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A2684B-F17A-4E56-978E-2CD48C1FBE0F}"/>
              </a:ext>
            </a:extLst>
          </p:cNvPr>
          <p:cNvSpPr/>
          <p:nvPr/>
        </p:nvSpPr>
        <p:spPr>
          <a:xfrm>
            <a:off x="5468133" y="47056"/>
            <a:ext cx="6688347" cy="65556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vi-VN" sz="2800" dirty="0"/>
              <a:t>Nguyên tử N có 7 electron, trong đó có 5 electron lớp ngoài cùng, cần thêm 3 electron để có lớp vỏ bền vững tương tự khí hiếm. </a:t>
            </a:r>
          </a:p>
          <a:p>
            <a:pPr algn="just"/>
            <a:r>
              <a:rPr lang="en-US" sz="2800" dirty="0"/>
              <a:t>- </a:t>
            </a:r>
            <a:r>
              <a:rPr lang="vi-VN" sz="2800" dirty="0"/>
              <a:t>Nguyên tử H chỉ có 1 electron và cần thêm 1 electron để có lớp vỏ bền vững tương tự khí hiếm.</a:t>
            </a:r>
          </a:p>
          <a:p>
            <a:pPr algn="just"/>
            <a:r>
              <a:rPr lang="en-US" sz="2800" dirty="0"/>
              <a:t>- </a:t>
            </a:r>
            <a:r>
              <a:rPr lang="vi-VN" sz="2800" dirty="0"/>
              <a:t>Khi N kết hợp với H, nguyên tử N góp 3 electron, mỗi nguyên tử H góp 1 electron. </a:t>
            </a:r>
            <a:endParaRPr lang="en-US" sz="2800" dirty="0"/>
          </a:p>
          <a:p>
            <a:pPr algn="just"/>
            <a:r>
              <a:rPr lang="en-US" sz="2800" dirty="0"/>
              <a:t>- </a:t>
            </a:r>
            <a:r>
              <a:rPr lang="vi-VN" sz="2800" dirty="0"/>
              <a:t>Như vậy giữa nguyên tử N và mỗi nguyên tử H có 1 đôi electron dùng chung. Hạt nhân nguyên tử N và H cùng hút đôi electron dùng chung, liên kết với nhau tạo ra phân tử ammonia.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AB6820-84C3-44B1-A80D-00313C2087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8" t="38019" r="84648" b="16538"/>
          <a:stretch/>
        </p:blipFill>
        <p:spPr>
          <a:xfrm>
            <a:off x="2816" y="3461569"/>
            <a:ext cx="2316187" cy="314112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C5394B4-44F8-4FCE-9153-FC8531023F9F}"/>
              </a:ext>
            </a:extLst>
          </p:cNvPr>
          <p:cNvGrpSpPr/>
          <p:nvPr/>
        </p:nvGrpSpPr>
        <p:grpSpPr>
          <a:xfrm>
            <a:off x="2319003" y="2641756"/>
            <a:ext cx="2908224" cy="4064458"/>
            <a:chOff x="2319003" y="2641756"/>
            <a:chExt cx="2908224" cy="40644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A648498-A87B-41C0-87BF-09BB34153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72" r="38551" b="48231"/>
            <a:stretch/>
          </p:blipFill>
          <p:spPr>
            <a:xfrm>
              <a:off x="2319003" y="2641756"/>
              <a:ext cx="2908224" cy="314112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0A3A901-8B9E-4B88-B04E-34939A126713}"/>
                </a:ext>
              </a:extLst>
            </p:cNvPr>
            <p:cNvSpPr/>
            <p:nvPr/>
          </p:nvSpPr>
          <p:spPr>
            <a:xfrm>
              <a:off x="3457163" y="5782884"/>
              <a:ext cx="6319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547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01C4650-E986-45B1-88DA-37748B550B6D}"/>
              </a:ext>
            </a:extLst>
          </p:cNvPr>
          <p:cNvSpPr/>
          <p:nvPr/>
        </p:nvSpPr>
        <p:spPr>
          <a:xfrm>
            <a:off x="811540" y="5896870"/>
            <a:ext cx="105689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vi-VN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ơ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đồ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tạo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liên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ử</a:t>
            </a:r>
            <a:r>
              <a:rPr lang="en-US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ammonia</a:t>
            </a:r>
            <a:endParaRPr lang="en-US" sz="4000" b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96B4582-DA43-46A7-B193-42510FA95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" y="14989"/>
            <a:ext cx="12122575" cy="518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97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EC0D6C-5A2C-40E9-908D-28AF01A15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11333"/>
            <a:ext cx="3912433" cy="3446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549BD36-5E87-4885-B208-0F88A539F609}"/>
              </a:ext>
            </a:extLst>
          </p:cNvPr>
          <p:cNvSpPr txBox="1"/>
          <p:nvPr/>
        </p:nvSpPr>
        <p:spPr>
          <a:xfrm>
            <a:off x="0" y="0"/>
            <a:ext cx="8266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carbon dioxide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6D254D8-AB18-4AB1-B4D8-E34D4161D617}"/>
              </a:ext>
            </a:extLst>
          </p:cNvPr>
          <p:cNvGrpSpPr/>
          <p:nvPr/>
        </p:nvGrpSpPr>
        <p:grpSpPr>
          <a:xfrm>
            <a:off x="184879" y="670814"/>
            <a:ext cx="12007121" cy="2758186"/>
            <a:chOff x="839450" y="1304144"/>
            <a:chExt cx="10783923" cy="24740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82F69DD-E330-4221-BB82-75FA2C6BC7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l="1650" t="-275"/>
            <a:stretch/>
          </p:blipFill>
          <p:spPr>
            <a:xfrm>
              <a:off x="839450" y="1304144"/>
              <a:ext cx="10783923" cy="247409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D676467-4A23-415A-9FF0-0BA016CF0D69}"/>
                </a:ext>
              </a:extLst>
            </p:cNvPr>
            <p:cNvSpPr/>
            <p:nvPr/>
          </p:nvSpPr>
          <p:spPr>
            <a:xfrm>
              <a:off x="7974767" y="3069236"/>
              <a:ext cx="3162925" cy="709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920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90D50D-E3A5-433E-A349-2CA4D978D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059496" y="3059495"/>
            <a:ext cx="6858000" cy="7390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82C459-BF85-45D8-8D16-CED9CB2E6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09" y="0"/>
            <a:ext cx="92487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AC0A49-2290-41AA-981C-8C9F9382A8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39" r="4092" b="30694"/>
          <a:stretch/>
        </p:blipFill>
        <p:spPr>
          <a:xfrm>
            <a:off x="1815549" y="0"/>
            <a:ext cx="924870" cy="1026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4838A5-7FF3-4AE0-A99B-BBC6527B44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0786" t="6926" r="2954" b="3585"/>
          <a:stretch/>
        </p:blipFill>
        <p:spPr>
          <a:xfrm>
            <a:off x="1750530" y="1026005"/>
            <a:ext cx="1054907" cy="1026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F1C2F0-0E4F-48D2-A668-355BAEB01D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716" t="4231"/>
          <a:stretch/>
        </p:blipFill>
        <p:spPr>
          <a:xfrm>
            <a:off x="1805299" y="2052010"/>
            <a:ext cx="924870" cy="8856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CFCD8CE-15B7-4613-8A58-5BA77CC05202}"/>
              </a:ext>
            </a:extLst>
          </p:cNvPr>
          <p:cNvGrpSpPr/>
          <p:nvPr/>
        </p:nvGrpSpPr>
        <p:grpSpPr>
          <a:xfrm>
            <a:off x="1805298" y="2915942"/>
            <a:ext cx="975847" cy="1059710"/>
            <a:chOff x="1805298" y="2915942"/>
            <a:chExt cx="975847" cy="105971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056131A-5BA3-4676-A5C9-04AD31375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05298" y="2915942"/>
              <a:ext cx="975847" cy="105971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5A4E45E-63A6-4AC5-8372-FA3D2059488E}"/>
                </a:ext>
              </a:extLst>
            </p:cNvPr>
            <p:cNvSpPr txBox="1"/>
            <p:nvPr/>
          </p:nvSpPr>
          <p:spPr>
            <a:xfrm>
              <a:off x="2147445" y="3375991"/>
              <a:ext cx="53008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+36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812FC68-E484-400F-88E6-9D75B4539478}"/>
              </a:ext>
            </a:extLst>
          </p:cNvPr>
          <p:cNvSpPr/>
          <p:nvPr/>
        </p:nvSpPr>
        <p:spPr>
          <a:xfrm>
            <a:off x="3103417" y="277474"/>
            <a:ext cx="5334839" cy="1815882"/>
          </a:xfrm>
          <a:prstGeom prst="rect">
            <a:avLst/>
          </a:prstGeom>
          <a:solidFill>
            <a:schemeClr val="bg1"/>
          </a:solidFill>
          <a:ln>
            <a:solidFill>
              <a:srgbClr val="00009A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electron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helium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electron),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D92CD82-1F19-432F-8061-91451D4C85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8982" y="0"/>
            <a:ext cx="3713018" cy="681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9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7941E3-9F46-42F6-AD0C-44739BC437D1}"/>
              </a:ext>
            </a:extLst>
          </p:cNvPr>
          <p:cNvSpPr txBox="1"/>
          <p:nvPr/>
        </p:nvSpPr>
        <p:spPr>
          <a:xfrm>
            <a:off x="0" y="0"/>
            <a:ext cx="8266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carbon dioxide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35C9D96-CD39-4CCE-ACFC-574099FA4E84}"/>
              </a:ext>
            </a:extLst>
          </p:cNvPr>
          <p:cNvGrpSpPr/>
          <p:nvPr/>
        </p:nvGrpSpPr>
        <p:grpSpPr>
          <a:xfrm>
            <a:off x="184879" y="670814"/>
            <a:ext cx="12007121" cy="2758186"/>
            <a:chOff x="839450" y="1304144"/>
            <a:chExt cx="10783923" cy="24740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D13D57E-D3BB-4F27-8A0C-C6D1945CF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l="1650" t="-275"/>
            <a:stretch/>
          </p:blipFill>
          <p:spPr>
            <a:xfrm>
              <a:off x="839450" y="1304144"/>
              <a:ext cx="10783923" cy="247409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531570B9-055F-4E50-BF61-0C95489669A2}"/>
                </a:ext>
              </a:extLst>
            </p:cNvPr>
            <p:cNvSpPr/>
            <p:nvPr/>
          </p:nvSpPr>
          <p:spPr>
            <a:xfrm>
              <a:off x="7974767" y="3069236"/>
              <a:ext cx="3162925" cy="709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382D4AC-5FB2-4DBE-B608-E1AEE6A70837}"/>
              </a:ext>
            </a:extLst>
          </p:cNvPr>
          <p:cNvSpPr/>
          <p:nvPr/>
        </p:nvSpPr>
        <p:spPr>
          <a:xfrm>
            <a:off x="0" y="3576594"/>
            <a:ext cx="12179237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Nguyên tử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có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electron lớp ngoài cùng, cần thêm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electron để có lớp vỏ bền vững tương tự khí hiếm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Ne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Nguyên tử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có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electron lớp ngoài cùng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cần thêm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electron để có lớp vỏ bền vững tương tự khí hiếm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Ne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carbon dioxide (carbonic),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4e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e.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Hạt nhân nguyên tử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cùng hút đôi electron dùng chung, liên kết với nhau tạo ra phân tử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carbon dioxide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4927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2A75BAD-7A1D-464C-9395-B4DD6AB55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716873"/>
            <a:ext cx="4346580" cy="314112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BBA88C7-3B26-4C88-8D83-A467BD5E5287}"/>
              </a:ext>
            </a:extLst>
          </p:cNvPr>
          <p:cNvGrpSpPr/>
          <p:nvPr/>
        </p:nvGrpSpPr>
        <p:grpSpPr>
          <a:xfrm>
            <a:off x="0" y="0"/>
            <a:ext cx="2908224" cy="4064458"/>
            <a:chOff x="2319003" y="2641756"/>
            <a:chExt cx="2908224" cy="40644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B994642-AB9D-4158-8F8A-616A50CDDB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72" r="38551" b="48231"/>
            <a:stretch/>
          </p:blipFill>
          <p:spPr>
            <a:xfrm>
              <a:off x="2319003" y="2641756"/>
              <a:ext cx="2908224" cy="314112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CFED13B-504F-450A-BED0-2ABC78F201A3}"/>
                </a:ext>
              </a:extLst>
            </p:cNvPr>
            <p:cNvSpPr/>
            <p:nvPr/>
          </p:nvSpPr>
          <p:spPr>
            <a:xfrm>
              <a:off x="3457163" y="5782884"/>
              <a:ext cx="6319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4D93704-ACBF-4154-9805-7F0F8D6258ED}"/>
              </a:ext>
            </a:extLst>
          </p:cNvPr>
          <p:cNvSpPr/>
          <p:nvPr/>
        </p:nvSpPr>
        <p:spPr>
          <a:xfrm>
            <a:off x="4346580" y="3811012"/>
            <a:ext cx="78454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Nguyên tử N có 7 electron, trong đó có 5 electron lớp ngoài cùng, cần thêm 3 electron để có lớp vỏ bền vững tương tự khí hiếm. 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Khi hai nguyên tử N liên kết với nhau, mỗi nguyên tử góp chung 3 electron để tạo ra 3 cặp electron dùng chung. Hạt nhân của hai nguyên tử N cùng hút các đôi electron dùng chung và liên kết với nhau tạo thành phân tử nitrogen.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9148604-DD37-4E9B-9282-168FF8618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18174" cy="31411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168F50A-C89A-4B6E-9E55-76BB66615F29}"/>
              </a:ext>
            </a:extLst>
          </p:cNvPr>
          <p:cNvSpPr/>
          <p:nvPr/>
        </p:nvSpPr>
        <p:spPr>
          <a:xfrm>
            <a:off x="1098312" y="3008985"/>
            <a:ext cx="103551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vi-VN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ơ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đồ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tạo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liên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ử</a:t>
            </a:r>
            <a:r>
              <a:rPr lang="en-US" sz="4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nitrogen</a:t>
            </a:r>
            <a:endParaRPr lang="en-US" sz="4000" b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584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57EB664-8A0A-486D-A518-8B760F686223}"/>
              </a:ext>
            </a:extLst>
          </p:cNvPr>
          <p:cNvSpPr/>
          <p:nvPr/>
        </p:nvSpPr>
        <p:spPr>
          <a:xfrm>
            <a:off x="0" y="20395"/>
            <a:ext cx="12192000" cy="52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2400" b="1" i="1" u="sng" dirty="0" err="1">
                <a:solidFill>
                  <a:srgbClr val="BC00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Tiết</a:t>
            </a:r>
            <a:r>
              <a:rPr lang="en-US" sz="2400" b="1" i="1" u="sng" dirty="0">
                <a:solidFill>
                  <a:srgbClr val="BC00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25 - 30</a:t>
            </a:r>
            <a:r>
              <a:rPr lang="en-US" sz="2400" b="1" dirty="0">
                <a:solidFill>
                  <a:srgbClr val="BC00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5: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GIỚI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C225B3F-50BC-4973-8782-3359556EF9DA}"/>
              </a:ext>
            </a:extLst>
          </p:cNvPr>
          <p:cNvSpPr/>
          <p:nvPr/>
        </p:nvSpPr>
        <p:spPr>
          <a:xfrm>
            <a:off x="0" y="481789"/>
            <a:ext cx="4768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III. LIÊN KẾT CỘNG HOÁ TRỊ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567ACD-1916-48C5-A68A-2B58996FD246}"/>
              </a:ext>
            </a:extLst>
          </p:cNvPr>
          <p:cNvSpPr txBox="1"/>
          <p:nvPr/>
        </p:nvSpPr>
        <p:spPr>
          <a:xfrm>
            <a:off x="229849" y="881628"/>
            <a:ext cx="23034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b="1" dirty="0">
              <a:solidFill>
                <a:srgbClr val="3200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19DF9C-BF90-495F-89D4-99BB26A806EA}"/>
              </a:ext>
            </a:extLst>
          </p:cNvPr>
          <p:cNvSpPr/>
          <p:nvPr/>
        </p:nvSpPr>
        <p:spPr>
          <a:xfrm>
            <a:off x="111874" y="1420507"/>
            <a:ext cx="11917180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E8F2E55-C5F1-42EE-B7DE-CFB12C9F931D}"/>
              </a:ext>
            </a:extLst>
          </p:cNvPr>
          <p:cNvSpPr/>
          <p:nvPr/>
        </p:nvSpPr>
        <p:spPr>
          <a:xfrm>
            <a:off x="162946" y="2280393"/>
            <a:ext cx="11917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CE6D03D-69A5-47E5-A167-F2847D2C291B}"/>
              </a:ext>
            </a:extLst>
          </p:cNvPr>
          <p:cNvSpPr/>
          <p:nvPr/>
        </p:nvSpPr>
        <p:spPr>
          <a:xfrm>
            <a:off x="162946" y="3265643"/>
            <a:ext cx="1191718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 algn="just"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iodine,…) </a:t>
            </a:r>
          </a:p>
          <a:p>
            <a:pPr lvl="2" algn="just"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(bromine, ethanol,…)</a:t>
            </a:r>
          </a:p>
          <a:p>
            <a:pPr lvl="2" algn="just"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(oxygen, nitrogen, carbon dioxide,…). </a:t>
            </a:r>
          </a:p>
          <a:p>
            <a:pPr marL="404813" lvl="2" indent="509588" algn="just">
              <a:spcAft>
                <a:spcPts val="60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04813" lvl="2" indent="509588" algn="just">
              <a:spcAft>
                <a:spcPts val="60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ethanol,…)</a:t>
            </a:r>
          </a:p>
        </p:txBody>
      </p:sp>
    </p:spTree>
    <p:extLst>
      <p:ext uri="{BB962C8B-B14F-4D97-AF65-F5344CB8AC3E}">
        <p14:creationId xmlns:p14="http://schemas.microsoft.com/office/powerpoint/2010/main" val="329713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503AB1-A8BB-4810-8ABF-9AE1728BC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58896"/>
            <a:ext cx="4646951" cy="6705415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0DD24EBC-A1D2-4AE2-977D-30F2C99E7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949" y="-9169"/>
            <a:ext cx="75450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khiết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gồm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ư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ư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cộng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hóa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trị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dẫn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điện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kém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biển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ngoài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ư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còn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muối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biến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nhất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sodium chloride. S</a:t>
            </a:r>
            <a:r>
              <a:rPr lang="en-US" altLang="en-US" sz="2400" dirty="0">
                <a:latin typeface="Arial" panose="020B0604020202020204" pitchFamily="34" charset="0"/>
              </a:rPr>
              <a:t>odium chloride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ion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tạo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dung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dịch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dẫn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điện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Hãy giải thích các hiện tượng sau: Nước tinh khiết hầu như không dẫn điện">
            <a:extLst>
              <a:ext uri="{FF2B5EF4-FFF2-40B4-BE49-F238E27FC236}">
                <a16:creationId xmlns:a16="http://schemas.microsoft.com/office/drawing/2014/main" xmlns="" id="{F57BD8D0-D087-435C-A9B5-DE7FF4768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386" y="2299155"/>
            <a:ext cx="7350177" cy="446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B54A87-C037-42FC-AE2B-82638A9B96EE}"/>
              </a:ext>
            </a:extLst>
          </p:cNvPr>
          <p:cNvSpPr/>
          <p:nvPr/>
        </p:nvSpPr>
        <p:spPr>
          <a:xfrm>
            <a:off x="4621963" y="2367220"/>
            <a:ext cx="7545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Đường ăn là hợp chất cộng hóa trị nên có nhiệt độ nóng chảy thấp. Muối ăn là hợp chất ion nên có nhiệt độ nóng chảy cao.</a:t>
            </a:r>
            <a:endParaRPr 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97E677-1B23-4953-AB3E-06E43AA1C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11" y="3507030"/>
            <a:ext cx="6014726" cy="33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0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731588"/>
              </p:ext>
            </p:extLst>
          </p:nvPr>
        </p:nvGraphicFramePr>
        <p:xfrm>
          <a:off x="457199" y="807719"/>
          <a:ext cx="11284857" cy="4751251"/>
        </p:xfrm>
        <a:graphic>
          <a:graphicData uri="http://schemas.openxmlformats.org/drawingml/2006/table">
            <a:tbl>
              <a:tblPr/>
              <a:tblGrid>
                <a:gridCol w="37616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1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616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30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CC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b="1" dirty="0">
                          <a:solidFill>
                            <a:srgbClr val="CC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ion</a:t>
                      </a:r>
                      <a:endParaRPr lang="en-US" sz="2800" dirty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7813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 thái (ở điều kiện thường)</a:t>
                      </a:r>
                      <a:endParaRPr lang="vi-VN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dirty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7813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 độ sôi, nhiệt độ nóng chảy</a:t>
                      </a:r>
                      <a:endParaRPr lang="vi-VN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dirty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2609">
                <a:tc>
                  <a:txBody>
                    <a:bodyPr/>
                    <a:lstStyle/>
                    <a:p>
                      <a:pPr algn="ctr" fontAlgn="t"/>
                      <a:endParaRPr lang="en-US" sz="2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vi-VN" sz="2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 điện</a:t>
                      </a:r>
                      <a:endParaRPr lang="vi-VN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vi-VN" sz="2800" dirty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vi-VN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0877" y="71161"/>
            <a:ext cx="10208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4286" y="1857826"/>
            <a:ext cx="3541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8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7371" y="1857824"/>
            <a:ext cx="384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3657" y="3048000"/>
            <a:ext cx="377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82857" y="3004458"/>
            <a:ext cx="370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9143" y="4165600"/>
            <a:ext cx="3773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Tan trong nước tạo dung dịch dẫn được điện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97372" y="4049486"/>
            <a:ext cx="3744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 chất không dẫn điện (đường ăn, ethanol,…)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E9E8AC-8F12-4B54-90B4-737460E12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1711" y="0"/>
            <a:ext cx="9788577" cy="685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8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7A3781-F06C-4FAE-91EE-92DC4EA5C516}"/>
              </a:ext>
            </a:extLst>
          </p:cNvPr>
          <p:cNvSpPr/>
          <p:nvPr/>
        </p:nvSpPr>
        <p:spPr>
          <a:xfrm>
            <a:off x="0" y="695097"/>
            <a:ext cx="7599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endParaRPr lang="en-US" sz="2400" b="1" dirty="0">
              <a:solidFill>
                <a:srgbClr val="0000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57EB664-8A0A-486D-A518-8B760F686223}"/>
              </a:ext>
            </a:extLst>
          </p:cNvPr>
          <p:cNvSpPr/>
          <p:nvPr/>
        </p:nvSpPr>
        <p:spPr>
          <a:xfrm>
            <a:off x="0" y="20395"/>
            <a:ext cx="12192000" cy="52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2400" b="1" i="1" u="sng" dirty="0" err="1">
                <a:solidFill>
                  <a:srgbClr val="BC00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Tiết</a:t>
            </a:r>
            <a:r>
              <a:rPr lang="en-US" sz="2400" b="1" i="1" u="sng" dirty="0">
                <a:solidFill>
                  <a:srgbClr val="BC00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25 - 30</a:t>
            </a:r>
            <a:r>
              <a:rPr lang="en-US" sz="2400" b="1" dirty="0">
                <a:solidFill>
                  <a:srgbClr val="BC00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5: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GIỚI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C0FD774-28B0-4987-BBBD-8D9461C6C3F3}"/>
              </a:ext>
            </a:extLst>
          </p:cNvPr>
          <p:cNvSpPr/>
          <p:nvPr/>
        </p:nvSpPr>
        <p:spPr>
          <a:xfrm>
            <a:off x="0" y="2138579"/>
            <a:ext cx="2711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5A25218-A309-4FE9-B59A-BC43454AC6C7}"/>
              </a:ext>
            </a:extLst>
          </p:cNvPr>
          <p:cNvSpPr/>
          <p:nvPr/>
        </p:nvSpPr>
        <p:spPr>
          <a:xfrm>
            <a:off x="103909" y="1156762"/>
            <a:ext cx="11984182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electron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helium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electron),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A44887-7A68-4F81-AEC1-9A81B9A9DEE8}"/>
              </a:ext>
            </a:extLst>
          </p:cNvPr>
          <p:cNvSpPr txBox="1"/>
          <p:nvPr/>
        </p:nvSpPr>
        <p:spPr>
          <a:xfrm>
            <a:off x="0" y="2567612"/>
            <a:ext cx="87230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sodium chloride</a:t>
            </a:r>
          </a:p>
        </p:txBody>
      </p:sp>
    </p:spTree>
    <p:extLst>
      <p:ext uri="{BB962C8B-B14F-4D97-AF65-F5344CB8AC3E}">
        <p14:creationId xmlns:p14="http://schemas.microsoft.com/office/powerpoint/2010/main" val="68073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4174D5-FEC4-4C60-8DF1-E7B14F76941F}"/>
              </a:ext>
            </a:extLst>
          </p:cNvPr>
          <p:cNvSpPr txBox="1"/>
          <p:nvPr/>
        </p:nvSpPr>
        <p:spPr>
          <a:xfrm>
            <a:off x="2025401" y="8671"/>
            <a:ext cx="87230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sodium chloride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D9814F-5B03-4FEA-8F54-208537874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151" y="2652031"/>
            <a:ext cx="5726767" cy="2736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B303E3-8663-4617-9847-EEC0D12284C5}"/>
              </a:ext>
            </a:extLst>
          </p:cNvPr>
          <p:cNvSpPr txBox="1"/>
          <p:nvPr/>
        </p:nvSpPr>
        <p:spPr>
          <a:xfrm>
            <a:off x="137282" y="649875"/>
            <a:ext cx="5726766" cy="18158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electron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B02A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="1" baseline="30000" dirty="0">
                <a:solidFill>
                  <a:srgbClr val="B02A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>
              <a:solidFill>
                <a:srgbClr val="B02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43178A-30C0-40F3-9AF1-C9E57C6D7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7198" y="2652031"/>
            <a:ext cx="5863895" cy="2736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4E7501-D8A5-40CA-AB71-B8F78BBC9272}"/>
              </a:ext>
            </a:extLst>
          </p:cNvPr>
          <p:cNvSpPr txBox="1"/>
          <p:nvPr/>
        </p:nvSpPr>
        <p:spPr>
          <a:xfrm>
            <a:off x="6300083" y="649875"/>
            <a:ext cx="5726766" cy="1815882"/>
          </a:xfrm>
          <a:prstGeom prst="rect">
            <a:avLst/>
          </a:prstGeom>
          <a:solidFill>
            <a:schemeClr val="bg1"/>
          </a:solidFill>
          <a:ln>
            <a:solidFill>
              <a:srgbClr val="00009A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electron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baseline="30000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800" b="1" dirty="0">
              <a:solidFill>
                <a:srgbClr val="0000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1DE352-C608-473D-8F75-0A9141385BB8}"/>
              </a:ext>
            </a:extLst>
          </p:cNvPr>
          <p:cNvSpPr/>
          <p:nvPr/>
        </p:nvSpPr>
        <p:spPr>
          <a:xfrm>
            <a:off x="1037708" y="6047630"/>
            <a:ext cx="2634054" cy="523220"/>
          </a:xfrm>
          <a:prstGeom prst="rect">
            <a:avLst/>
          </a:prstGeom>
          <a:solidFill>
            <a:srgbClr val="320000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Na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Na</a:t>
            </a:r>
            <a:r>
              <a:rPr lang="vi-VN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+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+  1e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E3B78CB-63FA-42B3-B2FE-246D2668F87A}"/>
              </a:ext>
            </a:extLst>
          </p:cNvPr>
          <p:cNvSpPr/>
          <p:nvPr/>
        </p:nvSpPr>
        <p:spPr>
          <a:xfrm>
            <a:off x="7819989" y="5947679"/>
            <a:ext cx="3105337" cy="523220"/>
          </a:xfrm>
          <a:prstGeom prst="rect">
            <a:avLst/>
          </a:prstGeom>
          <a:solidFill>
            <a:srgbClr val="000050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Cl     +  1e  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  Cl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-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C6C4A39-700D-4081-88FE-6CD0305A224A}"/>
              </a:ext>
            </a:extLst>
          </p:cNvPr>
          <p:cNvGrpSpPr/>
          <p:nvPr/>
        </p:nvGrpSpPr>
        <p:grpSpPr>
          <a:xfrm>
            <a:off x="390831" y="2020523"/>
            <a:ext cx="11410338" cy="3893574"/>
            <a:chOff x="1937757" y="1814052"/>
            <a:chExt cx="8316486" cy="281526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B52739BC-9D65-44B9-A9DA-A624A090F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37757" y="2228682"/>
              <a:ext cx="8316486" cy="240063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25B6B409-BD2C-4C78-93BD-12D3D55BD06E}"/>
                </a:ext>
              </a:extLst>
            </p:cNvPr>
            <p:cNvSpPr/>
            <p:nvPr/>
          </p:nvSpPr>
          <p:spPr>
            <a:xfrm>
              <a:off x="4454013" y="1814052"/>
              <a:ext cx="3274142" cy="560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FFEC5B-B6CE-4574-A3AE-5EFFAC52E78E}"/>
              </a:ext>
            </a:extLst>
          </p:cNvPr>
          <p:cNvSpPr txBox="1"/>
          <p:nvPr/>
        </p:nvSpPr>
        <p:spPr>
          <a:xfrm>
            <a:off x="0" y="988151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400" b="1" baseline="30000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sodium chloride.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A389F0-A5B1-4E9F-8EC5-AE04AD37B712}"/>
              </a:ext>
            </a:extLst>
          </p:cNvPr>
          <p:cNvSpPr txBox="1"/>
          <p:nvPr/>
        </p:nvSpPr>
        <p:spPr>
          <a:xfrm>
            <a:off x="2025401" y="126655"/>
            <a:ext cx="87230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sodium chloride</a:t>
            </a:r>
          </a:p>
        </p:txBody>
      </p:sp>
    </p:spTree>
    <p:extLst>
      <p:ext uri="{BB962C8B-B14F-4D97-AF65-F5344CB8AC3E}">
        <p14:creationId xmlns:p14="http://schemas.microsoft.com/office/powerpoint/2010/main" val="298114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xmlns="" id="{97C334B3-CE2D-4674-8EF6-F2CA91EF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1" y="42069"/>
            <a:ext cx="10515600" cy="845344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23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r>
              <a:rPr lang="en-GB" altLang="en-US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rgbClr val="C458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chloride</a:t>
            </a:r>
          </a:p>
        </p:txBody>
      </p:sp>
      <p:sp>
        <p:nvSpPr>
          <p:cNvPr id="18435" name="Oval 5">
            <a:extLst>
              <a:ext uri="{FF2B5EF4-FFF2-40B4-BE49-F238E27FC236}">
                <a16:creationId xmlns:a16="http://schemas.microsoft.com/office/drawing/2014/main" xmlns="" id="{4A6238C9-5C0E-49B4-9B7E-787D433A9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3500438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36" name="Oval 6">
            <a:extLst>
              <a:ext uri="{FF2B5EF4-FFF2-40B4-BE49-F238E27FC236}">
                <a16:creationId xmlns:a16="http://schemas.microsoft.com/office/drawing/2014/main" xmlns="" id="{678F1E7B-3B4C-4079-B563-463FBD583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3028951"/>
            <a:ext cx="1439862" cy="1439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37" name="Oval 7">
            <a:extLst>
              <a:ext uri="{FF2B5EF4-FFF2-40B4-BE49-F238E27FC236}">
                <a16:creationId xmlns:a16="http://schemas.microsoft.com/office/drawing/2014/main" xmlns="" id="{66C0B673-5146-465E-A878-7C97CE194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2565401"/>
            <a:ext cx="2374900" cy="2339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8680" name="Oval 8">
            <a:extLst>
              <a:ext uri="{FF2B5EF4-FFF2-40B4-BE49-F238E27FC236}">
                <a16:creationId xmlns:a16="http://schemas.microsoft.com/office/drawing/2014/main" xmlns="" id="{BCEAB553-BCD2-4CC7-90D9-0847FA2FA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2117725"/>
            <a:ext cx="3238500" cy="3240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39" name="Oval 9">
            <a:extLst>
              <a:ext uri="{FF2B5EF4-FFF2-40B4-BE49-F238E27FC236}">
                <a16:creationId xmlns:a16="http://schemas.microsoft.com/office/drawing/2014/main" xmlns="" id="{DDE44B2F-113F-4B53-A8EA-A500A1299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075" y="3500438"/>
            <a:ext cx="539750" cy="539750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40" name="Oval 10">
            <a:extLst>
              <a:ext uri="{FF2B5EF4-FFF2-40B4-BE49-F238E27FC236}">
                <a16:creationId xmlns:a16="http://schemas.microsoft.com/office/drawing/2014/main" xmlns="" id="{F61075A8-3526-4968-85FD-59B1E6CD8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763" y="3028951"/>
            <a:ext cx="1439862" cy="1439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41" name="Oval 11">
            <a:extLst>
              <a:ext uri="{FF2B5EF4-FFF2-40B4-BE49-F238E27FC236}">
                <a16:creationId xmlns:a16="http://schemas.microsoft.com/office/drawing/2014/main" xmlns="" id="{D352EA4D-9E58-46B2-B453-16BE884E6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8213" y="2581276"/>
            <a:ext cx="2374900" cy="2339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42" name="Oval 12">
            <a:extLst>
              <a:ext uri="{FF2B5EF4-FFF2-40B4-BE49-F238E27FC236}">
                <a16:creationId xmlns:a16="http://schemas.microsoft.com/office/drawing/2014/main" xmlns="" id="{8657A1AC-06B6-40FF-8628-E4D8B5DDC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549" y="2125664"/>
            <a:ext cx="3330577" cy="338931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43" name="Text Box 13">
            <a:extLst>
              <a:ext uri="{FF2B5EF4-FFF2-40B4-BE49-F238E27FC236}">
                <a16:creationId xmlns:a16="http://schemas.microsoft.com/office/drawing/2014/main" xmlns="" id="{C41ED2DC-9A8C-4942-9A00-2EDAC2C92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6" y="3548064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latin typeface="Arial" panose="020B0604020202020204" pitchFamily="34" charset="0"/>
              </a:rPr>
              <a:t>11+</a:t>
            </a:r>
          </a:p>
        </p:txBody>
      </p:sp>
      <p:sp>
        <p:nvSpPr>
          <p:cNvPr id="18444" name="Text Box 14">
            <a:extLst>
              <a:ext uri="{FF2B5EF4-FFF2-40B4-BE49-F238E27FC236}">
                <a16:creationId xmlns:a16="http://schemas.microsoft.com/office/drawing/2014/main" xmlns="" id="{9FCEB094-A6C3-4494-90ED-8952B49A2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1" y="3573464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latin typeface="Arial" panose="020B0604020202020204" pitchFamily="34" charset="0"/>
              </a:rPr>
              <a:t>17+</a:t>
            </a:r>
          </a:p>
        </p:txBody>
      </p:sp>
      <p:sp>
        <p:nvSpPr>
          <p:cNvPr id="18445" name="Oval 15">
            <a:extLst>
              <a:ext uri="{FF2B5EF4-FFF2-40B4-BE49-F238E27FC236}">
                <a16:creationId xmlns:a16="http://schemas.microsoft.com/office/drawing/2014/main" xmlns="" id="{83F00D8B-F17F-4D36-B766-43696F206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9" y="295751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46" name="Oval 16">
            <a:extLst>
              <a:ext uri="{FF2B5EF4-FFF2-40B4-BE49-F238E27FC236}">
                <a16:creationId xmlns:a16="http://schemas.microsoft.com/office/drawing/2014/main" xmlns="" id="{02B8AC77-F355-448F-A628-579036A4D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249237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47" name="Oval 17">
            <a:extLst>
              <a:ext uri="{FF2B5EF4-FFF2-40B4-BE49-F238E27FC236}">
                <a16:creationId xmlns:a16="http://schemas.microsoft.com/office/drawing/2014/main" xmlns="" id="{B989E454-2AF1-4E13-8402-033776E57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2492375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48" name="Oval 18">
            <a:extLst>
              <a:ext uri="{FF2B5EF4-FFF2-40B4-BE49-F238E27FC236}">
                <a16:creationId xmlns:a16="http://schemas.microsoft.com/office/drawing/2014/main" xmlns="" id="{09CCDB11-229D-45C2-9C0D-DDE67A9A1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481012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49" name="Oval 19">
            <a:extLst>
              <a:ext uri="{FF2B5EF4-FFF2-40B4-BE49-F238E27FC236}">
                <a16:creationId xmlns:a16="http://schemas.microsoft.com/office/drawing/2014/main" xmlns="" id="{11E86FFA-1A1F-498B-839D-3A92777A7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48021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50" name="Oval 20">
            <a:extLst>
              <a:ext uri="{FF2B5EF4-FFF2-40B4-BE49-F238E27FC236}">
                <a16:creationId xmlns:a16="http://schemas.microsoft.com/office/drawing/2014/main" xmlns="" id="{6352D0D9-C511-43CF-9175-A49566E9C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14" y="350043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51" name="Oval 21">
            <a:extLst>
              <a:ext uri="{FF2B5EF4-FFF2-40B4-BE49-F238E27FC236}">
                <a16:creationId xmlns:a16="http://schemas.microsoft.com/office/drawing/2014/main" xmlns="" id="{C139387B-D5CB-4B5D-ACAF-93E5BF457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9" y="3860800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52" name="Oval 22">
            <a:extLst>
              <a:ext uri="{FF2B5EF4-FFF2-40B4-BE49-F238E27FC236}">
                <a16:creationId xmlns:a16="http://schemas.microsoft.com/office/drawing/2014/main" xmlns="" id="{D8C7A02B-A747-4130-B6F2-E7C410B9F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64" y="350043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53" name="Oval 23">
            <a:extLst>
              <a:ext uri="{FF2B5EF4-FFF2-40B4-BE49-F238E27FC236}">
                <a16:creationId xmlns:a16="http://schemas.microsoft.com/office/drawing/2014/main" xmlns="" id="{861E587E-DE05-431E-A1FE-8061183DE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64" y="3844925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54" name="Oval 25">
            <a:extLst>
              <a:ext uri="{FF2B5EF4-FFF2-40B4-BE49-F238E27FC236}">
                <a16:creationId xmlns:a16="http://schemas.microsoft.com/office/drawing/2014/main" xmlns="" id="{0A37B1DB-9DD8-408A-B38A-92281D14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139" y="43735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55" name="Oval 26">
            <a:extLst>
              <a:ext uri="{FF2B5EF4-FFF2-40B4-BE49-F238E27FC236}">
                <a16:creationId xmlns:a16="http://schemas.microsoft.com/office/drawing/2014/main" xmlns="" id="{300E6886-034A-4989-8A8B-87A419FE4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325" y="3357564"/>
            <a:ext cx="179388" cy="179387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56" name="Oval 27">
            <a:extLst>
              <a:ext uri="{FF2B5EF4-FFF2-40B4-BE49-F238E27FC236}">
                <a16:creationId xmlns:a16="http://schemas.microsoft.com/office/drawing/2014/main" xmlns="" id="{BB3ED050-1FB5-4B5F-9E6C-333429F64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3464" y="2060575"/>
            <a:ext cx="179387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57" name="Oval 28">
            <a:extLst>
              <a:ext uri="{FF2B5EF4-FFF2-40B4-BE49-F238E27FC236}">
                <a16:creationId xmlns:a16="http://schemas.microsoft.com/office/drawing/2014/main" xmlns="" id="{17FF8C04-01BD-412E-BB1D-2139DB963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0" y="3821114"/>
            <a:ext cx="179388" cy="179387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58" name="Oval 29">
            <a:extLst>
              <a:ext uri="{FF2B5EF4-FFF2-40B4-BE49-F238E27FC236}">
                <a16:creationId xmlns:a16="http://schemas.microsoft.com/office/drawing/2014/main" xmlns="" id="{C9A4A33F-8EF4-4426-AD93-66E6AB69D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5249864"/>
            <a:ext cx="179388" cy="179387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59" name="Oval 30">
            <a:extLst>
              <a:ext uri="{FF2B5EF4-FFF2-40B4-BE49-F238E27FC236}">
                <a16:creationId xmlns:a16="http://schemas.microsoft.com/office/drawing/2014/main" xmlns="" id="{F7894584-41B9-4ED1-82D5-654879FA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9339" y="5253039"/>
            <a:ext cx="179387" cy="179387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60" name="Oval 31">
            <a:extLst>
              <a:ext uri="{FF2B5EF4-FFF2-40B4-BE49-F238E27FC236}">
                <a16:creationId xmlns:a16="http://schemas.microsoft.com/office/drawing/2014/main" xmlns="" id="{A9CBECCF-E3CC-4E1E-A24F-689F2BD37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6775" y="3460750"/>
            <a:ext cx="179388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61" name="Oval 32">
            <a:extLst>
              <a:ext uri="{FF2B5EF4-FFF2-40B4-BE49-F238E27FC236}">
                <a16:creationId xmlns:a16="http://schemas.microsoft.com/office/drawing/2014/main" xmlns="" id="{592CED64-9E84-412E-8D0C-0C1477707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3725" y="4811714"/>
            <a:ext cx="179388" cy="179387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62" name="Oval 33">
            <a:extLst>
              <a:ext uri="{FF2B5EF4-FFF2-40B4-BE49-F238E27FC236}">
                <a16:creationId xmlns:a16="http://schemas.microsoft.com/office/drawing/2014/main" xmlns="" id="{968CBF9F-0640-46D9-9ACB-EEF4F9BDB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439" y="4821239"/>
            <a:ext cx="179387" cy="179387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63" name="Oval 34">
            <a:extLst>
              <a:ext uri="{FF2B5EF4-FFF2-40B4-BE49-F238E27FC236}">
                <a16:creationId xmlns:a16="http://schemas.microsoft.com/office/drawing/2014/main" xmlns="" id="{DC07921F-8F6C-4BF1-BDA0-AEC42082A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4739" y="3981450"/>
            <a:ext cx="179387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64" name="Oval 35">
            <a:extLst>
              <a:ext uri="{FF2B5EF4-FFF2-40B4-BE49-F238E27FC236}">
                <a16:creationId xmlns:a16="http://schemas.microsoft.com/office/drawing/2014/main" xmlns="" id="{0E21F066-B8AE-4B02-8378-B12DB7CB9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2675" y="3341689"/>
            <a:ext cx="179388" cy="179387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65" name="Oval 36">
            <a:extLst>
              <a:ext uri="{FF2B5EF4-FFF2-40B4-BE49-F238E27FC236}">
                <a16:creationId xmlns:a16="http://schemas.microsoft.com/office/drawing/2014/main" xmlns="" id="{C2B8AC9B-1C94-4C82-A9C4-E0A8E6915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689" y="3829050"/>
            <a:ext cx="179387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66" name="Oval 37">
            <a:extLst>
              <a:ext uri="{FF2B5EF4-FFF2-40B4-BE49-F238E27FC236}">
                <a16:creationId xmlns:a16="http://schemas.microsoft.com/office/drawing/2014/main" xmlns="" id="{2B5029E1-E6C0-483F-9F3B-43DC53AE6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689" y="3465514"/>
            <a:ext cx="179387" cy="179387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67" name="Oval 38">
            <a:extLst>
              <a:ext uri="{FF2B5EF4-FFF2-40B4-BE49-F238E27FC236}">
                <a16:creationId xmlns:a16="http://schemas.microsoft.com/office/drawing/2014/main" xmlns="" id="{859783D4-D699-4859-9D41-383853B5C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675" y="2508250"/>
            <a:ext cx="179388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68" name="Oval 39">
            <a:extLst>
              <a:ext uri="{FF2B5EF4-FFF2-40B4-BE49-F238E27FC236}">
                <a16:creationId xmlns:a16="http://schemas.microsoft.com/office/drawing/2014/main" xmlns="" id="{91160FD3-370A-4F59-91A9-330272C7C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5314" y="2517775"/>
            <a:ext cx="179387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69" name="Oval 40">
            <a:extLst>
              <a:ext uri="{FF2B5EF4-FFF2-40B4-BE49-F238E27FC236}">
                <a16:creationId xmlns:a16="http://schemas.microsoft.com/office/drawing/2014/main" xmlns="" id="{514721AC-C09D-400B-ABE3-0101EC534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0" y="4389439"/>
            <a:ext cx="179388" cy="179387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70" name="Oval 41">
            <a:extLst>
              <a:ext uri="{FF2B5EF4-FFF2-40B4-BE49-F238E27FC236}">
                <a16:creationId xmlns:a16="http://schemas.microsoft.com/office/drawing/2014/main" xmlns="" id="{2385BF6F-68A0-4C4C-BC81-A27AB5F63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289" y="2949575"/>
            <a:ext cx="179387" cy="179388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8471" name="Oval 43">
            <a:extLst>
              <a:ext uri="{FF2B5EF4-FFF2-40B4-BE49-F238E27FC236}">
                <a16:creationId xmlns:a16="http://schemas.microsoft.com/office/drawing/2014/main" xmlns="" id="{4CAE7EDC-4BDA-4A54-87D5-D74E3D6AA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450" y="3929064"/>
            <a:ext cx="179388" cy="179387"/>
          </a:xfrm>
          <a:prstGeom prst="ellipse">
            <a:avLst/>
          </a:prstGeom>
          <a:solidFill>
            <a:srgbClr val="F1884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8717" name="Text Box 45">
            <a:extLst>
              <a:ext uri="{FF2B5EF4-FFF2-40B4-BE49-F238E27FC236}">
                <a16:creationId xmlns:a16="http://schemas.microsoft.com/office/drawing/2014/main" xmlns="" id="{58764736-9D34-43C9-B0D3-6FC0296FB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425" y="5462589"/>
            <a:ext cx="2520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11+ and 10- = 1+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Arial" panose="020B0604020202020204" pitchFamily="34" charset="0"/>
              </a:rPr>
              <a:t>Na</a:t>
            </a:r>
            <a:r>
              <a:rPr lang="en-GB" altLang="en-US" baseline="3000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28718" name="Text Box 46">
            <a:extLst>
              <a:ext uri="{FF2B5EF4-FFF2-40B4-BE49-F238E27FC236}">
                <a16:creationId xmlns:a16="http://schemas.microsoft.com/office/drawing/2014/main" xmlns="" id="{77F6A858-4AE6-4E39-A367-71EC42712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8" y="5462589"/>
            <a:ext cx="2520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17+ and 18- = 1-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latin typeface="Arial" panose="020B0604020202020204" pitchFamily="34" charset="0"/>
              </a:rPr>
              <a:t>Cl</a:t>
            </a:r>
            <a:r>
              <a:rPr lang="en-GB" altLang="en-US" baseline="30000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28720" name="AutoShape 48">
            <a:extLst>
              <a:ext uri="{FF2B5EF4-FFF2-40B4-BE49-F238E27FC236}">
                <a16:creationId xmlns:a16="http://schemas.microsoft.com/office/drawing/2014/main" xmlns="" id="{5C55B766-2F35-450B-954A-3B49B90F0C39}"/>
              </a:ext>
            </a:extLst>
          </p:cNvPr>
          <p:cNvSpPr>
            <a:spLocks/>
          </p:cNvSpPr>
          <p:nvPr/>
        </p:nvSpPr>
        <p:spPr bwMode="auto">
          <a:xfrm>
            <a:off x="2419351" y="2349500"/>
            <a:ext cx="220663" cy="2808288"/>
          </a:xfrm>
          <a:prstGeom prst="leftBracket">
            <a:avLst>
              <a:gd name="adj" fmla="val 1060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8721" name="AutoShape 49">
            <a:extLst>
              <a:ext uri="{FF2B5EF4-FFF2-40B4-BE49-F238E27FC236}">
                <a16:creationId xmlns:a16="http://schemas.microsoft.com/office/drawing/2014/main" xmlns="" id="{42588D87-737A-492C-AD57-2AA55194A036}"/>
              </a:ext>
            </a:extLst>
          </p:cNvPr>
          <p:cNvSpPr>
            <a:spLocks/>
          </p:cNvSpPr>
          <p:nvPr/>
        </p:nvSpPr>
        <p:spPr bwMode="auto">
          <a:xfrm>
            <a:off x="6596064" y="1916113"/>
            <a:ext cx="147637" cy="3598862"/>
          </a:xfrm>
          <a:prstGeom prst="leftBracket">
            <a:avLst>
              <a:gd name="adj" fmla="val 20313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8722" name="AutoShape 50">
            <a:extLst>
              <a:ext uri="{FF2B5EF4-FFF2-40B4-BE49-F238E27FC236}">
                <a16:creationId xmlns:a16="http://schemas.microsoft.com/office/drawing/2014/main" xmlns="" id="{DFD4123B-50B1-474C-BB30-69984D571AB4}"/>
              </a:ext>
            </a:extLst>
          </p:cNvPr>
          <p:cNvSpPr>
            <a:spLocks/>
          </p:cNvSpPr>
          <p:nvPr/>
        </p:nvSpPr>
        <p:spPr bwMode="auto">
          <a:xfrm>
            <a:off x="5159376" y="2349500"/>
            <a:ext cx="73025" cy="2808288"/>
          </a:xfrm>
          <a:prstGeom prst="rightBracket">
            <a:avLst>
              <a:gd name="adj" fmla="val 32047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8723" name="AutoShape 51">
            <a:extLst>
              <a:ext uri="{FF2B5EF4-FFF2-40B4-BE49-F238E27FC236}">
                <a16:creationId xmlns:a16="http://schemas.microsoft.com/office/drawing/2014/main" xmlns="" id="{3A7A6058-8D65-4C9D-B4C3-1CA2D39F33AD}"/>
              </a:ext>
            </a:extLst>
          </p:cNvPr>
          <p:cNvSpPr>
            <a:spLocks/>
          </p:cNvSpPr>
          <p:nvPr/>
        </p:nvSpPr>
        <p:spPr bwMode="auto">
          <a:xfrm>
            <a:off x="10199688" y="1916113"/>
            <a:ext cx="144462" cy="3600450"/>
          </a:xfrm>
          <a:prstGeom prst="rightBracket">
            <a:avLst>
              <a:gd name="adj" fmla="val 20769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8724" name="Text Box 52">
            <a:extLst>
              <a:ext uri="{FF2B5EF4-FFF2-40B4-BE49-F238E27FC236}">
                <a16:creationId xmlns:a16="http://schemas.microsoft.com/office/drawing/2014/main" xmlns="" id="{85396C4B-DD30-4911-8B75-08BB41284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2133600"/>
            <a:ext cx="503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28725" name="Text Box 53">
            <a:extLst>
              <a:ext uri="{FF2B5EF4-FFF2-40B4-BE49-F238E27FC236}">
                <a16:creationId xmlns:a16="http://schemas.microsoft.com/office/drawing/2014/main" xmlns="" id="{E4D450BB-8F76-4201-BADF-96B7307F2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8439" y="1743075"/>
            <a:ext cx="5032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28696" name="Oval 24">
            <a:extLst>
              <a:ext uri="{FF2B5EF4-FFF2-40B4-BE49-F238E27FC236}">
                <a16:creationId xmlns:a16="http://schemas.microsoft.com/office/drawing/2014/main" xmlns="" id="{531B8989-F738-4E3E-BB35-0FBDBD846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9" y="2038350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0833 C 0.06171 -0.04792 0.12369 -0.10348 0.18281 -0.1044 C 0.24218 -0.10463 0.32682 -0.01575 0.35612 0.00162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9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  <p:bldP spid="28717" grpId="0"/>
      <p:bldP spid="28718" grpId="0"/>
      <p:bldP spid="28720" grpId="0" animBg="1"/>
      <p:bldP spid="28721" grpId="0" animBg="1"/>
      <p:bldP spid="28722" grpId="0" animBg="1"/>
      <p:bldP spid="28723" grpId="0" animBg="1"/>
      <p:bldP spid="28724" grpId="0"/>
      <p:bldP spid="28725" grpId="0"/>
      <p:bldP spid="286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7A3781-F06C-4FAE-91EE-92DC4EA5C516}"/>
              </a:ext>
            </a:extLst>
          </p:cNvPr>
          <p:cNvSpPr/>
          <p:nvPr/>
        </p:nvSpPr>
        <p:spPr>
          <a:xfrm>
            <a:off x="0" y="695097"/>
            <a:ext cx="7599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endParaRPr lang="en-US" sz="2400" b="1" dirty="0">
              <a:solidFill>
                <a:srgbClr val="0000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57EB664-8A0A-486D-A518-8B760F686223}"/>
              </a:ext>
            </a:extLst>
          </p:cNvPr>
          <p:cNvSpPr/>
          <p:nvPr/>
        </p:nvSpPr>
        <p:spPr>
          <a:xfrm>
            <a:off x="0" y="20395"/>
            <a:ext cx="12192000" cy="52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2400" b="1" i="1" u="sng" dirty="0" err="1">
                <a:solidFill>
                  <a:srgbClr val="BC00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Tiết</a:t>
            </a:r>
            <a:r>
              <a:rPr lang="en-US" sz="2400" b="1" i="1" u="sng" dirty="0">
                <a:solidFill>
                  <a:srgbClr val="BC00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25 - 30</a:t>
            </a:r>
            <a:r>
              <a:rPr lang="en-US" sz="2400" b="1" dirty="0">
                <a:solidFill>
                  <a:srgbClr val="BC00B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5: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GIỚI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C0FD774-28B0-4987-BBBD-8D9461C6C3F3}"/>
              </a:ext>
            </a:extLst>
          </p:cNvPr>
          <p:cNvSpPr/>
          <p:nvPr/>
        </p:nvSpPr>
        <p:spPr>
          <a:xfrm>
            <a:off x="0" y="2138579"/>
            <a:ext cx="2711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5A25218-A309-4FE9-B59A-BC43454AC6C7}"/>
              </a:ext>
            </a:extLst>
          </p:cNvPr>
          <p:cNvSpPr/>
          <p:nvPr/>
        </p:nvSpPr>
        <p:spPr>
          <a:xfrm>
            <a:off x="103909" y="1156762"/>
            <a:ext cx="11984182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electron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helium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electron),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A44887-7A68-4F81-AEC1-9A81B9A9DEE8}"/>
              </a:ext>
            </a:extLst>
          </p:cNvPr>
          <p:cNvSpPr txBox="1"/>
          <p:nvPr/>
        </p:nvSpPr>
        <p:spPr>
          <a:xfrm>
            <a:off x="0" y="2567612"/>
            <a:ext cx="87230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320032"/>
                </a:solidFill>
                <a:latin typeface="Times New Roman" pitchFamily="18" charset="0"/>
                <a:cs typeface="Times New Roman" pitchFamily="18" charset="0"/>
              </a:rPr>
              <a:t> sodium chloride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C87CA66-556E-4203-926D-AAB0830E26DD}"/>
              </a:ext>
            </a:extLst>
          </p:cNvPr>
          <p:cNvGrpSpPr/>
          <p:nvPr/>
        </p:nvGrpSpPr>
        <p:grpSpPr>
          <a:xfrm>
            <a:off x="161298" y="3090832"/>
            <a:ext cx="11410338" cy="3554785"/>
            <a:chOff x="161298" y="3090832"/>
            <a:chExt cx="11410338" cy="35547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70E3571E-1B99-469A-A4D6-0621A6276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1298" y="3325485"/>
              <a:ext cx="11410338" cy="332013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9F2D80D-8414-482B-BDDD-118587C1A7E4}"/>
                </a:ext>
              </a:extLst>
            </p:cNvPr>
            <p:cNvSpPr/>
            <p:nvPr/>
          </p:nvSpPr>
          <p:spPr>
            <a:xfrm>
              <a:off x="3799726" y="3090832"/>
              <a:ext cx="4500212" cy="456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661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" name="Text Box 81">
            <a:extLst>
              <a:ext uri="{FF2B5EF4-FFF2-40B4-BE49-F238E27FC236}">
                <a16:creationId xmlns:a16="http://schemas.microsoft.com/office/drawing/2014/main" xmlns="" id="{0D795C3A-3C95-45F5-AA0B-46CBF4578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991" y="2978246"/>
            <a:ext cx="2743200" cy="46990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Lucida Casual"/>
              </a:rPr>
              <a:t>Ion Na</a:t>
            </a:r>
            <a:r>
              <a:rPr lang="en-GB" altLang="en-US" sz="2400" baseline="30000" dirty="0">
                <a:latin typeface="Lucida Casual"/>
              </a:rPr>
              <a:t>+</a:t>
            </a:r>
            <a:endParaRPr lang="en-GB" altLang="en-US" sz="2400" dirty="0">
              <a:latin typeface="Lucida Casual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D618C12C-62E4-4819-BED9-1E91A213F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1751"/>
            <a:ext cx="12192000" cy="1371599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electron 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electron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 eaLnBrk="1" hangingPunct="1">
              <a:buFont typeface="Tahoma" panose="020B0604030504040204" pitchFamily="34" charset="0"/>
              <a:buChar char="–"/>
            </a:pP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Ion Na</a:t>
            </a:r>
            <a:r>
              <a:rPr lang="en-GB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 F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sodium fluoride.</a:t>
            </a:r>
          </a:p>
        </p:txBody>
      </p:sp>
      <p:sp>
        <p:nvSpPr>
          <p:cNvPr id="20484" name="Oval 4">
            <a:extLst>
              <a:ext uri="{FF2B5EF4-FFF2-40B4-BE49-F238E27FC236}">
                <a16:creationId xmlns:a16="http://schemas.microsoft.com/office/drawing/2014/main" xmlns="" id="{B7FF8B50-B2AD-4717-BD8F-70EC3F979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591" y="1885168"/>
            <a:ext cx="533400" cy="5334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485" name="Oval 5">
            <a:extLst>
              <a:ext uri="{FF2B5EF4-FFF2-40B4-BE49-F238E27FC236}">
                <a16:creationId xmlns:a16="http://schemas.microsoft.com/office/drawing/2014/main" xmlns="" id="{D851B608-5887-4F06-8436-819A99B17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5191" y="1732768"/>
            <a:ext cx="838200" cy="838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486" name="Oval 6">
            <a:extLst>
              <a:ext uri="{FF2B5EF4-FFF2-40B4-BE49-F238E27FC236}">
                <a16:creationId xmlns:a16="http://schemas.microsoft.com/office/drawing/2014/main" xmlns="" id="{470E81FF-8387-4832-9912-B641FE001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791" y="1580368"/>
            <a:ext cx="1143000" cy="1143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487" name="Oval 10">
            <a:extLst>
              <a:ext uri="{FF2B5EF4-FFF2-40B4-BE49-F238E27FC236}">
                <a16:creationId xmlns:a16="http://schemas.microsoft.com/office/drawing/2014/main" xmlns="" id="{C6971A30-071B-4A65-94D5-9ED5B6288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6191" y="1656568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488" name="Oval 11">
            <a:extLst>
              <a:ext uri="{FF2B5EF4-FFF2-40B4-BE49-F238E27FC236}">
                <a16:creationId xmlns:a16="http://schemas.microsoft.com/office/drawing/2014/main" xmlns="" id="{30A0F342-F987-475B-9CAE-BE55B1003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6191" y="2494768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489" name="Oval 12">
            <a:extLst>
              <a:ext uri="{FF2B5EF4-FFF2-40B4-BE49-F238E27FC236}">
                <a16:creationId xmlns:a16="http://schemas.microsoft.com/office/drawing/2014/main" xmlns="" id="{E51852A8-1535-49E7-9A88-356BE903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591" y="2037568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490" name="Oval 13">
            <a:extLst>
              <a:ext uri="{FF2B5EF4-FFF2-40B4-BE49-F238E27FC236}">
                <a16:creationId xmlns:a16="http://schemas.microsoft.com/office/drawing/2014/main" xmlns="" id="{730C410E-8042-4B5A-983D-52DE5C1EE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6191" y="1504168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491" name="Oval 14">
            <a:extLst>
              <a:ext uri="{FF2B5EF4-FFF2-40B4-BE49-F238E27FC236}">
                <a16:creationId xmlns:a16="http://schemas.microsoft.com/office/drawing/2014/main" xmlns="" id="{0296966C-9035-458A-88A3-21E05C5B7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7191" y="1732768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492" name="Oval 15">
            <a:extLst>
              <a:ext uri="{FF2B5EF4-FFF2-40B4-BE49-F238E27FC236}">
                <a16:creationId xmlns:a16="http://schemas.microsoft.com/office/drawing/2014/main" xmlns="" id="{16068212-8802-4DCD-B3A4-81E88A90A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391" y="2418568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493" name="Oval 16">
            <a:extLst>
              <a:ext uri="{FF2B5EF4-FFF2-40B4-BE49-F238E27FC236}">
                <a16:creationId xmlns:a16="http://schemas.microsoft.com/office/drawing/2014/main" xmlns="" id="{74C92CAE-6714-422D-9BD3-7968C0E9B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6191" y="2647168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494" name="Oval 17">
            <a:extLst>
              <a:ext uri="{FF2B5EF4-FFF2-40B4-BE49-F238E27FC236}">
                <a16:creationId xmlns:a16="http://schemas.microsoft.com/office/drawing/2014/main" xmlns="" id="{FFE07123-4CBA-47F9-8FD9-90CB187E9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591" y="2037568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495" name="Oval 18">
            <a:extLst>
              <a:ext uri="{FF2B5EF4-FFF2-40B4-BE49-F238E27FC236}">
                <a16:creationId xmlns:a16="http://schemas.microsoft.com/office/drawing/2014/main" xmlns="" id="{F3F1E487-544C-41C7-9CBA-22D0324CE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5191" y="1656568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496" name="Oval 19">
            <a:extLst>
              <a:ext uri="{FF2B5EF4-FFF2-40B4-BE49-F238E27FC236}">
                <a16:creationId xmlns:a16="http://schemas.microsoft.com/office/drawing/2014/main" xmlns="" id="{8C9A4A8A-8396-45BE-9493-F7FEB8F54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991" y="2494768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6405" name="Oval 21">
            <a:extLst>
              <a:ext uri="{FF2B5EF4-FFF2-40B4-BE49-F238E27FC236}">
                <a16:creationId xmlns:a16="http://schemas.microsoft.com/office/drawing/2014/main" xmlns="" id="{677F9FD4-03BD-4919-9AF9-AEFEE3A3B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791" y="1808968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6406" name="Oval 22">
            <a:extLst>
              <a:ext uri="{FF2B5EF4-FFF2-40B4-BE49-F238E27FC236}">
                <a16:creationId xmlns:a16="http://schemas.microsoft.com/office/drawing/2014/main" xmlns="" id="{4FCB6979-84B5-4B44-8403-6B8DAB035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391" y="1427968"/>
            <a:ext cx="1447800" cy="1447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6408" name="Text Box 24">
            <a:extLst>
              <a:ext uri="{FF2B5EF4-FFF2-40B4-BE49-F238E27FC236}">
                <a16:creationId xmlns:a16="http://schemas.microsoft.com/office/drawing/2014/main" xmlns="" id="{6417CD2A-4C98-4C11-9DB9-7418B5E08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816" y="2990946"/>
            <a:ext cx="4000500" cy="58420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dirty="0" err="1">
                <a:latin typeface="Lucida Casual"/>
              </a:rPr>
              <a:t>Nguyên</a:t>
            </a:r>
            <a:r>
              <a:rPr lang="en-GB" altLang="en-US" dirty="0">
                <a:latin typeface="Lucida Casual"/>
              </a:rPr>
              <a:t> </a:t>
            </a:r>
            <a:r>
              <a:rPr lang="en-GB" altLang="en-US" dirty="0" err="1">
                <a:latin typeface="Lucida Casual"/>
              </a:rPr>
              <a:t>tử</a:t>
            </a:r>
            <a:r>
              <a:rPr lang="en-GB" altLang="en-US" dirty="0">
                <a:latin typeface="Lucida Casual"/>
              </a:rPr>
              <a:t> Na</a:t>
            </a:r>
          </a:p>
        </p:txBody>
      </p:sp>
      <p:sp>
        <p:nvSpPr>
          <p:cNvPr id="20500" name="Oval 61">
            <a:extLst>
              <a:ext uri="{FF2B5EF4-FFF2-40B4-BE49-F238E27FC236}">
                <a16:creationId xmlns:a16="http://schemas.microsoft.com/office/drawing/2014/main" xmlns="" id="{AE835990-8A5E-40FE-8081-C6EE19F11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9191" y="1808968"/>
            <a:ext cx="533400" cy="5334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501" name="Oval 62">
            <a:extLst>
              <a:ext uri="{FF2B5EF4-FFF2-40B4-BE49-F238E27FC236}">
                <a16:creationId xmlns:a16="http://schemas.microsoft.com/office/drawing/2014/main" xmlns="" id="{D2595EE8-5208-4E7D-81E4-475641AA7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91" y="1656568"/>
            <a:ext cx="838200" cy="838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502" name="Oval 63">
            <a:extLst>
              <a:ext uri="{FF2B5EF4-FFF2-40B4-BE49-F238E27FC236}">
                <a16:creationId xmlns:a16="http://schemas.microsoft.com/office/drawing/2014/main" xmlns="" id="{BA1F8860-FD3C-4D68-A13E-F5949D2F7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391" y="1504168"/>
            <a:ext cx="1143000" cy="1143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503" name="Oval 67">
            <a:extLst>
              <a:ext uri="{FF2B5EF4-FFF2-40B4-BE49-F238E27FC236}">
                <a16:creationId xmlns:a16="http://schemas.microsoft.com/office/drawing/2014/main" xmlns="" id="{BA582E36-D69E-4627-8D6F-AB4FB90F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791" y="1580368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504" name="Oval 68">
            <a:extLst>
              <a:ext uri="{FF2B5EF4-FFF2-40B4-BE49-F238E27FC236}">
                <a16:creationId xmlns:a16="http://schemas.microsoft.com/office/drawing/2014/main" xmlns="" id="{8C23245B-6FDF-4DCA-B0CF-90B5C8D8F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791" y="2418568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505" name="Oval 69">
            <a:extLst>
              <a:ext uri="{FF2B5EF4-FFF2-40B4-BE49-F238E27FC236}">
                <a16:creationId xmlns:a16="http://schemas.microsoft.com/office/drawing/2014/main" xmlns="" id="{0574FA2A-1175-4AB5-8D8E-C7D987DBF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1191" y="1961368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506" name="Oval 70">
            <a:extLst>
              <a:ext uri="{FF2B5EF4-FFF2-40B4-BE49-F238E27FC236}">
                <a16:creationId xmlns:a16="http://schemas.microsoft.com/office/drawing/2014/main" xmlns="" id="{415E1F22-6609-41F5-A329-6BBCA0C99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791" y="1427968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507" name="Oval 71">
            <a:extLst>
              <a:ext uri="{FF2B5EF4-FFF2-40B4-BE49-F238E27FC236}">
                <a16:creationId xmlns:a16="http://schemas.microsoft.com/office/drawing/2014/main" xmlns="" id="{0601E87B-255D-4A1E-A3CE-87D254047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8791" y="1656568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508" name="Oval 72">
            <a:extLst>
              <a:ext uri="{FF2B5EF4-FFF2-40B4-BE49-F238E27FC236}">
                <a16:creationId xmlns:a16="http://schemas.microsoft.com/office/drawing/2014/main" xmlns="" id="{3A23F29E-BD87-464C-9DAD-057213BF6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991" y="2342368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509" name="Oval 73">
            <a:extLst>
              <a:ext uri="{FF2B5EF4-FFF2-40B4-BE49-F238E27FC236}">
                <a16:creationId xmlns:a16="http://schemas.microsoft.com/office/drawing/2014/main" xmlns="" id="{EB35729B-BC3B-483F-872E-7874BF589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791" y="2570968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510" name="Oval 75">
            <a:extLst>
              <a:ext uri="{FF2B5EF4-FFF2-40B4-BE49-F238E27FC236}">
                <a16:creationId xmlns:a16="http://schemas.microsoft.com/office/drawing/2014/main" xmlns="" id="{21B53627-7578-4F3C-B0A5-FBB0A2E8E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91" y="1580368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511" name="Oval 76">
            <a:extLst>
              <a:ext uri="{FF2B5EF4-FFF2-40B4-BE49-F238E27FC236}">
                <a16:creationId xmlns:a16="http://schemas.microsoft.com/office/drawing/2014/main" xmlns="" id="{BCB66207-F3FE-4708-ACA4-B60B88B68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591" y="2418568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6464" name="Text Box 80">
            <a:extLst>
              <a:ext uri="{FF2B5EF4-FFF2-40B4-BE49-F238E27FC236}">
                <a16:creationId xmlns:a16="http://schemas.microsoft.com/office/drawing/2014/main" xmlns="" id="{706C3162-53CC-4A16-B392-21AA70BEF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791" y="3116359"/>
            <a:ext cx="2362200" cy="46990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Lucida Casual"/>
              </a:rPr>
              <a:t>Ion F</a:t>
            </a:r>
            <a:r>
              <a:rPr lang="en-GB" altLang="en-US" sz="2400" baseline="30000" dirty="0">
                <a:latin typeface="Lucida Casual"/>
              </a:rPr>
              <a:t>-</a:t>
            </a:r>
            <a:endParaRPr lang="en-GB" altLang="en-US" sz="2400" dirty="0">
              <a:latin typeface="Lucida Casual"/>
            </a:endParaRPr>
          </a:p>
        </p:txBody>
      </p:sp>
      <p:sp>
        <p:nvSpPr>
          <p:cNvPr id="16463" name="Text Box 79">
            <a:extLst>
              <a:ext uri="{FF2B5EF4-FFF2-40B4-BE49-F238E27FC236}">
                <a16:creationId xmlns:a16="http://schemas.microsoft.com/office/drawing/2014/main" xmlns="" id="{8F9AB67A-1A03-4941-AC9E-3F57028D4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5216" y="3067146"/>
            <a:ext cx="3714750" cy="58420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dirty="0" err="1">
                <a:latin typeface="Lucida Casual"/>
              </a:rPr>
              <a:t>Nguyên</a:t>
            </a:r>
            <a:r>
              <a:rPr lang="en-GB" altLang="en-US" dirty="0">
                <a:latin typeface="Lucida Casual"/>
              </a:rPr>
              <a:t> </a:t>
            </a:r>
            <a:r>
              <a:rPr lang="en-GB" altLang="en-US" dirty="0" err="1">
                <a:latin typeface="Lucida Casual"/>
              </a:rPr>
              <a:t>tử</a:t>
            </a:r>
            <a:r>
              <a:rPr lang="en-GB" altLang="en-US" dirty="0">
                <a:latin typeface="Lucida Casual"/>
              </a:rPr>
              <a:t> 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F79CA6-87FD-4747-8C09-5491DD433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1" b="8328"/>
          <a:stretch/>
        </p:blipFill>
        <p:spPr>
          <a:xfrm>
            <a:off x="2405576" y="3805700"/>
            <a:ext cx="7620000" cy="3041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 L 0.325 0.0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4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5" grpId="0" animBg="1"/>
      <p:bldP spid="16406" grpId="0" animBg="1"/>
      <p:bldP spid="16408" grpId="0" animBg="1"/>
      <p:bldP spid="1646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1878</Words>
  <Application>Microsoft Office PowerPoint</Application>
  <PresentationFormat>Custom</PresentationFormat>
  <Paragraphs>200</Paragraphs>
  <Slides>35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Sodium  và chloride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77</cp:revision>
  <dcterms:created xsi:type="dcterms:W3CDTF">2023-03-17T16:31:49Z</dcterms:created>
  <dcterms:modified xsi:type="dcterms:W3CDTF">2024-10-12T12:47:11Z</dcterms:modified>
</cp:coreProperties>
</file>