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6" r:id="rId9"/>
    <p:sldId id="260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3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3204-0EED-449D-B269-835E3BCDADF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61\Downloads\—Pngtree—green hand drawn blackboard education_1219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1504" cy="71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051720" y="2204864"/>
            <a:ext cx="5400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ẨN DỤ</a:t>
            </a:r>
          </a:p>
          <a:p>
            <a:pPr algn="ctr"/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4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476672"/>
            <a:ext cx="3240360" cy="7200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Hình chữ nhật góc tròn 3"/>
          <p:cNvSpPr/>
          <p:nvPr/>
        </p:nvSpPr>
        <p:spPr>
          <a:xfrm>
            <a:off x="1619672" y="1340768"/>
            <a:ext cx="5904655" cy="864096"/>
          </a:xfrm>
          <a:prstGeom prst="roundRect">
            <a:avLst>
              <a:gd name="adj" fmla="val 375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(in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đây,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xây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trên cơ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Bảng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73897"/>
              </p:ext>
            </p:extLst>
          </p:nvPr>
        </p:nvGraphicFramePr>
        <p:xfrm>
          <a:off x="215515" y="2316480"/>
          <a:ext cx="8712968" cy="442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7070">
                <a:tc>
                  <a:txBody>
                    <a:bodyPr/>
                    <a:lstStyle/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Ru cho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cát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khuyết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đầy</a:t>
                      </a:r>
                      <a:endParaRPr lang="vi-VN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thương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nhở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xa nhau.</a:t>
                      </a: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748">
                <a:tc>
                  <a:txBody>
                    <a:bodyPr/>
                    <a:lstStyle/>
                    <a:p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0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070">
                <a:tc>
                  <a:txBody>
                    <a:bodyPr/>
                    <a:lstStyle/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Gần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mực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đen,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gần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đèn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sáng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5004048" y="256490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b="1" dirty="0">
                <a:latin typeface="+mj-lt"/>
              </a:rPr>
              <a:t>. ” </a:t>
            </a:r>
            <a:r>
              <a:rPr lang="vi-VN" b="1" dirty="0" err="1">
                <a:latin typeface="+mj-lt"/>
              </a:rPr>
              <a:t>Cái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khuyết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tròn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đầy</a:t>
            </a:r>
            <a:r>
              <a:rPr lang="vi-VN" b="1" dirty="0">
                <a:latin typeface="+mj-lt"/>
              </a:rPr>
              <a:t>” </a:t>
            </a:r>
            <a:r>
              <a:rPr lang="vi-VN" dirty="0">
                <a:latin typeface="+mj-lt"/>
              </a:rPr>
              <a:t>=&gt; </a:t>
            </a:r>
            <a:r>
              <a:rPr lang="vi-VN" dirty="0" err="1">
                <a:latin typeface="+mj-lt"/>
              </a:rPr>
              <a:t>ẩn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dụ</a:t>
            </a:r>
            <a:r>
              <a:rPr lang="vi-VN" dirty="0">
                <a:latin typeface="+mj-lt"/>
              </a:rPr>
              <a:t> cho em </a:t>
            </a:r>
            <a:r>
              <a:rPr lang="vi-VN" dirty="0" err="1">
                <a:latin typeface="+mj-lt"/>
              </a:rPr>
              <a:t>bé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mụ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mẫm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đáng</a:t>
            </a:r>
            <a:r>
              <a:rPr lang="vi-VN" dirty="0">
                <a:latin typeface="+mj-lt"/>
              </a:rPr>
              <a:t> yêu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4932040" y="3645024"/>
            <a:ext cx="41128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b. </a:t>
            </a:r>
            <a:r>
              <a:rPr lang="vi-VN" b="1" dirty="0">
                <a:latin typeface="+mj-lt"/>
              </a:rPr>
              <a:t>“Ăn </a:t>
            </a:r>
            <a:r>
              <a:rPr lang="vi-VN" b="1" dirty="0" err="1">
                <a:latin typeface="+mj-lt"/>
              </a:rPr>
              <a:t>quả</a:t>
            </a:r>
            <a:r>
              <a:rPr lang="vi-VN" b="1" dirty="0">
                <a:latin typeface="+mj-lt"/>
              </a:rPr>
              <a:t>” </a:t>
            </a:r>
            <a:r>
              <a:rPr lang="vi-VN" dirty="0">
                <a:latin typeface="+mj-lt"/>
              </a:rPr>
              <a:t>so </a:t>
            </a:r>
            <a:r>
              <a:rPr lang="vi-VN" dirty="0" err="1">
                <a:latin typeface="+mj-lt"/>
              </a:rPr>
              <a:t>sánh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ngầm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  </a:t>
            </a:r>
            <a:r>
              <a:rPr lang="vi-VN" dirty="0" err="1">
                <a:latin typeface="+mj-lt"/>
              </a:rPr>
              <a:t>hình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ảnh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nói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hưởng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. “</a:t>
            </a:r>
            <a:r>
              <a:rPr lang="vi-VN" b="1" dirty="0" err="1">
                <a:latin typeface="+mj-lt"/>
              </a:rPr>
              <a:t>trồng</a:t>
            </a:r>
            <a:r>
              <a:rPr lang="vi-VN" b="1" dirty="0">
                <a:latin typeface="+mj-lt"/>
              </a:rPr>
              <a:t> cây</a:t>
            </a:r>
            <a:r>
              <a:rPr lang="vi-VN" dirty="0">
                <a:latin typeface="+mj-lt"/>
              </a:rPr>
              <a:t>” so </a:t>
            </a:r>
            <a:r>
              <a:rPr lang="vi-VN" dirty="0" err="1">
                <a:latin typeface="+mj-lt"/>
              </a:rPr>
              <a:t>sánh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ngầm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  </a:t>
            </a:r>
            <a:r>
              <a:rPr lang="vi-VN" dirty="0" err="1">
                <a:latin typeface="+mj-lt"/>
              </a:rPr>
              <a:t>hình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ảnh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nói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ra </a:t>
            </a:r>
            <a:r>
              <a:rPr lang="vi-VN" dirty="0" err="1">
                <a:latin typeface="+mj-lt"/>
              </a:rPr>
              <a:t>thành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cho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hưởng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thụ</a:t>
            </a:r>
            <a:r>
              <a:rPr lang="vi-VN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4932040" y="524545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+ “</a:t>
            </a:r>
            <a:r>
              <a:rPr lang="vi-VN" b="1" dirty="0" err="1">
                <a:latin typeface="+mj-lt"/>
              </a:rPr>
              <a:t>Mực</a:t>
            </a:r>
            <a:r>
              <a:rPr lang="vi-VN" b="1" dirty="0">
                <a:latin typeface="+mj-lt"/>
              </a:rPr>
              <a:t>” </a:t>
            </a:r>
            <a:r>
              <a:rPr lang="vi-VN" dirty="0">
                <a:latin typeface="+mj-lt"/>
              </a:rPr>
              <a:t>: so </a:t>
            </a:r>
            <a:r>
              <a:rPr lang="vi-VN" dirty="0" err="1">
                <a:latin typeface="+mj-lt"/>
              </a:rPr>
              <a:t>sánh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ngầm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 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môi </a:t>
            </a:r>
            <a:r>
              <a:rPr lang="vi-VN" dirty="0" err="1">
                <a:latin typeface="+mj-lt"/>
              </a:rPr>
              <a:t>trường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phần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tử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xấu</a:t>
            </a:r>
            <a:r>
              <a:rPr lang="vi-VN" dirty="0">
                <a:latin typeface="+mj-lt"/>
              </a:rPr>
              <a:t> xa, tiêu </a:t>
            </a:r>
            <a:r>
              <a:rPr lang="vi-VN" dirty="0" err="1">
                <a:latin typeface="+mj-lt"/>
              </a:rPr>
              <a:t>cực</a:t>
            </a:r>
            <a:r>
              <a:rPr lang="vi-VN" dirty="0">
                <a:latin typeface="+mj-lt"/>
              </a:rPr>
              <a:t> trong </a:t>
            </a:r>
            <a:r>
              <a:rPr lang="vi-VN" dirty="0" err="1">
                <a:latin typeface="+mj-lt"/>
              </a:rPr>
              <a:t>cuộc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b="1" dirty="0">
                <a:latin typeface="+mj-lt"/>
              </a:rPr>
              <a:t>+ “</a:t>
            </a:r>
            <a:r>
              <a:rPr lang="vi-VN" b="1" dirty="0" err="1">
                <a:latin typeface="+mj-lt"/>
              </a:rPr>
              <a:t>Đèn</a:t>
            </a:r>
            <a:r>
              <a:rPr lang="vi-VN" b="1" dirty="0">
                <a:latin typeface="+mj-lt"/>
              </a:rPr>
              <a:t>” </a:t>
            </a:r>
            <a:r>
              <a:rPr lang="vi-VN" dirty="0">
                <a:latin typeface="+mj-lt"/>
              </a:rPr>
              <a:t>: so </a:t>
            </a:r>
            <a:r>
              <a:rPr lang="vi-VN" dirty="0" err="1">
                <a:latin typeface="+mj-lt"/>
              </a:rPr>
              <a:t>sánh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ngầm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tốt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đẹp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tích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cực</a:t>
            </a:r>
            <a:r>
              <a:rPr lang="vi-VN" dirty="0">
                <a:latin typeface="+mj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3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61\Desktop\1b8509df29633b555517eff904463b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ây 3"/>
          <p:cNvSpPr/>
          <p:nvPr/>
        </p:nvSpPr>
        <p:spPr>
          <a:xfrm>
            <a:off x="1691680" y="2132856"/>
            <a:ext cx="8856984" cy="30243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/>
              <a:t> </a:t>
            </a:r>
            <a:r>
              <a:rPr lang="vi-VN" sz="2400" b="1" dirty="0" err="1">
                <a:latin typeface="+mj-lt"/>
              </a:rPr>
              <a:t>Viết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một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đoạn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ngắn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khoảng</a:t>
            </a:r>
            <a:r>
              <a:rPr lang="vi-VN" sz="2400" b="1" dirty="0">
                <a:latin typeface="+mj-lt"/>
              </a:rPr>
              <a:t> 4-5 </a:t>
            </a:r>
            <a:r>
              <a:rPr lang="vi-VN" sz="2400" b="1" dirty="0" err="1">
                <a:latin typeface="+mj-lt"/>
              </a:rPr>
              <a:t>dòng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về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chủ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đề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cảm</a:t>
            </a:r>
            <a:r>
              <a:rPr lang="vi-VN" sz="2400" b="1" dirty="0">
                <a:latin typeface="+mj-lt"/>
              </a:rPr>
              <a:t> gia </a:t>
            </a:r>
            <a:r>
              <a:rPr lang="vi-VN" sz="2400" b="1" dirty="0" err="1">
                <a:latin typeface="+mj-lt"/>
              </a:rPr>
              <a:t>đình</a:t>
            </a:r>
            <a:r>
              <a:rPr lang="vi-VN" sz="2400" b="1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đó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có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sử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dụng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ít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nhất</a:t>
            </a:r>
            <a:r>
              <a:rPr lang="vi-VN" sz="2400" b="1" dirty="0">
                <a:latin typeface="+mj-lt"/>
              </a:rPr>
              <a:t> 1 </a:t>
            </a:r>
            <a:r>
              <a:rPr lang="vi-VN" sz="2400" b="1" dirty="0" err="1">
                <a:latin typeface="+mj-lt"/>
              </a:rPr>
              <a:t>phép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ẩn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dụ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85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ây 1"/>
          <p:cNvSpPr/>
          <p:nvPr/>
        </p:nvSpPr>
        <p:spPr>
          <a:xfrm>
            <a:off x="899592" y="1340768"/>
            <a:ext cx="6984776" cy="200141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_Văn_Bản 4"/>
          <p:cNvSpPr txBox="1"/>
          <p:nvPr/>
        </p:nvSpPr>
        <p:spPr>
          <a:xfrm>
            <a:off x="1691680" y="1676517"/>
            <a:ext cx="56328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 CỐ, MỞ RỘNG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14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61\Desktop\background-powerpoint-don-gian-5-600x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" y="-2120"/>
            <a:ext cx="9130059" cy="68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1979712" y="227687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95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7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827584" y="908720"/>
            <a:ext cx="379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539552" y="14847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827584" y="314096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cha”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4613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483804" y="54868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tương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nhau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tăng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668266" y="2492896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Hình Bầu dục 3"/>
          <p:cNvSpPr/>
          <p:nvPr/>
        </p:nvSpPr>
        <p:spPr>
          <a:xfrm>
            <a:off x="6084168" y="3220275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Hình Bầu dục 6"/>
          <p:cNvSpPr/>
          <p:nvPr/>
        </p:nvSpPr>
        <p:spPr>
          <a:xfrm>
            <a:off x="2483768" y="3220275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10" name="Đường kết nối Mũi tên Thẳng 9"/>
          <p:cNvCxnSpPr>
            <a:stCxn id="7" idx="6"/>
            <a:endCxn id="4" idx="2"/>
          </p:cNvCxnSpPr>
          <p:nvPr/>
        </p:nvCxnSpPr>
        <p:spPr>
          <a:xfrm>
            <a:off x="3563888" y="3760335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Hộp_Văn_Bản 12"/>
          <p:cNvSpPr txBox="1"/>
          <p:nvPr/>
        </p:nvSpPr>
        <p:spPr>
          <a:xfrm>
            <a:off x="3635896" y="33114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611560" y="7647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49686"/>
              </p:ext>
            </p:extLst>
          </p:nvPr>
        </p:nvGraphicFramePr>
        <p:xfrm>
          <a:off x="611560" y="1397000"/>
          <a:ext cx="7920880" cy="4224591"/>
        </p:xfrm>
        <a:graphic>
          <a:graphicData uri="http://schemas.openxmlformats.org/drawingml/2006/table">
            <a:tbl>
              <a:tblPr firstRow="1" bandRow="1">
                <a:solidFill>
                  <a:srgbClr val="006600"/>
                </a:solidFill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tóc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thăm 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Bác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Làng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Sen</a:t>
                      </a:r>
                    </a:p>
                    <a:p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hàng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râm 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bụt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thắp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lên 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lửa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</a:p>
                    <a:p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kẻ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giòn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tan”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3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góc tròn 2"/>
          <p:cNvSpPr/>
          <p:nvPr/>
        </p:nvSpPr>
        <p:spPr>
          <a:xfrm>
            <a:off x="2555776" y="260648"/>
            <a:ext cx="3816424" cy="720080"/>
          </a:xfrm>
          <a:prstGeom prst="roundRect">
            <a:avLst>
              <a:gd name="adj" fmla="val 434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43055"/>
              </p:ext>
            </p:extLst>
          </p:nvPr>
        </p:nvGraphicFramePr>
        <p:xfrm>
          <a:off x="719572" y="1412776"/>
          <a:ext cx="774086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láy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đây.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ra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dụngcủa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chúng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muốn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đạt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a)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Bàn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tay mang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phép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mẫu</a:t>
                      </a:r>
                      <a:endParaRPr lang="vi-VN" sz="18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chịu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dãi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dầu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đây thôi.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   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Bình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Nguyên)</a:t>
                      </a:r>
                    </a:p>
                    <a:p>
                      <a:endParaRPr lang="en-US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…………………………………………………………………………………………………………………………………………………………………………………………………………………………………...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i="1" dirty="0">
                        <a:latin typeface="+mj-lt"/>
                      </a:endParaRPr>
                    </a:p>
                    <a:p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b)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Nghẹn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ngào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thương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mẹ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iều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  <a:endParaRPr lang="vi-VN" sz="18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đơn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ngày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Nam Khương)</a:t>
                      </a:r>
                    </a:p>
                    <a:p>
                      <a:endParaRPr lang="en-US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3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góc tròn 2"/>
          <p:cNvSpPr/>
          <p:nvPr/>
        </p:nvSpPr>
        <p:spPr>
          <a:xfrm>
            <a:off x="2555776" y="260648"/>
            <a:ext cx="3816424" cy="720080"/>
          </a:xfrm>
          <a:prstGeom prst="roundRect">
            <a:avLst>
              <a:gd name="adj" fmla="val 434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73222"/>
              </p:ext>
            </p:extLst>
          </p:nvPr>
        </p:nvGraphicFramePr>
        <p:xfrm>
          <a:off x="719572" y="1412776"/>
          <a:ext cx="77408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láy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đây.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ra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dụngcủa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chúng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muốn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đạt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a)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Bàn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tay mang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phép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mẫu</a:t>
                      </a:r>
                      <a:endParaRPr lang="vi-VN" sz="18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chịu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dãi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dầu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đây thôi.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   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Bình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Nguyên)</a:t>
                      </a:r>
                    </a:p>
                    <a:p>
                      <a:endParaRPr lang="en-US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i="1" dirty="0">
                        <a:latin typeface="+mj-lt"/>
                      </a:endParaRPr>
                    </a:p>
                    <a:p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b)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Nghẹn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ngào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thương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mẹ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iều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  <a:endParaRPr lang="vi-VN" sz="18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đơn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ngày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1800" b="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Nam Khương)</a:t>
                      </a:r>
                    </a:p>
                    <a:p>
                      <a:endParaRPr lang="en-US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4932040" y="22768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dk1"/>
                </a:solidFill>
                <a:latin typeface="+mj-lt"/>
              </a:rPr>
              <a:t>a. </a:t>
            </a:r>
            <a:r>
              <a:rPr lang="vi-VN" b="1" dirty="0" err="1">
                <a:solidFill>
                  <a:schemeClr val="dk1"/>
                </a:solidFill>
                <a:latin typeface="+mj-lt"/>
              </a:rPr>
              <a:t>dãi</a:t>
            </a:r>
            <a:r>
              <a:rPr lang="vi-VN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dk1"/>
                </a:solidFill>
                <a:latin typeface="+mj-lt"/>
              </a:rPr>
              <a:t>dầu</a:t>
            </a:r>
            <a:r>
              <a:rPr lang="vi-VN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=&gt;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Tác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dụng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: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chỉ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những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vất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vả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, gian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khó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,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sớm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khuya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làm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lụng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của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mẹ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Hộp_Văn_Bản 3"/>
          <p:cNvSpPr txBox="1"/>
          <p:nvPr/>
        </p:nvSpPr>
        <p:spPr>
          <a:xfrm>
            <a:off x="4932040" y="347720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dk1"/>
                </a:solidFill>
                <a:latin typeface="+mj-lt"/>
              </a:rPr>
              <a:t>b. </a:t>
            </a:r>
            <a:r>
              <a:rPr lang="vi-VN" b="1" dirty="0">
                <a:solidFill>
                  <a:schemeClr val="dk1"/>
                </a:solidFill>
                <a:latin typeface="+mj-lt"/>
              </a:rPr>
              <a:t>rưng rưng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=&gt;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Tác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dụng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: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cảm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xúc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nghẹn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ngào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,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xúc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động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của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con khi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nghĩ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về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mẹ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7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90" y="-25727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260648"/>
            <a:ext cx="3256620" cy="10081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6" name="Bảng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40702"/>
              </p:ext>
            </p:extLst>
          </p:nvPr>
        </p:nvGraphicFramePr>
        <p:xfrm>
          <a:off x="683568" y="1397000"/>
          <a:ext cx="756084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549">
                <a:tc gridSpan="2">
                  <a:txBody>
                    <a:bodyPr/>
                    <a:lstStyle/>
                    <a:p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đây. Nêu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miêu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tả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675">
                <a:tc>
                  <a:txBody>
                    <a:bodyPr/>
                    <a:lstStyle/>
                    <a:p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Vẫn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tay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dịu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dàng</a:t>
                      </a:r>
                      <a:endParaRPr lang="vi-VN" sz="20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ngủ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ngon</a:t>
                      </a: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endParaRPr lang="vi-VN" sz="20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nôi…</a:t>
                      </a: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{….}</a:t>
                      </a: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ơi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.............................................................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1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90" y="-25727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260648"/>
            <a:ext cx="3256620" cy="10081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6" name="Bảng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12611"/>
              </p:ext>
            </p:extLst>
          </p:nvPr>
        </p:nvGraphicFramePr>
        <p:xfrm>
          <a:off x="683568" y="1397000"/>
          <a:ext cx="756084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549">
                <a:tc gridSpan="2">
                  <a:txBody>
                    <a:bodyPr/>
                    <a:lstStyle/>
                    <a:p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đây. Nêu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miêu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tả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lang="vi-VN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675">
                <a:tc>
                  <a:txBody>
                    <a:bodyPr/>
                    <a:lstStyle/>
                    <a:p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Vẫn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tay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dịu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dàng</a:t>
                      </a:r>
                      <a:endParaRPr lang="vi-VN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vàng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ngủ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ngon</a:t>
                      </a: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endParaRPr lang="vi-VN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nôi…</a:t>
                      </a: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{….}</a:t>
                      </a:r>
                    </a:p>
                    <a:p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ơi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vi-VN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4572000" y="2492896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trong câu: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”,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”,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trăng” =&gt;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yêu thương,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yêu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cho 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915816" y="332656"/>
            <a:ext cx="3240360" cy="7200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Hình chữ nhật góc tròn 3"/>
          <p:cNvSpPr/>
          <p:nvPr/>
        </p:nvSpPr>
        <p:spPr>
          <a:xfrm>
            <a:off x="1763688" y="1371833"/>
            <a:ext cx="5904655" cy="864096"/>
          </a:xfrm>
          <a:prstGeom prst="roundRect">
            <a:avLst>
              <a:gd name="adj" fmla="val 375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(in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đây,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xây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trên cơ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Bảng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75814"/>
              </p:ext>
            </p:extLst>
          </p:nvPr>
        </p:nvGraphicFramePr>
        <p:xfrm>
          <a:off x="611560" y="2420888"/>
          <a:ext cx="813690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Ru cho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cát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khuyết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đầy</a:t>
                      </a:r>
                      <a:endParaRPr lang="vi-VN" sz="20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thương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nhở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xa nhau.</a:t>
                      </a: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Gần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mực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đen,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gần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đèn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992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H61</dc:creator>
  <cp:lastModifiedBy>Administrator</cp:lastModifiedBy>
  <cp:revision>19</cp:revision>
  <dcterms:created xsi:type="dcterms:W3CDTF">2021-06-16T15:01:05Z</dcterms:created>
  <dcterms:modified xsi:type="dcterms:W3CDTF">2024-10-29T08:17:16Z</dcterms:modified>
</cp:coreProperties>
</file>