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69" r:id="rId2"/>
    <p:sldId id="271" r:id="rId3"/>
    <p:sldId id="272" r:id="rId4"/>
    <p:sldId id="273" r:id="rId5"/>
    <p:sldId id="278" r:id="rId6"/>
    <p:sldId id="274" r:id="rId7"/>
    <p:sldId id="276" r:id="rId8"/>
    <p:sldId id="275" r:id="rId9"/>
    <p:sldId id="302" r:id="rId10"/>
    <p:sldId id="315" r:id="rId11"/>
    <p:sldId id="316" r:id="rId12"/>
    <p:sldId id="317" r:id="rId13"/>
    <p:sldId id="318" r:id="rId14"/>
    <p:sldId id="319" r:id="rId15"/>
    <p:sldId id="303" r:id="rId16"/>
    <p:sldId id="308" r:id="rId17"/>
    <p:sldId id="309" r:id="rId18"/>
    <p:sldId id="304" r:id="rId19"/>
    <p:sldId id="284" r:id="rId20"/>
  </p:sldIdLst>
  <p:sldSz cx="18288000" cy="10287000"/>
  <p:notesSz cx="6858000" cy="9144000"/>
  <p:embeddedFontLst>
    <p:embeddedFont>
      <p:font typeface="#9Slide05 Dancing Script" panose="020B0604020202020204" charset="0"/>
      <p:bold r:id="rId22"/>
    </p:embeddedFont>
    <p:embeddedFont>
      <p:font typeface="#9Slide07 Crocante" panose="020B0604020202020204" charset="0"/>
      <p:regular r:id="rId23"/>
    </p:embeddedFont>
    <p:embeddedFont>
      <p:font typeface="#9Slide07 IcielBaliho Script" panose="020B0604020202020204" charset="0"/>
      <p:regular r:id="rId24"/>
    </p:embeddedFont>
    <p:embeddedFont>
      <p:font typeface="#9Slide07 SVNBango" panose="02000000000000000000"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9E0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364" autoAdjust="0"/>
  </p:normalViewPr>
  <p:slideViewPr>
    <p:cSldViewPr>
      <p:cViewPr varScale="1">
        <p:scale>
          <a:sx n="61" d="100"/>
          <a:sy n="61" d="100"/>
        </p:scale>
        <p:origin x="322"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67D5E2-0FF1-4D8D-A150-12AC1CEFB9F7}" type="datetimeFigureOut">
              <a:rPr lang="en-US" smtClean="0"/>
              <a:t>10/6/2024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DC1520-B1EC-44BB-94FE-5CC47570ABD8}" type="slidenum">
              <a:rPr lang="en-US" smtClean="0"/>
              <a:t>‹#›</a:t>
            </a:fld>
            <a:endParaRPr lang="en-US"/>
          </a:p>
        </p:txBody>
      </p:sp>
    </p:spTree>
    <p:extLst>
      <p:ext uri="{BB962C8B-B14F-4D97-AF65-F5344CB8AC3E}">
        <p14:creationId xmlns:p14="http://schemas.microsoft.com/office/powerpoint/2010/main" val="2497074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chuẩn</a:t>
            </a:r>
            <a:r>
              <a:rPr lang="en-US" dirty="0"/>
              <a:t> </a:t>
            </a:r>
            <a:r>
              <a:rPr lang="en-US" dirty="0" err="1"/>
              <a:t>bị</a:t>
            </a:r>
            <a:r>
              <a:rPr lang="en-US" dirty="0"/>
              <a:t> </a:t>
            </a:r>
            <a:r>
              <a:rPr lang="en-US" dirty="0" err="1"/>
              <a:t>các</a:t>
            </a:r>
            <a:r>
              <a:rPr lang="en-US" dirty="0"/>
              <a:t> </a:t>
            </a:r>
            <a:r>
              <a:rPr lang="en-US" dirty="0" err="1"/>
              <a:t>chủ</a:t>
            </a:r>
            <a:r>
              <a:rPr lang="en-US" dirty="0"/>
              <a:t> </a:t>
            </a:r>
            <a:r>
              <a:rPr lang="en-US" dirty="0" err="1"/>
              <a:t>đề</a:t>
            </a:r>
            <a:r>
              <a:rPr lang="en-US" dirty="0"/>
              <a:t>: </a:t>
            </a:r>
            <a:r>
              <a:rPr lang="vi-VN" dirty="0"/>
              <a:t>bảo vệ môi trường, khuyến khích đọc sách, chống bạo lực học đường, nâng cao sức khỏe, v.v</a:t>
            </a:r>
            <a:r>
              <a:rPr lang="en-US" dirty="0"/>
              <a:t> </a:t>
            </a:r>
          </a:p>
          <a:p>
            <a:r>
              <a:rPr lang="en-US" dirty="0"/>
              <a:t>Cho HS </a:t>
            </a:r>
            <a:r>
              <a:rPr lang="en-US" dirty="0" err="1"/>
              <a:t>bốc</a:t>
            </a:r>
            <a:r>
              <a:rPr lang="en-US" dirty="0"/>
              <a:t> </a:t>
            </a:r>
            <a:r>
              <a:rPr lang="en-US" dirty="0" err="1"/>
              <a:t>thăm</a:t>
            </a:r>
            <a:r>
              <a:rPr lang="en-US" dirty="0"/>
              <a:t> </a:t>
            </a:r>
            <a:r>
              <a:rPr lang="en-US" dirty="0" err="1"/>
              <a:t>chủ</a:t>
            </a:r>
            <a:r>
              <a:rPr lang="en-US" dirty="0"/>
              <a:t> </a:t>
            </a:r>
            <a:r>
              <a:rPr lang="en-US" dirty="0" err="1"/>
              <a:t>đề</a:t>
            </a:r>
            <a:r>
              <a:rPr lang="en-US" dirty="0"/>
              <a:t> </a:t>
            </a:r>
            <a:r>
              <a:rPr lang="en-US" dirty="0" err="1"/>
              <a:t>từ</a:t>
            </a:r>
            <a:r>
              <a:rPr lang="en-US" dirty="0"/>
              <a:t> </a:t>
            </a:r>
            <a:r>
              <a:rPr lang="en-US" dirty="0" err="1"/>
              <a:t>tiết</a:t>
            </a:r>
            <a:r>
              <a:rPr lang="en-US" dirty="0"/>
              <a:t> </a:t>
            </a:r>
            <a:r>
              <a:rPr lang="en-US" dirty="0" err="1"/>
              <a:t>trước</a:t>
            </a:r>
            <a:r>
              <a:rPr lang="en-US" dirty="0"/>
              <a:t>. HS </a:t>
            </a:r>
            <a:r>
              <a:rPr lang="en-US" dirty="0" err="1"/>
              <a:t>thảo</a:t>
            </a:r>
            <a:r>
              <a:rPr lang="en-US" dirty="0"/>
              <a:t> </a:t>
            </a:r>
            <a:r>
              <a:rPr lang="en-US" dirty="0" err="1"/>
              <a:t>luận</a:t>
            </a:r>
            <a:r>
              <a:rPr lang="en-US" dirty="0"/>
              <a:t>, </a:t>
            </a:r>
            <a:r>
              <a:rPr lang="en-US" dirty="0" err="1"/>
              <a:t>nêu</a:t>
            </a:r>
            <a:r>
              <a:rPr lang="en-US" dirty="0"/>
              <a:t> ý </a:t>
            </a:r>
            <a:r>
              <a:rPr lang="en-US" dirty="0" err="1"/>
              <a:t>tưởng</a:t>
            </a:r>
            <a:r>
              <a:rPr lang="en-US" dirty="0"/>
              <a:t>, </a:t>
            </a:r>
            <a:r>
              <a:rPr lang="en-US" dirty="0" err="1"/>
              <a:t>nội</a:t>
            </a:r>
            <a:r>
              <a:rPr lang="en-US" dirty="0"/>
              <a:t> dung….</a:t>
            </a:r>
            <a:r>
              <a:rPr lang="en-US" dirty="0" err="1"/>
              <a:t>để</a:t>
            </a:r>
            <a:r>
              <a:rPr lang="en-US" dirty="0"/>
              <a:t> </a:t>
            </a:r>
            <a:r>
              <a:rPr lang="en-US" dirty="0" err="1"/>
              <a:t>có</a:t>
            </a:r>
            <a:r>
              <a:rPr lang="en-US" dirty="0"/>
              <a:t> </a:t>
            </a:r>
            <a:r>
              <a:rPr lang="en-US" dirty="0" err="1"/>
              <a:t>thể</a:t>
            </a:r>
            <a:r>
              <a:rPr lang="en-US" dirty="0"/>
              <a:t> </a:t>
            </a:r>
            <a:r>
              <a:rPr lang="en-US" dirty="0" err="1"/>
              <a:t>tạo</a:t>
            </a:r>
            <a:r>
              <a:rPr lang="en-US" dirty="0"/>
              <a:t> </a:t>
            </a:r>
            <a:r>
              <a:rPr lang="en-US" dirty="0" err="1"/>
              <a:t>ra</a:t>
            </a:r>
            <a:r>
              <a:rPr lang="en-US" dirty="0"/>
              <a:t> 1 </a:t>
            </a:r>
            <a:r>
              <a:rPr lang="en-US" dirty="0" err="1"/>
              <a:t>solgan</a:t>
            </a:r>
            <a:r>
              <a:rPr lang="en-US" dirty="0"/>
              <a:t> </a:t>
            </a:r>
            <a:r>
              <a:rPr lang="en-US" dirty="0" err="1"/>
              <a:t>ấn</a:t>
            </a:r>
            <a:r>
              <a:rPr lang="en-US" dirty="0"/>
              <a:t> </a:t>
            </a:r>
            <a:r>
              <a:rPr lang="en-US" dirty="0" err="1"/>
              <a:t>tượng</a:t>
            </a:r>
            <a:r>
              <a:rPr lang="en-US" dirty="0"/>
              <a:t> </a:t>
            </a:r>
            <a:r>
              <a:rPr lang="en-US" dirty="0" err="1"/>
              <a:t>theo</a:t>
            </a:r>
            <a:r>
              <a:rPr lang="en-US" dirty="0"/>
              <a:t> </a:t>
            </a:r>
            <a:r>
              <a:rPr lang="en-US" dirty="0" err="1"/>
              <a:t>chủ</a:t>
            </a:r>
            <a:r>
              <a:rPr lang="en-US" dirty="0"/>
              <a:t> </a:t>
            </a:r>
            <a:r>
              <a:rPr lang="en-US" dirty="0" err="1"/>
              <a:t>đề</a:t>
            </a:r>
            <a:r>
              <a:rPr lang="en-US" dirty="0"/>
              <a:t>.</a:t>
            </a:r>
          </a:p>
          <a:p>
            <a:r>
              <a:rPr lang="en-US" dirty="0" err="1"/>
              <a:t>Đại</a:t>
            </a:r>
            <a:r>
              <a:rPr lang="en-US" dirty="0"/>
              <a:t> </a:t>
            </a:r>
            <a:r>
              <a:rPr lang="en-US" dirty="0" err="1"/>
              <a:t>diện</a:t>
            </a:r>
            <a:r>
              <a:rPr lang="en-US" dirty="0"/>
              <a:t> </a:t>
            </a:r>
            <a:r>
              <a:rPr lang="en-US" dirty="0" err="1"/>
              <a:t>từng</a:t>
            </a:r>
            <a:r>
              <a:rPr lang="en-US" dirty="0"/>
              <a:t> </a:t>
            </a:r>
            <a:r>
              <a:rPr lang="en-US" dirty="0" err="1"/>
              <a:t>nhóm</a:t>
            </a:r>
            <a:r>
              <a:rPr lang="en-US" dirty="0"/>
              <a:t> </a:t>
            </a:r>
            <a:r>
              <a:rPr lang="en-US" dirty="0" err="1"/>
              <a:t>treo</a:t>
            </a:r>
            <a:r>
              <a:rPr lang="en-US" dirty="0"/>
              <a:t> </a:t>
            </a:r>
            <a:r>
              <a:rPr lang="en-US" dirty="0" err="1"/>
              <a:t>solgan</a:t>
            </a:r>
            <a:r>
              <a:rPr lang="en-US" dirty="0"/>
              <a:t> </a:t>
            </a:r>
            <a:r>
              <a:rPr lang="en-US" dirty="0" err="1"/>
              <a:t>và</a:t>
            </a:r>
            <a:r>
              <a:rPr lang="en-US" dirty="0"/>
              <a:t> </a:t>
            </a:r>
            <a:r>
              <a:rPr lang="en-US" dirty="0" err="1"/>
              <a:t>trình</a:t>
            </a:r>
            <a:r>
              <a:rPr lang="en-US" dirty="0"/>
              <a:t> </a:t>
            </a:r>
            <a:r>
              <a:rPr lang="en-US" dirty="0" err="1"/>
              <a:t>bày</a:t>
            </a:r>
            <a:r>
              <a:rPr lang="en-US" dirty="0"/>
              <a:t> ý </a:t>
            </a:r>
            <a:r>
              <a:rPr lang="en-US" dirty="0" err="1"/>
              <a:t>tưởng</a:t>
            </a:r>
            <a:r>
              <a:rPr lang="en-US" dirty="0"/>
              <a:t> </a:t>
            </a:r>
            <a:r>
              <a:rPr lang="en-US" dirty="0" err="1"/>
              <a:t>trước</a:t>
            </a:r>
            <a:r>
              <a:rPr lang="en-US" dirty="0"/>
              <a:t> </a:t>
            </a:r>
            <a:r>
              <a:rPr lang="en-US" dirty="0" err="1"/>
              <a:t>lớp</a:t>
            </a:r>
            <a:r>
              <a:rPr lang="en-US" dirty="0"/>
              <a:t>, </a:t>
            </a:r>
            <a:r>
              <a:rPr lang="en-US" dirty="0" err="1"/>
              <a:t>thuyết</a:t>
            </a:r>
            <a:r>
              <a:rPr lang="en-US" dirty="0"/>
              <a:t> </a:t>
            </a:r>
            <a:r>
              <a:rPr lang="en-US" dirty="0" err="1"/>
              <a:t>phục</a:t>
            </a:r>
            <a:r>
              <a:rPr lang="en-US" dirty="0"/>
              <a:t> </a:t>
            </a:r>
            <a:r>
              <a:rPr lang="en-US" dirty="0" err="1"/>
              <a:t>các</a:t>
            </a:r>
            <a:r>
              <a:rPr lang="en-US" dirty="0"/>
              <a:t> </a:t>
            </a:r>
            <a:r>
              <a:rPr lang="en-US" dirty="0" err="1"/>
              <a:t>bạn</a:t>
            </a:r>
            <a:r>
              <a:rPr lang="en-US" dirty="0"/>
              <a:t> </a:t>
            </a:r>
            <a:r>
              <a:rPr lang="en-US" dirty="0" err="1"/>
              <a:t>lắng</a:t>
            </a:r>
            <a:r>
              <a:rPr lang="en-US" dirty="0"/>
              <a:t> </a:t>
            </a:r>
            <a:r>
              <a:rPr lang="en-US" dirty="0" err="1"/>
              <a:t>nghe</a:t>
            </a:r>
            <a:r>
              <a:rPr lang="en-US" dirty="0"/>
              <a:t> </a:t>
            </a:r>
            <a:r>
              <a:rPr lang="en-US" dirty="0" err="1"/>
              <a:t>mình</a:t>
            </a:r>
            <a:r>
              <a:rPr lang="en-US" dirty="0"/>
              <a:t>.</a:t>
            </a:r>
          </a:p>
          <a:p>
            <a:r>
              <a:rPr lang="en-US" dirty="0" err="1"/>
              <a:t>Nhóm</a:t>
            </a:r>
            <a:r>
              <a:rPr lang="en-US" dirty="0"/>
              <a:t> </a:t>
            </a:r>
            <a:r>
              <a:rPr lang="en-US" dirty="0" err="1"/>
              <a:t>nào</a:t>
            </a:r>
            <a:r>
              <a:rPr lang="en-US" dirty="0"/>
              <a:t> </a:t>
            </a:r>
            <a:r>
              <a:rPr lang="en-US" dirty="0" err="1"/>
              <a:t>có</a:t>
            </a:r>
            <a:r>
              <a:rPr lang="en-US" dirty="0"/>
              <a:t> </a:t>
            </a:r>
            <a:r>
              <a:rPr lang="en-US" dirty="0" err="1"/>
              <a:t>solgan</a:t>
            </a:r>
            <a:r>
              <a:rPr lang="en-US" dirty="0"/>
              <a:t> </a:t>
            </a:r>
            <a:r>
              <a:rPr lang="en-US" dirty="0" err="1"/>
              <a:t>và</a:t>
            </a:r>
            <a:r>
              <a:rPr lang="en-US" dirty="0"/>
              <a:t> </a:t>
            </a:r>
            <a:r>
              <a:rPr lang="en-US" dirty="0" err="1"/>
              <a:t>phần</a:t>
            </a:r>
            <a:r>
              <a:rPr lang="en-US" dirty="0"/>
              <a:t> </a:t>
            </a:r>
            <a:r>
              <a:rPr lang="en-US" dirty="0" err="1"/>
              <a:t>trình</a:t>
            </a:r>
            <a:r>
              <a:rPr lang="en-US" dirty="0"/>
              <a:t> </a:t>
            </a:r>
            <a:r>
              <a:rPr lang="en-US" dirty="0" err="1"/>
              <a:t>bày</a:t>
            </a:r>
            <a:r>
              <a:rPr lang="en-US" dirty="0"/>
              <a:t> </a:t>
            </a:r>
            <a:r>
              <a:rPr lang="en-US" dirty="0" err="1"/>
              <a:t>ấn</a:t>
            </a:r>
            <a:r>
              <a:rPr lang="en-US" dirty="0"/>
              <a:t> </a:t>
            </a:r>
            <a:r>
              <a:rPr lang="en-US" dirty="0" err="1"/>
              <a:t>tượng</a:t>
            </a:r>
            <a:r>
              <a:rPr lang="en-US" dirty="0"/>
              <a:t> </a:t>
            </a:r>
            <a:r>
              <a:rPr lang="en-US" dirty="0" err="1"/>
              <a:t>nhất</a:t>
            </a:r>
            <a:r>
              <a:rPr lang="en-US" dirty="0"/>
              <a:t> </a:t>
            </a:r>
            <a:r>
              <a:rPr lang="en-US" dirty="0" err="1"/>
              <a:t>sẽ</a:t>
            </a:r>
            <a:r>
              <a:rPr lang="en-US" dirty="0"/>
              <a:t> </a:t>
            </a:r>
            <a:r>
              <a:rPr lang="en-US" dirty="0" err="1"/>
              <a:t>chiến</a:t>
            </a:r>
            <a:r>
              <a:rPr lang="en-US" dirty="0"/>
              <a:t> </a:t>
            </a:r>
            <a:r>
              <a:rPr lang="en-US" dirty="0" err="1"/>
              <a:t>thắng</a:t>
            </a:r>
            <a:r>
              <a:rPr lang="en-US" dirty="0"/>
              <a:t>.</a:t>
            </a:r>
          </a:p>
          <a:p>
            <a:r>
              <a:rPr lang="en-US" dirty="0" err="1"/>
              <a:t>Ví</a:t>
            </a:r>
            <a:r>
              <a:rPr lang="en-US" dirty="0"/>
              <a:t> </a:t>
            </a:r>
            <a:r>
              <a:rPr lang="en-US" dirty="0" err="1"/>
              <a:t>dụ</a:t>
            </a:r>
            <a:r>
              <a:rPr lang="en-US" dirty="0"/>
              <a:t>: </a:t>
            </a:r>
            <a:r>
              <a:rPr lang="en-US" dirty="0" err="1"/>
              <a:t>Với</a:t>
            </a:r>
            <a:r>
              <a:rPr lang="en-US" dirty="0"/>
              <a:t> </a:t>
            </a:r>
            <a:r>
              <a:rPr lang="en-US" dirty="0" err="1"/>
              <a:t>chủ</a:t>
            </a:r>
            <a:r>
              <a:rPr lang="en-US" dirty="0"/>
              <a:t> </a:t>
            </a:r>
            <a:r>
              <a:rPr lang="en-US" dirty="0" err="1"/>
              <a:t>đề</a:t>
            </a:r>
            <a:r>
              <a:rPr lang="en-US" dirty="0"/>
              <a:t> </a:t>
            </a:r>
            <a:r>
              <a:rPr lang="en-US" dirty="0" err="1"/>
              <a:t>Bảo</a:t>
            </a:r>
            <a:r>
              <a:rPr lang="en-US" dirty="0"/>
              <a:t> </a:t>
            </a:r>
            <a:r>
              <a:rPr lang="en-US" dirty="0" err="1"/>
              <a:t>vệ</a:t>
            </a:r>
            <a:r>
              <a:rPr lang="en-US" dirty="0"/>
              <a:t> </a:t>
            </a:r>
            <a:r>
              <a:rPr lang="en-US" dirty="0" err="1"/>
              <a:t>môi</a:t>
            </a:r>
            <a:r>
              <a:rPr lang="en-US" dirty="0"/>
              <a:t> </a:t>
            </a:r>
            <a:r>
              <a:rPr lang="en-US" dirty="0" err="1"/>
              <a:t>trường</a:t>
            </a:r>
            <a:r>
              <a:rPr lang="en-US" dirty="0"/>
              <a:t>.</a:t>
            </a:r>
          </a:p>
          <a:p>
            <a:r>
              <a:rPr lang="en-US" dirty="0"/>
              <a:t>Slogan: “</a:t>
            </a:r>
            <a:r>
              <a:rPr lang="en-US" dirty="0" err="1"/>
              <a:t>Bảo</a:t>
            </a:r>
            <a:r>
              <a:rPr lang="en-US" dirty="0"/>
              <a:t> </a:t>
            </a:r>
            <a:r>
              <a:rPr lang="en-US" dirty="0" err="1"/>
              <a:t>vệ</a:t>
            </a:r>
            <a:r>
              <a:rPr lang="en-US" dirty="0"/>
              <a:t> </a:t>
            </a:r>
            <a:r>
              <a:rPr lang="en-US" dirty="0" err="1"/>
              <a:t>Trái</a:t>
            </a:r>
            <a:r>
              <a:rPr lang="en-US" dirty="0"/>
              <a:t> </a:t>
            </a:r>
            <a:r>
              <a:rPr lang="en-US" dirty="0" err="1"/>
              <a:t>đất</a:t>
            </a:r>
            <a:r>
              <a:rPr lang="en-US" dirty="0"/>
              <a:t> – </a:t>
            </a:r>
            <a:r>
              <a:rPr lang="en-US" dirty="0" err="1"/>
              <a:t>Bảo</a:t>
            </a:r>
            <a:r>
              <a:rPr lang="en-US" dirty="0"/>
              <a:t> </a:t>
            </a:r>
            <a:r>
              <a:rPr lang="en-US" dirty="0" err="1"/>
              <a:t>vệ</a:t>
            </a:r>
            <a:r>
              <a:rPr lang="en-US" dirty="0"/>
              <a:t> </a:t>
            </a:r>
            <a:r>
              <a:rPr lang="en-US" dirty="0" err="1"/>
              <a:t>chính</a:t>
            </a:r>
            <a:r>
              <a:rPr lang="en-US" dirty="0"/>
              <a:t> </a:t>
            </a:r>
            <a:r>
              <a:rPr lang="en-US" dirty="0" err="1"/>
              <a:t>mình</a:t>
            </a:r>
            <a:r>
              <a:rPr lang="en-US" dirty="0"/>
              <a:t>”</a:t>
            </a:r>
          </a:p>
        </p:txBody>
      </p:sp>
      <p:sp>
        <p:nvSpPr>
          <p:cNvPr id="4" name="Slide Number Placeholder 3"/>
          <p:cNvSpPr>
            <a:spLocks noGrp="1"/>
          </p:cNvSpPr>
          <p:nvPr>
            <p:ph type="sldNum" sz="quarter" idx="5"/>
          </p:nvPr>
        </p:nvSpPr>
        <p:spPr/>
        <p:txBody>
          <a:bodyPr/>
          <a:lstStyle/>
          <a:p>
            <a:fld id="{D0DC1520-B1EC-44BB-94FE-5CC47570ABD8}" type="slidenum">
              <a:rPr lang="en-US" smtClean="0"/>
              <a:t>1</a:t>
            </a:fld>
            <a:endParaRPr lang="en-US"/>
          </a:p>
        </p:txBody>
      </p:sp>
    </p:spTree>
    <p:extLst>
      <p:ext uri="{BB962C8B-B14F-4D97-AF65-F5344CB8AC3E}">
        <p14:creationId xmlns:p14="http://schemas.microsoft.com/office/powerpoint/2010/main" val="2831016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11</a:t>
            </a:fld>
            <a:endParaRPr lang="en-US"/>
          </a:p>
        </p:txBody>
      </p:sp>
    </p:spTree>
    <p:extLst>
      <p:ext uri="{BB962C8B-B14F-4D97-AF65-F5344CB8AC3E}">
        <p14:creationId xmlns:p14="http://schemas.microsoft.com/office/powerpoint/2010/main" val="4071560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12</a:t>
            </a:fld>
            <a:endParaRPr lang="en-US"/>
          </a:p>
        </p:txBody>
      </p:sp>
    </p:spTree>
    <p:extLst>
      <p:ext uri="{BB962C8B-B14F-4D97-AF65-F5344CB8AC3E}">
        <p14:creationId xmlns:p14="http://schemas.microsoft.com/office/powerpoint/2010/main" val="980878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13</a:t>
            </a:fld>
            <a:endParaRPr lang="en-US"/>
          </a:p>
        </p:txBody>
      </p:sp>
    </p:spTree>
    <p:extLst>
      <p:ext uri="{BB962C8B-B14F-4D97-AF65-F5344CB8AC3E}">
        <p14:creationId xmlns:p14="http://schemas.microsoft.com/office/powerpoint/2010/main" val="506203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15</a:t>
            </a:fld>
            <a:endParaRPr lang="en-US"/>
          </a:p>
        </p:txBody>
      </p:sp>
    </p:spTree>
    <p:extLst>
      <p:ext uri="{BB962C8B-B14F-4D97-AF65-F5344CB8AC3E}">
        <p14:creationId xmlns:p14="http://schemas.microsoft.com/office/powerpoint/2010/main" val="1406208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77A1C-FEFD-48E5-91A7-ACD41A938D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3943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77A1C-FEFD-48E5-91A7-ACD41A938D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3955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18</a:t>
            </a:fld>
            <a:endParaRPr lang="en-US"/>
          </a:p>
        </p:txBody>
      </p:sp>
    </p:spTree>
    <p:extLst>
      <p:ext uri="{BB962C8B-B14F-4D97-AF65-F5344CB8AC3E}">
        <p14:creationId xmlns:p14="http://schemas.microsoft.com/office/powerpoint/2010/main" val="4081067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19</a:t>
            </a:fld>
            <a:endParaRPr lang="en-US"/>
          </a:p>
        </p:txBody>
      </p:sp>
    </p:spTree>
    <p:extLst>
      <p:ext uri="{BB962C8B-B14F-4D97-AF65-F5344CB8AC3E}">
        <p14:creationId xmlns:p14="http://schemas.microsoft.com/office/powerpoint/2010/main" val="1711866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2</a:t>
            </a:fld>
            <a:endParaRPr lang="en-US"/>
          </a:p>
        </p:txBody>
      </p:sp>
    </p:spTree>
    <p:extLst>
      <p:ext uri="{BB962C8B-B14F-4D97-AF65-F5344CB8AC3E}">
        <p14:creationId xmlns:p14="http://schemas.microsoft.com/office/powerpoint/2010/main" val="3131925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3</a:t>
            </a:fld>
            <a:endParaRPr lang="en-US"/>
          </a:p>
        </p:txBody>
      </p:sp>
    </p:spTree>
    <p:extLst>
      <p:ext uri="{BB962C8B-B14F-4D97-AF65-F5344CB8AC3E}">
        <p14:creationId xmlns:p14="http://schemas.microsoft.com/office/powerpoint/2010/main" val="1722754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C1520-B1EC-44BB-94FE-5CC47570ABD8}" type="slidenum">
              <a:rPr lang="en-US" smtClean="0"/>
              <a:t>4</a:t>
            </a:fld>
            <a:endParaRPr lang="en-US"/>
          </a:p>
        </p:txBody>
      </p:sp>
    </p:spTree>
    <p:extLst>
      <p:ext uri="{BB962C8B-B14F-4D97-AF65-F5344CB8AC3E}">
        <p14:creationId xmlns:p14="http://schemas.microsoft.com/office/powerpoint/2010/main" val="1673039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5</a:t>
            </a:fld>
            <a:endParaRPr lang="en-US"/>
          </a:p>
        </p:txBody>
      </p:sp>
    </p:spTree>
    <p:extLst>
      <p:ext uri="{BB962C8B-B14F-4D97-AF65-F5344CB8AC3E}">
        <p14:creationId xmlns:p14="http://schemas.microsoft.com/office/powerpoint/2010/main" val="2693723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6</a:t>
            </a:fld>
            <a:endParaRPr lang="en-US"/>
          </a:p>
        </p:txBody>
      </p:sp>
    </p:spTree>
    <p:extLst>
      <p:ext uri="{BB962C8B-B14F-4D97-AF65-F5344CB8AC3E}">
        <p14:creationId xmlns:p14="http://schemas.microsoft.com/office/powerpoint/2010/main" val="1800160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0DC1520-B1EC-44BB-94FE-5CC47570ABD8}" type="slidenum">
              <a:rPr lang="en-US" smtClean="0"/>
              <a:t>7</a:t>
            </a:fld>
            <a:endParaRPr lang="en-US"/>
          </a:p>
        </p:txBody>
      </p:sp>
    </p:spTree>
    <p:extLst>
      <p:ext uri="{BB962C8B-B14F-4D97-AF65-F5344CB8AC3E}">
        <p14:creationId xmlns:p14="http://schemas.microsoft.com/office/powerpoint/2010/main" val="1952193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8</a:t>
            </a:fld>
            <a:endParaRPr lang="en-US"/>
          </a:p>
        </p:txBody>
      </p:sp>
    </p:spTree>
    <p:extLst>
      <p:ext uri="{BB962C8B-B14F-4D97-AF65-F5344CB8AC3E}">
        <p14:creationId xmlns:p14="http://schemas.microsoft.com/office/powerpoint/2010/main" val="3846424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9</a:t>
            </a:fld>
            <a:endParaRPr lang="en-US"/>
          </a:p>
        </p:txBody>
      </p:sp>
    </p:spTree>
    <p:extLst>
      <p:ext uri="{BB962C8B-B14F-4D97-AF65-F5344CB8AC3E}">
        <p14:creationId xmlns:p14="http://schemas.microsoft.com/office/powerpoint/2010/main" val="1884089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B41D54-7E46-93F0-23C3-A66CB763F966}"/>
              </a:ext>
            </a:extLst>
          </p:cNvPr>
          <p:cNvSpPr txBox="1"/>
          <p:nvPr/>
        </p:nvSpPr>
        <p:spPr>
          <a:xfrm>
            <a:off x="3562350" y="647700"/>
            <a:ext cx="9677400" cy="1862048"/>
          </a:xfrm>
          <a:prstGeom prst="rect">
            <a:avLst/>
          </a:prstGeom>
          <a:noFill/>
        </p:spPr>
        <p:txBody>
          <a:bodyPr wrap="square" rtlCol="0">
            <a:prstTxWarp prst="textDeflate">
              <a:avLst/>
            </a:prstTxWarp>
            <a:spAutoFit/>
          </a:bodyPr>
          <a:lstStyle/>
          <a:p>
            <a:r>
              <a:rPr lang="en-US" sz="11500" dirty="0" err="1">
                <a:solidFill>
                  <a:srgbClr val="C00000"/>
                </a:solidFill>
                <a:latin typeface="#9Slide05 Dancing Script" panose="03080800040507000D00" pitchFamily="66" charset="0"/>
              </a:rPr>
              <a:t>Hãy</a:t>
            </a:r>
            <a:r>
              <a:rPr lang="en-US" sz="11500" dirty="0">
                <a:solidFill>
                  <a:srgbClr val="C00000"/>
                </a:solidFill>
                <a:latin typeface="#9Slide05 Dancing Script" panose="03080800040507000D00" pitchFamily="66" charset="0"/>
              </a:rPr>
              <a:t> </a:t>
            </a:r>
            <a:r>
              <a:rPr lang="en-US" sz="11500" dirty="0" err="1">
                <a:solidFill>
                  <a:srgbClr val="C00000"/>
                </a:solidFill>
                <a:latin typeface="#9Slide05 Dancing Script" panose="03080800040507000D00" pitchFamily="66" charset="0"/>
              </a:rPr>
              <a:t>lắng</a:t>
            </a:r>
            <a:r>
              <a:rPr lang="en-US" sz="11500" dirty="0">
                <a:solidFill>
                  <a:srgbClr val="C00000"/>
                </a:solidFill>
                <a:latin typeface="#9Slide05 Dancing Script" panose="03080800040507000D00" pitchFamily="66" charset="0"/>
              </a:rPr>
              <a:t> </a:t>
            </a:r>
            <a:r>
              <a:rPr lang="en-US" sz="11500" dirty="0" err="1">
                <a:solidFill>
                  <a:srgbClr val="C00000"/>
                </a:solidFill>
                <a:latin typeface="#9Slide05 Dancing Script" panose="03080800040507000D00" pitchFamily="66" charset="0"/>
              </a:rPr>
              <a:t>nghe</a:t>
            </a:r>
            <a:r>
              <a:rPr lang="en-US" sz="11500" dirty="0">
                <a:solidFill>
                  <a:srgbClr val="C00000"/>
                </a:solidFill>
                <a:latin typeface="#9Slide05 Dancing Script" panose="03080800040507000D00" pitchFamily="66" charset="0"/>
              </a:rPr>
              <a:t> </a:t>
            </a:r>
            <a:r>
              <a:rPr lang="en-US" sz="11500" dirty="0" err="1">
                <a:solidFill>
                  <a:srgbClr val="C00000"/>
                </a:solidFill>
                <a:latin typeface="#9Slide05 Dancing Script" panose="03080800040507000D00" pitchFamily="66" charset="0"/>
              </a:rPr>
              <a:t>tôi</a:t>
            </a:r>
            <a:endParaRPr lang="en-US" sz="11500" dirty="0">
              <a:solidFill>
                <a:srgbClr val="C00000"/>
              </a:solidFill>
              <a:latin typeface="#9Slide05 Dancing Script" panose="03080800040507000D00" pitchFamily="66" charset="0"/>
            </a:endParaRPr>
          </a:p>
        </p:txBody>
      </p:sp>
      <p:pic>
        <p:nvPicPr>
          <p:cNvPr id="8" name="Picture 7" descr="A cartoon of a person standing at a podium&#10;&#10;Description automatically generated">
            <a:extLst>
              <a:ext uri="{FF2B5EF4-FFF2-40B4-BE49-F238E27FC236}">
                <a16:creationId xmlns:a16="http://schemas.microsoft.com/office/drawing/2014/main" id="{DD0461DB-C660-8DE8-839B-7F69B55299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2857500"/>
            <a:ext cx="7810500" cy="7810500"/>
          </a:xfrm>
          <a:prstGeom prst="rect">
            <a:avLst/>
          </a:prstGeom>
        </p:spPr>
      </p:pic>
    </p:spTree>
    <p:extLst>
      <p:ext uri="{BB962C8B-B14F-4D97-AF65-F5344CB8AC3E}">
        <p14:creationId xmlns:p14="http://schemas.microsoft.com/office/powerpoint/2010/main" val="3994510694"/>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19672844"/>
              </p:ext>
            </p:extLst>
          </p:nvPr>
        </p:nvGraphicFramePr>
        <p:xfrm>
          <a:off x="304800" y="266700"/>
          <a:ext cx="17449800" cy="969264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1018049053"/>
                    </a:ext>
                  </a:extLst>
                </a:gridCol>
                <a:gridCol w="5105400">
                  <a:extLst>
                    <a:ext uri="{9D8B030D-6E8A-4147-A177-3AD203B41FA5}">
                      <a16:colId xmlns:a16="http://schemas.microsoft.com/office/drawing/2014/main" val="3543346128"/>
                    </a:ext>
                  </a:extLst>
                </a:gridCol>
                <a:gridCol w="9829800">
                  <a:extLst>
                    <a:ext uri="{9D8B030D-6E8A-4147-A177-3AD203B41FA5}">
                      <a16:colId xmlns:a16="http://schemas.microsoft.com/office/drawing/2014/main" val="3090786371"/>
                    </a:ext>
                  </a:extLst>
                </a:gridCol>
              </a:tblGrid>
              <a:tr h="370840">
                <a:tc>
                  <a:txBody>
                    <a:bodyPr/>
                    <a:lstStyle/>
                    <a:p>
                      <a:pPr algn="ctr"/>
                      <a:r>
                        <a:rPr lang="en-US" sz="3000" dirty="0" err="1">
                          <a:solidFill>
                            <a:schemeClr val="tx1"/>
                          </a:solidFill>
                          <a:latin typeface="Times New Roman" panose="02020603050405020304" pitchFamily="18" charset="0"/>
                          <a:cs typeface="Times New Roman" panose="02020603050405020304" pitchFamily="18" charset="0"/>
                        </a:rPr>
                        <a:t>Lỗi</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lập</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luận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nguỵ</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biện</a:t>
                      </a:r>
                      <a:r>
                        <a:rPr lang="en-US" sz="3000" baseline="0" dirty="0">
                          <a:solidFill>
                            <a:schemeClr val="tx1"/>
                          </a:solidFill>
                          <a:latin typeface="Times New Roman" panose="02020603050405020304" pitchFamily="18" charset="0"/>
                          <a:cs typeface="Times New Roman" panose="02020603050405020304" pitchFamily="18" charset="0"/>
                        </a:rPr>
                        <a:t>)</a:t>
                      </a:r>
                      <a:endParaRPr lang="en-US" sz="3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3000" dirty="0" err="1">
                          <a:solidFill>
                            <a:schemeClr val="tx1"/>
                          </a:solidFill>
                          <a:latin typeface="Times New Roman" panose="02020603050405020304" pitchFamily="18" charset="0"/>
                          <a:cs typeface="Times New Roman" panose="02020603050405020304" pitchFamily="18" charset="0"/>
                        </a:rPr>
                        <a:t>Biểu</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hiện</a:t>
                      </a:r>
                      <a:endParaRPr lang="en-US" sz="3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3000" dirty="0" err="1">
                          <a:solidFill>
                            <a:schemeClr val="tx1"/>
                          </a:solidFill>
                          <a:latin typeface="Times New Roman" panose="02020603050405020304" pitchFamily="18" charset="0"/>
                          <a:cs typeface="Times New Roman" panose="02020603050405020304" pitchFamily="18" charset="0"/>
                        </a:rPr>
                        <a:t>Ví</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dụ</a:t>
                      </a:r>
                      <a:endParaRPr lang="en-US" sz="3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190948421"/>
                  </a:ext>
                </a:extLst>
              </a:tr>
              <a:tr h="370840">
                <a:tc>
                  <a:txBody>
                    <a:bodyPr/>
                    <a:lstStyle/>
                    <a:p>
                      <a:pPr algn="just"/>
                      <a:r>
                        <a:rPr lang="en-US" sz="3000" dirty="0" err="1">
                          <a:solidFill>
                            <a:schemeClr val="tx1"/>
                          </a:solidFill>
                          <a:latin typeface="Times New Roman" panose="02020603050405020304" pitchFamily="18" charset="0"/>
                          <a:cs typeface="Times New Roman" panose="02020603050405020304" pitchFamily="18" charset="0"/>
                        </a:rPr>
                        <a:t>Lỗi</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dựa</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vào</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số</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đông</a:t>
                      </a:r>
                      <a:endParaRPr lang="en-US" sz="3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r>
                        <a:rPr lang="en-US" sz="3000" dirty="0">
                          <a:solidFill>
                            <a:schemeClr val="tx1"/>
                          </a:solidFill>
                          <a:latin typeface="Times New Roman" panose="02020603050405020304" pitchFamily="18" charset="0"/>
                          <a:cs typeface="Times New Roman" panose="02020603050405020304" pitchFamily="18" charset="0"/>
                        </a:rPr>
                        <a:t>Tin </a:t>
                      </a:r>
                      <a:r>
                        <a:rPr lang="en-US" sz="3000" dirty="0" err="1">
                          <a:solidFill>
                            <a:schemeClr val="tx1"/>
                          </a:solidFill>
                          <a:latin typeface="Times New Roman" panose="02020603050405020304" pitchFamily="18" charset="0"/>
                          <a:cs typeface="Times New Roman" panose="02020603050405020304" pitchFamily="18" charset="0"/>
                        </a:rPr>
                        <a:t>rằng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số</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đông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cho</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rằng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vấn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đề</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đúng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nên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nó</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đúng</a:t>
                      </a:r>
                      <a:endParaRPr lang="en-US" sz="3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3000" dirty="0" err="1">
                          <a:solidFill>
                            <a:schemeClr val="tx1"/>
                          </a:solidFill>
                          <a:latin typeface="Times New Roman" panose="02020603050405020304" pitchFamily="18" charset="0"/>
                          <a:cs typeface="Times New Roman" panose="02020603050405020304" pitchFamily="18" charset="0"/>
                        </a:rPr>
                        <a:t>Phần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lớn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mọi</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người</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cho</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rằng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trọng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nam</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khinh</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nữ</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là</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đúng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nên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điều</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này</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đúng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hiện</a:t>
                      </a:r>
                      <a:r>
                        <a:rPr lang="en-US" sz="3000" baseline="0" dirty="0">
                          <a:solidFill>
                            <a:schemeClr val="tx1"/>
                          </a:solidFill>
                          <a:latin typeface="Times New Roman" panose="02020603050405020304" pitchFamily="18" charset="0"/>
                          <a:cs typeface="Times New Roman" panose="02020603050405020304" pitchFamily="18" charset="0"/>
                        </a:rPr>
                        <a:t> nay </a:t>
                      </a:r>
                      <a:r>
                        <a:rPr lang="en-US" sz="3000" baseline="0" dirty="0" err="1">
                          <a:solidFill>
                            <a:schemeClr val="tx1"/>
                          </a:solidFill>
                          <a:latin typeface="Times New Roman" panose="02020603050405020304" pitchFamily="18" charset="0"/>
                          <a:cs typeface="Times New Roman" panose="02020603050405020304" pitchFamily="18" charset="0"/>
                        </a:rPr>
                        <a:t>quan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niệm</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trọng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nam</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khinh</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nữ</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đã</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bị</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bác</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bỏ</a:t>
                      </a:r>
                      <a:r>
                        <a:rPr lang="en-US" sz="3000" baseline="0" dirty="0">
                          <a:solidFill>
                            <a:schemeClr val="tx1"/>
                          </a:solidFill>
                          <a:latin typeface="Times New Roman" panose="02020603050405020304" pitchFamily="18" charset="0"/>
                          <a:cs typeface="Times New Roman" panose="02020603050405020304" pitchFamily="18" charset="0"/>
                        </a:rPr>
                        <a:t>)</a:t>
                      </a:r>
                      <a:endParaRPr lang="en-US" sz="3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58765920"/>
                  </a:ext>
                </a:extLst>
              </a:tr>
              <a:tr h="370840">
                <a:tc>
                  <a:txBody>
                    <a:bodyPr/>
                    <a:lstStyle/>
                    <a:p>
                      <a:pPr algn="just"/>
                      <a:r>
                        <a:rPr lang="en-US" sz="3000" dirty="0" err="1">
                          <a:solidFill>
                            <a:schemeClr val="tx1"/>
                          </a:solidFill>
                          <a:latin typeface="Times New Roman" panose="02020603050405020304" pitchFamily="18" charset="0"/>
                          <a:cs typeface="Times New Roman" panose="02020603050405020304" pitchFamily="18" charset="0"/>
                        </a:rPr>
                        <a:t>Lỗi</a:t>
                      </a:r>
                      <a:r>
                        <a:rPr lang="en-US" sz="3000" dirty="0">
                          <a:solidFill>
                            <a:schemeClr val="tx1"/>
                          </a:solidFill>
                          <a:latin typeface="Times New Roman" panose="02020603050405020304" pitchFamily="18" charset="0"/>
                          <a:cs typeface="Times New Roman" panose="02020603050405020304" pitchFamily="18" charset="0"/>
                        </a:rPr>
                        <a:t> tin </a:t>
                      </a:r>
                      <a:r>
                        <a:rPr lang="en-US" sz="3000" dirty="0" err="1">
                          <a:solidFill>
                            <a:schemeClr val="tx1"/>
                          </a:solidFill>
                          <a:latin typeface="Times New Roman" panose="02020603050405020304" pitchFamily="18" charset="0"/>
                          <a:cs typeface="Times New Roman" panose="02020603050405020304" pitchFamily="18" charset="0"/>
                        </a:rPr>
                        <a:t>vào</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truyền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thông</a:t>
                      </a:r>
                      <a:endParaRPr lang="en-US" sz="3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r>
                        <a:rPr lang="en-US" sz="3000" dirty="0">
                          <a:solidFill>
                            <a:schemeClr val="tx1"/>
                          </a:solidFill>
                          <a:latin typeface="Times New Roman" panose="02020603050405020304" pitchFamily="18" charset="0"/>
                          <a:cs typeface="Times New Roman" panose="02020603050405020304" pitchFamily="18" charset="0"/>
                        </a:rPr>
                        <a:t>Cho </a:t>
                      </a:r>
                      <a:r>
                        <a:rPr lang="en-US" sz="3000" dirty="0" err="1">
                          <a:solidFill>
                            <a:schemeClr val="tx1"/>
                          </a:solidFill>
                          <a:latin typeface="Times New Roman" panose="02020603050405020304" pitchFamily="18" charset="0"/>
                          <a:cs typeface="Times New Roman" panose="02020603050405020304" pitchFamily="18" charset="0"/>
                        </a:rPr>
                        <a:t>rằng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hễ</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những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gì</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thuộc</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về</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truyền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thông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là</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đúng</a:t>
                      </a:r>
                      <a:r>
                        <a:rPr lang="en-US" sz="3000" baseline="0" dirty="0">
                          <a:solidFill>
                            <a:schemeClr val="tx1"/>
                          </a:solidFill>
                          <a:latin typeface="Times New Roman" panose="02020603050405020304" pitchFamily="18" charset="0"/>
                          <a:cs typeface="Times New Roman" panose="02020603050405020304" pitchFamily="18" charset="0"/>
                        </a:rPr>
                        <a:t>.</a:t>
                      </a:r>
                      <a:endParaRPr lang="en-US" sz="3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3000" dirty="0" err="1">
                          <a:solidFill>
                            <a:schemeClr val="tx1"/>
                          </a:solidFill>
                          <a:latin typeface="Times New Roman" panose="02020603050405020304" pitchFamily="18" charset="0"/>
                          <a:cs typeface="Times New Roman" panose="02020603050405020304" pitchFamily="18" charset="0"/>
                        </a:rPr>
                        <a:t>Bao</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đời</a:t>
                      </a:r>
                      <a:r>
                        <a:rPr lang="en-US" sz="3000" baseline="0" dirty="0">
                          <a:solidFill>
                            <a:schemeClr val="tx1"/>
                          </a:solidFill>
                          <a:latin typeface="Times New Roman" panose="02020603050405020304" pitchFamily="18" charset="0"/>
                          <a:cs typeface="Times New Roman" panose="02020603050405020304" pitchFamily="18" charset="0"/>
                        </a:rPr>
                        <a:t> nay </a:t>
                      </a:r>
                      <a:r>
                        <a:rPr lang="en-US" sz="3000" baseline="0" dirty="0" err="1">
                          <a:solidFill>
                            <a:schemeClr val="tx1"/>
                          </a:solidFill>
                          <a:latin typeface="Times New Roman" panose="02020603050405020304" pitchFamily="18" charset="0"/>
                          <a:cs typeface="Times New Roman" panose="02020603050405020304" pitchFamily="18" charset="0"/>
                        </a:rPr>
                        <a:t>theo</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truyền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thông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người</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phụ</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nữ</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luôn</a:t>
                      </a:r>
                      <a:r>
                        <a:rPr lang="en-US" sz="3000" baseline="0" dirty="0">
                          <a:solidFill>
                            <a:schemeClr val="tx1"/>
                          </a:solidFill>
                          <a:latin typeface="Times New Roman" panose="02020603050405020304" pitchFamily="18" charset="0"/>
                          <a:cs typeface="Times New Roman" panose="02020603050405020304" pitchFamily="18" charset="0"/>
                        </a:rPr>
                        <a:t> ở </a:t>
                      </a:r>
                      <a:r>
                        <a:rPr lang="en-US" sz="3000" baseline="0" dirty="0" err="1">
                          <a:solidFill>
                            <a:schemeClr val="tx1"/>
                          </a:solidFill>
                          <a:latin typeface="Times New Roman" panose="02020603050405020304" pitchFamily="18" charset="0"/>
                          <a:cs typeface="Times New Roman" panose="02020603050405020304" pitchFamily="18" charset="0"/>
                        </a:rPr>
                        <a:t>vị</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trí</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thấp</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hơn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đàn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ông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nên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việc</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này</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là</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đúng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đắn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quan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niệm</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này</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không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đúng</a:t>
                      </a:r>
                      <a:r>
                        <a:rPr lang="en-US" sz="3000" baseline="0" dirty="0">
                          <a:solidFill>
                            <a:schemeClr val="tx1"/>
                          </a:solidFill>
                          <a:latin typeface="Times New Roman" panose="02020603050405020304" pitchFamily="18" charset="0"/>
                          <a:cs typeface="Times New Roman" panose="02020603050405020304" pitchFamily="18" charset="0"/>
                        </a:rPr>
                        <a:t> do </a:t>
                      </a:r>
                      <a:r>
                        <a:rPr lang="en-US" sz="3000" baseline="0" dirty="0" err="1">
                          <a:solidFill>
                            <a:schemeClr val="tx1"/>
                          </a:solidFill>
                          <a:latin typeface="Times New Roman" panose="02020603050405020304" pitchFamily="18" charset="0"/>
                          <a:cs typeface="Times New Roman" panose="02020603050405020304" pitchFamily="18" charset="0"/>
                        </a:rPr>
                        <a:t>thể</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hiện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định</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kiến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và</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sự</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phân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biệt</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đối</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xử</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với</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phụ</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nữ</a:t>
                      </a:r>
                      <a:r>
                        <a:rPr lang="en-US" sz="3000" baseline="0" dirty="0">
                          <a:solidFill>
                            <a:schemeClr val="tx1"/>
                          </a:solidFill>
                          <a:latin typeface="Times New Roman" panose="02020603050405020304" pitchFamily="18" charset="0"/>
                          <a:cs typeface="Times New Roman" panose="02020603050405020304" pitchFamily="18" charset="0"/>
                        </a:rPr>
                        <a:t>)</a:t>
                      </a:r>
                      <a:endParaRPr lang="en-US" sz="3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3374064"/>
                  </a:ext>
                </a:extLst>
              </a:tr>
              <a:tr h="370840">
                <a:tc>
                  <a:txBody>
                    <a:bodyPr/>
                    <a:lstStyle/>
                    <a:p>
                      <a:pPr algn="just"/>
                      <a:r>
                        <a:rPr lang="en-US" sz="3000" dirty="0" err="1">
                          <a:solidFill>
                            <a:schemeClr val="tx1"/>
                          </a:solidFill>
                          <a:latin typeface="Times New Roman" panose="02020603050405020304" pitchFamily="18" charset="0"/>
                          <a:cs typeface="Times New Roman" panose="02020603050405020304" pitchFamily="18" charset="0"/>
                        </a:rPr>
                        <a:t>Lỗi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tấn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công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cá</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nhân</a:t>
                      </a:r>
                      <a:endParaRPr lang="en-US" sz="3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r>
                        <a:rPr lang="en-US" sz="3000" dirty="0" err="1">
                          <a:solidFill>
                            <a:schemeClr val="tx1"/>
                          </a:solidFill>
                          <a:latin typeface="Times New Roman" panose="02020603050405020304" pitchFamily="18" charset="0"/>
                          <a:cs typeface="Times New Roman" panose="02020603050405020304" pitchFamily="18" charset="0"/>
                        </a:rPr>
                        <a:t>Thay</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vì</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bàn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vào</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chủ</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đề</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thuyết</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trình</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thì</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lại</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dùng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các</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từ</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ngữ</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công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kích</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để</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hạ</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bệ</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danh</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dự</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uy</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tín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của</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người</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được</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tranh</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luận</a:t>
                      </a:r>
                      <a:endParaRPr lang="en-US" sz="3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3000" dirty="0" err="1">
                          <a:solidFill>
                            <a:schemeClr val="tx1"/>
                          </a:solidFill>
                          <a:latin typeface="Times New Roman" panose="02020603050405020304" pitchFamily="18" charset="0"/>
                          <a:cs typeface="Times New Roman" panose="02020603050405020304" pitchFamily="18" charset="0"/>
                        </a:rPr>
                        <a:t>Bình</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thường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bạn</a:t>
                      </a:r>
                      <a:r>
                        <a:rPr lang="en-US" sz="3000" baseline="0" dirty="0">
                          <a:solidFill>
                            <a:schemeClr val="tx1"/>
                          </a:solidFill>
                          <a:latin typeface="Times New Roman" panose="02020603050405020304" pitchFamily="18" charset="0"/>
                          <a:cs typeface="Times New Roman" panose="02020603050405020304" pitchFamily="18" charset="0"/>
                        </a:rPr>
                        <a:t> A </a:t>
                      </a:r>
                      <a:r>
                        <a:rPr lang="en-US" sz="3000" baseline="0" dirty="0" err="1">
                          <a:solidFill>
                            <a:schemeClr val="tx1"/>
                          </a:solidFill>
                          <a:latin typeface="Times New Roman" panose="02020603050405020304" pitchFamily="18" charset="0"/>
                          <a:cs typeface="Times New Roman" panose="02020603050405020304" pitchFamily="18" charset="0"/>
                        </a:rPr>
                        <a:t>không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chú</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tâm</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trong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giờ</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học</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Ngữ</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văn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nên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những</a:t>
                      </a:r>
                      <a:r>
                        <a:rPr lang="en-US" sz="3000" baseline="0" dirty="0">
                          <a:solidFill>
                            <a:schemeClr val="tx1"/>
                          </a:solidFill>
                          <a:latin typeface="Times New Roman" panose="02020603050405020304" pitchFamily="18" charset="0"/>
                          <a:cs typeface="Times New Roman" panose="02020603050405020304" pitchFamily="18" charset="0"/>
                        </a:rPr>
                        <a:t> ý </a:t>
                      </a:r>
                      <a:r>
                        <a:rPr lang="en-US" sz="3000" baseline="0" dirty="0" err="1">
                          <a:solidFill>
                            <a:schemeClr val="tx1"/>
                          </a:solidFill>
                          <a:latin typeface="Times New Roman" panose="02020603050405020304" pitchFamily="18" charset="0"/>
                          <a:cs typeface="Times New Roman" panose="02020603050405020304" pitchFamily="18" charset="0"/>
                        </a:rPr>
                        <a:t>kiến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về</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văn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chương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của</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bạn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là</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không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chính</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xác</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thực</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tế</a:t>
                      </a:r>
                      <a:r>
                        <a:rPr lang="en-US" sz="3000" baseline="0" dirty="0">
                          <a:solidFill>
                            <a:schemeClr val="tx1"/>
                          </a:solidFill>
                          <a:latin typeface="Times New Roman" panose="02020603050405020304" pitchFamily="18" charset="0"/>
                          <a:cs typeface="Times New Roman" panose="02020603050405020304" pitchFamily="18" charset="0"/>
                        </a:rPr>
                        <a:t> ý </a:t>
                      </a:r>
                      <a:r>
                        <a:rPr lang="en-US" sz="3000" baseline="0" dirty="0" err="1">
                          <a:solidFill>
                            <a:schemeClr val="tx1"/>
                          </a:solidFill>
                          <a:latin typeface="Times New Roman" panose="02020603050405020304" pitchFamily="18" charset="0"/>
                          <a:cs typeface="Times New Roman" panose="02020603050405020304" pitchFamily="18" charset="0"/>
                        </a:rPr>
                        <a:t>kiến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của</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bạn</a:t>
                      </a:r>
                      <a:r>
                        <a:rPr lang="en-US" sz="3000" baseline="0" dirty="0">
                          <a:solidFill>
                            <a:schemeClr val="tx1"/>
                          </a:solidFill>
                          <a:latin typeface="Times New Roman" panose="02020603050405020304" pitchFamily="18" charset="0"/>
                          <a:cs typeface="Times New Roman" panose="02020603050405020304" pitchFamily="18" charset="0"/>
                        </a:rPr>
                        <a:t> A </a:t>
                      </a:r>
                      <a:r>
                        <a:rPr lang="en-US" sz="3000" baseline="0" dirty="0" err="1">
                          <a:solidFill>
                            <a:schemeClr val="tx1"/>
                          </a:solidFill>
                          <a:latin typeface="Times New Roman" panose="02020603050405020304" pitchFamily="18" charset="0"/>
                          <a:cs typeface="Times New Roman" panose="02020603050405020304" pitchFamily="18" charset="0"/>
                        </a:rPr>
                        <a:t>vẫn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có</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thể</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chính</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xác</a:t>
                      </a:r>
                      <a:r>
                        <a:rPr lang="en-US" sz="3000" baseline="0" dirty="0">
                          <a:solidFill>
                            <a:schemeClr val="tx1"/>
                          </a:solidFill>
                          <a:latin typeface="Times New Roman" panose="02020603050405020304" pitchFamily="18" charset="0"/>
                          <a:cs typeface="Times New Roman" panose="02020603050405020304" pitchFamily="18" charset="0"/>
                        </a:rPr>
                        <a:t>)</a:t>
                      </a:r>
                      <a:endParaRPr lang="en-US" sz="3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5383457"/>
                  </a:ext>
                </a:extLst>
              </a:tr>
              <a:tr h="370840">
                <a:tc>
                  <a:txBody>
                    <a:bodyPr/>
                    <a:lstStyle/>
                    <a:p>
                      <a:pPr algn="just"/>
                      <a:r>
                        <a:rPr lang="en-US" sz="3000" dirty="0" err="1">
                          <a:solidFill>
                            <a:schemeClr val="tx1"/>
                          </a:solidFill>
                          <a:latin typeface="Times New Roman" panose="02020603050405020304" pitchFamily="18" charset="0"/>
                          <a:cs typeface="Times New Roman" panose="02020603050405020304" pitchFamily="18" charset="0"/>
                        </a:rPr>
                        <a:t>Lỗi</a:t>
                      </a:r>
                      <a:r>
                        <a:rPr lang="en-US" sz="3000" dirty="0">
                          <a:solidFill>
                            <a:schemeClr val="tx1"/>
                          </a:solidFill>
                          <a:latin typeface="Times New Roman" panose="02020603050405020304" pitchFamily="18" charset="0"/>
                          <a:cs typeface="Times New Roman" panose="02020603050405020304" pitchFamily="18" charset="0"/>
                        </a:rPr>
                        <a:t> so </a:t>
                      </a:r>
                      <a:r>
                        <a:rPr lang="en-US" sz="3000" dirty="0" err="1">
                          <a:solidFill>
                            <a:schemeClr val="tx1"/>
                          </a:solidFill>
                          <a:latin typeface="Times New Roman" panose="02020603050405020304" pitchFamily="18" charset="0"/>
                          <a:cs typeface="Times New Roman" panose="02020603050405020304" pitchFamily="18" charset="0"/>
                        </a:rPr>
                        <a:t>sánh</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ẩu</a:t>
                      </a:r>
                      <a:endParaRPr lang="en-US" sz="3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r>
                        <a:rPr lang="en-US" sz="3000" dirty="0" err="1">
                          <a:solidFill>
                            <a:schemeClr val="tx1"/>
                          </a:solidFill>
                          <a:latin typeface="Times New Roman" panose="02020603050405020304" pitchFamily="18" charset="0"/>
                          <a:cs typeface="Times New Roman" panose="02020603050405020304" pitchFamily="18" charset="0"/>
                        </a:rPr>
                        <a:t>Từ</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một</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điểm</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một</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phương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diện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giống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nhau</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mà</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kết</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luận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hai</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sự</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vật</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hiện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tượng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là</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hoàn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toàn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giống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nhau</a:t>
                      </a:r>
                      <a:r>
                        <a:rPr lang="en-US" sz="3000" baseline="0" dirty="0">
                          <a:solidFill>
                            <a:schemeClr val="tx1"/>
                          </a:solidFill>
                          <a:latin typeface="Times New Roman" panose="02020603050405020304" pitchFamily="18" charset="0"/>
                          <a:cs typeface="Times New Roman" panose="02020603050405020304" pitchFamily="18" charset="0"/>
                        </a:rPr>
                        <a:t>.</a:t>
                      </a:r>
                      <a:endParaRPr lang="en-US" sz="3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3000" dirty="0" err="1">
                          <a:solidFill>
                            <a:schemeClr val="tx1"/>
                          </a:solidFill>
                          <a:latin typeface="Times New Roman" panose="02020603050405020304" pitchFamily="18" charset="0"/>
                          <a:cs typeface="Times New Roman" panose="02020603050405020304" pitchFamily="18" charset="0"/>
                        </a:rPr>
                        <a:t>Tác</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phẩm</a:t>
                      </a:r>
                      <a:r>
                        <a:rPr lang="en-US" sz="3000" baseline="0" dirty="0">
                          <a:solidFill>
                            <a:schemeClr val="tx1"/>
                          </a:solidFill>
                          <a:latin typeface="Times New Roman" panose="02020603050405020304" pitchFamily="18" charset="0"/>
                          <a:cs typeface="Times New Roman" panose="02020603050405020304" pitchFamily="18" charset="0"/>
                        </a:rPr>
                        <a:t> A </a:t>
                      </a:r>
                      <a:r>
                        <a:rPr lang="en-US" sz="3000" baseline="0" dirty="0" err="1">
                          <a:solidFill>
                            <a:schemeClr val="tx1"/>
                          </a:solidFill>
                          <a:latin typeface="Times New Roman" panose="02020603050405020304" pitchFamily="18" charset="0"/>
                          <a:cs typeface="Times New Roman" panose="02020603050405020304" pitchFamily="18" charset="0"/>
                        </a:rPr>
                        <a:t>và</a:t>
                      </a:r>
                      <a:r>
                        <a:rPr lang="en-US" sz="3000" baseline="0" dirty="0">
                          <a:solidFill>
                            <a:schemeClr val="tx1"/>
                          </a:solidFill>
                          <a:latin typeface="Times New Roman" panose="02020603050405020304" pitchFamily="18" charset="0"/>
                          <a:cs typeface="Times New Roman" panose="02020603050405020304" pitchFamily="18" charset="0"/>
                        </a:rPr>
                        <a:t> B do </a:t>
                      </a:r>
                      <a:r>
                        <a:rPr lang="en-US" sz="3000" baseline="0" dirty="0" err="1">
                          <a:solidFill>
                            <a:schemeClr val="tx1"/>
                          </a:solidFill>
                          <a:latin typeface="Times New Roman" panose="02020603050405020304" pitchFamily="18" charset="0"/>
                          <a:cs typeface="Times New Roman" panose="02020603050405020304" pitchFamily="18" charset="0"/>
                        </a:rPr>
                        <a:t>cùng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một</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tác</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giả</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sáng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tác</a:t>
                      </a:r>
                      <a:r>
                        <a:rPr lang="en-US" sz="3000" baseline="0" dirty="0">
                          <a:solidFill>
                            <a:schemeClr val="tx1"/>
                          </a:solidFill>
                          <a:latin typeface="Times New Roman" panose="02020603050405020304" pitchFamily="18" charset="0"/>
                          <a:cs typeface="Times New Roman" panose="02020603050405020304" pitchFamily="18" charset="0"/>
                        </a:rPr>
                        <a:t>, A </a:t>
                      </a:r>
                      <a:r>
                        <a:rPr lang="en-US" sz="3000" baseline="0" dirty="0" err="1">
                          <a:solidFill>
                            <a:schemeClr val="tx1"/>
                          </a:solidFill>
                          <a:latin typeface="Times New Roman" panose="02020603050405020304" pitchFamily="18" charset="0"/>
                          <a:cs typeface="Times New Roman" panose="02020603050405020304" pitchFamily="18" charset="0"/>
                        </a:rPr>
                        <a:t>là</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tuyệt</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phẩm</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văn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chương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nên</a:t>
                      </a:r>
                      <a:r>
                        <a:rPr lang="en-US" sz="3000" baseline="0" dirty="0">
                          <a:solidFill>
                            <a:schemeClr val="tx1"/>
                          </a:solidFill>
                          <a:latin typeface="Times New Roman" panose="02020603050405020304" pitchFamily="18" charset="0"/>
                          <a:cs typeface="Times New Roman" panose="02020603050405020304" pitchFamily="18" charset="0"/>
                        </a:rPr>
                        <a:t> B </a:t>
                      </a:r>
                      <a:r>
                        <a:rPr lang="en-US" sz="3000" baseline="0" dirty="0" err="1">
                          <a:solidFill>
                            <a:schemeClr val="tx1"/>
                          </a:solidFill>
                          <a:latin typeface="Times New Roman" panose="02020603050405020304" pitchFamily="18" charset="0"/>
                          <a:cs typeface="Times New Roman" panose="02020603050405020304" pitchFamily="18" charset="0"/>
                        </a:rPr>
                        <a:t>cũng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vậy</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Thực</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tế</a:t>
                      </a:r>
                      <a:r>
                        <a:rPr lang="en-US" sz="3000" baseline="0" dirty="0">
                          <a:solidFill>
                            <a:schemeClr val="tx1"/>
                          </a:solidFill>
                          <a:latin typeface="Times New Roman" panose="02020603050405020304" pitchFamily="18" charset="0"/>
                          <a:cs typeface="Times New Roman" panose="02020603050405020304" pitchFamily="18" charset="0"/>
                        </a:rPr>
                        <a:t>, B </a:t>
                      </a:r>
                      <a:r>
                        <a:rPr lang="en-US" sz="3000" baseline="0" dirty="0" err="1">
                          <a:solidFill>
                            <a:schemeClr val="tx1"/>
                          </a:solidFill>
                          <a:latin typeface="Times New Roman" panose="02020603050405020304" pitchFamily="18" charset="0"/>
                          <a:cs typeface="Times New Roman" panose="02020603050405020304" pitchFamily="18" charset="0"/>
                        </a:rPr>
                        <a:t>có</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thể</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không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phải</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là</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tuyệt</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phẩm</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văn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chương</a:t>
                      </a:r>
                      <a:r>
                        <a:rPr lang="en-US" sz="3000" baseline="0" dirty="0">
                          <a:solidFill>
                            <a:schemeClr val="tx1"/>
                          </a:solidFill>
                          <a:latin typeface="Times New Roman" panose="02020603050405020304" pitchFamily="18" charset="0"/>
                          <a:cs typeface="Times New Roman" panose="02020603050405020304" pitchFamily="18" charset="0"/>
                        </a:rPr>
                        <a:t>)</a:t>
                      </a:r>
                      <a:endParaRPr lang="en-US" sz="3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4367813"/>
                  </a:ext>
                </a:extLst>
              </a:tr>
              <a:tr h="370840">
                <a:tc>
                  <a:txBody>
                    <a:bodyPr/>
                    <a:lstStyle/>
                    <a:p>
                      <a:pPr algn="just"/>
                      <a:r>
                        <a:rPr lang="en-US" sz="3000" dirty="0" err="1">
                          <a:solidFill>
                            <a:schemeClr val="tx1"/>
                          </a:solidFill>
                          <a:latin typeface="Times New Roman" panose="02020603050405020304" pitchFamily="18" charset="0"/>
                          <a:cs typeface="Times New Roman" panose="02020603050405020304" pitchFamily="18" charset="0"/>
                        </a:rPr>
                        <a:t>Lỗi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tư</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duy</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đen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trắng</a:t>
                      </a:r>
                      <a:endParaRPr lang="en-US" sz="3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r>
                        <a:rPr lang="en-US" sz="3000" dirty="0">
                          <a:solidFill>
                            <a:schemeClr val="tx1"/>
                          </a:solidFill>
                          <a:latin typeface="Times New Roman" panose="02020603050405020304" pitchFamily="18" charset="0"/>
                          <a:cs typeface="Times New Roman" panose="02020603050405020304" pitchFamily="18" charset="0"/>
                        </a:rPr>
                        <a:t>Cho </a:t>
                      </a:r>
                      <a:r>
                        <a:rPr lang="en-US" sz="3000" dirty="0" err="1">
                          <a:solidFill>
                            <a:schemeClr val="tx1"/>
                          </a:solidFill>
                          <a:latin typeface="Times New Roman" panose="02020603050405020304" pitchFamily="18" charset="0"/>
                          <a:cs typeface="Times New Roman" panose="02020603050405020304" pitchFamily="18" charset="0"/>
                        </a:rPr>
                        <a:t>rằng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vấn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đề</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chỉ</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có</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thể</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đúng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hoặc</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sai</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trong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khi</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có</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thực</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tế</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có</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những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phương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án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trung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lập</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giữa</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đúng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và</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sai</a:t>
                      </a:r>
                      <a:endParaRPr lang="en-US" sz="3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3000" dirty="0" err="1">
                          <a:solidFill>
                            <a:schemeClr val="tx1"/>
                          </a:solidFill>
                          <a:latin typeface="Times New Roman" panose="02020603050405020304" pitchFamily="18" charset="0"/>
                          <a:cs typeface="Times New Roman" panose="02020603050405020304" pitchFamily="18" charset="0"/>
                        </a:rPr>
                        <a:t>Đó</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không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phải</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là</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người</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tốt</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ắt</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hẳn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là</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người</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xấu</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Thực</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tế</a:t>
                      </a:r>
                      <a:r>
                        <a:rPr lang="en-US" sz="3000" baseline="0" dirty="0">
                          <a:solidFill>
                            <a:schemeClr val="tx1"/>
                          </a:solidFill>
                          <a:latin typeface="Times New Roman" panose="02020603050405020304" pitchFamily="18" charset="0"/>
                          <a:cs typeface="Times New Roman" panose="02020603050405020304" pitchFamily="18" charset="0"/>
                        </a:rPr>
                        <a:t> con </a:t>
                      </a:r>
                      <a:r>
                        <a:rPr lang="en-US" sz="3000" baseline="0" dirty="0" err="1">
                          <a:solidFill>
                            <a:schemeClr val="tx1"/>
                          </a:solidFill>
                          <a:latin typeface="Times New Roman" panose="02020603050405020304" pitchFamily="18" charset="0"/>
                          <a:cs typeface="Times New Roman" panose="02020603050405020304" pitchFamily="18" charset="0"/>
                        </a:rPr>
                        <a:t>người</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có</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thể</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phần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tốt</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phần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xấu</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cũng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có</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thể</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trung</a:t>
                      </a:r>
                      <a:r>
                        <a:rPr lang="en-US" sz="3000" baseline="0" dirty="0">
                          <a:solidFill>
                            <a:schemeClr val="tx1"/>
                          </a:solidFill>
                          <a:latin typeface="Times New Roman" panose="02020603050405020304" pitchFamily="18" charset="0"/>
                          <a:cs typeface="Times New Roman" panose="02020603050405020304" pitchFamily="18" charset="0"/>
                        </a:rPr>
                        <a:t> dung, </a:t>
                      </a:r>
                      <a:r>
                        <a:rPr lang="en-US" sz="3000" baseline="0" dirty="0" err="1">
                          <a:solidFill>
                            <a:schemeClr val="tx1"/>
                          </a:solidFill>
                          <a:latin typeface="Times New Roman" panose="02020603050405020304" pitchFamily="18" charset="0"/>
                          <a:cs typeface="Times New Roman" panose="02020603050405020304" pitchFamily="18" charset="0"/>
                        </a:rPr>
                        <a:t>không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tốt</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không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xấu</a:t>
                      </a:r>
                      <a:r>
                        <a:rPr lang="en-US" sz="3000" baseline="0" dirty="0">
                          <a:solidFill>
                            <a:schemeClr val="tx1"/>
                          </a:solidFill>
                          <a:latin typeface="Times New Roman" panose="02020603050405020304" pitchFamily="18" charset="0"/>
                          <a:cs typeface="Times New Roman" panose="02020603050405020304" pitchFamily="18" charset="0"/>
                        </a:rPr>
                        <a:t>)</a:t>
                      </a:r>
                      <a:endParaRPr lang="en-US" sz="3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9957564"/>
                  </a:ext>
                </a:extLst>
              </a:tr>
            </a:tbl>
          </a:graphicData>
        </a:graphic>
      </p:graphicFrame>
    </p:spTree>
    <p:extLst>
      <p:ext uri="{BB962C8B-B14F-4D97-AF65-F5344CB8AC3E}">
        <p14:creationId xmlns:p14="http://schemas.microsoft.com/office/powerpoint/2010/main" val="897754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2AC2FF60-E475-C565-7EA2-E5F9685F2517}"/>
              </a:ext>
            </a:extLst>
          </p:cNvPr>
          <p:cNvSpPr/>
          <p:nvPr/>
        </p:nvSpPr>
        <p:spPr>
          <a:xfrm>
            <a:off x="533400" y="1485900"/>
            <a:ext cx="17373600" cy="9480127"/>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2" name="TextBox 10">
            <a:extLst>
              <a:ext uri="{FF2B5EF4-FFF2-40B4-BE49-F238E27FC236}">
                <a16:creationId xmlns:a16="http://schemas.microsoft.com/office/drawing/2014/main" id="{247BC557-5DD0-2865-BE8A-A2AD71C8B56F}"/>
              </a:ext>
            </a:extLst>
          </p:cNvPr>
          <p:cNvSpPr txBox="1"/>
          <p:nvPr/>
        </p:nvSpPr>
        <p:spPr>
          <a:xfrm>
            <a:off x="1905000" y="647700"/>
            <a:ext cx="12801600" cy="677108"/>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2. </a:t>
            </a:r>
            <a:r>
              <a:rPr kumimoji="0" lang="en-US" sz="4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Tìm</a:t>
            </a: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ý </a:t>
            </a:r>
            <a:r>
              <a:rPr kumimoji="0" lang="en-US" sz="4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và</a:t>
            </a: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lập</a:t>
            </a: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dàn</a:t>
            </a: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ý</a:t>
            </a:r>
          </a:p>
        </p:txBody>
      </p:sp>
      <p:sp>
        <p:nvSpPr>
          <p:cNvPr id="3" name="Rectangle 2">
            <a:extLst>
              <a:ext uri="{FF2B5EF4-FFF2-40B4-BE49-F238E27FC236}">
                <a16:creationId xmlns:a16="http://schemas.microsoft.com/office/drawing/2014/main" id="{7BC7BF6B-2D38-F80D-8143-7749C3C9EA84}"/>
              </a:ext>
            </a:extLst>
          </p:cNvPr>
          <p:cNvSpPr/>
          <p:nvPr/>
        </p:nvSpPr>
        <p:spPr>
          <a:xfrm>
            <a:off x="990600" y="1790700"/>
            <a:ext cx="16611600" cy="4154984"/>
          </a:xfrm>
          <a:prstGeom prst="rect">
            <a:avLst/>
          </a:prstGeom>
        </p:spPr>
        <p:txBody>
          <a:bodyPr wrap="square">
            <a:spAutoFit/>
          </a:bodyPr>
          <a:lstStyle/>
          <a:p>
            <a:pPr lvl="0" algn="just">
              <a:defRPr/>
            </a:pPr>
            <a:r>
              <a:rPr lang="en-US" sz="4400" b="1" dirty="0">
                <a:solidFill>
                  <a:srgbClr val="000000"/>
                </a:solidFill>
                <a:latin typeface="Times New Roman" panose="02020603050405020304" pitchFamily="18" charset="0"/>
                <a:cs typeface="Times New Roman" panose="02020603050405020304" pitchFamily="18" charset="0"/>
              </a:rPr>
              <a:t>- </a:t>
            </a:r>
            <a:r>
              <a:rPr lang="vi-VN" sz="4400" b="1" dirty="0">
                <a:solidFill>
                  <a:srgbClr val="000000"/>
                </a:solidFill>
                <a:latin typeface="Times New Roman" panose="02020603050405020304" pitchFamily="18" charset="0"/>
                <a:cs typeface="Times New Roman" panose="02020603050405020304" pitchFamily="18" charset="0"/>
              </a:rPr>
              <a:t>Người nói: tìm ý và lập dàn ý cho bài trình bày</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bằng</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việc</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đặt</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ra</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những</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câu</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hỏi</a:t>
            </a:r>
            <a:r>
              <a:rPr lang="vi-VN" sz="4400" b="1" dirty="0">
                <a:solidFill>
                  <a:srgbClr val="000000"/>
                </a:solidFill>
                <a:latin typeface="Times New Roman" panose="02020603050405020304" pitchFamily="18" charset="0"/>
                <a:cs typeface="Times New Roman" panose="02020603050405020304" pitchFamily="18" charset="0"/>
              </a:rPr>
              <a:t> </a:t>
            </a:r>
          </a:p>
          <a:p>
            <a:pPr lvl="0" algn="just">
              <a:defRPr/>
            </a:pPr>
            <a:r>
              <a:rPr lang="vi-VN" sz="4400" dirty="0">
                <a:solidFill>
                  <a:srgbClr val="000000"/>
                </a:solidFill>
                <a:latin typeface="Times New Roman" panose="02020603050405020304" pitchFamily="18" charset="0"/>
                <a:cs typeface="Times New Roman" panose="02020603050405020304" pitchFamily="18" charset="0"/>
              </a:rPr>
              <a:t>+ Ý kiến đó là đúng hay sai? Vì sao?</a:t>
            </a:r>
          </a:p>
          <a:p>
            <a:pPr lvl="0" algn="just">
              <a:defRPr/>
            </a:pPr>
            <a:r>
              <a:rPr lang="vi-VN" sz="4400" dirty="0">
                <a:solidFill>
                  <a:srgbClr val="000000"/>
                </a:solidFill>
                <a:latin typeface="Times New Roman" panose="02020603050405020304" pitchFamily="18" charset="0"/>
                <a:cs typeface="Times New Roman" panose="02020603050405020304" pitchFamily="18" charset="0"/>
              </a:rPr>
              <a:t>+ Ngôn ngữ Nam bộ là gì?</a:t>
            </a:r>
          </a:p>
          <a:p>
            <a:pPr lvl="0" algn="just">
              <a:defRPr/>
            </a:pPr>
            <a:r>
              <a:rPr lang="vi-VN" sz="4400" dirty="0">
                <a:solidFill>
                  <a:srgbClr val="000000"/>
                </a:solidFill>
                <a:latin typeface="Times New Roman" panose="02020603050405020304" pitchFamily="18" charset="0"/>
                <a:cs typeface="Times New Roman" panose="02020603050405020304" pitchFamily="18" charset="0"/>
              </a:rPr>
              <a:t>+ Ngôn ngữ Nam Bộ được thể hiện rõ trong đoạn trích </a:t>
            </a:r>
            <a:r>
              <a:rPr lang="vi-VN" sz="4400" i="1" dirty="0">
                <a:solidFill>
                  <a:srgbClr val="000000"/>
                </a:solidFill>
                <a:latin typeface="Times New Roman" panose="02020603050405020304" pitchFamily="18" charset="0"/>
                <a:cs typeface="Times New Roman" panose="02020603050405020304" pitchFamily="18" charset="0"/>
              </a:rPr>
              <a:t>Lục Vân Tiên cứu Kiều Nguyệt Nga </a:t>
            </a:r>
            <a:r>
              <a:rPr lang="vi-VN" sz="4400" dirty="0">
                <a:solidFill>
                  <a:srgbClr val="000000"/>
                </a:solidFill>
                <a:latin typeface="Times New Roman" panose="02020603050405020304" pitchFamily="18" charset="0"/>
                <a:cs typeface="Times New Roman" panose="02020603050405020304" pitchFamily="18" charset="0"/>
              </a:rPr>
              <a:t>như thế nào?</a:t>
            </a:r>
          </a:p>
        </p:txBody>
      </p:sp>
      <p:sp>
        <p:nvSpPr>
          <p:cNvPr id="6" name="Freeform 5">
            <a:extLst>
              <a:ext uri="{FF2B5EF4-FFF2-40B4-BE49-F238E27FC236}">
                <a16:creationId xmlns:a16="http://schemas.microsoft.com/office/drawing/2014/main" id="{A829007D-19F6-D608-ED80-ADD462FD4C58}"/>
              </a:ext>
            </a:extLst>
          </p:cNvPr>
          <p:cNvSpPr/>
          <p:nvPr/>
        </p:nvSpPr>
        <p:spPr>
          <a:xfrm>
            <a:off x="15002315" y="6819900"/>
            <a:ext cx="3285685" cy="3104972"/>
          </a:xfrm>
          <a:custGeom>
            <a:avLst/>
            <a:gdLst/>
            <a:ahLst/>
            <a:cxnLst/>
            <a:rect l="l" t="t" r="r" b="b"/>
            <a:pathLst>
              <a:path w="3285685" h="3104972">
                <a:moveTo>
                  <a:pt x="0" y="0"/>
                </a:moveTo>
                <a:lnTo>
                  <a:pt x="3285685" y="0"/>
                </a:lnTo>
                <a:lnTo>
                  <a:pt x="3285685" y="3104972"/>
                </a:lnTo>
                <a:lnTo>
                  <a:pt x="0" y="3104972"/>
                </a:lnTo>
                <a:lnTo>
                  <a:pt x="0" y="0"/>
                </a:lnTo>
                <a:close/>
              </a:path>
            </a:pathLst>
          </a:custGeom>
          <a:blipFill>
            <a:blip r:embed="rId4"/>
            <a:stretch>
              <a:fillRect/>
            </a:stretch>
          </a:blipFill>
        </p:spPr>
      </p:sp>
      <p:grpSp>
        <p:nvGrpSpPr>
          <p:cNvPr id="7" name="Group 6">
            <a:extLst>
              <a:ext uri="{FF2B5EF4-FFF2-40B4-BE49-F238E27FC236}">
                <a16:creationId xmlns:a16="http://schemas.microsoft.com/office/drawing/2014/main" id="{FFC4EFD4-95E4-2476-DB01-6A2E01509644}"/>
              </a:ext>
            </a:extLst>
          </p:cNvPr>
          <p:cNvGrpSpPr/>
          <p:nvPr/>
        </p:nvGrpSpPr>
        <p:grpSpPr>
          <a:xfrm>
            <a:off x="521757" y="643018"/>
            <a:ext cx="482666" cy="482666"/>
            <a:chOff x="0" y="0"/>
            <a:chExt cx="812800" cy="812800"/>
          </a:xfrm>
        </p:grpSpPr>
        <p:sp>
          <p:nvSpPr>
            <p:cNvPr id="8" name="Freeform 7">
              <a:extLst>
                <a:ext uri="{FF2B5EF4-FFF2-40B4-BE49-F238E27FC236}">
                  <a16:creationId xmlns:a16="http://schemas.microsoft.com/office/drawing/2014/main" id="{876C4482-0524-2705-D22A-73D40C86A9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sp>
        <p:sp>
          <p:nvSpPr>
            <p:cNvPr id="9" name="TextBox 8">
              <a:extLst>
                <a:ext uri="{FF2B5EF4-FFF2-40B4-BE49-F238E27FC236}">
                  <a16:creationId xmlns:a16="http://schemas.microsoft.com/office/drawing/2014/main" id="{BBB6AE71-8A50-D6D9-DEB7-0CECE62C0229}"/>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0" name="Group 9">
            <a:extLst>
              <a:ext uri="{FF2B5EF4-FFF2-40B4-BE49-F238E27FC236}">
                <a16:creationId xmlns:a16="http://schemas.microsoft.com/office/drawing/2014/main" id="{B2C972DC-DB90-D695-B5BE-40196DCBD10C}"/>
              </a:ext>
            </a:extLst>
          </p:cNvPr>
          <p:cNvGrpSpPr/>
          <p:nvPr/>
        </p:nvGrpSpPr>
        <p:grpSpPr>
          <a:xfrm>
            <a:off x="1105269" y="643018"/>
            <a:ext cx="482666" cy="482666"/>
            <a:chOff x="0" y="0"/>
            <a:chExt cx="812800" cy="812800"/>
          </a:xfrm>
        </p:grpSpPr>
        <p:sp>
          <p:nvSpPr>
            <p:cNvPr id="11" name="Freeform 10">
              <a:extLst>
                <a:ext uri="{FF2B5EF4-FFF2-40B4-BE49-F238E27FC236}">
                  <a16:creationId xmlns:a16="http://schemas.microsoft.com/office/drawing/2014/main" id="{9AAF330E-7DB6-C246-5854-7E9AE04C516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sp>
        <p:sp>
          <p:nvSpPr>
            <p:cNvPr id="12" name="TextBox 11">
              <a:extLst>
                <a:ext uri="{FF2B5EF4-FFF2-40B4-BE49-F238E27FC236}">
                  <a16:creationId xmlns:a16="http://schemas.microsoft.com/office/drawing/2014/main" id="{1F37BAB7-78C4-07BE-6599-1F98E5086C77}"/>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Group 12">
            <a:extLst>
              <a:ext uri="{FF2B5EF4-FFF2-40B4-BE49-F238E27FC236}">
                <a16:creationId xmlns:a16="http://schemas.microsoft.com/office/drawing/2014/main" id="{0A18C402-C93C-ED78-08A7-C7A4E73A6A06}"/>
              </a:ext>
            </a:extLst>
          </p:cNvPr>
          <p:cNvGrpSpPr/>
          <p:nvPr/>
        </p:nvGrpSpPr>
        <p:grpSpPr>
          <a:xfrm>
            <a:off x="1683811" y="643018"/>
            <a:ext cx="482666" cy="482666"/>
            <a:chOff x="0" y="0"/>
            <a:chExt cx="812800" cy="812800"/>
          </a:xfrm>
        </p:grpSpPr>
        <p:sp>
          <p:nvSpPr>
            <p:cNvPr id="14" name="Freeform 13">
              <a:extLst>
                <a:ext uri="{FF2B5EF4-FFF2-40B4-BE49-F238E27FC236}">
                  <a16:creationId xmlns:a16="http://schemas.microsoft.com/office/drawing/2014/main" id="{AFF53BFA-7056-F25B-C9D8-726F0C1F302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sp>
        <p:sp>
          <p:nvSpPr>
            <p:cNvPr id="15" name="TextBox 14">
              <a:extLst>
                <a:ext uri="{FF2B5EF4-FFF2-40B4-BE49-F238E27FC236}">
                  <a16:creationId xmlns:a16="http://schemas.microsoft.com/office/drawing/2014/main" id="{8E63EFE1-8F4C-EE4E-CAC2-856BD28F60FD}"/>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65761553-2BFF-2AE6-0570-CC19A71D6FEA}"/>
              </a:ext>
            </a:extLst>
          </p:cNvPr>
          <p:cNvGrpSpPr/>
          <p:nvPr/>
        </p:nvGrpSpPr>
        <p:grpSpPr>
          <a:xfrm>
            <a:off x="2262354" y="643018"/>
            <a:ext cx="482666" cy="482666"/>
            <a:chOff x="0" y="0"/>
            <a:chExt cx="812800" cy="812800"/>
          </a:xfrm>
        </p:grpSpPr>
        <p:sp>
          <p:nvSpPr>
            <p:cNvPr id="17" name="Freeform 16">
              <a:extLst>
                <a:ext uri="{FF2B5EF4-FFF2-40B4-BE49-F238E27FC236}">
                  <a16:creationId xmlns:a16="http://schemas.microsoft.com/office/drawing/2014/main" id="{B1E65490-7332-A367-5430-3CACADFB9A5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sp>
        <p:sp>
          <p:nvSpPr>
            <p:cNvPr id="18" name="TextBox 17">
              <a:extLst>
                <a:ext uri="{FF2B5EF4-FFF2-40B4-BE49-F238E27FC236}">
                  <a16:creationId xmlns:a16="http://schemas.microsoft.com/office/drawing/2014/main" id="{5A4B8331-4F06-9E6E-C2D2-8D2749A1B81E}"/>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357822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2AC2FF60-E475-C565-7EA2-E5F9685F2517}"/>
              </a:ext>
            </a:extLst>
          </p:cNvPr>
          <p:cNvSpPr/>
          <p:nvPr/>
        </p:nvSpPr>
        <p:spPr>
          <a:xfrm>
            <a:off x="533400" y="1485900"/>
            <a:ext cx="17373600" cy="9480127"/>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2" name="TextBox 10">
            <a:extLst>
              <a:ext uri="{FF2B5EF4-FFF2-40B4-BE49-F238E27FC236}">
                <a16:creationId xmlns:a16="http://schemas.microsoft.com/office/drawing/2014/main" id="{247BC557-5DD0-2865-BE8A-A2AD71C8B56F}"/>
              </a:ext>
            </a:extLst>
          </p:cNvPr>
          <p:cNvSpPr txBox="1"/>
          <p:nvPr/>
        </p:nvSpPr>
        <p:spPr>
          <a:xfrm>
            <a:off x="1600200" y="647700"/>
            <a:ext cx="12801600" cy="677108"/>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2. </a:t>
            </a:r>
            <a:r>
              <a:rPr kumimoji="0" lang="en-US" sz="4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Tìm</a:t>
            </a: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ý </a:t>
            </a:r>
            <a:r>
              <a:rPr kumimoji="0" lang="en-US" sz="4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và</a:t>
            </a: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lập</a:t>
            </a: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dàn</a:t>
            </a: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ý</a:t>
            </a:r>
          </a:p>
        </p:txBody>
      </p:sp>
      <p:sp>
        <p:nvSpPr>
          <p:cNvPr id="3" name="Rectangle 2">
            <a:extLst>
              <a:ext uri="{FF2B5EF4-FFF2-40B4-BE49-F238E27FC236}">
                <a16:creationId xmlns:a16="http://schemas.microsoft.com/office/drawing/2014/main" id="{7BC7BF6B-2D38-F80D-8143-7749C3C9EA84}"/>
              </a:ext>
            </a:extLst>
          </p:cNvPr>
          <p:cNvSpPr/>
          <p:nvPr/>
        </p:nvSpPr>
        <p:spPr>
          <a:xfrm>
            <a:off x="990600" y="1790700"/>
            <a:ext cx="16611600" cy="6186309"/>
          </a:xfrm>
          <a:prstGeom prst="rect">
            <a:avLst/>
          </a:prstGeom>
        </p:spPr>
        <p:txBody>
          <a:bodyPr wrap="square">
            <a:spAutoFit/>
          </a:bodyPr>
          <a:lstStyle/>
          <a:p>
            <a:pPr lvl="0" algn="just">
              <a:defRPr/>
            </a:pPr>
            <a:r>
              <a:rPr lang="vi-VN" sz="4400" b="1" dirty="0">
                <a:solidFill>
                  <a:srgbClr val="000000"/>
                </a:solidFill>
                <a:latin typeface="Times New Roman" panose="02020603050405020304" pitchFamily="18" charset="0"/>
              </a:rPr>
              <a:t>- Người nghe: chú ý các điểm cần tập trung khi nghe để nhận biết tính thuyết phục của ý kiến được trình bày.</a:t>
            </a:r>
          </a:p>
          <a:p>
            <a:pPr lvl="0" algn="just">
              <a:defRPr/>
            </a:pPr>
            <a:r>
              <a:rPr lang="vi-VN" sz="4400" dirty="0">
                <a:solidFill>
                  <a:srgbClr val="000000"/>
                </a:solidFill>
                <a:latin typeface="Times New Roman" panose="02020603050405020304" pitchFamily="18" charset="0"/>
              </a:rPr>
              <a:t>+ Ý kiến tán thành hay phản đối của người nói có thuyết phục không?</a:t>
            </a:r>
          </a:p>
          <a:p>
            <a:pPr lvl="0" algn="just">
              <a:defRPr/>
            </a:pPr>
            <a:r>
              <a:rPr lang="vi-VN" sz="4400" dirty="0">
                <a:solidFill>
                  <a:srgbClr val="000000"/>
                </a:solidFill>
                <a:latin typeface="Times New Roman" panose="02020603050405020304" pitchFamily="18" charset="0"/>
              </a:rPr>
              <a:t>+ Quan niệm về ngôn ngữ Nam bộ của người nói có đúng không? Vì sao?</a:t>
            </a:r>
          </a:p>
          <a:p>
            <a:pPr lvl="0" algn="just">
              <a:defRPr/>
            </a:pPr>
            <a:r>
              <a:rPr lang="vi-VN" sz="4400" dirty="0">
                <a:solidFill>
                  <a:srgbClr val="000000"/>
                </a:solidFill>
                <a:latin typeface="Times New Roman" panose="02020603050405020304" pitchFamily="18" charset="0"/>
              </a:rPr>
              <a:t>+ Những lí lẽ và bằng chứng về ngôn ngữ Nam Bộ trong đoạn trích được người nói dẫn ra có chính xác không?</a:t>
            </a:r>
          </a:p>
          <a:p>
            <a:pPr lvl="0" algn="just">
              <a:defRPr/>
            </a:pPr>
            <a:r>
              <a:rPr lang="vi-VN" sz="4400" dirty="0">
                <a:solidFill>
                  <a:srgbClr val="000000"/>
                </a:solidFill>
                <a:latin typeface="Times New Roman" panose="02020603050405020304" pitchFamily="18" charset="0"/>
              </a:rPr>
              <a:t>+ Cần bổ sung, chỉnh sửa như thế nào cho đúng và có sức thuyết phục hơn?</a:t>
            </a:r>
          </a:p>
        </p:txBody>
      </p:sp>
      <p:sp>
        <p:nvSpPr>
          <p:cNvPr id="5" name="Freeform 5">
            <a:extLst>
              <a:ext uri="{FF2B5EF4-FFF2-40B4-BE49-F238E27FC236}">
                <a16:creationId xmlns:a16="http://schemas.microsoft.com/office/drawing/2014/main" id="{A829007D-19F6-D608-ED80-ADD462FD4C58}"/>
              </a:ext>
            </a:extLst>
          </p:cNvPr>
          <p:cNvSpPr/>
          <p:nvPr/>
        </p:nvSpPr>
        <p:spPr>
          <a:xfrm>
            <a:off x="15002315" y="7296328"/>
            <a:ext cx="3285685" cy="3104972"/>
          </a:xfrm>
          <a:custGeom>
            <a:avLst/>
            <a:gdLst/>
            <a:ahLst/>
            <a:cxnLst/>
            <a:rect l="l" t="t" r="r" b="b"/>
            <a:pathLst>
              <a:path w="3285685" h="3104972">
                <a:moveTo>
                  <a:pt x="0" y="0"/>
                </a:moveTo>
                <a:lnTo>
                  <a:pt x="3285685" y="0"/>
                </a:lnTo>
                <a:lnTo>
                  <a:pt x="3285685" y="3104972"/>
                </a:lnTo>
                <a:lnTo>
                  <a:pt x="0" y="3104972"/>
                </a:lnTo>
                <a:lnTo>
                  <a:pt x="0" y="0"/>
                </a:lnTo>
                <a:close/>
              </a:path>
            </a:pathLst>
          </a:custGeom>
          <a:blipFill>
            <a:blip r:embed="rId4"/>
            <a:stretch>
              <a:fillRect/>
            </a:stretch>
          </a:blipFill>
        </p:spPr>
      </p:sp>
      <p:grpSp>
        <p:nvGrpSpPr>
          <p:cNvPr id="6" name="Group 5">
            <a:extLst>
              <a:ext uri="{FF2B5EF4-FFF2-40B4-BE49-F238E27FC236}">
                <a16:creationId xmlns:a16="http://schemas.microsoft.com/office/drawing/2014/main" id="{FFC4EFD4-95E4-2476-DB01-6A2E01509644}"/>
              </a:ext>
            </a:extLst>
          </p:cNvPr>
          <p:cNvGrpSpPr/>
          <p:nvPr/>
        </p:nvGrpSpPr>
        <p:grpSpPr>
          <a:xfrm>
            <a:off x="521757" y="643018"/>
            <a:ext cx="482666" cy="482666"/>
            <a:chOff x="0" y="0"/>
            <a:chExt cx="812800" cy="812800"/>
          </a:xfrm>
        </p:grpSpPr>
        <p:sp>
          <p:nvSpPr>
            <p:cNvPr id="7" name="Freeform 6">
              <a:extLst>
                <a:ext uri="{FF2B5EF4-FFF2-40B4-BE49-F238E27FC236}">
                  <a16:creationId xmlns:a16="http://schemas.microsoft.com/office/drawing/2014/main" id="{876C4482-0524-2705-D22A-73D40C86A9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sp>
        <p:sp>
          <p:nvSpPr>
            <p:cNvPr id="8" name="TextBox 7">
              <a:extLst>
                <a:ext uri="{FF2B5EF4-FFF2-40B4-BE49-F238E27FC236}">
                  <a16:creationId xmlns:a16="http://schemas.microsoft.com/office/drawing/2014/main" id="{BBB6AE71-8A50-D6D9-DEB7-0CECE62C0229}"/>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8">
            <a:extLst>
              <a:ext uri="{FF2B5EF4-FFF2-40B4-BE49-F238E27FC236}">
                <a16:creationId xmlns:a16="http://schemas.microsoft.com/office/drawing/2014/main" id="{B2C972DC-DB90-D695-B5BE-40196DCBD10C}"/>
              </a:ext>
            </a:extLst>
          </p:cNvPr>
          <p:cNvGrpSpPr/>
          <p:nvPr/>
        </p:nvGrpSpPr>
        <p:grpSpPr>
          <a:xfrm>
            <a:off x="1105269" y="643018"/>
            <a:ext cx="482666" cy="482666"/>
            <a:chOff x="0" y="0"/>
            <a:chExt cx="812800" cy="812800"/>
          </a:xfrm>
        </p:grpSpPr>
        <p:sp>
          <p:nvSpPr>
            <p:cNvPr id="10" name="Freeform 9">
              <a:extLst>
                <a:ext uri="{FF2B5EF4-FFF2-40B4-BE49-F238E27FC236}">
                  <a16:creationId xmlns:a16="http://schemas.microsoft.com/office/drawing/2014/main" id="{9AAF330E-7DB6-C246-5854-7E9AE04C516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sp>
        <p:sp>
          <p:nvSpPr>
            <p:cNvPr id="11" name="TextBox 10">
              <a:extLst>
                <a:ext uri="{FF2B5EF4-FFF2-40B4-BE49-F238E27FC236}">
                  <a16:creationId xmlns:a16="http://schemas.microsoft.com/office/drawing/2014/main" id="{1F37BAB7-78C4-07BE-6599-1F98E5086C77}"/>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1">
            <a:extLst>
              <a:ext uri="{FF2B5EF4-FFF2-40B4-BE49-F238E27FC236}">
                <a16:creationId xmlns:a16="http://schemas.microsoft.com/office/drawing/2014/main" id="{0A18C402-C93C-ED78-08A7-C7A4E73A6A06}"/>
              </a:ext>
            </a:extLst>
          </p:cNvPr>
          <p:cNvGrpSpPr/>
          <p:nvPr/>
        </p:nvGrpSpPr>
        <p:grpSpPr>
          <a:xfrm>
            <a:off x="1683811" y="643018"/>
            <a:ext cx="482666" cy="482666"/>
            <a:chOff x="0" y="0"/>
            <a:chExt cx="812800" cy="812800"/>
          </a:xfrm>
        </p:grpSpPr>
        <p:sp>
          <p:nvSpPr>
            <p:cNvPr id="13" name="Freeform 12">
              <a:extLst>
                <a:ext uri="{FF2B5EF4-FFF2-40B4-BE49-F238E27FC236}">
                  <a16:creationId xmlns:a16="http://schemas.microsoft.com/office/drawing/2014/main" id="{AFF53BFA-7056-F25B-C9D8-726F0C1F302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sp>
        <p:sp>
          <p:nvSpPr>
            <p:cNvPr id="14" name="TextBox 13">
              <a:extLst>
                <a:ext uri="{FF2B5EF4-FFF2-40B4-BE49-F238E27FC236}">
                  <a16:creationId xmlns:a16="http://schemas.microsoft.com/office/drawing/2014/main" id="{8E63EFE1-8F4C-EE4E-CAC2-856BD28F60FD}"/>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4">
            <a:extLst>
              <a:ext uri="{FF2B5EF4-FFF2-40B4-BE49-F238E27FC236}">
                <a16:creationId xmlns:a16="http://schemas.microsoft.com/office/drawing/2014/main" id="{65761553-2BFF-2AE6-0570-CC19A71D6FEA}"/>
              </a:ext>
            </a:extLst>
          </p:cNvPr>
          <p:cNvGrpSpPr/>
          <p:nvPr/>
        </p:nvGrpSpPr>
        <p:grpSpPr>
          <a:xfrm>
            <a:off x="2262354" y="643018"/>
            <a:ext cx="482666" cy="482666"/>
            <a:chOff x="0" y="0"/>
            <a:chExt cx="812800" cy="812800"/>
          </a:xfrm>
        </p:grpSpPr>
        <p:sp>
          <p:nvSpPr>
            <p:cNvPr id="16" name="Freeform 15">
              <a:extLst>
                <a:ext uri="{FF2B5EF4-FFF2-40B4-BE49-F238E27FC236}">
                  <a16:creationId xmlns:a16="http://schemas.microsoft.com/office/drawing/2014/main" id="{B1E65490-7332-A367-5430-3CACADFB9A5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sp>
        <p:sp>
          <p:nvSpPr>
            <p:cNvPr id="17" name="TextBox 16">
              <a:extLst>
                <a:ext uri="{FF2B5EF4-FFF2-40B4-BE49-F238E27FC236}">
                  <a16:creationId xmlns:a16="http://schemas.microsoft.com/office/drawing/2014/main" id="{5A4B8331-4F06-9E6E-C2D2-8D2749A1B81E}"/>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386605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2AC2FF60-E475-C565-7EA2-E5F9685F2517}"/>
              </a:ext>
            </a:extLst>
          </p:cNvPr>
          <p:cNvSpPr/>
          <p:nvPr/>
        </p:nvSpPr>
        <p:spPr>
          <a:xfrm>
            <a:off x="533400" y="1485900"/>
            <a:ext cx="17373600" cy="9480127"/>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2" name="TextBox 10">
            <a:extLst>
              <a:ext uri="{FF2B5EF4-FFF2-40B4-BE49-F238E27FC236}">
                <a16:creationId xmlns:a16="http://schemas.microsoft.com/office/drawing/2014/main" id="{247BC557-5DD0-2865-BE8A-A2AD71C8B56F}"/>
              </a:ext>
            </a:extLst>
          </p:cNvPr>
          <p:cNvSpPr txBox="1"/>
          <p:nvPr/>
        </p:nvSpPr>
        <p:spPr>
          <a:xfrm>
            <a:off x="1600200" y="647700"/>
            <a:ext cx="12801600" cy="677108"/>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3. </a:t>
            </a:r>
            <a:r>
              <a:rPr kumimoji="0" lang="en-US" sz="4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Nói</a:t>
            </a: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và</a:t>
            </a: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nghe</a:t>
            </a:r>
            <a:endPar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7BC7BF6B-2D38-F80D-8143-7749C3C9EA84}"/>
              </a:ext>
            </a:extLst>
          </p:cNvPr>
          <p:cNvSpPr/>
          <p:nvPr/>
        </p:nvSpPr>
        <p:spPr>
          <a:xfrm>
            <a:off x="990600" y="1790700"/>
            <a:ext cx="16611600" cy="8217634"/>
          </a:xfrm>
          <a:prstGeom prst="rect">
            <a:avLst/>
          </a:prstGeom>
        </p:spPr>
        <p:txBody>
          <a:bodyPr wrap="square">
            <a:spAutoFit/>
          </a:bodyPr>
          <a:lstStyle/>
          <a:p>
            <a:pPr algn="just"/>
            <a:r>
              <a:rPr lang="en-US" sz="4400" dirty="0">
                <a:solidFill>
                  <a:srgbClr val="000000"/>
                </a:solidFill>
                <a:latin typeface="Times New Roman" panose="02020603050405020304" pitchFamily="18" charset="0"/>
                <a:cs typeface="Times New Roman" panose="02020603050405020304" pitchFamily="18" charset="0"/>
              </a:rPr>
              <a:t>-</a:t>
            </a:r>
            <a:r>
              <a:rPr lang="vi-VN" sz="4400" dirty="0">
                <a:solidFill>
                  <a:srgbClr val="000000"/>
                </a:solidFill>
                <a:latin typeface="Times New Roman" panose="02020603050405020304" pitchFamily="18" charset="0"/>
                <a:cs typeface="Times New Roman" panose="02020603050405020304" pitchFamily="18" charset="0"/>
              </a:rPr>
              <a:t> </a:t>
            </a:r>
            <a:r>
              <a:rPr lang="vi-VN" sz="4400" b="1" dirty="0">
                <a:solidFill>
                  <a:srgbClr val="000000"/>
                </a:solidFill>
                <a:latin typeface="Times New Roman" panose="02020603050405020304" pitchFamily="18" charset="0"/>
                <a:cs typeface="Times New Roman" panose="02020603050405020304" pitchFamily="18" charset="0"/>
              </a:rPr>
              <a:t>Người nói: </a:t>
            </a:r>
            <a:r>
              <a:rPr lang="vi-VN" sz="4400" dirty="0">
                <a:solidFill>
                  <a:srgbClr val="000000"/>
                </a:solidFill>
                <a:latin typeface="Times New Roman" panose="02020603050405020304" pitchFamily="18" charset="0"/>
                <a:cs typeface="Times New Roman" panose="02020603050405020304" pitchFamily="18" charset="0"/>
              </a:rPr>
              <a:t>trình bày ý kiến đã chuẩn bị ở nhà của mình.</a:t>
            </a:r>
          </a:p>
          <a:p>
            <a:pPr algn="just"/>
            <a:r>
              <a:rPr lang="en-US" sz="4400" dirty="0">
                <a:solidFill>
                  <a:srgbClr val="000000"/>
                </a:solidFill>
                <a:latin typeface="Times New Roman" panose="02020603050405020304" pitchFamily="18" charset="0"/>
                <a:cs typeface="Times New Roman" panose="02020603050405020304" pitchFamily="18" charset="0"/>
              </a:rPr>
              <a:t>-</a:t>
            </a:r>
            <a:r>
              <a:rPr lang="vi-VN" sz="4400" dirty="0">
                <a:solidFill>
                  <a:srgbClr val="000000"/>
                </a:solidFill>
                <a:latin typeface="Times New Roman" panose="02020603050405020304" pitchFamily="18" charset="0"/>
                <a:cs typeface="Times New Roman" panose="02020603050405020304" pitchFamily="18" charset="0"/>
              </a:rPr>
              <a:t> </a:t>
            </a:r>
            <a:r>
              <a:rPr lang="vi-VN" sz="4400" b="1" dirty="0">
                <a:solidFill>
                  <a:srgbClr val="000000"/>
                </a:solidFill>
                <a:latin typeface="Times New Roman" panose="02020603050405020304" pitchFamily="18" charset="0"/>
                <a:cs typeface="Times New Roman" panose="02020603050405020304" pitchFamily="18" charset="0"/>
              </a:rPr>
              <a:t>Người nghe</a:t>
            </a:r>
            <a:r>
              <a:rPr lang="vi-VN" sz="4400" dirty="0">
                <a:solidFill>
                  <a:srgbClr val="000000"/>
                </a:solidFill>
                <a:latin typeface="Times New Roman" panose="02020603050405020304" pitchFamily="18" charset="0"/>
                <a:cs typeface="Times New Roman" panose="02020603050405020304" pitchFamily="18" charset="0"/>
              </a:rPr>
              <a:t>: nghe và nhận xét về t</a:t>
            </a:r>
            <a:r>
              <a:rPr lang="en-US" sz="4400" dirty="0">
                <a:solidFill>
                  <a:srgbClr val="000000"/>
                </a:solidFill>
                <a:latin typeface="Times New Roman" panose="02020603050405020304" pitchFamily="18" charset="0"/>
                <a:cs typeface="Times New Roman" panose="02020603050405020304" pitchFamily="18" charset="0"/>
              </a:rPr>
              <a:t>í</a:t>
            </a:r>
            <a:r>
              <a:rPr lang="vi-VN" sz="4400" dirty="0">
                <a:solidFill>
                  <a:srgbClr val="000000"/>
                </a:solidFill>
                <a:latin typeface="Times New Roman" panose="02020603050405020304" pitchFamily="18" charset="0"/>
                <a:cs typeface="Times New Roman" panose="02020603050405020304" pitchFamily="18" charset="0"/>
              </a:rPr>
              <a:t>nh thuyết phục của ý kiến được trình b</a:t>
            </a:r>
            <a:r>
              <a:rPr lang="en-US" sz="4400" dirty="0">
                <a:solidFill>
                  <a:srgbClr val="000000"/>
                </a:solidFill>
                <a:latin typeface="Times New Roman" panose="02020603050405020304" pitchFamily="18" charset="0"/>
                <a:cs typeface="Times New Roman" panose="02020603050405020304" pitchFamily="18" charset="0"/>
              </a:rPr>
              <a:t>à</a:t>
            </a:r>
            <a:r>
              <a:rPr lang="vi-VN" sz="4400" dirty="0">
                <a:solidFill>
                  <a:srgbClr val="000000"/>
                </a:solidFill>
                <a:latin typeface="Times New Roman" panose="02020603050405020304" pitchFamily="18" charset="0"/>
                <a:cs typeface="Times New Roman" panose="02020603050405020304" pitchFamily="18" charset="0"/>
              </a:rPr>
              <a:t>y. Bài này tập trung rèn luyện kĩ năng nghe nhiều hơn. Trong khi nghe, các em cần</a:t>
            </a:r>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chú ý:</a:t>
            </a:r>
          </a:p>
          <a:p>
            <a:pPr algn="just"/>
            <a:r>
              <a:rPr lang="vi-VN" sz="4400" dirty="0">
                <a:solidFill>
                  <a:srgbClr val="000000"/>
                </a:solidFill>
                <a:latin typeface="Times New Roman" panose="02020603050405020304" pitchFamily="18" charset="0"/>
                <a:cs typeface="Times New Roman" panose="02020603050405020304" pitchFamily="18" charset="0"/>
              </a:rPr>
              <a:t>+ Lắng nghe, xác định và ghi lại các thông tin chính của bài trình bày, những nội dung cần hỏi lại.</a:t>
            </a:r>
          </a:p>
          <a:p>
            <a:pPr algn="just"/>
            <a:r>
              <a:rPr lang="vi-VN" sz="4400" dirty="0">
                <a:solidFill>
                  <a:srgbClr val="000000"/>
                </a:solidFill>
                <a:latin typeface="Times New Roman" panose="02020603050405020304" pitchFamily="18" charset="0"/>
                <a:cs typeface="Times New Roman" panose="02020603050405020304" pitchFamily="18" charset="0"/>
              </a:rPr>
              <a:t>+ Tập trung theo dõi, nhận biết và nhận xét t</a:t>
            </a:r>
            <a:r>
              <a:rPr lang="en-US" sz="4400" dirty="0">
                <a:solidFill>
                  <a:srgbClr val="000000"/>
                </a:solidFill>
                <a:latin typeface="Times New Roman" panose="02020603050405020304" pitchFamily="18" charset="0"/>
                <a:cs typeface="Times New Roman" panose="02020603050405020304" pitchFamily="18" charset="0"/>
              </a:rPr>
              <a:t>í</a:t>
            </a:r>
            <a:r>
              <a:rPr lang="vi-VN" sz="4400" dirty="0">
                <a:solidFill>
                  <a:srgbClr val="000000"/>
                </a:solidFill>
                <a:latin typeface="Times New Roman" panose="02020603050405020304" pitchFamily="18" charset="0"/>
                <a:cs typeface="Times New Roman" panose="02020603050405020304" pitchFamily="18" charset="0"/>
              </a:rPr>
              <a:t>nh thuyết phục của ý kiến đã trình b</a:t>
            </a:r>
            <a:r>
              <a:rPr lang="en-US" sz="4400" dirty="0">
                <a:solidFill>
                  <a:srgbClr val="000000"/>
                </a:solidFill>
                <a:latin typeface="Times New Roman" panose="02020603050405020304" pitchFamily="18" charset="0"/>
                <a:cs typeface="Times New Roman" panose="02020603050405020304" pitchFamily="18" charset="0"/>
              </a:rPr>
              <a:t>à</a:t>
            </a:r>
            <a:r>
              <a:rPr lang="vi-VN" sz="4400" dirty="0">
                <a:solidFill>
                  <a:srgbClr val="000000"/>
                </a:solidFill>
                <a:latin typeface="Times New Roman" panose="02020603050405020304" pitchFamily="18" charset="0"/>
                <a:cs typeface="Times New Roman" panose="02020603050405020304" pitchFamily="18" charset="0"/>
              </a:rPr>
              <a:t>y (ưu điểm và hạn chế).</a:t>
            </a:r>
          </a:p>
          <a:p>
            <a:pPr algn="just"/>
            <a:r>
              <a:rPr lang="vi-VN" sz="4400" dirty="0">
                <a:solidFill>
                  <a:srgbClr val="000000"/>
                </a:solidFill>
                <a:latin typeface="Times New Roman" panose="02020603050405020304" pitchFamily="18" charset="0"/>
                <a:cs typeface="Times New Roman" panose="02020603050405020304" pitchFamily="18" charset="0"/>
              </a:rPr>
              <a:t>+ Thể hiện thái độ chú ý lắng nghe, sử dụng các yếu tố cử chỉ, nét mặt, ánh mắt</a:t>
            </a:r>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để khích lệ người nói.</a:t>
            </a:r>
          </a:p>
          <a:p>
            <a:pPr algn="just"/>
            <a:r>
              <a:rPr lang="vi-VN" sz="4400" dirty="0">
                <a:solidFill>
                  <a:srgbClr val="000000"/>
                </a:solidFill>
                <a:latin typeface="Times New Roman" panose="02020603050405020304" pitchFamily="18" charset="0"/>
                <a:cs typeface="Times New Roman" panose="02020603050405020304" pitchFamily="18" charset="0"/>
              </a:rPr>
              <a:t>+ Hỏi lại những điểm chưa rõ (nếu cần), có thể trao đổi thêm ý kiến cá nhân về nội dung và cách thuyết phục của bài trình bày.</a:t>
            </a:r>
          </a:p>
        </p:txBody>
      </p:sp>
      <p:grpSp>
        <p:nvGrpSpPr>
          <p:cNvPr id="5" name="Group 4">
            <a:extLst>
              <a:ext uri="{FF2B5EF4-FFF2-40B4-BE49-F238E27FC236}">
                <a16:creationId xmlns:a16="http://schemas.microsoft.com/office/drawing/2014/main" id="{FFC4EFD4-95E4-2476-DB01-6A2E01509644}"/>
              </a:ext>
            </a:extLst>
          </p:cNvPr>
          <p:cNvGrpSpPr/>
          <p:nvPr/>
        </p:nvGrpSpPr>
        <p:grpSpPr>
          <a:xfrm>
            <a:off x="521757" y="643018"/>
            <a:ext cx="482666" cy="482666"/>
            <a:chOff x="0" y="0"/>
            <a:chExt cx="812800" cy="812800"/>
          </a:xfrm>
        </p:grpSpPr>
        <p:sp>
          <p:nvSpPr>
            <p:cNvPr id="6" name="Freeform 5">
              <a:extLst>
                <a:ext uri="{FF2B5EF4-FFF2-40B4-BE49-F238E27FC236}">
                  <a16:creationId xmlns:a16="http://schemas.microsoft.com/office/drawing/2014/main" id="{876C4482-0524-2705-D22A-73D40C86A9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sp>
        <p:sp>
          <p:nvSpPr>
            <p:cNvPr id="7" name="TextBox 6">
              <a:extLst>
                <a:ext uri="{FF2B5EF4-FFF2-40B4-BE49-F238E27FC236}">
                  <a16:creationId xmlns:a16="http://schemas.microsoft.com/office/drawing/2014/main" id="{BBB6AE71-8A50-D6D9-DEB7-0CECE62C0229}"/>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B2C972DC-DB90-D695-B5BE-40196DCBD10C}"/>
              </a:ext>
            </a:extLst>
          </p:cNvPr>
          <p:cNvGrpSpPr/>
          <p:nvPr/>
        </p:nvGrpSpPr>
        <p:grpSpPr>
          <a:xfrm>
            <a:off x="1105269" y="643018"/>
            <a:ext cx="482666" cy="482666"/>
            <a:chOff x="0" y="0"/>
            <a:chExt cx="812800" cy="812800"/>
          </a:xfrm>
        </p:grpSpPr>
        <p:sp>
          <p:nvSpPr>
            <p:cNvPr id="9" name="Freeform 8">
              <a:extLst>
                <a:ext uri="{FF2B5EF4-FFF2-40B4-BE49-F238E27FC236}">
                  <a16:creationId xmlns:a16="http://schemas.microsoft.com/office/drawing/2014/main" id="{9AAF330E-7DB6-C246-5854-7E9AE04C516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sp>
        <p:sp>
          <p:nvSpPr>
            <p:cNvPr id="10" name="TextBox 9">
              <a:extLst>
                <a:ext uri="{FF2B5EF4-FFF2-40B4-BE49-F238E27FC236}">
                  <a16:creationId xmlns:a16="http://schemas.microsoft.com/office/drawing/2014/main" id="{1F37BAB7-78C4-07BE-6599-1F98E5086C77}"/>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0">
            <a:extLst>
              <a:ext uri="{FF2B5EF4-FFF2-40B4-BE49-F238E27FC236}">
                <a16:creationId xmlns:a16="http://schemas.microsoft.com/office/drawing/2014/main" id="{0A18C402-C93C-ED78-08A7-C7A4E73A6A06}"/>
              </a:ext>
            </a:extLst>
          </p:cNvPr>
          <p:cNvGrpSpPr/>
          <p:nvPr/>
        </p:nvGrpSpPr>
        <p:grpSpPr>
          <a:xfrm>
            <a:off x="1683811" y="643018"/>
            <a:ext cx="482666" cy="482666"/>
            <a:chOff x="0" y="0"/>
            <a:chExt cx="812800" cy="812800"/>
          </a:xfrm>
        </p:grpSpPr>
        <p:sp>
          <p:nvSpPr>
            <p:cNvPr id="12" name="Freeform 11">
              <a:extLst>
                <a:ext uri="{FF2B5EF4-FFF2-40B4-BE49-F238E27FC236}">
                  <a16:creationId xmlns:a16="http://schemas.microsoft.com/office/drawing/2014/main" id="{AFF53BFA-7056-F25B-C9D8-726F0C1F302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sp>
        <p:sp>
          <p:nvSpPr>
            <p:cNvPr id="13" name="TextBox 12">
              <a:extLst>
                <a:ext uri="{FF2B5EF4-FFF2-40B4-BE49-F238E27FC236}">
                  <a16:creationId xmlns:a16="http://schemas.microsoft.com/office/drawing/2014/main" id="{8E63EFE1-8F4C-EE4E-CAC2-856BD28F60FD}"/>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3">
            <a:extLst>
              <a:ext uri="{FF2B5EF4-FFF2-40B4-BE49-F238E27FC236}">
                <a16:creationId xmlns:a16="http://schemas.microsoft.com/office/drawing/2014/main" id="{65761553-2BFF-2AE6-0570-CC19A71D6FEA}"/>
              </a:ext>
            </a:extLst>
          </p:cNvPr>
          <p:cNvGrpSpPr/>
          <p:nvPr/>
        </p:nvGrpSpPr>
        <p:grpSpPr>
          <a:xfrm>
            <a:off x="2262354" y="643018"/>
            <a:ext cx="482666" cy="482666"/>
            <a:chOff x="0" y="0"/>
            <a:chExt cx="812800" cy="812800"/>
          </a:xfrm>
        </p:grpSpPr>
        <p:sp>
          <p:nvSpPr>
            <p:cNvPr id="15" name="Freeform 14">
              <a:extLst>
                <a:ext uri="{FF2B5EF4-FFF2-40B4-BE49-F238E27FC236}">
                  <a16:creationId xmlns:a16="http://schemas.microsoft.com/office/drawing/2014/main" id="{B1E65490-7332-A367-5430-3CACADFB9A5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sp>
        <p:sp>
          <p:nvSpPr>
            <p:cNvPr id="16" name="TextBox 15">
              <a:extLst>
                <a:ext uri="{FF2B5EF4-FFF2-40B4-BE49-F238E27FC236}">
                  <a16:creationId xmlns:a16="http://schemas.microsoft.com/office/drawing/2014/main" id="{5A4B8331-4F06-9E6E-C2D2-8D2749A1B81E}"/>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36249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314CAF-0B5F-5D3D-CE86-6505F8B95720}"/>
              </a:ext>
            </a:extLst>
          </p:cNvPr>
          <p:cNvPicPr>
            <a:picLocks noChangeAspect="1"/>
          </p:cNvPicPr>
          <p:nvPr/>
        </p:nvPicPr>
        <p:blipFill>
          <a:blip r:embed="rId2"/>
          <a:stretch>
            <a:fillRect/>
          </a:stretch>
        </p:blipFill>
        <p:spPr>
          <a:xfrm>
            <a:off x="5540274" y="0"/>
            <a:ext cx="7207452" cy="10287000"/>
          </a:xfrm>
          <a:prstGeom prst="rect">
            <a:avLst/>
          </a:prstGeom>
        </p:spPr>
      </p:pic>
      <p:grpSp>
        <p:nvGrpSpPr>
          <p:cNvPr id="4" name="Group 3">
            <a:extLst>
              <a:ext uri="{FF2B5EF4-FFF2-40B4-BE49-F238E27FC236}">
                <a16:creationId xmlns:a16="http://schemas.microsoft.com/office/drawing/2014/main" id="{FFC4EFD4-95E4-2476-DB01-6A2E01509644}"/>
              </a:ext>
            </a:extLst>
          </p:cNvPr>
          <p:cNvGrpSpPr/>
          <p:nvPr/>
        </p:nvGrpSpPr>
        <p:grpSpPr>
          <a:xfrm>
            <a:off x="521757" y="643018"/>
            <a:ext cx="482666" cy="482666"/>
            <a:chOff x="0" y="0"/>
            <a:chExt cx="812800" cy="812800"/>
          </a:xfrm>
        </p:grpSpPr>
        <p:sp>
          <p:nvSpPr>
            <p:cNvPr id="5" name="Freeform 4">
              <a:extLst>
                <a:ext uri="{FF2B5EF4-FFF2-40B4-BE49-F238E27FC236}">
                  <a16:creationId xmlns:a16="http://schemas.microsoft.com/office/drawing/2014/main" id="{876C4482-0524-2705-D22A-73D40C86A9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sp>
        <p:sp>
          <p:nvSpPr>
            <p:cNvPr id="6" name="TextBox 5">
              <a:extLst>
                <a:ext uri="{FF2B5EF4-FFF2-40B4-BE49-F238E27FC236}">
                  <a16:creationId xmlns:a16="http://schemas.microsoft.com/office/drawing/2014/main" id="{BBB6AE71-8A50-D6D9-DEB7-0CECE62C0229}"/>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6">
            <a:extLst>
              <a:ext uri="{FF2B5EF4-FFF2-40B4-BE49-F238E27FC236}">
                <a16:creationId xmlns:a16="http://schemas.microsoft.com/office/drawing/2014/main" id="{B2C972DC-DB90-D695-B5BE-40196DCBD10C}"/>
              </a:ext>
            </a:extLst>
          </p:cNvPr>
          <p:cNvGrpSpPr/>
          <p:nvPr/>
        </p:nvGrpSpPr>
        <p:grpSpPr>
          <a:xfrm>
            <a:off x="1105269" y="643018"/>
            <a:ext cx="482666" cy="482666"/>
            <a:chOff x="0" y="0"/>
            <a:chExt cx="812800" cy="812800"/>
          </a:xfrm>
        </p:grpSpPr>
        <p:sp>
          <p:nvSpPr>
            <p:cNvPr id="8" name="Freeform 7">
              <a:extLst>
                <a:ext uri="{FF2B5EF4-FFF2-40B4-BE49-F238E27FC236}">
                  <a16:creationId xmlns:a16="http://schemas.microsoft.com/office/drawing/2014/main" id="{9AAF330E-7DB6-C246-5854-7E9AE04C516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sp>
        <p:sp>
          <p:nvSpPr>
            <p:cNvPr id="9" name="TextBox 8">
              <a:extLst>
                <a:ext uri="{FF2B5EF4-FFF2-40B4-BE49-F238E27FC236}">
                  <a16:creationId xmlns:a16="http://schemas.microsoft.com/office/drawing/2014/main" id="{1F37BAB7-78C4-07BE-6599-1F98E5086C77}"/>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0" name="Group 9">
            <a:extLst>
              <a:ext uri="{FF2B5EF4-FFF2-40B4-BE49-F238E27FC236}">
                <a16:creationId xmlns:a16="http://schemas.microsoft.com/office/drawing/2014/main" id="{0A18C402-C93C-ED78-08A7-C7A4E73A6A06}"/>
              </a:ext>
            </a:extLst>
          </p:cNvPr>
          <p:cNvGrpSpPr/>
          <p:nvPr/>
        </p:nvGrpSpPr>
        <p:grpSpPr>
          <a:xfrm>
            <a:off x="1683811" y="643018"/>
            <a:ext cx="482666" cy="482666"/>
            <a:chOff x="0" y="0"/>
            <a:chExt cx="812800" cy="812800"/>
          </a:xfrm>
        </p:grpSpPr>
        <p:sp>
          <p:nvSpPr>
            <p:cNvPr id="11" name="Freeform 10">
              <a:extLst>
                <a:ext uri="{FF2B5EF4-FFF2-40B4-BE49-F238E27FC236}">
                  <a16:creationId xmlns:a16="http://schemas.microsoft.com/office/drawing/2014/main" id="{AFF53BFA-7056-F25B-C9D8-726F0C1F302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sp>
        <p:sp>
          <p:nvSpPr>
            <p:cNvPr id="12" name="TextBox 11">
              <a:extLst>
                <a:ext uri="{FF2B5EF4-FFF2-40B4-BE49-F238E27FC236}">
                  <a16:creationId xmlns:a16="http://schemas.microsoft.com/office/drawing/2014/main" id="{8E63EFE1-8F4C-EE4E-CAC2-856BD28F60FD}"/>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Group 12">
            <a:extLst>
              <a:ext uri="{FF2B5EF4-FFF2-40B4-BE49-F238E27FC236}">
                <a16:creationId xmlns:a16="http://schemas.microsoft.com/office/drawing/2014/main" id="{65761553-2BFF-2AE6-0570-CC19A71D6FEA}"/>
              </a:ext>
            </a:extLst>
          </p:cNvPr>
          <p:cNvGrpSpPr/>
          <p:nvPr/>
        </p:nvGrpSpPr>
        <p:grpSpPr>
          <a:xfrm>
            <a:off x="2262354" y="643018"/>
            <a:ext cx="482666" cy="482666"/>
            <a:chOff x="0" y="0"/>
            <a:chExt cx="812800" cy="812800"/>
          </a:xfrm>
        </p:grpSpPr>
        <p:sp>
          <p:nvSpPr>
            <p:cNvPr id="14" name="Freeform 13">
              <a:extLst>
                <a:ext uri="{FF2B5EF4-FFF2-40B4-BE49-F238E27FC236}">
                  <a16:creationId xmlns:a16="http://schemas.microsoft.com/office/drawing/2014/main" id="{B1E65490-7332-A367-5430-3CACADFB9A5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sp>
        <p:sp>
          <p:nvSpPr>
            <p:cNvPr id="15" name="TextBox 14">
              <a:extLst>
                <a:ext uri="{FF2B5EF4-FFF2-40B4-BE49-F238E27FC236}">
                  <a16:creationId xmlns:a16="http://schemas.microsoft.com/office/drawing/2014/main" id="{5A4B8331-4F06-9E6E-C2D2-8D2749A1B81E}"/>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4031952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247BC557-5DD0-2865-BE8A-A2AD71C8B56F}"/>
              </a:ext>
            </a:extLst>
          </p:cNvPr>
          <p:cNvSpPr txBox="1"/>
          <p:nvPr/>
        </p:nvSpPr>
        <p:spPr>
          <a:xfrm>
            <a:off x="1600200" y="647700"/>
            <a:ext cx="12801600" cy="677108"/>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latin typeface="Times New Roman" panose="02020603050405020304" pitchFamily="18" charset="0"/>
                <a:cs typeface="Times New Roman" panose="02020603050405020304" pitchFamily="18" charset="0"/>
              </a:rPr>
              <a:t>4. </a:t>
            </a:r>
            <a:r>
              <a:rPr lang="en-US" sz="4400" b="1" dirty="0" err="1">
                <a:latin typeface="Times New Roman" panose="02020603050405020304" pitchFamily="18" charset="0"/>
                <a:cs typeface="Times New Roman" panose="02020603050405020304" pitchFamily="18" charset="0"/>
              </a:rPr>
              <a:t>Kiểm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chỉnh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sửa</a:t>
            </a:r>
            <a:endPar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graphicFrame>
        <p:nvGraphicFramePr>
          <p:cNvPr id="5" name="Table 4">
            <a:extLst>
              <a:ext uri="{FF2B5EF4-FFF2-40B4-BE49-F238E27FC236}">
                <a16:creationId xmlns:a16="http://schemas.microsoft.com/office/drawing/2014/main" id="{007CF8B9-A199-D380-08F9-8FFF8BAD54E3}"/>
              </a:ext>
            </a:extLst>
          </p:cNvPr>
          <p:cNvGraphicFramePr>
            <a:graphicFrameLocks noGrp="1"/>
          </p:cNvGraphicFramePr>
          <p:nvPr>
            <p:extLst>
              <p:ext uri="{D42A27DB-BD31-4B8C-83A1-F6EECF244321}">
                <p14:modId xmlns:p14="http://schemas.microsoft.com/office/powerpoint/2010/main" val="1568401563"/>
              </p:ext>
            </p:extLst>
          </p:nvPr>
        </p:nvGraphicFramePr>
        <p:xfrm>
          <a:off x="990600" y="1736651"/>
          <a:ext cx="7924800" cy="7924800"/>
        </p:xfrm>
        <a:graphic>
          <a:graphicData uri="http://schemas.openxmlformats.org/drawingml/2006/table">
            <a:tbl>
              <a:tblPr>
                <a:tableStyleId>{5940675A-B579-460E-94D1-54222C63F5DA}</a:tableStyleId>
              </a:tblPr>
              <a:tblGrid>
                <a:gridCol w="7924800">
                  <a:extLst>
                    <a:ext uri="{9D8B030D-6E8A-4147-A177-3AD203B41FA5}">
                      <a16:colId xmlns:a16="http://schemas.microsoft.com/office/drawing/2014/main" val="20000"/>
                    </a:ext>
                  </a:extLst>
                </a:gridCol>
              </a:tblGrid>
              <a:tr h="0">
                <a:tc>
                  <a:txBody>
                    <a:bodyPr/>
                    <a:lstStyle/>
                    <a:p>
                      <a:pPr algn="ctr"/>
                      <a:r>
                        <a:rPr lang="vi-VN" sz="4000" b="1" dirty="0">
                          <a:effectLst/>
                          <a:latin typeface="Times New Roman" panose="02020603050405020304" pitchFamily="18" charset="0"/>
                          <a:cs typeface="Times New Roman" panose="02020603050405020304" pitchFamily="18" charset="0"/>
                        </a:rPr>
                        <a:t>Người nói</a:t>
                      </a:r>
                      <a:endParaRPr lang="vi-VN" sz="4000" b="1" dirty="0">
                        <a:solidFill>
                          <a:srgbClr val="000000"/>
                        </a:solidFill>
                        <a:effectLst/>
                        <a:latin typeface="Times New Roman" panose="02020603050405020304" pitchFamily="18" charset="0"/>
                        <a:cs typeface="Times New Roman" panose="02020603050405020304" pitchFamily="18" charset="0"/>
                      </a:endParaRPr>
                    </a:p>
                  </a:txBody>
                  <a:tcPr marL="0" marR="0" marT="0" marB="0">
                    <a:solidFill>
                      <a:srgbClr val="E9E0D6"/>
                    </a:solidFill>
                  </a:tcPr>
                </a:tc>
                <a:extLst>
                  <a:ext uri="{0D108BD9-81ED-4DB2-BD59-A6C34878D82A}">
                    <a16:rowId xmlns:a16="http://schemas.microsoft.com/office/drawing/2014/main" val="10000"/>
                  </a:ext>
                </a:extLst>
              </a:tr>
              <a:tr h="0">
                <a:tc>
                  <a:txBody>
                    <a:bodyPr/>
                    <a:lstStyle/>
                    <a:p>
                      <a:pPr marL="0" indent="0" algn="just">
                        <a:buFontTx/>
                        <a:buNone/>
                      </a:pPr>
                      <a:r>
                        <a:rPr lang="en-US" sz="4000" b="0" i="0" kern="1200" dirty="0">
                          <a:solidFill>
                            <a:schemeClr val="tx1"/>
                          </a:solidFill>
                          <a:effectLst/>
                          <a:latin typeface="Times New Roman" panose="02020603050405020304" pitchFamily="18" charset="0"/>
                          <a:ea typeface="+mn-ea"/>
                          <a:cs typeface="Times New Roman" panose="02020603050405020304" pitchFamily="18" charset="0"/>
                        </a:rPr>
                        <a:t>- </a:t>
                      </a:r>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Rút kinh nghiệm về việc lựa chọn vấn đề trình bày, quá trình chuẩn bị, nội dung. cách thức và thái độ trình bày.... </a:t>
                      </a:r>
                      <a:endParaRPr lang="en-US" sz="4000" b="0" i="0" kern="1200" dirty="0">
                        <a:solidFill>
                          <a:schemeClr val="tx1"/>
                        </a:solidFill>
                        <a:effectLst/>
                        <a:latin typeface="Times New Roman" panose="02020603050405020304" pitchFamily="18" charset="0"/>
                        <a:ea typeface="+mn-ea"/>
                        <a:cs typeface="Times New Roman" panose="02020603050405020304" pitchFamily="18" charset="0"/>
                      </a:endParaRPr>
                    </a:p>
                    <a:p>
                      <a:pPr marL="0" indent="0" algn="just">
                        <a:buFontTx/>
                        <a:buNone/>
                      </a:pPr>
                      <a:r>
                        <a:rPr lang="en-US" sz="4000" b="0" i="0" kern="1200" dirty="0">
                          <a:solidFill>
                            <a:schemeClr val="tx1"/>
                          </a:solidFill>
                          <a:effectLst/>
                          <a:latin typeface="Times New Roman" panose="02020603050405020304" pitchFamily="18" charset="0"/>
                          <a:ea typeface="+mn-ea"/>
                          <a:cs typeface="Times New Roman" panose="02020603050405020304" pitchFamily="18" charset="0"/>
                        </a:rPr>
                        <a:t>-</a:t>
                      </a:r>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Tự đánh giá:</a:t>
                      </a:r>
                    </a:p>
                    <a:p>
                      <a:pPr algn="just"/>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Trong bài trình bày của mình, em hài lòng về những điểm nào (nội dung, hình thức, thái độ)?</a:t>
                      </a:r>
                    </a:p>
                    <a:p>
                      <a:pPr algn="just"/>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Bài trình bày đã có sức thuyết phục chưa?</a:t>
                      </a:r>
                    </a:p>
                    <a:p>
                      <a:pPr algn="just"/>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Em muốn thay đổi điều gì trong bài trình bày của mình?</a:t>
                      </a:r>
                    </a:p>
                  </a:txBody>
                  <a:tcPr marL="0" marR="0" marT="0" marB="0">
                    <a:solidFill>
                      <a:schemeClr val="bg1"/>
                    </a:solidFill>
                  </a:tcPr>
                </a:tc>
                <a:extLst>
                  <a:ext uri="{0D108BD9-81ED-4DB2-BD59-A6C34878D82A}">
                    <a16:rowId xmlns:a16="http://schemas.microsoft.com/office/drawing/2014/main" val="10001"/>
                  </a:ext>
                </a:extLst>
              </a:tr>
            </a:tbl>
          </a:graphicData>
        </a:graphic>
      </p:graphicFrame>
      <p:graphicFrame>
        <p:nvGraphicFramePr>
          <p:cNvPr id="7" name="Table 6">
            <a:extLst>
              <a:ext uri="{FF2B5EF4-FFF2-40B4-BE49-F238E27FC236}">
                <a16:creationId xmlns:a16="http://schemas.microsoft.com/office/drawing/2014/main" id="{FEB83B0D-4C7D-E1B7-A835-2F4DB5AD988B}"/>
              </a:ext>
            </a:extLst>
          </p:cNvPr>
          <p:cNvGraphicFramePr>
            <a:graphicFrameLocks noGrp="1"/>
          </p:cNvGraphicFramePr>
          <p:nvPr>
            <p:extLst>
              <p:ext uri="{D42A27DB-BD31-4B8C-83A1-F6EECF244321}">
                <p14:modId xmlns:p14="http://schemas.microsoft.com/office/powerpoint/2010/main" val="2587072756"/>
              </p:ext>
            </p:extLst>
          </p:nvPr>
        </p:nvGraphicFramePr>
        <p:xfrm>
          <a:off x="9372602" y="1736651"/>
          <a:ext cx="7626752" cy="7924800"/>
        </p:xfrm>
        <a:graphic>
          <a:graphicData uri="http://schemas.openxmlformats.org/drawingml/2006/table">
            <a:tbl>
              <a:tblPr>
                <a:tableStyleId>{5940675A-B579-460E-94D1-54222C63F5DA}</a:tableStyleId>
              </a:tblPr>
              <a:tblGrid>
                <a:gridCol w="7626752">
                  <a:extLst>
                    <a:ext uri="{9D8B030D-6E8A-4147-A177-3AD203B41FA5}">
                      <a16:colId xmlns:a16="http://schemas.microsoft.com/office/drawing/2014/main" val="20000"/>
                    </a:ext>
                  </a:extLst>
                </a:gridCol>
              </a:tblGrid>
              <a:tr h="0">
                <a:tc>
                  <a:txBody>
                    <a:bodyPr/>
                    <a:lstStyle/>
                    <a:p>
                      <a:pPr algn="ctr"/>
                      <a:r>
                        <a:rPr lang="vi-VN" sz="4000" b="1" dirty="0">
                          <a:effectLst/>
                          <a:latin typeface="Times New Roman" panose="02020603050405020304" pitchFamily="18" charset="0"/>
                          <a:cs typeface="Times New Roman" panose="02020603050405020304" pitchFamily="18" charset="0"/>
                        </a:rPr>
                        <a:t>Người nghe</a:t>
                      </a:r>
                      <a:endParaRPr lang="vi-VN" sz="4000" b="1" dirty="0">
                        <a:solidFill>
                          <a:srgbClr val="000000"/>
                        </a:solidFill>
                        <a:effectLst/>
                        <a:latin typeface="Times New Roman" panose="02020603050405020304" pitchFamily="18" charset="0"/>
                        <a:cs typeface="Times New Roman" panose="02020603050405020304" pitchFamily="18" charset="0"/>
                      </a:endParaRPr>
                    </a:p>
                  </a:txBody>
                  <a:tcPr marL="0" marR="0" marT="0" marB="0">
                    <a:solidFill>
                      <a:srgbClr val="E9E0D6"/>
                    </a:solidFill>
                  </a:tcPr>
                </a:tc>
                <a:extLst>
                  <a:ext uri="{0D108BD9-81ED-4DB2-BD59-A6C34878D82A}">
                    <a16:rowId xmlns:a16="http://schemas.microsoft.com/office/drawing/2014/main" val="10000"/>
                  </a:ext>
                </a:extLst>
              </a:tr>
              <a:tr h="0">
                <a:tc>
                  <a:txBody>
                    <a:bodyPr/>
                    <a:lstStyle/>
                    <a:p>
                      <a:pPr algn="just"/>
                      <a:r>
                        <a:rPr lang="en-US" sz="4000" b="0" i="0" kern="1200" dirty="0">
                          <a:solidFill>
                            <a:schemeClr val="tx1"/>
                          </a:solidFill>
                          <a:effectLst/>
                          <a:latin typeface="Times New Roman" panose="02020603050405020304" pitchFamily="18" charset="0"/>
                          <a:ea typeface="+mn-ea"/>
                          <a:cs typeface="Times New Roman" panose="02020603050405020304" pitchFamily="18" charset="0"/>
                        </a:rPr>
                        <a:t>-</a:t>
                      </a:r>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Kiểm tra việc nghe và ghi chép các nội dung thông tin (Đã chính xác chưa, thu hoạch được những gì?...).</a:t>
                      </a:r>
                    </a:p>
                    <a:p>
                      <a:pPr algn="just"/>
                      <a:r>
                        <a:rPr lang="en-US" sz="4000" b="0" i="0" kern="1200" dirty="0">
                          <a:solidFill>
                            <a:schemeClr val="tx1"/>
                          </a:solidFill>
                          <a:effectLst/>
                          <a:latin typeface="Times New Roman" panose="02020603050405020304" pitchFamily="18" charset="0"/>
                          <a:ea typeface="+mn-ea"/>
                          <a:cs typeface="Times New Roman" panose="02020603050405020304" pitchFamily="18" charset="0"/>
                        </a:rPr>
                        <a:t>-</a:t>
                      </a:r>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Nêu nhận xét về nội dung, hình thức và tính thuyết phục của bài trình bày.</a:t>
                      </a:r>
                    </a:p>
                    <a:p>
                      <a:pPr algn="just"/>
                      <a:r>
                        <a:rPr lang="en-US" sz="4000" b="0" i="0" kern="1200" dirty="0">
                          <a:solidFill>
                            <a:schemeClr val="tx1"/>
                          </a:solidFill>
                          <a:effectLst/>
                          <a:latin typeface="Times New Roman" panose="02020603050405020304" pitchFamily="18" charset="0"/>
                          <a:ea typeface="+mn-ea"/>
                          <a:cs typeface="Times New Roman" panose="02020603050405020304" pitchFamily="18" charset="0"/>
                        </a:rPr>
                        <a:t>-</a:t>
                      </a:r>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Đánh giá:</a:t>
                      </a:r>
                    </a:p>
                    <a:p>
                      <a:pPr algn="just"/>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Em thấy bài trình bày của bạn có thuyết phục không? Vì sao?</a:t>
                      </a:r>
                    </a:p>
                    <a:p>
                      <a:pPr algn="just"/>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Điều em rút ra được từ bài trình bày của bạn là gì?</a:t>
                      </a:r>
                      <a:endParaRPr lang="en-US" sz="4000" b="0" i="0" kern="1200" dirty="0">
                        <a:solidFill>
                          <a:schemeClr val="tx1"/>
                        </a:solidFill>
                        <a:effectLst/>
                        <a:latin typeface="Times New Roman" panose="02020603050405020304" pitchFamily="18" charset="0"/>
                        <a:ea typeface="+mn-ea"/>
                        <a:cs typeface="Times New Roman" panose="02020603050405020304" pitchFamily="18" charset="0"/>
                      </a:endParaRPr>
                    </a:p>
                    <a:p>
                      <a:pPr algn="just"/>
                      <a:endParaRPr lang="vi-VN" sz="4000" b="0" i="0" kern="1200" dirty="0">
                        <a:solidFill>
                          <a:schemeClr val="tx1"/>
                        </a:solidFill>
                        <a:effectLst/>
                        <a:latin typeface="Times New Roman" panose="02020603050405020304" pitchFamily="18" charset="0"/>
                        <a:ea typeface="+mn-ea"/>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10001"/>
                  </a:ext>
                </a:extLst>
              </a:tr>
            </a:tbl>
          </a:graphicData>
        </a:graphic>
      </p:graphicFrame>
      <p:grpSp>
        <p:nvGrpSpPr>
          <p:cNvPr id="6" name="Group 5">
            <a:extLst>
              <a:ext uri="{FF2B5EF4-FFF2-40B4-BE49-F238E27FC236}">
                <a16:creationId xmlns:a16="http://schemas.microsoft.com/office/drawing/2014/main" id="{FFC4EFD4-95E4-2476-DB01-6A2E01509644}"/>
              </a:ext>
            </a:extLst>
          </p:cNvPr>
          <p:cNvGrpSpPr/>
          <p:nvPr/>
        </p:nvGrpSpPr>
        <p:grpSpPr>
          <a:xfrm>
            <a:off x="521757" y="643018"/>
            <a:ext cx="482666" cy="482666"/>
            <a:chOff x="0" y="0"/>
            <a:chExt cx="812800" cy="812800"/>
          </a:xfrm>
        </p:grpSpPr>
        <p:sp>
          <p:nvSpPr>
            <p:cNvPr id="8" name="Freeform 7">
              <a:extLst>
                <a:ext uri="{FF2B5EF4-FFF2-40B4-BE49-F238E27FC236}">
                  <a16:creationId xmlns:a16="http://schemas.microsoft.com/office/drawing/2014/main" id="{876C4482-0524-2705-D22A-73D40C86A9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sp>
        <p:sp>
          <p:nvSpPr>
            <p:cNvPr id="9" name="TextBox 8">
              <a:extLst>
                <a:ext uri="{FF2B5EF4-FFF2-40B4-BE49-F238E27FC236}">
                  <a16:creationId xmlns:a16="http://schemas.microsoft.com/office/drawing/2014/main" id="{BBB6AE71-8A50-D6D9-DEB7-0CECE62C0229}"/>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0" name="Group 9">
            <a:extLst>
              <a:ext uri="{FF2B5EF4-FFF2-40B4-BE49-F238E27FC236}">
                <a16:creationId xmlns:a16="http://schemas.microsoft.com/office/drawing/2014/main" id="{B2C972DC-DB90-D695-B5BE-40196DCBD10C}"/>
              </a:ext>
            </a:extLst>
          </p:cNvPr>
          <p:cNvGrpSpPr/>
          <p:nvPr/>
        </p:nvGrpSpPr>
        <p:grpSpPr>
          <a:xfrm>
            <a:off x="1105269" y="643018"/>
            <a:ext cx="482666" cy="482666"/>
            <a:chOff x="0" y="0"/>
            <a:chExt cx="812800" cy="812800"/>
          </a:xfrm>
        </p:grpSpPr>
        <p:sp>
          <p:nvSpPr>
            <p:cNvPr id="11" name="Freeform 10">
              <a:extLst>
                <a:ext uri="{FF2B5EF4-FFF2-40B4-BE49-F238E27FC236}">
                  <a16:creationId xmlns:a16="http://schemas.microsoft.com/office/drawing/2014/main" id="{9AAF330E-7DB6-C246-5854-7E9AE04C516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sp>
        <p:sp>
          <p:nvSpPr>
            <p:cNvPr id="12" name="TextBox 11">
              <a:extLst>
                <a:ext uri="{FF2B5EF4-FFF2-40B4-BE49-F238E27FC236}">
                  <a16:creationId xmlns:a16="http://schemas.microsoft.com/office/drawing/2014/main" id="{1F37BAB7-78C4-07BE-6599-1F98E5086C77}"/>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Group 12">
            <a:extLst>
              <a:ext uri="{FF2B5EF4-FFF2-40B4-BE49-F238E27FC236}">
                <a16:creationId xmlns:a16="http://schemas.microsoft.com/office/drawing/2014/main" id="{0A18C402-C93C-ED78-08A7-C7A4E73A6A06}"/>
              </a:ext>
            </a:extLst>
          </p:cNvPr>
          <p:cNvGrpSpPr/>
          <p:nvPr/>
        </p:nvGrpSpPr>
        <p:grpSpPr>
          <a:xfrm>
            <a:off x="1683811" y="643018"/>
            <a:ext cx="482666" cy="482666"/>
            <a:chOff x="0" y="0"/>
            <a:chExt cx="812800" cy="812800"/>
          </a:xfrm>
        </p:grpSpPr>
        <p:sp>
          <p:nvSpPr>
            <p:cNvPr id="14" name="Freeform 13">
              <a:extLst>
                <a:ext uri="{FF2B5EF4-FFF2-40B4-BE49-F238E27FC236}">
                  <a16:creationId xmlns:a16="http://schemas.microsoft.com/office/drawing/2014/main" id="{AFF53BFA-7056-F25B-C9D8-726F0C1F302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sp>
        <p:sp>
          <p:nvSpPr>
            <p:cNvPr id="15" name="TextBox 14">
              <a:extLst>
                <a:ext uri="{FF2B5EF4-FFF2-40B4-BE49-F238E27FC236}">
                  <a16:creationId xmlns:a16="http://schemas.microsoft.com/office/drawing/2014/main" id="{8E63EFE1-8F4C-EE4E-CAC2-856BD28F60FD}"/>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65761553-2BFF-2AE6-0570-CC19A71D6FEA}"/>
              </a:ext>
            </a:extLst>
          </p:cNvPr>
          <p:cNvGrpSpPr/>
          <p:nvPr/>
        </p:nvGrpSpPr>
        <p:grpSpPr>
          <a:xfrm>
            <a:off x="2262354" y="643018"/>
            <a:ext cx="482666" cy="482666"/>
            <a:chOff x="0" y="0"/>
            <a:chExt cx="812800" cy="812800"/>
          </a:xfrm>
        </p:grpSpPr>
        <p:sp>
          <p:nvSpPr>
            <p:cNvPr id="17" name="Freeform 16">
              <a:extLst>
                <a:ext uri="{FF2B5EF4-FFF2-40B4-BE49-F238E27FC236}">
                  <a16:creationId xmlns:a16="http://schemas.microsoft.com/office/drawing/2014/main" id="{B1E65490-7332-A367-5430-3CACADFB9A5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sp>
        <p:sp>
          <p:nvSpPr>
            <p:cNvPr id="18" name="TextBox 17">
              <a:extLst>
                <a:ext uri="{FF2B5EF4-FFF2-40B4-BE49-F238E27FC236}">
                  <a16:creationId xmlns:a16="http://schemas.microsoft.com/office/drawing/2014/main" id="{5A4B8331-4F06-9E6E-C2D2-8D2749A1B81E}"/>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47216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0"/>
          <p:cNvSpPr txBox="1"/>
          <p:nvPr/>
        </p:nvSpPr>
        <p:spPr>
          <a:xfrm>
            <a:off x="685800" y="3924300"/>
            <a:ext cx="10550743" cy="923330"/>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i="0" u="none" strike="noStrike" kern="1200" cap="none" spc="0" normalizeH="0" baseline="0" noProof="0" dirty="0" err="1">
                <a:ln>
                  <a:noFill/>
                </a:ln>
                <a:solidFill>
                  <a:srgbClr val="FF0000"/>
                </a:solidFill>
                <a:effectLst/>
                <a:uLnTx/>
                <a:uFillTx/>
                <a:latin typeface="#9Slide07 Crocante" panose="02000000000000000000" pitchFamily="2" charset="0"/>
                <a:cs typeface="Times New Roman" panose="02020603050405020304" pitchFamily="18" charset="0"/>
              </a:rPr>
              <a:t>Hoạt</a:t>
            </a:r>
            <a:r>
              <a:rPr kumimoji="0" lang="en-US" sz="6000" i="0" u="none" strike="noStrike" kern="1200" cap="none" spc="0" normalizeH="0" baseline="0" noProof="0" dirty="0">
                <a:ln>
                  <a:noFill/>
                </a:ln>
                <a:solidFill>
                  <a:srgbClr val="FF0000"/>
                </a:solidFill>
                <a:effectLst/>
                <a:uLnTx/>
                <a:uFillTx/>
                <a:latin typeface="#9Slide07 Crocante" panose="02000000000000000000" pitchFamily="2" charset="0"/>
                <a:cs typeface="Times New Roman" panose="02020603050405020304" pitchFamily="18" charset="0"/>
              </a:rPr>
              <a:t> </a:t>
            </a:r>
            <a:r>
              <a:rPr kumimoji="0" lang="en-US" sz="6000" i="0" u="none" strike="noStrike" kern="1200" cap="none" spc="0" normalizeH="0" baseline="0" noProof="0" dirty="0" err="1">
                <a:ln>
                  <a:noFill/>
                </a:ln>
                <a:solidFill>
                  <a:srgbClr val="FF0000"/>
                </a:solidFill>
                <a:effectLst/>
                <a:uLnTx/>
                <a:uFillTx/>
                <a:latin typeface="#9Slide07 Crocante" panose="02000000000000000000" pitchFamily="2" charset="0"/>
                <a:cs typeface="Times New Roman" panose="02020603050405020304" pitchFamily="18" charset="0"/>
              </a:rPr>
              <a:t>động</a:t>
            </a:r>
            <a:r>
              <a:rPr kumimoji="0" lang="en-US" sz="6000" i="0" u="none" strike="noStrike" kern="1200" cap="none" spc="0" normalizeH="0" baseline="0" noProof="0" dirty="0">
                <a:ln>
                  <a:noFill/>
                </a:ln>
                <a:solidFill>
                  <a:srgbClr val="FF0000"/>
                </a:solidFill>
                <a:effectLst/>
                <a:uLnTx/>
                <a:uFillTx/>
                <a:latin typeface="#9Slide07 Crocante" panose="02000000000000000000" pitchFamily="2" charset="0"/>
                <a:cs typeface="Times New Roman" panose="02020603050405020304" pitchFamily="18" charset="0"/>
              </a:rPr>
              <a:t> </a:t>
            </a:r>
            <a:r>
              <a:rPr kumimoji="0" lang="en-US" sz="6000" i="0" u="none" strike="noStrike" kern="1200" cap="none" spc="0" normalizeH="0" baseline="0" noProof="0" dirty="0" err="1">
                <a:ln>
                  <a:noFill/>
                </a:ln>
                <a:solidFill>
                  <a:srgbClr val="FF0000"/>
                </a:solidFill>
                <a:effectLst/>
                <a:uLnTx/>
                <a:uFillTx/>
                <a:latin typeface="#9Slide07 Crocante" panose="02000000000000000000" pitchFamily="2" charset="0"/>
                <a:cs typeface="Times New Roman" panose="02020603050405020304" pitchFamily="18" charset="0"/>
              </a:rPr>
              <a:t>nhóm</a:t>
            </a:r>
            <a:r>
              <a:rPr kumimoji="0" lang="en-US" sz="6000" i="0" u="none" strike="noStrike" kern="1200" cap="none" spc="0" normalizeH="0" baseline="0" noProof="0" dirty="0">
                <a:ln>
                  <a:noFill/>
                </a:ln>
                <a:solidFill>
                  <a:srgbClr val="FF0000"/>
                </a:solidFill>
                <a:effectLst/>
                <a:uLnTx/>
                <a:uFillTx/>
                <a:latin typeface="#9Slide07 Crocante" panose="02000000000000000000" pitchFamily="2" charset="0"/>
                <a:cs typeface="Times New Roman" panose="02020603050405020304" pitchFamily="18" charset="0"/>
              </a:rPr>
              <a:t> </a:t>
            </a:r>
            <a:r>
              <a:rPr kumimoji="0" lang="en-US" sz="6000" i="0" u="none" strike="noStrike" kern="1200" cap="none" spc="0" normalizeH="0" baseline="0" noProof="0" dirty="0" err="1">
                <a:ln>
                  <a:noFill/>
                </a:ln>
                <a:solidFill>
                  <a:srgbClr val="FF0000"/>
                </a:solidFill>
                <a:effectLst/>
                <a:uLnTx/>
                <a:uFillTx/>
                <a:latin typeface="#9Slide07 Crocante" panose="02000000000000000000" pitchFamily="2" charset="0"/>
                <a:cs typeface="Times New Roman" panose="02020603050405020304" pitchFamily="18" charset="0"/>
              </a:rPr>
              <a:t>bàn</a:t>
            </a:r>
            <a:endParaRPr kumimoji="0" lang="en-US" sz="6000" i="0" u="none" strike="noStrike" kern="1200" cap="none" spc="0" normalizeH="0" baseline="0" noProof="0" dirty="0">
              <a:ln>
                <a:noFill/>
              </a:ln>
              <a:solidFill>
                <a:srgbClr val="FF0000"/>
              </a:solidFill>
              <a:effectLst/>
              <a:uLnTx/>
              <a:uFillTx/>
              <a:latin typeface="#9Slide07 Crocante" panose="02000000000000000000" pitchFamily="2" charset="0"/>
              <a:cs typeface="Times New Roman" panose="02020603050405020304" pitchFamily="18" charset="0"/>
            </a:endParaRPr>
          </a:p>
        </p:txBody>
      </p:sp>
      <p:pic>
        <p:nvPicPr>
          <p:cNvPr id="4" name="Picture 3">
            <a:extLst>
              <a:ext uri="{FF2B5EF4-FFF2-40B4-BE49-F238E27FC236}">
                <a16:creationId xmlns:a16="http://schemas.microsoft.com/office/drawing/2014/main" id="{3ABD131E-B6FF-DC58-65E1-AE49FEBED328}"/>
              </a:ext>
            </a:extLst>
          </p:cNvPr>
          <p:cNvPicPr>
            <a:picLocks noChangeAspect="1"/>
          </p:cNvPicPr>
          <p:nvPr/>
        </p:nvPicPr>
        <p:blipFill>
          <a:blip r:embed="rId3"/>
          <a:stretch>
            <a:fillRect/>
          </a:stretch>
        </p:blipFill>
        <p:spPr>
          <a:xfrm>
            <a:off x="9220200" y="0"/>
            <a:ext cx="7151355" cy="10287000"/>
          </a:xfrm>
          <a:prstGeom prst="rect">
            <a:avLst/>
          </a:prstGeom>
        </p:spPr>
      </p:pic>
      <p:grpSp>
        <p:nvGrpSpPr>
          <p:cNvPr id="5" name="Group 4">
            <a:extLst>
              <a:ext uri="{FF2B5EF4-FFF2-40B4-BE49-F238E27FC236}">
                <a16:creationId xmlns:a16="http://schemas.microsoft.com/office/drawing/2014/main" id="{FFC4EFD4-95E4-2476-DB01-6A2E01509644}"/>
              </a:ext>
            </a:extLst>
          </p:cNvPr>
          <p:cNvGrpSpPr/>
          <p:nvPr/>
        </p:nvGrpSpPr>
        <p:grpSpPr>
          <a:xfrm>
            <a:off x="521757" y="643018"/>
            <a:ext cx="482666" cy="482666"/>
            <a:chOff x="0" y="0"/>
            <a:chExt cx="812800" cy="812800"/>
          </a:xfrm>
        </p:grpSpPr>
        <p:sp>
          <p:nvSpPr>
            <p:cNvPr id="6" name="Freeform 5">
              <a:extLst>
                <a:ext uri="{FF2B5EF4-FFF2-40B4-BE49-F238E27FC236}">
                  <a16:creationId xmlns:a16="http://schemas.microsoft.com/office/drawing/2014/main" id="{876C4482-0524-2705-D22A-73D40C86A9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sp>
        <p:sp>
          <p:nvSpPr>
            <p:cNvPr id="7" name="TextBox 6">
              <a:extLst>
                <a:ext uri="{FF2B5EF4-FFF2-40B4-BE49-F238E27FC236}">
                  <a16:creationId xmlns:a16="http://schemas.microsoft.com/office/drawing/2014/main" id="{BBB6AE71-8A50-D6D9-DEB7-0CECE62C0229}"/>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B2C972DC-DB90-D695-B5BE-40196DCBD10C}"/>
              </a:ext>
            </a:extLst>
          </p:cNvPr>
          <p:cNvGrpSpPr/>
          <p:nvPr/>
        </p:nvGrpSpPr>
        <p:grpSpPr>
          <a:xfrm>
            <a:off x="1105269" y="643018"/>
            <a:ext cx="482666" cy="482666"/>
            <a:chOff x="0" y="0"/>
            <a:chExt cx="812800" cy="812800"/>
          </a:xfrm>
        </p:grpSpPr>
        <p:sp>
          <p:nvSpPr>
            <p:cNvPr id="10" name="Freeform 9">
              <a:extLst>
                <a:ext uri="{FF2B5EF4-FFF2-40B4-BE49-F238E27FC236}">
                  <a16:creationId xmlns:a16="http://schemas.microsoft.com/office/drawing/2014/main" id="{9AAF330E-7DB6-C246-5854-7E9AE04C516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sp>
        <p:sp>
          <p:nvSpPr>
            <p:cNvPr id="11" name="TextBox 10">
              <a:extLst>
                <a:ext uri="{FF2B5EF4-FFF2-40B4-BE49-F238E27FC236}">
                  <a16:creationId xmlns:a16="http://schemas.microsoft.com/office/drawing/2014/main" id="{1F37BAB7-78C4-07BE-6599-1F98E5086C77}"/>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1">
            <a:extLst>
              <a:ext uri="{FF2B5EF4-FFF2-40B4-BE49-F238E27FC236}">
                <a16:creationId xmlns:a16="http://schemas.microsoft.com/office/drawing/2014/main" id="{0A18C402-C93C-ED78-08A7-C7A4E73A6A06}"/>
              </a:ext>
            </a:extLst>
          </p:cNvPr>
          <p:cNvGrpSpPr/>
          <p:nvPr/>
        </p:nvGrpSpPr>
        <p:grpSpPr>
          <a:xfrm>
            <a:off x="1683811" y="643018"/>
            <a:ext cx="482666" cy="482666"/>
            <a:chOff x="0" y="0"/>
            <a:chExt cx="812800" cy="812800"/>
          </a:xfrm>
        </p:grpSpPr>
        <p:sp>
          <p:nvSpPr>
            <p:cNvPr id="13" name="Freeform 12">
              <a:extLst>
                <a:ext uri="{FF2B5EF4-FFF2-40B4-BE49-F238E27FC236}">
                  <a16:creationId xmlns:a16="http://schemas.microsoft.com/office/drawing/2014/main" id="{AFF53BFA-7056-F25B-C9D8-726F0C1F302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sp>
        <p:sp>
          <p:nvSpPr>
            <p:cNvPr id="14" name="TextBox 13">
              <a:extLst>
                <a:ext uri="{FF2B5EF4-FFF2-40B4-BE49-F238E27FC236}">
                  <a16:creationId xmlns:a16="http://schemas.microsoft.com/office/drawing/2014/main" id="{8E63EFE1-8F4C-EE4E-CAC2-856BD28F60FD}"/>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4">
            <a:extLst>
              <a:ext uri="{FF2B5EF4-FFF2-40B4-BE49-F238E27FC236}">
                <a16:creationId xmlns:a16="http://schemas.microsoft.com/office/drawing/2014/main" id="{65761553-2BFF-2AE6-0570-CC19A71D6FEA}"/>
              </a:ext>
            </a:extLst>
          </p:cNvPr>
          <p:cNvGrpSpPr/>
          <p:nvPr/>
        </p:nvGrpSpPr>
        <p:grpSpPr>
          <a:xfrm>
            <a:off x="2262354" y="643018"/>
            <a:ext cx="482666" cy="482666"/>
            <a:chOff x="0" y="0"/>
            <a:chExt cx="812800" cy="812800"/>
          </a:xfrm>
        </p:grpSpPr>
        <p:sp>
          <p:nvSpPr>
            <p:cNvPr id="16" name="Freeform 15">
              <a:extLst>
                <a:ext uri="{FF2B5EF4-FFF2-40B4-BE49-F238E27FC236}">
                  <a16:creationId xmlns:a16="http://schemas.microsoft.com/office/drawing/2014/main" id="{B1E65490-7332-A367-5430-3CACADFB9A5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sp>
        <p:sp>
          <p:nvSpPr>
            <p:cNvPr id="17" name="TextBox 16">
              <a:extLst>
                <a:ext uri="{FF2B5EF4-FFF2-40B4-BE49-F238E27FC236}">
                  <a16:creationId xmlns:a16="http://schemas.microsoft.com/office/drawing/2014/main" id="{5A4B8331-4F06-9E6E-C2D2-8D2749A1B81E}"/>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365618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228654916"/>
              </p:ext>
            </p:extLst>
          </p:nvPr>
        </p:nvGraphicFramePr>
        <p:xfrm>
          <a:off x="228600" y="190500"/>
          <a:ext cx="17754600" cy="9988731"/>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3193838506"/>
                    </a:ext>
                  </a:extLst>
                </a:gridCol>
                <a:gridCol w="14325600">
                  <a:extLst>
                    <a:ext uri="{9D8B030D-6E8A-4147-A177-3AD203B41FA5}">
                      <a16:colId xmlns:a16="http://schemas.microsoft.com/office/drawing/2014/main" val="4141390821"/>
                    </a:ext>
                  </a:extLst>
                </a:gridCol>
              </a:tblGrid>
              <a:tr h="982980">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400" b="1" kern="1200" dirty="0" err="1">
                          <a:solidFill>
                            <a:schemeClr val="tx1"/>
                          </a:solidFill>
                          <a:latin typeface="Times New Roman" panose="02020603050405020304" pitchFamily="18" charset="0"/>
                          <a:ea typeface="+mn-ea"/>
                          <a:cs typeface="Times New Roman" panose="02020603050405020304" pitchFamily="18" charset="0"/>
                        </a:rPr>
                        <a:t>Có</a:t>
                      </a:r>
                      <a:r>
                        <a:rPr lang="en-US" sz="3400" b="1" kern="1200" baseline="0" dirty="0">
                          <a:solidFill>
                            <a:schemeClr val="tx1"/>
                          </a:solidFill>
                          <a:latin typeface="Times New Roman" panose="02020603050405020304" pitchFamily="18" charset="0"/>
                          <a:ea typeface="+mn-ea"/>
                          <a:cs typeface="Times New Roman" panose="02020603050405020304" pitchFamily="18" charset="0"/>
                        </a:rPr>
                        <a:t> ý </a:t>
                      </a:r>
                      <a:r>
                        <a:rPr lang="en-US" sz="3400" b="1" kern="1200" baseline="0" dirty="0" err="1">
                          <a:solidFill>
                            <a:schemeClr val="tx1"/>
                          </a:solidFill>
                          <a:latin typeface="Times New Roman" panose="02020603050405020304" pitchFamily="18" charset="0"/>
                          <a:ea typeface="+mn-ea"/>
                          <a:cs typeface="Times New Roman" panose="02020603050405020304" pitchFamily="18" charset="0"/>
                        </a:rPr>
                        <a:t>kiến</a:t>
                      </a:r>
                      <a:r>
                        <a:rPr lang="en-US" sz="3400" b="1" kern="1200" baseline="0" dirty="0">
                          <a:solidFill>
                            <a:schemeClr val="tx1"/>
                          </a:solidFill>
                          <a:latin typeface="Times New Roman" panose="02020603050405020304" pitchFamily="18" charset="0"/>
                          <a:ea typeface="+mn-ea"/>
                          <a:cs typeface="Times New Roman" panose="02020603050405020304" pitchFamily="18" charset="0"/>
                        </a:rPr>
                        <a:t> </a:t>
                      </a:r>
                      <a:r>
                        <a:rPr lang="en-US" sz="3400" b="1" kern="1200" baseline="0" dirty="0" err="1">
                          <a:solidFill>
                            <a:schemeClr val="tx1"/>
                          </a:solidFill>
                          <a:latin typeface="Times New Roman" panose="02020603050405020304" pitchFamily="18" charset="0"/>
                          <a:ea typeface="+mn-ea"/>
                          <a:cs typeface="Times New Roman" panose="02020603050405020304" pitchFamily="18" charset="0"/>
                        </a:rPr>
                        <a:t>cho</a:t>
                      </a:r>
                      <a:r>
                        <a:rPr lang="en-US" sz="3400" b="1" kern="1200" baseline="0" dirty="0">
                          <a:solidFill>
                            <a:schemeClr val="tx1"/>
                          </a:solidFill>
                          <a:latin typeface="Times New Roman" panose="02020603050405020304" pitchFamily="18" charset="0"/>
                          <a:ea typeface="+mn-ea"/>
                          <a:cs typeface="Times New Roman" panose="02020603050405020304" pitchFamily="18" charset="0"/>
                        </a:rPr>
                        <a:t> </a:t>
                      </a:r>
                      <a:r>
                        <a:rPr lang="en-US" sz="3400" b="1" kern="1200" baseline="0" dirty="0" err="1">
                          <a:solidFill>
                            <a:schemeClr val="tx1"/>
                          </a:solidFill>
                          <a:latin typeface="Times New Roman" panose="02020603050405020304" pitchFamily="18" charset="0"/>
                          <a:ea typeface="+mn-ea"/>
                          <a:cs typeface="Times New Roman" panose="02020603050405020304" pitchFamily="18" charset="0"/>
                        </a:rPr>
                        <a:t>rằng</a:t>
                      </a:r>
                      <a:r>
                        <a:rPr lang="en-US" sz="3400" b="1" kern="1200" baseline="0" dirty="0">
                          <a:solidFill>
                            <a:schemeClr val="tx1"/>
                          </a:solidFill>
                          <a:latin typeface="Times New Roman" panose="02020603050405020304" pitchFamily="18" charset="0"/>
                          <a:ea typeface="+mn-ea"/>
                          <a:cs typeface="Times New Roman" panose="02020603050405020304" pitchFamily="18" charset="0"/>
                        </a:rPr>
                        <a:t>: </a:t>
                      </a:r>
                      <a:r>
                        <a:rPr lang="vi-VN" sz="3400" b="1" kern="1200" dirty="0">
                          <a:solidFill>
                            <a:schemeClr val="tx1"/>
                          </a:solidFill>
                          <a:latin typeface="Times New Roman" panose="02020603050405020304" pitchFamily="18" charset="0"/>
                          <a:ea typeface="+mn-ea"/>
                          <a:cs typeface="Times New Roman" panose="02020603050405020304" pitchFamily="18" charset="0"/>
                        </a:rPr>
                        <a:t>Thơ văn Nguyễn Đình Chiểu thể hiện rõ nét sắc thái của ngôn ngữ Nam bộ. Hãy làm rõ ý kiến đó qua đoạn trích “Lục Vân Tiên cứu Kiều Nguyệt Nga”.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0D6"/>
                    </a:solidFill>
                  </a:tcPr>
                </a:tc>
                <a:tc hMerge="1">
                  <a:txBody>
                    <a:bodyPr/>
                    <a:lstStyle/>
                    <a:p>
                      <a:endParaRPr lang="en-US" dirty="0"/>
                    </a:p>
                  </a:txBody>
                  <a:tcPr/>
                </a:tc>
                <a:extLst>
                  <a:ext uri="{0D108BD9-81ED-4DB2-BD59-A6C34878D82A}">
                    <a16:rowId xmlns:a16="http://schemas.microsoft.com/office/drawing/2014/main" val="3045775293"/>
                  </a:ext>
                </a:extLst>
              </a:tr>
              <a:tr h="182553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400" b="1" kern="1200" dirty="0">
                          <a:solidFill>
                            <a:schemeClr val="tx1"/>
                          </a:solidFill>
                          <a:latin typeface="Times New Roman" panose="02020603050405020304" pitchFamily="18" charset="0"/>
                          <a:ea typeface="+mn-ea"/>
                          <a:cs typeface="Times New Roman" panose="02020603050405020304" pitchFamily="18" charset="0"/>
                        </a:rPr>
                        <a:t>Ý kiến đó là đúng hay sai? Vì sao?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0D6"/>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400" kern="1200" dirty="0">
                          <a:solidFill>
                            <a:schemeClr val="tx1"/>
                          </a:solidFill>
                          <a:latin typeface="Times New Roman" panose="02020603050405020304" pitchFamily="18" charset="0"/>
                          <a:ea typeface="+mn-ea"/>
                          <a:cs typeface="Times New Roman" panose="02020603050405020304" pitchFamily="18" charset="0"/>
                        </a:rPr>
                        <a:t> Ý kiến đó là đúng vì trong Truyện Lục Vân Tiên, đặc biệt trong đoạn trích </a:t>
                      </a:r>
                      <a:r>
                        <a:rPr lang="vi-VN" sz="3400" i="1" kern="1200" dirty="0">
                          <a:solidFill>
                            <a:schemeClr val="tx1"/>
                          </a:solidFill>
                          <a:latin typeface="Times New Roman" panose="02020603050405020304" pitchFamily="18" charset="0"/>
                          <a:ea typeface="+mn-ea"/>
                          <a:cs typeface="Times New Roman" panose="02020603050405020304" pitchFamily="18" charset="0"/>
                        </a:rPr>
                        <a:t>Lục Vân Tiên cứu Kiều Nguyệt Nga</a:t>
                      </a:r>
                      <a:r>
                        <a:rPr lang="vi-VN" sz="3400" kern="1200" dirty="0">
                          <a:solidFill>
                            <a:schemeClr val="tx1"/>
                          </a:solidFill>
                          <a:latin typeface="Times New Roman" panose="02020603050405020304" pitchFamily="18" charset="0"/>
                          <a:ea typeface="+mn-ea"/>
                          <a:cs typeface="Times New Roman" panose="02020603050405020304" pitchFamily="18" charset="0"/>
                        </a:rPr>
                        <a:t>, Nguyễn Đình Chiểu đã sử dụng rất nhiều ngôn ngữ Nam Bộ.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8364089"/>
                  </a:ext>
                </a:extLst>
              </a:tr>
              <a:tr h="266808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400" b="1" kern="1200" dirty="0">
                          <a:solidFill>
                            <a:schemeClr val="tx1"/>
                          </a:solidFill>
                          <a:latin typeface="Times New Roman" panose="02020603050405020304" pitchFamily="18" charset="0"/>
                          <a:ea typeface="+mn-ea"/>
                          <a:cs typeface="Times New Roman" panose="02020603050405020304" pitchFamily="18" charset="0"/>
                        </a:rPr>
                        <a:t>Ngôn ngữ Nam bộ là gì?</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0D6"/>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400" kern="1200" dirty="0">
                          <a:solidFill>
                            <a:schemeClr val="tx1"/>
                          </a:solidFill>
                          <a:latin typeface="Times New Roman" panose="02020603050405020304" pitchFamily="18" charset="0"/>
                          <a:ea typeface="+mn-ea"/>
                          <a:cs typeface="Times New Roman" panose="02020603050405020304" pitchFamily="18" charset="0"/>
                        </a:rPr>
                        <a:t>Tiếng Nam Bộ là tiếng Việt của khu vực Nam Bộ. Nó có những quy luật hoạt động cơ bản giống như ngôn ngữ toàn dân nhưng rõ ràng có những khác biệt so với tiếng được coi là chuẩn của toàn dân cả về phát âm, từ vựng, ngữ pháp và cả trong cách chơi chữ, nói lái, nói lướt âm, nuốt âm, đặt tên đất, tên sông rạch, cầu cống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8402246"/>
                  </a:ext>
                </a:extLst>
              </a:tr>
              <a:tr h="435319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400" b="1" kern="1200" dirty="0">
                          <a:solidFill>
                            <a:schemeClr val="tx1"/>
                          </a:solidFill>
                          <a:latin typeface="Times New Roman" panose="02020603050405020304" pitchFamily="18" charset="0"/>
                          <a:ea typeface="+mn-ea"/>
                          <a:cs typeface="Times New Roman" panose="02020603050405020304" pitchFamily="18" charset="0"/>
                        </a:rPr>
                        <a:t>Ngôn ngữ Nam Bộ được thể hiện rõ trong đoạn trích </a:t>
                      </a:r>
                      <a:r>
                        <a:rPr lang="vi-VN" sz="3400" b="1" i="1" kern="1200" dirty="0">
                          <a:solidFill>
                            <a:schemeClr val="tx1"/>
                          </a:solidFill>
                          <a:latin typeface="Times New Roman" panose="02020603050405020304" pitchFamily="18" charset="0"/>
                          <a:ea typeface="+mn-ea"/>
                          <a:cs typeface="Times New Roman" panose="02020603050405020304" pitchFamily="18" charset="0"/>
                        </a:rPr>
                        <a:t>Lục Vân Tiên cứu Kiều Nguyệt Nga </a:t>
                      </a:r>
                      <a:r>
                        <a:rPr lang="vi-VN" sz="3400" b="1" kern="1200" dirty="0">
                          <a:solidFill>
                            <a:schemeClr val="tx1"/>
                          </a:solidFill>
                          <a:latin typeface="Times New Roman" panose="02020603050405020304" pitchFamily="18" charset="0"/>
                          <a:ea typeface="+mn-ea"/>
                          <a:cs typeface="Times New Roman" panose="02020603050405020304" pitchFamily="18" charset="0"/>
                        </a:rPr>
                        <a:t>như thế nào?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0D6"/>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400" b="1" kern="1200" dirty="0">
                          <a:solidFill>
                            <a:schemeClr val="tx1"/>
                          </a:solidFill>
                          <a:latin typeface="Times New Roman" panose="02020603050405020304" pitchFamily="18" charset="0"/>
                          <a:ea typeface="+mn-ea"/>
                          <a:cs typeface="Times New Roman" panose="02020603050405020304" pitchFamily="18" charset="0"/>
                        </a:rPr>
                        <a:t>+</a:t>
                      </a:r>
                      <a:r>
                        <a:rPr lang="en-US" sz="3400" b="1" kern="1200" baseline="0" dirty="0">
                          <a:solidFill>
                            <a:schemeClr val="tx1"/>
                          </a:solidFill>
                          <a:latin typeface="Times New Roman" panose="02020603050405020304" pitchFamily="18" charset="0"/>
                          <a:ea typeface="+mn-ea"/>
                          <a:cs typeface="Times New Roman" panose="02020603050405020304" pitchFamily="18" charset="0"/>
                        </a:rPr>
                        <a:t> </a:t>
                      </a:r>
                      <a:r>
                        <a:rPr lang="vi-VN" sz="3400" b="1" kern="1200" dirty="0">
                          <a:solidFill>
                            <a:schemeClr val="tx1"/>
                          </a:solidFill>
                          <a:latin typeface="Times New Roman" panose="02020603050405020304" pitchFamily="18" charset="0"/>
                          <a:ea typeface="+mn-ea"/>
                          <a:cs typeface="Times New Roman" panose="02020603050405020304" pitchFamily="18" charset="0"/>
                        </a:rPr>
                        <a:t>Ngôn ngữ của tác giả là ngôn ngữ bình dị, mộc mạc, khoáng đạt gần gũi với lời ăn tiếng nói hàng ngày. </a:t>
                      </a:r>
                      <a:endParaRPr lang="en-US" sz="3400" b="1" kern="1200" dirty="0">
                        <a:solidFill>
                          <a:schemeClr val="tx1"/>
                        </a:solidFill>
                        <a:latin typeface="Times New Roman" panose="02020603050405020304" pitchFamily="18" charset="0"/>
                        <a:ea typeface="+mn-ea"/>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3400" b="1" kern="1200" dirty="0">
                          <a:solidFill>
                            <a:schemeClr val="tx1"/>
                          </a:solidFill>
                          <a:latin typeface="Times New Roman" panose="02020603050405020304" pitchFamily="18" charset="0"/>
                          <a:ea typeface="+mn-ea"/>
                          <a:cs typeface="Times New Roman" panose="02020603050405020304" pitchFamily="18" charset="0"/>
                        </a:rPr>
                        <a:t>+</a:t>
                      </a:r>
                      <a:r>
                        <a:rPr lang="en-US" sz="3400" kern="1200" dirty="0">
                          <a:solidFill>
                            <a:schemeClr val="tx1"/>
                          </a:solidFill>
                          <a:latin typeface="Times New Roman" panose="02020603050405020304" pitchFamily="18" charset="0"/>
                          <a:ea typeface="+mn-ea"/>
                          <a:cs typeface="Times New Roman" panose="02020603050405020304" pitchFamily="18" charset="0"/>
                        </a:rPr>
                        <a:t> </a:t>
                      </a:r>
                      <a:r>
                        <a:rPr lang="vi-VN" sz="3400" b="1" kern="1200" dirty="0">
                          <a:solidFill>
                            <a:schemeClr val="tx1"/>
                          </a:solidFill>
                          <a:latin typeface="Times New Roman" panose="02020603050405020304" pitchFamily="18" charset="0"/>
                          <a:ea typeface="+mn-ea"/>
                          <a:cs typeface="Times New Roman" panose="02020603050405020304" pitchFamily="18" charset="0"/>
                        </a:rPr>
                        <a:t>Ngôn ngữ mang màu sắc địa phương Nam Bộ với các từ địa phương</a:t>
                      </a:r>
                      <a:r>
                        <a:rPr lang="vi-VN" sz="3400" kern="1200" dirty="0">
                          <a:solidFill>
                            <a:schemeClr val="tx1"/>
                          </a:solidFill>
                          <a:latin typeface="Times New Roman" panose="02020603050405020304" pitchFamily="18" charset="0"/>
                          <a:ea typeface="+mn-ea"/>
                          <a:cs typeface="Times New Roman" panose="02020603050405020304" pitchFamily="18" charset="0"/>
                        </a:rPr>
                        <a:t>: nhằm làng, xông vô, kêu rằng, tại mầy, xe nầy, tiểu thơ…</a:t>
                      </a:r>
                      <a:r>
                        <a:rPr lang="en-US" sz="3400" kern="1200" dirty="0">
                          <a:solidFill>
                            <a:schemeClr val="tx1"/>
                          </a:solidFill>
                          <a:latin typeface="Times New Roman" panose="02020603050405020304" pitchFamily="18" charset="0"/>
                          <a:ea typeface="+mn-ea"/>
                          <a:cs typeface="Times New Roman" panose="02020603050405020304" pitchFamily="18" charset="0"/>
                          <a:sym typeface="Wingdings" panose="05000000000000000000" pitchFamily="2" charset="2"/>
                        </a:rPr>
                        <a:t> </a:t>
                      </a:r>
                      <a:r>
                        <a:rPr lang="vi-VN" sz="3400" kern="1200" dirty="0">
                          <a:solidFill>
                            <a:schemeClr val="tx1"/>
                          </a:solidFill>
                          <a:latin typeface="Times New Roman" panose="02020603050405020304" pitchFamily="18" charset="0"/>
                          <a:ea typeface="+mn-ea"/>
                          <a:cs typeface="Times New Roman" panose="02020603050405020304" pitchFamily="18" charset="0"/>
                        </a:rPr>
                        <a:t>làm cho màu sắc Nam Bộ rất độc đáo, được người dân Nam Bộ yêu thích, truyền tụng. </a:t>
                      </a:r>
                      <a:endParaRPr lang="en-US" sz="3400" kern="1200" dirty="0">
                        <a:solidFill>
                          <a:schemeClr val="tx1"/>
                        </a:solidFill>
                        <a:latin typeface="Times New Roman" panose="02020603050405020304" pitchFamily="18" charset="0"/>
                        <a:ea typeface="+mn-ea"/>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3400" b="1" kern="1200" dirty="0">
                          <a:solidFill>
                            <a:schemeClr val="tx1"/>
                          </a:solidFill>
                          <a:latin typeface="Times New Roman" panose="02020603050405020304" pitchFamily="18" charset="0"/>
                          <a:ea typeface="+mn-ea"/>
                          <a:cs typeface="Times New Roman" panose="02020603050405020304" pitchFamily="18" charset="0"/>
                        </a:rPr>
                        <a:t>+ </a:t>
                      </a:r>
                      <a:r>
                        <a:rPr lang="en-US" sz="3400" b="1" kern="1200" dirty="0" err="1">
                          <a:solidFill>
                            <a:schemeClr val="tx1"/>
                          </a:solidFill>
                          <a:latin typeface="Times New Roman" panose="02020603050405020304" pitchFamily="18" charset="0"/>
                          <a:ea typeface="+mn-ea"/>
                          <a:cs typeface="Times New Roman" panose="02020603050405020304" pitchFamily="18" charset="0"/>
                        </a:rPr>
                        <a:t>Ngôn</a:t>
                      </a:r>
                      <a:r>
                        <a:rPr lang="en-US" sz="3400" b="1" kern="1200" baseline="0" dirty="0">
                          <a:solidFill>
                            <a:schemeClr val="tx1"/>
                          </a:solidFill>
                          <a:latin typeface="Times New Roman" panose="02020603050405020304" pitchFamily="18" charset="0"/>
                          <a:ea typeface="+mn-ea"/>
                          <a:cs typeface="Times New Roman" panose="02020603050405020304" pitchFamily="18" charset="0"/>
                        </a:rPr>
                        <a:t> </a:t>
                      </a:r>
                      <a:r>
                        <a:rPr lang="vi-VN" sz="3400" b="1" kern="1200" dirty="0">
                          <a:solidFill>
                            <a:schemeClr val="tx1"/>
                          </a:solidFill>
                          <a:latin typeface="Times New Roman" panose="02020603050405020304" pitchFamily="18" charset="0"/>
                          <a:ea typeface="+mn-ea"/>
                          <a:cs typeface="Times New Roman" panose="02020603050405020304" pitchFamily="18" charset="0"/>
                        </a:rPr>
                        <a:t>ngữ kể chuyện khá linh hoạt, đa dạng. </a:t>
                      </a:r>
                      <a:r>
                        <a:rPr lang="vi-VN" sz="3400" kern="1200" dirty="0">
                          <a:solidFill>
                            <a:schemeClr val="tx1"/>
                          </a:solidFill>
                          <a:latin typeface="Times New Roman" panose="02020603050405020304" pitchFamily="18" charset="0"/>
                          <a:ea typeface="+mn-ea"/>
                          <a:cs typeface="Times New Roman" panose="02020603050405020304" pitchFamily="18" charset="0"/>
                        </a:rPr>
                        <a:t>Miêu tả trận đánh, lời lẽ Phong Lai, khác hẳn với việc miêu tả cuộc trò chuyện của chàng với hai cô gái. Ngôn ngữ thơ ca rất phù hợp với diễn biến, tình tiết truyện.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4563765"/>
                  </a:ext>
                </a:extLst>
              </a:tr>
            </a:tbl>
          </a:graphicData>
        </a:graphic>
      </p:graphicFrame>
    </p:spTree>
    <p:extLst>
      <p:ext uri="{BB962C8B-B14F-4D97-AF65-F5344CB8AC3E}">
        <p14:creationId xmlns:p14="http://schemas.microsoft.com/office/powerpoint/2010/main" val="1676316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89566D5-FFFA-A1B2-4907-AB29F0B84973}"/>
              </a:ext>
            </a:extLst>
          </p:cNvPr>
          <p:cNvGrpSpPr/>
          <p:nvPr/>
        </p:nvGrpSpPr>
        <p:grpSpPr>
          <a:xfrm>
            <a:off x="6279430" y="1181100"/>
            <a:ext cx="11602170" cy="6486253"/>
            <a:chOff x="6279430" y="1181100"/>
            <a:chExt cx="11602170" cy="6486253"/>
          </a:xfrm>
        </p:grpSpPr>
        <p:sp>
          <p:nvSpPr>
            <p:cNvPr id="3" name="Freeform 2">
              <a:extLst>
                <a:ext uri="{FF2B5EF4-FFF2-40B4-BE49-F238E27FC236}">
                  <a16:creationId xmlns:a16="http://schemas.microsoft.com/office/drawing/2014/main" id="{D2689291-8C72-053C-F357-CB071FBAD731}"/>
                </a:ext>
              </a:extLst>
            </p:cNvPr>
            <p:cNvSpPr/>
            <p:nvPr/>
          </p:nvSpPr>
          <p:spPr>
            <a:xfrm>
              <a:off x="6279430" y="1181100"/>
              <a:ext cx="11602170" cy="6486253"/>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2" name="TextBox 1">
              <a:extLst>
                <a:ext uri="{FF2B5EF4-FFF2-40B4-BE49-F238E27FC236}">
                  <a16:creationId xmlns:a16="http://schemas.microsoft.com/office/drawing/2014/main" id="{6FC6FCE0-6BB3-9589-BA75-17818C755FE7}"/>
                </a:ext>
              </a:extLst>
            </p:cNvPr>
            <p:cNvSpPr txBox="1"/>
            <p:nvPr/>
          </p:nvSpPr>
          <p:spPr>
            <a:xfrm>
              <a:off x="6934200" y="2685288"/>
              <a:ext cx="10617200" cy="415498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Bài tập: Nghe và nhận biết tính thuyết phục của ý kiến người nói về vấn đề sau:</a:t>
              </a:r>
              <a:r>
                <a:rPr kumimoji="0" lang="en-US" sz="4400" b="0" i="0" u="none" strike="noStrike" kern="1200" cap="none" spc="0" normalizeH="0" baseline="0" noProof="0" dirty="0">
                  <a:ln>
                    <a:noFill/>
                  </a:ln>
                  <a:solidFill>
                    <a:prstClr val="black"/>
                  </a:solidFill>
                  <a:effectLst/>
                  <a:uLnTx/>
                  <a:uFillTx/>
                  <a:latin typeface="Calibri"/>
                  <a:ea typeface="+mn-ea"/>
                  <a:cs typeface="+mn-cs"/>
                </a:rPr>
                <a:t> </a:t>
              </a: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Thơ văn Nguyễn Đình Chiểu thể hiện rõ nét sắc thái của ngôn ngữ Nam bộ. Hãy làm rõ ý kiến đó qua đoạn trích “Lục Vân Tiên cứu Kiều Nguyệt Nga”.</a:t>
              </a:r>
            </a:p>
          </p:txBody>
        </p:sp>
      </p:grpSp>
      <p:sp>
        <p:nvSpPr>
          <p:cNvPr id="4" name="Freeform 6">
            <a:extLst>
              <a:ext uri="{FF2B5EF4-FFF2-40B4-BE49-F238E27FC236}">
                <a16:creationId xmlns:a16="http://schemas.microsoft.com/office/drawing/2014/main" id="{32A1B9DF-32EE-1334-598C-337FAEBD95D4}"/>
              </a:ext>
            </a:extLst>
          </p:cNvPr>
          <p:cNvSpPr/>
          <p:nvPr/>
        </p:nvSpPr>
        <p:spPr>
          <a:xfrm>
            <a:off x="1925144" y="884351"/>
            <a:ext cx="4667133" cy="9402649"/>
          </a:xfrm>
          <a:custGeom>
            <a:avLst/>
            <a:gdLst/>
            <a:ahLst/>
            <a:cxnLst/>
            <a:rect l="l" t="t" r="r" b="b"/>
            <a:pathLst>
              <a:path w="2042437" h="4114800">
                <a:moveTo>
                  <a:pt x="0" y="0"/>
                </a:moveTo>
                <a:lnTo>
                  <a:pt x="2042438" y="0"/>
                </a:lnTo>
                <a:lnTo>
                  <a:pt x="204243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12344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71050D-EBC4-8F28-9446-F0EAAE6D8A4F}"/>
              </a:ext>
            </a:extLst>
          </p:cNvPr>
          <p:cNvPicPr>
            <a:picLocks noChangeAspect="1"/>
          </p:cNvPicPr>
          <p:nvPr/>
        </p:nvPicPr>
        <p:blipFill rotWithShape="1">
          <a:blip r:embed="rId3"/>
          <a:srcRect r="691"/>
          <a:stretch/>
        </p:blipFill>
        <p:spPr>
          <a:xfrm>
            <a:off x="494753" y="216575"/>
            <a:ext cx="17384177" cy="9841829"/>
          </a:xfrm>
          <a:prstGeom prst="rect">
            <a:avLst/>
          </a:prstGeom>
        </p:spPr>
      </p:pic>
    </p:spTree>
    <p:extLst>
      <p:ext uri="{BB962C8B-B14F-4D97-AF65-F5344CB8AC3E}">
        <p14:creationId xmlns:p14="http://schemas.microsoft.com/office/powerpoint/2010/main" val="36467288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2">
            <a:extLst>
              <a:ext uri="{FF2B5EF4-FFF2-40B4-BE49-F238E27FC236}">
                <a16:creationId xmlns:a16="http://schemas.microsoft.com/office/drawing/2014/main" id="{C98F4F3C-97D3-7219-754F-0ABD7D86124B}"/>
              </a:ext>
            </a:extLst>
          </p:cNvPr>
          <p:cNvSpPr/>
          <p:nvPr/>
        </p:nvSpPr>
        <p:spPr>
          <a:xfrm>
            <a:off x="2971800" y="463062"/>
            <a:ext cx="15697200" cy="8839200"/>
          </a:xfrm>
          <a:custGeom>
            <a:avLst/>
            <a:gdLst/>
            <a:ahLst/>
            <a:cxnLst/>
            <a:rect l="l" t="t" r="r" b="b"/>
            <a:pathLst>
              <a:path w="11602170" h="6486253">
                <a:moveTo>
                  <a:pt x="0" y="0"/>
                </a:moveTo>
                <a:lnTo>
                  <a:pt x="11602171" y="0"/>
                </a:lnTo>
                <a:lnTo>
                  <a:pt x="11602171" y="6486252"/>
                </a:lnTo>
                <a:lnTo>
                  <a:pt x="0" y="6486252"/>
                </a:lnTo>
                <a:lnTo>
                  <a:pt x="0" y="0"/>
                </a:lnTo>
                <a:close/>
              </a:path>
            </a:pathLst>
          </a:custGeom>
          <a:blipFill>
            <a:blip r:embed="rId3"/>
            <a:stretch>
              <a:fillRect/>
            </a:stretch>
          </a:blipFill>
        </p:spPr>
      </p:sp>
      <p:sp>
        <p:nvSpPr>
          <p:cNvPr id="2" name="Rectangle 1">
            <a:extLst>
              <a:ext uri="{FF2B5EF4-FFF2-40B4-BE49-F238E27FC236}">
                <a16:creationId xmlns:a16="http://schemas.microsoft.com/office/drawing/2014/main" id="{AEB09C64-EB75-E598-6144-B7361B337BBB}"/>
              </a:ext>
            </a:extLst>
          </p:cNvPr>
          <p:cNvSpPr/>
          <p:nvPr/>
        </p:nvSpPr>
        <p:spPr>
          <a:xfrm>
            <a:off x="4341634" y="5646735"/>
            <a:ext cx="12957532" cy="2800767"/>
          </a:xfrm>
          <a:prstGeom prst="rect">
            <a:avLst/>
          </a:prstGeom>
        </p:spPr>
        <p:txBody>
          <a:bodyPr wrap="square">
            <a:spAutoFit/>
          </a:bodyPr>
          <a:lstStyle/>
          <a:p>
            <a:pPr algn="ctr"/>
            <a:r>
              <a:rPr lang="en-US" sz="8800" b="1" dirty="0">
                <a:solidFill>
                  <a:schemeClr val="accent2"/>
                </a:solidFill>
                <a:latin typeface="#9Slide07 IcielBaliho Script" pitchFamily="2" charset="0"/>
              </a:rPr>
              <a:t>Nghe </a:t>
            </a:r>
            <a:r>
              <a:rPr lang="en-US" sz="8800" b="1" dirty="0" err="1">
                <a:solidFill>
                  <a:schemeClr val="accent2"/>
                </a:solidFill>
                <a:latin typeface="#9Slide07 IcielBaliho Script" pitchFamily="2" charset="0"/>
              </a:rPr>
              <a:t>và</a:t>
            </a:r>
            <a:r>
              <a:rPr lang="en-US" sz="8800" b="1" dirty="0">
                <a:solidFill>
                  <a:schemeClr val="accent2"/>
                </a:solidFill>
                <a:latin typeface="#9Slide07 IcielBaliho Script" pitchFamily="2" charset="0"/>
              </a:rPr>
              <a:t> </a:t>
            </a:r>
            <a:r>
              <a:rPr lang="en-US" sz="8800" b="1" dirty="0" err="1">
                <a:solidFill>
                  <a:schemeClr val="accent2"/>
                </a:solidFill>
                <a:latin typeface="#9Slide07 IcielBaliho Script" pitchFamily="2" charset="0"/>
              </a:rPr>
              <a:t>nhận</a:t>
            </a:r>
            <a:r>
              <a:rPr lang="en-US" sz="8800" b="1" dirty="0">
                <a:solidFill>
                  <a:schemeClr val="accent2"/>
                </a:solidFill>
                <a:latin typeface="#9Slide07 IcielBaliho Script" pitchFamily="2" charset="0"/>
              </a:rPr>
              <a:t> </a:t>
            </a:r>
            <a:r>
              <a:rPr lang="en-US" sz="8800" b="1" dirty="0" err="1">
                <a:solidFill>
                  <a:schemeClr val="accent2"/>
                </a:solidFill>
                <a:latin typeface="#9Slide07 IcielBaliho Script" pitchFamily="2" charset="0"/>
              </a:rPr>
              <a:t>biết</a:t>
            </a:r>
            <a:r>
              <a:rPr lang="en-US" sz="8800" b="1" dirty="0">
                <a:solidFill>
                  <a:schemeClr val="accent2"/>
                </a:solidFill>
                <a:latin typeface="#9Slide07 IcielBaliho Script" pitchFamily="2" charset="0"/>
              </a:rPr>
              <a:t> </a:t>
            </a:r>
          </a:p>
          <a:p>
            <a:pPr algn="ctr"/>
            <a:r>
              <a:rPr lang="en-US" sz="8800" b="1" dirty="0" err="1">
                <a:solidFill>
                  <a:schemeClr val="accent2"/>
                </a:solidFill>
                <a:latin typeface="#9Slide07 IcielBaliho Script" pitchFamily="2" charset="0"/>
              </a:rPr>
              <a:t>tính</a:t>
            </a:r>
            <a:r>
              <a:rPr lang="en-US" sz="8800" b="1" dirty="0">
                <a:solidFill>
                  <a:schemeClr val="accent2"/>
                </a:solidFill>
                <a:latin typeface="#9Slide07 IcielBaliho Script" pitchFamily="2" charset="0"/>
              </a:rPr>
              <a:t> </a:t>
            </a:r>
            <a:r>
              <a:rPr lang="en-US" sz="8800" b="1" dirty="0" err="1">
                <a:solidFill>
                  <a:schemeClr val="accent2"/>
                </a:solidFill>
                <a:latin typeface="#9Slide07 IcielBaliho Script" pitchFamily="2" charset="0"/>
              </a:rPr>
              <a:t>thuyết</a:t>
            </a:r>
            <a:r>
              <a:rPr lang="en-US" sz="8800" b="1" dirty="0">
                <a:solidFill>
                  <a:schemeClr val="accent2"/>
                </a:solidFill>
                <a:latin typeface="#9Slide07 IcielBaliho Script" pitchFamily="2" charset="0"/>
              </a:rPr>
              <a:t> </a:t>
            </a:r>
            <a:r>
              <a:rPr lang="en-US" sz="8800" b="1" dirty="0" err="1">
                <a:solidFill>
                  <a:schemeClr val="accent2"/>
                </a:solidFill>
                <a:latin typeface="#9Slide07 IcielBaliho Script" pitchFamily="2" charset="0"/>
              </a:rPr>
              <a:t>phục</a:t>
            </a:r>
            <a:r>
              <a:rPr lang="en-US" sz="8800" b="1" dirty="0">
                <a:solidFill>
                  <a:schemeClr val="accent2"/>
                </a:solidFill>
                <a:latin typeface="#9Slide07 IcielBaliho Script" pitchFamily="2" charset="0"/>
              </a:rPr>
              <a:t> </a:t>
            </a:r>
            <a:r>
              <a:rPr lang="en-US" sz="8800" b="1" dirty="0" err="1">
                <a:solidFill>
                  <a:schemeClr val="accent2"/>
                </a:solidFill>
                <a:latin typeface="#9Slide07 IcielBaliho Script" pitchFamily="2" charset="0"/>
              </a:rPr>
              <a:t>của</a:t>
            </a:r>
            <a:r>
              <a:rPr lang="en-US" sz="8800" b="1" dirty="0">
                <a:solidFill>
                  <a:schemeClr val="accent2"/>
                </a:solidFill>
                <a:latin typeface="#9Slide07 IcielBaliho Script" pitchFamily="2" charset="0"/>
              </a:rPr>
              <a:t> </a:t>
            </a:r>
            <a:r>
              <a:rPr lang="en-US" sz="8800" b="1" dirty="0" err="1">
                <a:solidFill>
                  <a:schemeClr val="accent2"/>
                </a:solidFill>
                <a:latin typeface="#9Slide07 IcielBaliho Script" pitchFamily="2" charset="0"/>
              </a:rPr>
              <a:t>một</a:t>
            </a:r>
            <a:r>
              <a:rPr lang="en-US" sz="8800" b="1" dirty="0">
                <a:solidFill>
                  <a:schemeClr val="accent2"/>
                </a:solidFill>
                <a:latin typeface="#9Slide07 IcielBaliho Script" pitchFamily="2" charset="0"/>
              </a:rPr>
              <a:t> ý </a:t>
            </a:r>
            <a:r>
              <a:rPr lang="en-US" sz="8800" b="1" dirty="0" err="1">
                <a:solidFill>
                  <a:schemeClr val="accent2"/>
                </a:solidFill>
                <a:latin typeface="#9Slide07 IcielBaliho Script" pitchFamily="2" charset="0"/>
              </a:rPr>
              <a:t>kiến</a:t>
            </a:r>
            <a:endParaRPr lang="en-US" sz="8800" b="1" dirty="0">
              <a:solidFill>
                <a:schemeClr val="accent2"/>
              </a:solidFill>
              <a:latin typeface="#9Slide07 IcielBaliho Script" pitchFamily="2" charset="0"/>
            </a:endParaRPr>
          </a:p>
        </p:txBody>
      </p:sp>
      <p:sp>
        <p:nvSpPr>
          <p:cNvPr id="3" name="Rectangle 2">
            <a:extLst>
              <a:ext uri="{FF2B5EF4-FFF2-40B4-BE49-F238E27FC236}">
                <a16:creationId xmlns:a16="http://schemas.microsoft.com/office/drawing/2014/main" id="{7EBFB3A6-05AE-7E46-2657-9BD281B73355}"/>
              </a:ext>
            </a:extLst>
          </p:cNvPr>
          <p:cNvSpPr/>
          <p:nvPr/>
        </p:nvSpPr>
        <p:spPr>
          <a:xfrm>
            <a:off x="7379095" y="1348496"/>
            <a:ext cx="6389891" cy="1754326"/>
          </a:xfrm>
          <a:prstGeom prst="rect">
            <a:avLst/>
          </a:prstGeom>
        </p:spPr>
        <p:txBody>
          <a:bodyPr wrap="none">
            <a:spAutoFit/>
          </a:bodyPr>
          <a:lstStyle/>
          <a:p>
            <a:pPr algn="ctr"/>
            <a:r>
              <a:rPr lang="en-US" sz="5400" dirty="0" err="1">
                <a:solidFill>
                  <a:srgbClr val="222222"/>
                </a:solidFill>
                <a:latin typeface="#9Slide07 SVNBango" panose="02000000000000000000" pitchFamily="2" charset="0"/>
              </a:rPr>
              <a:t>Bài</a:t>
            </a:r>
            <a:r>
              <a:rPr lang="en-US" sz="5400" dirty="0">
                <a:solidFill>
                  <a:srgbClr val="222222"/>
                </a:solidFill>
                <a:latin typeface="#9Slide07 SVNBango" panose="02000000000000000000" pitchFamily="2" charset="0"/>
              </a:rPr>
              <a:t> </a:t>
            </a:r>
            <a:r>
              <a:rPr lang="vi-VN" sz="5400" dirty="0">
                <a:solidFill>
                  <a:srgbClr val="222222"/>
                </a:solidFill>
                <a:latin typeface="#9Slide07 SVNBango" panose="02000000000000000000" pitchFamily="2" charset="0"/>
              </a:rPr>
              <a:t>2</a:t>
            </a:r>
            <a:r>
              <a:rPr lang="en-US" sz="5400" dirty="0">
                <a:solidFill>
                  <a:srgbClr val="222222"/>
                </a:solidFill>
                <a:latin typeface="#9Slide07 SVNBango" panose="02000000000000000000" pitchFamily="2" charset="0"/>
              </a:rPr>
              <a:t>. </a:t>
            </a:r>
          </a:p>
          <a:p>
            <a:pPr algn="ctr"/>
            <a:r>
              <a:rPr lang="en-US" sz="5400" dirty="0" err="1">
                <a:solidFill>
                  <a:srgbClr val="222222"/>
                </a:solidFill>
                <a:latin typeface="#9Slide07 SVNBango" panose="02000000000000000000" pitchFamily="2" charset="0"/>
              </a:rPr>
              <a:t>Truyện</a:t>
            </a:r>
            <a:r>
              <a:rPr lang="en-US" sz="5400" dirty="0">
                <a:solidFill>
                  <a:srgbClr val="222222"/>
                </a:solidFill>
                <a:latin typeface="#9Slide07 SVNBango" panose="02000000000000000000" pitchFamily="2" charset="0"/>
              </a:rPr>
              <a:t> </a:t>
            </a:r>
            <a:r>
              <a:rPr lang="en-US" sz="5400" dirty="0" err="1">
                <a:solidFill>
                  <a:srgbClr val="222222"/>
                </a:solidFill>
                <a:latin typeface="#9Slide07 SVNBango" panose="02000000000000000000" pitchFamily="2" charset="0"/>
              </a:rPr>
              <a:t>thơ</a:t>
            </a:r>
            <a:r>
              <a:rPr lang="en-US" sz="5400" dirty="0">
                <a:solidFill>
                  <a:srgbClr val="222222"/>
                </a:solidFill>
                <a:latin typeface="#9Slide07 SVNBango" panose="02000000000000000000" pitchFamily="2" charset="0"/>
              </a:rPr>
              <a:t> </a:t>
            </a:r>
            <a:r>
              <a:rPr lang="en-US" sz="5400" dirty="0" err="1">
                <a:solidFill>
                  <a:srgbClr val="222222"/>
                </a:solidFill>
                <a:latin typeface="#9Slide07 SVNBango" panose="02000000000000000000" pitchFamily="2" charset="0"/>
              </a:rPr>
              <a:t>NÔm</a:t>
            </a:r>
            <a:endParaRPr lang="en-US" sz="5400" dirty="0">
              <a:latin typeface="#9Slide07 SVNBango" panose="02000000000000000000" pitchFamily="2" charset="0"/>
            </a:endParaRPr>
          </a:p>
        </p:txBody>
      </p:sp>
      <p:sp>
        <p:nvSpPr>
          <p:cNvPr id="4" name="Rectangle 3">
            <a:extLst>
              <a:ext uri="{FF2B5EF4-FFF2-40B4-BE49-F238E27FC236}">
                <a16:creationId xmlns:a16="http://schemas.microsoft.com/office/drawing/2014/main" id="{42180F7B-DE75-37B9-72A9-36249D28DF04}"/>
              </a:ext>
            </a:extLst>
          </p:cNvPr>
          <p:cNvSpPr/>
          <p:nvPr/>
        </p:nvSpPr>
        <p:spPr>
          <a:xfrm>
            <a:off x="8459512" y="4235098"/>
            <a:ext cx="4229043" cy="830997"/>
          </a:xfrm>
          <a:prstGeom prst="rect">
            <a:avLst/>
          </a:prstGeom>
        </p:spPr>
        <p:txBody>
          <a:bodyPr wrap="none">
            <a:spAutoFit/>
          </a:bodyPr>
          <a:lstStyle/>
          <a:p>
            <a:r>
              <a:rPr lang="en-US" sz="4800" dirty="0" err="1">
                <a:solidFill>
                  <a:srgbClr val="222222"/>
                </a:solidFill>
                <a:latin typeface="#9Slide07 SVNBango" panose="02000000000000000000" pitchFamily="2" charset="0"/>
              </a:rPr>
              <a:t>Nói</a:t>
            </a:r>
            <a:r>
              <a:rPr lang="en-US" sz="4800" dirty="0">
                <a:solidFill>
                  <a:srgbClr val="222222"/>
                </a:solidFill>
                <a:latin typeface="#9Slide07 SVNBango" panose="02000000000000000000" pitchFamily="2" charset="0"/>
              </a:rPr>
              <a:t> </a:t>
            </a:r>
            <a:r>
              <a:rPr lang="en-US" sz="4800" dirty="0" err="1">
                <a:solidFill>
                  <a:srgbClr val="222222"/>
                </a:solidFill>
                <a:latin typeface="#9Slide07 SVNBango" panose="02000000000000000000" pitchFamily="2" charset="0"/>
              </a:rPr>
              <a:t>và</a:t>
            </a:r>
            <a:r>
              <a:rPr lang="en-US" sz="4800" dirty="0">
                <a:solidFill>
                  <a:srgbClr val="222222"/>
                </a:solidFill>
                <a:latin typeface="#9Slide07 SVNBango" panose="02000000000000000000" pitchFamily="2" charset="0"/>
              </a:rPr>
              <a:t> </a:t>
            </a:r>
            <a:r>
              <a:rPr lang="en-US" sz="4800" dirty="0" err="1">
                <a:solidFill>
                  <a:srgbClr val="222222"/>
                </a:solidFill>
                <a:latin typeface="#9Slide07 SVNBango" panose="02000000000000000000" pitchFamily="2" charset="0"/>
              </a:rPr>
              <a:t>nghe</a:t>
            </a:r>
            <a:endParaRPr lang="en-US" sz="4800" dirty="0">
              <a:latin typeface="#9Slide07 SVNBango" panose="02000000000000000000" pitchFamily="2" charset="0"/>
            </a:endParaRPr>
          </a:p>
        </p:txBody>
      </p:sp>
      <p:sp>
        <p:nvSpPr>
          <p:cNvPr id="6" name="Freeform 6">
            <a:extLst>
              <a:ext uri="{FF2B5EF4-FFF2-40B4-BE49-F238E27FC236}">
                <a16:creationId xmlns:a16="http://schemas.microsoft.com/office/drawing/2014/main" id="{B3271F47-C59B-AF9A-3697-AE7698BF21E6}"/>
              </a:ext>
            </a:extLst>
          </p:cNvPr>
          <p:cNvSpPr/>
          <p:nvPr/>
        </p:nvSpPr>
        <p:spPr>
          <a:xfrm flipH="1">
            <a:off x="180242" y="2933700"/>
            <a:ext cx="3600450" cy="4114800"/>
          </a:xfrm>
          <a:custGeom>
            <a:avLst/>
            <a:gdLst/>
            <a:ahLst/>
            <a:cxnLst/>
            <a:rect l="l" t="t" r="r" b="b"/>
            <a:pathLst>
              <a:path w="3600450" h="4114800">
                <a:moveTo>
                  <a:pt x="0" y="0"/>
                </a:moveTo>
                <a:lnTo>
                  <a:pt x="3600450" y="0"/>
                </a:lnTo>
                <a:lnTo>
                  <a:pt x="360045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66829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39345E4B-51E4-45C7-52B3-66DB6CEFA4B0}"/>
              </a:ext>
            </a:extLst>
          </p:cNvPr>
          <p:cNvSpPr/>
          <p:nvPr/>
        </p:nvSpPr>
        <p:spPr>
          <a:xfrm>
            <a:off x="990600" y="1028700"/>
            <a:ext cx="8839200" cy="13030200"/>
          </a:xfrm>
          <a:custGeom>
            <a:avLst/>
            <a:gdLst/>
            <a:ahLst/>
            <a:cxnLst/>
            <a:rect l="l" t="t" r="r" b="b"/>
            <a:pathLst>
              <a:path w="11602170" h="6486253">
                <a:moveTo>
                  <a:pt x="0" y="0"/>
                </a:moveTo>
                <a:lnTo>
                  <a:pt x="11602171" y="0"/>
                </a:lnTo>
                <a:lnTo>
                  <a:pt x="11602171" y="6486252"/>
                </a:lnTo>
                <a:lnTo>
                  <a:pt x="0" y="6486252"/>
                </a:lnTo>
                <a:lnTo>
                  <a:pt x="0" y="0"/>
                </a:lnTo>
                <a:close/>
              </a:path>
            </a:pathLst>
          </a:custGeom>
          <a:blipFill>
            <a:blip r:embed="rId3"/>
            <a:stretch>
              <a:fillRect/>
            </a:stretch>
          </a:blipFill>
        </p:spPr>
      </p:sp>
      <p:sp>
        <p:nvSpPr>
          <p:cNvPr id="3" name="Rectangle 2">
            <a:extLst>
              <a:ext uri="{FF2B5EF4-FFF2-40B4-BE49-F238E27FC236}">
                <a16:creationId xmlns:a16="http://schemas.microsoft.com/office/drawing/2014/main" id="{FAAAEEDA-0B2B-A899-FEC8-238E41F9061F}"/>
              </a:ext>
            </a:extLst>
          </p:cNvPr>
          <p:cNvSpPr/>
          <p:nvPr/>
        </p:nvSpPr>
        <p:spPr>
          <a:xfrm>
            <a:off x="-1068566" y="2781300"/>
            <a:ext cx="12957532" cy="3631763"/>
          </a:xfrm>
          <a:prstGeom prst="rect">
            <a:avLst/>
          </a:prstGeom>
        </p:spPr>
        <p:txBody>
          <a:bodyPr wrap="square">
            <a:spAutoFit/>
          </a:bodyPr>
          <a:lstStyle/>
          <a:p>
            <a:pPr algn="ctr"/>
            <a:r>
              <a:rPr lang="en-US" sz="11500" b="1" dirty="0">
                <a:solidFill>
                  <a:schemeClr val="accent2"/>
                </a:solidFill>
                <a:latin typeface="#9Slide07 IcielBaliho Script" pitchFamily="2" charset="0"/>
              </a:rPr>
              <a:t>I.</a:t>
            </a:r>
          </a:p>
          <a:p>
            <a:pPr algn="ctr"/>
            <a:r>
              <a:rPr lang="en-US" sz="11500" b="1" dirty="0" err="1">
                <a:solidFill>
                  <a:schemeClr val="accent2"/>
                </a:solidFill>
                <a:latin typeface="#9Slide07 IcielBaliho Script" pitchFamily="2" charset="0"/>
              </a:rPr>
              <a:t>Định</a:t>
            </a:r>
            <a:r>
              <a:rPr lang="en-US" sz="11500" b="1" dirty="0">
                <a:solidFill>
                  <a:schemeClr val="accent2"/>
                </a:solidFill>
                <a:latin typeface="#9Slide07 IcielBaliho Script" pitchFamily="2" charset="0"/>
              </a:rPr>
              <a:t> </a:t>
            </a:r>
            <a:r>
              <a:rPr lang="en-US" sz="11500" b="1" dirty="0" err="1">
                <a:solidFill>
                  <a:schemeClr val="accent2"/>
                </a:solidFill>
                <a:latin typeface="#9Slide07 IcielBaliho Script" pitchFamily="2" charset="0"/>
              </a:rPr>
              <a:t>hướng</a:t>
            </a:r>
            <a:endParaRPr lang="en-US" sz="11500" dirty="0">
              <a:solidFill>
                <a:schemeClr val="accent2"/>
              </a:solidFill>
              <a:latin typeface="#9Slide07 IcielBaliho Script" pitchFamily="2" charset="0"/>
            </a:endParaRPr>
          </a:p>
        </p:txBody>
      </p:sp>
      <p:sp>
        <p:nvSpPr>
          <p:cNvPr id="4" name="Freeform 3">
            <a:extLst>
              <a:ext uri="{FF2B5EF4-FFF2-40B4-BE49-F238E27FC236}">
                <a16:creationId xmlns:a16="http://schemas.microsoft.com/office/drawing/2014/main" id="{1653B083-C43D-20F6-C2DE-C1311904FECD}"/>
              </a:ext>
            </a:extLst>
          </p:cNvPr>
          <p:cNvSpPr/>
          <p:nvPr/>
        </p:nvSpPr>
        <p:spPr>
          <a:xfrm>
            <a:off x="11201400" y="1858108"/>
            <a:ext cx="5268058" cy="8428892"/>
          </a:xfrm>
          <a:custGeom>
            <a:avLst/>
            <a:gdLst/>
            <a:ahLst/>
            <a:cxnLst/>
            <a:rect l="l" t="t" r="r" b="b"/>
            <a:pathLst>
              <a:path w="2571750" h="4114800">
                <a:moveTo>
                  <a:pt x="0" y="0"/>
                </a:moveTo>
                <a:lnTo>
                  <a:pt x="2571750" y="0"/>
                </a:lnTo>
                <a:lnTo>
                  <a:pt x="257175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382245881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E8B339-4CD8-3A2B-6FDA-C6D8373768D9}"/>
              </a:ext>
            </a:extLst>
          </p:cNvPr>
          <p:cNvSpPr txBox="1"/>
          <p:nvPr/>
        </p:nvSpPr>
        <p:spPr>
          <a:xfrm>
            <a:off x="909320" y="692618"/>
            <a:ext cx="8691880" cy="769441"/>
          </a:xfrm>
          <a:prstGeom prst="rect">
            <a:avLst/>
          </a:prstGeom>
          <a:noFill/>
        </p:spPr>
        <p:txBody>
          <a:bodyPr wrap="square" rtlCol="0">
            <a:spAutoFit/>
          </a:bodyPr>
          <a:lstStyle/>
          <a:p>
            <a:pPr algn="just"/>
            <a:r>
              <a:rPr lang="en-US" sz="4400" b="1" dirty="0">
                <a:latin typeface="Times New Roman" panose="02020603050405020304" pitchFamily="18" charset="0"/>
                <a:cs typeface="Times New Roman" panose="02020603050405020304" pitchFamily="18" charset="0"/>
              </a:rPr>
              <a:t>1. </a:t>
            </a:r>
            <a:r>
              <a:rPr lang="en-US" sz="4400" b="1" dirty="0" err="1">
                <a:latin typeface="Times New Roman" panose="02020603050405020304" pitchFamily="18" charset="0"/>
                <a:cs typeface="Times New Roman" panose="02020603050405020304" pitchFamily="18" charset="0"/>
              </a:rPr>
              <a:t>Khái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niệm</a:t>
            </a:r>
            <a:endParaRPr lang="en-US" sz="4400" b="1" dirty="0">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B5069CB9-86E5-8905-E0E4-17FC37288CF2}"/>
              </a:ext>
            </a:extLst>
          </p:cNvPr>
          <p:cNvGrpSpPr/>
          <p:nvPr/>
        </p:nvGrpSpPr>
        <p:grpSpPr>
          <a:xfrm>
            <a:off x="838200" y="2304987"/>
            <a:ext cx="16154400" cy="6419913"/>
            <a:chOff x="1447800" y="2304987"/>
            <a:chExt cx="6781800" cy="6476293"/>
          </a:xfrm>
        </p:grpSpPr>
        <p:sp>
          <p:nvSpPr>
            <p:cNvPr id="4" name="Freeform 2">
              <a:extLst>
                <a:ext uri="{FF2B5EF4-FFF2-40B4-BE49-F238E27FC236}">
                  <a16:creationId xmlns:a16="http://schemas.microsoft.com/office/drawing/2014/main" id="{FB802BFD-A3E6-8D22-01F7-8ED6E1680BEA}"/>
                </a:ext>
              </a:extLst>
            </p:cNvPr>
            <p:cNvSpPr/>
            <p:nvPr/>
          </p:nvSpPr>
          <p:spPr>
            <a:xfrm>
              <a:off x="1447800" y="2304987"/>
              <a:ext cx="6781800" cy="6476293"/>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3" name="TextBox 2">
              <a:extLst>
                <a:ext uri="{FF2B5EF4-FFF2-40B4-BE49-F238E27FC236}">
                  <a16:creationId xmlns:a16="http://schemas.microsoft.com/office/drawing/2014/main" id="{205E182D-5709-3899-271D-6C6D58B7ABE2}"/>
                </a:ext>
              </a:extLst>
            </p:cNvPr>
            <p:cNvSpPr txBox="1"/>
            <p:nvPr/>
          </p:nvSpPr>
          <p:spPr>
            <a:xfrm>
              <a:off x="1828800" y="2817068"/>
              <a:ext cx="6172200" cy="3508418"/>
            </a:xfrm>
            <a:prstGeom prst="rect">
              <a:avLst/>
            </a:prstGeom>
            <a:noFill/>
          </p:spPr>
          <p:txBody>
            <a:bodyPr wrap="square" rtlCol="0">
              <a:spAutoFit/>
            </a:bodyPr>
            <a:lstStyle/>
            <a:p>
              <a:pPr algn="just"/>
              <a:r>
                <a:rPr lang="vi-VN" sz="4400" b="1" dirty="0">
                  <a:latin typeface="Times New Roman" panose="02020603050405020304" pitchFamily="18" charset="0"/>
                  <a:cs typeface="Times New Roman" panose="02020603050405020304" pitchFamily="18" charset="0"/>
                </a:rPr>
                <a:t>- Nghe và nhận biết tính thuyết phục của một ý kiến là </a:t>
              </a:r>
              <a:r>
                <a:rPr lang="vi-VN" sz="4400" dirty="0">
                  <a:latin typeface="Times New Roman" panose="02020603050405020304" pitchFamily="18" charset="0"/>
                  <a:cs typeface="Times New Roman" panose="02020603050405020304" pitchFamily="18" charset="0"/>
                </a:rPr>
                <a:t>yêu cầu cần thiết trong giao tiếp, nhất là khi nghe trình bày một ý kiến nghị luận. Bởi vì mục đích của văn nghị luận là thuyết phục. </a:t>
              </a:r>
            </a:p>
            <a:p>
              <a:pPr algn="just"/>
              <a:r>
                <a:rPr lang="vi-VN" sz="4400" b="1" dirty="0">
                  <a:latin typeface="Times New Roman" panose="02020603050405020304" pitchFamily="18" charset="0"/>
                  <a:cs typeface="Times New Roman" panose="02020603050405020304" pitchFamily="18" charset="0"/>
                </a:rPr>
                <a:t>- Biểu hiện: </a:t>
              </a:r>
              <a:r>
                <a:rPr lang="vi-VN" sz="4400" dirty="0">
                  <a:latin typeface="Times New Roman" panose="02020603050405020304" pitchFamily="18" charset="0"/>
                  <a:cs typeface="Times New Roman" panose="02020603050405020304" pitchFamily="18" charset="0"/>
                </a:rPr>
                <a:t>sự chủ động trong giao tiếp ở người nghe. </a:t>
              </a:r>
            </a:p>
          </p:txBody>
        </p:sp>
      </p:grpSp>
      <p:sp>
        <p:nvSpPr>
          <p:cNvPr id="7" name="Freeform 5">
            <a:extLst>
              <a:ext uri="{FF2B5EF4-FFF2-40B4-BE49-F238E27FC236}">
                <a16:creationId xmlns:a16="http://schemas.microsoft.com/office/drawing/2014/main" id="{209B9FFA-521E-19D4-0623-39C29F82BA4D}"/>
              </a:ext>
            </a:extLst>
          </p:cNvPr>
          <p:cNvSpPr/>
          <p:nvPr/>
        </p:nvSpPr>
        <p:spPr>
          <a:xfrm>
            <a:off x="14586632" y="6667500"/>
            <a:ext cx="3592735" cy="4114800"/>
          </a:xfrm>
          <a:custGeom>
            <a:avLst/>
            <a:gdLst/>
            <a:ahLst/>
            <a:cxnLst/>
            <a:rect l="l" t="t" r="r" b="b"/>
            <a:pathLst>
              <a:path w="3592735" h="4114800">
                <a:moveTo>
                  <a:pt x="0" y="0"/>
                </a:moveTo>
                <a:lnTo>
                  <a:pt x="3592735" y="0"/>
                </a:lnTo>
                <a:lnTo>
                  <a:pt x="35927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205072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2AC2FF60-E475-C565-7EA2-E5F9685F2517}"/>
              </a:ext>
            </a:extLst>
          </p:cNvPr>
          <p:cNvSpPr/>
          <p:nvPr/>
        </p:nvSpPr>
        <p:spPr>
          <a:xfrm>
            <a:off x="533400" y="1485900"/>
            <a:ext cx="5181600" cy="8305800"/>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2" name="TextBox 10">
            <a:extLst>
              <a:ext uri="{FF2B5EF4-FFF2-40B4-BE49-F238E27FC236}">
                <a16:creationId xmlns:a16="http://schemas.microsoft.com/office/drawing/2014/main" id="{247BC557-5DD0-2865-BE8A-A2AD71C8B56F}"/>
              </a:ext>
            </a:extLst>
          </p:cNvPr>
          <p:cNvSpPr txBox="1"/>
          <p:nvPr/>
        </p:nvSpPr>
        <p:spPr>
          <a:xfrm>
            <a:off x="1600200" y="647700"/>
            <a:ext cx="12801600" cy="677108"/>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2.  Yêu cầu cần chú ý</a:t>
            </a:r>
          </a:p>
        </p:txBody>
      </p:sp>
      <p:sp>
        <p:nvSpPr>
          <p:cNvPr id="3" name="Rectangle 2">
            <a:extLst>
              <a:ext uri="{FF2B5EF4-FFF2-40B4-BE49-F238E27FC236}">
                <a16:creationId xmlns:a16="http://schemas.microsoft.com/office/drawing/2014/main" id="{7BC7BF6B-2D38-F80D-8143-7749C3C9EA84}"/>
              </a:ext>
            </a:extLst>
          </p:cNvPr>
          <p:cNvSpPr/>
          <p:nvPr/>
        </p:nvSpPr>
        <p:spPr>
          <a:xfrm>
            <a:off x="1066800" y="2476499"/>
            <a:ext cx="4274820" cy="2800767"/>
          </a:xfrm>
          <a:prstGeom prst="rect">
            <a:avLst/>
          </a:prstGeom>
        </p:spPr>
        <p:txBody>
          <a:bodyPr wrap="square">
            <a:spAutoFit/>
          </a:bodyPr>
          <a:lstStyle/>
          <a:p>
            <a:pPr algn="just"/>
            <a:r>
              <a:rPr lang="vi-VN" sz="4400" dirty="0">
                <a:latin typeface="Times New Roman" panose="02020603050405020304" pitchFamily="18" charset="0"/>
                <a:cs typeface="Times New Roman" panose="02020603050405020304" pitchFamily="18" charset="0"/>
              </a:rPr>
              <a:t>- Nghe kĩ nội dung ý kiến mà người nói đã trình bày </a:t>
            </a:r>
          </a:p>
        </p:txBody>
      </p:sp>
      <p:sp>
        <p:nvSpPr>
          <p:cNvPr id="5" name="Freeform 2">
            <a:extLst>
              <a:ext uri="{FF2B5EF4-FFF2-40B4-BE49-F238E27FC236}">
                <a16:creationId xmlns:a16="http://schemas.microsoft.com/office/drawing/2014/main" id="{F6638FFD-1129-9EB2-4DC8-9545659EF514}"/>
              </a:ext>
            </a:extLst>
          </p:cNvPr>
          <p:cNvSpPr/>
          <p:nvPr/>
        </p:nvSpPr>
        <p:spPr>
          <a:xfrm>
            <a:off x="6096000" y="1607289"/>
            <a:ext cx="5791200" cy="8184411"/>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6" name="Rectangle 5">
            <a:extLst>
              <a:ext uri="{FF2B5EF4-FFF2-40B4-BE49-F238E27FC236}">
                <a16:creationId xmlns:a16="http://schemas.microsoft.com/office/drawing/2014/main" id="{7095BB3E-9619-68DA-6749-2D3B2874F5E9}"/>
              </a:ext>
            </a:extLst>
          </p:cNvPr>
          <p:cNvSpPr/>
          <p:nvPr/>
        </p:nvSpPr>
        <p:spPr>
          <a:xfrm>
            <a:off x="6629400" y="2597888"/>
            <a:ext cx="4777740" cy="2131735"/>
          </a:xfrm>
          <a:prstGeom prst="rect">
            <a:avLst/>
          </a:prstGeom>
        </p:spPr>
        <p:txBody>
          <a:bodyPr wrap="square">
            <a:spAutoFit/>
          </a:bodyPr>
          <a:lstStyle/>
          <a:p>
            <a:pPr algn="just"/>
            <a:r>
              <a:rPr lang="vi-VN" sz="4400" dirty="0">
                <a:latin typeface="Times New Roman" panose="02020603050405020304" pitchFamily="18" charset="0"/>
                <a:cs typeface="Times New Roman" panose="02020603050405020304" pitchFamily="18" charset="0"/>
              </a:rPr>
              <a:t>- Ghi lại cách trình bày ý kiến của người nói</a:t>
            </a:r>
          </a:p>
        </p:txBody>
      </p:sp>
      <p:sp>
        <p:nvSpPr>
          <p:cNvPr id="7" name="Freeform 2">
            <a:extLst>
              <a:ext uri="{FF2B5EF4-FFF2-40B4-BE49-F238E27FC236}">
                <a16:creationId xmlns:a16="http://schemas.microsoft.com/office/drawing/2014/main" id="{7C4FDE85-2B4E-C84E-438E-2F60B7C5850E}"/>
              </a:ext>
            </a:extLst>
          </p:cNvPr>
          <p:cNvSpPr/>
          <p:nvPr/>
        </p:nvSpPr>
        <p:spPr>
          <a:xfrm>
            <a:off x="12225670" y="1607289"/>
            <a:ext cx="5528930" cy="8032011"/>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8" name="Rectangle 7">
            <a:extLst>
              <a:ext uri="{FF2B5EF4-FFF2-40B4-BE49-F238E27FC236}">
                <a16:creationId xmlns:a16="http://schemas.microsoft.com/office/drawing/2014/main" id="{FB5091BA-AE39-21DB-0F89-824F82DE1A7D}"/>
              </a:ext>
            </a:extLst>
          </p:cNvPr>
          <p:cNvSpPr/>
          <p:nvPr/>
        </p:nvSpPr>
        <p:spPr>
          <a:xfrm>
            <a:off x="12759070" y="2597889"/>
            <a:ext cx="4561367" cy="2800767"/>
          </a:xfrm>
          <a:prstGeom prst="rect">
            <a:avLst/>
          </a:prstGeom>
        </p:spPr>
        <p:txBody>
          <a:bodyPr wrap="square">
            <a:spAutoFit/>
          </a:bodyPr>
          <a:lstStyle/>
          <a:p>
            <a:pPr algn="just"/>
            <a:r>
              <a:rPr lang="vi-VN" sz="4400" dirty="0">
                <a:latin typeface="Times New Roman" panose="02020603050405020304" pitchFamily="18" charset="0"/>
                <a:cs typeface="Times New Roman" panose="02020603050405020304" pitchFamily="18" charset="0"/>
              </a:rPr>
              <a:t>-  Đánh giá chung về tính thuyết phục trong ý kiến của người nói.</a:t>
            </a:r>
          </a:p>
        </p:txBody>
      </p:sp>
      <p:sp>
        <p:nvSpPr>
          <p:cNvPr id="9" name="Freeform 5">
            <a:extLst>
              <a:ext uri="{FF2B5EF4-FFF2-40B4-BE49-F238E27FC236}">
                <a16:creationId xmlns:a16="http://schemas.microsoft.com/office/drawing/2014/main" id="{08A938D6-2131-538E-9189-884243561CF5}"/>
              </a:ext>
            </a:extLst>
          </p:cNvPr>
          <p:cNvSpPr/>
          <p:nvPr/>
        </p:nvSpPr>
        <p:spPr>
          <a:xfrm>
            <a:off x="13891190" y="6642038"/>
            <a:ext cx="4396810" cy="3644962"/>
          </a:xfrm>
          <a:custGeom>
            <a:avLst/>
            <a:gdLst/>
            <a:ahLst/>
            <a:cxnLst/>
            <a:rect l="l" t="t" r="r" b="b"/>
            <a:pathLst>
              <a:path w="4549210" h="4329022">
                <a:moveTo>
                  <a:pt x="0" y="0"/>
                </a:moveTo>
                <a:lnTo>
                  <a:pt x="4549210" y="0"/>
                </a:lnTo>
                <a:lnTo>
                  <a:pt x="4549210" y="4329022"/>
                </a:lnTo>
                <a:lnTo>
                  <a:pt x="0" y="4329022"/>
                </a:lnTo>
                <a:lnTo>
                  <a:pt x="0" y="0"/>
                </a:lnTo>
                <a:close/>
              </a:path>
            </a:pathLst>
          </a:custGeom>
          <a:blipFill>
            <a:blip r:embed="rId4"/>
            <a:stretch>
              <a:fillRect/>
            </a:stretch>
          </a:blipFill>
        </p:spPr>
      </p:sp>
    </p:spTree>
    <p:extLst>
      <p:ext uri="{BB962C8B-B14F-4D97-AF65-F5344CB8AC3E}">
        <p14:creationId xmlns:p14="http://schemas.microsoft.com/office/powerpoint/2010/main" val="56794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
            <a:extLst>
              <a:ext uri="{FF2B5EF4-FFF2-40B4-BE49-F238E27FC236}">
                <a16:creationId xmlns:a16="http://schemas.microsoft.com/office/drawing/2014/main" id="{33ED46D1-08DB-5922-5110-EAA188034128}"/>
              </a:ext>
            </a:extLst>
          </p:cNvPr>
          <p:cNvSpPr/>
          <p:nvPr/>
        </p:nvSpPr>
        <p:spPr>
          <a:xfrm>
            <a:off x="9545514" y="1556683"/>
            <a:ext cx="7828086" cy="4882217"/>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4" name="Freeform 2">
            <a:extLst>
              <a:ext uri="{FF2B5EF4-FFF2-40B4-BE49-F238E27FC236}">
                <a16:creationId xmlns:a16="http://schemas.microsoft.com/office/drawing/2014/main" id="{767D94C8-003D-83FB-DD6B-399EA5F74F77}"/>
              </a:ext>
            </a:extLst>
          </p:cNvPr>
          <p:cNvSpPr/>
          <p:nvPr/>
        </p:nvSpPr>
        <p:spPr>
          <a:xfrm>
            <a:off x="1172647" y="1556683"/>
            <a:ext cx="7828086" cy="4882217"/>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2" name="TextBox 1">
            <a:extLst>
              <a:ext uri="{FF2B5EF4-FFF2-40B4-BE49-F238E27FC236}">
                <a16:creationId xmlns:a16="http://schemas.microsoft.com/office/drawing/2014/main" id="{89CDF022-E693-B47F-370F-BCF9C823E83E}"/>
              </a:ext>
            </a:extLst>
          </p:cNvPr>
          <p:cNvSpPr txBox="1"/>
          <p:nvPr/>
        </p:nvSpPr>
        <p:spPr>
          <a:xfrm>
            <a:off x="2057400" y="419100"/>
            <a:ext cx="13334879" cy="769441"/>
          </a:xfrm>
          <a:prstGeom prst="rect">
            <a:avLst/>
          </a:prstGeom>
          <a:no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3.  </a:t>
            </a:r>
            <a:r>
              <a:rPr lang="vi-VN" sz="4400" b="1" dirty="0">
                <a:latin typeface="Times New Roman" panose="02020603050405020304" pitchFamily="18" charset="0"/>
                <a:cs typeface="Times New Roman" panose="02020603050405020304" pitchFamily="18" charset="0"/>
              </a:rPr>
              <a:t>Nghe và ghi chép</a:t>
            </a:r>
            <a:endParaRPr lang="en-US" sz="4400" b="1"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9386E226-B07E-37EE-CFF6-946F15C3E603}"/>
              </a:ext>
            </a:extLst>
          </p:cNvPr>
          <p:cNvSpPr/>
          <p:nvPr/>
        </p:nvSpPr>
        <p:spPr>
          <a:xfrm>
            <a:off x="2077916" y="2019300"/>
            <a:ext cx="6096000" cy="4154984"/>
          </a:xfrm>
          <a:prstGeom prst="rect">
            <a:avLst/>
          </a:prstGeom>
        </p:spPr>
        <p:txBody>
          <a:bodyPr wrap="square">
            <a:spAutoFit/>
          </a:bodyPr>
          <a:lstStyle/>
          <a:p>
            <a:pPr algn="just"/>
            <a:r>
              <a:rPr lang="vi-VN" sz="4400" dirty="0">
                <a:latin typeface="Times New Roman" panose="02020603050405020304" pitchFamily="18" charset="0"/>
                <a:cs typeface="Times New Roman" panose="02020603050405020304" pitchFamily="18" charset="0"/>
              </a:rPr>
              <a:t>- Tập trung nghe và ghi các ý chính, từ khóa trong bài thuyết trình để nhận ra các luận điểm, lí lẽ, bằng chứng mà người nói sử dụng.</a:t>
            </a:r>
          </a:p>
        </p:txBody>
      </p:sp>
      <p:sp>
        <p:nvSpPr>
          <p:cNvPr id="5" name="Rectangle 4">
            <a:extLst>
              <a:ext uri="{FF2B5EF4-FFF2-40B4-BE49-F238E27FC236}">
                <a16:creationId xmlns:a16="http://schemas.microsoft.com/office/drawing/2014/main" id="{8A4B3E68-EB35-DD7A-79A2-AD7429D129F5}"/>
              </a:ext>
            </a:extLst>
          </p:cNvPr>
          <p:cNvSpPr/>
          <p:nvPr/>
        </p:nvSpPr>
        <p:spPr>
          <a:xfrm>
            <a:off x="10210800" y="2019299"/>
            <a:ext cx="6096000" cy="2123658"/>
          </a:xfrm>
          <a:prstGeom prst="rect">
            <a:avLst/>
          </a:prstGeom>
        </p:spPr>
        <p:txBody>
          <a:bodyPr wrap="square">
            <a:spAutoFit/>
          </a:bodyPr>
          <a:lstStyle/>
          <a:p>
            <a:pPr algn="just"/>
            <a:r>
              <a:rPr lang="vi-VN" sz="4400" dirty="0">
                <a:latin typeface="Times New Roman" panose="02020603050405020304" pitchFamily="18" charset="0"/>
                <a:cs typeface="Times New Roman" panose="02020603050405020304" pitchFamily="18" charset="0"/>
              </a:rPr>
              <a:t>- Ghi những câu hỏi mà em muốn trao đổi với người thuyết trình.</a:t>
            </a:r>
          </a:p>
        </p:txBody>
      </p:sp>
      <p:sp>
        <p:nvSpPr>
          <p:cNvPr id="7" name="Freeform 6">
            <a:extLst>
              <a:ext uri="{FF2B5EF4-FFF2-40B4-BE49-F238E27FC236}">
                <a16:creationId xmlns:a16="http://schemas.microsoft.com/office/drawing/2014/main" id="{C3E99CF2-D6DA-DDC2-13EE-709A38745DEE}"/>
              </a:ext>
            </a:extLst>
          </p:cNvPr>
          <p:cNvSpPr/>
          <p:nvPr/>
        </p:nvSpPr>
        <p:spPr>
          <a:xfrm>
            <a:off x="6773781" y="6636901"/>
            <a:ext cx="3902115" cy="3412183"/>
          </a:xfrm>
          <a:custGeom>
            <a:avLst/>
            <a:gdLst/>
            <a:ahLst/>
            <a:cxnLst/>
            <a:rect l="l" t="t" r="r" b="b"/>
            <a:pathLst>
              <a:path w="3902115" h="3412183">
                <a:moveTo>
                  <a:pt x="0" y="0"/>
                </a:moveTo>
                <a:lnTo>
                  <a:pt x="3902115" y="0"/>
                </a:lnTo>
                <a:lnTo>
                  <a:pt x="3902115" y="3412183"/>
                </a:lnTo>
                <a:lnTo>
                  <a:pt x="0" y="3412183"/>
                </a:lnTo>
                <a:lnTo>
                  <a:pt x="0" y="0"/>
                </a:lnTo>
                <a:close/>
              </a:path>
            </a:pathLst>
          </a:custGeom>
          <a:blipFill>
            <a:blip r:embed="rId4"/>
            <a:stretch>
              <a:fillRect/>
            </a:stretch>
          </a:blipFill>
        </p:spPr>
      </p:sp>
    </p:spTree>
    <p:extLst>
      <p:ext uri="{BB962C8B-B14F-4D97-AF65-F5344CB8AC3E}">
        <p14:creationId xmlns:p14="http://schemas.microsoft.com/office/powerpoint/2010/main" val="333034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39345E4B-51E4-45C7-52B3-66DB6CEFA4B0}"/>
              </a:ext>
            </a:extLst>
          </p:cNvPr>
          <p:cNvSpPr/>
          <p:nvPr/>
        </p:nvSpPr>
        <p:spPr>
          <a:xfrm>
            <a:off x="990600" y="1028700"/>
            <a:ext cx="8839200" cy="13030200"/>
          </a:xfrm>
          <a:custGeom>
            <a:avLst/>
            <a:gdLst/>
            <a:ahLst/>
            <a:cxnLst/>
            <a:rect l="l" t="t" r="r" b="b"/>
            <a:pathLst>
              <a:path w="11602170" h="6486253">
                <a:moveTo>
                  <a:pt x="0" y="0"/>
                </a:moveTo>
                <a:lnTo>
                  <a:pt x="11602171" y="0"/>
                </a:lnTo>
                <a:lnTo>
                  <a:pt x="11602171" y="6486252"/>
                </a:lnTo>
                <a:lnTo>
                  <a:pt x="0" y="6486252"/>
                </a:lnTo>
                <a:lnTo>
                  <a:pt x="0" y="0"/>
                </a:lnTo>
                <a:close/>
              </a:path>
            </a:pathLst>
          </a:custGeom>
          <a:blipFill>
            <a:blip r:embed="rId3"/>
            <a:stretch>
              <a:fillRect/>
            </a:stretch>
          </a:blipFill>
        </p:spPr>
      </p:sp>
      <p:sp>
        <p:nvSpPr>
          <p:cNvPr id="3" name="Rectangle 2">
            <a:extLst>
              <a:ext uri="{FF2B5EF4-FFF2-40B4-BE49-F238E27FC236}">
                <a16:creationId xmlns:a16="http://schemas.microsoft.com/office/drawing/2014/main" id="{FAAAEEDA-0B2B-A899-FEC8-238E41F9061F}"/>
              </a:ext>
            </a:extLst>
          </p:cNvPr>
          <p:cNvSpPr/>
          <p:nvPr/>
        </p:nvSpPr>
        <p:spPr>
          <a:xfrm>
            <a:off x="-1068566" y="3695700"/>
            <a:ext cx="12957532" cy="3631763"/>
          </a:xfrm>
          <a:prstGeom prst="rect">
            <a:avLst/>
          </a:prstGeom>
        </p:spPr>
        <p:txBody>
          <a:bodyPr wrap="square">
            <a:spAutoFit/>
          </a:bodyPr>
          <a:lstStyle/>
          <a:p>
            <a:pPr algn="ctr"/>
            <a:r>
              <a:rPr lang="en-US" sz="11500" b="1" dirty="0">
                <a:solidFill>
                  <a:schemeClr val="accent2"/>
                </a:solidFill>
                <a:latin typeface="#9Slide07 IcielBaliho Script" pitchFamily="2" charset="0"/>
              </a:rPr>
              <a:t>II.</a:t>
            </a:r>
          </a:p>
          <a:p>
            <a:pPr algn="ctr"/>
            <a:r>
              <a:rPr lang="en-US" sz="11500" b="1" dirty="0" err="1">
                <a:solidFill>
                  <a:schemeClr val="accent2"/>
                </a:solidFill>
                <a:latin typeface="#9Slide07 IcielBaliho Script" pitchFamily="2" charset="0"/>
              </a:rPr>
              <a:t>Thực</a:t>
            </a:r>
            <a:r>
              <a:rPr lang="en-US" sz="11500" b="1" dirty="0">
                <a:solidFill>
                  <a:schemeClr val="accent2"/>
                </a:solidFill>
                <a:latin typeface="#9Slide07 IcielBaliho Script" pitchFamily="2" charset="0"/>
              </a:rPr>
              <a:t> </a:t>
            </a:r>
            <a:r>
              <a:rPr lang="en-US" sz="11500" b="1" dirty="0" err="1">
                <a:solidFill>
                  <a:schemeClr val="accent2"/>
                </a:solidFill>
                <a:latin typeface="#9Slide07 IcielBaliho Script" pitchFamily="2" charset="0"/>
              </a:rPr>
              <a:t>hành</a:t>
            </a:r>
            <a:endParaRPr lang="en-US" sz="11500" b="1" dirty="0">
              <a:solidFill>
                <a:schemeClr val="accent2"/>
              </a:solidFill>
              <a:latin typeface="#9Slide07 IcielBaliho Script" pitchFamily="2" charset="0"/>
            </a:endParaRPr>
          </a:p>
        </p:txBody>
      </p:sp>
      <p:sp>
        <p:nvSpPr>
          <p:cNvPr id="7" name="Freeform 7">
            <a:extLst>
              <a:ext uri="{FF2B5EF4-FFF2-40B4-BE49-F238E27FC236}">
                <a16:creationId xmlns:a16="http://schemas.microsoft.com/office/drawing/2014/main" id="{EA25B232-07F5-6193-A8B3-D2572C818883}"/>
              </a:ext>
            </a:extLst>
          </p:cNvPr>
          <p:cNvSpPr/>
          <p:nvPr/>
        </p:nvSpPr>
        <p:spPr>
          <a:xfrm>
            <a:off x="10820400" y="4112585"/>
            <a:ext cx="5624331" cy="6174415"/>
          </a:xfrm>
          <a:custGeom>
            <a:avLst/>
            <a:gdLst/>
            <a:ahLst/>
            <a:cxnLst/>
            <a:rect l="l" t="t" r="r" b="b"/>
            <a:pathLst>
              <a:path w="3748209" h="4114800">
                <a:moveTo>
                  <a:pt x="0" y="0"/>
                </a:moveTo>
                <a:lnTo>
                  <a:pt x="3748209" y="0"/>
                </a:lnTo>
                <a:lnTo>
                  <a:pt x="374820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141819950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89566D5-FFFA-A1B2-4907-AB29F0B84973}"/>
              </a:ext>
            </a:extLst>
          </p:cNvPr>
          <p:cNvGrpSpPr/>
          <p:nvPr/>
        </p:nvGrpSpPr>
        <p:grpSpPr>
          <a:xfrm>
            <a:off x="6279430" y="1181100"/>
            <a:ext cx="11602170" cy="6486253"/>
            <a:chOff x="6279430" y="1181100"/>
            <a:chExt cx="11602170" cy="6486253"/>
          </a:xfrm>
        </p:grpSpPr>
        <p:sp>
          <p:nvSpPr>
            <p:cNvPr id="3" name="Freeform 2">
              <a:extLst>
                <a:ext uri="{FF2B5EF4-FFF2-40B4-BE49-F238E27FC236}">
                  <a16:creationId xmlns:a16="http://schemas.microsoft.com/office/drawing/2014/main" id="{D2689291-8C72-053C-F357-CB071FBAD731}"/>
                </a:ext>
              </a:extLst>
            </p:cNvPr>
            <p:cNvSpPr/>
            <p:nvPr/>
          </p:nvSpPr>
          <p:spPr>
            <a:xfrm>
              <a:off x="6279430" y="1181100"/>
              <a:ext cx="11602170" cy="6486253"/>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2" name="TextBox 1">
              <a:extLst>
                <a:ext uri="{FF2B5EF4-FFF2-40B4-BE49-F238E27FC236}">
                  <a16:creationId xmlns:a16="http://schemas.microsoft.com/office/drawing/2014/main" id="{6FC6FCE0-6BB3-9589-BA75-17818C755FE7}"/>
                </a:ext>
              </a:extLst>
            </p:cNvPr>
            <p:cNvSpPr txBox="1"/>
            <p:nvPr/>
          </p:nvSpPr>
          <p:spPr>
            <a:xfrm>
              <a:off x="6934200" y="2685288"/>
              <a:ext cx="10617200" cy="4154984"/>
            </a:xfrm>
            <a:prstGeom prst="rect">
              <a:avLst/>
            </a:prstGeom>
            <a:noFill/>
          </p:spPr>
          <p:txBody>
            <a:bodyPr wrap="square" rtlCol="0">
              <a:spAutoFit/>
            </a:bodyPr>
            <a:lstStyle/>
            <a:p>
              <a:pPr algn="just"/>
              <a:r>
                <a:rPr lang="vi-VN" sz="4400" b="1" dirty="0">
                  <a:latin typeface="+mj-lt"/>
                </a:rPr>
                <a:t>Bài tập: Nghe và nhận biết tính thuyết phục của ý kiến người nói về vấn đề sau:</a:t>
              </a:r>
              <a:r>
                <a:rPr lang="en-US" sz="4400" dirty="0">
                  <a:latin typeface="+mj-lt"/>
                </a:rPr>
                <a:t> </a:t>
              </a:r>
              <a:r>
                <a:rPr lang="vi-VN" sz="4400" dirty="0">
                  <a:latin typeface="+mj-lt"/>
                </a:rPr>
                <a:t>Thơ văn Nguyễn Đình Chiểu thể hiện rõ nét sắc thái của ngôn ngữ Nam bộ. Hãy làm rõ ý kiến đó qua đoạn trích “Lục Vân Tiên cứu Kiều Nguyệt Nga”.</a:t>
              </a:r>
            </a:p>
          </p:txBody>
        </p:sp>
      </p:grpSp>
      <p:sp>
        <p:nvSpPr>
          <p:cNvPr id="4" name="Freeform 6">
            <a:extLst>
              <a:ext uri="{FF2B5EF4-FFF2-40B4-BE49-F238E27FC236}">
                <a16:creationId xmlns:a16="http://schemas.microsoft.com/office/drawing/2014/main" id="{32A1B9DF-32EE-1334-598C-337FAEBD95D4}"/>
              </a:ext>
            </a:extLst>
          </p:cNvPr>
          <p:cNvSpPr/>
          <p:nvPr/>
        </p:nvSpPr>
        <p:spPr>
          <a:xfrm>
            <a:off x="1925144" y="884351"/>
            <a:ext cx="4667133" cy="9402649"/>
          </a:xfrm>
          <a:custGeom>
            <a:avLst/>
            <a:gdLst/>
            <a:ahLst/>
            <a:cxnLst/>
            <a:rect l="l" t="t" r="r" b="b"/>
            <a:pathLst>
              <a:path w="2042437" h="4114800">
                <a:moveTo>
                  <a:pt x="0" y="0"/>
                </a:moveTo>
                <a:lnTo>
                  <a:pt x="2042438" y="0"/>
                </a:lnTo>
                <a:lnTo>
                  <a:pt x="204243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6" name="Group 5">
            <a:extLst>
              <a:ext uri="{FF2B5EF4-FFF2-40B4-BE49-F238E27FC236}">
                <a16:creationId xmlns:a16="http://schemas.microsoft.com/office/drawing/2014/main" id="{FFC4EFD4-95E4-2476-DB01-6A2E01509644}"/>
              </a:ext>
            </a:extLst>
          </p:cNvPr>
          <p:cNvGrpSpPr/>
          <p:nvPr/>
        </p:nvGrpSpPr>
        <p:grpSpPr>
          <a:xfrm>
            <a:off x="521757" y="643018"/>
            <a:ext cx="482666" cy="482666"/>
            <a:chOff x="0" y="0"/>
            <a:chExt cx="812800" cy="812800"/>
          </a:xfrm>
        </p:grpSpPr>
        <p:sp>
          <p:nvSpPr>
            <p:cNvPr id="7" name="Freeform 6">
              <a:extLst>
                <a:ext uri="{FF2B5EF4-FFF2-40B4-BE49-F238E27FC236}">
                  <a16:creationId xmlns:a16="http://schemas.microsoft.com/office/drawing/2014/main" id="{876C4482-0524-2705-D22A-73D40C86A9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sp>
        <p:sp>
          <p:nvSpPr>
            <p:cNvPr id="8" name="TextBox 7">
              <a:extLst>
                <a:ext uri="{FF2B5EF4-FFF2-40B4-BE49-F238E27FC236}">
                  <a16:creationId xmlns:a16="http://schemas.microsoft.com/office/drawing/2014/main" id="{BBB6AE71-8A50-D6D9-DEB7-0CECE62C0229}"/>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8">
            <a:extLst>
              <a:ext uri="{FF2B5EF4-FFF2-40B4-BE49-F238E27FC236}">
                <a16:creationId xmlns:a16="http://schemas.microsoft.com/office/drawing/2014/main" id="{B2C972DC-DB90-D695-B5BE-40196DCBD10C}"/>
              </a:ext>
            </a:extLst>
          </p:cNvPr>
          <p:cNvGrpSpPr/>
          <p:nvPr/>
        </p:nvGrpSpPr>
        <p:grpSpPr>
          <a:xfrm>
            <a:off x="1105269" y="643018"/>
            <a:ext cx="482666" cy="482666"/>
            <a:chOff x="0" y="0"/>
            <a:chExt cx="812800" cy="812800"/>
          </a:xfrm>
        </p:grpSpPr>
        <p:sp>
          <p:nvSpPr>
            <p:cNvPr id="10" name="Freeform 9">
              <a:extLst>
                <a:ext uri="{FF2B5EF4-FFF2-40B4-BE49-F238E27FC236}">
                  <a16:creationId xmlns:a16="http://schemas.microsoft.com/office/drawing/2014/main" id="{9AAF330E-7DB6-C246-5854-7E9AE04C516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sp>
        <p:sp>
          <p:nvSpPr>
            <p:cNvPr id="11" name="TextBox 10">
              <a:extLst>
                <a:ext uri="{FF2B5EF4-FFF2-40B4-BE49-F238E27FC236}">
                  <a16:creationId xmlns:a16="http://schemas.microsoft.com/office/drawing/2014/main" id="{1F37BAB7-78C4-07BE-6599-1F98E5086C77}"/>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1">
            <a:extLst>
              <a:ext uri="{FF2B5EF4-FFF2-40B4-BE49-F238E27FC236}">
                <a16:creationId xmlns:a16="http://schemas.microsoft.com/office/drawing/2014/main" id="{0A18C402-C93C-ED78-08A7-C7A4E73A6A06}"/>
              </a:ext>
            </a:extLst>
          </p:cNvPr>
          <p:cNvGrpSpPr/>
          <p:nvPr/>
        </p:nvGrpSpPr>
        <p:grpSpPr>
          <a:xfrm>
            <a:off x="1683811" y="643018"/>
            <a:ext cx="482666" cy="482666"/>
            <a:chOff x="0" y="0"/>
            <a:chExt cx="812800" cy="812800"/>
          </a:xfrm>
        </p:grpSpPr>
        <p:sp>
          <p:nvSpPr>
            <p:cNvPr id="13" name="Freeform 12">
              <a:extLst>
                <a:ext uri="{FF2B5EF4-FFF2-40B4-BE49-F238E27FC236}">
                  <a16:creationId xmlns:a16="http://schemas.microsoft.com/office/drawing/2014/main" id="{AFF53BFA-7056-F25B-C9D8-726F0C1F302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sp>
        <p:sp>
          <p:nvSpPr>
            <p:cNvPr id="14" name="TextBox 13">
              <a:extLst>
                <a:ext uri="{FF2B5EF4-FFF2-40B4-BE49-F238E27FC236}">
                  <a16:creationId xmlns:a16="http://schemas.microsoft.com/office/drawing/2014/main" id="{8E63EFE1-8F4C-EE4E-CAC2-856BD28F60FD}"/>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4">
            <a:extLst>
              <a:ext uri="{FF2B5EF4-FFF2-40B4-BE49-F238E27FC236}">
                <a16:creationId xmlns:a16="http://schemas.microsoft.com/office/drawing/2014/main" id="{65761553-2BFF-2AE6-0570-CC19A71D6FEA}"/>
              </a:ext>
            </a:extLst>
          </p:cNvPr>
          <p:cNvGrpSpPr/>
          <p:nvPr/>
        </p:nvGrpSpPr>
        <p:grpSpPr>
          <a:xfrm>
            <a:off x="2262354" y="643018"/>
            <a:ext cx="482666" cy="482666"/>
            <a:chOff x="0" y="0"/>
            <a:chExt cx="812800" cy="812800"/>
          </a:xfrm>
        </p:grpSpPr>
        <p:sp>
          <p:nvSpPr>
            <p:cNvPr id="16" name="Freeform 15">
              <a:extLst>
                <a:ext uri="{FF2B5EF4-FFF2-40B4-BE49-F238E27FC236}">
                  <a16:creationId xmlns:a16="http://schemas.microsoft.com/office/drawing/2014/main" id="{B1E65490-7332-A367-5430-3CACADFB9A5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sp>
        <p:sp>
          <p:nvSpPr>
            <p:cNvPr id="17" name="TextBox 16">
              <a:extLst>
                <a:ext uri="{FF2B5EF4-FFF2-40B4-BE49-F238E27FC236}">
                  <a16:creationId xmlns:a16="http://schemas.microsoft.com/office/drawing/2014/main" id="{5A4B8331-4F06-9E6E-C2D2-8D2749A1B81E}"/>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290530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2AC2FF60-E475-C565-7EA2-E5F9685F2517}"/>
              </a:ext>
            </a:extLst>
          </p:cNvPr>
          <p:cNvSpPr/>
          <p:nvPr/>
        </p:nvSpPr>
        <p:spPr>
          <a:xfrm>
            <a:off x="533400" y="1485900"/>
            <a:ext cx="17373600" cy="9480127"/>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2" name="TextBox 10">
            <a:extLst>
              <a:ext uri="{FF2B5EF4-FFF2-40B4-BE49-F238E27FC236}">
                <a16:creationId xmlns:a16="http://schemas.microsoft.com/office/drawing/2014/main" id="{247BC557-5DD0-2865-BE8A-A2AD71C8B56F}"/>
              </a:ext>
            </a:extLst>
          </p:cNvPr>
          <p:cNvSpPr txBox="1"/>
          <p:nvPr/>
        </p:nvSpPr>
        <p:spPr>
          <a:xfrm>
            <a:off x="1960704" y="540140"/>
            <a:ext cx="12801600" cy="677108"/>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1. </a:t>
            </a:r>
            <a:r>
              <a:rPr kumimoji="0" lang="en-US" sz="4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Chuẩn</a:t>
            </a: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bị</a:t>
            </a:r>
            <a:endPar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7BC7BF6B-2D38-F80D-8143-7749C3C9EA84}"/>
              </a:ext>
            </a:extLst>
          </p:cNvPr>
          <p:cNvSpPr/>
          <p:nvPr/>
        </p:nvSpPr>
        <p:spPr>
          <a:xfrm>
            <a:off x="990600" y="1790700"/>
            <a:ext cx="16611600" cy="3477875"/>
          </a:xfrm>
          <a:prstGeom prst="rect">
            <a:avLst/>
          </a:prstGeom>
        </p:spPr>
        <p:txBody>
          <a:bodyPr wrap="square">
            <a:spAutoFit/>
          </a:bodyPr>
          <a:lstStyle/>
          <a:p>
            <a:pPr algn="just"/>
            <a:r>
              <a:rPr lang="vi-VN" sz="4400" dirty="0">
                <a:latin typeface="+mj-lt"/>
              </a:rPr>
              <a:t>- Chuẩn bị (ở nhà) ý kiến của cá nhân về vấn đề mà bài tập đã nêu lên.</a:t>
            </a:r>
          </a:p>
          <a:p>
            <a:pPr algn="just"/>
            <a:endParaRPr lang="en-US" sz="4400" dirty="0">
              <a:latin typeface="+mj-lt"/>
            </a:endParaRPr>
          </a:p>
          <a:p>
            <a:pPr algn="just"/>
            <a:r>
              <a:rPr lang="vi-VN" sz="4400" dirty="0">
                <a:latin typeface="+mj-lt"/>
              </a:rPr>
              <a:t>- Chú ý các hướng dẫn trong mục 1. </a:t>
            </a:r>
            <a:r>
              <a:rPr lang="vi-VN" sz="4400" i="1" dirty="0">
                <a:latin typeface="+mj-lt"/>
              </a:rPr>
              <a:t>Định hướng</a:t>
            </a:r>
            <a:r>
              <a:rPr lang="vi-VN" sz="4400" dirty="0">
                <a:latin typeface="+mj-lt"/>
              </a:rPr>
              <a:t> (Bài 1) để nắm được các cách nghe và nhận biết tình thuyết phục của một ý kiến, những hạn chế trong khi trình bày ý kiến,…</a:t>
            </a:r>
          </a:p>
        </p:txBody>
      </p:sp>
      <p:sp>
        <p:nvSpPr>
          <p:cNvPr id="5" name="Freeform 5">
            <a:extLst>
              <a:ext uri="{FF2B5EF4-FFF2-40B4-BE49-F238E27FC236}">
                <a16:creationId xmlns:a16="http://schemas.microsoft.com/office/drawing/2014/main" id="{A829007D-19F6-D608-ED80-ADD462FD4C58}"/>
              </a:ext>
            </a:extLst>
          </p:cNvPr>
          <p:cNvSpPr/>
          <p:nvPr/>
        </p:nvSpPr>
        <p:spPr>
          <a:xfrm>
            <a:off x="15002315" y="6819900"/>
            <a:ext cx="3285685" cy="3104972"/>
          </a:xfrm>
          <a:custGeom>
            <a:avLst/>
            <a:gdLst/>
            <a:ahLst/>
            <a:cxnLst/>
            <a:rect l="l" t="t" r="r" b="b"/>
            <a:pathLst>
              <a:path w="3285685" h="3104972">
                <a:moveTo>
                  <a:pt x="0" y="0"/>
                </a:moveTo>
                <a:lnTo>
                  <a:pt x="3285685" y="0"/>
                </a:lnTo>
                <a:lnTo>
                  <a:pt x="3285685" y="3104972"/>
                </a:lnTo>
                <a:lnTo>
                  <a:pt x="0" y="3104972"/>
                </a:lnTo>
                <a:lnTo>
                  <a:pt x="0" y="0"/>
                </a:lnTo>
                <a:close/>
              </a:path>
            </a:pathLst>
          </a:custGeom>
          <a:blipFill>
            <a:blip r:embed="rId4"/>
            <a:stretch>
              <a:fillRect/>
            </a:stretch>
          </a:blipFill>
        </p:spPr>
      </p:sp>
      <p:grpSp>
        <p:nvGrpSpPr>
          <p:cNvPr id="6" name="Group 5">
            <a:extLst>
              <a:ext uri="{FF2B5EF4-FFF2-40B4-BE49-F238E27FC236}">
                <a16:creationId xmlns:a16="http://schemas.microsoft.com/office/drawing/2014/main" id="{FFC4EFD4-95E4-2476-DB01-6A2E01509644}"/>
              </a:ext>
            </a:extLst>
          </p:cNvPr>
          <p:cNvGrpSpPr/>
          <p:nvPr/>
        </p:nvGrpSpPr>
        <p:grpSpPr>
          <a:xfrm>
            <a:off x="521757" y="643018"/>
            <a:ext cx="482666" cy="482666"/>
            <a:chOff x="0" y="0"/>
            <a:chExt cx="812800" cy="812800"/>
          </a:xfrm>
        </p:grpSpPr>
        <p:sp>
          <p:nvSpPr>
            <p:cNvPr id="7" name="Freeform 6">
              <a:extLst>
                <a:ext uri="{FF2B5EF4-FFF2-40B4-BE49-F238E27FC236}">
                  <a16:creationId xmlns:a16="http://schemas.microsoft.com/office/drawing/2014/main" id="{876C4482-0524-2705-D22A-73D40C86A9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sp>
        <p:sp>
          <p:nvSpPr>
            <p:cNvPr id="8" name="TextBox 7">
              <a:extLst>
                <a:ext uri="{FF2B5EF4-FFF2-40B4-BE49-F238E27FC236}">
                  <a16:creationId xmlns:a16="http://schemas.microsoft.com/office/drawing/2014/main" id="{BBB6AE71-8A50-D6D9-DEB7-0CECE62C0229}"/>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8">
            <a:extLst>
              <a:ext uri="{FF2B5EF4-FFF2-40B4-BE49-F238E27FC236}">
                <a16:creationId xmlns:a16="http://schemas.microsoft.com/office/drawing/2014/main" id="{B2C972DC-DB90-D695-B5BE-40196DCBD10C}"/>
              </a:ext>
            </a:extLst>
          </p:cNvPr>
          <p:cNvGrpSpPr/>
          <p:nvPr/>
        </p:nvGrpSpPr>
        <p:grpSpPr>
          <a:xfrm>
            <a:off x="1105269" y="643018"/>
            <a:ext cx="482666" cy="482666"/>
            <a:chOff x="0" y="0"/>
            <a:chExt cx="812800" cy="812800"/>
          </a:xfrm>
        </p:grpSpPr>
        <p:sp>
          <p:nvSpPr>
            <p:cNvPr id="10" name="Freeform 9">
              <a:extLst>
                <a:ext uri="{FF2B5EF4-FFF2-40B4-BE49-F238E27FC236}">
                  <a16:creationId xmlns:a16="http://schemas.microsoft.com/office/drawing/2014/main" id="{9AAF330E-7DB6-C246-5854-7E9AE04C516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sp>
        <p:sp>
          <p:nvSpPr>
            <p:cNvPr id="11" name="TextBox 10">
              <a:extLst>
                <a:ext uri="{FF2B5EF4-FFF2-40B4-BE49-F238E27FC236}">
                  <a16:creationId xmlns:a16="http://schemas.microsoft.com/office/drawing/2014/main" id="{1F37BAB7-78C4-07BE-6599-1F98E5086C77}"/>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1">
            <a:extLst>
              <a:ext uri="{FF2B5EF4-FFF2-40B4-BE49-F238E27FC236}">
                <a16:creationId xmlns:a16="http://schemas.microsoft.com/office/drawing/2014/main" id="{0A18C402-C93C-ED78-08A7-C7A4E73A6A06}"/>
              </a:ext>
            </a:extLst>
          </p:cNvPr>
          <p:cNvGrpSpPr/>
          <p:nvPr/>
        </p:nvGrpSpPr>
        <p:grpSpPr>
          <a:xfrm>
            <a:off x="1683811" y="643018"/>
            <a:ext cx="482666" cy="482666"/>
            <a:chOff x="0" y="0"/>
            <a:chExt cx="812800" cy="812800"/>
          </a:xfrm>
        </p:grpSpPr>
        <p:sp>
          <p:nvSpPr>
            <p:cNvPr id="13" name="Freeform 12">
              <a:extLst>
                <a:ext uri="{FF2B5EF4-FFF2-40B4-BE49-F238E27FC236}">
                  <a16:creationId xmlns:a16="http://schemas.microsoft.com/office/drawing/2014/main" id="{AFF53BFA-7056-F25B-C9D8-726F0C1F302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sp>
        <p:sp>
          <p:nvSpPr>
            <p:cNvPr id="14" name="TextBox 13">
              <a:extLst>
                <a:ext uri="{FF2B5EF4-FFF2-40B4-BE49-F238E27FC236}">
                  <a16:creationId xmlns:a16="http://schemas.microsoft.com/office/drawing/2014/main" id="{8E63EFE1-8F4C-EE4E-CAC2-856BD28F60FD}"/>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4">
            <a:extLst>
              <a:ext uri="{FF2B5EF4-FFF2-40B4-BE49-F238E27FC236}">
                <a16:creationId xmlns:a16="http://schemas.microsoft.com/office/drawing/2014/main" id="{65761553-2BFF-2AE6-0570-CC19A71D6FEA}"/>
              </a:ext>
            </a:extLst>
          </p:cNvPr>
          <p:cNvGrpSpPr/>
          <p:nvPr/>
        </p:nvGrpSpPr>
        <p:grpSpPr>
          <a:xfrm>
            <a:off x="2262354" y="643018"/>
            <a:ext cx="482666" cy="482666"/>
            <a:chOff x="0" y="0"/>
            <a:chExt cx="812800" cy="812800"/>
          </a:xfrm>
        </p:grpSpPr>
        <p:sp>
          <p:nvSpPr>
            <p:cNvPr id="16" name="Freeform 15">
              <a:extLst>
                <a:ext uri="{FF2B5EF4-FFF2-40B4-BE49-F238E27FC236}">
                  <a16:creationId xmlns:a16="http://schemas.microsoft.com/office/drawing/2014/main" id="{B1E65490-7332-A367-5430-3CACADFB9A5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sp>
        <p:sp>
          <p:nvSpPr>
            <p:cNvPr id="17" name="TextBox 16">
              <a:extLst>
                <a:ext uri="{FF2B5EF4-FFF2-40B4-BE49-F238E27FC236}">
                  <a16:creationId xmlns:a16="http://schemas.microsoft.com/office/drawing/2014/main" id="{5A4B8331-4F06-9E6E-C2D2-8D2749A1B81E}"/>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60239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1729</Words>
  <Application>Microsoft Office PowerPoint</Application>
  <PresentationFormat>Custom</PresentationFormat>
  <Paragraphs>108</Paragraphs>
  <Slides>19</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#9Slide07 IcielBaliho Script</vt:lpstr>
      <vt:lpstr>#9Slide07 SVNBango</vt:lpstr>
      <vt:lpstr>Times New Roman</vt:lpstr>
      <vt:lpstr>Arial</vt:lpstr>
      <vt:lpstr>#9Slide05 Dancing Script</vt:lpstr>
      <vt:lpstr>#9Slide07 Crocante</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Floral Feminine &amp; Calm Self-Introduction Presentation</dc:title>
  <dc:creator>Admin</dc:creator>
  <cp:lastModifiedBy>Administrator</cp:lastModifiedBy>
  <cp:revision>20</cp:revision>
  <dcterms:created xsi:type="dcterms:W3CDTF">2006-08-16T00:00:00Z</dcterms:created>
  <dcterms:modified xsi:type="dcterms:W3CDTF">2024-10-06T15:01:02Z</dcterms:modified>
  <dc:identifier>DAGIwXzUk7U</dc:identifier>
</cp:coreProperties>
</file>