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6" r:id="rId2"/>
    <p:sldId id="267" r:id="rId3"/>
    <p:sldId id="288" r:id="rId4"/>
    <p:sldId id="259" r:id="rId5"/>
    <p:sldId id="268" r:id="rId6"/>
    <p:sldId id="287" r:id="rId7"/>
    <p:sldId id="282" r:id="rId8"/>
    <p:sldId id="283" r:id="rId9"/>
    <p:sldId id="281" r:id="rId10"/>
    <p:sldId id="284" r:id="rId11"/>
    <p:sldId id="285" r:id="rId12"/>
    <p:sldId id="286" r:id="rId13"/>
    <p:sldId id="269" r:id="rId14"/>
    <p:sldId id="270" r:id="rId1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27" d="100"/>
          <a:sy n="27" d="100"/>
        </p:scale>
        <p:origin x="1026"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30.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1.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143000" y="1869905"/>
            <a:ext cx="15925800" cy="6102493"/>
          </a:xfrm>
          <a:prstGeom prst="rect">
            <a:avLst/>
          </a:prstGeom>
        </p:spPr>
      </p:pic>
      <p:sp>
        <p:nvSpPr>
          <p:cNvPr id="3" name="TextBox 3"/>
          <p:cNvSpPr txBox="1"/>
          <p:nvPr/>
        </p:nvSpPr>
        <p:spPr>
          <a:xfrm>
            <a:off x="1863274" y="3259157"/>
            <a:ext cx="14554200" cy="3323987"/>
          </a:xfrm>
          <a:prstGeom prst="rect">
            <a:avLst/>
          </a:prstGeom>
        </p:spPr>
        <p:txBody>
          <a:bodyPr wrap="square" lIns="0" tIns="0" rIns="0" bIns="0" rtlCol="0" anchor="t">
            <a:spAutoFit/>
          </a:bodyPr>
          <a:lstStyle/>
          <a:p>
            <a:pPr algn="ctr">
              <a:lnSpc>
                <a:spcPct val="150000"/>
              </a:lnSpc>
            </a:pPr>
            <a:r>
              <a:rPr lang="vi-VN" sz="7200" b="1" spc="286" dirty="0">
                <a:solidFill>
                  <a:srgbClr val="FFFFFF"/>
                </a:solidFill>
                <a:latin typeface="Arial" panose="020B0604020202020204" pitchFamily="34" charset="0"/>
                <a:cs typeface="Arial" panose="020B0604020202020204" pitchFamily="34" charset="0"/>
              </a:rPr>
              <a:t>CHÀO MỪNG CÁC EM ĐẾN VỚI BÀI HỌC NGÀY HÔM NÀY!</a:t>
            </a:r>
            <a:endParaRPr lang="en-US" sz="7200" b="1" spc="286" dirty="0">
              <a:solidFill>
                <a:srgbClr val="FFFFFF"/>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3"/>
          <a:srcRect/>
          <a:stretch>
            <a:fillRect/>
          </a:stretch>
        </p:blipFill>
        <p:spPr>
          <a:xfrm>
            <a:off x="5940355" y="8818753"/>
            <a:ext cx="6407290" cy="3692201"/>
          </a:xfrm>
          <a:prstGeom prst="rect">
            <a:avLst/>
          </a:prstGeom>
        </p:spPr>
      </p:pic>
      <p:pic>
        <p:nvPicPr>
          <p:cNvPr id="8" name="Picture 8"/>
          <p:cNvPicPr>
            <a:picLocks noChangeAspect="1"/>
          </p:cNvPicPr>
          <p:nvPr/>
        </p:nvPicPr>
        <p:blipFill>
          <a:blip r:embed="rId4"/>
          <a:srcRect/>
          <a:stretch>
            <a:fillRect/>
          </a:stretch>
        </p:blipFill>
        <p:spPr>
          <a:xfrm rot="-81170">
            <a:off x="2513208" y="1296854"/>
            <a:ext cx="4324917" cy="1146103"/>
          </a:xfrm>
          <a:prstGeom prst="rect">
            <a:avLst/>
          </a:prstGeom>
        </p:spPr>
      </p:pic>
      <p:pic>
        <p:nvPicPr>
          <p:cNvPr id="9" name="Picture 9"/>
          <p:cNvPicPr>
            <a:picLocks noChangeAspect="1"/>
          </p:cNvPicPr>
          <p:nvPr/>
        </p:nvPicPr>
        <p:blipFill>
          <a:blip r:embed="rId5"/>
          <a:srcRect/>
          <a:stretch>
            <a:fillRect/>
          </a:stretch>
        </p:blipFill>
        <p:spPr>
          <a:xfrm>
            <a:off x="13868400" y="-569"/>
            <a:ext cx="3664592" cy="3397902"/>
          </a:xfrm>
          <a:prstGeom prst="rect">
            <a:avLst/>
          </a:prstGeom>
        </p:spPr>
      </p:pic>
      <p:pic>
        <p:nvPicPr>
          <p:cNvPr id="10" name="Picture 16"/>
          <p:cNvPicPr>
            <a:picLocks noChangeAspect="1"/>
          </p:cNvPicPr>
          <p:nvPr/>
        </p:nvPicPr>
        <p:blipFill>
          <a:blip r:embed="rId6"/>
          <a:srcRect/>
          <a:stretch>
            <a:fillRect/>
          </a:stretch>
        </p:blipFill>
        <p:spPr>
          <a:xfrm>
            <a:off x="304800" y="6889517"/>
            <a:ext cx="2046409" cy="3361658"/>
          </a:xfrm>
          <a:prstGeom prst="rect">
            <a:avLst/>
          </a:prstGeom>
        </p:spPr>
      </p:pic>
      <p:pic>
        <p:nvPicPr>
          <p:cNvPr id="11" name="Picture 20"/>
          <p:cNvPicPr>
            <a:picLocks noChangeAspect="1"/>
          </p:cNvPicPr>
          <p:nvPr/>
        </p:nvPicPr>
        <p:blipFill>
          <a:blip r:embed="rId7"/>
          <a:srcRect/>
          <a:stretch>
            <a:fillRect/>
          </a:stretch>
        </p:blipFill>
        <p:spPr>
          <a:xfrm rot="-980609">
            <a:off x="12827902" y="8564997"/>
            <a:ext cx="6217779" cy="1593306"/>
          </a:xfrm>
          <a:prstGeom prst="rect">
            <a:avLst/>
          </a:prstGeom>
        </p:spPr>
      </p:pic>
    </p:spTree>
    <p:extLst>
      <p:ext uri="{BB962C8B-B14F-4D97-AF65-F5344CB8AC3E}">
        <p14:creationId xmlns:p14="http://schemas.microsoft.com/office/powerpoint/2010/main" val="30832051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10800000">
            <a:off x="5927845" y="647700"/>
            <a:ext cx="7167091" cy="1235175"/>
            <a:chOff x="0" y="0"/>
            <a:chExt cx="7655540" cy="1319354"/>
          </a:xfrm>
        </p:grpSpPr>
        <p:sp>
          <p:nvSpPr>
            <p:cNvPr id="5" name="Freeform 5"/>
            <p:cNvSpPr/>
            <p:nvPr/>
          </p:nvSpPr>
          <p:spPr>
            <a:xfrm>
              <a:off x="0" y="-4262"/>
              <a:ext cx="7663285" cy="1325840"/>
            </a:xfrm>
            <a:custGeom>
              <a:avLst/>
              <a:gdLst/>
              <a:ahLst/>
              <a:cxnLst/>
              <a:rect l="l" t="t" r="r" b="b"/>
              <a:pathLst>
                <a:path w="7663285" h="1325840">
                  <a:moveTo>
                    <a:pt x="6724386" y="1314653"/>
                  </a:moveTo>
                  <a:cubicBezTo>
                    <a:pt x="6724386" y="1314653"/>
                    <a:pt x="6304633" y="1325840"/>
                    <a:pt x="5842048" y="1323219"/>
                  </a:cubicBezTo>
                  <a:cubicBezTo>
                    <a:pt x="2721468"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4877204" y="7673"/>
                  </a:cubicBezTo>
                  <a:cubicBezTo>
                    <a:pt x="6085706" y="0"/>
                    <a:pt x="6549634" y="7673"/>
                    <a:pt x="6549634" y="7673"/>
                  </a:cubicBezTo>
                  <a:cubicBezTo>
                    <a:pt x="6917941" y="15152"/>
                    <a:pt x="7281254" y="84484"/>
                    <a:pt x="7478995" y="207066"/>
                  </a:cubicBezTo>
                  <a:cubicBezTo>
                    <a:pt x="7630011" y="300683"/>
                    <a:pt x="7663285" y="425358"/>
                    <a:pt x="7654145" y="628876"/>
                  </a:cubicBezTo>
                  <a:lnTo>
                    <a:pt x="7654145" y="628879"/>
                  </a:lnTo>
                  <a:cubicBezTo>
                    <a:pt x="7654145" y="1072714"/>
                    <a:pt x="7371149" y="1286812"/>
                    <a:pt x="6724386" y="1314653"/>
                  </a:cubicBezTo>
                  <a:close/>
                </a:path>
              </a:pathLst>
            </a:custGeom>
            <a:solidFill>
              <a:srgbClr val="844B36"/>
            </a:solidFill>
          </p:spPr>
        </p:sp>
      </p:grpSp>
      <p:sp>
        <p:nvSpPr>
          <p:cNvPr id="6" name="TextBox 6"/>
          <p:cNvSpPr txBox="1"/>
          <p:nvPr/>
        </p:nvSpPr>
        <p:spPr>
          <a:xfrm>
            <a:off x="6419014" y="773799"/>
            <a:ext cx="6177500" cy="984885"/>
          </a:xfrm>
          <a:prstGeom prst="rect">
            <a:avLst/>
          </a:prstGeom>
        </p:spPr>
        <p:txBody>
          <a:bodyPr lIns="0" tIns="0" rIns="0" bIns="0" rtlCol="0" anchor="t">
            <a:spAutoFit/>
          </a:bodyPr>
          <a:lstStyle/>
          <a:p>
            <a:pPr algn="ctr"/>
            <a:r>
              <a:rPr lang="vi-VN" sz="6400" b="1" dirty="0">
                <a:solidFill>
                  <a:srgbClr val="FFF2F9"/>
                </a:solidFill>
                <a:latin typeface="Arial" panose="020B0604020202020204" pitchFamily="34" charset="0"/>
                <a:cs typeface="Arial" panose="020B0604020202020204" pitchFamily="34" charset="0"/>
              </a:rPr>
              <a:t>KẾT LUẬN</a:t>
            </a:r>
            <a:endParaRPr lang="en-US" sz="6400" b="1" dirty="0">
              <a:solidFill>
                <a:srgbClr val="FFF2F9"/>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srcRect/>
          <a:stretch>
            <a:fillRect/>
          </a:stretch>
        </p:blipFill>
        <p:spPr>
          <a:xfrm>
            <a:off x="6304119" y="9182100"/>
            <a:ext cx="6407290" cy="3692201"/>
          </a:xfrm>
          <a:prstGeom prst="rect">
            <a:avLst/>
          </a:prstGeom>
        </p:spPr>
      </p:pic>
      <p:pic>
        <p:nvPicPr>
          <p:cNvPr id="8" name="Picture 8"/>
          <p:cNvPicPr>
            <a:picLocks noChangeAspect="1"/>
          </p:cNvPicPr>
          <p:nvPr/>
        </p:nvPicPr>
        <p:blipFill>
          <a:blip r:embed="rId3"/>
          <a:srcRect/>
          <a:stretch>
            <a:fillRect/>
          </a:stretch>
        </p:blipFill>
        <p:spPr>
          <a:xfrm rot="21033560">
            <a:off x="-384664" y="185331"/>
            <a:ext cx="4848151" cy="1284760"/>
          </a:xfrm>
          <a:prstGeom prst="rect">
            <a:avLst/>
          </a:prstGeom>
        </p:spPr>
      </p:pic>
      <p:pic>
        <p:nvPicPr>
          <p:cNvPr id="23" name="Picture 16"/>
          <p:cNvPicPr>
            <a:picLocks noChangeAspect="1"/>
          </p:cNvPicPr>
          <p:nvPr/>
        </p:nvPicPr>
        <p:blipFill>
          <a:blip r:embed="rId4"/>
          <a:srcRect/>
          <a:stretch>
            <a:fillRect/>
          </a:stretch>
        </p:blipFill>
        <p:spPr>
          <a:xfrm>
            <a:off x="16369139" y="6845487"/>
            <a:ext cx="2046409" cy="3361658"/>
          </a:xfrm>
          <a:prstGeom prst="rect">
            <a:avLst/>
          </a:prstGeom>
        </p:spPr>
      </p:pic>
      <p:sp>
        <p:nvSpPr>
          <p:cNvPr id="24" name="Rectangle 23"/>
          <p:cNvSpPr/>
          <p:nvPr/>
        </p:nvSpPr>
        <p:spPr>
          <a:xfrm>
            <a:off x="3004177" y="2247900"/>
            <a:ext cx="13007173" cy="4247317"/>
          </a:xfrm>
          <a:prstGeom prst="rect">
            <a:avLst/>
          </a:prstGeom>
        </p:spPr>
        <p:txBody>
          <a:bodyPr wrap="square">
            <a:spAutoFit/>
          </a:bodyPr>
          <a:lstStyle/>
          <a:p>
            <a:pPr algn="just">
              <a:lnSpc>
                <a:spcPct val="150000"/>
              </a:lnSpc>
            </a:pPr>
            <a:r>
              <a:rPr lang="vi-VN" sz="4500" dirty="0"/>
              <a:t>	Lập kế hoạch tự hoàn thiện bản thân là rất cần thiết, tuy nhiên, đó chỉ là bước khởi đầu. Điều quan trọng là chúng ta phải quyết tâm, kiên trì thực hiện theo kế hoạch đã xây dựng. </a:t>
            </a:r>
            <a:endParaRPr lang="en-US" sz="4500" dirty="0"/>
          </a:p>
        </p:txBody>
      </p:sp>
      <p:pic>
        <p:nvPicPr>
          <p:cNvPr id="25"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1520" y="4838700"/>
            <a:ext cx="4140414" cy="5368445"/>
          </a:xfrm>
          <a:prstGeom prst="rect">
            <a:avLst/>
          </a:prstGeom>
        </p:spPr>
      </p:pic>
    </p:spTree>
    <p:extLst>
      <p:ext uri="{BB962C8B-B14F-4D97-AF65-F5344CB8AC3E}">
        <p14:creationId xmlns:p14="http://schemas.microsoft.com/office/powerpoint/2010/main" val="139438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amond(i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447800" y="190500"/>
            <a:ext cx="15621000" cy="2478189"/>
            <a:chOff x="0" y="0"/>
            <a:chExt cx="4288786" cy="1319354"/>
          </a:xfrm>
        </p:grpSpPr>
        <p:sp>
          <p:nvSpPr>
            <p:cNvPr id="3" name="Freeform 3"/>
            <p:cNvSpPr/>
            <p:nvPr/>
          </p:nvSpPr>
          <p:spPr>
            <a:xfrm>
              <a:off x="0" y="-4262"/>
              <a:ext cx="4296532" cy="1325840"/>
            </a:xfrm>
            <a:custGeom>
              <a:avLst/>
              <a:gdLst/>
              <a:ahLst/>
              <a:cxnLst/>
              <a:rect l="l" t="t" r="r" b="b"/>
              <a:pathLst>
                <a:path w="4296532" h="1325840">
                  <a:moveTo>
                    <a:pt x="3357632" y="1314653"/>
                  </a:moveTo>
                  <a:cubicBezTo>
                    <a:pt x="3357632" y="1314653"/>
                    <a:pt x="2937879" y="1325840"/>
                    <a:pt x="2475295" y="1323219"/>
                  </a:cubicBezTo>
                  <a:cubicBezTo>
                    <a:pt x="1814681"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2250627" y="7673"/>
                  </a:cubicBezTo>
                  <a:cubicBezTo>
                    <a:pt x="2718953" y="0"/>
                    <a:pt x="3182880" y="7673"/>
                    <a:pt x="3182880" y="7673"/>
                  </a:cubicBezTo>
                  <a:cubicBezTo>
                    <a:pt x="3551188" y="15152"/>
                    <a:pt x="3914501" y="84484"/>
                    <a:pt x="4112241" y="207066"/>
                  </a:cubicBezTo>
                  <a:cubicBezTo>
                    <a:pt x="4263258" y="300683"/>
                    <a:pt x="4296532" y="425358"/>
                    <a:pt x="4287391" y="628876"/>
                  </a:cubicBezTo>
                  <a:lnTo>
                    <a:pt x="4287391" y="628879"/>
                  </a:lnTo>
                  <a:cubicBezTo>
                    <a:pt x="4287392" y="1072714"/>
                    <a:pt x="4004395" y="1286812"/>
                    <a:pt x="3357632" y="1314653"/>
                  </a:cubicBezTo>
                  <a:close/>
                </a:path>
              </a:pathLst>
            </a:custGeom>
            <a:solidFill>
              <a:srgbClr val="844B36"/>
            </a:solidFill>
          </p:spPr>
        </p:sp>
      </p:grpSp>
      <p:sp>
        <p:nvSpPr>
          <p:cNvPr id="4" name="TextBox 4"/>
          <p:cNvSpPr txBox="1"/>
          <p:nvPr/>
        </p:nvSpPr>
        <p:spPr>
          <a:xfrm>
            <a:off x="1708317" y="881736"/>
            <a:ext cx="15071751" cy="860300"/>
          </a:xfrm>
          <a:prstGeom prst="rect">
            <a:avLst/>
          </a:prstGeom>
        </p:spPr>
        <p:txBody>
          <a:bodyPr wrap="square" lIns="0" tIns="0" rIns="0" bIns="0" rtlCol="0" anchor="t">
            <a:spAutoFit/>
          </a:bodyPr>
          <a:lstStyle/>
          <a:p>
            <a:pPr algn="ctr">
              <a:lnSpc>
                <a:spcPct val="130000"/>
              </a:lnSpc>
            </a:pPr>
            <a:r>
              <a:rPr lang="vi-VN" sz="4800" b="1" dirty="0">
                <a:solidFill>
                  <a:srgbClr val="FFF2F9"/>
                </a:solidFill>
              </a:rPr>
              <a:t>5. Rèn luyện theo kế hoạch tự hoàn thiện bản thân.</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3975" r="21025"/>
          <a:stretch/>
        </p:blipFill>
        <p:spPr>
          <a:xfrm flipH="1">
            <a:off x="116648" y="3184639"/>
            <a:ext cx="4302952" cy="7391412"/>
          </a:xfrm>
          <a:prstGeom prst="rect">
            <a:avLst/>
          </a:prstGeom>
        </p:spPr>
      </p:pic>
      <p:grpSp>
        <p:nvGrpSpPr>
          <p:cNvPr id="10" name="Group 21"/>
          <p:cNvGrpSpPr/>
          <p:nvPr/>
        </p:nvGrpSpPr>
        <p:grpSpPr>
          <a:xfrm>
            <a:off x="4419600" y="7658100"/>
            <a:ext cx="13093168" cy="2108129"/>
            <a:chOff x="0" y="0"/>
            <a:chExt cx="5215548" cy="1453062"/>
          </a:xfrm>
          <a:solidFill>
            <a:schemeClr val="accent3">
              <a:lumMod val="40000"/>
              <a:lumOff val="60000"/>
            </a:schemeClr>
          </a:solidFill>
        </p:grpSpPr>
        <p:sp>
          <p:nvSpPr>
            <p:cNvPr id="14" name="Freeform 22"/>
            <p:cNvSpPr/>
            <p:nvPr/>
          </p:nvSpPr>
          <p:spPr>
            <a:xfrm>
              <a:off x="0" y="0"/>
              <a:ext cx="5215548" cy="1453062"/>
            </a:xfrm>
            <a:custGeom>
              <a:avLst/>
              <a:gdLst/>
              <a:ahLst/>
              <a:cxnLst/>
              <a:rect l="l" t="t" r="r" b="b"/>
              <a:pathLst>
                <a:path w="5215548" h="1453062">
                  <a:moveTo>
                    <a:pt x="5091088" y="1453062"/>
                  </a:moveTo>
                  <a:lnTo>
                    <a:pt x="124460" y="1453062"/>
                  </a:lnTo>
                  <a:cubicBezTo>
                    <a:pt x="55880" y="1453062"/>
                    <a:pt x="0" y="1397182"/>
                    <a:pt x="0" y="1328602"/>
                  </a:cubicBezTo>
                  <a:lnTo>
                    <a:pt x="0" y="124460"/>
                  </a:lnTo>
                  <a:cubicBezTo>
                    <a:pt x="0" y="55880"/>
                    <a:pt x="55880" y="0"/>
                    <a:pt x="124460" y="0"/>
                  </a:cubicBezTo>
                  <a:lnTo>
                    <a:pt x="5091088" y="0"/>
                  </a:lnTo>
                  <a:cubicBezTo>
                    <a:pt x="5159668" y="0"/>
                    <a:pt x="5215548" y="55880"/>
                    <a:pt x="5215548" y="124460"/>
                  </a:cubicBezTo>
                  <a:lnTo>
                    <a:pt x="5215548" y="1328602"/>
                  </a:lnTo>
                  <a:cubicBezTo>
                    <a:pt x="5215548" y="1397182"/>
                    <a:pt x="5159668" y="1453062"/>
                    <a:pt x="5091088" y="1453062"/>
                  </a:cubicBezTo>
                  <a:close/>
                </a:path>
              </a:pathLst>
            </a:custGeom>
            <a:grpFill/>
          </p:spPr>
        </p:sp>
      </p:grpSp>
      <p:grpSp>
        <p:nvGrpSpPr>
          <p:cNvPr id="15" name="Group 26"/>
          <p:cNvGrpSpPr/>
          <p:nvPr/>
        </p:nvGrpSpPr>
        <p:grpSpPr>
          <a:xfrm>
            <a:off x="4379152" y="5293065"/>
            <a:ext cx="13133616" cy="2079756"/>
            <a:chOff x="0" y="0"/>
            <a:chExt cx="5215548" cy="1453062"/>
          </a:xfrm>
          <a:solidFill>
            <a:schemeClr val="accent3">
              <a:lumMod val="40000"/>
              <a:lumOff val="60000"/>
            </a:schemeClr>
          </a:solidFill>
        </p:grpSpPr>
        <p:sp>
          <p:nvSpPr>
            <p:cNvPr id="17" name="Freeform 27"/>
            <p:cNvSpPr/>
            <p:nvPr/>
          </p:nvSpPr>
          <p:spPr>
            <a:xfrm>
              <a:off x="0" y="0"/>
              <a:ext cx="5215548" cy="1453062"/>
            </a:xfrm>
            <a:custGeom>
              <a:avLst/>
              <a:gdLst/>
              <a:ahLst/>
              <a:cxnLst/>
              <a:rect l="l" t="t" r="r" b="b"/>
              <a:pathLst>
                <a:path w="5215548" h="1453062">
                  <a:moveTo>
                    <a:pt x="5091088" y="1453062"/>
                  </a:moveTo>
                  <a:lnTo>
                    <a:pt x="124460" y="1453062"/>
                  </a:lnTo>
                  <a:cubicBezTo>
                    <a:pt x="55880" y="1453062"/>
                    <a:pt x="0" y="1397182"/>
                    <a:pt x="0" y="1328602"/>
                  </a:cubicBezTo>
                  <a:lnTo>
                    <a:pt x="0" y="124460"/>
                  </a:lnTo>
                  <a:cubicBezTo>
                    <a:pt x="0" y="55880"/>
                    <a:pt x="55880" y="0"/>
                    <a:pt x="124460" y="0"/>
                  </a:cubicBezTo>
                  <a:lnTo>
                    <a:pt x="5091088" y="0"/>
                  </a:lnTo>
                  <a:cubicBezTo>
                    <a:pt x="5159668" y="0"/>
                    <a:pt x="5215548" y="55880"/>
                    <a:pt x="5215548" y="124460"/>
                  </a:cubicBezTo>
                  <a:lnTo>
                    <a:pt x="5215548" y="1328602"/>
                  </a:lnTo>
                  <a:cubicBezTo>
                    <a:pt x="5215548" y="1397182"/>
                    <a:pt x="5159668" y="1453062"/>
                    <a:pt x="5091088" y="1453062"/>
                  </a:cubicBezTo>
                  <a:close/>
                </a:path>
              </a:pathLst>
            </a:custGeom>
            <a:grpFill/>
          </p:spPr>
        </p:sp>
      </p:grpSp>
      <p:grpSp>
        <p:nvGrpSpPr>
          <p:cNvPr id="18" name="Group 31"/>
          <p:cNvGrpSpPr/>
          <p:nvPr/>
        </p:nvGrpSpPr>
        <p:grpSpPr>
          <a:xfrm>
            <a:off x="4379152" y="2993066"/>
            <a:ext cx="13133616" cy="2102887"/>
            <a:chOff x="0" y="0"/>
            <a:chExt cx="5215548" cy="1453062"/>
          </a:xfrm>
          <a:solidFill>
            <a:schemeClr val="accent3">
              <a:lumMod val="40000"/>
              <a:lumOff val="60000"/>
            </a:schemeClr>
          </a:solidFill>
        </p:grpSpPr>
        <p:sp>
          <p:nvSpPr>
            <p:cNvPr id="19" name="Freeform 32"/>
            <p:cNvSpPr/>
            <p:nvPr/>
          </p:nvSpPr>
          <p:spPr>
            <a:xfrm>
              <a:off x="0" y="0"/>
              <a:ext cx="5215548" cy="1453062"/>
            </a:xfrm>
            <a:custGeom>
              <a:avLst/>
              <a:gdLst/>
              <a:ahLst/>
              <a:cxnLst/>
              <a:rect l="l" t="t" r="r" b="b"/>
              <a:pathLst>
                <a:path w="5215548" h="1453062">
                  <a:moveTo>
                    <a:pt x="5091088" y="1453062"/>
                  </a:moveTo>
                  <a:lnTo>
                    <a:pt x="124460" y="1453062"/>
                  </a:lnTo>
                  <a:cubicBezTo>
                    <a:pt x="55880" y="1453062"/>
                    <a:pt x="0" y="1397182"/>
                    <a:pt x="0" y="1328602"/>
                  </a:cubicBezTo>
                  <a:lnTo>
                    <a:pt x="0" y="124460"/>
                  </a:lnTo>
                  <a:cubicBezTo>
                    <a:pt x="0" y="55880"/>
                    <a:pt x="55880" y="0"/>
                    <a:pt x="124460" y="0"/>
                  </a:cubicBezTo>
                  <a:lnTo>
                    <a:pt x="5091088" y="0"/>
                  </a:lnTo>
                  <a:cubicBezTo>
                    <a:pt x="5159668" y="0"/>
                    <a:pt x="5215548" y="55880"/>
                    <a:pt x="5215548" y="124460"/>
                  </a:cubicBezTo>
                  <a:lnTo>
                    <a:pt x="5215548" y="1328602"/>
                  </a:lnTo>
                  <a:cubicBezTo>
                    <a:pt x="5215548" y="1397182"/>
                    <a:pt x="5159668" y="1453062"/>
                    <a:pt x="5091088" y="1453062"/>
                  </a:cubicBezTo>
                  <a:close/>
                </a:path>
              </a:pathLst>
            </a:custGeom>
            <a:grpFill/>
          </p:spPr>
        </p:sp>
      </p:grpSp>
      <p:sp>
        <p:nvSpPr>
          <p:cNvPr id="20" name="Rectangle 19"/>
          <p:cNvSpPr/>
          <p:nvPr/>
        </p:nvSpPr>
        <p:spPr>
          <a:xfrm>
            <a:off x="4625691" y="3184639"/>
            <a:ext cx="12304871" cy="1692771"/>
          </a:xfrm>
          <a:prstGeom prst="rect">
            <a:avLst/>
          </a:prstGeom>
        </p:spPr>
        <p:txBody>
          <a:bodyPr wrap="square">
            <a:spAutoFit/>
          </a:bodyPr>
          <a:lstStyle/>
          <a:p>
            <a:pPr algn="just">
              <a:lnSpc>
                <a:spcPct val="130000"/>
              </a:lnSpc>
            </a:pPr>
            <a:r>
              <a:rPr lang="en-US" sz="4000" dirty="0" err="1">
                <a:latin typeface="Arial" panose="020B0604020202020204" pitchFamily="34" charset="0"/>
                <a:cs typeface="Arial" panose="020B0604020202020204" pitchFamily="34" charset="0"/>
              </a:rPr>
              <a:t>Kiên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rèn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luyện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dựng</a:t>
            </a:r>
            <a:r>
              <a:rPr lang="en-US" sz="4000" dirty="0">
                <a:latin typeface="Arial" panose="020B0604020202020204" pitchFamily="34" charset="0"/>
                <a:cs typeface="Arial" panose="020B0604020202020204" pitchFamily="34" charset="0"/>
              </a:rPr>
              <a:t>. </a:t>
            </a:r>
          </a:p>
        </p:txBody>
      </p:sp>
      <p:sp>
        <p:nvSpPr>
          <p:cNvPr id="21" name="Rectangle 20"/>
          <p:cNvSpPr/>
          <p:nvPr/>
        </p:nvSpPr>
        <p:spPr>
          <a:xfrm>
            <a:off x="4625691" y="5486557"/>
            <a:ext cx="12288909" cy="1692771"/>
          </a:xfrm>
          <a:prstGeom prst="rect">
            <a:avLst/>
          </a:prstGeom>
        </p:spPr>
        <p:txBody>
          <a:bodyPr wrap="square">
            <a:spAutoFit/>
          </a:bodyPr>
          <a:lstStyle/>
          <a:p>
            <a:pPr algn="just">
              <a:lnSpc>
                <a:spcPct val="130000"/>
              </a:lnSpc>
            </a:pPr>
            <a:r>
              <a:rPr lang="vi-VN" sz="4000" dirty="0"/>
              <a:t>Tranh thủ sự hỗ trợ, giúp đỡ của thầy cô, bạn bè và người thân trong quá trình tự hoàn thiện bản thân.</a:t>
            </a:r>
            <a:endParaRPr lang="en-US" sz="4000" dirty="0"/>
          </a:p>
        </p:txBody>
      </p:sp>
      <p:sp>
        <p:nvSpPr>
          <p:cNvPr id="22" name="Rectangle 21"/>
          <p:cNvSpPr/>
          <p:nvPr/>
        </p:nvSpPr>
        <p:spPr>
          <a:xfrm>
            <a:off x="4621142" y="7865778"/>
            <a:ext cx="11973754" cy="1692771"/>
          </a:xfrm>
          <a:prstGeom prst="rect">
            <a:avLst/>
          </a:prstGeom>
        </p:spPr>
        <p:txBody>
          <a:bodyPr wrap="square">
            <a:spAutoFit/>
          </a:bodyPr>
          <a:lstStyle/>
          <a:p>
            <a:pPr algn="just">
              <a:lnSpc>
                <a:spcPct val="130000"/>
              </a:lnSpc>
            </a:pPr>
            <a:r>
              <a:rPr lang="vi-VN" sz="4000" dirty="0"/>
              <a:t>Ghi lại những kết quả em đã đạt được và những khó khăn, vướng mắc em đã gặp phải.</a:t>
            </a:r>
            <a:endParaRPr lang="en-US" sz="4000" dirty="0"/>
          </a:p>
        </p:txBody>
      </p:sp>
    </p:spTree>
    <p:extLst>
      <p:ext uri="{BB962C8B-B14F-4D97-AF65-F5344CB8AC3E}">
        <p14:creationId xmlns:p14="http://schemas.microsoft.com/office/powerpoint/2010/main" val="98410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500"/>
                                        <p:tgtEl>
                                          <p:spTgt spid="20"/>
                                        </p:tgtEl>
                                      </p:cBhvr>
                                    </p:animEffect>
                                  </p:childTnLst>
                                </p:cTn>
                              </p:par>
                              <p:par>
                                <p:cTn id="8" presetID="6"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out)">
                                      <p:cBhvr>
                                        <p:cTn id="15" dur="500"/>
                                        <p:tgtEl>
                                          <p:spTgt spid="21"/>
                                        </p:tgtEl>
                                      </p:cBhvr>
                                    </p:animEffect>
                                  </p:childTnLst>
                                </p:cTn>
                              </p:par>
                              <p:par>
                                <p:cTn id="16" presetID="6" presetClass="entr" presetSubtype="32"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ou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ircle(in)">
                                      <p:cBhvr>
                                        <p:cTn id="23" dur="500"/>
                                        <p:tgtEl>
                                          <p:spTgt spid="22"/>
                                        </p:tgtEl>
                                      </p:cBhvr>
                                    </p:animEffect>
                                  </p:childTnLst>
                                </p:cTn>
                              </p:par>
                              <p:par>
                                <p:cTn id="24" presetID="6"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10800000">
            <a:off x="5927845" y="647700"/>
            <a:ext cx="7167091" cy="1235175"/>
            <a:chOff x="0" y="0"/>
            <a:chExt cx="7655540" cy="1319354"/>
          </a:xfrm>
        </p:grpSpPr>
        <p:sp>
          <p:nvSpPr>
            <p:cNvPr id="5" name="Freeform 5"/>
            <p:cNvSpPr/>
            <p:nvPr/>
          </p:nvSpPr>
          <p:spPr>
            <a:xfrm>
              <a:off x="0" y="-4262"/>
              <a:ext cx="7663285" cy="1325840"/>
            </a:xfrm>
            <a:custGeom>
              <a:avLst/>
              <a:gdLst/>
              <a:ahLst/>
              <a:cxnLst/>
              <a:rect l="l" t="t" r="r" b="b"/>
              <a:pathLst>
                <a:path w="7663285" h="1325840">
                  <a:moveTo>
                    <a:pt x="6724386" y="1314653"/>
                  </a:moveTo>
                  <a:cubicBezTo>
                    <a:pt x="6724386" y="1314653"/>
                    <a:pt x="6304633" y="1325840"/>
                    <a:pt x="5842048" y="1323219"/>
                  </a:cubicBezTo>
                  <a:cubicBezTo>
                    <a:pt x="2721468"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4877204" y="7673"/>
                  </a:cubicBezTo>
                  <a:cubicBezTo>
                    <a:pt x="6085706" y="0"/>
                    <a:pt x="6549634" y="7673"/>
                    <a:pt x="6549634" y="7673"/>
                  </a:cubicBezTo>
                  <a:cubicBezTo>
                    <a:pt x="6917941" y="15152"/>
                    <a:pt x="7281254" y="84484"/>
                    <a:pt x="7478995" y="207066"/>
                  </a:cubicBezTo>
                  <a:cubicBezTo>
                    <a:pt x="7630011" y="300683"/>
                    <a:pt x="7663285" y="425358"/>
                    <a:pt x="7654145" y="628876"/>
                  </a:cubicBezTo>
                  <a:lnTo>
                    <a:pt x="7654145" y="628879"/>
                  </a:lnTo>
                  <a:cubicBezTo>
                    <a:pt x="7654145" y="1072714"/>
                    <a:pt x="7371149" y="1286812"/>
                    <a:pt x="6724386" y="1314653"/>
                  </a:cubicBezTo>
                  <a:close/>
                </a:path>
              </a:pathLst>
            </a:custGeom>
            <a:solidFill>
              <a:srgbClr val="844B36"/>
            </a:solidFill>
          </p:spPr>
        </p:sp>
      </p:grpSp>
      <p:sp>
        <p:nvSpPr>
          <p:cNvPr id="6" name="TextBox 6"/>
          <p:cNvSpPr txBox="1"/>
          <p:nvPr/>
        </p:nvSpPr>
        <p:spPr>
          <a:xfrm>
            <a:off x="6419014" y="773799"/>
            <a:ext cx="6177500" cy="984885"/>
          </a:xfrm>
          <a:prstGeom prst="rect">
            <a:avLst/>
          </a:prstGeom>
        </p:spPr>
        <p:txBody>
          <a:bodyPr lIns="0" tIns="0" rIns="0" bIns="0" rtlCol="0" anchor="t">
            <a:spAutoFit/>
          </a:bodyPr>
          <a:lstStyle/>
          <a:p>
            <a:pPr algn="ctr"/>
            <a:r>
              <a:rPr lang="vi-VN" sz="6400" b="1" dirty="0">
                <a:solidFill>
                  <a:srgbClr val="FFF2F9"/>
                </a:solidFill>
                <a:latin typeface="Arial" panose="020B0604020202020204" pitchFamily="34" charset="0"/>
                <a:cs typeface="Arial" panose="020B0604020202020204" pitchFamily="34" charset="0"/>
              </a:rPr>
              <a:t>KẾT LUẬN</a:t>
            </a:r>
            <a:endParaRPr lang="en-US" sz="6400" b="1" dirty="0">
              <a:solidFill>
                <a:srgbClr val="FFF2F9"/>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2"/>
          <a:srcRect/>
          <a:stretch>
            <a:fillRect/>
          </a:stretch>
        </p:blipFill>
        <p:spPr>
          <a:xfrm rot="21033560">
            <a:off x="-384664" y="185331"/>
            <a:ext cx="4848151" cy="1284760"/>
          </a:xfrm>
          <a:prstGeom prst="rect">
            <a:avLst/>
          </a:prstGeom>
        </p:spPr>
      </p:pic>
      <p:pic>
        <p:nvPicPr>
          <p:cNvPr id="23" name="Picture 16"/>
          <p:cNvPicPr>
            <a:picLocks noChangeAspect="1"/>
          </p:cNvPicPr>
          <p:nvPr/>
        </p:nvPicPr>
        <p:blipFill>
          <a:blip r:embed="rId3"/>
          <a:srcRect/>
          <a:stretch>
            <a:fillRect/>
          </a:stretch>
        </p:blipFill>
        <p:spPr>
          <a:xfrm>
            <a:off x="16369139" y="6845487"/>
            <a:ext cx="2046409" cy="3361658"/>
          </a:xfrm>
          <a:prstGeom prst="rect">
            <a:avLst/>
          </a:prstGeom>
        </p:spPr>
      </p:pic>
      <p:sp>
        <p:nvSpPr>
          <p:cNvPr id="10" name="Rectangle 9"/>
          <p:cNvSpPr/>
          <p:nvPr/>
        </p:nvSpPr>
        <p:spPr>
          <a:xfrm>
            <a:off x="2078264" y="2015048"/>
            <a:ext cx="14859000" cy="5286062"/>
          </a:xfrm>
          <a:prstGeom prst="rect">
            <a:avLst/>
          </a:prstGeom>
        </p:spPr>
        <p:txBody>
          <a:bodyPr wrap="square">
            <a:spAutoFit/>
          </a:bodyPr>
          <a:lstStyle/>
          <a:p>
            <a:pPr algn="just">
              <a:lnSpc>
                <a:spcPct val="150000"/>
              </a:lnSpc>
            </a:pPr>
            <a:r>
              <a:rPr lang="vi-VN" sz="4500" dirty="0"/>
              <a:t>	Mỗi người đều có điểm mạnh, điểm hạn chế riêng. Xác định được đúng điểm mạnh, điểm hạn chế của bản thân là một kĩ năng quan trọng giúp cho mỗi người có thể rèn luyện, tự hoàn thiện bản thân trên cơ sở phát huy điểm mạnh, khắc phục điểm hạn chế. </a:t>
            </a:r>
            <a:endParaRPr lang="en-US" sz="4500" dirty="0"/>
          </a:p>
        </p:txBody>
      </p:sp>
      <p:pic>
        <p:nvPicPr>
          <p:cNvPr id="11"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36574" y="6810021"/>
            <a:ext cx="9542379" cy="3924303"/>
          </a:xfrm>
          <a:prstGeom prst="rect">
            <a:avLst/>
          </a:prstGeom>
        </p:spPr>
      </p:pic>
      <p:pic>
        <p:nvPicPr>
          <p:cNvPr id="12"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23032">
            <a:off x="638856" y="7575956"/>
            <a:ext cx="2967416" cy="838295"/>
          </a:xfrm>
          <a:prstGeom prst="rect">
            <a:avLst/>
          </a:prstGeom>
        </p:spPr>
      </p:pic>
    </p:spTree>
    <p:extLst>
      <p:ext uri="{BB962C8B-B14F-4D97-AF65-F5344CB8AC3E}">
        <p14:creationId xmlns:p14="http://schemas.microsoft.com/office/powerpoint/2010/main" val="326217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675" decel="100000" fill="hold"/>
                                        <p:tgtEl>
                                          <p:spTgt spid="1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9383213"/>
            <a:chOff x="0" y="0"/>
            <a:chExt cx="3400996" cy="1684284"/>
          </a:xfrm>
        </p:grpSpPr>
        <p:sp>
          <p:nvSpPr>
            <p:cNvPr id="3" name="Freeform 3"/>
            <p:cNvSpPr/>
            <p:nvPr/>
          </p:nvSpPr>
          <p:spPr>
            <a:xfrm>
              <a:off x="0" y="0"/>
              <a:ext cx="3400996" cy="1684283"/>
            </a:xfrm>
            <a:custGeom>
              <a:avLst/>
              <a:gdLst/>
              <a:ahLst/>
              <a:cxnLst/>
              <a:rect l="l" t="t" r="r" b="b"/>
              <a:pathLst>
                <a:path w="3400996" h="1684283">
                  <a:moveTo>
                    <a:pt x="0" y="0"/>
                  </a:moveTo>
                  <a:lnTo>
                    <a:pt x="3400996" y="0"/>
                  </a:lnTo>
                  <a:lnTo>
                    <a:pt x="3400996" y="1684283"/>
                  </a:lnTo>
                  <a:lnTo>
                    <a:pt x="0" y="1684283"/>
                  </a:lnTo>
                  <a:close/>
                </a:path>
              </a:pathLst>
            </a:custGeom>
            <a:solidFill>
              <a:srgbClr val="AAC9E1"/>
            </a:solidFill>
          </p:spPr>
        </p:sp>
      </p:grpSp>
      <p:pic>
        <p:nvPicPr>
          <p:cNvPr id="10" name="Picture 10"/>
          <p:cNvPicPr>
            <a:picLocks noChangeAspect="1"/>
          </p:cNvPicPr>
          <p:nvPr/>
        </p:nvPicPr>
        <p:blipFill>
          <a:blip r:embed="rId2"/>
          <a:srcRect/>
          <a:stretch>
            <a:fillRect/>
          </a:stretch>
        </p:blipFill>
        <p:spPr>
          <a:xfrm>
            <a:off x="2133600" y="723900"/>
            <a:ext cx="14269866" cy="6858000"/>
          </a:xfrm>
          <a:prstGeom prst="rect">
            <a:avLst/>
          </a:prstGeom>
        </p:spPr>
      </p:pic>
      <p:sp>
        <p:nvSpPr>
          <p:cNvPr id="29" name="TextBox 29"/>
          <p:cNvSpPr txBox="1"/>
          <p:nvPr/>
        </p:nvSpPr>
        <p:spPr>
          <a:xfrm>
            <a:off x="5142991" y="1464838"/>
            <a:ext cx="8788740" cy="1179810"/>
          </a:xfrm>
          <a:prstGeom prst="rect">
            <a:avLst/>
          </a:prstGeom>
        </p:spPr>
        <p:txBody>
          <a:bodyPr wrap="square" lIns="0" tIns="0" rIns="0" bIns="0" rtlCol="0" anchor="t">
            <a:spAutoFit/>
          </a:bodyPr>
          <a:lstStyle/>
          <a:p>
            <a:pPr algn="ctr">
              <a:lnSpc>
                <a:spcPts val="9154"/>
              </a:lnSpc>
            </a:pPr>
            <a:r>
              <a:rPr lang="vi-VN" sz="6400" b="1" dirty="0">
                <a:solidFill>
                  <a:srgbClr val="FFFFFF"/>
                </a:solidFill>
                <a:latin typeface="Arial" panose="020B0604020202020204" pitchFamily="34" charset="0"/>
                <a:cs typeface="Arial" panose="020B0604020202020204" pitchFamily="34" charset="0"/>
              </a:rPr>
              <a:t>HƯỚNG DẪN VỀ NHÀ</a:t>
            </a:r>
            <a:endParaRPr lang="en-US" sz="6400" b="1" dirty="0">
              <a:solidFill>
                <a:srgbClr val="FFFFFF"/>
              </a:solidFill>
              <a:latin typeface="Arial" panose="020B0604020202020204" pitchFamily="34" charset="0"/>
              <a:cs typeface="Arial" panose="020B0604020202020204" pitchFamily="34" charset="0"/>
            </a:endParaRPr>
          </a:p>
        </p:txBody>
      </p:sp>
      <p:pic>
        <p:nvPicPr>
          <p:cNvPr id="32"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08598" y="6945045"/>
            <a:ext cx="13313887" cy="4503949"/>
          </a:xfrm>
          <a:prstGeom prst="rect">
            <a:avLst/>
          </a:prstGeom>
        </p:spPr>
      </p:pic>
      <p:pic>
        <p:nvPicPr>
          <p:cNvPr id="33" name="Picture 3"/>
          <p:cNvPicPr>
            <a:picLocks noChangeAspect="1"/>
          </p:cNvPicPr>
          <p:nvPr/>
        </p:nvPicPr>
        <p:blipFill>
          <a:blip r:embed="rId5"/>
          <a:srcRect/>
          <a:stretch>
            <a:fillRect/>
          </a:stretch>
        </p:blipFill>
        <p:spPr>
          <a:xfrm>
            <a:off x="-177600" y="0"/>
            <a:ext cx="3364620" cy="3603341"/>
          </a:xfrm>
          <a:prstGeom prst="rect">
            <a:avLst/>
          </a:prstGeom>
        </p:spPr>
      </p:pic>
      <p:pic>
        <p:nvPicPr>
          <p:cNvPr id="34" name="Picture 21"/>
          <p:cNvPicPr>
            <a:picLocks noChangeAspect="1"/>
          </p:cNvPicPr>
          <p:nvPr/>
        </p:nvPicPr>
        <p:blipFill>
          <a:blip r:embed="rId6"/>
          <a:srcRect/>
          <a:stretch>
            <a:fillRect/>
          </a:stretch>
        </p:blipFill>
        <p:spPr>
          <a:xfrm rot="1390196">
            <a:off x="12983233" y="374831"/>
            <a:ext cx="5949208" cy="1576540"/>
          </a:xfrm>
          <a:prstGeom prst="rect">
            <a:avLst/>
          </a:prstGeom>
        </p:spPr>
      </p:pic>
      <p:pic>
        <p:nvPicPr>
          <p:cNvPr id="3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90515">
            <a:off x="993693" y="5201718"/>
            <a:ext cx="2070542" cy="584928"/>
          </a:xfrm>
          <a:prstGeom prst="rect">
            <a:avLst/>
          </a:prstGeom>
        </p:spPr>
      </p:pic>
      <p:sp>
        <p:nvSpPr>
          <p:cNvPr id="40" name="TextBox 39"/>
          <p:cNvSpPr txBox="1"/>
          <p:nvPr/>
        </p:nvSpPr>
        <p:spPr>
          <a:xfrm>
            <a:off x="3036189" y="2420730"/>
            <a:ext cx="12464687" cy="4524315"/>
          </a:xfrm>
          <a:prstGeom prst="rect">
            <a:avLst/>
          </a:prstGeom>
          <a:noFill/>
        </p:spPr>
        <p:txBody>
          <a:bodyPr wrap="square" rtlCol="0">
            <a:spAutoFit/>
          </a:bodyPr>
          <a:lstStyle/>
          <a:p>
            <a:pPr marL="685800" indent="-685800" algn="just">
              <a:lnSpc>
                <a:spcPct val="150000"/>
              </a:lnSpc>
              <a:buFont typeface="Wingdings" panose="05000000000000000000" pitchFamily="2" charset="2"/>
              <a:buChar char="ü"/>
            </a:pPr>
            <a:r>
              <a:rPr lang="vi-VN" sz="4800" dirty="0">
                <a:solidFill>
                  <a:schemeClr val="bg1"/>
                </a:solidFill>
              </a:rPr>
              <a:t>Thực hiện rèn luyện, tự hoàn thiện bản thân theo kế hoạch đã xây dựng.</a:t>
            </a:r>
          </a:p>
          <a:p>
            <a:pPr marL="685800" indent="-685800" algn="just">
              <a:lnSpc>
                <a:spcPct val="150000"/>
              </a:lnSpc>
              <a:buFont typeface="Wingdings" panose="05000000000000000000" pitchFamily="2" charset="2"/>
              <a:buChar char="ü"/>
            </a:pPr>
            <a:r>
              <a:rPr lang="vi-VN" sz="4800" dirty="0">
                <a:solidFill>
                  <a:schemeClr val="bg1"/>
                </a:solidFill>
              </a:rPr>
              <a:t>Đọc trước bài </a:t>
            </a:r>
            <a:r>
              <a:rPr lang="vi-VN" sz="4800" b="1" dirty="0">
                <a:solidFill>
                  <a:schemeClr val="bg1"/>
                </a:solidFill>
              </a:rPr>
              <a:t>tuần 6 </a:t>
            </a:r>
            <a:r>
              <a:rPr lang="vi-VN" sz="4800" b="1" i="1" dirty="0">
                <a:solidFill>
                  <a:schemeClr val="bg1"/>
                </a:solidFill>
              </a:rPr>
              <a:t>- Kiểm soát cảm xúc của bản thân </a:t>
            </a:r>
            <a:r>
              <a:rPr lang="vi-VN" sz="4800" dirty="0">
                <a:solidFill>
                  <a:schemeClr val="bg1"/>
                </a:solidFill>
              </a:rPr>
              <a:t>(tiết 1)</a:t>
            </a:r>
          </a:p>
        </p:txBody>
      </p:sp>
    </p:spTree>
    <p:extLst>
      <p:ext uri="{BB962C8B-B14F-4D97-AF65-F5344CB8AC3E}">
        <p14:creationId xmlns:p14="http://schemas.microsoft.com/office/powerpoint/2010/main" val="22505836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143000" y="1869905"/>
            <a:ext cx="15925800" cy="6102493"/>
          </a:xfrm>
          <a:prstGeom prst="rect">
            <a:avLst/>
          </a:prstGeom>
        </p:spPr>
      </p:pic>
      <p:sp>
        <p:nvSpPr>
          <p:cNvPr id="3" name="TextBox 3"/>
          <p:cNvSpPr txBox="1"/>
          <p:nvPr/>
        </p:nvSpPr>
        <p:spPr>
          <a:xfrm>
            <a:off x="1863274" y="3259157"/>
            <a:ext cx="14554200" cy="3118674"/>
          </a:xfrm>
          <a:prstGeom prst="rect">
            <a:avLst/>
          </a:prstGeom>
        </p:spPr>
        <p:txBody>
          <a:bodyPr wrap="square" lIns="0" tIns="0" rIns="0" bIns="0" rtlCol="0" anchor="t">
            <a:spAutoFit/>
          </a:bodyPr>
          <a:lstStyle/>
          <a:p>
            <a:pPr algn="ctr">
              <a:lnSpc>
                <a:spcPct val="150000"/>
              </a:lnSpc>
            </a:pPr>
            <a:r>
              <a:rPr lang="vi-VN" sz="7200" b="1" spc="286" dirty="0">
                <a:solidFill>
                  <a:srgbClr val="FFFFFF"/>
                </a:solidFill>
                <a:latin typeface="Arial" panose="020B0604020202020204" pitchFamily="34" charset="0"/>
                <a:cs typeface="Arial" panose="020B0604020202020204" pitchFamily="34" charset="0"/>
              </a:rPr>
              <a:t>CẢM ƠN CÁC EM ĐÃ </a:t>
            </a:r>
          </a:p>
          <a:p>
            <a:pPr algn="ctr">
              <a:lnSpc>
                <a:spcPct val="150000"/>
              </a:lnSpc>
            </a:pPr>
            <a:r>
              <a:rPr lang="vi-VN" sz="7200" b="1" spc="286" dirty="0">
                <a:solidFill>
                  <a:srgbClr val="FFFFFF"/>
                </a:solidFill>
                <a:latin typeface="Arial" panose="020B0604020202020204" pitchFamily="34" charset="0"/>
                <a:cs typeface="Arial" panose="020B0604020202020204" pitchFamily="34" charset="0"/>
              </a:rPr>
              <a:t>LẮNG NGHE BÀI GIẢNG!</a:t>
            </a:r>
            <a:endParaRPr lang="en-US" sz="7200" b="1" spc="286" dirty="0">
              <a:solidFill>
                <a:srgbClr val="FFFFFF"/>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3"/>
          <a:srcRect/>
          <a:stretch>
            <a:fillRect/>
          </a:stretch>
        </p:blipFill>
        <p:spPr>
          <a:xfrm>
            <a:off x="5940355" y="8818753"/>
            <a:ext cx="6407290" cy="3692201"/>
          </a:xfrm>
          <a:prstGeom prst="rect">
            <a:avLst/>
          </a:prstGeom>
        </p:spPr>
      </p:pic>
      <p:pic>
        <p:nvPicPr>
          <p:cNvPr id="8" name="Picture 8"/>
          <p:cNvPicPr>
            <a:picLocks noChangeAspect="1"/>
          </p:cNvPicPr>
          <p:nvPr/>
        </p:nvPicPr>
        <p:blipFill>
          <a:blip r:embed="rId4"/>
          <a:srcRect/>
          <a:stretch>
            <a:fillRect/>
          </a:stretch>
        </p:blipFill>
        <p:spPr>
          <a:xfrm rot="-81170">
            <a:off x="2513208" y="1296854"/>
            <a:ext cx="4324917" cy="1146103"/>
          </a:xfrm>
          <a:prstGeom prst="rect">
            <a:avLst/>
          </a:prstGeom>
        </p:spPr>
      </p:pic>
      <p:pic>
        <p:nvPicPr>
          <p:cNvPr id="9" name="Picture 9"/>
          <p:cNvPicPr>
            <a:picLocks noChangeAspect="1"/>
          </p:cNvPicPr>
          <p:nvPr/>
        </p:nvPicPr>
        <p:blipFill>
          <a:blip r:embed="rId5"/>
          <a:srcRect/>
          <a:stretch>
            <a:fillRect/>
          </a:stretch>
        </p:blipFill>
        <p:spPr>
          <a:xfrm>
            <a:off x="13868400" y="-569"/>
            <a:ext cx="3664592" cy="3397902"/>
          </a:xfrm>
          <a:prstGeom prst="rect">
            <a:avLst/>
          </a:prstGeom>
        </p:spPr>
      </p:pic>
      <p:pic>
        <p:nvPicPr>
          <p:cNvPr id="10" name="Picture 16"/>
          <p:cNvPicPr>
            <a:picLocks noChangeAspect="1"/>
          </p:cNvPicPr>
          <p:nvPr/>
        </p:nvPicPr>
        <p:blipFill>
          <a:blip r:embed="rId6"/>
          <a:srcRect/>
          <a:stretch>
            <a:fillRect/>
          </a:stretch>
        </p:blipFill>
        <p:spPr>
          <a:xfrm>
            <a:off x="304800" y="6889517"/>
            <a:ext cx="2046409" cy="3361658"/>
          </a:xfrm>
          <a:prstGeom prst="rect">
            <a:avLst/>
          </a:prstGeom>
        </p:spPr>
      </p:pic>
      <p:pic>
        <p:nvPicPr>
          <p:cNvPr id="11" name="Picture 20"/>
          <p:cNvPicPr>
            <a:picLocks noChangeAspect="1"/>
          </p:cNvPicPr>
          <p:nvPr/>
        </p:nvPicPr>
        <p:blipFill>
          <a:blip r:embed="rId7"/>
          <a:srcRect/>
          <a:stretch>
            <a:fillRect/>
          </a:stretch>
        </p:blipFill>
        <p:spPr>
          <a:xfrm rot="-980609">
            <a:off x="12827902" y="8564997"/>
            <a:ext cx="6217779" cy="1593306"/>
          </a:xfrm>
          <a:prstGeom prst="rect">
            <a:avLst/>
          </a:prstGeom>
        </p:spPr>
      </p:pic>
    </p:spTree>
    <p:extLst>
      <p:ext uri="{BB962C8B-B14F-4D97-AF65-F5344CB8AC3E}">
        <p14:creationId xmlns:p14="http://schemas.microsoft.com/office/powerpoint/2010/main" val="58179201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47801" y="1761043"/>
            <a:ext cx="15468600" cy="6764913"/>
          </a:xfrm>
          <a:prstGeom prst="rect">
            <a:avLst/>
          </a:prstGeom>
        </p:spPr>
      </p:pic>
      <p:sp>
        <p:nvSpPr>
          <p:cNvPr id="3" name="TextBox 3"/>
          <p:cNvSpPr txBox="1"/>
          <p:nvPr/>
        </p:nvSpPr>
        <p:spPr>
          <a:xfrm>
            <a:off x="2213492" y="2900277"/>
            <a:ext cx="13937217" cy="4881336"/>
          </a:xfrm>
          <a:prstGeom prst="rect">
            <a:avLst/>
          </a:prstGeom>
        </p:spPr>
        <p:txBody>
          <a:bodyPr wrap="square" lIns="0" tIns="0" rIns="0" bIns="0" rtlCol="0" anchor="t">
            <a:spAutoFit/>
          </a:bodyPr>
          <a:lstStyle/>
          <a:p>
            <a:pPr algn="ctr">
              <a:lnSpc>
                <a:spcPct val="130000"/>
              </a:lnSpc>
            </a:pPr>
            <a:r>
              <a:rPr lang="vi-VN" sz="8600" b="1" spc="317" dirty="0">
                <a:solidFill>
                  <a:srgbClr val="FFFFFF"/>
                </a:solidFill>
                <a:latin typeface="Arial" panose="020B0604020202020204" pitchFamily="34" charset="0"/>
                <a:cs typeface="Arial" panose="020B0604020202020204" pitchFamily="34" charset="0"/>
              </a:rPr>
              <a:t>ĐIỂM MẠNH, </a:t>
            </a:r>
          </a:p>
          <a:p>
            <a:pPr algn="ctr">
              <a:lnSpc>
                <a:spcPct val="130000"/>
              </a:lnSpc>
            </a:pPr>
            <a:r>
              <a:rPr lang="vi-VN" sz="8600" b="1" spc="317" dirty="0">
                <a:solidFill>
                  <a:srgbClr val="FFFFFF"/>
                </a:solidFill>
                <a:latin typeface="Arial" panose="020B0604020202020204" pitchFamily="34" charset="0"/>
                <a:cs typeface="Arial" panose="020B0604020202020204" pitchFamily="34" charset="0"/>
              </a:rPr>
              <a:t>ĐIỂM HẠN CHẾ CỦA TÔI </a:t>
            </a:r>
            <a:r>
              <a:rPr lang="vi-VN" sz="7200" b="1" i="1" spc="317" dirty="0">
                <a:solidFill>
                  <a:srgbClr val="FFFFFF"/>
                </a:solidFill>
                <a:latin typeface="Arial" panose="020B0604020202020204" pitchFamily="34" charset="0"/>
                <a:cs typeface="Arial" panose="020B0604020202020204" pitchFamily="34" charset="0"/>
              </a:rPr>
              <a:t>(tiết 2)</a:t>
            </a:r>
            <a:endParaRPr lang="en-US" sz="7200" b="1" i="1" spc="317" dirty="0">
              <a:solidFill>
                <a:srgbClr val="FFFFFF"/>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3"/>
          <a:srcRect/>
          <a:stretch>
            <a:fillRect/>
          </a:stretch>
        </p:blipFill>
        <p:spPr>
          <a:xfrm>
            <a:off x="372372" y="6534722"/>
            <a:ext cx="2150855" cy="4779677"/>
          </a:xfrm>
          <a:prstGeom prst="rect">
            <a:avLst/>
          </a:prstGeom>
        </p:spPr>
      </p:pic>
      <p:grpSp>
        <p:nvGrpSpPr>
          <p:cNvPr id="5" name="Group 5"/>
          <p:cNvGrpSpPr/>
          <p:nvPr/>
        </p:nvGrpSpPr>
        <p:grpSpPr>
          <a:xfrm rot="-10800000">
            <a:off x="4343400" y="1570209"/>
            <a:ext cx="9601200" cy="1369252"/>
            <a:chOff x="0" y="0"/>
            <a:chExt cx="7655540" cy="1319354"/>
          </a:xfrm>
        </p:grpSpPr>
        <p:sp>
          <p:nvSpPr>
            <p:cNvPr id="6" name="Freeform 6"/>
            <p:cNvSpPr/>
            <p:nvPr/>
          </p:nvSpPr>
          <p:spPr>
            <a:xfrm>
              <a:off x="0" y="-4262"/>
              <a:ext cx="7663285" cy="1325840"/>
            </a:xfrm>
            <a:custGeom>
              <a:avLst/>
              <a:gdLst/>
              <a:ahLst/>
              <a:cxnLst/>
              <a:rect l="l" t="t" r="r" b="b"/>
              <a:pathLst>
                <a:path w="7663285" h="1325840">
                  <a:moveTo>
                    <a:pt x="6724386" y="1314653"/>
                  </a:moveTo>
                  <a:cubicBezTo>
                    <a:pt x="6724386" y="1314653"/>
                    <a:pt x="6304633" y="1325840"/>
                    <a:pt x="5842048" y="1323219"/>
                  </a:cubicBezTo>
                  <a:cubicBezTo>
                    <a:pt x="2721468"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4877204" y="7673"/>
                  </a:cubicBezTo>
                  <a:cubicBezTo>
                    <a:pt x="6085706" y="0"/>
                    <a:pt x="6549634" y="7673"/>
                    <a:pt x="6549634" y="7673"/>
                  </a:cubicBezTo>
                  <a:cubicBezTo>
                    <a:pt x="6917941" y="15152"/>
                    <a:pt x="7281254" y="84484"/>
                    <a:pt x="7478995" y="207066"/>
                  </a:cubicBezTo>
                  <a:cubicBezTo>
                    <a:pt x="7630011" y="300683"/>
                    <a:pt x="7663285" y="425358"/>
                    <a:pt x="7654145" y="628876"/>
                  </a:cubicBezTo>
                  <a:lnTo>
                    <a:pt x="7654145" y="628879"/>
                  </a:lnTo>
                  <a:cubicBezTo>
                    <a:pt x="7654145" y="1072714"/>
                    <a:pt x="7371149" y="1286812"/>
                    <a:pt x="6724386" y="1314653"/>
                  </a:cubicBezTo>
                  <a:close/>
                </a:path>
              </a:pathLst>
            </a:custGeom>
            <a:solidFill>
              <a:srgbClr val="844B36"/>
            </a:solidFill>
          </p:spPr>
        </p:sp>
      </p:grpSp>
      <p:sp>
        <p:nvSpPr>
          <p:cNvPr id="7" name="TextBox 7"/>
          <p:cNvSpPr txBox="1"/>
          <p:nvPr/>
        </p:nvSpPr>
        <p:spPr>
          <a:xfrm>
            <a:off x="4773955" y="1745387"/>
            <a:ext cx="8276517" cy="1107996"/>
          </a:xfrm>
          <a:prstGeom prst="rect">
            <a:avLst/>
          </a:prstGeom>
        </p:spPr>
        <p:txBody>
          <a:bodyPr wrap="square" lIns="0" tIns="0" rIns="0" bIns="0" rtlCol="0" anchor="t">
            <a:spAutoFit/>
          </a:bodyPr>
          <a:lstStyle/>
          <a:p>
            <a:pPr algn="ctr"/>
            <a:r>
              <a:rPr lang="vi-VN" sz="7200" b="1" dirty="0">
                <a:solidFill>
                  <a:srgbClr val="FFF2F9"/>
                </a:solidFill>
              </a:rPr>
              <a:t>CHỦ ĐỀ 2 – Tuần 5</a:t>
            </a:r>
            <a:endParaRPr lang="en-US" sz="7200" b="1" dirty="0">
              <a:solidFill>
                <a:srgbClr val="FFF2F9"/>
              </a:solidFill>
            </a:endParaRPr>
          </a:p>
        </p:txBody>
      </p:sp>
      <p:pic>
        <p:nvPicPr>
          <p:cNvPr id="8" name="Picture 8"/>
          <p:cNvPicPr>
            <a:picLocks noChangeAspect="1"/>
          </p:cNvPicPr>
          <p:nvPr/>
        </p:nvPicPr>
        <p:blipFill>
          <a:blip r:embed="rId4"/>
          <a:srcRect/>
          <a:stretch>
            <a:fillRect/>
          </a:stretch>
        </p:blipFill>
        <p:spPr>
          <a:xfrm>
            <a:off x="10439400" y="7505700"/>
            <a:ext cx="8281982" cy="3023484"/>
          </a:xfrm>
          <a:prstGeom prst="rect">
            <a:avLst/>
          </a:prstGeom>
        </p:spPr>
      </p:pic>
      <p:pic>
        <p:nvPicPr>
          <p:cNvPr id="9" name="Picture 30"/>
          <p:cNvPicPr>
            <a:picLocks noChangeAspect="1"/>
          </p:cNvPicPr>
          <p:nvPr/>
        </p:nvPicPr>
        <p:blipFill>
          <a:blip r:embed="rId5"/>
          <a:srcRect/>
          <a:stretch>
            <a:fillRect/>
          </a:stretch>
        </p:blipFill>
        <p:spPr>
          <a:xfrm>
            <a:off x="7505" y="-124923"/>
            <a:ext cx="5943600" cy="2280857"/>
          </a:xfrm>
          <a:prstGeom prst="rect">
            <a:avLst/>
          </a:prstGeom>
        </p:spPr>
      </p:pic>
      <p:pic>
        <p:nvPicPr>
          <p:cNvPr id="10" name="Picture 31"/>
          <p:cNvPicPr>
            <a:picLocks noChangeAspect="1"/>
          </p:cNvPicPr>
          <p:nvPr/>
        </p:nvPicPr>
        <p:blipFill>
          <a:blip r:embed="rId5"/>
          <a:srcRect/>
          <a:stretch>
            <a:fillRect/>
          </a:stretch>
        </p:blipFill>
        <p:spPr>
          <a:xfrm>
            <a:off x="11935591" y="-137339"/>
            <a:ext cx="6344903" cy="2266567"/>
          </a:xfrm>
          <a:prstGeom prst="rect">
            <a:avLst/>
          </a:prstGeom>
        </p:spPr>
      </p:pic>
    </p:spTree>
    <p:extLst>
      <p:ext uri="{BB962C8B-B14F-4D97-AF65-F5344CB8AC3E}">
        <p14:creationId xmlns:p14="http://schemas.microsoft.com/office/powerpoint/2010/main" val="1044813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03632" y="266700"/>
            <a:ext cx="13787749" cy="1944122"/>
          </a:xfrm>
          <a:prstGeom prst="rect">
            <a:avLst/>
          </a:prstGeom>
        </p:spPr>
        <p:txBody>
          <a:bodyPr wrap="none">
            <a:spAutoFit/>
          </a:bodyPr>
          <a:lstStyle/>
          <a:p>
            <a:pPr algn="ctr">
              <a:spcAft>
                <a:spcPts val="1000"/>
              </a:spcAft>
            </a:pPr>
            <a:r>
              <a:rPr lang="vi-VN" sz="6400" b="1" dirty="0">
                <a:solidFill>
                  <a:srgbClr val="FF0000"/>
                </a:solidFill>
                <a:latin typeface="Arial" panose="020B0604020202020204" pitchFamily="34" charset="0"/>
                <a:ea typeface="Calibri" panose="020F0502020204030204" pitchFamily="34" charset="0"/>
                <a:cs typeface="Arial" panose="020B0604020202020204" pitchFamily="34" charset="0"/>
              </a:rPr>
              <a:t>KHỞI ĐỘNG</a:t>
            </a:r>
          </a:p>
          <a:p>
            <a:pPr>
              <a:spcAft>
                <a:spcPts val="1000"/>
              </a:spcAft>
            </a:pPr>
            <a:r>
              <a:rPr lang="vi-VN" sz="4800" i="1" dirty="0">
                <a:latin typeface="Arial" panose="020B0604020202020204" pitchFamily="34" charset="0"/>
                <a:ea typeface="Calibri" panose="020F0502020204030204" pitchFamily="34" charset="0"/>
                <a:cs typeface="Arial" panose="020B0604020202020204" pitchFamily="34" charset="0"/>
              </a:rPr>
              <a:t>C</a:t>
            </a:r>
            <a:r>
              <a:rPr lang="en-US" sz="4800" i="1" dirty="0" err="1">
                <a:latin typeface="Arial" panose="020B0604020202020204" pitchFamily="34" charset="0"/>
                <a:ea typeface="Calibri" panose="020F0502020204030204" pitchFamily="34" charset="0"/>
                <a:cs typeface="Arial" panose="020B0604020202020204" pitchFamily="34" charset="0"/>
              </a:rPr>
              <a:t>hia</a:t>
            </a:r>
            <a:r>
              <a:rPr lang="en-US" sz="4800" i="1" dirty="0">
                <a:latin typeface="Arial" panose="020B0604020202020204" pitchFamily="34" charset="0"/>
                <a:ea typeface="Calibri" panose="020F0502020204030204" pitchFamily="34" charset="0"/>
                <a:cs typeface="Arial" panose="020B0604020202020204" pitchFamily="34" charset="0"/>
              </a:rPr>
              <a:t> </a:t>
            </a:r>
            <a:r>
              <a:rPr lang="en-US" sz="4800" i="1" dirty="0" err="1">
                <a:latin typeface="Arial" panose="020B0604020202020204" pitchFamily="34" charset="0"/>
                <a:ea typeface="Calibri" panose="020F0502020204030204" pitchFamily="34" charset="0"/>
                <a:cs typeface="Arial" panose="020B0604020202020204" pitchFamily="34" charset="0"/>
              </a:rPr>
              <a:t>sẻ</a:t>
            </a:r>
            <a:r>
              <a:rPr lang="en-US" sz="4800" i="1" dirty="0">
                <a:latin typeface="Arial" panose="020B0604020202020204" pitchFamily="34" charset="0"/>
                <a:ea typeface="Calibri" panose="020F0502020204030204" pitchFamily="34" charset="0"/>
                <a:cs typeface="Arial" panose="020B0604020202020204" pitchFamily="34" charset="0"/>
              </a:rPr>
              <a:t> cảm nghĩ của bản </a:t>
            </a:r>
            <a:r>
              <a:rPr lang="en-US" sz="4800" i="1" dirty="0" err="1">
                <a:latin typeface="Arial" panose="020B0604020202020204" pitchFamily="34" charset="0"/>
                <a:ea typeface="Calibri" panose="020F0502020204030204" pitchFamily="34" charset="0"/>
                <a:cs typeface="Arial" panose="020B0604020202020204" pitchFamily="34" charset="0"/>
              </a:rPr>
              <a:t>thân</a:t>
            </a:r>
            <a:r>
              <a:rPr lang="en-US" sz="4800" i="1" dirty="0">
                <a:latin typeface="Arial" panose="020B0604020202020204" pitchFamily="34" charset="0"/>
                <a:ea typeface="Calibri" panose="020F0502020204030204" pitchFamily="34" charset="0"/>
                <a:cs typeface="Arial" panose="020B0604020202020204" pitchFamily="34" charset="0"/>
              </a:rPr>
              <a:t> </a:t>
            </a:r>
            <a:r>
              <a:rPr lang="en-US" sz="4800" i="1" dirty="0" err="1">
                <a:latin typeface="Arial" panose="020B0604020202020204" pitchFamily="34" charset="0"/>
                <a:ea typeface="Calibri" panose="020F0502020204030204" pitchFamily="34" charset="0"/>
                <a:cs typeface="Arial" panose="020B0604020202020204" pitchFamily="34" charset="0"/>
              </a:rPr>
              <a:t>sau</a:t>
            </a:r>
            <a:r>
              <a:rPr lang="en-US" sz="4800" i="1" dirty="0">
                <a:latin typeface="Arial" panose="020B0604020202020204" pitchFamily="34" charset="0"/>
                <a:ea typeface="Calibri" panose="020F0502020204030204" pitchFamily="34" charset="0"/>
                <a:cs typeface="Arial" panose="020B0604020202020204" pitchFamily="34" charset="0"/>
              </a:rPr>
              <a:t> khi xem video</a:t>
            </a:r>
            <a:endParaRPr lang="en-US" sz="4800"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y2mate.com - VIDEO TRUYỀN CẢM HỨNG NỖ LỰC 1 MỖI NGÀY DEAN NGUYEN Cover by Minh_480p (video-conver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28309" y="2552700"/>
            <a:ext cx="11338394" cy="7391400"/>
          </a:xfrm>
          <a:prstGeom prst="rect">
            <a:avLst/>
          </a:prstGeom>
        </p:spPr>
      </p:pic>
      <p:pic>
        <p:nvPicPr>
          <p:cNvPr id="13" name="Picture 22"/>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50027"/>
          <a:stretch/>
        </p:blipFill>
        <p:spPr>
          <a:xfrm>
            <a:off x="91431" y="3924300"/>
            <a:ext cx="3436878" cy="6361678"/>
          </a:xfrm>
          <a:prstGeom prst="rect">
            <a:avLst/>
          </a:prstGeom>
        </p:spPr>
      </p:pic>
      <p:pic>
        <p:nvPicPr>
          <p:cNvPr id="14" name="Picture 22"/>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51179" t="615" r="-1152" b="-615"/>
          <a:stretch/>
        </p:blipFill>
        <p:spPr>
          <a:xfrm>
            <a:off x="14866703" y="3771900"/>
            <a:ext cx="3421297" cy="6361678"/>
          </a:xfrm>
          <a:prstGeom prst="rect">
            <a:avLst/>
          </a:prstGeom>
        </p:spPr>
      </p:pic>
    </p:spTree>
    <p:extLst>
      <p:ext uri="{BB962C8B-B14F-4D97-AF65-F5344CB8AC3E}">
        <p14:creationId xmlns:p14="http://schemas.microsoft.com/office/powerpoint/2010/main" val="7359786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2105257"/>
            <a:ext cx="15316199" cy="7153043"/>
            <a:chOff x="0" y="0"/>
            <a:chExt cx="1538939" cy="1248062"/>
          </a:xfrm>
        </p:grpSpPr>
        <p:sp>
          <p:nvSpPr>
            <p:cNvPr id="3" name="Freeform 3"/>
            <p:cNvSpPr/>
            <p:nvPr/>
          </p:nvSpPr>
          <p:spPr>
            <a:xfrm>
              <a:off x="0" y="0"/>
              <a:ext cx="1538939" cy="1248062"/>
            </a:xfrm>
            <a:custGeom>
              <a:avLst/>
              <a:gdLst/>
              <a:ahLst/>
              <a:cxnLst/>
              <a:rect l="l" t="t" r="r" b="b"/>
              <a:pathLst>
                <a:path w="1538939" h="1248062">
                  <a:moveTo>
                    <a:pt x="0" y="0"/>
                  </a:moveTo>
                  <a:lnTo>
                    <a:pt x="1538939" y="0"/>
                  </a:lnTo>
                  <a:lnTo>
                    <a:pt x="1538939" y="1248062"/>
                  </a:lnTo>
                  <a:lnTo>
                    <a:pt x="0" y="1248062"/>
                  </a:ln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4781501" y="774901"/>
            <a:ext cx="9144000" cy="2436556"/>
          </a:xfrm>
          <a:prstGeom prst="rect">
            <a:avLst/>
          </a:prstGeom>
        </p:spPr>
      </p:pic>
      <p:sp>
        <p:nvSpPr>
          <p:cNvPr id="6" name="TextBox 6"/>
          <p:cNvSpPr txBox="1"/>
          <p:nvPr/>
        </p:nvSpPr>
        <p:spPr>
          <a:xfrm>
            <a:off x="2068536" y="3465786"/>
            <a:ext cx="14227125" cy="4431983"/>
          </a:xfrm>
          <a:prstGeom prst="rect">
            <a:avLst/>
          </a:prstGeom>
        </p:spPr>
        <p:txBody>
          <a:bodyPr wrap="square" lIns="0" tIns="0" rIns="0" bIns="0" rtlCol="0" anchor="t">
            <a:spAutoFit/>
          </a:bodyPr>
          <a:lstStyle/>
          <a:p>
            <a:pPr algn="just">
              <a:lnSpc>
                <a:spcPct val="150000"/>
              </a:lnSpc>
            </a:pPr>
            <a:r>
              <a:rPr lang="vi-VN" sz="4800" dirty="0">
                <a:solidFill>
                  <a:srgbClr val="9B4040"/>
                </a:solidFill>
              </a:rPr>
              <a:t>3. Cách thức xác định điểm mạnh, điểm hạn chế của bản thân trong học tập và trong cuộc sống.</a:t>
            </a:r>
          </a:p>
          <a:p>
            <a:pPr algn="just">
              <a:lnSpc>
                <a:spcPct val="150000"/>
              </a:lnSpc>
            </a:pPr>
            <a:r>
              <a:rPr lang="vi-VN" sz="4800" dirty="0">
                <a:solidFill>
                  <a:srgbClr val="9B4040"/>
                </a:solidFill>
              </a:rPr>
              <a:t>4. Xây dựng kế hoạch tự hoàn thiện bản thân</a:t>
            </a:r>
          </a:p>
          <a:p>
            <a:pPr algn="just">
              <a:lnSpc>
                <a:spcPct val="150000"/>
              </a:lnSpc>
            </a:pPr>
            <a:r>
              <a:rPr lang="vi-VN" sz="4800" dirty="0">
                <a:solidFill>
                  <a:srgbClr val="9B4040"/>
                </a:solidFill>
              </a:rPr>
              <a:t>5. </a:t>
            </a:r>
            <a:r>
              <a:rPr lang="en-US" sz="4800" dirty="0" err="1">
                <a:solidFill>
                  <a:srgbClr val="9B4040"/>
                </a:solidFill>
                <a:latin typeface="Arial" panose="020B0604020202020204" pitchFamily="34" charset="0"/>
                <a:cs typeface="Arial" panose="020B0604020202020204" pitchFamily="34" charset="0"/>
              </a:rPr>
              <a:t>Rèn</a:t>
            </a:r>
            <a:r>
              <a:rPr lang="en-US" sz="4800" dirty="0">
                <a:solidFill>
                  <a:srgbClr val="9B4040"/>
                </a:solidFill>
                <a:latin typeface="Arial" panose="020B0604020202020204" pitchFamily="34" charset="0"/>
                <a:cs typeface="Arial" panose="020B0604020202020204" pitchFamily="34" charset="0"/>
              </a:rPr>
              <a:t> </a:t>
            </a:r>
            <a:r>
              <a:rPr lang="en-US" sz="4800" dirty="0" err="1">
                <a:solidFill>
                  <a:srgbClr val="9B4040"/>
                </a:solidFill>
                <a:latin typeface="Arial" panose="020B0604020202020204" pitchFamily="34" charset="0"/>
                <a:cs typeface="Arial" panose="020B0604020202020204" pitchFamily="34" charset="0"/>
              </a:rPr>
              <a:t>luyện</a:t>
            </a:r>
            <a:r>
              <a:rPr lang="en-US" sz="4800" dirty="0">
                <a:solidFill>
                  <a:srgbClr val="9B4040"/>
                </a:solidFill>
                <a:latin typeface="Arial" panose="020B0604020202020204" pitchFamily="34" charset="0"/>
                <a:cs typeface="Arial" panose="020B0604020202020204" pitchFamily="34" charset="0"/>
              </a:rPr>
              <a:t> </a:t>
            </a:r>
            <a:r>
              <a:rPr lang="en-US" sz="4800" dirty="0" err="1">
                <a:solidFill>
                  <a:srgbClr val="9B4040"/>
                </a:solidFill>
                <a:latin typeface="Arial" panose="020B0604020202020204" pitchFamily="34" charset="0"/>
                <a:cs typeface="Arial" panose="020B0604020202020204" pitchFamily="34" charset="0"/>
              </a:rPr>
              <a:t>theo</a:t>
            </a:r>
            <a:r>
              <a:rPr lang="en-US" sz="4800" dirty="0">
                <a:solidFill>
                  <a:srgbClr val="9B4040"/>
                </a:solidFill>
                <a:latin typeface="Arial" panose="020B0604020202020204" pitchFamily="34" charset="0"/>
                <a:cs typeface="Arial" panose="020B0604020202020204" pitchFamily="34" charset="0"/>
              </a:rPr>
              <a:t> kế </a:t>
            </a:r>
            <a:r>
              <a:rPr lang="en-US" sz="4800" dirty="0" err="1">
                <a:solidFill>
                  <a:srgbClr val="9B4040"/>
                </a:solidFill>
                <a:latin typeface="Arial" panose="020B0604020202020204" pitchFamily="34" charset="0"/>
                <a:cs typeface="Arial" panose="020B0604020202020204" pitchFamily="34" charset="0"/>
              </a:rPr>
              <a:t>hoạch</a:t>
            </a:r>
            <a:r>
              <a:rPr lang="en-US" sz="4800" dirty="0">
                <a:solidFill>
                  <a:srgbClr val="9B4040"/>
                </a:solidFill>
                <a:latin typeface="Arial" panose="020B0604020202020204" pitchFamily="34" charset="0"/>
                <a:cs typeface="Arial" panose="020B0604020202020204" pitchFamily="34" charset="0"/>
              </a:rPr>
              <a:t> tự </a:t>
            </a:r>
            <a:r>
              <a:rPr lang="en-US" sz="4800" dirty="0" err="1">
                <a:solidFill>
                  <a:srgbClr val="9B4040"/>
                </a:solidFill>
                <a:latin typeface="Arial" panose="020B0604020202020204" pitchFamily="34" charset="0"/>
                <a:cs typeface="Arial" panose="020B0604020202020204" pitchFamily="34" charset="0"/>
              </a:rPr>
              <a:t>hoàn</a:t>
            </a:r>
            <a:r>
              <a:rPr lang="en-US" sz="4800" dirty="0">
                <a:solidFill>
                  <a:srgbClr val="9B4040"/>
                </a:solidFill>
                <a:latin typeface="Arial" panose="020B0604020202020204" pitchFamily="34" charset="0"/>
                <a:cs typeface="Arial" panose="020B0604020202020204" pitchFamily="34" charset="0"/>
              </a:rPr>
              <a:t> </a:t>
            </a:r>
            <a:r>
              <a:rPr lang="en-US" sz="4800" dirty="0" err="1">
                <a:solidFill>
                  <a:srgbClr val="9B4040"/>
                </a:solidFill>
                <a:latin typeface="Arial" panose="020B0604020202020204" pitchFamily="34" charset="0"/>
                <a:cs typeface="Arial" panose="020B0604020202020204" pitchFamily="34" charset="0"/>
              </a:rPr>
              <a:t>thiện</a:t>
            </a:r>
            <a:r>
              <a:rPr lang="en-US" sz="4800" dirty="0">
                <a:solidFill>
                  <a:srgbClr val="9B4040"/>
                </a:solidFill>
                <a:latin typeface="Arial" panose="020B0604020202020204" pitchFamily="34" charset="0"/>
                <a:cs typeface="Arial" panose="020B0604020202020204" pitchFamily="34" charset="0"/>
              </a:rPr>
              <a:t> bản </a:t>
            </a:r>
            <a:r>
              <a:rPr lang="en-US" sz="4800" dirty="0" err="1">
                <a:solidFill>
                  <a:srgbClr val="9B4040"/>
                </a:solidFill>
                <a:latin typeface="Arial" panose="020B0604020202020204" pitchFamily="34" charset="0"/>
                <a:cs typeface="Arial" panose="020B0604020202020204" pitchFamily="34" charset="0"/>
              </a:rPr>
              <a:t>thân</a:t>
            </a:r>
            <a:endParaRPr lang="en-US" sz="4800" dirty="0">
              <a:solidFill>
                <a:srgbClr val="9B4040"/>
              </a:solidFill>
              <a:latin typeface="Arial" panose="020B0604020202020204" pitchFamily="34" charset="0"/>
              <a:cs typeface="Arial" panose="020B0604020202020204" pitchFamily="34" charset="0"/>
            </a:endParaRPr>
          </a:p>
        </p:txBody>
      </p:sp>
      <p:sp>
        <p:nvSpPr>
          <p:cNvPr id="7" name="TextBox 7"/>
          <p:cNvSpPr txBox="1"/>
          <p:nvPr/>
        </p:nvSpPr>
        <p:spPr>
          <a:xfrm>
            <a:off x="5391101" y="1574803"/>
            <a:ext cx="7924800" cy="872034"/>
          </a:xfrm>
          <a:prstGeom prst="rect">
            <a:avLst/>
          </a:prstGeom>
        </p:spPr>
        <p:txBody>
          <a:bodyPr wrap="square" lIns="0" tIns="0" rIns="0" bIns="0" rtlCol="0" anchor="t">
            <a:spAutoFit/>
          </a:bodyPr>
          <a:lstStyle/>
          <a:p>
            <a:pPr algn="ctr">
              <a:lnSpc>
                <a:spcPts val="6761"/>
              </a:lnSpc>
            </a:pPr>
            <a:r>
              <a:rPr lang="vi-VN" sz="6400" b="1" dirty="0">
                <a:solidFill>
                  <a:srgbClr val="FFF2F9"/>
                </a:solidFill>
                <a:latin typeface="Arial" panose="020B0604020202020204" pitchFamily="34" charset="0"/>
                <a:cs typeface="Arial" panose="020B0604020202020204" pitchFamily="34" charset="0"/>
              </a:rPr>
              <a:t>NỘI DUNG BÀI HỌC</a:t>
            </a:r>
            <a:endParaRPr lang="en-US" sz="6400" b="1" dirty="0">
              <a:solidFill>
                <a:srgbClr val="FFF2F9"/>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3"/>
          <a:srcRect/>
          <a:stretch>
            <a:fillRect/>
          </a:stretch>
        </p:blipFill>
        <p:spPr>
          <a:xfrm>
            <a:off x="-201195" y="5884572"/>
            <a:ext cx="2074644" cy="4402428"/>
          </a:xfrm>
          <a:prstGeom prst="rect">
            <a:avLst/>
          </a:prstGeom>
        </p:spPr>
      </p:pic>
      <p:pic>
        <p:nvPicPr>
          <p:cNvPr id="10" name="Picture 32"/>
          <p:cNvPicPr>
            <a:picLocks noChangeAspect="1"/>
          </p:cNvPicPr>
          <p:nvPr/>
        </p:nvPicPr>
        <p:blipFill>
          <a:blip r:embed="rId4"/>
          <a:srcRect/>
          <a:stretch>
            <a:fillRect/>
          </a:stretch>
        </p:blipFill>
        <p:spPr>
          <a:xfrm>
            <a:off x="1217113" y="1180927"/>
            <a:ext cx="2194142" cy="1875992"/>
          </a:xfrm>
          <a:prstGeom prst="rect">
            <a:avLst/>
          </a:prstGeom>
        </p:spPr>
      </p:pic>
      <p:pic>
        <p:nvPicPr>
          <p:cNvPr id="11" name="Picture 32"/>
          <p:cNvPicPr>
            <a:picLocks noChangeAspect="1"/>
          </p:cNvPicPr>
          <p:nvPr/>
        </p:nvPicPr>
        <p:blipFill>
          <a:blip r:embed="rId4"/>
          <a:srcRect/>
          <a:stretch>
            <a:fillRect/>
          </a:stretch>
        </p:blipFill>
        <p:spPr>
          <a:xfrm>
            <a:off x="15376247" y="1320437"/>
            <a:ext cx="2194142" cy="1875992"/>
          </a:xfrm>
          <a:prstGeom prst="rect">
            <a:avLst/>
          </a:prstGeom>
        </p:spPr>
      </p:pic>
      <p:pic>
        <p:nvPicPr>
          <p:cNvPr id="12" name="Picture 13"/>
          <p:cNvPicPr>
            <a:picLocks noChangeAspect="1"/>
          </p:cNvPicPr>
          <p:nvPr/>
        </p:nvPicPr>
        <p:blipFill>
          <a:blip r:embed="rId5"/>
          <a:srcRect/>
          <a:stretch>
            <a:fillRect/>
          </a:stretch>
        </p:blipFill>
        <p:spPr>
          <a:xfrm>
            <a:off x="13563600" y="8244220"/>
            <a:ext cx="4835070" cy="3354330"/>
          </a:xfrm>
          <a:prstGeom prst="rect">
            <a:avLst/>
          </a:prstGeom>
        </p:spPr>
      </p:pic>
    </p:spTree>
  </p:cSld>
  <p:clrMapOvr>
    <a:masterClrMapping/>
  </p:clrMapOvr>
  <p:transition spd="slow">
    <p:wedg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447800" y="190500"/>
            <a:ext cx="15621000" cy="2478189"/>
            <a:chOff x="0" y="0"/>
            <a:chExt cx="4288786" cy="1319354"/>
          </a:xfrm>
        </p:grpSpPr>
        <p:sp>
          <p:nvSpPr>
            <p:cNvPr id="3" name="Freeform 3"/>
            <p:cNvSpPr/>
            <p:nvPr/>
          </p:nvSpPr>
          <p:spPr>
            <a:xfrm>
              <a:off x="0" y="-4262"/>
              <a:ext cx="4296532" cy="1325840"/>
            </a:xfrm>
            <a:custGeom>
              <a:avLst/>
              <a:gdLst/>
              <a:ahLst/>
              <a:cxnLst/>
              <a:rect l="l" t="t" r="r" b="b"/>
              <a:pathLst>
                <a:path w="4296532" h="1325840">
                  <a:moveTo>
                    <a:pt x="3357632" y="1314653"/>
                  </a:moveTo>
                  <a:cubicBezTo>
                    <a:pt x="3357632" y="1314653"/>
                    <a:pt x="2937879" y="1325840"/>
                    <a:pt x="2475295" y="1323219"/>
                  </a:cubicBezTo>
                  <a:cubicBezTo>
                    <a:pt x="1814681"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2250627" y="7673"/>
                  </a:cubicBezTo>
                  <a:cubicBezTo>
                    <a:pt x="2718953" y="0"/>
                    <a:pt x="3182880" y="7673"/>
                    <a:pt x="3182880" y="7673"/>
                  </a:cubicBezTo>
                  <a:cubicBezTo>
                    <a:pt x="3551188" y="15152"/>
                    <a:pt x="3914501" y="84484"/>
                    <a:pt x="4112241" y="207066"/>
                  </a:cubicBezTo>
                  <a:cubicBezTo>
                    <a:pt x="4263258" y="300683"/>
                    <a:pt x="4296532" y="425358"/>
                    <a:pt x="4287391" y="628876"/>
                  </a:cubicBezTo>
                  <a:lnTo>
                    <a:pt x="4287391" y="628879"/>
                  </a:lnTo>
                  <a:cubicBezTo>
                    <a:pt x="4287392" y="1072714"/>
                    <a:pt x="4004395" y="1286812"/>
                    <a:pt x="3357632" y="1314653"/>
                  </a:cubicBezTo>
                  <a:close/>
                </a:path>
              </a:pathLst>
            </a:custGeom>
            <a:solidFill>
              <a:srgbClr val="844B36"/>
            </a:solidFill>
          </p:spPr>
        </p:sp>
      </p:grpSp>
      <p:sp>
        <p:nvSpPr>
          <p:cNvPr id="4" name="TextBox 4"/>
          <p:cNvSpPr txBox="1"/>
          <p:nvPr/>
        </p:nvSpPr>
        <p:spPr>
          <a:xfrm>
            <a:off x="1821173" y="471248"/>
            <a:ext cx="15071751" cy="1920526"/>
          </a:xfrm>
          <a:prstGeom prst="rect">
            <a:avLst/>
          </a:prstGeom>
        </p:spPr>
        <p:txBody>
          <a:bodyPr wrap="square" lIns="0" tIns="0" rIns="0" bIns="0" rtlCol="0" anchor="t">
            <a:spAutoFit/>
          </a:bodyPr>
          <a:lstStyle/>
          <a:p>
            <a:pPr algn="ctr">
              <a:lnSpc>
                <a:spcPct val="130000"/>
              </a:lnSpc>
            </a:pPr>
            <a:r>
              <a:rPr lang="vi-VN" sz="4800" b="1" dirty="0">
                <a:solidFill>
                  <a:srgbClr val="FFF2F9"/>
                </a:solidFill>
              </a:rPr>
              <a:t>3. Cách thức xác định điểm mạnh, điểm hạn chế của bản thân trong học tập và trong cuộc sống.</a:t>
            </a:r>
          </a:p>
        </p:txBody>
      </p:sp>
      <p:pic>
        <p:nvPicPr>
          <p:cNvPr id="14" name="Picture 14"/>
          <p:cNvPicPr>
            <a:picLocks noChangeAspect="1"/>
          </p:cNvPicPr>
          <p:nvPr/>
        </p:nvPicPr>
        <p:blipFill>
          <a:blip r:embed="rId2"/>
          <a:srcRect/>
          <a:stretch>
            <a:fillRect/>
          </a:stretch>
        </p:blipFill>
        <p:spPr>
          <a:xfrm>
            <a:off x="-453197" y="5741940"/>
            <a:ext cx="2107343" cy="4682984"/>
          </a:xfrm>
          <a:prstGeom prst="rect">
            <a:avLst/>
          </a:prstGeom>
        </p:spPr>
      </p:pic>
      <p:pic>
        <p:nvPicPr>
          <p:cNvPr id="15" name="Picture 15"/>
          <p:cNvPicPr>
            <a:picLocks noChangeAspect="1"/>
          </p:cNvPicPr>
          <p:nvPr/>
        </p:nvPicPr>
        <p:blipFill>
          <a:blip r:embed="rId3"/>
          <a:srcRect/>
          <a:stretch>
            <a:fillRect/>
          </a:stretch>
        </p:blipFill>
        <p:spPr>
          <a:xfrm>
            <a:off x="16067226" y="7213984"/>
            <a:ext cx="2377395" cy="3729246"/>
          </a:xfrm>
          <a:prstGeom prst="rect">
            <a:avLst/>
          </a:prstGeom>
        </p:spPr>
      </p:pic>
      <p:sp>
        <p:nvSpPr>
          <p:cNvPr id="8" name="Oval Callout 7"/>
          <p:cNvSpPr/>
          <p:nvPr/>
        </p:nvSpPr>
        <p:spPr>
          <a:xfrm>
            <a:off x="1970073" y="2961622"/>
            <a:ext cx="8262851" cy="5159752"/>
          </a:xfrm>
          <a:prstGeom prst="wedgeEllipseCallout">
            <a:avLst>
              <a:gd name="adj1" fmla="val 44549"/>
              <a:gd name="adj2" fmla="val 42871"/>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893478" y="3799822"/>
            <a:ext cx="6477000" cy="3785652"/>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Thảo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sống</a:t>
            </a:r>
            <a:r>
              <a:rPr lang="en-US" sz="4000" dirty="0">
                <a:latin typeface="Arial" panose="020B0604020202020204" pitchFamily="34" charset="0"/>
                <a:cs typeface="Arial" panose="020B0604020202020204" pitchFamily="34" charset="0"/>
              </a:rPr>
              <a:t>. </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8400" y="4255568"/>
            <a:ext cx="6202907" cy="6202907"/>
          </a:xfrm>
          <a:prstGeom prst="rect">
            <a:avLst/>
          </a:prstGeom>
        </p:spPr>
      </p:pic>
    </p:spTree>
    <p:extLst>
      <p:ext uri="{BB962C8B-B14F-4D97-AF65-F5344CB8AC3E}">
        <p14:creationId xmlns:p14="http://schemas.microsoft.com/office/powerpoint/2010/main" val="946128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900" decel="100000" fill="hold"/>
                                        <p:tgtEl>
                                          <p:spTgt spid="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900" decel="100000" fill="hold"/>
                                        <p:tgtEl>
                                          <p:spTgt spid="1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447800" y="190500"/>
            <a:ext cx="15621000" cy="2478189"/>
            <a:chOff x="0" y="0"/>
            <a:chExt cx="4288786" cy="1319354"/>
          </a:xfrm>
        </p:grpSpPr>
        <p:sp>
          <p:nvSpPr>
            <p:cNvPr id="3" name="Freeform 3"/>
            <p:cNvSpPr/>
            <p:nvPr/>
          </p:nvSpPr>
          <p:spPr>
            <a:xfrm>
              <a:off x="0" y="-4262"/>
              <a:ext cx="4296532" cy="1325840"/>
            </a:xfrm>
            <a:custGeom>
              <a:avLst/>
              <a:gdLst/>
              <a:ahLst/>
              <a:cxnLst/>
              <a:rect l="l" t="t" r="r" b="b"/>
              <a:pathLst>
                <a:path w="4296532" h="1325840">
                  <a:moveTo>
                    <a:pt x="3357632" y="1314653"/>
                  </a:moveTo>
                  <a:cubicBezTo>
                    <a:pt x="3357632" y="1314653"/>
                    <a:pt x="2937879" y="1325840"/>
                    <a:pt x="2475295" y="1323219"/>
                  </a:cubicBezTo>
                  <a:cubicBezTo>
                    <a:pt x="1814681"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2250627" y="7673"/>
                  </a:cubicBezTo>
                  <a:cubicBezTo>
                    <a:pt x="2718953" y="0"/>
                    <a:pt x="3182880" y="7673"/>
                    <a:pt x="3182880" y="7673"/>
                  </a:cubicBezTo>
                  <a:cubicBezTo>
                    <a:pt x="3551188" y="15152"/>
                    <a:pt x="3914501" y="84484"/>
                    <a:pt x="4112241" y="207066"/>
                  </a:cubicBezTo>
                  <a:cubicBezTo>
                    <a:pt x="4263258" y="300683"/>
                    <a:pt x="4296532" y="425358"/>
                    <a:pt x="4287391" y="628876"/>
                  </a:cubicBezTo>
                  <a:lnTo>
                    <a:pt x="4287391" y="628879"/>
                  </a:lnTo>
                  <a:cubicBezTo>
                    <a:pt x="4287392" y="1072714"/>
                    <a:pt x="4004395" y="1286812"/>
                    <a:pt x="3357632" y="1314653"/>
                  </a:cubicBezTo>
                  <a:close/>
                </a:path>
              </a:pathLst>
            </a:custGeom>
            <a:solidFill>
              <a:srgbClr val="844B36"/>
            </a:solidFill>
          </p:spPr>
        </p:sp>
      </p:grpSp>
      <p:sp>
        <p:nvSpPr>
          <p:cNvPr id="4" name="TextBox 4"/>
          <p:cNvSpPr txBox="1"/>
          <p:nvPr/>
        </p:nvSpPr>
        <p:spPr>
          <a:xfrm>
            <a:off x="1821173" y="471248"/>
            <a:ext cx="15071751" cy="1920526"/>
          </a:xfrm>
          <a:prstGeom prst="rect">
            <a:avLst/>
          </a:prstGeom>
        </p:spPr>
        <p:txBody>
          <a:bodyPr wrap="square" lIns="0" tIns="0" rIns="0" bIns="0" rtlCol="0" anchor="t">
            <a:spAutoFit/>
          </a:bodyPr>
          <a:lstStyle/>
          <a:p>
            <a:pPr algn="ctr">
              <a:lnSpc>
                <a:spcPct val="130000"/>
              </a:lnSpc>
            </a:pPr>
            <a:r>
              <a:rPr lang="vi-VN" sz="4800" b="1" dirty="0">
                <a:solidFill>
                  <a:srgbClr val="FFF2F9"/>
                </a:solidFill>
              </a:rPr>
              <a:t>3. Cách thức xác định điểm mạnh, điểm hạn chế của bản thân trong học tập và trong cuộc sống.</a:t>
            </a:r>
          </a:p>
        </p:txBody>
      </p:sp>
      <p:pic>
        <p:nvPicPr>
          <p:cNvPr id="14" name="Picture 14"/>
          <p:cNvPicPr>
            <a:picLocks noChangeAspect="1"/>
          </p:cNvPicPr>
          <p:nvPr/>
        </p:nvPicPr>
        <p:blipFill>
          <a:blip r:embed="rId2"/>
          <a:srcRect/>
          <a:stretch>
            <a:fillRect/>
          </a:stretch>
        </p:blipFill>
        <p:spPr>
          <a:xfrm>
            <a:off x="-453197" y="5741940"/>
            <a:ext cx="2107343" cy="4682984"/>
          </a:xfrm>
          <a:prstGeom prst="rect">
            <a:avLst/>
          </a:prstGeom>
        </p:spPr>
      </p:pic>
      <p:pic>
        <p:nvPicPr>
          <p:cNvPr id="15" name="Picture 15"/>
          <p:cNvPicPr>
            <a:picLocks noChangeAspect="1"/>
          </p:cNvPicPr>
          <p:nvPr/>
        </p:nvPicPr>
        <p:blipFill>
          <a:blip r:embed="rId3"/>
          <a:srcRect/>
          <a:stretch>
            <a:fillRect/>
          </a:stretch>
        </p:blipFill>
        <p:spPr>
          <a:xfrm>
            <a:off x="16067226" y="7213984"/>
            <a:ext cx="2377395" cy="372924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2978113"/>
            <a:ext cx="13563600" cy="6781800"/>
          </a:xfrm>
          <a:prstGeom prst="rect">
            <a:avLst/>
          </a:prstGeom>
        </p:spPr>
      </p:pic>
    </p:spTree>
    <p:extLst>
      <p:ext uri="{BB962C8B-B14F-4D97-AF65-F5344CB8AC3E}">
        <p14:creationId xmlns:p14="http://schemas.microsoft.com/office/powerpoint/2010/main" val="4154291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10800000">
            <a:off x="5927845" y="647700"/>
            <a:ext cx="7167091" cy="1235175"/>
            <a:chOff x="0" y="0"/>
            <a:chExt cx="7655540" cy="1319354"/>
          </a:xfrm>
        </p:grpSpPr>
        <p:sp>
          <p:nvSpPr>
            <p:cNvPr id="5" name="Freeform 5"/>
            <p:cNvSpPr/>
            <p:nvPr/>
          </p:nvSpPr>
          <p:spPr>
            <a:xfrm>
              <a:off x="0" y="-4262"/>
              <a:ext cx="7663285" cy="1325840"/>
            </a:xfrm>
            <a:custGeom>
              <a:avLst/>
              <a:gdLst/>
              <a:ahLst/>
              <a:cxnLst/>
              <a:rect l="l" t="t" r="r" b="b"/>
              <a:pathLst>
                <a:path w="7663285" h="1325840">
                  <a:moveTo>
                    <a:pt x="6724386" y="1314653"/>
                  </a:moveTo>
                  <a:cubicBezTo>
                    <a:pt x="6724386" y="1314653"/>
                    <a:pt x="6304633" y="1325840"/>
                    <a:pt x="5842048" y="1323219"/>
                  </a:cubicBezTo>
                  <a:cubicBezTo>
                    <a:pt x="2721468"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4877204" y="7673"/>
                  </a:cubicBezTo>
                  <a:cubicBezTo>
                    <a:pt x="6085706" y="0"/>
                    <a:pt x="6549634" y="7673"/>
                    <a:pt x="6549634" y="7673"/>
                  </a:cubicBezTo>
                  <a:cubicBezTo>
                    <a:pt x="6917941" y="15152"/>
                    <a:pt x="7281254" y="84484"/>
                    <a:pt x="7478995" y="207066"/>
                  </a:cubicBezTo>
                  <a:cubicBezTo>
                    <a:pt x="7630011" y="300683"/>
                    <a:pt x="7663285" y="425358"/>
                    <a:pt x="7654145" y="628876"/>
                  </a:cubicBezTo>
                  <a:lnTo>
                    <a:pt x="7654145" y="628879"/>
                  </a:lnTo>
                  <a:cubicBezTo>
                    <a:pt x="7654145" y="1072714"/>
                    <a:pt x="7371149" y="1286812"/>
                    <a:pt x="6724386" y="1314653"/>
                  </a:cubicBezTo>
                  <a:close/>
                </a:path>
              </a:pathLst>
            </a:custGeom>
            <a:solidFill>
              <a:srgbClr val="844B36"/>
            </a:solidFill>
          </p:spPr>
        </p:sp>
      </p:grpSp>
      <p:sp>
        <p:nvSpPr>
          <p:cNvPr id="6" name="TextBox 6"/>
          <p:cNvSpPr txBox="1"/>
          <p:nvPr/>
        </p:nvSpPr>
        <p:spPr>
          <a:xfrm>
            <a:off x="6419014" y="773799"/>
            <a:ext cx="6177500" cy="984885"/>
          </a:xfrm>
          <a:prstGeom prst="rect">
            <a:avLst/>
          </a:prstGeom>
        </p:spPr>
        <p:txBody>
          <a:bodyPr lIns="0" tIns="0" rIns="0" bIns="0" rtlCol="0" anchor="t">
            <a:spAutoFit/>
          </a:bodyPr>
          <a:lstStyle/>
          <a:p>
            <a:pPr algn="ctr"/>
            <a:r>
              <a:rPr lang="vi-VN" sz="6400" b="1" dirty="0">
                <a:solidFill>
                  <a:srgbClr val="FFF2F9"/>
                </a:solidFill>
                <a:latin typeface="Arial" panose="020B0604020202020204" pitchFamily="34" charset="0"/>
                <a:cs typeface="Arial" panose="020B0604020202020204" pitchFamily="34" charset="0"/>
              </a:rPr>
              <a:t>KẾT LUẬN</a:t>
            </a:r>
            <a:endParaRPr lang="en-US" sz="6400" b="1" dirty="0">
              <a:solidFill>
                <a:srgbClr val="FFF2F9"/>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srcRect/>
          <a:stretch>
            <a:fillRect/>
          </a:stretch>
        </p:blipFill>
        <p:spPr>
          <a:xfrm>
            <a:off x="6304119" y="9182100"/>
            <a:ext cx="6407290" cy="3692201"/>
          </a:xfrm>
          <a:prstGeom prst="rect">
            <a:avLst/>
          </a:prstGeom>
        </p:spPr>
      </p:pic>
      <p:pic>
        <p:nvPicPr>
          <p:cNvPr id="8" name="Picture 8"/>
          <p:cNvPicPr>
            <a:picLocks noChangeAspect="1"/>
          </p:cNvPicPr>
          <p:nvPr/>
        </p:nvPicPr>
        <p:blipFill>
          <a:blip r:embed="rId3"/>
          <a:srcRect/>
          <a:stretch>
            <a:fillRect/>
          </a:stretch>
        </p:blipFill>
        <p:spPr>
          <a:xfrm rot="21033560">
            <a:off x="-384664" y="185331"/>
            <a:ext cx="4848151" cy="1284760"/>
          </a:xfrm>
          <a:prstGeom prst="rect">
            <a:avLst/>
          </a:prstGeom>
        </p:spPr>
      </p:pic>
      <p:grpSp>
        <p:nvGrpSpPr>
          <p:cNvPr id="9" name="Group 19"/>
          <p:cNvGrpSpPr/>
          <p:nvPr/>
        </p:nvGrpSpPr>
        <p:grpSpPr>
          <a:xfrm>
            <a:off x="948348" y="3182183"/>
            <a:ext cx="5675280" cy="5610978"/>
            <a:chOff x="0" y="0"/>
            <a:chExt cx="3092063" cy="3487348"/>
          </a:xfrm>
          <a:solidFill>
            <a:schemeClr val="accent6">
              <a:lumMod val="40000"/>
              <a:lumOff val="60000"/>
            </a:schemeClr>
          </a:solidFill>
        </p:grpSpPr>
        <p:sp>
          <p:nvSpPr>
            <p:cNvPr id="10" name="Freeform 20"/>
            <p:cNvSpPr/>
            <p:nvPr/>
          </p:nvSpPr>
          <p:spPr>
            <a:xfrm>
              <a:off x="0" y="0"/>
              <a:ext cx="3092063" cy="3487348"/>
            </a:xfrm>
            <a:custGeom>
              <a:avLst/>
              <a:gdLst/>
              <a:ahLst/>
              <a:cxnLst/>
              <a:rect l="l" t="t" r="r" b="b"/>
              <a:pathLst>
                <a:path w="3092063" h="3487348">
                  <a:moveTo>
                    <a:pt x="2967603" y="3487348"/>
                  </a:moveTo>
                  <a:lnTo>
                    <a:pt x="124460" y="3487348"/>
                  </a:lnTo>
                  <a:cubicBezTo>
                    <a:pt x="55880" y="3487348"/>
                    <a:pt x="0" y="3431468"/>
                    <a:pt x="0" y="3362888"/>
                  </a:cubicBezTo>
                  <a:lnTo>
                    <a:pt x="0" y="124460"/>
                  </a:lnTo>
                  <a:cubicBezTo>
                    <a:pt x="0" y="55880"/>
                    <a:pt x="55880" y="0"/>
                    <a:pt x="124460" y="0"/>
                  </a:cubicBezTo>
                  <a:lnTo>
                    <a:pt x="2967603" y="0"/>
                  </a:lnTo>
                  <a:cubicBezTo>
                    <a:pt x="3036183" y="0"/>
                    <a:pt x="3092063" y="55880"/>
                    <a:pt x="3092063" y="124460"/>
                  </a:cubicBezTo>
                  <a:lnTo>
                    <a:pt x="3092063" y="3362889"/>
                  </a:lnTo>
                  <a:cubicBezTo>
                    <a:pt x="3092063" y="3431468"/>
                    <a:pt x="3036183" y="3487348"/>
                    <a:pt x="2967603" y="3487348"/>
                  </a:cubicBezTo>
                  <a:close/>
                </a:path>
              </a:pathLst>
            </a:custGeom>
            <a:grpFill/>
          </p:spPr>
        </p:sp>
      </p:grpSp>
      <p:sp>
        <p:nvSpPr>
          <p:cNvPr id="15" name="Rectangle 14"/>
          <p:cNvSpPr/>
          <p:nvPr/>
        </p:nvSpPr>
        <p:spPr>
          <a:xfrm>
            <a:off x="1152962" y="3451482"/>
            <a:ext cx="5266052" cy="4609595"/>
          </a:xfrm>
          <a:prstGeom prst="rect">
            <a:avLst/>
          </a:prstGeom>
        </p:spPr>
        <p:txBody>
          <a:bodyPr wrap="square">
            <a:spAutoFit/>
          </a:bodyPr>
          <a:lstStyle/>
          <a:p>
            <a:pPr algn="just">
              <a:lnSpc>
                <a:spcPct val="150000"/>
              </a:lnSpc>
            </a:pPr>
            <a:r>
              <a:rPr lang="vi-VN" sz="4000" dirty="0"/>
              <a:t>Để tự nhận thức được điểm mạn</a:t>
            </a:r>
            <a:r>
              <a:rPr lang="en-US" sz="4000" dirty="0"/>
              <a:t>h</a:t>
            </a:r>
            <a:r>
              <a:rPr lang="vi-VN" sz="4000" dirty="0"/>
              <a:t>, điểm yếu của bản thân trong học tập và cuộc sống chúng ta cần:</a:t>
            </a:r>
            <a:endParaRPr lang="en-US" sz="4000" dirty="0"/>
          </a:p>
        </p:txBody>
      </p:sp>
      <p:grpSp>
        <p:nvGrpSpPr>
          <p:cNvPr id="16" name="Group 13"/>
          <p:cNvGrpSpPr/>
          <p:nvPr/>
        </p:nvGrpSpPr>
        <p:grpSpPr>
          <a:xfrm>
            <a:off x="8127169" y="2242364"/>
            <a:ext cx="9265175" cy="3046891"/>
            <a:chOff x="0" y="0"/>
            <a:chExt cx="5047946" cy="1637117"/>
          </a:xfrm>
          <a:solidFill>
            <a:schemeClr val="accent3">
              <a:lumMod val="40000"/>
              <a:lumOff val="60000"/>
            </a:schemeClr>
          </a:solidFill>
        </p:grpSpPr>
        <p:sp>
          <p:nvSpPr>
            <p:cNvPr id="17" name="Freeform 14"/>
            <p:cNvSpPr/>
            <p:nvPr/>
          </p:nvSpPr>
          <p:spPr>
            <a:xfrm>
              <a:off x="0" y="0"/>
              <a:ext cx="5047946" cy="1637117"/>
            </a:xfrm>
            <a:custGeom>
              <a:avLst/>
              <a:gdLst/>
              <a:ahLst/>
              <a:cxnLst/>
              <a:rect l="l" t="t" r="r" b="b"/>
              <a:pathLst>
                <a:path w="5047946" h="1637117">
                  <a:moveTo>
                    <a:pt x="4923486" y="1637117"/>
                  </a:moveTo>
                  <a:lnTo>
                    <a:pt x="124460" y="1637117"/>
                  </a:lnTo>
                  <a:cubicBezTo>
                    <a:pt x="55880" y="1637117"/>
                    <a:pt x="0" y="1581236"/>
                    <a:pt x="0" y="1512657"/>
                  </a:cubicBezTo>
                  <a:lnTo>
                    <a:pt x="0" y="124460"/>
                  </a:lnTo>
                  <a:cubicBezTo>
                    <a:pt x="0" y="55880"/>
                    <a:pt x="55880" y="0"/>
                    <a:pt x="124460" y="0"/>
                  </a:cubicBezTo>
                  <a:lnTo>
                    <a:pt x="4923486" y="0"/>
                  </a:lnTo>
                  <a:cubicBezTo>
                    <a:pt x="4992066" y="0"/>
                    <a:pt x="5047946" y="55880"/>
                    <a:pt x="5047946" y="124460"/>
                  </a:cubicBezTo>
                  <a:lnTo>
                    <a:pt x="5047946" y="1512657"/>
                  </a:lnTo>
                  <a:cubicBezTo>
                    <a:pt x="5047946" y="1581237"/>
                    <a:pt x="4992066" y="1637117"/>
                    <a:pt x="4923486" y="1637117"/>
                  </a:cubicBezTo>
                  <a:close/>
                </a:path>
              </a:pathLst>
            </a:custGeom>
            <a:grpFill/>
          </p:spPr>
        </p:sp>
      </p:grpSp>
      <p:grpSp>
        <p:nvGrpSpPr>
          <p:cNvPr id="18" name="Group 38"/>
          <p:cNvGrpSpPr/>
          <p:nvPr/>
        </p:nvGrpSpPr>
        <p:grpSpPr>
          <a:xfrm>
            <a:off x="8072664" y="5756280"/>
            <a:ext cx="9265175" cy="3086385"/>
            <a:chOff x="0" y="0"/>
            <a:chExt cx="5047946" cy="2236613"/>
          </a:xfrm>
          <a:solidFill>
            <a:schemeClr val="accent3">
              <a:lumMod val="40000"/>
              <a:lumOff val="60000"/>
            </a:schemeClr>
          </a:solidFill>
        </p:grpSpPr>
        <p:sp>
          <p:nvSpPr>
            <p:cNvPr id="19" name="Freeform 39"/>
            <p:cNvSpPr/>
            <p:nvPr/>
          </p:nvSpPr>
          <p:spPr>
            <a:xfrm>
              <a:off x="0" y="0"/>
              <a:ext cx="5047946" cy="2236613"/>
            </a:xfrm>
            <a:custGeom>
              <a:avLst/>
              <a:gdLst/>
              <a:ahLst/>
              <a:cxnLst/>
              <a:rect l="l" t="t" r="r" b="b"/>
              <a:pathLst>
                <a:path w="5047946" h="2236613">
                  <a:moveTo>
                    <a:pt x="4923486" y="2236613"/>
                  </a:moveTo>
                  <a:lnTo>
                    <a:pt x="124460" y="2236613"/>
                  </a:lnTo>
                  <a:cubicBezTo>
                    <a:pt x="55880" y="2236613"/>
                    <a:pt x="0" y="2180733"/>
                    <a:pt x="0" y="2112153"/>
                  </a:cubicBezTo>
                  <a:lnTo>
                    <a:pt x="0" y="124460"/>
                  </a:lnTo>
                  <a:cubicBezTo>
                    <a:pt x="0" y="55880"/>
                    <a:pt x="55880" y="0"/>
                    <a:pt x="124460" y="0"/>
                  </a:cubicBezTo>
                  <a:lnTo>
                    <a:pt x="4923486" y="0"/>
                  </a:lnTo>
                  <a:cubicBezTo>
                    <a:pt x="4992066" y="0"/>
                    <a:pt x="5047946" y="55880"/>
                    <a:pt x="5047946" y="124460"/>
                  </a:cubicBezTo>
                  <a:lnTo>
                    <a:pt x="5047946" y="2112153"/>
                  </a:lnTo>
                  <a:cubicBezTo>
                    <a:pt x="5047946" y="2180733"/>
                    <a:pt x="4992066" y="2236613"/>
                    <a:pt x="4923486" y="2236613"/>
                  </a:cubicBezTo>
                  <a:close/>
                </a:path>
              </a:pathLst>
            </a:custGeom>
            <a:grpFill/>
          </p:spPr>
        </p:sp>
      </p:grpSp>
      <p:sp>
        <p:nvSpPr>
          <p:cNvPr id="20" name="Rectangle 19"/>
          <p:cNvSpPr/>
          <p:nvPr/>
        </p:nvSpPr>
        <p:spPr>
          <a:xfrm>
            <a:off x="8505991" y="2298127"/>
            <a:ext cx="8519340" cy="286232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p>
        </p:txBody>
      </p:sp>
      <p:sp>
        <p:nvSpPr>
          <p:cNvPr id="21" name="Rectangle 20"/>
          <p:cNvSpPr/>
          <p:nvPr/>
        </p:nvSpPr>
        <p:spPr>
          <a:xfrm>
            <a:off x="8469597" y="6270975"/>
            <a:ext cx="8190780"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a:t>
            </a:r>
          </a:p>
        </p:txBody>
      </p:sp>
      <p:pic>
        <p:nvPicPr>
          <p:cNvPr id="22" name="Picture 40"/>
          <p:cNvPicPr>
            <a:picLocks noChangeAspect="1"/>
          </p:cNvPicPr>
          <p:nvPr/>
        </p:nvPicPr>
        <p:blipFill>
          <a:blip r:embed="rId4"/>
          <a:srcRect/>
          <a:stretch>
            <a:fillRect/>
          </a:stretch>
        </p:blipFill>
        <p:spPr>
          <a:xfrm>
            <a:off x="2633847" y="1709180"/>
            <a:ext cx="2280998" cy="1862442"/>
          </a:xfrm>
          <a:prstGeom prst="rect">
            <a:avLst/>
          </a:prstGeom>
        </p:spPr>
      </p:pic>
      <p:pic>
        <p:nvPicPr>
          <p:cNvPr id="23" name="Picture 16"/>
          <p:cNvPicPr>
            <a:picLocks noChangeAspect="1"/>
          </p:cNvPicPr>
          <p:nvPr/>
        </p:nvPicPr>
        <p:blipFill>
          <a:blip r:embed="rId5"/>
          <a:srcRect/>
          <a:stretch>
            <a:fillRect/>
          </a:stretch>
        </p:blipFill>
        <p:spPr>
          <a:xfrm>
            <a:off x="16369139" y="6845487"/>
            <a:ext cx="2046409" cy="3361658"/>
          </a:xfrm>
          <a:prstGeom prst="rect">
            <a:avLst/>
          </a:prstGeom>
        </p:spPr>
      </p:pic>
    </p:spTree>
    <p:extLst>
      <p:ext uri="{BB962C8B-B14F-4D97-AF65-F5344CB8AC3E}">
        <p14:creationId xmlns:p14="http://schemas.microsoft.com/office/powerpoint/2010/main" val="80430724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10800000">
            <a:off x="5927845" y="647700"/>
            <a:ext cx="7167091" cy="1235175"/>
            <a:chOff x="0" y="0"/>
            <a:chExt cx="7655540" cy="1319354"/>
          </a:xfrm>
        </p:grpSpPr>
        <p:sp>
          <p:nvSpPr>
            <p:cNvPr id="5" name="Freeform 5"/>
            <p:cNvSpPr/>
            <p:nvPr/>
          </p:nvSpPr>
          <p:spPr>
            <a:xfrm>
              <a:off x="0" y="-4262"/>
              <a:ext cx="7663285" cy="1325840"/>
            </a:xfrm>
            <a:custGeom>
              <a:avLst/>
              <a:gdLst/>
              <a:ahLst/>
              <a:cxnLst/>
              <a:rect l="l" t="t" r="r" b="b"/>
              <a:pathLst>
                <a:path w="7663285" h="1325840">
                  <a:moveTo>
                    <a:pt x="6724386" y="1314653"/>
                  </a:moveTo>
                  <a:cubicBezTo>
                    <a:pt x="6724386" y="1314653"/>
                    <a:pt x="6304633" y="1325840"/>
                    <a:pt x="5842048" y="1323219"/>
                  </a:cubicBezTo>
                  <a:cubicBezTo>
                    <a:pt x="2721468"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4877204" y="7673"/>
                  </a:cubicBezTo>
                  <a:cubicBezTo>
                    <a:pt x="6085706" y="0"/>
                    <a:pt x="6549634" y="7673"/>
                    <a:pt x="6549634" y="7673"/>
                  </a:cubicBezTo>
                  <a:cubicBezTo>
                    <a:pt x="6917941" y="15152"/>
                    <a:pt x="7281254" y="84484"/>
                    <a:pt x="7478995" y="207066"/>
                  </a:cubicBezTo>
                  <a:cubicBezTo>
                    <a:pt x="7630011" y="300683"/>
                    <a:pt x="7663285" y="425358"/>
                    <a:pt x="7654145" y="628876"/>
                  </a:cubicBezTo>
                  <a:lnTo>
                    <a:pt x="7654145" y="628879"/>
                  </a:lnTo>
                  <a:cubicBezTo>
                    <a:pt x="7654145" y="1072714"/>
                    <a:pt x="7371149" y="1286812"/>
                    <a:pt x="6724386" y="1314653"/>
                  </a:cubicBezTo>
                  <a:close/>
                </a:path>
              </a:pathLst>
            </a:custGeom>
            <a:solidFill>
              <a:srgbClr val="844B36"/>
            </a:solidFill>
          </p:spPr>
        </p:sp>
      </p:grpSp>
      <p:sp>
        <p:nvSpPr>
          <p:cNvPr id="6" name="TextBox 6"/>
          <p:cNvSpPr txBox="1"/>
          <p:nvPr/>
        </p:nvSpPr>
        <p:spPr>
          <a:xfrm>
            <a:off x="6419014" y="773799"/>
            <a:ext cx="6177500" cy="984885"/>
          </a:xfrm>
          <a:prstGeom prst="rect">
            <a:avLst/>
          </a:prstGeom>
        </p:spPr>
        <p:txBody>
          <a:bodyPr lIns="0" tIns="0" rIns="0" bIns="0" rtlCol="0" anchor="t">
            <a:spAutoFit/>
          </a:bodyPr>
          <a:lstStyle/>
          <a:p>
            <a:pPr algn="ctr"/>
            <a:r>
              <a:rPr lang="vi-VN" sz="6400" b="1" dirty="0">
                <a:solidFill>
                  <a:srgbClr val="FFF2F9"/>
                </a:solidFill>
                <a:latin typeface="Arial" panose="020B0604020202020204" pitchFamily="34" charset="0"/>
                <a:cs typeface="Arial" panose="020B0604020202020204" pitchFamily="34" charset="0"/>
              </a:rPr>
              <a:t>KẾT LUẬN</a:t>
            </a:r>
            <a:endParaRPr lang="en-US" sz="6400" b="1" dirty="0">
              <a:solidFill>
                <a:srgbClr val="FFF2F9"/>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srcRect/>
          <a:stretch>
            <a:fillRect/>
          </a:stretch>
        </p:blipFill>
        <p:spPr>
          <a:xfrm>
            <a:off x="5915814" y="9182100"/>
            <a:ext cx="6407290" cy="3692201"/>
          </a:xfrm>
          <a:prstGeom prst="rect">
            <a:avLst/>
          </a:prstGeom>
        </p:spPr>
      </p:pic>
      <p:pic>
        <p:nvPicPr>
          <p:cNvPr id="8" name="Picture 8"/>
          <p:cNvPicPr>
            <a:picLocks noChangeAspect="1"/>
          </p:cNvPicPr>
          <p:nvPr/>
        </p:nvPicPr>
        <p:blipFill>
          <a:blip r:embed="rId3"/>
          <a:srcRect/>
          <a:stretch>
            <a:fillRect/>
          </a:stretch>
        </p:blipFill>
        <p:spPr>
          <a:xfrm rot="21033560">
            <a:off x="-384664" y="185331"/>
            <a:ext cx="4848151" cy="1284760"/>
          </a:xfrm>
          <a:prstGeom prst="rect">
            <a:avLst/>
          </a:prstGeom>
        </p:spPr>
      </p:pic>
      <p:pic>
        <p:nvPicPr>
          <p:cNvPr id="23" name="Picture 16"/>
          <p:cNvPicPr>
            <a:picLocks noChangeAspect="1"/>
          </p:cNvPicPr>
          <p:nvPr/>
        </p:nvPicPr>
        <p:blipFill>
          <a:blip r:embed="rId4"/>
          <a:srcRect/>
          <a:stretch>
            <a:fillRect/>
          </a:stretch>
        </p:blipFill>
        <p:spPr>
          <a:xfrm>
            <a:off x="16369139" y="6845487"/>
            <a:ext cx="2046409" cy="3361658"/>
          </a:xfrm>
          <a:prstGeom prst="rect">
            <a:avLst/>
          </a:prstGeom>
        </p:spPr>
      </p:pic>
      <p:grpSp>
        <p:nvGrpSpPr>
          <p:cNvPr id="24" name="Group 3"/>
          <p:cNvGrpSpPr/>
          <p:nvPr/>
        </p:nvGrpSpPr>
        <p:grpSpPr>
          <a:xfrm>
            <a:off x="9439471" y="2962015"/>
            <a:ext cx="7300805" cy="4190882"/>
            <a:chOff x="0" y="0"/>
            <a:chExt cx="3763292" cy="3694993"/>
          </a:xfrm>
          <a:solidFill>
            <a:schemeClr val="accent3">
              <a:lumMod val="40000"/>
              <a:lumOff val="60000"/>
            </a:schemeClr>
          </a:solidFill>
        </p:grpSpPr>
        <p:sp>
          <p:nvSpPr>
            <p:cNvPr id="25" name="Freeform 4"/>
            <p:cNvSpPr/>
            <p:nvPr/>
          </p:nvSpPr>
          <p:spPr>
            <a:xfrm>
              <a:off x="0" y="0"/>
              <a:ext cx="3763292" cy="3694993"/>
            </a:xfrm>
            <a:custGeom>
              <a:avLst/>
              <a:gdLst/>
              <a:ahLst/>
              <a:cxnLst/>
              <a:rect l="l" t="t" r="r" b="b"/>
              <a:pathLst>
                <a:path w="3763292" h="3694993">
                  <a:moveTo>
                    <a:pt x="3638832" y="3694993"/>
                  </a:moveTo>
                  <a:lnTo>
                    <a:pt x="124460" y="3694993"/>
                  </a:lnTo>
                  <a:cubicBezTo>
                    <a:pt x="55880" y="3694993"/>
                    <a:pt x="0" y="3639113"/>
                    <a:pt x="0" y="3570533"/>
                  </a:cubicBezTo>
                  <a:lnTo>
                    <a:pt x="0" y="124460"/>
                  </a:lnTo>
                  <a:cubicBezTo>
                    <a:pt x="0" y="55880"/>
                    <a:pt x="55880" y="0"/>
                    <a:pt x="124460" y="0"/>
                  </a:cubicBezTo>
                  <a:lnTo>
                    <a:pt x="3638832" y="0"/>
                  </a:lnTo>
                  <a:cubicBezTo>
                    <a:pt x="3707412" y="0"/>
                    <a:pt x="3763292" y="55880"/>
                    <a:pt x="3763292" y="124460"/>
                  </a:cubicBezTo>
                  <a:lnTo>
                    <a:pt x="3763292" y="3570533"/>
                  </a:lnTo>
                  <a:cubicBezTo>
                    <a:pt x="3763292" y="3639113"/>
                    <a:pt x="3707412" y="3694993"/>
                    <a:pt x="3638832" y="3694993"/>
                  </a:cubicBezTo>
                  <a:close/>
                </a:path>
              </a:pathLst>
            </a:custGeom>
            <a:grpFill/>
          </p:spPr>
        </p:sp>
      </p:grpSp>
      <p:grpSp>
        <p:nvGrpSpPr>
          <p:cNvPr id="26" name="Group 10"/>
          <p:cNvGrpSpPr/>
          <p:nvPr/>
        </p:nvGrpSpPr>
        <p:grpSpPr>
          <a:xfrm>
            <a:off x="1290390" y="2950073"/>
            <a:ext cx="7495596" cy="4190882"/>
            <a:chOff x="0" y="0"/>
            <a:chExt cx="4083826" cy="2283319"/>
          </a:xfrm>
          <a:solidFill>
            <a:schemeClr val="accent3">
              <a:lumMod val="40000"/>
              <a:lumOff val="60000"/>
            </a:schemeClr>
          </a:solidFill>
        </p:grpSpPr>
        <p:sp>
          <p:nvSpPr>
            <p:cNvPr id="27" name="Freeform 11"/>
            <p:cNvSpPr/>
            <p:nvPr/>
          </p:nvSpPr>
          <p:spPr>
            <a:xfrm>
              <a:off x="0" y="0"/>
              <a:ext cx="4083826" cy="2283319"/>
            </a:xfrm>
            <a:custGeom>
              <a:avLst/>
              <a:gdLst/>
              <a:ahLst/>
              <a:cxnLst/>
              <a:rect l="l" t="t" r="r" b="b"/>
              <a:pathLst>
                <a:path w="4083826" h="2283319">
                  <a:moveTo>
                    <a:pt x="3959366" y="2283319"/>
                  </a:moveTo>
                  <a:lnTo>
                    <a:pt x="124460" y="2283319"/>
                  </a:lnTo>
                  <a:cubicBezTo>
                    <a:pt x="55880" y="2283319"/>
                    <a:pt x="0" y="2227439"/>
                    <a:pt x="0" y="2158859"/>
                  </a:cubicBezTo>
                  <a:lnTo>
                    <a:pt x="0" y="124460"/>
                  </a:lnTo>
                  <a:cubicBezTo>
                    <a:pt x="0" y="55880"/>
                    <a:pt x="55880" y="0"/>
                    <a:pt x="124460" y="0"/>
                  </a:cubicBezTo>
                  <a:lnTo>
                    <a:pt x="3959366" y="0"/>
                  </a:lnTo>
                  <a:cubicBezTo>
                    <a:pt x="4027946" y="0"/>
                    <a:pt x="4083826" y="55880"/>
                    <a:pt x="4083826" y="124460"/>
                  </a:cubicBezTo>
                  <a:lnTo>
                    <a:pt x="4083826" y="2158859"/>
                  </a:lnTo>
                  <a:cubicBezTo>
                    <a:pt x="4083826" y="2227439"/>
                    <a:pt x="4027946" y="2283319"/>
                    <a:pt x="3959366" y="2283319"/>
                  </a:cubicBezTo>
                  <a:close/>
                </a:path>
              </a:pathLst>
            </a:custGeom>
            <a:grpFill/>
          </p:spPr>
        </p:sp>
      </p:grpSp>
      <p:sp>
        <p:nvSpPr>
          <p:cNvPr id="28" name="Rectangle 27"/>
          <p:cNvSpPr/>
          <p:nvPr/>
        </p:nvSpPr>
        <p:spPr>
          <a:xfrm>
            <a:off x="1890352" y="3496490"/>
            <a:ext cx="6295671" cy="2862322"/>
          </a:xfrm>
          <a:prstGeom prst="rect">
            <a:avLst/>
          </a:prstGeom>
        </p:spPr>
        <p:txBody>
          <a:bodyPr wrap="square">
            <a:spAutoFit/>
          </a:bodyPr>
          <a:lstStyle/>
          <a:p>
            <a:pPr algn="just">
              <a:lnSpc>
                <a:spcPct val="150000"/>
              </a:lnSpc>
            </a:pPr>
            <a:r>
              <a:rPr lang="vi-VN" sz="4000" dirty="0"/>
              <a:t>Lắng nghe nhận xét của mọi người xung quanh về bản thân mình.</a:t>
            </a:r>
            <a:endParaRPr lang="en-US" sz="4000" dirty="0"/>
          </a:p>
        </p:txBody>
      </p:sp>
      <p:sp>
        <p:nvSpPr>
          <p:cNvPr id="29" name="Rectangle 28"/>
          <p:cNvSpPr/>
          <p:nvPr/>
        </p:nvSpPr>
        <p:spPr>
          <a:xfrm>
            <a:off x="9668071" y="3164630"/>
            <a:ext cx="6701068" cy="3785652"/>
          </a:xfrm>
          <a:prstGeom prst="rect">
            <a:avLst/>
          </a:prstGeom>
        </p:spPr>
        <p:txBody>
          <a:bodyPr wrap="square">
            <a:spAutoFit/>
          </a:bodyPr>
          <a:lstStyle/>
          <a:p>
            <a:pPr algn="just">
              <a:lnSpc>
                <a:spcPct val="150000"/>
              </a:lnSpc>
            </a:pPr>
            <a:r>
              <a:rPr lang="vi-VN" sz="4000" dirty="0"/>
              <a:t>So sánh, đối chiếu giữa tự đánh giá của bản thân với nhận xét của mọi người xung quanh.</a:t>
            </a:r>
            <a:endParaRPr lang="en-US" sz="4000" dirty="0"/>
          </a:p>
        </p:txBody>
      </p:sp>
      <p:pic>
        <p:nvPicPr>
          <p:cNvPr id="32"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400" y="6950282"/>
            <a:ext cx="3305364" cy="3342973"/>
          </a:xfrm>
          <a:prstGeom prst="rect">
            <a:avLst/>
          </a:prstGeom>
        </p:spPr>
      </p:pic>
    </p:spTree>
    <p:extLst>
      <p:ext uri="{BB962C8B-B14F-4D97-AF65-F5344CB8AC3E}">
        <p14:creationId xmlns:p14="http://schemas.microsoft.com/office/powerpoint/2010/main" val="82580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outVertical)">
                                      <p:cBhvr>
                                        <p:cTn id="15" dur="500"/>
                                        <p:tgtEl>
                                          <p:spTgt spid="29"/>
                                        </p:tgtEl>
                                      </p:cBhvr>
                                    </p:animEffect>
                                  </p:childTnLst>
                                </p:cTn>
                              </p:par>
                              <p:par>
                                <p:cTn id="16" presetID="16" presetClass="entr" presetSubtype="37"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outVertical)">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447800" y="190500"/>
            <a:ext cx="15621000" cy="2478189"/>
            <a:chOff x="0" y="0"/>
            <a:chExt cx="4288786" cy="1319354"/>
          </a:xfrm>
        </p:grpSpPr>
        <p:sp>
          <p:nvSpPr>
            <p:cNvPr id="3" name="Freeform 3"/>
            <p:cNvSpPr/>
            <p:nvPr/>
          </p:nvSpPr>
          <p:spPr>
            <a:xfrm>
              <a:off x="0" y="-4262"/>
              <a:ext cx="4296532" cy="1325840"/>
            </a:xfrm>
            <a:custGeom>
              <a:avLst/>
              <a:gdLst/>
              <a:ahLst/>
              <a:cxnLst/>
              <a:rect l="l" t="t" r="r" b="b"/>
              <a:pathLst>
                <a:path w="4296532" h="1325840">
                  <a:moveTo>
                    <a:pt x="3357632" y="1314653"/>
                  </a:moveTo>
                  <a:cubicBezTo>
                    <a:pt x="3357632" y="1314653"/>
                    <a:pt x="2937879" y="1325840"/>
                    <a:pt x="2475295" y="1323219"/>
                  </a:cubicBezTo>
                  <a:cubicBezTo>
                    <a:pt x="1814681"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2250627" y="7673"/>
                  </a:cubicBezTo>
                  <a:cubicBezTo>
                    <a:pt x="2718953" y="0"/>
                    <a:pt x="3182880" y="7673"/>
                    <a:pt x="3182880" y="7673"/>
                  </a:cubicBezTo>
                  <a:cubicBezTo>
                    <a:pt x="3551188" y="15152"/>
                    <a:pt x="3914501" y="84484"/>
                    <a:pt x="4112241" y="207066"/>
                  </a:cubicBezTo>
                  <a:cubicBezTo>
                    <a:pt x="4263258" y="300683"/>
                    <a:pt x="4296532" y="425358"/>
                    <a:pt x="4287391" y="628876"/>
                  </a:cubicBezTo>
                  <a:lnTo>
                    <a:pt x="4287391" y="628879"/>
                  </a:lnTo>
                  <a:cubicBezTo>
                    <a:pt x="4287392" y="1072714"/>
                    <a:pt x="4004395" y="1286812"/>
                    <a:pt x="3357632" y="1314653"/>
                  </a:cubicBezTo>
                  <a:close/>
                </a:path>
              </a:pathLst>
            </a:custGeom>
            <a:solidFill>
              <a:srgbClr val="844B36"/>
            </a:solidFill>
          </p:spPr>
        </p:sp>
      </p:grpSp>
      <p:sp>
        <p:nvSpPr>
          <p:cNvPr id="4" name="TextBox 4"/>
          <p:cNvSpPr txBox="1"/>
          <p:nvPr/>
        </p:nvSpPr>
        <p:spPr>
          <a:xfrm>
            <a:off x="1708317" y="881736"/>
            <a:ext cx="15071751" cy="860300"/>
          </a:xfrm>
          <a:prstGeom prst="rect">
            <a:avLst/>
          </a:prstGeom>
        </p:spPr>
        <p:txBody>
          <a:bodyPr wrap="square" lIns="0" tIns="0" rIns="0" bIns="0" rtlCol="0" anchor="t">
            <a:spAutoFit/>
          </a:bodyPr>
          <a:lstStyle/>
          <a:p>
            <a:pPr algn="ctr">
              <a:lnSpc>
                <a:spcPct val="130000"/>
              </a:lnSpc>
            </a:pPr>
            <a:r>
              <a:rPr lang="vi-VN" sz="4800" b="1" dirty="0">
                <a:solidFill>
                  <a:srgbClr val="FFF2F9"/>
                </a:solidFill>
              </a:rPr>
              <a:t>4. Xây dựng kế hoạch tự hoàn thiện bản thân</a:t>
            </a:r>
          </a:p>
        </p:txBody>
      </p:sp>
      <p:pic>
        <p:nvPicPr>
          <p:cNvPr id="11" name="Picture 8"/>
          <p:cNvPicPr>
            <a:picLocks noChangeAspect="1"/>
          </p:cNvPicPr>
          <p:nvPr/>
        </p:nvPicPr>
        <p:blipFill>
          <a:blip r:embed="rId2"/>
          <a:srcRect/>
          <a:stretch>
            <a:fillRect/>
          </a:stretch>
        </p:blipFill>
        <p:spPr>
          <a:xfrm>
            <a:off x="152400" y="5878328"/>
            <a:ext cx="2362200" cy="4408672"/>
          </a:xfrm>
          <a:prstGeom prst="rect">
            <a:avLst/>
          </a:prstGeom>
        </p:spPr>
      </p:pic>
      <p:pic>
        <p:nvPicPr>
          <p:cNvPr id="12" name="Picture 15"/>
          <p:cNvPicPr>
            <a:picLocks noChangeAspect="1"/>
          </p:cNvPicPr>
          <p:nvPr/>
        </p:nvPicPr>
        <p:blipFill>
          <a:blip r:embed="rId3"/>
          <a:srcRect/>
          <a:stretch>
            <a:fillRect/>
          </a:stretch>
        </p:blipFill>
        <p:spPr>
          <a:xfrm>
            <a:off x="16539948" y="6904302"/>
            <a:ext cx="1848912" cy="3361658"/>
          </a:xfrm>
          <a:prstGeom prst="rect">
            <a:avLst/>
          </a:prstGeom>
        </p:spPr>
      </p:pic>
      <p:sp>
        <p:nvSpPr>
          <p:cNvPr id="13" name="Rectangle 12"/>
          <p:cNvSpPr/>
          <p:nvPr/>
        </p:nvSpPr>
        <p:spPr>
          <a:xfrm>
            <a:off x="1981200" y="2711384"/>
            <a:ext cx="14935200" cy="2041456"/>
          </a:xfrm>
          <a:prstGeom prst="rect">
            <a:avLst/>
          </a:prstGeom>
        </p:spPr>
        <p:txBody>
          <a:bodyPr wrap="square">
            <a:spAutoFit/>
          </a:bodyPr>
          <a:lstStyle/>
          <a:p>
            <a:pPr algn="just">
              <a:lnSpc>
                <a:spcPct val="150000"/>
              </a:lnSpc>
            </a:pPr>
            <a:r>
              <a:rPr lang="en-US" sz="4500" i="1" dirty="0" err="1">
                <a:latin typeface="Arial" panose="020B0604020202020204" pitchFamily="34" charset="0"/>
                <a:cs typeface="Arial" panose="020B0604020202020204" pitchFamily="34" charset="0"/>
              </a:rPr>
              <a:t>Lập</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kế</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hoạch</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khắc</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phục</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những</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điểm</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hạn</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chế</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để</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tự</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hoàn</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thiện</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bản</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thân</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theo</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gợi</a:t>
            </a:r>
            <a:r>
              <a:rPr lang="en-US" sz="4500" i="1" dirty="0">
                <a:latin typeface="Arial" panose="020B0604020202020204" pitchFamily="34" charset="0"/>
                <a:cs typeface="Arial" panose="020B0604020202020204" pitchFamily="34" charset="0"/>
              </a:rPr>
              <a:t> ý </a:t>
            </a:r>
            <a:r>
              <a:rPr lang="en-US" sz="4500" i="1" dirty="0" err="1">
                <a:latin typeface="Arial" panose="020B0604020202020204" pitchFamily="34" charset="0"/>
                <a:cs typeface="Arial" panose="020B0604020202020204" pitchFamily="34" charset="0"/>
              </a:rPr>
              <a:t>sau</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đây</a:t>
            </a:r>
            <a:r>
              <a:rPr lang="en-US" sz="4500" i="1" dirty="0">
                <a:latin typeface="Arial" panose="020B0604020202020204" pitchFamily="34" charset="0"/>
                <a:cs typeface="Arial" panose="020B0604020202020204" pitchFamily="34" charset="0"/>
              </a:rPr>
              <a:t>:</a:t>
            </a:r>
          </a:p>
        </p:txBody>
      </p:sp>
      <p:graphicFrame>
        <p:nvGraphicFramePr>
          <p:cNvPr id="16" name="Table 15"/>
          <p:cNvGraphicFramePr>
            <a:graphicFrameLocks noGrp="1"/>
          </p:cNvGraphicFramePr>
          <p:nvPr>
            <p:extLst>
              <p:ext uri="{D42A27DB-BD31-4B8C-83A1-F6EECF244321}">
                <p14:modId xmlns:p14="http://schemas.microsoft.com/office/powerpoint/2010/main" val="471808220"/>
              </p:ext>
            </p:extLst>
          </p:nvPr>
        </p:nvGraphicFramePr>
        <p:xfrm>
          <a:off x="2590799" y="5143500"/>
          <a:ext cx="13872949" cy="4308638"/>
        </p:xfrm>
        <a:graphic>
          <a:graphicData uri="http://schemas.openxmlformats.org/drawingml/2006/table">
            <a:tbl>
              <a:tblPr firstRow="1" firstCol="1" bandRow="1"/>
              <a:tblGrid>
                <a:gridCol w="3025483">
                  <a:extLst>
                    <a:ext uri="{9D8B030D-6E8A-4147-A177-3AD203B41FA5}">
                      <a16:colId xmlns:a16="http://schemas.microsoft.com/office/drawing/2014/main" val="20000"/>
                    </a:ext>
                  </a:extLst>
                </a:gridCol>
                <a:gridCol w="4501330">
                  <a:extLst>
                    <a:ext uri="{9D8B030D-6E8A-4147-A177-3AD203B41FA5}">
                      <a16:colId xmlns:a16="http://schemas.microsoft.com/office/drawing/2014/main" val="20001"/>
                    </a:ext>
                  </a:extLst>
                </a:gridCol>
                <a:gridCol w="3173069">
                  <a:extLst>
                    <a:ext uri="{9D8B030D-6E8A-4147-A177-3AD203B41FA5}">
                      <a16:colId xmlns:a16="http://schemas.microsoft.com/office/drawing/2014/main" val="20002"/>
                    </a:ext>
                  </a:extLst>
                </a:gridCol>
                <a:gridCol w="3173067">
                  <a:extLst>
                    <a:ext uri="{9D8B030D-6E8A-4147-A177-3AD203B41FA5}">
                      <a16:colId xmlns:a16="http://schemas.microsoft.com/office/drawing/2014/main" val="20003"/>
                    </a:ext>
                  </a:extLst>
                </a:gridCol>
              </a:tblGrid>
              <a:tr h="842482">
                <a:tc>
                  <a:txBody>
                    <a:bodyPr/>
                    <a:lstStyle/>
                    <a:p>
                      <a:pPr algn="ctr">
                        <a:lnSpc>
                          <a:spcPct val="150000"/>
                        </a:lnSpc>
                        <a:spcBef>
                          <a:spcPts val="300"/>
                        </a:spcBef>
                        <a:spcAft>
                          <a:spcPts val="300"/>
                        </a:spcAft>
                      </a:pPr>
                      <a:r>
                        <a:rPr lang="en-US" sz="3600" b="1" dirty="0" err="1">
                          <a:effectLst/>
                          <a:latin typeface="Arial" panose="020B0604020202020204" pitchFamily="34" charset="0"/>
                          <a:ea typeface="Calibri" panose="020F0502020204030204" pitchFamily="34" charset="0"/>
                          <a:cs typeface="Arial" panose="020B0604020202020204" pitchFamily="34" charset="0"/>
                        </a:rPr>
                        <a:t>Hạn</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chế</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của</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bản</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thân</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Bef>
                          <a:spcPts val="300"/>
                        </a:spcBef>
                        <a:spcAft>
                          <a:spcPts val="300"/>
                        </a:spcAft>
                      </a:pPr>
                      <a:r>
                        <a:rPr lang="en-US" sz="3600" b="1" dirty="0" err="1">
                          <a:effectLst/>
                          <a:latin typeface="Arial" panose="020B0604020202020204" pitchFamily="34" charset="0"/>
                          <a:ea typeface="Calibri" panose="020F0502020204030204" pitchFamily="34" charset="0"/>
                          <a:cs typeface="Arial" panose="020B0604020202020204" pitchFamily="34" charset="0"/>
                        </a:rPr>
                        <a:t>Biện</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pháp</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khắc</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phục</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điểm</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hạn</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chế</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Bef>
                          <a:spcPts val="300"/>
                        </a:spcBef>
                        <a:spcAft>
                          <a:spcPts val="300"/>
                        </a:spcAft>
                      </a:pPr>
                      <a:r>
                        <a:rPr lang="en-US" sz="3600" b="1" dirty="0" err="1">
                          <a:effectLst/>
                          <a:latin typeface="Arial" panose="020B0604020202020204" pitchFamily="34" charset="0"/>
                          <a:ea typeface="Calibri" panose="020F0502020204030204" pitchFamily="34" charset="0"/>
                          <a:cs typeface="Arial" panose="020B0604020202020204" pitchFamily="34" charset="0"/>
                        </a:rPr>
                        <a:t>Thời</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gian</a:t>
                      </a:r>
                      <a:r>
                        <a:rPr lang="en-US" sz="3600" b="1" dirty="0">
                          <a:effectLst/>
                          <a:latin typeface="Arial" panose="020B0604020202020204" pitchFamily="34" charset="0"/>
                          <a:ea typeface="Calibri" panose="020F0502020204030204" pitchFamily="34"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300"/>
                        </a:spcBef>
                        <a:spcAft>
                          <a:spcPts val="300"/>
                        </a:spcAft>
                      </a:pPr>
                      <a:r>
                        <a:rPr lang="en-US" sz="3600" b="1" dirty="0" err="1">
                          <a:effectLst/>
                          <a:latin typeface="Arial" panose="020B0604020202020204" pitchFamily="34" charset="0"/>
                          <a:ea typeface="Calibri" panose="020F0502020204030204" pitchFamily="34" charset="0"/>
                          <a:cs typeface="Arial" panose="020B0604020202020204" pitchFamily="34" charset="0"/>
                        </a:rPr>
                        <a:t>thực</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hiện</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Bef>
                          <a:spcPts val="300"/>
                        </a:spcBef>
                        <a:spcAft>
                          <a:spcPts val="300"/>
                        </a:spcAft>
                      </a:pPr>
                      <a:r>
                        <a:rPr lang="en-US" sz="3600" b="1" dirty="0" err="1">
                          <a:effectLst/>
                          <a:latin typeface="Arial" panose="020B0604020202020204" pitchFamily="34" charset="0"/>
                          <a:ea typeface="Calibri" panose="020F0502020204030204" pitchFamily="34" charset="0"/>
                          <a:cs typeface="Arial" panose="020B0604020202020204" pitchFamily="34" charset="0"/>
                        </a:rPr>
                        <a:t>Kết</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quả</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cần</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đạt</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được</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0"/>
                  </a:ext>
                </a:extLst>
              </a:tr>
              <a:tr h="1293259">
                <a:tc>
                  <a:txBody>
                    <a:bodyPr/>
                    <a:lstStyle/>
                    <a:p>
                      <a:pPr algn="ctr">
                        <a:lnSpc>
                          <a:spcPct val="15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293259">
                <a:tc>
                  <a:txBody>
                    <a:bodyPr/>
                    <a:lstStyle/>
                    <a:p>
                      <a:pPr algn="ctr">
                        <a:lnSpc>
                          <a:spcPct val="15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36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36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9943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552</Words>
  <Application>Microsoft Office PowerPoint</Application>
  <PresentationFormat>Custom</PresentationFormat>
  <Paragraphs>40</Paragraphs>
  <Slides>14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NHATMINH</dc:creator>
  <cp:lastModifiedBy>NHATMINH</cp:lastModifiedBy>
  <cp:revision>10</cp:revision>
  <dcterms:created xsi:type="dcterms:W3CDTF">2006-08-16T00:00:00Z</dcterms:created>
  <dcterms:modified xsi:type="dcterms:W3CDTF">2024-10-06T09:08:50Z</dcterms:modified>
  <dc:identifier>DAEswOIwa4E</dc:identifier>
</cp:coreProperties>
</file>