
<file path=[Content_Types].xml><?xml version="1.0" encoding="utf-8"?>
<Types xmlns="http://schemas.openxmlformats.org/package/2006/content-types">
  <Default Extension="png" ContentType="image/png"/>
  <Default Extension="mp3" ContentType="audio/mpeg"/>
  <Default Extension="webp" ContentType="image/webp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tiff" ContentType="image/tiff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1" r:id="rId2"/>
    <p:sldId id="272" r:id="rId3"/>
    <p:sldId id="279" r:id="rId4"/>
    <p:sldId id="351" r:id="rId5"/>
    <p:sldId id="352" r:id="rId6"/>
    <p:sldId id="353" r:id="rId7"/>
    <p:sldId id="316" r:id="rId8"/>
    <p:sldId id="347" r:id="rId9"/>
    <p:sldId id="354" r:id="rId10"/>
    <p:sldId id="355" r:id="rId11"/>
    <p:sldId id="356" r:id="rId12"/>
    <p:sldId id="283" r:id="rId13"/>
    <p:sldId id="276" r:id="rId14"/>
    <p:sldId id="298" r:id="rId15"/>
    <p:sldId id="357" r:id="rId16"/>
    <p:sldId id="358" r:id="rId17"/>
    <p:sldId id="359" r:id="rId18"/>
    <p:sldId id="360" r:id="rId19"/>
    <p:sldId id="361" r:id="rId20"/>
    <p:sldId id="362" r:id="rId21"/>
    <p:sldId id="314" r:id="rId22"/>
    <p:sldId id="330" r:id="rId23"/>
    <p:sldId id="35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C8CE"/>
    <a:srgbClr val="C0E6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0" autoAdjust="0"/>
    <p:restoredTop sz="94660"/>
  </p:normalViewPr>
  <p:slideViewPr>
    <p:cSldViewPr snapToGrid="0">
      <p:cViewPr varScale="1">
        <p:scale>
          <a:sx n="78" d="100"/>
          <a:sy n="78" d="100"/>
        </p:scale>
        <p:origin x="114" y="8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DEEBDC-9847-4D00-9E20-66575CD381D0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6D078-E2BF-4019-8E54-048D3BE4D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689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112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465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426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869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070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4490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7486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75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2239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910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05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7308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08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00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25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5DA5F-2F85-0B76-A5C3-442AF11289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F450D-20A8-E971-24B8-94F54A17C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325AFC-A9F4-7E33-2D30-D17C69AFB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25C779-201F-A928-A6D5-8CB7129C4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90623-0FFC-A11B-F4FA-C72DA32DC1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20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3C950-0281-3D92-573B-C3F2E3E23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4DCEB5-9E95-A441-D7A9-B1E80B4153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97E651-6EF5-7F18-7416-35176DB50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283782-0A40-B991-12AA-7AF2E7727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CF993-C619-7F21-0516-8F0DE21B9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51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4B74DA-319B-8543-6458-DA8D25971A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8FB94F-CA27-27D7-E4D3-46857E3003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F8F6C-518B-1098-25F7-7479834B82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86FF5B-E54D-96F1-7F20-DFC5FB992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AEDBD-C16B-8CD2-70AE-24D1727E8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786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11A2A-2925-BD0F-D2E8-6A2866FE3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B724E-F426-BD61-ABF7-9ECD58563A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90CFFD-FE59-FC25-4F33-BDA25F4CB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D6E721-CE6F-87DE-7838-396E6513A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F2D5B5-64C9-3C42-BD05-84E7858A4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463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D3CD3-C8FD-482E-8079-2C267955F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F77060-477C-D13E-E219-7279E6BE18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3C0A0E-6511-3123-F63F-49B82162E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8E8BF-73F5-C849-DEF2-8135C220F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7AF2F-A4A5-C17C-1848-1C53C88C5D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15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E09E0-55C2-0465-C5A1-6943A51CA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BE71C0-EFF2-3981-6279-F8E8B5A573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7D97F0-D744-BCF6-081A-7B275DD389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104428-0E38-1D54-37F5-1B6CDBD4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5332B3-3C8F-02E4-3792-3A35DFD3A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C8FA3A-FF6C-D6E4-813F-615365AD3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48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D9539-E3D5-3DE2-84C7-63D41BFA0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166A23-0434-C438-3FEF-AE1BC1BCF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5073D-5BDA-8904-1811-3283F6267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D2B10B-4756-C58E-528B-D617195986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49D801-64C7-5408-DFD1-17B61FBF02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1CD758-340E-C26B-0009-31A86D3FA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C847F4-A44E-8E8F-2F53-9D11F4D37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08F6B3-6D30-2480-4E56-BF733676C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3121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3D1A9-828E-CE9B-4313-028551E4C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69CCD6-60DC-AAF8-F10D-96171FBC0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4747B9-931F-462C-6D5D-7BB23DE16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49F28BA-1433-4656-5D28-E8EA22F9F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65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CC006D-A970-574C-0051-70D59C00F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B21AF8-F69B-1044-5169-AC613377E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A94E82-13D9-ED1B-AFBE-29777C521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36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4F954-4007-62B6-C2AE-FF8DB3D59E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65139-7530-8A16-9B85-5D0E7CF068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ECB551-1E36-3DD1-9E6A-C6A3DE9C3B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1DD9BE-71DB-2C99-259E-0C17CD34D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E74923-8F9A-F667-2677-9A7755D34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6148BA-9CFC-3FEC-328C-44CE49330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110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E8A0D0-64D9-053A-F8FD-C118A63B33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70760E-8757-F843-BEF1-4346B2FD6D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C35C2E-FF9D-38D8-7B95-DF03424D70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D0DE6-3054-2D9C-70D1-063439B4B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3B5BAC-43FB-4810-C2C8-42D9D48659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085BA-8211-3C5A-64A3-654D3E5BD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6E607D-44AE-83E6-ABA0-CAB6C8876C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A095BE-A066-0AFB-2915-EDF0A3297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4F376D-7D16-E947-01B4-E5BE2F5AF0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CBE5E-7DD2-451A-AD5E-822FBA41DC58}" type="datetimeFigureOut">
              <a:rPr lang="en-US" smtClean="0"/>
              <a:t>9/25/2024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586939-02B5-5A3A-553F-B599F13382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A622E-DDA3-60FB-FCE8-1DE2D5C91A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8CCBE-C520-41DA-BCE6-A9A47F446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777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13.png"/><Relationship Id="rId5" Type="http://schemas.openxmlformats.org/officeDocument/2006/relationships/image" Target="../media/image23.jp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13.png"/><Relationship Id="rId5" Type="http://schemas.openxmlformats.org/officeDocument/2006/relationships/image" Target="../media/image24.jp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image" Target="../media/image13.png"/><Relationship Id="rId3" Type="http://schemas.microsoft.com/office/2007/relationships/media" Target="../media/media7.mp3"/><Relationship Id="rId7" Type="http://schemas.microsoft.com/office/2007/relationships/media" Target="../media/media9.mp3"/><Relationship Id="rId12" Type="http://schemas.openxmlformats.org/officeDocument/2006/relationships/notesSlide" Target="../notesSlides/notesSlide1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8.mp3"/><Relationship Id="rId11" Type="http://schemas.openxmlformats.org/officeDocument/2006/relationships/slideLayout" Target="../slideLayouts/slideLayout2.xml"/><Relationship Id="rId5" Type="http://schemas.microsoft.com/office/2007/relationships/media" Target="../media/media8.mp3"/><Relationship Id="rId10" Type="http://schemas.openxmlformats.org/officeDocument/2006/relationships/audio" Target="../media/media10.mp3"/><Relationship Id="rId4" Type="http://schemas.openxmlformats.org/officeDocument/2006/relationships/audio" Target="../media/media7.mp3"/><Relationship Id="rId9" Type="http://schemas.microsoft.com/office/2007/relationships/media" Target="../media/media10.mp3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3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eb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notesSlide" Target="../notesSlides/notesSlide4.xml"/><Relationship Id="rId17" Type="http://schemas.openxmlformats.org/officeDocument/2006/relationships/image" Target="../media/image11.png"/><Relationship Id="rId2" Type="http://schemas.openxmlformats.org/officeDocument/2006/relationships/audio" Target="../media/media2.mp3"/><Relationship Id="rId16" Type="http://schemas.openxmlformats.org/officeDocument/2006/relationships/image" Target="../media/image10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2.xml"/><Relationship Id="rId5" Type="http://schemas.microsoft.com/office/2007/relationships/media" Target="../media/media4.mp3"/><Relationship Id="rId15" Type="http://schemas.openxmlformats.org/officeDocument/2006/relationships/image" Target="../media/image9.png"/><Relationship Id="rId10" Type="http://schemas.openxmlformats.org/officeDocument/2006/relationships/audio" Target="../media/media6.mp3"/><Relationship Id="rId19" Type="http://schemas.openxmlformats.org/officeDocument/2006/relationships/image" Target="../media/image13.png"/><Relationship Id="rId4" Type="http://schemas.openxmlformats.org/officeDocument/2006/relationships/audio" Target="../media/media3.mp3"/><Relationship Id="rId9" Type="http://schemas.microsoft.com/office/2007/relationships/media" Target="../media/media6.mp3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jp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3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408" y="18288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dishwasher with plates and cups on top&#10;&#10;Description automatically generated">
            <a:extLst>
              <a:ext uri="{FF2B5EF4-FFF2-40B4-BE49-F238E27FC236}">
                <a16:creationId xmlns:a16="http://schemas.microsoft.com/office/drawing/2014/main" id="{E7F247B6-B0CB-87CB-3387-2DF6BFFD4C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0949" y="1817156"/>
            <a:ext cx="4718957" cy="4718957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614791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dishwasher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24139" y="4927545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máy</a:t>
            </a:r>
            <a:r>
              <a:rPr lang="en-US" sz="4800" dirty="0"/>
              <a:t> </a:t>
            </a:r>
            <a:r>
              <a:rPr lang="en-US" sz="4800" dirty="0" err="1"/>
              <a:t>rửa</a:t>
            </a:r>
            <a:r>
              <a:rPr lang="en-US" sz="4800" dirty="0"/>
              <a:t> </a:t>
            </a:r>
            <a:r>
              <a:rPr lang="en-US" sz="4800" dirty="0" err="1"/>
              <a:t>bát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1748451" y="3660086"/>
            <a:ext cx="36022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dɪʃ</a:t>
            </a:r>
            <a:r>
              <a:rPr lang="en-US" sz="4800" b="1" err="1">
                <a:solidFill>
                  <a:schemeClr val="accent5">
                    <a:lumMod val="50000"/>
                  </a:schemeClr>
                </a:solidFill>
              </a:rPr>
              <a:t>ˌ</a:t>
            </a:r>
            <a:r>
              <a:rPr lang="en-US" sz="4800" b="1" smtClean="0">
                <a:solidFill>
                  <a:schemeClr val="accent5">
                    <a:lumMod val="50000"/>
                  </a:schemeClr>
                </a:solidFill>
              </a:rPr>
              <a:t>wɒʃə(r)/</a:t>
            </a:r>
            <a:endParaRPr lang="en-US" sz="4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dishwasher">
            <a:hlinkClick r:id="" action="ppaction://media"/>
            <a:extLst>
              <a:ext uri="{FF2B5EF4-FFF2-40B4-BE49-F238E27FC236}">
                <a16:creationId xmlns:a16="http://schemas.microsoft.com/office/drawing/2014/main" id="{D01A2321-D23A-DD30-7B62-96E0B195E4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8220" y="3655394"/>
            <a:ext cx="835689" cy="83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16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cabinet&#10;&#10;Description automatically generated">
            <a:extLst>
              <a:ext uri="{FF2B5EF4-FFF2-40B4-BE49-F238E27FC236}">
                <a16:creationId xmlns:a16="http://schemas.microsoft.com/office/drawing/2014/main" id="{BBB074A0-49A8-9212-649A-56C507191A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006" y="1857444"/>
            <a:ext cx="5058927" cy="4050448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614791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cupboard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87067" y="5025517"/>
            <a:ext cx="6955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tủ</a:t>
            </a:r>
            <a:r>
              <a:rPr lang="en-US" sz="4800" dirty="0"/>
              <a:t> </a:t>
            </a:r>
            <a:r>
              <a:rPr lang="en-US" sz="4800" dirty="0" err="1"/>
              <a:t>đựng</a:t>
            </a:r>
            <a:r>
              <a:rPr lang="en-US" sz="4800" dirty="0"/>
              <a:t> </a:t>
            </a:r>
            <a:r>
              <a:rPr lang="en-US" sz="4800" dirty="0" err="1"/>
              <a:t>bát</a:t>
            </a:r>
            <a:r>
              <a:rPr lang="en-US" sz="4800" dirty="0"/>
              <a:t> </a:t>
            </a:r>
            <a:r>
              <a:rPr lang="en-US" sz="4800" dirty="0" err="1"/>
              <a:t>đĩa</a:t>
            </a:r>
            <a:r>
              <a:rPr lang="en-US" sz="4800" dirty="0"/>
              <a:t>/ </a:t>
            </a:r>
            <a:r>
              <a:rPr lang="en-US" sz="4800" dirty="0" err="1"/>
              <a:t>quần</a:t>
            </a:r>
            <a:r>
              <a:rPr lang="en-US" sz="4800" dirty="0"/>
              <a:t> </a:t>
            </a:r>
            <a:r>
              <a:rPr lang="en-US" sz="4800" dirty="0" err="1"/>
              <a:t>áo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2325531" y="3660086"/>
            <a:ext cx="24481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kʌbəd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upboard">
            <a:hlinkClick r:id="" action="ppaction://media"/>
            <a:extLst>
              <a:ext uri="{FF2B5EF4-FFF2-40B4-BE49-F238E27FC236}">
                <a16:creationId xmlns:a16="http://schemas.microsoft.com/office/drawing/2014/main" id="{CEF62C7B-1B7D-357B-BFB4-D84562CA62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71538" y="3660086"/>
            <a:ext cx="871984" cy="87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95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6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13" name="Round Single Corner Rectangle 1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ound Single Corner Rectangle 1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 Single Corner Rectangle 1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7444744"/>
              </p:ext>
            </p:extLst>
          </p:nvPr>
        </p:nvGraphicFramePr>
        <p:xfrm>
          <a:off x="1290949" y="1422124"/>
          <a:ext cx="10561511" cy="514498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022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08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83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540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New words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Pronunciation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5A0B8"/>
                          </a:solidFill>
                        </a:rPr>
                        <a:t>Meaning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1. hall (n)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hɔːl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sảnh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 chest of drawers (n) 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/ˌ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tʃest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əv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ˈ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drɔːz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tủ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có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ngăn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kéo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917693607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sink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sɪŋk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bồn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rửa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bát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3069360527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dishwasher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dɪʃ</a:t>
                      </a:r>
                      <a:r>
                        <a:rPr lang="en-US" sz="3200" b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ˌ</a:t>
                      </a:r>
                      <a:r>
                        <a:rPr lang="en-US" sz="3200" b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wɒʃə(r)/</a:t>
                      </a:r>
                      <a:endParaRPr lang="en-US" sz="3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máy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rửa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bát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393929747"/>
                  </a:ext>
                </a:extLst>
              </a:tr>
              <a:tr h="785595">
                <a:tc>
                  <a:txBody>
                    <a:bodyPr/>
                    <a:lstStyle/>
                    <a:p>
                      <a:pPr marL="144145" marR="0" indent="-144145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 cupboard (n)</a:t>
                      </a: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</a:t>
                      </a:r>
                      <a:r>
                        <a:rPr lang="en-US" sz="3200" b="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kʌbəd</a:t>
                      </a:r>
                      <a:r>
                        <a:rPr lang="en-US" sz="3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</a:t>
                      </a: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tủ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đựng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bát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đĩa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quần</a:t>
                      </a:r>
                      <a:r>
                        <a:rPr lang="en-US" sz="3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áo</a:t>
                      </a:r>
                      <a:endParaRPr lang="en-US" sz="32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257369713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9767" y="1930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hall">
            <a:hlinkClick r:id="" action="ppaction://media"/>
            <a:extLst>
              <a:ext uri="{FF2B5EF4-FFF2-40B4-BE49-F238E27FC236}">
                <a16:creationId xmlns:a16="http://schemas.microsoft.com/office/drawing/2014/main" id="{48855C44-DD97-5B81-2F34-454787C057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9540" y="2340655"/>
            <a:ext cx="629289" cy="629289"/>
          </a:xfrm>
          <a:prstGeom prst="rect">
            <a:avLst/>
          </a:prstGeom>
        </p:spPr>
      </p:pic>
      <p:pic>
        <p:nvPicPr>
          <p:cNvPr id="3" name="chest of drawers">
            <a:hlinkClick r:id="" action="ppaction://media"/>
            <a:extLst>
              <a:ext uri="{FF2B5EF4-FFF2-40B4-BE49-F238E27FC236}">
                <a16:creationId xmlns:a16="http://schemas.microsoft.com/office/drawing/2014/main" id="{BC04DF09-20B7-1B02-C19E-88B4BBB9DFA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9540" y="3114354"/>
            <a:ext cx="629289" cy="629289"/>
          </a:xfrm>
          <a:prstGeom prst="rect">
            <a:avLst/>
          </a:prstGeom>
        </p:spPr>
      </p:pic>
      <p:pic>
        <p:nvPicPr>
          <p:cNvPr id="4" name="sink">
            <a:hlinkClick r:id="" action="ppaction://media"/>
            <a:extLst>
              <a:ext uri="{FF2B5EF4-FFF2-40B4-BE49-F238E27FC236}">
                <a16:creationId xmlns:a16="http://schemas.microsoft.com/office/drawing/2014/main" id="{B1C85D49-0B91-F271-213B-1A8F4D1E587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9540" y="3888053"/>
            <a:ext cx="629289" cy="629289"/>
          </a:xfrm>
          <a:prstGeom prst="rect">
            <a:avLst/>
          </a:prstGeom>
        </p:spPr>
      </p:pic>
      <p:pic>
        <p:nvPicPr>
          <p:cNvPr id="5" name="dishwasher">
            <a:hlinkClick r:id="" action="ppaction://media"/>
            <a:extLst>
              <a:ext uri="{FF2B5EF4-FFF2-40B4-BE49-F238E27FC236}">
                <a16:creationId xmlns:a16="http://schemas.microsoft.com/office/drawing/2014/main" id="{D08245A0-0D7B-5307-6939-C2D8BD12A31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9541" y="4686690"/>
            <a:ext cx="629288" cy="629288"/>
          </a:xfrm>
          <a:prstGeom prst="rect">
            <a:avLst/>
          </a:prstGeom>
        </p:spPr>
      </p:pic>
      <p:pic>
        <p:nvPicPr>
          <p:cNvPr id="7" name="cupboard">
            <a:hlinkClick r:id="" action="ppaction://media"/>
            <a:extLst>
              <a:ext uri="{FF2B5EF4-FFF2-40B4-BE49-F238E27FC236}">
                <a16:creationId xmlns:a16="http://schemas.microsoft.com/office/drawing/2014/main" id="{FAA25A48-7B1C-09C7-72B9-69734268A395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39541" y="5645598"/>
            <a:ext cx="629288" cy="62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7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8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15" name="Round Single Corner Rectangle 14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 Single Corner Rectangle 22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42458" y="1170937"/>
            <a:ext cx="9440485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Name the things in each room 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in 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1</a:t>
            </a:r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. Use the word list below (You may use a word more </a:t>
            </a:r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than </a:t>
            </a:r>
            <a:r>
              <a:rPr lang="en-US" sz="2400" b="1" smtClean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once.)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487067" y="1254947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152307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7067" y="1869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ounded Rectangle 31">
            <a:extLst>
              <a:ext uri="{FF2B5EF4-FFF2-40B4-BE49-F238E27FC236}">
                <a16:creationId xmlns:a16="http://schemas.microsoft.com/office/drawing/2014/main" id="{72E7620D-1430-65CA-E56C-452D77197E61}"/>
              </a:ext>
            </a:extLst>
          </p:cNvPr>
          <p:cNvSpPr/>
          <p:nvPr/>
        </p:nvSpPr>
        <p:spPr>
          <a:xfrm>
            <a:off x="1470034" y="2032191"/>
            <a:ext cx="8585332" cy="1094734"/>
          </a:xfrm>
          <a:prstGeom prst="roundRect">
            <a:avLst>
              <a:gd name="adj" fmla="val 16116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BEC54E-E438-4465-042F-165F790EFAC6}"/>
              </a:ext>
            </a:extLst>
          </p:cNvPr>
          <p:cNvSpPr txBox="1"/>
          <p:nvPr/>
        </p:nvSpPr>
        <p:spPr>
          <a:xfrm>
            <a:off x="1827015" y="2039447"/>
            <a:ext cx="11317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lamp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B3E7F71-AA0B-DB8B-C1D1-C78347064FA7}"/>
              </a:ext>
            </a:extLst>
          </p:cNvPr>
          <p:cNvSpPr txBox="1"/>
          <p:nvPr/>
        </p:nvSpPr>
        <p:spPr>
          <a:xfrm>
            <a:off x="5931430" y="2039447"/>
            <a:ext cx="18941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cupboard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BDFAD30-BA92-7DE2-4FE2-552C1B486D96}"/>
              </a:ext>
            </a:extLst>
          </p:cNvPr>
          <p:cNvSpPr txBox="1"/>
          <p:nvPr/>
        </p:nvSpPr>
        <p:spPr>
          <a:xfrm>
            <a:off x="3161769" y="2539919"/>
            <a:ext cx="131861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fridge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FA76F43-8B74-4AB8-F0B6-344D778E8037}"/>
              </a:ext>
            </a:extLst>
          </p:cNvPr>
          <p:cNvSpPr txBox="1"/>
          <p:nvPr/>
        </p:nvSpPr>
        <p:spPr>
          <a:xfrm>
            <a:off x="3153532" y="2032191"/>
            <a:ext cx="113211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toilet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9CA41D8-15E1-8A50-66B8-EB9072D0ECB6}"/>
              </a:ext>
            </a:extLst>
          </p:cNvPr>
          <p:cNvSpPr txBox="1"/>
          <p:nvPr/>
        </p:nvSpPr>
        <p:spPr>
          <a:xfrm>
            <a:off x="1863059" y="2543540"/>
            <a:ext cx="8298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sink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36F72C5-F5D4-DC7A-0A7E-5089DBE1F19A}"/>
              </a:ext>
            </a:extLst>
          </p:cNvPr>
          <p:cNvSpPr txBox="1"/>
          <p:nvPr/>
        </p:nvSpPr>
        <p:spPr>
          <a:xfrm>
            <a:off x="5969145" y="2539919"/>
            <a:ext cx="133081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sofa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C4862E1-EDFE-9479-7223-2054FCA6B116}"/>
              </a:ext>
            </a:extLst>
          </p:cNvPr>
          <p:cNvSpPr txBox="1"/>
          <p:nvPr/>
        </p:nvSpPr>
        <p:spPr>
          <a:xfrm>
            <a:off x="4452167" y="2032845"/>
            <a:ext cx="12845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picture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DE0DD43-DBD8-5BFB-EE49-5527D31A4F45}"/>
              </a:ext>
            </a:extLst>
          </p:cNvPr>
          <p:cNvSpPr txBox="1"/>
          <p:nvPr/>
        </p:nvSpPr>
        <p:spPr>
          <a:xfrm>
            <a:off x="4445636" y="2539919"/>
            <a:ext cx="15633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shower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69DC280-3223-F090-B04E-02D5E9766890}"/>
              </a:ext>
            </a:extLst>
          </p:cNvPr>
          <p:cNvSpPr txBox="1"/>
          <p:nvPr/>
        </p:nvSpPr>
        <p:spPr>
          <a:xfrm>
            <a:off x="7825536" y="2026554"/>
            <a:ext cx="207899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dishwasher</a:t>
            </a:r>
          </a:p>
        </p:txBody>
      </p: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AB4C0988-4DF4-693D-7755-B50C0C6247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7007602"/>
              </p:ext>
            </p:extLst>
          </p:nvPr>
        </p:nvGraphicFramePr>
        <p:xfrm>
          <a:off x="989673" y="3448784"/>
          <a:ext cx="9852565" cy="2944032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70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0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05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0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05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73336"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dk1"/>
                          </a:solidFill>
                        </a:rPr>
                        <a:t>hall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kitchen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bedroom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>
                          <a:solidFill>
                            <a:schemeClr val="tx1"/>
                          </a:solidFill>
                        </a:rPr>
                        <a:t>bathroom</a:t>
                      </a:r>
                    </a:p>
                  </a:txBody>
                  <a:tcPr>
                    <a:solidFill>
                      <a:srgbClr val="A3E7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living room</a:t>
                      </a:r>
                      <a:endParaRPr lang="en-US" sz="280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A3E7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0696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8" name="TextBox 47">
            <a:extLst>
              <a:ext uri="{FF2B5EF4-FFF2-40B4-BE49-F238E27FC236}">
                <a16:creationId xmlns:a16="http://schemas.microsoft.com/office/drawing/2014/main" id="{E7F00CCF-67C9-DB54-B480-B2BA1F539B9B}"/>
              </a:ext>
            </a:extLst>
          </p:cNvPr>
          <p:cNvSpPr txBox="1"/>
          <p:nvPr/>
        </p:nvSpPr>
        <p:spPr>
          <a:xfrm>
            <a:off x="1242632" y="4082641"/>
            <a:ext cx="1643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picture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1102C3F-3734-8A09-2BEA-A0D4ED967936}"/>
              </a:ext>
            </a:extLst>
          </p:cNvPr>
          <p:cNvSpPr txBox="1"/>
          <p:nvPr/>
        </p:nvSpPr>
        <p:spPr>
          <a:xfrm>
            <a:off x="3438795" y="4048254"/>
            <a:ext cx="1283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fridge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F9A6349-69D4-ABB1-D0CA-ABB2E21BEC82}"/>
              </a:ext>
            </a:extLst>
          </p:cNvPr>
          <p:cNvSpPr txBox="1"/>
          <p:nvPr/>
        </p:nvSpPr>
        <p:spPr>
          <a:xfrm>
            <a:off x="3086420" y="4577910"/>
            <a:ext cx="1790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cupboard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C1ADCD1-5EA4-CA1B-2A8E-E11140E00598}"/>
              </a:ext>
            </a:extLst>
          </p:cNvPr>
          <p:cNvSpPr txBox="1"/>
          <p:nvPr/>
        </p:nvSpPr>
        <p:spPr>
          <a:xfrm>
            <a:off x="2915368" y="5089897"/>
            <a:ext cx="22018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dishwasher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8F43B32-D1BD-874E-623B-002509D9D775}"/>
              </a:ext>
            </a:extLst>
          </p:cNvPr>
          <p:cNvSpPr txBox="1"/>
          <p:nvPr/>
        </p:nvSpPr>
        <p:spPr>
          <a:xfrm>
            <a:off x="3470305" y="5649345"/>
            <a:ext cx="934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sink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3A299E8-20BC-7C29-9D8F-836B96159AB5}"/>
              </a:ext>
            </a:extLst>
          </p:cNvPr>
          <p:cNvSpPr txBox="1"/>
          <p:nvPr/>
        </p:nvSpPr>
        <p:spPr>
          <a:xfrm>
            <a:off x="5213563" y="4048331"/>
            <a:ext cx="1262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lamp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0305F5B-B489-F8F6-71AE-0BDB08544CFB}"/>
              </a:ext>
            </a:extLst>
          </p:cNvPr>
          <p:cNvSpPr txBox="1"/>
          <p:nvPr/>
        </p:nvSpPr>
        <p:spPr>
          <a:xfrm>
            <a:off x="5093209" y="4577910"/>
            <a:ext cx="1531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picture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4295774-F777-240F-9E80-7AF4AA31F573}"/>
              </a:ext>
            </a:extLst>
          </p:cNvPr>
          <p:cNvSpPr txBox="1"/>
          <p:nvPr/>
        </p:nvSpPr>
        <p:spPr>
          <a:xfrm>
            <a:off x="5000925" y="5131575"/>
            <a:ext cx="16681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chest of drawers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7101B8E-E164-5CFA-13DD-4BA8FB6F162C}"/>
              </a:ext>
            </a:extLst>
          </p:cNvPr>
          <p:cNvSpPr txBox="1"/>
          <p:nvPr/>
        </p:nvSpPr>
        <p:spPr>
          <a:xfrm>
            <a:off x="7279668" y="4576803"/>
            <a:ext cx="1054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sink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B804795-EC72-39E7-73C9-1C988E9549CC}"/>
              </a:ext>
            </a:extLst>
          </p:cNvPr>
          <p:cNvSpPr txBox="1"/>
          <p:nvPr/>
        </p:nvSpPr>
        <p:spPr>
          <a:xfrm>
            <a:off x="7109115" y="4051889"/>
            <a:ext cx="1531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shower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57A9488-BDF0-14EF-9339-D8014D134E5C}"/>
              </a:ext>
            </a:extLst>
          </p:cNvPr>
          <p:cNvSpPr txBox="1"/>
          <p:nvPr/>
        </p:nvSpPr>
        <p:spPr>
          <a:xfrm>
            <a:off x="7240715" y="5089897"/>
            <a:ext cx="11321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toilet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DBC893C-D6BD-0170-6845-3F7E05A5C79F}"/>
              </a:ext>
            </a:extLst>
          </p:cNvPr>
          <p:cNvSpPr txBox="1"/>
          <p:nvPr/>
        </p:nvSpPr>
        <p:spPr>
          <a:xfrm>
            <a:off x="8877437" y="4037142"/>
            <a:ext cx="1824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lamp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760FA6D-9262-463C-A9CE-A61BC3D5B58E}"/>
              </a:ext>
            </a:extLst>
          </p:cNvPr>
          <p:cNvSpPr txBox="1"/>
          <p:nvPr/>
        </p:nvSpPr>
        <p:spPr>
          <a:xfrm>
            <a:off x="8936527" y="4546800"/>
            <a:ext cx="1699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sofa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40F3642-F5EB-AC3F-386E-59CDC1CEA9A2}"/>
              </a:ext>
            </a:extLst>
          </p:cNvPr>
          <p:cNvSpPr txBox="1"/>
          <p:nvPr/>
        </p:nvSpPr>
        <p:spPr>
          <a:xfrm>
            <a:off x="9131896" y="5089897"/>
            <a:ext cx="15041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B050"/>
                </a:solidFill>
              </a:rPr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child and child talking&#10;&#10;Description automatically generated">
            <a:extLst>
              <a:ext uri="{FF2B5EF4-FFF2-40B4-BE49-F238E27FC236}">
                <a16:creationId xmlns:a16="http://schemas.microsoft.com/office/drawing/2014/main" id="{B083C4B9-0808-E3A6-F8E2-71F5F6391D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6"/>
          <a:stretch/>
        </p:blipFill>
        <p:spPr>
          <a:xfrm>
            <a:off x="166254" y="1951345"/>
            <a:ext cx="3503003" cy="3446806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0FDF626-FB8C-434F-B7D5-141742E2AE19}"/>
              </a:ext>
            </a:extLst>
          </p:cNvPr>
          <p:cNvSpPr/>
          <p:nvPr/>
        </p:nvSpPr>
        <p:spPr>
          <a:xfrm>
            <a:off x="3283075" y="2330562"/>
            <a:ext cx="8756106" cy="2896368"/>
          </a:xfrm>
          <a:prstGeom prst="roundRect">
            <a:avLst/>
          </a:prstGeom>
          <a:solidFill>
            <a:srgbClr val="C0E6E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9" name="Round Single Corner Rectangle 2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ound Single Corner Rectangle 3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07298" y="1223917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Think of a room in your house. In pairs, ask and answer questions to guess it.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483FCC-812B-2F06-EA4E-79946650CE57}"/>
              </a:ext>
            </a:extLst>
          </p:cNvPr>
          <p:cNvSpPr txBox="1"/>
          <p:nvPr/>
        </p:nvSpPr>
        <p:spPr>
          <a:xfrm>
            <a:off x="3353790" y="2197038"/>
            <a:ext cx="8482473" cy="2909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Tx/>
              <a:buChar char="-"/>
            </a:pPr>
            <a:r>
              <a:rPr lang="en-US" sz="3200" dirty="0"/>
              <a:t>Students work in pairs.</a:t>
            </a:r>
          </a:p>
          <a:p>
            <a:pPr marL="457200" indent="-457200">
              <a:lnSpc>
                <a:spcPct val="200000"/>
              </a:lnSpc>
              <a:buFontTx/>
              <a:buChar char="-"/>
            </a:pPr>
            <a:r>
              <a:rPr lang="en-US" sz="3200" dirty="0"/>
              <a:t>One student thinks of a room in his/her house; the other asks questions to guess the room.</a:t>
            </a:r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6A0D45A-E2F9-1378-4FAC-A27BC96D3B17}"/>
              </a:ext>
            </a:extLst>
          </p:cNvPr>
          <p:cNvSpPr/>
          <p:nvPr/>
        </p:nvSpPr>
        <p:spPr>
          <a:xfrm>
            <a:off x="4516916" y="2478795"/>
            <a:ext cx="6632154" cy="3062689"/>
          </a:xfrm>
          <a:prstGeom prst="roundRect">
            <a:avLst/>
          </a:prstGeom>
          <a:solidFill>
            <a:srgbClr val="62C8CE">
              <a:alpha val="9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9" name="Round Single Corner Rectangle 28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Round Single Corner Rectangle 30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604692" y="1210786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16649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57477" y="1090535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483FCC-812B-2F06-EA4E-79946650CE57}"/>
              </a:ext>
            </a:extLst>
          </p:cNvPr>
          <p:cNvSpPr txBox="1"/>
          <p:nvPr/>
        </p:nvSpPr>
        <p:spPr>
          <a:xfrm>
            <a:off x="4889464" y="1490223"/>
            <a:ext cx="650728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i="1" dirty="0"/>
              <a:t>Example:</a:t>
            </a:r>
          </a:p>
          <a:p>
            <a:pPr>
              <a:lnSpc>
                <a:spcPct val="150000"/>
              </a:lnSpc>
            </a:pPr>
            <a:r>
              <a:rPr lang="en-US" sz="3200" dirty="0" err="1"/>
              <a:t>S1</a:t>
            </a:r>
            <a:r>
              <a:rPr lang="en-US" sz="3200" dirty="0"/>
              <a:t>: What’s in your room?</a:t>
            </a:r>
          </a:p>
          <a:p>
            <a:pPr>
              <a:lnSpc>
                <a:spcPct val="150000"/>
              </a:lnSpc>
            </a:pPr>
            <a:r>
              <a:rPr lang="en-US" sz="3200" dirty="0" err="1"/>
              <a:t>S2</a:t>
            </a:r>
            <a:r>
              <a:rPr lang="en-US" sz="3200" dirty="0"/>
              <a:t>: A lamp and a chest of drawers.</a:t>
            </a:r>
          </a:p>
          <a:p>
            <a:pPr>
              <a:lnSpc>
                <a:spcPct val="150000"/>
              </a:lnSpc>
            </a:pPr>
            <a:r>
              <a:rPr lang="en-US" sz="3200" dirty="0" err="1"/>
              <a:t>S1</a:t>
            </a:r>
            <a:r>
              <a:rPr lang="en-US" sz="3200" dirty="0"/>
              <a:t>: Is it a bedroom?</a:t>
            </a:r>
          </a:p>
          <a:p>
            <a:pPr>
              <a:lnSpc>
                <a:spcPct val="150000"/>
              </a:lnSpc>
            </a:pPr>
            <a:r>
              <a:rPr lang="en-US" sz="3200" dirty="0" err="1"/>
              <a:t>S2</a:t>
            </a:r>
            <a:r>
              <a:rPr lang="en-US" sz="3200" dirty="0"/>
              <a:t>: Yes.</a:t>
            </a:r>
          </a:p>
        </p:txBody>
      </p:sp>
      <p:pic>
        <p:nvPicPr>
          <p:cNvPr id="4" name="Picture 3" descr="A cartoon of a child and child talking&#10;&#10;Description automatically generated">
            <a:extLst>
              <a:ext uri="{FF2B5EF4-FFF2-40B4-BE49-F238E27FC236}">
                <a16:creationId xmlns:a16="http://schemas.microsoft.com/office/drawing/2014/main" id="{E676CB81-D08E-CD2E-9EC5-8BDBB1FDD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67" y="2094678"/>
            <a:ext cx="3870542" cy="344680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07298" y="1223917"/>
            <a:ext cx="1033824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Think of a room in your house. In pairs, ask and answer questions to guess it.</a:t>
            </a:r>
            <a:endParaRPr lang="en-US" sz="24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15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43C248-24B9-AB31-BDF3-51659858EC2A}"/>
              </a:ext>
            </a:extLst>
          </p:cNvPr>
          <p:cNvGrpSpPr/>
          <p:nvPr/>
        </p:nvGrpSpPr>
        <p:grpSpPr>
          <a:xfrm>
            <a:off x="1832844" y="2404745"/>
            <a:ext cx="8363751" cy="1937715"/>
            <a:chOff x="2658039" y="2681456"/>
            <a:chExt cx="3883321" cy="790178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90DD8C-6E02-C0A2-E6E1-EC2589968B3B}"/>
                </a:ext>
              </a:extLst>
            </p:cNvPr>
            <p:cNvSpPr txBox="1"/>
            <p:nvPr/>
          </p:nvSpPr>
          <p:spPr>
            <a:xfrm>
              <a:off x="2798158" y="2681456"/>
              <a:ext cx="3557176" cy="4141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0084B1"/>
                  </a:solidFill>
                </a:rPr>
                <a:t>Pronunciation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ED3A386-BA52-3B92-E91C-B774855A5B70}"/>
                </a:ext>
              </a:extLst>
            </p:cNvPr>
            <p:cNvSpPr txBox="1"/>
            <p:nvPr/>
          </p:nvSpPr>
          <p:spPr>
            <a:xfrm>
              <a:off x="2658039" y="3157865"/>
              <a:ext cx="3883321" cy="313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chemeClr val="tx2"/>
                  </a:solidFill>
                </a:rPr>
                <a:t>Final sounds: /s/ and /z/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40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29097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and repeat these words.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</a:p>
        </p:txBody>
      </p:sp>
      <p:sp>
        <p:nvSpPr>
          <p:cNvPr id="3" name="Rounded Rectangle 26">
            <a:extLst>
              <a:ext uri="{FF2B5EF4-FFF2-40B4-BE49-F238E27FC236}">
                <a16:creationId xmlns:a16="http://schemas.microsoft.com/office/drawing/2014/main" id="{8AF8A6F3-498D-FA8B-36AC-8C556F57E90B}"/>
              </a:ext>
            </a:extLst>
          </p:cNvPr>
          <p:cNvSpPr/>
          <p:nvPr/>
        </p:nvSpPr>
        <p:spPr>
          <a:xfrm>
            <a:off x="2593571" y="2335875"/>
            <a:ext cx="6907876" cy="3690851"/>
          </a:xfrm>
          <a:prstGeom prst="roundRect">
            <a:avLst>
              <a:gd name="adj" fmla="val 16116"/>
            </a:avLst>
          </a:prstGeom>
          <a:solidFill>
            <a:srgbClr val="C0E6EA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948AE4-E441-7FC4-C715-76E1AEA44FE9}"/>
              </a:ext>
            </a:extLst>
          </p:cNvPr>
          <p:cNvSpPr txBox="1"/>
          <p:nvPr/>
        </p:nvSpPr>
        <p:spPr>
          <a:xfrm>
            <a:off x="3509421" y="2538447"/>
            <a:ext cx="1690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lamps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02AC1A-F14D-F75A-B330-CAB1635C2FDF}"/>
              </a:ext>
            </a:extLst>
          </p:cNvPr>
          <p:cNvSpPr txBox="1"/>
          <p:nvPr/>
        </p:nvSpPr>
        <p:spPr>
          <a:xfrm>
            <a:off x="3509421" y="3302138"/>
            <a:ext cx="1830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sinks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AD85DF-67C0-BE1B-AD7B-32099D08A04B}"/>
              </a:ext>
            </a:extLst>
          </p:cNvPr>
          <p:cNvSpPr txBox="1"/>
          <p:nvPr/>
        </p:nvSpPr>
        <p:spPr>
          <a:xfrm>
            <a:off x="3507583" y="4079311"/>
            <a:ext cx="2109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flats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0FBD0C-06C0-97C0-4385-59745A2EFEDA}"/>
              </a:ext>
            </a:extLst>
          </p:cNvPr>
          <p:cNvSpPr txBox="1"/>
          <p:nvPr/>
        </p:nvSpPr>
        <p:spPr>
          <a:xfrm>
            <a:off x="3507583" y="4843002"/>
            <a:ext cx="19982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toilets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2BB7BF-3AF0-2CB6-8E53-14BD9161E013}"/>
              </a:ext>
            </a:extLst>
          </p:cNvPr>
          <p:cNvSpPr txBox="1"/>
          <p:nvPr/>
        </p:nvSpPr>
        <p:spPr>
          <a:xfrm>
            <a:off x="6386665" y="2538447"/>
            <a:ext cx="2896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cupboards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570D52-D35E-3846-8D1D-C6B4AC022924}"/>
              </a:ext>
            </a:extLst>
          </p:cNvPr>
          <p:cNvSpPr txBox="1"/>
          <p:nvPr/>
        </p:nvSpPr>
        <p:spPr>
          <a:xfrm>
            <a:off x="6386665" y="3302138"/>
            <a:ext cx="18300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sofas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E0E1872-F487-504A-1405-E387FF31A1D0}"/>
              </a:ext>
            </a:extLst>
          </p:cNvPr>
          <p:cNvSpPr txBox="1"/>
          <p:nvPr/>
        </p:nvSpPr>
        <p:spPr>
          <a:xfrm>
            <a:off x="6386665" y="4079311"/>
            <a:ext cx="21093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kitchens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920DAE0-60C9-91AE-298E-E536B37CF550}"/>
              </a:ext>
            </a:extLst>
          </p:cNvPr>
          <p:cNvSpPr txBox="1"/>
          <p:nvPr/>
        </p:nvSpPr>
        <p:spPr>
          <a:xfrm>
            <a:off x="6386665" y="4843002"/>
            <a:ext cx="19006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rooms</a:t>
            </a:r>
          </a:p>
        </p:txBody>
      </p:sp>
      <p:pic>
        <p:nvPicPr>
          <p:cNvPr id="2" name="B1_11">
            <a:hlinkClick r:id="" action="ppaction://media"/>
            <a:extLst>
              <a:ext uri="{FF2B5EF4-FFF2-40B4-BE49-F238E27FC236}">
                <a16:creationId xmlns:a16="http://schemas.microsoft.com/office/drawing/2014/main" id="{6A571B48-1B28-B103-BB71-CD7947ACD4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82683" y="1261592"/>
            <a:ext cx="688237" cy="688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20718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708845" y="1177030"/>
            <a:ext cx="4789549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Final sounds /s/ and /z/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</a:p>
        </p:txBody>
      </p:sp>
      <p:sp>
        <p:nvSpPr>
          <p:cNvPr id="3" name="Rounded Rectangle 26">
            <a:extLst>
              <a:ext uri="{FF2B5EF4-FFF2-40B4-BE49-F238E27FC236}">
                <a16:creationId xmlns:a16="http://schemas.microsoft.com/office/drawing/2014/main" id="{8AF8A6F3-498D-FA8B-36AC-8C556F57E90B}"/>
              </a:ext>
            </a:extLst>
          </p:cNvPr>
          <p:cNvSpPr/>
          <p:nvPr/>
        </p:nvSpPr>
        <p:spPr>
          <a:xfrm>
            <a:off x="917501" y="2027731"/>
            <a:ext cx="10547498" cy="4284725"/>
          </a:xfrm>
          <a:prstGeom prst="roundRect">
            <a:avLst>
              <a:gd name="adj" fmla="val 16116"/>
            </a:avLst>
          </a:prstGeom>
          <a:solidFill>
            <a:srgbClr val="C0E6EA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Final </a:t>
            </a:r>
            <a:r>
              <a:rPr lang="en-US" sz="3200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–s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is pronounced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/s/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after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voiceless sounds </a:t>
            </a:r>
            <a:r>
              <a:rPr lang="en-US" sz="3200" dirty="0">
                <a:solidFill>
                  <a:schemeClr val="tx1"/>
                </a:solidFill>
                <a:effectLst/>
                <a:ea typeface="Calibri" panose="020F0502020204030204" pitchFamily="34" charset="0"/>
              </a:rPr>
              <a:t>(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/t/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/p/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/k/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/f/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/θ/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).</a:t>
            </a:r>
          </a:p>
          <a:p>
            <a:r>
              <a:rPr lang="en-US" sz="3200" dirty="0">
                <a:solidFill>
                  <a:srgbClr val="000000"/>
                </a:solidFill>
                <a:ea typeface="Calibri" panose="020F0502020204030204" pitchFamily="34" charset="0"/>
              </a:rPr>
              <a:t>	</a:t>
            </a:r>
            <a:r>
              <a:rPr lang="en-US" sz="3200" i="1" dirty="0">
                <a:solidFill>
                  <a:srgbClr val="000000"/>
                </a:solidFill>
                <a:ea typeface="Calibri" panose="020F0502020204030204" pitchFamily="34" charset="0"/>
              </a:rPr>
              <a:t>Example: cats, lets, stops,…</a:t>
            </a:r>
          </a:p>
          <a:p>
            <a:endParaRPr lang="en-US" sz="3200" i="1" dirty="0">
              <a:solidFill>
                <a:srgbClr val="000000"/>
              </a:solidFill>
              <a:effectLst/>
              <a:ea typeface="Calibri" panose="020F0502020204030204" pitchFamily="34" charset="0"/>
            </a:endParaRPr>
          </a:p>
          <a:p>
            <a:pPr marL="457200" indent="-457200">
              <a:buFontTx/>
              <a:buChar char="-"/>
            </a:pP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Final –</a:t>
            </a:r>
            <a:r>
              <a:rPr lang="en-US" sz="3200" i="1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s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is pronounced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/z/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 after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voiced sounds 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(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/b/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/d/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/g/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/n/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/m/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/l/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, etc.) and any </a:t>
            </a:r>
            <a:r>
              <a:rPr lang="en-US" sz="3200" dirty="0">
                <a:solidFill>
                  <a:srgbClr val="C00000"/>
                </a:solidFill>
                <a:effectLst/>
                <a:ea typeface="Calibri" panose="020F0502020204030204" pitchFamily="34" charset="0"/>
              </a:rPr>
              <a:t>vowel sounds</a:t>
            </a:r>
            <a:r>
              <a:rPr lang="en-US" sz="3200" dirty="0">
                <a:solidFill>
                  <a:srgbClr val="000000"/>
                </a:solidFill>
                <a:effectLst/>
                <a:ea typeface="Calibri" panose="020F0502020204030204" pitchFamily="34" charset="0"/>
              </a:rPr>
              <a:t>.</a:t>
            </a:r>
          </a:p>
          <a:p>
            <a:r>
              <a:rPr lang="en-US" sz="3200" dirty="0">
                <a:solidFill>
                  <a:srgbClr val="000000"/>
                </a:solidFill>
                <a:ea typeface="Calibri" panose="020F0502020204030204" pitchFamily="34" charset="0"/>
              </a:rPr>
              <a:t>	</a:t>
            </a:r>
            <a:r>
              <a:rPr lang="en-US" sz="3200" i="1" dirty="0">
                <a:solidFill>
                  <a:srgbClr val="000000"/>
                </a:solidFill>
                <a:ea typeface="Calibri" panose="020F0502020204030204" pitchFamily="34" charset="0"/>
              </a:rPr>
              <a:t>Example: plays, televisions, pens,…</a:t>
            </a:r>
            <a:endParaRPr lang="en-US" sz="32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71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290488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again and write these words into the correct column.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B1_11">
            <a:hlinkClick r:id="" action="ppaction://media"/>
            <a:extLst>
              <a:ext uri="{FF2B5EF4-FFF2-40B4-BE49-F238E27FC236}">
                <a16:creationId xmlns:a16="http://schemas.microsoft.com/office/drawing/2014/main" id="{6A571B48-1B28-B103-BB71-CD7947ACD4D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103717" y="1207980"/>
            <a:ext cx="688237" cy="688237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4E8562CF-AC7A-4041-882D-193F8D1B8FA6}"/>
              </a:ext>
            </a:extLst>
          </p:cNvPr>
          <p:cNvSpPr/>
          <p:nvPr/>
        </p:nvSpPr>
        <p:spPr>
          <a:xfrm>
            <a:off x="1861075" y="1978725"/>
            <a:ext cx="8137071" cy="928772"/>
          </a:xfrm>
          <a:prstGeom prst="roundRect">
            <a:avLst/>
          </a:prstGeom>
          <a:solidFill>
            <a:srgbClr val="C0E6E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Table 29">
            <a:extLst>
              <a:ext uri="{FF2B5EF4-FFF2-40B4-BE49-F238E27FC236}">
                <a16:creationId xmlns:a16="http://schemas.microsoft.com/office/drawing/2014/main" id="{4C5538F6-4E7D-B4EE-B98B-2223B9B41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564605"/>
              </p:ext>
            </p:extLst>
          </p:nvPr>
        </p:nvGraphicFramePr>
        <p:xfrm>
          <a:off x="1913860" y="3232958"/>
          <a:ext cx="8128000" cy="2460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70951985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284011885"/>
                    </a:ext>
                  </a:extLst>
                </a:gridCol>
              </a:tblGrid>
              <a:tr h="64792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/s/</a:t>
                      </a:r>
                    </a:p>
                  </a:txBody>
                  <a:tcPr anchor="ctr">
                    <a:solidFill>
                      <a:srgbClr val="62C8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/z/</a:t>
                      </a:r>
                    </a:p>
                  </a:txBody>
                  <a:tcPr anchor="ctr">
                    <a:solidFill>
                      <a:srgbClr val="62C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182972"/>
                  </a:ext>
                </a:extLst>
              </a:tr>
              <a:tr h="181234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188113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8B903393-2F80-5DD9-E4CA-A95091EB4C1D}"/>
              </a:ext>
            </a:extLst>
          </p:cNvPr>
          <p:cNvSpPr txBox="1"/>
          <p:nvPr/>
        </p:nvSpPr>
        <p:spPr>
          <a:xfrm>
            <a:off x="2042229" y="1891223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lamps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6529F1-B27E-B567-7810-9C93FB6558B6}"/>
              </a:ext>
            </a:extLst>
          </p:cNvPr>
          <p:cNvSpPr txBox="1"/>
          <p:nvPr/>
        </p:nvSpPr>
        <p:spPr>
          <a:xfrm>
            <a:off x="3998243" y="1923516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sinks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047F52-A06F-7A24-F152-2807274BEF07}"/>
              </a:ext>
            </a:extLst>
          </p:cNvPr>
          <p:cNvSpPr txBox="1"/>
          <p:nvPr/>
        </p:nvSpPr>
        <p:spPr>
          <a:xfrm>
            <a:off x="6204709" y="1923516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flats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494DC5F-076C-0860-9DF5-9A9942B38D22}"/>
              </a:ext>
            </a:extLst>
          </p:cNvPr>
          <p:cNvSpPr txBox="1"/>
          <p:nvPr/>
        </p:nvSpPr>
        <p:spPr>
          <a:xfrm>
            <a:off x="8357000" y="1891223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toilets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07E327-A32B-B8A6-F808-7D96A7A4AAFF}"/>
              </a:ext>
            </a:extLst>
          </p:cNvPr>
          <p:cNvSpPr txBox="1"/>
          <p:nvPr/>
        </p:nvSpPr>
        <p:spPr>
          <a:xfrm>
            <a:off x="1826202" y="2399360"/>
            <a:ext cx="2176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cupboards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33A4C5-EB1E-6A0F-2AF4-61AEE823583C}"/>
              </a:ext>
            </a:extLst>
          </p:cNvPr>
          <p:cNvSpPr txBox="1"/>
          <p:nvPr/>
        </p:nvSpPr>
        <p:spPr>
          <a:xfrm>
            <a:off x="3980330" y="2391527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sofas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DE0CADB-AA98-ED86-4FDC-EBF2AB88BF18}"/>
              </a:ext>
            </a:extLst>
          </p:cNvPr>
          <p:cNvSpPr txBox="1"/>
          <p:nvPr/>
        </p:nvSpPr>
        <p:spPr>
          <a:xfrm>
            <a:off x="5883584" y="2377931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kitchens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181E8D7-2A43-0C7F-6C7F-C831A254594F}"/>
              </a:ext>
            </a:extLst>
          </p:cNvPr>
          <p:cNvSpPr txBox="1"/>
          <p:nvPr/>
        </p:nvSpPr>
        <p:spPr>
          <a:xfrm>
            <a:off x="8399532" y="2377931"/>
            <a:ext cx="19032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rooms</a:t>
            </a:r>
          </a:p>
        </p:txBody>
      </p:sp>
    </p:spTree>
    <p:extLst>
      <p:ext uri="{BB962C8B-B14F-4D97-AF65-F5344CB8AC3E}">
        <p14:creationId xmlns:p14="http://schemas.microsoft.com/office/powerpoint/2010/main" val="3396727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49 0.00046 L 0.01979 0.326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" y="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5 0.01481 L 0.00391 0.3180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" y="15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5185E-6 L -0.30169 0.454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91" y="2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96296E-6 L -0.3388 0.4560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40" y="2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11111E-6 L 0.3375 0.2486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7037E-6 L 0.33242 0.248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12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85185E-6 L 0.01419 0.3787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" y="1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1.85185E-6 L -0.02292 0.375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6" y="187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4" grpId="0"/>
      <p:bldP spid="15" grpId="0"/>
      <p:bldP spid="18" grpId="0"/>
      <p:bldP spid="19" grpId="0"/>
      <p:bldP spid="21" grpId="0"/>
      <p:bldP spid="23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61781" y="112190"/>
            <a:ext cx="712319" cy="709214"/>
            <a:chOff x="2180974" y="148629"/>
            <a:chExt cx="712319" cy="709214"/>
          </a:xfrm>
        </p:grpSpPr>
        <p:sp>
          <p:nvSpPr>
            <p:cNvPr id="30" name="Oval 29"/>
            <p:cNvSpPr/>
            <p:nvPr/>
          </p:nvSpPr>
          <p:spPr>
            <a:xfrm>
              <a:off x="2180974" y="148629"/>
              <a:ext cx="712319" cy="709214"/>
            </a:xfrm>
            <a:prstGeom prst="ellipse">
              <a:avLst/>
            </a:prstGeom>
            <a:solidFill>
              <a:srgbClr val="F47D5F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Chord 30"/>
            <p:cNvSpPr/>
            <p:nvPr/>
          </p:nvSpPr>
          <p:spPr>
            <a:xfrm rot="4088942">
              <a:off x="2197459" y="160739"/>
              <a:ext cx="676824" cy="685834"/>
            </a:xfrm>
            <a:prstGeom prst="chord">
              <a:avLst>
                <a:gd name="adj1" fmla="val 2761841"/>
                <a:gd name="adj2" fmla="val 16200000"/>
              </a:avLst>
            </a:prstGeom>
            <a:solidFill>
              <a:srgbClr val="F266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4" name="Rounded Rectangle 33"/>
          <p:cNvSpPr/>
          <p:nvPr/>
        </p:nvSpPr>
        <p:spPr>
          <a:xfrm>
            <a:off x="3250138" y="1896087"/>
            <a:ext cx="5893861" cy="625641"/>
          </a:xfrm>
          <a:prstGeom prst="roundRect">
            <a:avLst>
              <a:gd name="adj" fmla="val 42661"/>
            </a:avLst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836656" y="1940421"/>
            <a:ext cx="46340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LESSON 2: A CLOSER LOOK 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8438" y="132929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50251" y="88279"/>
            <a:ext cx="6521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MY HOUSE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276300" y="3793403"/>
            <a:ext cx="722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43706" y="113518"/>
            <a:ext cx="7303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652998" y="1731542"/>
            <a:ext cx="994505" cy="941618"/>
            <a:chOff x="2066408" y="3458139"/>
            <a:chExt cx="994505" cy="941618"/>
          </a:xfrm>
        </p:grpSpPr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0018" y="3458139"/>
              <a:ext cx="990895" cy="941618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6408" y="3554648"/>
              <a:ext cx="990895" cy="801149"/>
            </a:xfrm>
            <a:prstGeom prst="rect">
              <a:avLst/>
            </a:prstGeom>
          </p:spPr>
        </p:pic>
      </p:grpSp>
      <p:pic>
        <p:nvPicPr>
          <p:cNvPr id="18" name="Picture 17" descr="A house with a red roof&#10;&#10;Description automatically generated">
            <a:extLst>
              <a:ext uri="{FF2B5EF4-FFF2-40B4-BE49-F238E27FC236}">
                <a16:creationId xmlns:a16="http://schemas.microsoft.com/office/drawing/2014/main" id="{3724F941-272E-8696-8BC5-EC96EBF811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4924" y="2639908"/>
            <a:ext cx="6139592" cy="4023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2" descr="A white and black speech bubble&#10;&#10;Description automatically generated">
            <a:extLst>
              <a:ext uri="{FF2B5EF4-FFF2-40B4-BE49-F238E27FC236}">
                <a16:creationId xmlns:a16="http://schemas.microsoft.com/office/drawing/2014/main" id="{F8E0FD74-25BD-37BF-42A8-7261F2563D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728" y="1730882"/>
            <a:ext cx="3387979" cy="2867963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2" name="Round Single Corner Rectangle 21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 Single Corner Rectangle 25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26018" y="1192762"/>
            <a:ext cx="10815315" cy="9541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 dirty="0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Listen to the conversation. Underline the final –s in the words and put them into the correct column.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1949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9" name="Table 29">
            <a:extLst>
              <a:ext uri="{FF2B5EF4-FFF2-40B4-BE49-F238E27FC236}">
                <a16:creationId xmlns:a16="http://schemas.microsoft.com/office/drawing/2014/main" id="{4C5538F6-4E7D-B4EE-B98B-2223B9B417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1951"/>
              </p:ext>
            </p:extLst>
          </p:nvPr>
        </p:nvGraphicFramePr>
        <p:xfrm>
          <a:off x="7644366" y="4525817"/>
          <a:ext cx="4472704" cy="2151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6352">
                  <a:extLst>
                    <a:ext uri="{9D8B030D-6E8A-4147-A177-3AD203B41FA5}">
                      <a16:colId xmlns:a16="http://schemas.microsoft.com/office/drawing/2014/main" val="3709519856"/>
                    </a:ext>
                  </a:extLst>
                </a:gridCol>
                <a:gridCol w="2236352">
                  <a:extLst>
                    <a:ext uri="{9D8B030D-6E8A-4147-A177-3AD203B41FA5}">
                      <a16:colId xmlns:a16="http://schemas.microsoft.com/office/drawing/2014/main" val="1284011885"/>
                    </a:ext>
                  </a:extLst>
                </a:gridCol>
              </a:tblGrid>
              <a:tr h="562276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/s/</a:t>
                      </a:r>
                    </a:p>
                  </a:txBody>
                  <a:tcPr anchor="ctr">
                    <a:solidFill>
                      <a:srgbClr val="62C8C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/>
                        <a:t>/z/</a:t>
                      </a:r>
                    </a:p>
                  </a:txBody>
                  <a:tcPr anchor="ctr">
                    <a:solidFill>
                      <a:srgbClr val="62C8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3182972"/>
                  </a:ext>
                </a:extLst>
              </a:tr>
              <a:tr h="15727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618811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8CAEC4EA-CD0D-1223-FB00-4772FA21E440}"/>
              </a:ext>
            </a:extLst>
          </p:cNvPr>
          <p:cNvSpPr/>
          <p:nvPr/>
        </p:nvSpPr>
        <p:spPr>
          <a:xfrm>
            <a:off x="213587" y="2109865"/>
            <a:ext cx="7314263" cy="4553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500" b="1" i="1" dirty="0"/>
              <a:t>Mi: </a:t>
            </a:r>
            <a:r>
              <a:rPr lang="en-US" sz="2500" dirty="0"/>
              <a:t>Mum, are you home?</a:t>
            </a:r>
          </a:p>
          <a:p>
            <a:pPr algn="just">
              <a:lnSpc>
                <a:spcPct val="130000"/>
              </a:lnSpc>
            </a:pPr>
            <a:r>
              <a:rPr lang="en-US" sz="2500" b="1" i="1" dirty="0"/>
              <a:t>Mum: </a:t>
            </a:r>
            <a:r>
              <a:rPr lang="en-US" sz="2500" dirty="0"/>
              <a:t>Yes, honey. I’m in the kitchen. I’ve bought these new bowls and chopsticks.</a:t>
            </a:r>
          </a:p>
          <a:p>
            <a:pPr algn="just">
              <a:lnSpc>
                <a:spcPct val="130000"/>
              </a:lnSpc>
            </a:pPr>
            <a:r>
              <a:rPr lang="en-US" sz="2500" b="1" i="1" dirty="0"/>
              <a:t>Mi: </a:t>
            </a:r>
            <a:r>
              <a:rPr lang="en-US" sz="2500" dirty="0"/>
              <a:t>They’re beautiful, Mum. Where did you buy them?</a:t>
            </a:r>
          </a:p>
          <a:p>
            <a:pPr algn="just">
              <a:lnSpc>
                <a:spcPct val="130000"/>
              </a:lnSpc>
            </a:pPr>
            <a:r>
              <a:rPr lang="en-US" sz="2500" b="1" i="1" dirty="0"/>
              <a:t>Mum: </a:t>
            </a:r>
            <a:r>
              <a:rPr lang="en-US" sz="2500" dirty="0"/>
              <a:t>In the department store near our house. They have a lot of things for homes. </a:t>
            </a:r>
          </a:p>
          <a:p>
            <a:pPr algn="just">
              <a:lnSpc>
                <a:spcPct val="130000"/>
              </a:lnSpc>
            </a:pPr>
            <a:r>
              <a:rPr lang="en-US" sz="2500" b="1" i="1" dirty="0"/>
              <a:t>Mi: </a:t>
            </a:r>
            <a:r>
              <a:rPr lang="en-US" sz="2500" dirty="0"/>
              <a:t>Don’t forget we need two lamps for my bedroom, Mum. </a:t>
            </a:r>
          </a:p>
          <a:p>
            <a:pPr algn="just">
              <a:lnSpc>
                <a:spcPct val="130000"/>
              </a:lnSpc>
            </a:pPr>
            <a:r>
              <a:rPr lang="en-US" sz="2500" b="1" i="1" dirty="0"/>
              <a:t>Mum: </a:t>
            </a:r>
            <a:r>
              <a:rPr lang="en-US" sz="2500" dirty="0"/>
              <a:t>Let’s go there this weekend.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39E232-0440-B25E-87D4-7DE2B9B7DA54}"/>
              </a:ext>
            </a:extLst>
          </p:cNvPr>
          <p:cNvSpPr txBox="1"/>
          <p:nvPr/>
        </p:nvSpPr>
        <p:spPr>
          <a:xfrm>
            <a:off x="833985" y="3173129"/>
            <a:ext cx="948016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/>
              <a:t>bowls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1FBF40-0FF6-B6A2-A3A8-36B89F260A82}"/>
              </a:ext>
            </a:extLst>
          </p:cNvPr>
          <p:cNvSpPr txBox="1"/>
          <p:nvPr/>
        </p:nvSpPr>
        <p:spPr>
          <a:xfrm>
            <a:off x="2219055" y="3172284"/>
            <a:ext cx="153112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/>
              <a:t>chopsticks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60DDDC-9CEE-6581-7756-1760E69ABCEE}"/>
              </a:ext>
            </a:extLst>
          </p:cNvPr>
          <p:cNvSpPr txBox="1"/>
          <p:nvPr/>
        </p:nvSpPr>
        <p:spPr>
          <a:xfrm>
            <a:off x="1870777" y="4652977"/>
            <a:ext cx="97815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/>
              <a:t>things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01AF4A-1A68-8E19-A109-36DBD8C6BB14}"/>
              </a:ext>
            </a:extLst>
          </p:cNvPr>
          <p:cNvSpPr txBox="1"/>
          <p:nvPr/>
        </p:nvSpPr>
        <p:spPr>
          <a:xfrm>
            <a:off x="3171425" y="4652977"/>
            <a:ext cx="1063112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/>
              <a:t>homes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1474A8-850F-D1AB-F09B-6E9B4E06DFDA}"/>
              </a:ext>
            </a:extLst>
          </p:cNvPr>
          <p:cNvSpPr txBox="1"/>
          <p:nvPr/>
        </p:nvSpPr>
        <p:spPr>
          <a:xfrm>
            <a:off x="4261035" y="5158293"/>
            <a:ext cx="96058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/>
              <a:t>lamps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0E4D0CB-689F-6C4A-783F-B832C9E3DAC4}"/>
              </a:ext>
            </a:extLst>
          </p:cNvPr>
          <p:cNvCxnSpPr>
            <a:cxnSpLocks/>
          </p:cNvCxnSpPr>
          <p:nvPr/>
        </p:nvCxnSpPr>
        <p:spPr>
          <a:xfrm>
            <a:off x="901430" y="3553838"/>
            <a:ext cx="804153" cy="0"/>
          </a:xfrm>
          <a:prstGeom prst="line">
            <a:avLst/>
          </a:prstGeom>
          <a:ln w="28575">
            <a:solidFill>
              <a:srgbClr val="62C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29E2F752-1847-EF11-0C50-4D1C81A140DF}"/>
              </a:ext>
            </a:extLst>
          </p:cNvPr>
          <p:cNvCxnSpPr>
            <a:cxnSpLocks/>
          </p:cNvCxnSpPr>
          <p:nvPr/>
        </p:nvCxnSpPr>
        <p:spPr>
          <a:xfrm>
            <a:off x="2339849" y="3553838"/>
            <a:ext cx="1363132" cy="0"/>
          </a:xfrm>
          <a:prstGeom prst="line">
            <a:avLst/>
          </a:prstGeom>
          <a:ln w="28575">
            <a:solidFill>
              <a:srgbClr val="62C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3EE1739-FBD8-921B-E642-219E70D25BD1}"/>
              </a:ext>
            </a:extLst>
          </p:cNvPr>
          <p:cNvCxnSpPr>
            <a:cxnSpLocks/>
          </p:cNvCxnSpPr>
          <p:nvPr/>
        </p:nvCxnSpPr>
        <p:spPr>
          <a:xfrm>
            <a:off x="1957776" y="5042170"/>
            <a:ext cx="804153" cy="0"/>
          </a:xfrm>
          <a:prstGeom prst="line">
            <a:avLst/>
          </a:prstGeom>
          <a:ln w="28575">
            <a:solidFill>
              <a:srgbClr val="62C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37A87CB-257B-C8B3-C29B-FE5D19A493E4}"/>
              </a:ext>
            </a:extLst>
          </p:cNvPr>
          <p:cNvCxnSpPr>
            <a:cxnSpLocks/>
          </p:cNvCxnSpPr>
          <p:nvPr/>
        </p:nvCxnSpPr>
        <p:spPr>
          <a:xfrm>
            <a:off x="3228129" y="5042170"/>
            <a:ext cx="928824" cy="0"/>
          </a:xfrm>
          <a:prstGeom prst="line">
            <a:avLst/>
          </a:prstGeom>
          <a:ln w="28575">
            <a:solidFill>
              <a:srgbClr val="62C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60139B0-8A20-BC25-1147-37A7D7081932}"/>
              </a:ext>
            </a:extLst>
          </p:cNvPr>
          <p:cNvCxnSpPr>
            <a:cxnSpLocks/>
          </p:cNvCxnSpPr>
          <p:nvPr/>
        </p:nvCxnSpPr>
        <p:spPr>
          <a:xfrm>
            <a:off x="4339250" y="5541523"/>
            <a:ext cx="804153" cy="0"/>
          </a:xfrm>
          <a:prstGeom prst="line">
            <a:avLst/>
          </a:prstGeom>
          <a:ln w="28575">
            <a:solidFill>
              <a:srgbClr val="62C8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B1_12">
            <a:hlinkClick r:id="" action="ppaction://media"/>
            <a:extLst>
              <a:ext uri="{FF2B5EF4-FFF2-40B4-BE49-F238E27FC236}">
                <a16:creationId xmlns:a16="http://schemas.microsoft.com/office/drawing/2014/main" id="{C76E873D-F6E8-35ED-0426-63199D8658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22598" y="1589061"/>
            <a:ext cx="634746" cy="634746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A8C15A91-55C9-807D-0954-2AE65EC44F61}"/>
              </a:ext>
            </a:extLst>
          </p:cNvPr>
          <p:cNvSpPr txBox="1"/>
          <p:nvPr/>
        </p:nvSpPr>
        <p:spPr>
          <a:xfrm>
            <a:off x="8699617" y="2228671"/>
            <a:ext cx="2362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002060"/>
                </a:solidFill>
              </a:rPr>
              <a:t>Now </a:t>
            </a:r>
            <a:r>
              <a:rPr lang="en-US" sz="2400" b="1" i="1" dirty="0" err="1">
                <a:solidFill>
                  <a:srgbClr val="002060"/>
                </a:solidFill>
              </a:rPr>
              <a:t>practise</a:t>
            </a:r>
            <a:r>
              <a:rPr lang="en-US" sz="2400" b="1" i="1" dirty="0">
                <a:solidFill>
                  <a:srgbClr val="002060"/>
                </a:solidFill>
              </a:rPr>
              <a:t> the conversation with a partner.</a:t>
            </a:r>
          </a:p>
        </p:txBody>
      </p:sp>
    </p:spTree>
    <p:extLst>
      <p:ext uri="{BB962C8B-B14F-4D97-AF65-F5344CB8AC3E}">
        <p14:creationId xmlns:p14="http://schemas.microsoft.com/office/powerpoint/2010/main" val="390755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79011 0.2840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05" y="1419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0162 L 0.47383 0.2810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5" y="1412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70299 0.1391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143" y="694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59375 0.2062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88" y="10301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3 4.44444E-6 L 0.32969 0.06967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15" y="347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ound Single Corner Rectangle 14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31589" y="1280664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Wrap-up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487067" y="2599762"/>
            <a:ext cx="11445622" cy="3330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3600" dirty="0"/>
              <a:t>use vocabulary and structures to talk about rooms and furniture </a:t>
            </a:r>
            <a:r>
              <a:rPr lang="en-US" sz="3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pieces in the house</a:t>
            </a:r>
            <a:endParaRPr lang="en-US" sz="3600" dirty="0"/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SG" sz="3600" dirty="0"/>
              <a:t>pronounce and recognize the sounds /s/ and /z/</a:t>
            </a:r>
            <a:endParaRPr lang="en-US" sz="3600" dirty="0"/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ound Single Corner Rectangle 14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 Single Corner Rectangle 21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094043" y="1263301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800" b="1">
                <a:effectLst>
                  <a:glow rad="88900">
                    <a:schemeClr val="bg1"/>
                  </a:glow>
                </a:effectLst>
                <a:cs typeface="Arial" panose="020B0604020202020204" pitchFamily="34" charset="0"/>
              </a:rPr>
              <a:t>Homework</a:t>
            </a:r>
            <a:endParaRPr lang="en-US" sz="2800" b="1" dirty="0">
              <a:effectLst>
                <a:glow rad="88900">
                  <a:schemeClr val="bg1"/>
                </a:glow>
              </a:effectLst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F16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8673" y="1186428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2691" y="1898120"/>
            <a:ext cx="86141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SG" sz="3600" smtClean="0"/>
              <a:t>- Find </a:t>
            </a:r>
            <a:r>
              <a:rPr lang="en-SG" sz="3600" dirty="0"/>
              <a:t>5 more words with the sound /s/ and 5 more words with the sound /z/. Write them down </a:t>
            </a:r>
            <a:r>
              <a:rPr lang="en-SG" sz="3600"/>
              <a:t>and </a:t>
            </a:r>
            <a:r>
              <a:rPr lang="en-SG" sz="3600" smtClean="0"/>
              <a:t>practise </a:t>
            </a:r>
            <a:r>
              <a:rPr lang="en-SG" sz="3600" dirty="0"/>
              <a:t>pronouncing the words.</a:t>
            </a:r>
          </a:p>
          <a:p>
            <a:pPr algn="just">
              <a:lnSpc>
                <a:spcPct val="150000"/>
              </a:lnSpc>
            </a:pPr>
            <a:r>
              <a:rPr lang="en-SG" sz="3600" smtClean="0"/>
              <a:t>- Prepare </a:t>
            </a:r>
            <a:r>
              <a:rPr lang="en-SG" sz="3600" dirty="0"/>
              <a:t>for the next lesson: A closer look 2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514" y="3529012"/>
            <a:ext cx="3246305" cy="324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0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203" y="0"/>
            <a:ext cx="9095102" cy="6858000"/>
          </a:xfrm>
        </p:spPr>
      </p:pic>
      <p:grpSp>
        <p:nvGrpSpPr>
          <p:cNvPr id="16" name="Group 15"/>
          <p:cNvGrpSpPr/>
          <p:nvPr/>
        </p:nvGrpSpPr>
        <p:grpSpPr>
          <a:xfrm>
            <a:off x="2949901" y="3510328"/>
            <a:ext cx="6869145" cy="1877988"/>
            <a:chOff x="2949901" y="3510328"/>
            <a:chExt cx="6869145" cy="1877988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879C85B-8CF1-467C-90E2-2EFA7DD63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06820" y="3510790"/>
              <a:ext cx="1327361" cy="1877072"/>
            </a:xfrm>
            <a:prstGeom prst="rect">
              <a:avLst/>
            </a:prstGeom>
            <a:noFill/>
            <a:ln>
              <a:noFill/>
            </a:ln>
            <a:effectLst>
              <a:outerShdw blurRad="342900" dir="13500000" sy="23000" kx="1200000" algn="br" rotWithShape="0">
                <a:prstClr val="black">
                  <a:alpha val="15000"/>
                </a:prstClr>
              </a:outerShdw>
            </a:effectLst>
            <a:scene3d>
              <a:camera prst="perspectiveRight">
                <a:rot lat="0" lon="20099996" rev="0"/>
              </a:camera>
              <a:lightRig rig="threePt" dir="t"/>
            </a:scene3d>
            <a:sp3d extrusionH="254000"/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A8DCC60-7CC6-4BB5-93C9-B6ABD7122B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49901" y="3510330"/>
              <a:ext cx="1319185" cy="1877986"/>
            </a:xfrm>
            <a:prstGeom prst="rect">
              <a:avLst/>
            </a:prstGeom>
            <a:noFill/>
            <a:ln>
              <a:noFill/>
            </a:ln>
            <a:effectLst>
              <a:outerShdw blurRad="342900" dir="13500000" sy="23000" kx="1200000" algn="br" rotWithShape="0">
                <a:prstClr val="black">
                  <a:alpha val="15000"/>
                </a:prstClr>
              </a:outerShdw>
            </a:effectLst>
            <a:scene3d>
              <a:camera prst="perspectiveRight">
                <a:rot lat="0" lon="20099996" rev="0"/>
              </a:camera>
              <a:lightRig rig="threePt" dir="t"/>
            </a:scene3d>
            <a:sp3d extrusionH="254000"/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2953C47D-F5F3-4C8B-95AB-CB1D25CCA43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7236" y="3514195"/>
              <a:ext cx="1323683" cy="1870317"/>
            </a:xfrm>
            <a:prstGeom prst="rect">
              <a:avLst/>
            </a:prstGeom>
            <a:noFill/>
            <a:ln>
              <a:noFill/>
            </a:ln>
            <a:effectLst>
              <a:outerShdw blurRad="342900" dir="13500000" sy="23000" kx="1200000" algn="br" rotWithShape="0">
                <a:prstClr val="black">
                  <a:alpha val="15000"/>
                </a:prstClr>
              </a:outerShdw>
            </a:effectLst>
            <a:scene3d>
              <a:camera prst="perspectiveRight">
                <a:rot lat="0" lon="20099996" rev="0"/>
              </a:camera>
              <a:lightRig rig="threePt" dir="t"/>
            </a:scene3d>
            <a:sp3d extrusionH="254000"/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3DF6CF5-0997-49BE-A637-2641803BF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9934" y="3510328"/>
              <a:ext cx="1329112" cy="1877988"/>
            </a:xfrm>
            <a:prstGeom prst="rect">
              <a:avLst/>
            </a:prstGeom>
            <a:noFill/>
            <a:ln>
              <a:noFill/>
            </a:ln>
            <a:effectLst>
              <a:outerShdw blurRad="342900" dir="13500000" sy="23000" kx="1200000" algn="br" rotWithShape="0">
                <a:prstClr val="black">
                  <a:alpha val="15000"/>
                </a:prstClr>
              </a:outerShdw>
            </a:effectLst>
            <a:scene3d>
              <a:camera prst="perspectiveRight">
                <a:rot lat="0" lon="20099996" rev="0"/>
              </a:camera>
              <a:lightRig rig="threePt" dir="t"/>
            </a:scene3d>
            <a:sp3d extrusionH="254000"/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0B541C0-B76C-43AB-9EAF-B49801DFF85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88654" y="3510329"/>
              <a:ext cx="1329112" cy="1877986"/>
            </a:xfrm>
            <a:prstGeom prst="rect">
              <a:avLst/>
            </a:prstGeom>
            <a:noFill/>
            <a:ln>
              <a:noFill/>
            </a:ln>
            <a:effectLst>
              <a:outerShdw blurRad="342900" dir="13500000" sy="23000" kx="1200000" algn="br" rotWithShape="0">
                <a:prstClr val="black">
                  <a:alpha val="15000"/>
                </a:prstClr>
              </a:outerShdw>
            </a:effectLst>
            <a:scene3d>
              <a:camera prst="perspectiveRight">
                <a:rot lat="0" lon="20099996" rev="0"/>
              </a:camera>
              <a:lightRig rig="threePt" dir="t"/>
            </a:scene3d>
            <a:sp3d extrusionH="254000"/>
          </p:spPr>
        </p:pic>
      </p:grpSp>
      <p:sp>
        <p:nvSpPr>
          <p:cNvPr id="15" name="Rectangle 14"/>
          <p:cNvSpPr/>
          <p:nvPr/>
        </p:nvSpPr>
        <p:spPr>
          <a:xfrm>
            <a:off x="2949901" y="5654655"/>
            <a:ext cx="65297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>
                <a:latin typeface="Calibri" panose="020F0502020204030204" pitchFamily="34" charset="0"/>
              </a:rPr>
              <a:t>Website: </a:t>
            </a:r>
            <a:r>
              <a:rPr lang="en-GB" sz="2000" b="1" i="1" dirty="0" err="1">
                <a:latin typeface="Calibri" panose="020F0502020204030204" pitchFamily="34" charset="0"/>
              </a:rPr>
              <a:t>hoclieu.vn</a:t>
            </a:r>
            <a:endParaRPr lang="en-GB" sz="2000" dirty="0"/>
          </a:p>
          <a:p>
            <a:pPr algn="ctr"/>
            <a:r>
              <a:rPr lang="en-GB" sz="2000" b="1" dirty="0" err="1">
                <a:latin typeface="Calibri" panose="020F0502020204030204" pitchFamily="34" charset="0"/>
              </a:rPr>
              <a:t>Fanpage</a:t>
            </a:r>
            <a:r>
              <a:rPr lang="en-GB" sz="2000" b="1" dirty="0">
                <a:latin typeface="Calibri" panose="020F0502020204030204" pitchFamily="34" charset="0"/>
              </a:rPr>
              <a:t>: </a:t>
            </a:r>
            <a:r>
              <a:rPr lang="en-GB" sz="2000" b="1" i="1" dirty="0" err="1">
                <a:latin typeface="Calibri" panose="020F0502020204030204" pitchFamily="34" charset="0"/>
              </a:rPr>
              <a:t>facebook.com</a:t>
            </a:r>
            <a:r>
              <a:rPr lang="en-GB" sz="2000" b="1" i="1" dirty="0">
                <a:latin typeface="Calibri" panose="020F0502020204030204" pitchFamily="34" charset="0"/>
              </a:rPr>
              <a:t>/</a:t>
            </a:r>
            <a:r>
              <a:rPr lang="en-GB" sz="2000" b="1" i="1" dirty="0" err="1">
                <a:latin typeface="Calibri" panose="020F0502020204030204" pitchFamily="34" charset="0"/>
              </a:rPr>
              <a:t>www.tienganhglobalsuccess.vn</a:t>
            </a:r>
            <a:r>
              <a:rPr lang="en-GB" sz="2000" b="1" i="1" dirty="0">
                <a:latin typeface="Calibri" panose="020F0502020204030204" pitchFamily="34" charset="0"/>
              </a:rPr>
              <a:t>/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82B3A6-EACF-42EF-B0CF-D6FC910459A8}"/>
              </a:ext>
            </a:extLst>
          </p:cNvPr>
          <p:cNvSpPr txBox="1"/>
          <p:nvPr/>
        </p:nvSpPr>
        <p:spPr>
          <a:xfrm>
            <a:off x="644340" y="2369710"/>
            <a:ext cx="8482473" cy="2909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200000"/>
              </a:lnSpc>
              <a:buFontTx/>
              <a:buChar char="-"/>
            </a:pPr>
            <a:r>
              <a:rPr lang="en-US" sz="3200" dirty="0"/>
              <a:t>Students work independently. </a:t>
            </a:r>
          </a:p>
          <a:p>
            <a:pPr marL="457200" indent="-457200">
              <a:lnSpc>
                <a:spcPct val="200000"/>
              </a:lnSpc>
              <a:buFontTx/>
              <a:buChar char="-"/>
            </a:pPr>
            <a:r>
              <a:rPr lang="en-US" sz="3200" dirty="0"/>
              <a:t>Rearrange letters to find out the correct word.</a:t>
            </a:r>
          </a:p>
          <a:p>
            <a:pPr marL="457200" indent="-457200">
              <a:lnSpc>
                <a:spcPct val="200000"/>
              </a:lnSpc>
              <a:buFontTx/>
              <a:buChar char="-"/>
            </a:pPr>
            <a:r>
              <a:rPr lang="en-US" sz="3200" dirty="0"/>
              <a:t>Match the words with the pictures.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2821594" y="1579160"/>
            <a:ext cx="6564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/>
              <a:t>Jumbled words and matching</a:t>
            </a:r>
          </a:p>
        </p:txBody>
      </p:sp>
      <p:pic>
        <p:nvPicPr>
          <p:cNvPr id="7" name="Picture 6" descr="A close-up of several colorful squares&#10;&#10;Description automatically generated">
            <a:extLst>
              <a:ext uri="{FF2B5EF4-FFF2-40B4-BE49-F238E27FC236}">
                <a16:creationId xmlns:a16="http://schemas.microsoft.com/office/drawing/2014/main" id="{1851DABC-91CC-AD92-54DA-0FC4591C8BE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330" y="4688234"/>
            <a:ext cx="4744290" cy="216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84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3602927" y="1346447"/>
            <a:ext cx="44202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Jumbled words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D424360C-0A61-99D6-6FDF-F79904C53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016047"/>
              </p:ext>
            </p:extLst>
          </p:nvPr>
        </p:nvGraphicFramePr>
        <p:xfrm>
          <a:off x="1229224" y="2512152"/>
          <a:ext cx="8709535" cy="38100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159168">
                  <a:extLst>
                    <a:ext uri="{9D8B030D-6E8A-4147-A177-3AD203B41FA5}">
                      <a16:colId xmlns:a16="http://schemas.microsoft.com/office/drawing/2014/main" val="2120364366"/>
                    </a:ext>
                  </a:extLst>
                </a:gridCol>
                <a:gridCol w="843103">
                  <a:extLst>
                    <a:ext uri="{9D8B030D-6E8A-4147-A177-3AD203B41FA5}">
                      <a16:colId xmlns:a16="http://schemas.microsoft.com/office/drawing/2014/main" val="3285073756"/>
                    </a:ext>
                  </a:extLst>
                </a:gridCol>
                <a:gridCol w="3707264">
                  <a:extLst>
                    <a:ext uri="{9D8B030D-6E8A-4147-A177-3AD203B41FA5}">
                      <a16:colId xmlns:a16="http://schemas.microsoft.com/office/drawing/2014/main" val="5339799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4400" b="0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en-US" sz="44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tchekin</a:t>
                      </a:r>
                      <a:endParaRPr lang="en-US" sz="4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>
                          <a:solidFill>
                            <a:schemeClr val="tx2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endParaRPr lang="en-US" sz="4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1210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400" dirty="0"/>
                        <a:t>2. </a:t>
                      </a:r>
                      <a:r>
                        <a:rPr lang="en-US" sz="4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thraobom</a:t>
                      </a:r>
                      <a:endParaRPr lang="en-US" sz="4400" dirty="0"/>
                    </a:p>
                  </a:txBody>
                  <a:tcPr>
                    <a:solidFill>
                      <a:srgbClr val="62C8CE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>
                          <a:solidFill>
                            <a:schemeClr val="tx2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endParaRPr lang="en-US" sz="4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62C8CE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62C8CE">
                        <a:alpha val="4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20792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400" dirty="0"/>
                        <a:t>3. </a:t>
                      </a:r>
                      <a:r>
                        <a:rPr lang="en-US" sz="4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rodeomb</a:t>
                      </a:r>
                      <a:endParaRPr lang="en-US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>
                          <a:solidFill>
                            <a:schemeClr val="tx2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endParaRPr lang="en-US" sz="4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005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 </a:t>
                      </a:r>
                      <a:r>
                        <a:rPr lang="en-US" sz="4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lngivi</a:t>
                      </a:r>
                      <a:r>
                        <a:rPr lang="en-US" sz="4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en-US" sz="4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moro</a:t>
                      </a:r>
                      <a:endParaRPr lang="en-US" sz="4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>
                    <a:solidFill>
                      <a:srgbClr val="62C8CE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>
                          <a:solidFill>
                            <a:schemeClr val="tx2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endParaRPr lang="en-US" sz="4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62C8CE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62C8CE">
                        <a:alpha val="4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333328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 </a:t>
                      </a:r>
                      <a:r>
                        <a:rPr lang="en-US" sz="44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lahl</a:t>
                      </a:r>
                      <a:r>
                        <a:rPr lang="en-US" sz="4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 </a:t>
                      </a: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dirty="0">
                          <a:solidFill>
                            <a:schemeClr val="tx2"/>
                          </a:solidFill>
                          <a:sym typeface="Wingdings" panose="05000000000000000000" pitchFamily="2" charset="2"/>
                        </a:rPr>
                        <a:t></a:t>
                      </a:r>
                      <a:endParaRPr lang="en-US" sz="44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4400" b="1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solidFill>
                      <a:srgbClr val="C0E6EA">
                        <a:alpha val="44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420038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0D0A0DC3-74CC-88D0-A33E-45F80F55C653}"/>
              </a:ext>
            </a:extLst>
          </p:cNvPr>
          <p:cNvSpPr txBox="1"/>
          <p:nvPr/>
        </p:nvSpPr>
        <p:spPr>
          <a:xfrm>
            <a:off x="6421268" y="2491343"/>
            <a:ext cx="2328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kitchen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F40D05-66A1-8132-949C-9283820F8378}"/>
              </a:ext>
            </a:extLst>
          </p:cNvPr>
          <p:cNvSpPr txBox="1"/>
          <p:nvPr/>
        </p:nvSpPr>
        <p:spPr>
          <a:xfrm>
            <a:off x="6421268" y="3281452"/>
            <a:ext cx="31454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bathroom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CBC6AA-A3C3-55C9-447F-1A274E205CEF}"/>
              </a:ext>
            </a:extLst>
          </p:cNvPr>
          <p:cNvSpPr txBox="1"/>
          <p:nvPr/>
        </p:nvSpPr>
        <p:spPr>
          <a:xfrm>
            <a:off x="6421268" y="4032361"/>
            <a:ext cx="2328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bedroom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5EB6CB-9171-251F-DB47-BEEA62B5B127}"/>
              </a:ext>
            </a:extLst>
          </p:cNvPr>
          <p:cNvSpPr txBox="1"/>
          <p:nvPr/>
        </p:nvSpPr>
        <p:spPr>
          <a:xfrm>
            <a:off x="6425242" y="4801802"/>
            <a:ext cx="32485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living 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7D6887-F9A1-B675-80F7-AD13EBD5A019}"/>
              </a:ext>
            </a:extLst>
          </p:cNvPr>
          <p:cNvSpPr txBox="1"/>
          <p:nvPr/>
        </p:nvSpPr>
        <p:spPr>
          <a:xfrm>
            <a:off x="6421268" y="5550434"/>
            <a:ext cx="2328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</a:rPr>
              <a:t>hall</a:t>
            </a:r>
          </a:p>
        </p:txBody>
      </p:sp>
      <p:pic>
        <p:nvPicPr>
          <p:cNvPr id="10" name="1 Minute timer (Đồng hồ đếm ngược 1 phút)">
            <a:hlinkClick r:id="" action="ppaction://media"/>
            <a:extLst>
              <a:ext uri="{FF2B5EF4-FFF2-40B4-BE49-F238E27FC236}">
                <a16:creationId xmlns:a16="http://schemas.microsoft.com/office/drawing/2014/main" id="{9E463613-0172-9E58-8B08-A01FECA5B1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6774" t="24305" r="27562" b="25956"/>
          <a:stretch/>
        </p:blipFill>
        <p:spPr>
          <a:xfrm>
            <a:off x="10052384" y="1075689"/>
            <a:ext cx="1969436" cy="120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7115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9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3" grpId="0"/>
      <p:bldP spid="5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8" name="Round Single Corner Rectangle 27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Round Single Corner Rectangle 28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ound Single Corner Rectangle 29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3E95A-3D5D-4E3E-A00D-CA3CAC576081}"/>
              </a:ext>
            </a:extLst>
          </p:cNvPr>
          <p:cNvSpPr txBox="1"/>
          <p:nvPr/>
        </p:nvSpPr>
        <p:spPr>
          <a:xfrm>
            <a:off x="-1268716" y="947265"/>
            <a:ext cx="65640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Matching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0AFD23BD-B3AA-C0B9-3C73-DF965D9B3A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1958" y="969083"/>
            <a:ext cx="5856414" cy="5473795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228F0C7-CA7D-D066-0A98-9E58635BDAE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1583">
            <a:off x="5814584" y="5568758"/>
            <a:ext cx="1742394" cy="175178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A4D5991-0946-EC1A-B067-FE32454FFDA9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550" y="5001364"/>
            <a:ext cx="1947173" cy="175564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94281806-1152-C1D0-CE96-1F96732A986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3015" y="2796170"/>
            <a:ext cx="2060728" cy="1755648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E6CBA3A-3A8B-2A75-ACEA-CDBDEC9EB94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01" y="4588183"/>
            <a:ext cx="2417999" cy="1755648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319419DF-FC74-73CA-2584-A3D83BD9912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093" y="2796170"/>
            <a:ext cx="2418503" cy="1755648"/>
          </a:xfrm>
          <a:prstGeom prst="rect">
            <a:avLst/>
          </a:prstGeom>
        </p:spPr>
      </p:pic>
      <p:sp>
        <p:nvSpPr>
          <p:cNvPr id="53" name="Rounded Rectangle 16">
            <a:extLst>
              <a:ext uri="{FF2B5EF4-FFF2-40B4-BE49-F238E27FC236}">
                <a16:creationId xmlns:a16="http://schemas.microsoft.com/office/drawing/2014/main" id="{85524509-6337-6F2C-DDB4-0FF47D0239B9}"/>
              </a:ext>
            </a:extLst>
          </p:cNvPr>
          <p:cNvSpPr/>
          <p:nvPr/>
        </p:nvSpPr>
        <p:spPr>
          <a:xfrm>
            <a:off x="7719932" y="441049"/>
            <a:ext cx="3309590" cy="1618649"/>
          </a:xfrm>
          <a:prstGeom prst="roundRect">
            <a:avLst>
              <a:gd name="adj" fmla="val 25948"/>
            </a:avLst>
          </a:prstGeom>
          <a:solidFill>
            <a:srgbClr val="A3E7FF"/>
          </a:solidFill>
          <a:ln>
            <a:solidFill>
              <a:srgbClr val="A3E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0A6FADC-CD4B-F448-36DB-4948621294ED}"/>
              </a:ext>
            </a:extLst>
          </p:cNvPr>
          <p:cNvSpPr txBox="1"/>
          <p:nvPr/>
        </p:nvSpPr>
        <p:spPr>
          <a:xfrm>
            <a:off x="8178253" y="628649"/>
            <a:ext cx="85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hall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D95C4CE-3447-589A-B787-B6457E00CC92}"/>
              </a:ext>
            </a:extLst>
          </p:cNvPr>
          <p:cNvSpPr txBox="1"/>
          <p:nvPr/>
        </p:nvSpPr>
        <p:spPr>
          <a:xfrm>
            <a:off x="8040386" y="1025726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kitchen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A4A0933-6B2C-C321-3FEB-F4C91CE2834B}"/>
              </a:ext>
            </a:extLst>
          </p:cNvPr>
          <p:cNvSpPr txBox="1"/>
          <p:nvPr/>
        </p:nvSpPr>
        <p:spPr>
          <a:xfrm>
            <a:off x="8652191" y="1449067"/>
            <a:ext cx="1415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bedroom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6B2CE35-C19A-57AE-BA86-D1E84D387418}"/>
              </a:ext>
            </a:extLst>
          </p:cNvPr>
          <p:cNvSpPr txBox="1"/>
          <p:nvPr/>
        </p:nvSpPr>
        <p:spPr>
          <a:xfrm>
            <a:off x="9361797" y="628649"/>
            <a:ext cx="1426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bathroom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B0AA4B2-F519-C763-E932-B77E84AFA77B}"/>
              </a:ext>
            </a:extLst>
          </p:cNvPr>
          <p:cNvSpPr txBox="1"/>
          <p:nvPr/>
        </p:nvSpPr>
        <p:spPr>
          <a:xfrm>
            <a:off x="9344202" y="1009903"/>
            <a:ext cx="1636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living room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380E77CA-EC88-17A7-61AD-000F9C4B91D5}"/>
              </a:ext>
            </a:extLst>
          </p:cNvPr>
          <p:cNvSpPr txBox="1"/>
          <p:nvPr/>
        </p:nvSpPr>
        <p:spPr>
          <a:xfrm>
            <a:off x="6141836" y="6099305"/>
            <a:ext cx="48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a.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D360AE-9995-2236-0D99-6873E3275D0D}"/>
              </a:ext>
            </a:extLst>
          </p:cNvPr>
          <p:cNvSpPr txBox="1"/>
          <p:nvPr/>
        </p:nvSpPr>
        <p:spPr>
          <a:xfrm>
            <a:off x="6495622" y="6106348"/>
            <a:ext cx="85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hall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D7E7095-B8C9-0F8C-D860-D2AF00385D24}"/>
              </a:ext>
            </a:extLst>
          </p:cNvPr>
          <p:cNvSpPr txBox="1"/>
          <p:nvPr/>
        </p:nvSpPr>
        <p:spPr>
          <a:xfrm>
            <a:off x="2013928" y="5198810"/>
            <a:ext cx="48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b.</a:t>
            </a: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ED793A04-1FB0-A4BD-0E26-C67CFDC6DF16}"/>
              </a:ext>
            </a:extLst>
          </p:cNvPr>
          <p:cNvCxnSpPr/>
          <p:nvPr/>
        </p:nvCxnSpPr>
        <p:spPr>
          <a:xfrm>
            <a:off x="2420782" y="5580154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1A3B5864-5D58-D4B6-2563-C77A126E9E82}"/>
              </a:ext>
            </a:extLst>
          </p:cNvPr>
          <p:cNvSpPr txBox="1"/>
          <p:nvPr/>
        </p:nvSpPr>
        <p:spPr>
          <a:xfrm>
            <a:off x="1931947" y="3443163"/>
            <a:ext cx="48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c.</a:t>
            </a: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29635B9-A3B1-F64A-135D-3F9950CEC4F1}"/>
              </a:ext>
            </a:extLst>
          </p:cNvPr>
          <p:cNvCxnSpPr/>
          <p:nvPr/>
        </p:nvCxnSpPr>
        <p:spPr>
          <a:xfrm>
            <a:off x="2338801" y="3795640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60FEE5C0-6B05-D921-C058-F3910615B5CB}"/>
              </a:ext>
            </a:extLst>
          </p:cNvPr>
          <p:cNvSpPr txBox="1"/>
          <p:nvPr/>
        </p:nvSpPr>
        <p:spPr>
          <a:xfrm>
            <a:off x="8320325" y="3353681"/>
            <a:ext cx="48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d.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A70674CA-1B23-E679-1CDC-F89D6B634EA2}"/>
              </a:ext>
            </a:extLst>
          </p:cNvPr>
          <p:cNvCxnSpPr/>
          <p:nvPr/>
        </p:nvCxnSpPr>
        <p:spPr>
          <a:xfrm>
            <a:off x="8727179" y="3714243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656D7FD2-A504-5BDC-41CD-80561B0F895D}"/>
              </a:ext>
            </a:extLst>
          </p:cNvPr>
          <p:cNvSpPr txBox="1"/>
          <p:nvPr/>
        </p:nvSpPr>
        <p:spPr>
          <a:xfrm>
            <a:off x="8151500" y="5481193"/>
            <a:ext cx="489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</a:rPr>
              <a:t>e.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41CF187C-52E1-57E2-AACA-EF245F2DAA9C}"/>
              </a:ext>
            </a:extLst>
          </p:cNvPr>
          <p:cNvCxnSpPr/>
          <p:nvPr/>
        </p:nvCxnSpPr>
        <p:spPr>
          <a:xfrm>
            <a:off x="8558354" y="5831364"/>
            <a:ext cx="914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7D1ED377-E007-53C7-241A-61D665AC2377}"/>
              </a:ext>
            </a:extLst>
          </p:cNvPr>
          <p:cNvSpPr txBox="1"/>
          <p:nvPr/>
        </p:nvSpPr>
        <p:spPr>
          <a:xfrm>
            <a:off x="8178253" y="623006"/>
            <a:ext cx="856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hall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149A9AF-B76D-6250-A58D-056FF18CE2A1}"/>
              </a:ext>
            </a:extLst>
          </p:cNvPr>
          <p:cNvSpPr txBox="1"/>
          <p:nvPr/>
        </p:nvSpPr>
        <p:spPr>
          <a:xfrm>
            <a:off x="8040386" y="1020083"/>
            <a:ext cx="1132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kitchen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D6C7B95-2A13-9B11-21E0-49BB0E33FFFA}"/>
              </a:ext>
            </a:extLst>
          </p:cNvPr>
          <p:cNvSpPr txBox="1"/>
          <p:nvPr/>
        </p:nvSpPr>
        <p:spPr>
          <a:xfrm>
            <a:off x="8652191" y="1443424"/>
            <a:ext cx="1415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bedroom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BF5DFE2-8252-1FD2-775E-2781C8DE7067}"/>
              </a:ext>
            </a:extLst>
          </p:cNvPr>
          <p:cNvSpPr txBox="1"/>
          <p:nvPr/>
        </p:nvSpPr>
        <p:spPr>
          <a:xfrm>
            <a:off x="9361797" y="623006"/>
            <a:ext cx="14260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bathroom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04CB01B8-4AF6-64A6-A0FC-B2503ED1274D}"/>
              </a:ext>
            </a:extLst>
          </p:cNvPr>
          <p:cNvSpPr txBox="1"/>
          <p:nvPr/>
        </p:nvSpPr>
        <p:spPr>
          <a:xfrm>
            <a:off x="9344202" y="1004260"/>
            <a:ext cx="1636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living room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DBE213E-5E69-0C89-03F8-550DCC64DEC5}"/>
              </a:ext>
            </a:extLst>
          </p:cNvPr>
          <p:cNvSpPr txBox="1"/>
          <p:nvPr/>
        </p:nvSpPr>
        <p:spPr>
          <a:xfrm>
            <a:off x="8641356" y="3351592"/>
            <a:ext cx="1568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bathroom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96DE549-A558-2FFA-53C6-956682B061D6}"/>
              </a:ext>
            </a:extLst>
          </p:cNvPr>
          <p:cNvSpPr txBox="1"/>
          <p:nvPr/>
        </p:nvSpPr>
        <p:spPr>
          <a:xfrm>
            <a:off x="8476187" y="5481193"/>
            <a:ext cx="1165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kitchen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B8DD6CF-9B71-C8A9-51C9-BB59F8549ECD}"/>
              </a:ext>
            </a:extLst>
          </p:cNvPr>
          <p:cNvSpPr txBox="1"/>
          <p:nvPr/>
        </p:nvSpPr>
        <p:spPr>
          <a:xfrm>
            <a:off x="2289880" y="5187712"/>
            <a:ext cx="1580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living room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F8545E6-7729-DD07-D3D8-275BA6C9F147}"/>
              </a:ext>
            </a:extLst>
          </p:cNvPr>
          <p:cNvSpPr txBox="1"/>
          <p:nvPr/>
        </p:nvSpPr>
        <p:spPr>
          <a:xfrm>
            <a:off x="2206249" y="3432064"/>
            <a:ext cx="1568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B050"/>
                </a:solidFill>
              </a:rPr>
              <a:t>bedroom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C487271A-6EA7-0354-0D1F-9B256627D653}"/>
              </a:ext>
            </a:extLst>
          </p:cNvPr>
          <p:cNvCxnSpPr/>
          <p:nvPr/>
        </p:nvCxnSpPr>
        <p:spPr>
          <a:xfrm>
            <a:off x="6495622" y="6480218"/>
            <a:ext cx="64008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hall">
            <a:hlinkClick r:id="" action="ppaction://media"/>
            <a:extLst>
              <a:ext uri="{FF2B5EF4-FFF2-40B4-BE49-F238E27FC236}">
                <a16:creationId xmlns:a16="http://schemas.microsoft.com/office/drawing/2014/main" id="{4C5CE382-1AAE-DBF2-428A-DD1546213B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217438" y="6154528"/>
            <a:ext cx="406400" cy="406400"/>
          </a:xfrm>
          <a:prstGeom prst="rect">
            <a:avLst/>
          </a:prstGeom>
        </p:spPr>
      </p:pic>
      <p:pic>
        <p:nvPicPr>
          <p:cNvPr id="80" name="living room">
            <a:hlinkClick r:id="" action="ppaction://media"/>
            <a:extLst>
              <a:ext uri="{FF2B5EF4-FFF2-40B4-BE49-F238E27FC236}">
                <a16:creationId xmlns:a16="http://schemas.microsoft.com/office/drawing/2014/main" id="{8CA673F5-93AB-7F5D-85AB-56CF7153AF5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813735" y="5635779"/>
            <a:ext cx="406400" cy="406400"/>
          </a:xfrm>
          <a:prstGeom prst="rect">
            <a:avLst/>
          </a:prstGeom>
        </p:spPr>
      </p:pic>
      <p:pic>
        <p:nvPicPr>
          <p:cNvPr id="81" name="bedroom">
            <a:hlinkClick r:id="" action="ppaction://media"/>
            <a:extLst>
              <a:ext uri="{FF2B5EF4-FFF2-40B4-BE49-F238E27FC236}">
                <a16:creationId xmlns:a16="http://schemas.microsoft.com/office/drawing/2014/main" id="{DC46AA25-98F3-DB47-790A-D5EF71A42573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2546342" y="3882019"/>
            <a:ext cx="406400" cy="406400"/>
          </a:xfrm>
          <a:prstGeom prst="rect">
            <a:avLst/>
          </a:prstGeom>
        </p:spPr>
      </p:pic>
      <p:pic>
        <p:nvPicPr>
          <p:cNvPr id="82" name="bathroom">
            <a:hlinkClick r:id="" action="ppaction://media"/>
            <a:extLst>
              <a:ext uri="{FF2B5EF4-FFF2-40B4-BE49-F238E27FC236}">
                <a16:creationId xmlns:a16="http://schemas.microsoft.com/office/drawing/2014/main" id="{A04D5379-78B4-D3DB-DD8A-4952D516E0E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9116458" y="3779135"/>
            <a:ext cx="406400" cy="406400"/>
          </a:xfrm>
          <a:prstGeom prst="rect">
            <a:avLst/>
          </a:prstGeom>
        </p:spPr>
      </p:pic>
      <p:pic>
        <p:nvPicPr>
          <p:cNvPr id="83" name="kitchen">
            <a:hlinkClick r:id="" action="ppaction://media"/>
            <a:extLst>
              <a:ext uri="{FF2B5EF4-FFF2-40B4-BE49-F238E27FC236}">
                <a16:creationId xmlns:a16="http://schemas.microsoft.com/office/drawing/2014/main" id="{16CF14B9-3539-FBE8-1120-2633024E0317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793459" y="591645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049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indefinite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" dur="indefinite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4.44444E-6 L -0.14297 0.804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48" y="40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6" dur="indefinite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59259E-6 L -0.57994 0.6085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97" y="3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48148E-6 L -0.53307 0.29514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54" y="14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9" dur="indefinite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45 0.00092 L -0.06107 0.39953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5" dur="indefinite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2 0.00648 L 0.03516 0.65162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1" y="32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0"/>
                </p:tgtEl>
              </p:cMediaNode>
            </p:audio>
            <p:audio>
              <p:cMediaNode vol="80000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1"/>
                </p:tgtEl>
              </p:cMediaNode>
            </p:audio>
            <p:audio>
              <p:cMediaNode vol="80000">
                <p:cTn id="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  <p:audio>
              <p:cMediaNode vol="80000">
                <p:cTn id="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3"/>
                </p:tgtEl>
              </p:cMediaNode>
            </p:audio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60" grpId="0"/>
      <p:bldP spid="69" grpId="0"/>
      <p:bldP spid="69" grpId="1"/>
      <p:bldP spid="69" grpId="2"/>
      <p:bldP spid="70" grpId="0"/>
      <p:bldP spid="70" grpId="1"/>
      <p:bldP spid="70" grpId="2"/>
      <p:bldP spid="71" grpId="0"/>
      <p:bldP spid="71" grpId="1"/>
      <p:bldP spid="71" grpId="2"/>
      <p:bldP spid="72" grpId="0"/>
      <p:bldP spid="72" grpId="1"/>
      <p:bldP spid="72" grpId="2"/>
      <p:bldP spid="73" grpId="0"/>
      <p:bldP spid="73" grpId="1"/>
      <p:bldP spid="73" grpId="2"/>
      <p:bldP spid="74" grpId="0"/>
      <p:bldP spid="75" grpId="0"/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smtClean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43C248-24B9-AB31-BDF3-51659858EC2A}"/>
              </a:ext>
            </a:extLst>
          </p:cNvPr>
          <p:cNvGrpSpPr/>
          <p:nvPr/>
        </p:nvGrpSpPr>
        <p:grpSpPr>
          <a:xfrm>
            <a:off x="1921743" y="2789965"/>
            <a:ext cx="8363751" cy="2029450"/>
            <a:chOff x="2658039" y="2635156"/>
            <a:chExt cx="3883321" cy="82758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D90DD8C-6E02-C0A2-E6E1-EC2589968B3B}"/>
                </a:ext>
              </a:extLst>
            </p:cNvPr>
            <p:cNvSpPr txBox="1"/>
            <p:nvPr/>
          </p:nvSpPr>
          <p:spPr>
            <a:xfrm>
              <a:off x="2801948" y="2635156"/>
              <a:ext cx="3557176" cy="451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>
                  <a:solidFill>
                    <a:srgbClr val="0084B1"/>
                  </a:solidFill>
                </a:rPr>
                <a:t>Vocabulary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ED3A386-BA52-3B92-E91C-B774855A5B70}"/>
                </a:ext>
              </a:extLst>
            </p:cNvPr>
            <p:cNvSpPr txBox="1"/>
            <p:nvPr/>
          </p:nvSpPr>
          <p:spPr>
            <a:xfrm>
              <a:off x="2658039" y="3123872"/>
              <a:ext cx="3883321" cy="33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b="1" dirty="0">
                  <a:solidFill>
                    <a:schemeClr val="tx2"/>
                  </a:solidFill>
                </a:rPr>
                <a:t>Rooms and furniture</a:t>
              </a:r>
            </a:p>
          </p:txBody>
        </p:sp>
      </p:grpSp>
      <p:pic>
        <p:nvPicPr>
          <p:cNvPr id="13" name="Picture 12" descr="A brown round table with legs&#10;&#10;Description automatically generated">
            <a:extLst>
              <a:ext uri="{FF2B5EF4-FFF2-40B4-BE49-F238E27FC236}">
                <a16:creationId xmlns:a16="http://schemas.microsoft.com/office/drawing/2014/main" id="{7C155644-4558-309D-E99C-BEC4612040D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6316">
            <a:off x="1346495" y="1947128"/>
            <a:ext cx="1430270" cy="1086794"/>
          </a:xfrm>
          <a:prstGeom prst="rect">
            <a:avLst/>
          </a:prstGeom>
        </p:spPr>
      </p:pic>
      <p:pic>
        <p:nvPicPr>
          <p:cNvPr id="16" name="Picture 15" descr="A red chair with black background&#10;&#10;Description automatically generated">
            <a:extLst>
              <a:ext uri="{FF2B5EF4-FFF2-40B4-BE49-F238E27FC236}">
                <a16:creationId xmlns:a16="http://schemas.microsoft.com/office/drawing/2014/main" id="{46EEE5EC-88C3-BAB2-5F82-6C83611C9C2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6634" y="4514135"/>
            <a:ext cx="1559308" cy="1421464"/>
          </a:xfrm>
          <a:prstGeom prst="rect">
            <a:avLst/>
          </a:prstGeom>
        </p:spPr>
      </p:pic>
      <p:pic>
        <p:nvPicPr>
          <p:cNvPr id="19" name="Picture 18" descr="A pink curtains with a mirror&#10;&#10;Description automatically generated">
            <a:extLst>
              <a:ext uri="{FF2B5EF4-FFF2-40B4-BE49-F238E27FC236}">
                <a16:creationId xmlns:a16="http://schemas.microsoft.com/office/drawing/2014/main" id="{7D86A239-EB95-1B06-1F0B-6A4296A7B22C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760">
            <a:off x="8732876" y="1398146"/>
            <a:ext cx="2101798" cy="2101798"/>
          </a:xfrm>
          <a:prstGeom prst="rect">
            <a:avLst/>
          </a:prstGeom>
        </p:spPr>
      </p:pic>
      <p:pic>
        <p:nvPicPr>
          <p:cNvPr id="21" name="Picture 20" descr="A cartoon of a bed&#10;&#10;Description automatically generated">
            <a:extLst>
              <a:ext uri="{FF2B5EF4-FFF2-40B4-BE49-F238E27FC236}">
                <a16:creationId xmlns:a16="http://schemas.microsoft.com/office/drawing/2014/main" id="{8183AF0E-5AF0-2391-E433-98644121AC4F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1992">
            <a:off x="563151" y="4050476"/>
            <a:ext cx="2258492" cy="2258492"/>
          </a:xfrm>
          <a:prstGeom prst="rect">
            <a:avLst/>
          </a:prstGeom>
        </p:spPr>
      </p:pic>
      <p:pic>
        <p:nvPicPr>
          <p:cNvPr id="26" name="Picture 25" descr="A drawing of a drawer&#10;&#10;Description automatically generated">
            <a:extLst>
              <a:ext uri="{FF2B5EF4-FFF2-40B4-BE49-F238E27FC236}">
                <a16:creationId xmlns:a16="http://schemas.microsoft.com/office/drawing/2014/main" id="{1A8276C6-5943-CD3C-D851-08FBB557E840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9852">
            <a:off x="4924935" y="5348391"/>
            <a:ext cx="2258492" cy="1174416"/>
          </a:xfrm>
          <a:prstGeom prst="rect">
            <a:avLst/>
          </a:prstGeom>
        </p:spPr>
      </p:pic>
      <p:pic>
        <p:nvPicPr>
          <p:cNvPr id="28" name="Picture 27" descr="A brown couch with a black background&#10;&#10;Description automatically generated">
            <a:extLst>
              <a:ext uri="{FF2B5EF4-FFF2-40B4-BE49-F238E27FC236}">
                <a16:creationId xmlns:a16="http://schemas.microsoft.com/office/drawing/2014/main" id="{DF0CBEA2-4298-3A42-FFF0-413106943B5A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alphaModFix amt="3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680">
            <a:off x="5170725" y="1357152"/>
            <a:ext cx="2096892" cy="134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74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hall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967787" y="5165032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sảnh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2322244" y="3761137"/>
            <a:ext cx="16273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hɔːl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hall">
            <a:hlinkClick r:id="" action="ppaction://media"/>
            <a:extLst>
              <a:ext uri="{FF2B5EF4-FFF2-40B4-BE49-F238E27FC236}">
                <a16:creationId xmlns:a16="http://schemas.microsoft.com/office/drawing/2014/main" id="{87BDDC40-6B00-1A81-A2B6-B02FC1332B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0096" y="3761137"/>
            <a:ext cx="831688" cy="831688"/>
          </a:xfrm>
          <a:prstGeom prst="rect">
            <a:avLst/>
          </a:prstGeom>
        </p:spPr>
      </p:pic>
      <p:pic>
        <p:nvPicPr>
          <p:cNvPr id="6" name="Picture 5" descr="A cartoon of a hallway with a purple rug&#10;&#10;Description automatically generated">
            <a:extLst>
              <a:ext uri="{FF2B5EF4-FFF2-40B4-BE49-F238E27FC236}">
                <a16:creationId xmlns:a16="http://schemas.microsoft.com/office/drawing/2014/main" id="{22629EAE-145B-8F82-FB81-79E420B6A5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157" y="1408982"/>
            <a:ext cx="3734186" cy="511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14" name="Round Single Corner Rectangle 13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ound Single Corner Rectangle 15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ound Single Corner Rectangle 16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319178" y="1152039"/>
            <a:ext cx="7680711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chest of drawers</a:t>
            </a:r>
            <a:r>
              <a:rPr lang="en-US" sz="6600" b="1" dirty="0"/>
              <a:t> </a:t>
            </a:r>
            <a:r>
              <a:rPr lang="en-US" sz="6000" b="1" dirty="0">
                <a:solidFill>
                  <a:srgbClr val="AD4F0F"/>
                </a:solidFill>
              </a:rPr>
              <a:t>(n)</a:t>
            </a:r>
            <a:endParaRPr lang="en-US" sz="4800" b="1" dirty="0">
              <a:solidFill>
                <a:srgbClr val="AD4F0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166666" y="4736508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tủ</a:t>
            </a:r>
            <a:r>
              <a:rPr lang="en-US" sz="4800" dirty="0"/>
              <a:t> </a:t>
            </a:r>
            <a:r>
              <a:rPr lang="en-US" sz="4800" dirty="0" err="1"/>
              <a:t>có</a:t>
            </a:r>
            <a:r>
              <a:rPr lang="en-US" sz="4800" dirty="0"/>
              <a:t> </a:t>
            </a:r>
            <a:r>
              <a:rPr lang="en-US" sz="4800" dirty="0" err="1"/>
              <a:t>ngăn</a:t>
            </a:r>
            <a:r>
              <a:rPr lang="en-US" sz="4800" dirty="0"/>
              <a:t> </a:t>
            </a:r>
            <a:r>
              <a:rPr lang="en-US" sz="4800" dirty="0" err="1"/>
              <a:t>kéo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2041780" y="3514320"/>
            <a:ext cx="430066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/ˌ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tʃest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əv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 ˈ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drɔːz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6080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 descr="A cartoon of a dresser&#10;&#10;Description automatically generated">
            <a:extLst>
              <a:ext uri="{FF2B5EF4-FFF2-40B4-BE49-F238E27FC236}">
                <a16:creationId xmlns:a16="http://schemas.microsoft.com/office/drawing/2014/main" id="{A7932D56-0655-D237-E93A-F0DDD9AFC6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889" y="1567118"/>
            <a:ext cx="2958193" cy="4885089"/>
          </a:xfrm>
          <a:prstGeom prst="rect">
            <a:avLst/>
          </a:prstGeom>
        </p:spPr>
      </p:pic>
      <p:pic>
        <p:nvPicPr>
          <p:cNvPr id="8" name="chest of drawers">
            <a:hlinkClick r:id="" action="ppaction://media"/>
            <a:extLst>
              <a:ext uri="{FF2B5EF4-FFF2-40B4-BE49-F238E27FC236}">
                <a16:creationId xmlns:a16="http://schemas.microsoft.com/office/drawing/2014/main" id="{EFEEED39-CE27-D454-4A9E-251051A254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4279" y="3514320"/>
            <a:ext cx="859277" cy="859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620" y="-7620"/>
            <a:ext cx="12192000" cy="1083309"/>
            <a:chOff x="7620" y="-7620"/>
            <a:chExt cx="12192000" cy="1083309"/>
          </a:xfrm>
        </p:grpSpPr>
        <p:sp>
          <p:nvSpPr>
            <p:cNvPr id="23" name="Round Single Corner Rectangle 22"/>
            <p:cNvSpPr/>
            <p:nvPr/>
          </p:nvSpPr>
          <p:spPr>
            <a:xfrm flipV="1">
              <a:off x="7620" y="-5876"/>
              <a:ext cx="12192000" cy="1081565"/>
            </a:xfrm>
            <a:prstGeom prst="round1Rect">
              <a:avLst/>
            </a:prstGeom>
            <a:solidFill>
              <a:srgbClr val="C0E6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 Single Corner Rectangle 23"/>
            <p:cNvSpPr/>
            <p:nvPr/>
          </p:nvSpPr>
          <p:spPr>
            <a:xfrm flipV="1">
              <a:off x="7620" y="-7620"/>
              <a:ext cx="12109450" cy="996951"/>
            </a:xfrm>
            <a:prstGeom prst="round1Rect">
              <a:avLst/>
            </a:prstGeom>
            <a:solidFill>
              <a:srgbClr val="62C8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 Single Corner Rectangle 24"/>
            <p:cNvSpPr/>
            <p:nvPr/>
          </p:nvSpPr>
          <p:spPr>
            <a:xfrm flipV="1">
              <a:off x="7620" y="-7620"/>
              <a:ext cx="12014200" cy="914401"/>
            </a:xfrm>
            <a:prstGeom prst="round1Rect">
              <a:avLst/>
            </a:prstGeom>
            <a:solidFill>
              <a:srgbClr val="05A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" name="Google Shape;1881;p31"/>
          <p:cNvSpPr txBox="1">
            <a:spLocks/>
          </p:cNvSpPr>
          <p:nvPr/>
        </p:nvSpPr>
        <p:spPr>
          <a:xfrm>
            <a:off x="612111" y="1528724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8000" b="1" dirty="0">
                <a:solidFill>
                  <a:srgbClr val="AD4F0F"/>
                </a:solidFill>
              </a:rPr>
              <a:t>sink</a:t>
            </a:r>
            <a:r>
              <a:rPr lang="en-US" sz="6000" b="1" dirty="0">
                <a:solidFill>
                  <a:srgbClr val="AD4F0F"/>
                </a:solidFill>
              </a:rPr>
              <a:t> </a:t>
            </a:r>
            <a:r>
              <a:rPr lang="en-US" sz="6000" b="1" dirty="0">
                <a:solidFill>
                  <a:srgbClr val="AD4F0F"/>
                </a:solidFill>
                <a:cs typeface="Calibri" panose="020F0502020204030204" pitchFamily="34" charset="0"/>
              </a:rPr>
              <a:t>(n)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41959" y="5165032"/>
            <a:ext cx="40508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800" dirty="0" err="1"/>
              <a:t>bồn</a:t>
            </a:r>
            <a:r>
              <a:rPr lang="en-US" sz="4800" dirty="0"/>
              <a:t> </a:t>
            </a:r>
            <a:r>
              <a:rPr lang="en-US" sz="4800" dirty="0" err="1"/>
              <a:t>rửa</a:t>
            </a:r>
            <a:r>
              <a:rPr lang="en-US" sz="4800" dirty="0"/>
              <a:t> </a:t>
            </a:r>
            <a:r>
              <a:rPr lang="en-US" sz="4800" dirty="0" err="1"/>
              <a:t>bát</a:t>
            </a:r>
            <a:endParaRPr lang="en-US" sz="6600" dirty="0"/>
          </a:p>
        </p:txBody>
      </p:sp>
      <p:sp>
        <p:nvSpPr>
          <p:cNvPr id="2" name="Rectangle 1"/>
          <p:cNvSpPr/>
          <p:nvPr/>
        </p:nvSpPr>
        <p:spPr>
          <a:xfrm>
            <a:off x="2251167" y="3761137"/>
            <a:ext cx="176952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  <a:r>
              <a:rPr lang="en-US" sz="4800" b="1" dirty="0" err="1">
                <a:solidFill>
                  <a:schemeClr val="accent5">
                    <a:lumMod val="50000"/>
                  </a:schemeClr>
                </a:solidFill>
              </a:rPr>
              <a:t>sɪŋk</a:t>
            </a:r>
            <a:r>
              <a:rPr lang="en-US" sz="4800" b="1" dirty="0">
                <a:solidFill>
                  <a:schemeClr val="accent5">
                    <a:lumMod val="50000"/>
                  </a:schemeClr>
                </a:solidFill>
              </a:rPr>
              <a:t>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067" y="135939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sink">
            <a:hlinkClick r:id="" action="ppaction://media"/>
            <a:extLst>
              <a:ext uri="{FF2B5EF4-FFF2-40B4-BE49-F238E27FC236}">
                <a16:creationId xmlns:a16="http://schemas.microsoft.com/office/drawing/2014/main" id="{966B1D78-4F9D-9F22-3C7C-7F0A990BA1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4246" y="3761137"/>
            <a:ext cx="830996" cy="830996"/>
          </a:xfrm>
          <a:prstGeom prst="rect">
            <a:avLst/>
          </a:prstGeom>
        </p:spPr>
      </p:pic>
      <p:pic>
        <p:nvPicPr>
          <p:cNvPr id="8" name="Picture 7" descr="A close-up of a sink&#10;&#10;Description automatically generated">
            <a:extLst>
              <a:ext uri="{FF2B5EF4-FFF2-40B4-BE49-F238E27FC236}">
                <a16:creationId xmlns:a16="http://schemas.microsoft.com/office/drawing/2014/main" id="{4F764773-C75D-26B6-0C90-714923E80F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9344" y="2476012"/>
            <a:ext cx="4269248" cy="328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7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724</Words>
  <Application>Microsoft Office PowerPoint</Application>
  <PresentationFormat>Widescreen</PresentationFormat>
  <Paragraphs>220</Paragraphs>
  <Slides>23</Slides>
  <Notes>21</Notes>
  <HiddenSlides>0</HiddenSlides>
  <MMClips>19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Calibri Light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 Hoang My Linh</dc:creator>
  <cp:lastModifiedBy>Admin</cp:lastModifiedBy>
  <cp:revision>67</cp:revision>
  <dcterms:created xsi:type="dcterms:W3CDTF">2023-08-01T16:24:34Z</dcterms:created>
  <dcterms:modified xsi:type="dcterms:W3CDTF">2024-09-25T00:09:18Z</dcterms:modified>
</cp:coreProperties>
</file>