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7"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276" r:id="rId20"/>
    <p:sldId id="273" r:id="rId21"/>
    <p:sldId id="274" r:id="rId22"/>
    <p:sldId id="275" r:id="rId23"/>
    <p:sldId id="277" r:id="rId24"/>
    <p:sldId id="278" r:id="rId25"/>
    <p:sldId id="279" r:id="rId26"/>
    <p:sldId id="280" r:id="rId27"/>
    <p:sldId id="282" r:id="rId28"/>
    <p:sldId id="283" r:id="rId29"/>
    <p:sldId id="281" r:id="rId30"/>
    <p:sldId id="284" r:id="rId31"/>
    <p:sldId id="286" r:id="rId32"/>
    <p:sldId id="285" r:id="rId33"/>
    <p:sldId id="287" r:id="rId34"/>
    <p:sldId id="288" r:id="rId35"/>
    <p:sldId id="289" r:id="rId36"/>
    <p:sldId id="290" r:id="rId37"/>
    <p:sldId id="292" r:id="rId38"/>
    <p:sldId id="291" r:id="rId39"/>
    <p:sldId id="293" r:id="rId40"/>
    <p:sldId id="294" r:id="rId41"/>
    <p:sldId id="295" r:id="rId42"/>
    <p:sldId id="296" r:id="rId43"/>
    <p:sldId id="297" r:id="rId44"/>
    <p:sldId id="298" r:id="rId45"/>
    <p:sldId id="299" r:id="rId46"/>
    <p:sldId id="300" r:id="rId47"/>
    <p:sldId id="301"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24" userDrawn="1">
          <p15:clr>
            <a:srgbClr val="A4A3A4"/>
          </p15:clr>
        </p15:guide>
        <p15:guide id="3" orient="horz" pos="648" userDrawn="1">
          <p15:clr>
            <a:srgbClr val="A4A3A4"/>
          </p15:clr>
        </p15:guide>
        <p15:guide id="4" orient="horz" pos="712"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6" d="100"/>
          <a:sy n="86" d="100"/>
        </p:scale>
        <p:origin x="562" y="58"/>
      </p:cViewPr>
      <p:guideLst>
        <p:guide pos="416"/>
        <p:guide pos="7224"/>
        <p:guide orient="horz" pos="648"/>
        <p:guide orient="horz" pos="712"/>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4D21-C29E-4120-882B-75768A6F1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B5BE36-E46F-4BC2-AC2D-B66CAC310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B1E78-9CA1-4C1F-8929-115EE6A706C1}"/>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6C93FDD7-A664-47F5-B911-277955F08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83CB-C48E-4305-A2F6-1B7D67DB91C6}"/>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58017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2D65-C381-42BD-A927-7EE646837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7D84CF-6D84-4A30-8510-68FD2233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B7278-661C-4947-A82B-793465CE3E98}"/>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C8D5CD02-8897-4935-A301-24DF3847D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ADFFF-CB1F-4110-B555-67181A798C32}"/>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47737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ED160-8BE1-4440-B746-275E1D313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A0161-CD3B-4967-A74A-886B81168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9C1A4-CD43-41A8-93CC-8E3FE0A3A453}"/>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D4C2FF53-6781-4721-9D27-8D029072B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4FE7C-6EF4-40C1-A4CC-0DA631E6B5E3}"/>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85642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Sunday, October 2, 2022</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extLst>
      <p:ext uri="{BB962C8B-B14F-4D97-AF65-F5344CB8AC3E}">
        <p14:creationId xmlns:p14="http://schemas.microsoft.com/office/powerpoint/2010/main" val="53298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Sunday, October 2, 2022</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688018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Sunday, October 2, 2022</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5363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Sunday, October 2, 2022</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1004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Sunday, October 2, 2022</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9585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Sunday, October 2, 2022</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11468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Sunday, October 2, 2022</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1764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Sunday, October 2, 2022</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27522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75A3-BE6C-4FE4-A157-320B2D49D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BD408-CF44-4202-BFCC-6FFBD667E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A7DC5-B957-47C1-AFCC-BDAEF698920A}"/>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5A1A4CEF-361D-4372-B93A-E5E1B4E8E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ED719-721B-4982-8D29-F5EC12471DDB}"/>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726730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Sunday, October 2, 2022</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00319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Sunday, October 2, 2022</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68556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Sunday, October 2, 2022</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46182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A9C4-F775-4031-B17F-D131A1045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E39E9-6712-4CA2-9415-57A62B78D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BA50CA-107F-4444-98F1-B0BAA2AFDE9D}"/>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B4F65CA6-FDD9-417B-8EA1-A796545CD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292A2-1E72-48B3-81CB-962215E88778}"/>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66504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09B6-5288-4A40-B6B8-4BFBCC9A6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90EEF-04A7-4BB0-A3A8-08C5442B0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F1AE4-1FDD-4BD1-B3DD-CA94E5EE0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D7D1E-5CE5-42F2-87C7-C77B250792E4}"/>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6" name="Footer Placeholder 5">
            <a:extLst>
              <a:ext uri="{FF2B5EF4-FFF2-40B4-BE49-F238E27FC236}">
                <a16:creationId xmlns:a16="http://schemas.microsoft.com/office/drawing/2014/main" id="{D5D14868-3FEB-40ED-899A-7CE8C4B39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8F356-455B-4E1B-ACB9-C37A8440D64D}"/>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939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4FC-14C7-49A5-8565-68E41D09B5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BA84F-3811-49A3-97D8-878152BF4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83DFA-4087-4D1E-AB80-572202B2E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17714-C6F0-4D32-BA93-CFFA07B8C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9A1C1-4AD8-45D0-91D9-58ABC1090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2AD90-C90B-43DE-B8C0-757971156467}"/>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8" name="Footer Placeholder 7">
            <a:extLst>
              <a:ext uri="{FF2B5EF4-FFF2-40B4-BE49-F238E27FC236}">
                <a16:creationId xmlns:a16="http://schemas.microsoft.com/office/drawing/2014/main" id="{17537A6D-1A06-460E-809E-981271617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F82CF-3998-43E4-9225-1F8845DD917E}"/>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86410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33FA-F25D-41F3-9450-9C8D3ACB3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95C43-4EED-4D7D-91BD-1ACC0E7FB2F7}"/>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4" name="Footer Placeholder 3">
            <a:extLst>
              <a:ext uri="{FF2B5EF4-FFF2-40B4-BE49-F238E27FC236}">
                <a16:creationId xmlns:a16="http://schemas.microsoft.com/office/drawing/2014/main" id="{D74E259A-A534-4026-9B9D-01B56BBA03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C6341-4525-411F-BCEF-77D3B259090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8183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A43B3-4E3C-4334-A4A2-6F64D7778664}"/>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3" name="Footer Placeholder 2">
            <a:extLst>
              <a:ext uri="{FF2B5EF4-FFF2-40B4-BE49-F238E27FC236}">
                <a16:creationId xmlns:a16="http://schemas.microsoft.com/office/drawing/2014/main" id="{F7718FFD-057F-4C55-B267-6E3C52202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8399A-63A8-4B44-A118-A7970F07B6A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900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D6A-5280-4A96-A755-FA3983A60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7D4BB6-DE37-4FCF-BB8A-33791EF25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C40CC-AD27-4E74-AF87-BD19CC31D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0F853-39DB-4BFB-BCF3-73E733C44119}"/>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6" name="Footer Placeholder 5">
            <a:extLst>
              <a:ext uri="{FF2B5EF4-FFF2-40B4-BE49-F238E27FC236}">
                <a16:creationId xmlns:a16="http://schemas.microsoft.com/office/drawing/2014/main" id="{FD1BA9B8-01BE-4110-B192-3E870499C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E8495-3217-432D-85D3-5D34483B339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54824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B3C7-13EC-46D8-BEFD-07BCD066E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89A6F-52E1-4311-93CE-7A07C80A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3EBAC-66CD-41EA-88FC-96BBB504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C79C3-AF06-47DD-AF80-9D1D0953C4D3}"/>
              </a:ext>
            </a:extLst>
          </p:cNvPr>
          <p:cNvSpPr>
            <a:spLocks noGrp="1"/>
          </p:cNvSpPr>
          <p:nvPr>
            <p:ph type="dt" sz="half" idx="10"/>
          </p:nvPr>
        </p:nvSpPr>
        <p:spPr/>
        <p:txBody>
          <a:bodyPr/>
          <a:lstStyle/>
          <a:p>
            <a:fld id="{D68DE9AE-8B5E-4CAF-ADFB-5E2651E5E170}" type="datetimeFigureOut">
              <a:rPr lang="en-US" smtClean="0"/>
              <a:t>10/2/2022</a:t>
            </a:fld>
            <a:endParaRPr lang="en-US"/>
          </a:p>
        </p:txBody>
      </p:sp>
      <p:sp>
        <p:nvSpPr>
          <p:cNvPr id="6" name="Footer Placeholder 5">
            <a:extLst>
              <a:ext uri="{FF2B5EF4-FFF2-40B4-BE49-F238E27FC236}">
                <a16:creationId xmlns:a16="http://schemas.microsoft.com/office/drawing/2014/main" id="{FD388F9F-437C-4BD8-809D-1AA14D9C9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5DAF5-C7B8-49BF-91AC-2AF47B72ABF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38497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77FE3-ED72-4431-9F91-002A7158B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529375-A591-499A-891F-C5AEE86EA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0A2B9-8D83-40FE-ADED-BBB5411F9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DE9AE-8B5E-4CAF-ADFB-5E2651E5E170}" type="datetimeFigureOut">
              <a:rPr lang="en-US" smtClean="0"/>
              <a:t>10/2/2022</a:t>
            </a:fld>
            <a:endParaRPr lang="en-US"/>
          </a:p>
        </p:txBody>
      </p:sp>
      <p:sp>
        <p:nvSpPr>
          <p:cNvPr id="5" name="Footer Placeholder 4">
            <a:extLst>
              <a:ext uri="{FF2B5EF4-FFF2-40B4-BE49-F238E27FC236}">
                <a16:creationId xmlns:a16="http://schemas.microsoft.com/office/drawing/2014/main" id="{C6AD0BBB-DD53-45BC-BDEC-005706172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A275F2-9588-40E6-9BF4-73E42DA50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45857-B216-4626-A14B-70FE8A39269B}" type="slidenum">
              <a:rPr lang="en-US" smtClean="0"/>
              <a:t>‹#›</a:t>
            </a:fld>
            <a:endParaRPr lang="en-US"/>
          </a:p>
        </p:txBody>
      </p:sp>
    </p:spTree>
    <p:extLst>
      <p:ext uri="{BB962C8B-B14F-4D97-AF65-F5344CB8AC3E}">
        <p14:creationId xmlns:p14="http://schemas.microsoft.com/office/powerpoint/2010/main" val="139620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lIns="109728" tIns="109728" rIns="109728" bIns="91440" anchor="ctr"/>
          <a:lstStyle>
            <a:lvl1pPr algn="r">
              <a:defRPr sz="1000" spc="60">
                <a:solidFill>
                  <a:schemeClr val="tx2"/>
                </a:solidFill>
              </a:defRPr>
            </a:lvl1pPr>
          </a:lstStyle>
          <a:p>
            <a:fld id="{E8352ED3-3C46-4C9A-9738-67B2D875E7E2}" type="datetime2">
              <a:rPr lang="en-US" smtClean="0"/>
              <a:pPr/>
              <a:t>Sunday, October 2, 2022</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lIns="109728" tIns="109728" rIns="109728" bIns="91440" anchor="ctr"/>
          <a:lstStyle>
            <a:lvl1pPr algn="l">
              <a:defRPr sz="1000" spc="6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lIns="109728" tIns="109728" rIns="109728" bIns="91440" anchor="ctr"/>
          <a:lstStyle>
            <a:lvl1pPr algn="ctr">
              <a:defRPr sz="10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264053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b="1" kern="1200" spc="7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000" kern="1200" spc="1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spc="1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spc="1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spc="1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spc="1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2"/>
          <a:stretch>
            <a:fillRect/>
          </a:stretch>
        </p:blipFill>
        <p:spPr>
          <a:xfrm>
            <a:off x="320040" y="884402"/>
            <a:ext cx="3425609" cy="2844294"/>
          </a:xfrm>
          <a:prstGeom prst="rect">
            <a:avLst/>
          </a:pr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4385729" y="921980"/>
            <a:ext cx="3433324" cy="2769138"/>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4"/>
          <a:stretch>
            <a:fillRect/>
          </a:stretch>
        </p:blipFill>
        <p:spPr>
          <a:xfrm>
            <a:off x="8449725" y="759569"/>
            <a:ext cx="3423916" cy="3138588"/>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6A15CB-A1B7-4A03-9AD5-BC26F4464708}"/>
              </a:ext>
            </a:extLst>
          </p:cNvPr>
          <p:cNvSpPr txBox="1"/>
          <p:nvPr/>
        </p:nvSpPr>
        <p:spPr>
          <a:xfrm>
            <a:off x="803275" y="4718269"/>
            <a:ext cx="10858500" cy="1094210"/>
          </a:xfrm>
          <a:prstGeom prst="rect">
            <a:avLst/>
          </a:prstGeom>
          <a:noFill/>
        </p:spPr>
        <p:txBody>
          <a:bodyPr wrap="square">
            <a:spAutoFit/>
          </a:bodyPr>
          <a:lstStyle/>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 NHIÊN VÀ CON NGƯỜI </a:t>
            </a:r>
          </a:p>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TRUYỆN </a:t>
            </a: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 RỪNG PHƯƠNG NAM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8ADB479-B2C8-4F4C-90A2-D78376B9F4E8}"/>
              </a:ext>
            </a:extLst>
          </p:cNvPr>
          <p:cNvSpPr txBox="1"/>
          <p:nvPr/>
        </p:nvSpPr>
        <p:spPr>
          <a:xfrm>
            <a:off x="8153400" y="5872490"/>
            <a:ext cx="3071132" cy="523220"/>
          </a:xfrm>
          <a:prstGeom prst="rect">
            <a:avLst/>
          </a:prstGeom>
          <a:noFill/>
        </p:spPr>
        <p:txBody>
          <a:bodyPr wrap="square">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221292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63602BD1-9267-432C-A58F-C3ACA9C3F533}"/>
              </a:ext>
            </a:extLst>
          </p:cNvPr>
          <p:cNvPicPr>
            <a:picLocks noChangeAspect="1"/>
          </p:cNvPicPr>
          <p:nvPr/>
        </p:nvPicPr>
        <p:blipFill rotWithShape="1">
          <a:blip r:embed="rId2"/>
          <a:srcRect t="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1CA1195-375E-4A35-B805-B82E0F153E70}"/>
              </a:ext>
            </a:extLst>
          </p:cNvPr>
          <p:cNvSpPr/>
          <p:nvPr/>
        </p:nvSpPr>
        <p:spPr>
          <a:xfrm>
            <a:off x="1361309" y="427334"/>
            <a:ext cx="7582525" cy="2823865"/>
          </a:xfrm>
          <a:prstGeom prst="rect">
            <a:avLst/>
          </a:prstGeom>
          <a:noFill/>
        </p:spPr>
        <p:txBody>
          <a:bodyPr wrap="none" lIns="91440" tIns="45720" rIns="91440" bIns="45720">
            <a:prstTxWarp prst="textChevron">
              <a:avLst/>
            </a:prstTxWarp>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ĐỌC VÀ TÌM HIỂU CHUNG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338214"/>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B95CA-1847-42E9-8E07-F443CC8EA45C}"/>
              </a:ext>
            </a:extLst>
          </p:cNvPr>
          <p:cNvSpPr txBox="1"/>
          <p:nvPr/>
        </p:nvSpPr>
        <p:spPr>
          <a:xfrm>
            <a:off x="660400" y="404912"/>
            <a:ext cx="10807700" cy="523220"/>
          </a:xfrm>
          <a:prstGeom prst="rect">
            <a:avLst/>
          </a:prstGeom>
          <a:noFill/>
        </p:spPr>
        <p:txBody>
          <a:bodyPr wrap="square">
            <a:spAutoFit/>
          </a:bodyPr>
          <a:lstStyle/>
          <a:p>
            <a:pPr algn="ctr"/>
            <a:r>
              <a:rPr lang="en-US" sz="2800" b="1" dirty="0">
                <a:solidFill>
                  <a:srgbClr val="0000CC"/>
                </a:solidFill>
                <a:effectLst/>
                <a:latin typeface="Times New Roman" panose="02020603050405020304" pitchFamily="18" charset="0"/>
                <a:ea typeface="Calibri" panose="020F0502020204030204" pitchFamily="34" charset="0"/>
              </a:rPr>
              <a:t>PHI</a:t>
            </a:r>
            <a:r>
              <a:rPr lang="vi-VN" sz="2800" b="1" dirty="0">
                <a:solidFill>
                  <a:srgbClr val="0000CC"/>
                </a:solidFill>
                <a:effectLst/>
                <a:latin typeface="Times New Roman" panose="02020603050405020304" pitchFamily="18" charset="0"/>
                <a:ea typeface="Calibri" panose="020F0502020204030204" pitchFamily="34" charset="0"/>
              </a:rPr>
              <a:t>ẾU HỌC TẬP 1</a:t>
            </a:r>
            <a:endParaRPr lang="en-US" sz="2800" dirty="0"/>
          </a:p>
        </p:txBody>
      </p:sp>
      <p:sp>
        <p:nvSpPr>
          <p:cNvPr id="5" name="TextBox 4">
            <a:extLst>
              <a:ext uri="{FF2B5EF4-FFF2-40B4-BE49-F238E27FC236}">
                <a16:creationId xmlns:a16="http://schemas.microsoft.com/office/drawing/2014/main" id="{7440F465-5036-4C7C-81BE-DBBAFA7AB529}"/>
              </a:ext>
            </a:extLst>
          </p:cNvPr>
          <p:cNvSpPr txBox="1"/>
          <p:nvPr/>
        </p:nvSpPr>
        <p:spPr>
          <a:xfrm>
            <a:off x="660400" y="927102"/>
            <a:ext cx="10807700" cy="863250"/>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 Dựa vào kiến thức ngữ văn và đọc văn bản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Bùi Hồng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E7FAD5D-4F17-4B71-B7BE-A0D8BAA0F665}"/>
              </a:ext>
            </a:extLst>
          </p:cNvPr>
          <p:cNvGraphicFramePr>
            <a:graphicFrameLocks noGrp="1"/>
          </p:cNvGraphicFramePr>
          <p:nvPr>
            <p:extLst>
              <p:ext uri="{D42A27DB-BD31-4B8C-83A1-F6EECF244321}">
                <p14:modId xmlns:p14="http://schemas.microsoft.com/office/powerpoint/2010/main" val="3514970698"/>
              </p:ext>
            </p:extLst>
          </p:nvPr>
        </p:nvGraphicFramePr>
        <p:xfrm>
          <a:off x="660400" y="1891950"/>
          <a:ext cx="10807700" cy="4463861"/>
        </p:xfrm>
        <a:graphic>
          <a:graphicData uri="http://schemas.openxmlformats.org/drawingml/2006/table">
            <a:tbl>
              <a:tblPr firstRow="1" firstCol="1" bandRow="1">
                <a:tableStyleId>{ED083AE6-46FA-4A59-8FB0-9F97EB10719F}</a:tableStyleId>
              </a:tblPr>
              <a:tblGrid>
                <a:gridCol w="8490986">
                  <a:extLst>
                    <a:ext uri="{9D8B030D-6E8A-4147-A177-3AD203B41FA5}">
                      <a16:colId xmlns:a16="http://schemas.microsoft.com/office/drawing/2014/main" val="3941166786"/>
                    </a:ext>
                  </a:extLst>
                </a:gridCol>
                <a:gridCol w="2316714">
                  <a:extLst>
                    <a:ext uri="{9D8B030D-6E8A-4147-A177-3AD203B41FA5}">
                      <a16:colId xmlns:a16="http://schemas.microsoft.com/office/drawing/2014/main" val="3500459410"/>
                    </a:ext>
                  </a:extLst>
                </a:gridCol>
              </a:tblGrid>
              <a:tr h="0">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Câu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hỏi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Trả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lời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148402974"/>
                  </a:ext>
                </a:extLst>
              </a:tr>
              <a:tr h="0">
                <a:tc>
                  <a:txBody>
                    <a:bodyPr/>
                    <a:lstStyle/>
                    <a:p>
                      <a:pPr>
                        <a:lnSpc>
                          <a:spcPct val="107000"/>
                        </a:lnSpc>
                        <a:spcAft>
                          <a:spcPts val="800"/>
                        </a:spcAft>
                      </a:pPr>
                      <a:r>
                        <a:rPr lang="vi-VN" sz="2600" b="0" dirty="0">
                          <a:effectLst/>
                          <a:latin typeface="Times New Roman" panose="02020603050405020304" pitchFamily="18" charset="0"/>
                          <a:cs typeface="Times New Roman" panose="02020603050405020304" pitchFamily="18" charset="0"/>
                        </a:rPr>
                        <a:t>(</a:t>
                      </a:r>
                      <a:r>
                        <a:rPr lang="vi-VN" sz="2600" b="0" dirty="0">
                          <a:solidFill>
                            <a:srgbClr val="000000"/>
                          </a:solidFill>
                          <a:effectLst/>
                          <a:latin typeface="Times New Roman" panose="02020603050405020304" pitchFamily="18" charset="0"/>
                          <a:cs typeface="Times New Roman" panose="02020603050405020304" pitchFamily="18" charset="0"/>
                        </a:rPr>
                        <a:t>1) </a:t>
                      </a:r>
                      <a:r>
                        <a:rPr lang="en-US" sz="2600" b="0" dirty="0" err="1">
                          <a:solidFill>
                            <a:srgbClr val="000000"/>
                          </a:solidFill>
                          <a:effectLst/>
                          <a:latin typeface="Times New Roman" panose="02020603050405020304" pitchFamily="18" charset="0"/>
                          <a:cs typeface="Times New Roman" panose="02020603050405020304" pitchFamily="18" charset="0"/>
                        </a:rPr>
                        <a:t>Giới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thiệu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hiểu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biết</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về</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giả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Bùi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Hồng</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076479"/>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(2) </a:t>
                      </a:r>
                      <a:r>
                        <a:rPr lang="en-US" sz="2600" b="0" dirty="0" err="1">
                          <a:effectLst/>
                          <a:latin typeface="Times New Roman" panose="02020603050405020304" pitchFamily="18" charset="0"/>
                          <a:cs typeface="Times New Roman" panose="02020603050405020304" pitchFamily="18" charset="0"/>
                        </a:rPr>
                        <a:t>Nêu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những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từ</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ngữ</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vi-VN" sz="2600" b="0" dirty="0">
                          <a:effectLst/>
                          <a:latin typeface="Times New Roman" panose="02020603050405020304" pitchFamily="18" charset="0"/>
                          <a:cs typeface="Times New Roman" panose="02020603050405020304" pitchFamily="18" charset="0"/>
                        </a:rPr>
                        <a:t>một đoạn văn bản mà mình yêu thích.</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145801"/>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r>
                        <a:rPr lang="en-US" sz="2600" b="0" dirty="0">
                          <a:effectLst/>
                          <a:latin typeface="Times New Roman" panose="02020603050405020304" pitchFamily="18" charset="0"/>
                          <a:cs typeface="Times New Roman" panose="02020603050405020304" pitchFamily="18" charset="0"/>
                        </a:rPr>
                        <a:t>3) </a:t>
                      </a:r>
                      <a:r>
                        <a:rPr lang="en-US" sz="2600" b="0" dirty="0" err="1">
                          <a:effectLst/>
                          <a:latin typeface="Times New Roman" panose="02020603050405020304" pitchFamily="18" charset="0"/>
                          <a:cs typeface="Times New Roman" panose="02020603050405020304" pitchFamily="18" charset="0"/>
                        </a:rPr>
                        <a:t>Xác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định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loại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biểu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đạt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chính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7338689"/>
                  </a:ext>
                </a:extLst>
              </a:tr>
              <a:tr h="0">
                <a:tc>
                  <a:txBody>
                    <a:bodyPr/>
                    <a:lstStyle/>
                    <a:p>
                      <a:pPr algn="just">
                        <a:lnSpc>
                          <a:spcPct val="107000"/>
                        </a:lnSpc>
                        <a:spcAft>
                          <a:spcPts val="800"/>
                        </a:spcAft>
                      </a:pPr>
                      <a:r>
                        <a:rPr lang="en-US" sz="2600" b="0">
                          <a:effectLst/>
                          <a:latin typeface="Times New Roman" panose="02020603050405020304" pitchFamily="18" charset="0"/>
                          <a:cs typeface="Times New Roman" panose="02020603050405020304" pitchFamily="18" charset="0"/>
                        </a:rPr>
                        <a:t>(4) Vấn đề nghị luận của vă</a:t>
                      </a:r>
                      <a:r>
                        <a:rPr lang="vi-VN" sz="2600" b="0">
                          <a:effectLst/>
                          <a:latin typeface="Times New Roman" panose="02020603050405020304" pitchFamily="18" charset="0"/>
                          <a:cs typeface="Times New Roman" panose="02020603050405020304" pitchFamily="18" charset="0"/>
                        </a:rPr>
                        <a:t>n bản </a:t>
                      </a:r>
                      <a:r>
                        <a:rPr lang="en-US" sz="2600" b="0">
                          <a:solidFill>
                            <a:srgbClr val="000000"/>
                          </a:solidFill>
                          <a:effectLst/>
                          <a:latin typeface="Times New Roman" panose="02020603050405020304" pitchFamily="18" charset="0"/>
                          <a:cs typeface="Times New Roman" panose="02020603050405020304" pitchFamily="18" charset="0"/>
                        </a:rPr>
                        <a:t>là gì? Nhan đề văn bản liên quan như thế nào tới vấn đề </a:t>
                      </a:r>
                      <a:r>
                        <a:rPr lang="vi-VN" sz="2600" b="0">
                          <a:solidFill>
                            <a:srgbClr val="000000"/>
                          </a:solidFill>
                          <a:effectLst/>
                          <a:latin typeface="Times New Roman" panose="02020603050405020304" pitchFamily="18" charset="0"/>
                          <a:cs typeface="Times New Roman" panose="02020603050405020304" pitchFamily="18" charset="0"/>
                        </a:rPr>
                        <a:t>nghị luận?</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456404"/>
                  </a:ext>
                </a:extLst>
              </a:tr>
              <a:tr h="0">
                <a:tc>
                  <a:txBody>
                    <a:bodyPr/>
                    <a:lstStyle/>
                    <a:p>
                      <a:pPr algn="just">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(5) Mục đích</a:t>
                      </a:r>
                      <a:r>
                        <a:rPr lang="vi-VN" sz="2600" b="0">
                          <a:solidFill>
                            <a:srgbClr val="000000"/>
                          </a:solidFill>
                          <a:effectLst/>
                          <a:latin typeface="Times New Roman" panose="02020603050405020304" pitchFamily="18" charset="0"/>
                          <a:cs typeface="Times New Roman" panose="02020603050405020304" pitchFamily="18" charset="0"/>
                        </a:rPr>
                        <a:t> tác giả viết </a:t>
                      </a:r>
                      <a:r>
                        <a:rPr lang="en-US" sz="2600" b="0">
                          <a:solidFill>
                            <a:srgbClr val="000000"/>
                          </a:solidFill>
                          <a:effectLst/>
                          <a:latin typeface="Times New Roman" panose="02020603050405020304" pitchFamily="18" charset="0"/>
                          <a:cs typeface="Times New Roman" panose="02020603050405020304" pitchFamily="18" charset="0"/>
                        </a:rPr>
                        <a:t>bài nghị luận này là gì? Bằng cách nào tác giả đạt được mục đích của mình?</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082662"/>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 (6) </a:t>
                      </a:r>
                      <a:r>
                        <a:rPr lang="en-US" sz="2600" b="0" dirty="0" err="1">
                          <a:solidFill>
                            <a:srgbClr val="000000"/>
                          </a:solidFill>
                          <a:effectLst/>
                          <a:latin typeface="Times New Roman" panose="02020603050405020304" pitchFamily="18" charset="0"/>
                          <a:cs typeface="Times New Roman" panose="02020603050405020304" pitchFamily="18" charset="0"/>
                        </a:rPr>
                        <a:t>Xác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định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bố</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cục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văn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bản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và</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nội</a:t>
                      </a:r>
                      <a:r>
                        <a:rPr lang="en-US" sz="2600" b="0" dirty="0">
                          <a:solidFill>
                            <a:srgbClr val="000000"/>
                          </a:solidFill>
                          <a:effectLst/>
                          <a:latin typeface="Times New Roman" panose="02020603050405020304" pitchFamily="18" charset="0"/>
                          <a:cs typeface="Times New Roman" panose="02020603050405020304" pitchFamily="18" charset="0"/>
                        </a:rPr>
                        <a:t> dung </a:t>
                      </a:r>
                      <a:r>
                        <a:rPr lang="en-US" sz="2600" b="0" dirty="0" err="1">
                          <a:solidFill>
                            <a:srgbClr val="000000"/>
                          </a:solidFill>
                          <a:effectLst/>
                          <a:latin typeface="Times New Roman" panose="02020603050405020304" pitchFamily="18" charset="0"/>
                          <a:cs typeface="Times New Roman" panose="02020603050405020304" pitchFamily="18" charset="0"/>
                        </a:rPr>
                        <a:t>chính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của</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từng</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phần</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8107422"/>
                  </a:ext>
                </a:extLst>
              </a:tr>
            </a:tbl>
          </a:graphicData>
        </a:graphic>
      </p:graphicFrame>
    </p:spTree>
    <p:extLst>
      <p:ext uri="{BB962C8B-B14F-4D97-AF65-F5344CB8AC3E}">
        <p14:creationId xmlns:p14="http://schemas.microsoft.com/office/powerpoint/2010/main" val="72287978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wearing glasses&#10;&#10;Description automatically generated with medium confidence">
            <a:extLst>
              <a:ext uri="{FF2B5EF4-FFF2-40B4-BE49-F238E27FC236}">
                <a16:creationId xmlns:a16="http://schemas.microsoft.com/office/drawing/2014/main" id="{45493635-23A4-43D5-B5A9-6A52E3088F84}"/>
              </a:ext>
            </a:extLst>
          </p:cNvPr>
          <p:cNvPicPr>
            <a:picLocks noChangeAspect="1"/>
          </p:cNvPicPr>
          <p:nvPr/>
        </p:nvPicPr>
        <p:blipFill rotWithShape="1">
          <a:blip r:embed="rId2">
            <a:duotone>
              <a:prstClr val="black"/>
              <a:prstClr val="white"/>
            </a:duotone>
          </a:blip>
          <a:srcRect t="10106" r="1" b="38857"/>
          <a:stretch/>
        </p:blipFill>
        <p:spPr>
          <a:xfrm>
            <a:off x="3121955" y="10"/>
            <a:ext cx="9070044" cy="6857990"/>
          </a:xfrm>
          <a:custGeom>
            <a:avLst/>
            <a:gdLst/>
            <a:ahLst/>
            <a:cxnLst/>
            <a:rect l="l" t="t" r="r" b="b"/>
            <a:pathLst>
              <a:path w="9070044" h="6858000">
                <a:moveTo>
                  <a:pt x="1619628" y="0"/>
                </a:moveTo>
                <a:lnTo>
                  <a:pt x="4520115" y="0"/>
                </a:lnTo>
                <a:lnTo>
                  <a:pt x="6067239" y="0"/>
                </a:lnTo>
                <a:lnTo>
                  <a:pt x="6179699" y="0"/>
                </a:lnTo>
                <a:lnTo>
                  <a:pt x="8129366" y="0"/>
                </a:lnTo>
                <a:lnTo>
                  <a:pt x="9070044" y="0"/>
                </a:lnTo>
                <a:lnTo>
                  <a:pt x="9070044" y="6858000"/>
                </a:lnTo>
                <a:lnTo>
                  <a:pt x="8129366" y="6858000"/>
                </a:lnTo>
                <a:lnTo>
                  <a:pt x="6179699" y="6858000"/>
                </a:lnTo>
                <a:lnTo>
                  <a:pt x="6067239" y="6858000"/>
                </a:lnTo>
                <a:lnTo>
                  <a:pt x="4520115"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A3F3EC3-AA0C-408F-83F8-FE215781489B}"/>
              </a:ext>
            </a:extLst>
          </p:cNvPr>
          <p:cNvSpPr txBox="1"/>
          <p:nvPr/>
        </p:nvSpPr>
        <p:spPr>
          <a:xfrm>
            <a:off x="331719" y="187151"/>
            <a:ext cx="6092686"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731F732-CF68-4EE3-A207-7C86B347CDC2}"/>
              </a:ext>
            </a:extLst>
          </p:cNvPr>
          <p:cNvSpPr/>
          <p:nvPr/>
        </p:nvSpPr>
        <p:spPr>
          <a:xfrm>
            <a:off x="660399" y="1300163"/>
            <a:ext cx="4025901"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(1931-2012)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6B1B01-43C2-40C2-A637-33B61F87D49E}"/>
              </a:ext>
            </a:extLst>
          </p:cNvPr>
          <p:cNvSpPr/>
          <p:nvPr/>
        </p:nvSpPr>
        <p:spPr>
          <a:xfrm>
            <a:off x="490506" y="2478347"/>
            <a:ext cx="4381532"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7AC2ED0-7C4A-4D49-9777-CB32735FB687}"/>
              </a:ext>
            </a:extLst>
          </p:cNvPr>
          <p:cNvSpPr/>
          <p:nvPr/>
        </p:nvSpPr>
        <p:spPr>
          <a:xfrm>
            <a:off x="317465" y="3656531"/>
            <a:ext cx="4711768" cy="985837"/>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1DAD0F2-F622-489A-B739-53533476C7FC}"/>
              </a:ext>
            </a:extLst>
          </p:cNvPr>
          <p:cNvSpPr/>
          <p:nvPr/>
        </p:nvSpPr>
        <p:spPr>
          <a:xfrm>
            <a:off x="331720" y="5143500"/>
            <a:ext cx="5240406" cy="12001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D672C965-5F0B-4C9A-8392-8EC2A3E1F915}"/>
              </a:ext>
            </a:extLst>
          </p:cNvPr>
          <p:cNvSpPr/>
          <p:nvPr/>
        </p:nvSpPr>
        <p:spPr>
          <a:xfrm>
            <a:off x="1771651" y="480934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BCB2514-2AED-41A6-9AB0-0B7C372ABCA0}"/>
              </a:ext>
            </a:extLst>
          </p:cNvPr>
          <p:cNvSpPr/>
          <p:nvPr/>
        </p:nvSpPr>
        <p:spPr>
          <a:xfrm>
            <a:off x="1686700" y="3336279"/>
            <a:ext cx="1350304" cy="183886"/>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E84C1D8-8227-4D23-8429-83B14BDC54F3}"/>
              </a:ext>
            </a:extLst>
          </p:cNvPr>
          <p:cNvSpPr/>
          <p:nvPr/>
        </p:nvSpPr>
        <p:spPr>
          <a:xfrm>
            <a:off x="1717929" y="210425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9672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6"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7B6570E-2684-4037-92C7-5816FDECA556}"/>
              </a:ext>
            </a:extLst>
          </p:cNvPr>
          <p:cNvSpPr/>
          <p:nvPr/>
        </p:nvSpPr>
        <p:spPr>
          <a:xfrm>
            <a:off x="4147636" y="2293497"/>
            <a:ext cx="3879820" cy="2270364"/>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en-US" sz="4800" b="1" kern="1200" dirty="0" err="1">
                <a:latin typeface="Times New Roman" panose="02020603050405020304" pitchFamily="18" charset="0"/>
                <a:cs typeface="Times New Roman" panose="02020603050405020304" pitchFamily="18" charset="0"/>
              </a:rPr>
              <a:t>Tác</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phẩm</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chính</a:t>
            </a:r>
            <a:endParaRPr lang="en-US" sz="4800" b="1" kern="1200" dirty="0">
              <a:latin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6E25B9D7-856F-41E6-A840-9187C27151F2}"/>
              </a:ext>
            </a:extLst>
          </p:cNvPr>
          <p:cNvSpPr/>
          <p:nvPr/>
        </p:nvSpPr>
        <p:spPr>
          <a:xfrm>
            <a:off x="6577149" y="120728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4698A60-986B-4F75-87F2-C0C7AF1BF8F6}"/>
              </a:ext>
            </a:extLst>
          </p:cNvPr>
          <p:cNvSpPr/>
          <p:nvPr/>
        </p:nvSpPr>
        <p:spPr>
          <a:xfrm>
            <a:off x="4505022" y="228600"/>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(1968)</a:t>
            </a:r>
          </a:p>
        </p:txBody>
      </p:sp>
      <p:sp>
        <p:nvSpPr>
          <p:cNvPr id="8" name="Hexagon 7">
            <a:extLst>
              <a:ext uri="{FF2B5EF4-FFF2-40B4-BE49-F238E27FC236}">
                <a16:creationId xmlns:a16="http://schemas.microsoft.com/office/drawing/2014/main" id="{D5EC1241-E27E-43BA-BBDE-58331F90CF90}"/>
              </a:ext>
            </a:extLst>
          </p:cNvPr>
          <p:cNvSpPr/>
          <p:nvPr/>
        </p:nvSpPr>
        <p:spPr>
          <a:xfrm>
            <a:off x="8285571" y="280236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5421E59D-294B-4857-8904-0EEBAAFBEA80}"/>
              </a:ext>
            </a:extLst>
          </p:cNvPr>
          <p:cNvSpPr/>
          <p:nvPr/>
        </p:nvSpPr>
        <p:spPr>
          <a:xfrm>
            <a:off x="7420981" y="1373062"/>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363841"/>
              <a:satOff val="-20982"/>
              <a:lumOff val="2157"/>
              <a:alphaOff val="0"/>
            </a:schemeClr>
          </a:fillRef>
          <a:effectRef idx="0">
            <a:schemeClr val="accent2">
              <a:hueOff val="-363841"/>
              <a:satOff val="-20982"/>
              <a:lumOff val="2157"/>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ron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vâng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mẹ</a:t>
            </a:r>
            <a:r>
              <a:rPr lang="en-US" sz="2800" kern="1200" dirty="0">
                <a:latin typeface="Times New Roman" panose="02020603050405020304" pitchFamily="18" charset="0"/>
                <a:cs typeface="Times New Roman" panose="02020603050405020304" pitchFamily="18" charset="0"/>
              </a:rPr>
              <a:t> (1969)</a:t>
            </a:r>
          </a:p>
        </p:txBody>
      </p:sp>
      <p:sp>
        <p:nvSpPr>
          <p:cNvPr id="10" name="Hexagon 9">
            <a:extLst>
              <a:ext uri="{FF2B5EF4-FFF2-40B4-BE49-F238E27FC236}">
                <a16:creationId xmlns:a16="http://schemas.microsoft.com/office/drawing/2014/main" id="{02478598-2AE3-4908-A4ED-261F9ADBF813}"/>
              </a:ext>
            </a:extLst>
          </p:cNvPr>
          <p:cNvSpPr/>
          <p:nvPr/>
        </p:nvSpPr>
        <p:spPr>
          <a:xfrm>
            <a:off x="7098791" y="4602907"/>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511202E-3D3C-42DD-81C6-BBBF046CB72D}"/>
              </a:ext>
            </a:extLst>
          </p:cNvPr>
          <p:cNvSpPr/>
          <p:nvPr/>
        </p:nvSpPr>
        <p:spPr>
          <a:xfrm>
            <a:off x="1171551" y="925326"/>
            <a:ext cx="3333471" cy="2270363"/>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mùa</a:t>
            </a:r>
            <a:r>
              <a:rPr lang="en-US" sz="2800" kern="1200" dirty="0">
                <a:latin typeface="Times New Roman" panose="02020603050405020304" pitchFamily="18" charset="0"/>
                <a:cs typeface="Times New Roman" panose="02020603050405020304" pitchFamily="18" charset="0"/>
              </a:rPr>
              <a:t>” (1987), “</a:t>
            </a:r>
            <a:r>
              <a:rPr lang="en-US" sz="2800" kern="1200" dirty="0" err="1">
                <a:latin typeface="Times New Roman" panose="02020603050405020304" pitchFamily="18" charset="0"/>
                <a:cs typeface="Times New Roman" panose="02020603050405020304" pitchFamily="18" charset="0"/>
              </a:rPr>
              <a:t>Mười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(1997)</a:t>
            </a:r>
          </a:p>
        </p:txBody>
      </p:sp>
      <p:sp>
        <p:nvSpPr>
          <p:cNvPr id="12" name="Hexagon 11">
            <a:extLst>
              <a:ext uri="{FF2B5EF4-FFF2-40B4-BE49-F238E27FC236}">
                <a16:creationId xmlns:a16="http://schemas.microsoft.com/office/drawing/2014/main" id="{EE24CF8A-D7A3-4CA3-AD93-02AE3EA58824}"/>
              </a:ext>
            </a:extLst>
          </p:cNvPr>
          <p:cNvSpPr/>
          <p:nvPr/>
        </p:nvSpPr>
        <p:spPr>
          <a:xfrm>
            <a:off x="4154855" y="4789811"/>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526FA84-A7BA-4FF5-BAE2-B4D4E546BCDB}"/>
              </a:ext>
            </a:extLst>
          </p:cNvPr>
          <p:cNvSpPr/>
          <p:nvPr/>
        </p:nvSpPr>
        <p:spPr>
          <a:xfrm>
            <a:off x="4505022" y="4768688"/>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091522"/>
              <a:satOff val="-62946"/>
              <a:lumOff val="6471"/>
              <a:alphaOff val="0"/>
            </a:schemeClr>
          </a:fillRef>
          <a:effectRef idx="0">
            <a:schemeClr val="accent2">
              <a:hueOff val="-1091522"/>
              <a:satOff val="-62946"/>
              <a:lumOff val="647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bỉnh</a:t>
            </a:r>
            <a:r>
              <a:rPr lang="en-US" sz="2800" kern="1200" dirty="0">
                <a:latin typeface="Times New Roman" panose="02020603050405020304" pitchFamily="18" charset="0"/>
                <a:cs typeface="Times New Roman" panose="02020603050405020304" pitchFamily="18" charset="0"/>
              </a:rPr>
              <a:t>” (2001)</a:t>
            </a:r>
          </a:p>
        </p:txBody>
      </p:sp>
      <p:sp>
        <p:nvSpPr>
          <p:cNvPr id="14" name="Freeform: Shape 13">
            <a:extLst>
              <a:ext uri="{FF2B5EF4-FFF2-40B4-BE49-F238E27FC236}">
                <a16:creationId xmlns:a16="http://schemas.microsoft.com/office/drawing/2014/main" id="{32D133B5-26F1-4D2C-A2B3-92D2322361E7}"/>
              </a:ext>
            </a:extLst>
          </p:cNvPr>
          <p:cNvSpPr/>
          <p:nvPr/>
        </p:nvSpPr>
        <p:spPr>
          <a:xfrm>
            <a:off x="1575528" y="3624224"/>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(2022)</a:t>
            </a:r>
          </a:p>
        </p:txBody>
      </p:sp>
      <p:pic>
        <p:nvPicPr>
          <p:cNvPr id="15" name="Picture 14">
            <a:extLst>
              <a:ext uri="{FF2B5EF4-FFF2-40B4-BE49-F238E27FC236}">
                <a16:creationId xmlns:a16="http://schemas.microsoft.com/office/drawing/2014/main" id="{A0EB03DF-B6A9-4A18-A7AE-5987A9CA1F30}"/>
              </a:ext>
            </a:extLst>
          </p:cNvPr>
          <p:cNvPicPr>
            <a:picLocks noChangeAspect="1"/>
          </p:cNvPicPr>
          <p:nvPr/>
        </p:nvPicPr>
        <p:blipFill>
          <a:blip r:embed="rId2"/>
          <a:stretch>
            <a:fillRect/>
          </a:stretch>
        </p:blipFill>
        <p:spPr>
          <a:xfrm>
            <a:off x="7826035" y="3748354"/>
            <a:ext cx="3130914" cy="2487345"/>
          </a:xfrm>
          <a:prstGeom prst="ellipse">
            <a:avLst/>
          </a:prstGeom>
          <a:ln>
            <a:noFill/>
          </a:ln>
          <a:effectLst>
            <a:softEdge rad="112500"/>
          </a:effectLst>
        </p:spPr>
      </p:pic>
    </p:spTree>
    <p:extLst>
      <p:ext uri="{BB962C8B-B14F-4D97-AF65-F5344CB8AC3E}">
        <p14:creationId xmlns:p14="http://schemas.microsoft.com/office/powerpoint/2010/main" val="38843535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3DD21-A610-4529-A29D-875341BB6620}"/>
              </a:ext>
            </a:extLst>
          </p:cNvPr>
          <p:cNvSpPr txBox="1"/>
          <p:nvPr/>
        </p:nvSpPr>
        <p:spPr>
          <a:xfrm>
            <a:off x="660400" y="435396"/>
            <a:ext cx="10807700"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a:extLst>
              <a:ext uri="{FF2B5EF4-FFF2-40B4-BE49-F238E27FC236}">
                <a16:creationId xmlns:a16="http://schemas.microsoft.com/office/drawing/2014/main" id="{935EE4BA-F8D1-4DC7-8EDA-8DA7B659454E}"/>
              </a:ext>
            </a:extLst>
          </p:cNvPr>
          <p:cNvSpPr/>
          <p:nvPr/>
        </p:nvSpPr>
        <p:spPr>
          <a:xfrm>
            <a:off x="957773" y="1314450"/>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To, </a:t>
            </a:r>
            <a:r>
              <a:rPr lang="en-US" sz="3600" kern="1200" dirty="0" err="1">
                <a:latin typeface="Times New Roman" panose="02020603050405020304" pitchFamily="18" charset="0"/>
                <a:cs typeface="Times New Roman" panose="02020603050405020304" pitchFamily="18" charset="0"/>
              </a:rPr>
              <a:t>rõ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ràng</a:t>
            </a:r>
            <a:r>
              <a:rPr lang="en-US" sz="3600" kern="1200" dirty="0">
                <a:latin typeface="Times New Roman" panose="02020603050405020304" pitchFamily="18" charset="0"/>
                <a:cs typeface="Times New Roman" panose="02020603050405020304" pitchFamily="18" charset="0"/>
              </a:rPr>
              <a:t>.</a:t>
            </a:r>
          </a:p>
        </p:txBody>
      </p:sp>
      <p:sp>
        <p:nvSpPr>
          <p:cNvPr id="7" name="Freeform: Shape 6">
            <a:extLst>
              <a:ext uri="{FF2B5EF4-FFF2-40B4-BE49-F238E27FC236}">
                <a16:creationId xmlns:a16="http://schemas.microsoft.com/office/drawing/2014/main" id="{64E405AB-EADE-4F95-91A9-A1D5B876A6EB}"/>
              </a:ext>
            </a:extLst>
          </p:cNvPr>
          <p:cNvSpPr/>
          <p:nvPr/>
        </p:nvSpPr>
        <p:spPr>
          <a:xfrm>
            <a:off x="4653132" y="2185987"/>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Thể</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loại</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văn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929F137C-F981-411A-A79B-4CCB992D1410}"/>
              </a:ext>
            </a:extLst>
          </p:cNvPr>
          <p:cNvSpPr/>
          <p:nvPr/>
        </p:nvSpPr>
        <p:spPr>
          <a:xfrm>
            <a:off x="8348491" y="3443286"/>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PTBĐ </a:t>
            </a:r>
            <a:r>
              <a:rPr lang="en-US" sz="3600" b="1" kern="1200" dirty="0" err="1">
                <a:latin typeface="Times New Roman" panose="02020603050405020304" pitchFamily="18" charset="0"/>
                <a:cs typeface="Times New Roman" panose="02020603050405020304" pitchFamily="18" charset="0"/>
              </a:rPr>
              <a:t>chính</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E521481-2C0C-421E-A564-2A628F6BBD0A}"/>
              </a:ext>
            </a:extLst>
          </p:cNvPr>
          <p:cNvPicPr>
            <a:picLocks noChangeAspect="1"/>
          </p:cNvPicPr>
          <p:nvPr/>
        </p:nvPicPr>
        <p:blipFill>
          <a:blip r:embed="rId2"/>
          <a:stretch>
            <a:fillRect/>
          </a:stretch>
        </p:blipFill>
        <p:spPr>
          <a:xfrm>
            <a:off x="957773" y="3996483"/>
            <a:ext cx="3209925" cy="2426121"/>
          </a:xfrm>
          <a:prstGeom prst="ellipse">
            <a:avLst/>
          </a:prstGeom>
          <a:ln>
            <a:noFill/>
          </a:ln>
          <a:effectLst>
            <a:softEdge rad="112500"/>
          </a:effectLst>
        </p:spPr>
      </p:pic>
    </p:spTree>
    <p:extLst>
      <p:ext uri="{BB962C8B-B14F-4D97-AF65-F5344CB8AC3E}">
        <p14:creationId xmlns:p14="http://schemas.microsoft.com/office/powerpoint/2010/main" val="1544721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88C931-7946-475A-9DE3-D6DB54016444}"/>
              </a:ext>
            </a:extLst>
          </p:cNvPr>
          <p:cNvGrpSpPr/>
          <p:nvPr/>
        </p:nvGrpSpPr>
        <p:grpSpPr>
          <a:xfrm>
            <a:off x="374198" y="458789"/>
            <a:ext cx="3385355" cy="5675311"/>
            <a:chOff x="5370799" y="1130300"/>
            <a:chExt cx="4544726" cy="5529384"/>
          </a:xfrm>
        </p:grpSpPr>
        <p:pic>
          <p:nvPicPr>
            <p:cNvPr id="8" name="Picture 7">
              <a:extLst>
                <a:ext uri="{FF2B5EF4-FFF2-40B4-BE49-F238E27FC236}">
                  <a16:creationId xmlns:a16="http://schemas.microsoft.com/office/drawing/2014/main" id="{C5A452E4-2794-4F6F-BD73-4D4D690C5695}"/>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7" name="Arrow: Chevron 6">
              <a:extLst>
                <a:ext uri="{FF2B5EF4-FFF2-40B4-BE49-F238E27FC236}">
                  <a16:creationId xmlns:a16="http://schemas.microsoft.com/office/drawing/2014/main" id="{63E27F42-D633-46F1-9799-77AC0D27084E}"/>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6D6DD6BB-CCA5-45D3-A299-A6760A27DB4D}"/>
              </a:ext>
            </a:extLst>
          </p:cNvPr>
          <p:cNvGrpSpPr/>
          <p:nvPr/>
        </p:nvGrpSpPr>
        <p:grpSpPr>
          <a:xfrm>
            <a:off x="3906464" y="458789"/>
            <a:ext cx="3385355" cy="5675311"/>
            <a:chOff x="5370799" y="1130300"/>
            <a:chExt cx="4544726" cy="5529384"/>
          </a:xfrm>
        </p:grpSpPr>
        <p:pic>
          <p:nvPicPr>
            <p:cNvPr id="11" name="Picture 10">
              <a:extLst>
                <a:ext uri="{FF2B5EF4-FFF2-40B4-BE49-F238E27FC236}">
                  <a16:creationId xmlns:a16="http://schemas.microsoft.com/office/drawing/2014/main" id="{12AEC50E-C90F-4F63-836E-73472AE99DF1}"/>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4" name="Arrow: Chevron 13">
              <a:extLst>
                <a:ext uri="{FF2B5EF4-FFF2-40B4-BE49-F238E27FC236}">
                  <a16:creationId xmlns:a16="http://schemas.microsoft.com/office/drawing/2014/main" id="{9D410B9D-290C-4DB6-9B92-253D9B4014C5}"/>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D49656C5-463D-4786-B47B-9442C4C3C496}"/>
              </a:ext>
            </a:extLst>
          </p:cNvPr>
          <p:cNvGrpSpPr/>
          <p:nvPr/>
        </p:nvGrpSpPr>
        <p:grpSpPr>
          <a:xfrm>
            <a:off x="7438730" y="458789"/>
            <a:ext cx="4563576" cy="5675311"/>
            <a:chOff x="5370799" y="1130300"/>
            <a:chExt cx="4544726" cy="5529384"/>
          </a:xfrm>
        </p:grpSpPr>
        <p:pic>
          <p:nvPicPr>
            <p:cNvPr id="16" name="Picture 15">
              <a:extLst>
                <a:ext uri="{FF2B5EF4-FFF2-40B4-BE49-F238E27FC236}">
                  <a16:creationId xmlns:a16="http://schemas.microsoft.com/office/drawing/2014/main" id="{579F931C-A58F-4634-A2F8-54A221C92507}"/>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9" name="Arrow: Chevron 18">
              <a:extLst>
                <a:ext uri="{FF2B5EF4-FFF2-40B4-BE49-F238E27FC236}">
                  <a16:creationId xmlns:a16="http://schemas.microsoft.com/office/drawing/2014/main" id="{0BCFEE5B-8A6A-41F7-8E53-4E906F8F3398}"/>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a:extLst>
              <a:ext uri="{FF2B5EF4-FFF2-40B4-BE49-F238E27FC236}">
                <a16:creationId xmlns:a16="http://schemas.microsoft.com/office/drawing/2014/main" id="{2ADEF8B7-890F-4FD5-A1E1-C00A17E5BA52}"/>
              </a:ext>
            </a:extLst>
          </p:cNvPr>
          <p:cNvSpPr txBox="1"/>
          <p:nvPr/>
        </p:nvSpPr>
        <p:spPr>
          <a:xfrm>
            <a:off x="770260" y="1013102"/>
            <a:ext cx="2830189"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Vấn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endParaRPr lang="en-US" sz="2800" dirty="0"/>
          </a:p>
        </p:txBody>
      </p:sp>
      <p:sp>
        <p:nvSpPr>
          <p:cNvPr id="23" name="TextBox 22">
            <a:extLst>
              <a:ext uri="{FF2B5EF4-FFF2-40B4-BE49-F238E27FC236}">
                <a16:creationId xmlns:a16="http://schemas.microsoft.com/office/drawing/2014/main" id="{FF7C9179-6B02-433B-B555-16BA2D5D43B0}"/>
              </a:ext>
            </a:extLst>
          </p:cNvPr>
          <p:cNvSpPr txBox="1"/>
          <p:nvPr/>
        </p:nvSpPr>
        <p:spPr>
          <a:xfrm>
            <a:off x="649439" y="2011143"/>
            <a:ext cx="2830189" cy="2835713"/>
          </a:xfrm>
          <a:prstGeom prst="rect">
            <a:avLst/>
          </a:prstGeom>
          <a:noFill/>
        </p:spPr>
        <p:txBody>
          <a:bodyPr wrap="square">
            <a:spAutoFit/>
          </a:bodyPr>
          <a:lstStyle/>
          <a:p>
            <a:pPr algn="ctr">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BDFEF43-BF35-47BA-BE2B-AEB319759354}"/>
              </a:ext>
            </a:extLst>
          </p:cNvPr>
          <p:cNvSpPr txBox="1"/>
          <p:nvPr/>
        </p:nvSpPr>
        <p:spPr>
          <a:xfrm>
            <a:off x="4415235" y="1028700"/>
            <a:ext cx="2152258"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Nhan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đề</a:t>
            </a:r>
            <a:endParaRPr lang="en-US" sz="2800" dirty="0"/>
          </a:p>
        </p:txBody>
      </p:sp>
      <p:sp>
        <p:nvSpPr>
          <p:cNvPr id="27" name="TextBox 26">
            <a:extLst>
              <a:ext uri="{FF2B5EF4-FFF2-40B4-BE49-F238E27FC236}">
                <a16:creationId xmlns:a16="http://schemas.microsoft.com/office/drawing/2014/main" id="{96732B05-3F2F-4249-8AD7-DDD85A467377}"/>
              </a:ext>
            </a:extLst>
          </p:cNvPr>
          <p:cNvSpPr txBox="1"/>
          <p:nvPr/>
        </p:nvSpPr>
        <p:spPr>
          <a:xfrm>
            <a:off x="8518928" y="1013102"/>
            <a:ext cx="2253853"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endParaRPr lang="en-US" sz="2800" dirty="0"/>
          </a:p>
        </p:txBody>
      </p:sp>
      <p:sp>
        <p:nvSpPr>
          <p:cNvPr id="29" name="TextBox 28">
            <a:extLst>
              <a:ext uri="{FF2B5EF4-FFF2-40B4-BE49-F238E27FC236}">
                <a16:creationId xmlns:a16="http://schemas.microsoft.com/office/drawing/2014/main" id="{D5D103E8-0F31-4CF4-BF52-15CE48CC7091}"/>
              </a:ext>
            </a:extLst>
          </p:cNvPr>
          <p:cNvSpPr txBox="1"/>
          <p:nvPr/>
        </p:nvSpPr>
        <p:spPr>
          <a:xfrm>
            <a:off x="4184046" y="1976453"/>
            <a:ext cx="2830189" cy="1647182"/>
          </a:xfrm>
          <a:prstGeom prst="rect">
            <a:avLst/>
          </a:prstGeom>
          <a:noFill/>
        </p:spPr>
        <p:txBody>
          <a:bodyPr wrap="square">
            <a:spAutoFit/>
          </a:bodyPr>
          <a:lstStyle/>
          <a:p>
            <a:pPr algn="ctr">
              <a:lnSpc>
                <a:spcPct val="107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50A4564A-E9E4-4EEB-B686-5D8332239170}"/>
              </a:ext>
            </a:extLst>
          </p:cNvPr>
          <p:cNvSpPr txBox="1"/>
          <p:nvPr/>
        </p:nvSpPr>
        <p:spPr>
          <a:xfrm>
            <a:off x="7678338" y="1968279"/>
            <a:ext cx="4068024" cy="3757760"/>
          </a:xfrm>
          <a:prstGeom prst="rect">
            <a:avLst/>
          </a:prstGeom>
          <a:noFill/>
        </p:spPr>
        <p:txBody>
          <a:bodyPr wrap="square">
            <a:spAutoFit/>
          </a:bodyPr>
          <a:lstStyle/>
          <a:p>
            <a:pPr algn="ctr">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 thống ý kiến, lí lẽ, dẫn chứng tác 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6022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3D4DD-7261-4835-9CB3-12200741E6CB}"/>
              </a:ext>
            </a:extLst>
          </p:cNvPr>
          <p:cNvSpPr txBox="1"/>
          <p:nvPr/>
        </p:nvSpPr>
        <p:spPr>
          <a:xfrm>
            <a:off x="660400" y="415752"/>
            <a:ext cx="10807700" cy="530594"/>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Chevron 5">
            <a:extLst>
              <a:ext uri="{FF2B5EF4-FFF2-40B4-BE49-F238E27FC236}">
                <a16:creationId xmlns:a16="http://schemas.microsoft.com/office/drawing/2014/main" id="{8E1D1B93-23A6-42D7-A943-64E016FF5F15}"/>
              </a:ext>
            </a:extLst>
          </p:cNvPr>
          <p:cNvSpPr/>
          <p:nvPr/>
        </p:nvSpPr>
        <p:spPr>
          <a:xfrm>
            <a:off x="865845" y="1714503"/>
            <a:ext cx="3049652" cy="2468879"/>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6B35D3E-86AD-4B02-90FF-47DBF6530890}"/>
              </a:ext>
            </a:extLst>
          </p:cNvPr>
          <p:cNvSpPr/>
          <p:nvPr/>
        </p:nvSpPr>
        <p:spPr>
          <a:xfrm>
            <a:off x="149409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1(</a:t>
            </a:r>
            <a:r>
              <a:rPr lang="en-US" sz="2800" i="1" kern="1200" dirty="0" err="1">
                <a:latin typeface="Times New Roman" panose="02020603050405020304" pitchFamily="18" charset="0"/>
                <a:cs typeface="Times New Roman" panose="02020603050405020304" pitchFamily="18" charset="0"/>
              </a:rPr>
              <a:t>Từ</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hợp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chúng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trẻ</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em):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nghệ th</a:t>
            </a:r>
            <a:r>
              <a:rPr lang="en-US" sz="2800" kern="1200" dirty="0">
                <a:latin typeface="Times New Roman" panose="02020603050405020304" pitchFamily="18" charset="0"/>
                <a:cs typeface="Times New Roman" panose="02020603050405020304" pitchFamily="18" charset="0"/>
              </a:rPr>
              <a:t>u</a:t>
            </a:r>
            <a:r>
              <a:rPr lang="vi-VN" sz="2800" kern="1200" dirty="0">
                <a:latin typeface="Times New Roman" panose="02020603050405020304" pitchFamily="18" charset="0"/>
                <a:cs typeface="Times New Roman" panose="02020603050405020304" pitchFamily="18" charset="0"/>
              </a:rPr>
              <a:t>ật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06F97CA0-16C6-4945-A64A-D145D201005C}"/>
              </a:ext>
            </a:extLst>
          </p:cNvPr>
          <p:cNvSpPr/>
          <p:nvPr/>
        </p:nvSpPr>
        <p:spPr>
          <a:xfrm>
            <a:off x="4349225" y="1714503"/>
            <a:ext cx="3049652" cy="246887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661BAC9-51CB-4C30-9D0D-D4D0B75CE8E7}"/>
              </a:ext>
            </a:extLst>
          </p:cNvPr>
          <p:cNvSpPr/>
          <p:nvPr/>
        </p:nvSpPr>
        <p:spPr>
          <a:xfrm>
            <a:off x="497747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2 (</a:t>
            </a:r>
            <a:r>
              <a:rPr lang="en-US" sz="2800" i="1" kern="1200" dirty="0" err="1">
                <a:latin typeface="Times New Roman" panose="02020603050405020304" pitchFamily="18" charset="0"/>
                <a:cs typeface="Times New Roman" panose="02020603050405020304" pitchFamily="18" charset="0"/>
              </a:rPr>
              <a:t>Tiếp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dãy</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trường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thành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vô</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tận):</a:t>
            </a:r>
            <a:r>
              <a:rPr lang="vi-VN"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FCD3DEE1-1EAC-41BD-B06E-506B90F185B0}"/>
              </a:ext>
            </a:extLst>
          </p:cNvPr>
          <p:cNvSpPr/>
          <p:nvPr/>
        </p:nvSpPr>
        <p:spPr>
          <a:xfrm>
            <a:off x="7832607" y="1714503"/>
            <a:ext cx="3049652" cy="2468879"/>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D3C7B4CC-A4D0-4D50-A084-798D5BD3D8F7}"/>
              </a:ext>
            </a:extLst>
          </p:cNvPr>
          <p:cNvSpPr/>
          <p:nvPr/>
        </p:nvSpPr>
        <p:spPr>
          <a:xfrm>
            <a:off x="8460852"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3 (Còn lại): </a:t>
            </a:r>
            <a:r>
              <a:rPr lang="en-US" sz="2800" kern="1200" dirty="0" err="1">
                <a:latin typeface="Times New Roman" panose="02020603050405020304" pitchFamily="18" charset="0"/>
                <a:cs typeface="Times New Roman" panose="02020603050405020304" pitchFamily="18" charset="0"/>
              </a:rPr>
              <a:t>Khung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133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white brick wall&#10;&#10;Description automatically generated with low confidence">
            <a:extLst>
              <a:ext uri="{FF2B5EF4-FFF2-40B4-BE49-F238E27FC236}">
                <a16:creationId xmlns:a16="http://schemas.microsoft.com/office/drawing/2014/main" id="{4DE12027-E033-4AC4-8C99-A0B46628FD82}"/>
              </a:ext>
            </a:extLst>
          </p:cNvPr>
          <p:cNvPicPr>
            <a:picLocks noChangeAspect="1"/>
          </p:cNvPicPr>
          <p:nvPr/>
        </p:nvPicPr>
        <p:blipFill rotWithShape="1">
          <a:blip r:embed="rId2"/>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62B667F9-2F8A-4A9C-8FD1-11165317F7C9}"/>
              </a:ext>
            </a:extLst>
          </p:cNvPr>
          <p:cNvSpPr/>
          <p:nvPr/>
        </p:nvSpPr>
        <p:spPr>
          <a:xfrm>
            <a:off x="2419575" y="3624560"/>
            <a:ext cx="8010078" cy="1107996"/>
          </a:xfrm>
          <a:prstGeom prst="rect">
            <a:avLst/>
          </a:prstGeom>
          <a:noFill/>
        </p:spPr>
        <p:txBody>
          <a:bodyPr wrap="non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III.ĐỌC HIỂU VĂN BẢN</a:t>
            </a:r>
            <a:endPar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34702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20495D-0FEC-4871-B3A5-84579D345DE9}"/>
              </a:ext>
            </a:extLst>
          </p:cNvPr>
          <p:cNvPicPr>
            <a:picLocks noChangeAspect="1"/>
          </p:cNvPicPr>
          <p:nvPr/>
        </p:nvPicPr>
        <p:blipFill rotWithShape="1">
          <a:blip r:embed="rId2"/>
          <a:srcRect l="17500" r="7885"/>
          <a:stretch/>
        </p:blipFill>
        <p:spPr>
          <a:xfrm>
            <a:off x="631841" y="598720"/>
            <a:ext cx="4250878"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35F14D9A-EA35-4FEA-81FF-2505B930330C}"/>
              </a:ext>
            </a:extLst>
          </p:cNvPr>
          <p:cNvGraphicFramePr>
            <a:graphicFrameLocks noGrp="1"/>
          </p:cNvGraphicFramePr>
          <p:nvPr>
            <p:extLst>
              <p:ext uri="{D42A27DB-BD31-4B8C-83A1-F6EECF244321}">
                <p14:modId xmlns:p14="http://schemas.microsoft.com/office/powerpoint/2010/main" val="4082343860"/>
              </p:ext>
            </p:extLst>
          </p:nvPr>
        </p:nvGraphicFramePr>
        <p:xfrm>
          <a:off x="5354819" y="1486459"/>
          <a:ext cx="6164082" cy="3596640"/>
        </p:xfrm>
        <a:graphic>
          <a:graphicData uri="http://schemas.openxmlformats.org/drawingml/2006/table">
            <a:tbl>
              <a:tblPr firstRow="1" bandRow="1">
                <a:tableStyleId>{5C22544A-7EE6-4342-B048-85BDC9FD1C3A}</a:tableStyleId>
              </a:tblPr>
              <a:tblGrid>
                <a:gridCol w="1117002">
                  <a:extLst>
                    <a:ext uri="{9D8B030D-6E8A-4147-A177-3AD203B41FA5}">
                      <a16:colId xmlns:a16="http://schemas.microsoft.com/office/drawing/2014/main" val="1094412847"/>
                    </a:ext>
                  </a:extLst>
                </a:gridCol>
                <a:gridCol w="1231656">
                  <a:extLst>
                    <a:ext uri="{9D8B030D-6E8A-4147-A177-3AD203B41FA5}">
                      <a16:colId xmlns:a16="http://schemas.microsoft.com/office/drawing/2014/main" val="1966868048"/>
                    </a:ext>
                  </a:extLst>
                </a:gridCol>
                <a:gridCol w="1240614">
                  <a:extLst>
                    <a:ext uri="{9D8B030D-6E8A-4147-A177-3AD203B41FA5}">
                      <a16:colId xmlns:a16="http://schemas.microsoft.com/office/drawing/2014/main" val="2718431511"/>
                    </a:ext>
                  </a:extLst>
                </a:gridCol>
                <a:gridCol w="2574810">
                  <a:extLst>
                    <a:ext uri="{9D8B030D-6E8A-4147-A177-3AD203B41FA5}">
                      <a16:colId xmlns:a16="http://schemas.microsoft.com/office/drawing/2014/main" val="3930236745"/>
                    </a:ext>
                  </a:extLst>
                </a:gridCol>
              </a:tblGrid>
              <a:tr h="370840">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1</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2</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3</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4</a:t>
                      </a:r>
                      <a:endParaRPr lang="en-US" sz="2800" dirty="0">
                        <a:solidFill>
                          <a:schemeClr val="bg1"/>
                        </a:solidFill>
                      </a:endParaRPr>
                    </a:p>
                  </a:txBody>
                  <a:tcPr/>
                </a:tc>
                <a:extLst>
                  <a:ext uri="{0D108BD9-81ED-4DB2-BD59-A6C34878D82A}">
                    <a16:rowId xmlns:a16="http://schemas.microsoft.com/office/drawing/2014/main" val="2345633796"/>
                  </a:ext>
                </a:extLst>
              </a:tr>
              <a:tr h="370840">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b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vi-VN" sz="2800" dirty="0">
                          <a:solidFill>
                            <a:srgbClr val="000000"/>
                          </a:solidFill>
                          <a:effectLst/>
                          <a:latin typeface="Times New Roman" panose="02020603050405020304" pitchFamily="18" charset="0"/>
                          <a:ea typeface="Times New Roman" panose="02020603050405020304" pitchFamily="18" charset="0"/>
                        </a:rPr>
                        <a:t>Tìm câu văn thể hiện đánh giá của tác giả về truyện ngắn </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rPr>
                        <a:t>Đất rừng phương Nam”</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a:txBody>
                  <a:tcPr/>
                </a:tc>
                <a:extLst>
                  <a:ext uri="{0D108BD9-81ED-4DB2-BD59-A6C34878D82A}">
                    <a16:rowId xmlns:a16="http://schemas.microsoft.com/office/drawing/2014/main" val="3575880916"/>
                  </a:ext>
                </a:extLst>
              </a:tr>
            </a:tbl>
          </a:graphicData>
        </a:graphic>
      </p:graphicFrame>
    </p:spTree>
    <p:extLst>
      <p:ext uri="{BB962C8B-B14F-4D97-AF65-F5344CB8AC3E}">
        <p14:creationId xmlns:p14="http://schemas.microsoft.com/office/powerpoint/2010/main" val="126449011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042FE-9E30-47B6-B817-A3EFB6E3B62D}"/>
              </a:ext>
            </a:extLst>
          </p:cNvPr>
          <p:cNvSpPr txBox="1"/>
          <p:nvPr/>
        </p:nvSpPr>
        <p:spPr>
          <a:xfrm>
            <a:off x="660400" y="1028700"/>
            <a:ext cx="10807700" cy="4629152"/>
          </a:xfrm>
          <a:custGeom>
            <a:avLst/>
            <a:gdLst>
              <a:gd name="connsiteX0" fmla="*/ 0 w 10807700"/>
              <a:gd name="connsiteY0" fmla="*/ 0 h 4629152"/>
              <a:gd name="connsiteX1" fmla="*/ 459327 w 10807700"/>
              <a:gd name="connsiteY1" fmla="*/ 0 h 4629152"/>
              <a:gd name="connsiteX2" fmla="*/ 1242886 w 10807700"/>
              <a:gd name="connsiteY2" fmla="*/ 0 h 4629152"/>
              <a:gd name="connsiteX3" fmla="*/ 1918367 w 10807700"/>
              <a:gd name="connsiteY3" fmla="*/ 0 h 4629152"/>
              <a:gd name="connsiteX4" fmla="*/ 2701925 w 10807700"/>
              <a:gd name="connsiteY4" fmla="*/ 0 h 4629152"/>
              <a:gd name="connsiteX5" fmla="*/ 3377406 w 10807700"/>
              <a:gd name="connsiteY5" fmla="*/ 0 h 4629152"/>
              <a:gd name="connsiteX6" fmla="*/ 4269042 w 10807700"/>
              <a:gd name="connsiteY6" fmla="*/ 0 h 4629152"/>
              <a:gd name="connsiteX7" fmla="*/ 4944523 w 10807700"/>
              <a:gd name="connsiteY7" fmla="*/ 0 h 4629152"/>
              <a:gd name="connsiteX8" fmla="*/ 5403850 w 10807700"/>
              <a:gd name="connsiteY8" fmla="*/ 0 h 4629152"/>
              <a:gd name="connsiteX9" fmla="*/ 5863177 w 10807700"/>
              <a:gd name="connsiteY9" fmla="*/ 0 h 4629152"/>
              <a:gd name="connsiteX10" fmla="*/ 6430582 w 10807700"/>
              <a:gd name="connsiteY10" fmla="*/ 0 h 4629152"/>
              <a:gd name="connsiteX11" fmla="*/ 7106063 w 10807700"/>
              <a:gd name="connsiteY11" fmla="*/ 0 h 4629152"/>
              <a:gd name="connsiteX12" fmla="*/ 7997698 w 10807700"/>
              <a:gd name="connsiteY12" fmla="*/ 0 h 4629152"/>
              <a:gd name="connsiteX13" fmla="*/ 8457025 w 10807700"/>
              <a:gd name="connsiteY13" fmla="*/ 0 h 4629152"/>
              <a:gd name="connsiteX14" fmla="*/ 9348661 w 10807700"/>
              <a:gd name="connsiteY14" fmla="*/ 0 h 4629152"/>
              <a:gd name="connsiteX15" fmla="*/ 9916065 w 10807700"/>
              <a:gd name="connsiteY15" fmla="*/ 0 h 4629152"/>
              <a:gd name="connsiteX16" fmla="*/ 10807700 w 10807700"/>
              <a:gd name="connsiteY16" fmla="*/ 0 h 4629152"/>
              <a:gd name="connsiteX17" fmla="*/ 10807700 w 10807700"/>
              <a:gd name="connsiteY17" fmla="*/ 522433 h 4629152"/>
              <a:gd name="connsiteX18" fmla="*/ 10807700 w 10807700"/>
              <a:gd name="connsiteY18" fmla="*/ 1044866 h 4629152"/>
              <a:gd name="connsiteX19" fmla="*/ 10807700 w 10807700"/>
              <a:gd name="connsiteY19" fmla="*/ 1659882 h 4629152"/>
              <a:gd name="connsiteX20" fmla="*/ 10807700 w 10807700"/>
              <a:gd name="connsiteY20" fmla="*/ 2321189 h 4629152"/>
              <a:gd name="connsiteX21" fmla="*/ 10807700 w 10807700"/>
              <a:gd name="connsiteY21" fmla="*/ 3075080 h 4629152"/>
              <a:gd name="connsiteX22" fmla="*/ 10807700 w 10807700"/>
              <a:gd name="connsiteY22" fmla="*/ 3736387 h 4629152"/>
              <a:gd name="connsiteX23" fmla="*/ 10807700 w 10807700"/>
              <a:gd name="connsiteY23" fmla="*/ 4629152 h 4629152"/>
              <a:gd name="connsiteX24" fmla="*/ 10348373 w 10807700"/>
              <a:gd name="connsiteY24" fmla="*/ 4629152 h 4629152"/>
              <a:gd name="connsiteX25" fmla="*/ 9780969 w 10807700"/>
              <a:gd name="connsiteY25" fmla="*/ 4629152 h 4629152"/>
              <a:gd name="connsiteX26" fmla="*/ 9321641 w 10807700"/>
              <a:gd name="connsiteY26" fmla="*/ 4629152 h 4629152"/>
              <a:gd name="connsiteX27" fmla="*/ 8754237 w 10807700"/>
              <a:gd name="connsiteY27" fmla="*/ 4629152 h 4629152"/>
              <a:gd name="connsiteX28" fmla="*/ 8294910 w 10807700"/>
              <a:gd name="connsiteY28" fmla="*/ 4629152 h 4629152"/>
              <a:gd name="connsiteX29" fmla="*/ 7727506 w 10807700"/>
              <a:gd name="connsiteY29" fmla="*/ 4629152 h 4629152"/>
              <a:gd name="connsiteX30" fmla="*/ 7052024 w 10807700"/>
              <a:gd name="connsiteY30" fmla="*/ 4629152 h 4629152"/>
              <a:gd name="connsiteX31" fmla="*/ 6700774 w 10807700"/>
              <a:gd name="connsiteY31" fmla="*/ 4629152 h 4629152"/>
              <a:gd name="connsiteX32" fmla="*/ 6241447 w 10807700"/>
              <a:gd name="connsiteY32" fmla="*/ 4629152 h 4629152"/>
              <a:gd name="connsiteX33" fmla="*/ 5782120 w 10807700"/>
              <a:gd name="connsiteY33" fmla="*/ 4629152 h 4629152"/>
              <a:gd name="connsiteX34" fmla="*/ 4998561 w 10807700"/>
              <a:gd name="connsiteY34" fmla="*/ 4629152 h 4629152"/>
              <a:gd name="connsiteX35" fmla="*/ 4215003 w 10807700"/>
              <a:gd name="connsiteY35" fmla="*/ 4629152 h 4629152"/>
              <a:gd name="connsiteX36" fmla="*/ 3647599 w 10807700"/>
              <a:gd name="connsiteY36" fmla="*/ 4629152 h 4629152"/>
              <a:gd name="connsiteX37" fmla="*/ 3080195 w 10807700"/>
              <a:gd name="connsiteY37" fmla="*/ 4629152 h 4629152"/>
              <a:gd name="connsiteX38" fmla="*/ 2512790 w 10807700"/>
              <a:gd name="connsiteY38" fmla="*/ 4629152 h 4629152"/>
              <a:gd name="connsiteX39" fmla="*/ 2161540 w 10807700"/>
              <a:gd name="connsiteY39" fmla="*/ 4629152 h 4629152"/>
              <a:gd name="connsiteX40" fmla="*/ 1594136 w 10807700"/>
              <a:gd name="connsiteY40" fmla="*/ 4629152 h 4629152"/>
              <a:gd name="connsiteX41" fmla="*/ 810578 w 10807700"/>
              <a:gd name="connsiteY41" fmla="*/ 4629152 h 4629152"/>
              <a:gd name="connsiteX42" fmla="*/ 0 w 10807700"/>
              <a:gd name="connsiteY42" fmla="*/ 4629152 h 4629152"/>
              <a:gd name="connsiteX43" fmla="*/ 0 w 10807700"/>
              <a:gd name="connsiteY43" fmla="*/ 3967845 h 4629152"/>
              <a:gd name="connsiteX44" fmla="*/ 0 w 10807700"/>
              <a:gd name="connsiteY44" fmla="*/ 3445412 h 4629152"/>
              <a:gd name="connsiteX45" fmla="*/ 0 w 10807700"/>
              <a:gd name="connsiteY45" fmla="*/ 2922979 h 4629152"/>
              <a:gd name="connsiteX46" fmla="*/ 0 w 10807700"/>
              <a:gd name="connsiteY46" fmla="*/ 2215380 h 4629152"/>
              <a:gd name="connsiteX47" fmla="*/ 0 w 10807700"/>
              <a:gd name="connsiteY47" fmla="*/ 1554072 h 4629152"/>
              <a:gd name="connsiteX48" fmla="*/ 0 w 10807700"/>
              <a:gd name="connsiteY48" fmla="*/ 1031640 h 4629152"/>
              <a:gd name="connsiteX49" fmla="*/ 0 w 10807700"/>
              <a:gd name="connsiteY49" fmla="*/ 0 h 46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07700" h="4629152" extrusionOk="0">
                <a:moveTo>
                  <a:pt x="0" y="0"/>
                </a:moveTo>
                <a:cubicBezTo>
                  <a:pt x="204124" y="15819"/>
                  <a:pt x="297545" y="-1111"/>
                  <a:pt x="459327" y="0"/>
                </a:cubicBezTo>
                <a:cubicBezTo>
                  <a:pt x="621109" y="1111"/>
                  <a:pt x="1067263" y="-24950"/>
                  <a:pt x="1242886" y="0"/>
                </a:cubicBezTo>
                <a:cubicBezTo>
                  <a:pt x="1418509" y="24950"/>
                  <a:pt x="1679997" y="21545"/>
                  <a:pt x="1918367" y="0"/>
                </a:cubicBezTo>
                <a:cubicBezTo>
                  <a:pt x="2156737" y="-21545"/>
                  <a:pt x="2386752" y="-4362"/>
                  <a:pt x="2701925" y="0"/>
                </a:cubicBezTo>
                <a:cubicBezTo>
                  <a:pt x="3017098" y="4362"/>
                  <a:pt x="3151643" y="-14729"/>
                  <a:pt x="3377406" y="0"/>
                </a:cubicBezTo>
                <a:cubicBezTo>
                  <a:pt x="3603169" y="14729"/>
                  <a:pt x="3893330" y="31404"/>
                  <a:pt x="4269042" y="0"/>
                </a:cubicBezTo>
                <a:cubicBezTo>
                  <a:pt x="4644754" y="-31404"/>
                  <a:pt x="4618271" y="14487"/>
                  <a:pt x="4944523" y="0"/>
                </a:cubicBezTo>
                <a:cubicBezTo>
                  <a:pt x="5270775" y="-14487"/>
                  <a:pt x="5175106" y="4449"/>
                  <a:pt x="5403850" y="0"/>
                </a:cubicBezTo>
                <a:cubicBezTo>
                  <a:pt x="5632594" y="-4449"/>
                  <a:pt x="5679466" y="-16774"/>
                  <a:pt x="5863177" y="0"/>
                </a:cubicBezTo>
                <a:cubicBezTo>
                  <a:pt x="6046888" y="16774"/>
                  <a:pt x="6177410" y="26982"/>
                  <a:pt x="6430582" y="0"/>
                </a:cubicBezTo>
                <a:cubicBezTo>
                  <a:pt x="6683755" y="-26982"/>
                  <a:pt x="6850685" y="-22269"/>
                  <a:pt x="7106063" y="0"/>
                </a:cubicBezTo>
                <a:cubicBezTo>
                  <a:pt x="7361441" y="22269"/>
                  <a:pt x="7563524" y="-12910"/>
                  <a:pt x="7997698" y="0"/>
                </a:cubicBezTo>
                <a:cubicBezTo>
                  <a:pt x="8431873" y="12910"/>
                  <a:pt x="8246233" y="-3877"/>
                  <a:pt x="8457025" y="0"/>
                </a:cubicBezTo>
                <a:cubicBezTo>
                  <a:pt x="8667817" y="3877"/>
                  <a:pt x="9131201" y="38780"/>
                  <a:pt x="9348661" y="0"/>
                </a:cubicBezTo>
                <a:cubicBezTo>
                  <a:pt x="9566121" y="-38780"/>
                  <a:pt x="9653060" y="16619"/>
                  <a:pt x="9916065" y="0"/>
                </a:cubicBezTo>
                <a:cubicBezTo>
                  <a:pt x="10179070" y="-16619"/>
                  <a:pt x="10521666" y="2778"/>
                  <a:pt x="10807700" y="0"/>
                </a:cubicBezTo>
                <a:cubicBezTo>
                  <a:pt x="10816004" y="188938"/>
                  <a:pt x="10807585" y="274807"/>
                  <a:pt x="10807700" y="522433"/>
                </a:cubicBezTo>
                <a:cubicBezTo>
                  <a:pt x="10807815" y="770059"/>
                  <a:pt x="10813551" y="890027"/>
                  <a:pt x="10807700" y="1044866"/>
                </a:cubicBezTo>
                <a:cubicBezTo>
                  <a:pt x="10801849" y="1199705"/>
                  <a:pt x="10836376" y="1469543"/>
                  <a:pt x="10807700" y="1659882"/>
                </a:cubicBezTo>
                <a:cubicBezTo>
                  <a:pt x="10779024" y="1850221"/>
                  <a:pt x="10816524" y="2104366"/>
                  <a:pt x="10807700" y="2321189"/>
                </a:cubicBezTo>
                <a:cubicBezTo>
                  <a:pt x="10798876" y="2538012"/>
                  <a:pt x="10815762" y="2906165"/>
                  <a:pt x="10807700" y="3075080"/>
                </a:cubicBezTo>
                <a:cubicBezTo>
                  <a:pt x="10799638" y="3243995"/>
                  <a:pt x="10789940" y="3542064"/>
                  <a:pt x="10807700" y="3736387"/>
                </a:cubicBezTo>
                <a:cubicBezTo>
                  <a:pt x="10825460" y="3930710"/>
                  <a:pt x="10769607" y="4264547"/>
                  <a:pt x="10807700" y="4629152"/>
                </a:cubicBezTo>
                <a:cubicBezTo>
                  <a:pt x="10698880" y="4631128"/>
                  <a:pt x="10469834" y="4638083"/>
                  <a:pt x="10348373" y="4629152"/>
                </a:cubicBezTo>
                <a:cubicBezTo>
                  <a:pt x="10226912" y="4620221"/>
                  <a:pt x="10061478" y="4653275"/>
                  <a:pt x="9780969" y="4629152"/>
                </a:cubicBezTo>
                <a:cubicBezTo>
                  <a:pt x="9500460" y="4605029"/>
                  <a:pt x="9507111" y="4631588"/>
                  <a:pt x="9321641" y="4629152"/>
                </a:cubicBezTo>
                <a:cubicBezTo>
                  <a:pt x="9136171" y="4626716"/>
                  <a:pt x="8983864" y="4645930"/>
                  <a:pt x="8754237" y="4629152"/>
                </a:cubicBezTo>
                <a:cubicBezTo>
                  <a:pt x="8524610" y="4612374"/>
                  <a:pt x="8410300" y="4646955"/>
                  <a:pt x="8294910" y="4629152"/>
                </a:cubicBezTo>
                <a:cubicBezTo>
                  <a:pt x="8179520" y="4611349"/>
                  <a:pt x="7865314" y="4611087"/>
                  <a:pt x="7727506" y="4629152"/>
                </a:cubicBezTo>
                <a:cubicBezTo>
                  <a:pt x="7589698" y="4647217"/>
                  <a:pt x="7289576" y="4646984"/>
                  <a:pt x="7052024" y="4629152"/>
                </a:cubicBezTo>
                <a:cubicBezTo>
                  <a:pt x="6814472" y="4611320"/>
                  <a:pt x="6856423" y="4638142"/>
                  <a:pt x="6700774" y="4629152"/>
                </a:cubicBezTo>
                <a:cubicBezTo>
                  <a:pt x="6545125" y="4620163"/>
                  <a:pt x="6390489" y="4609870"/>
                  <a:pt x="6241447" y="4629152"/>
                </a:cubicBezTo>
                <a:cubicBezTo>
                  <a:pt x="6092405" y="4648434"/>
                  <a:pt x="5899926" y="4612037"/>
                  <a:pt x="5782120" y="4629152"/>
                </a:cubicBezTo>
                <a:cubicBezTo>
                  <a:pt x="5664314" y="4646267"/>
                  <a:pt x="5318589" y="4615377"/>
                  <a:pt x="4998561" y="4629152"/>
                </a:cubicBezTo>
                <a:cubicBezTo>
                  <a:pt x="4678533" y="4642927"/>
                  <a:pt x="4591082" y="4608889"/>
                  <a:pt x="4215003" y="4629152"/>
                </a:cubicBezTo>
                <a:cubicBezTo>
                  <a:pt x="3838924" y="4649415"/>
                  <a:pt x="3837539" y="4649673"/>
                  <a:pt x="3647599" y="4629152"/>
                </a:cubicBezTo>
                <a:cubicBezTo>
                  <a:pt x="3457659" y="4608631"/>
                  <a:pt x="3284934" y="4655340"/>
                  <a:pt x="3080195" y="4629152"/>
                </a:cubicBezTo>
                <a:cubicBezTo>
                  <a:pt x="2875456" y="4602964"/>
                  <a:pt x="2762948" y="4616367"/>
                  <a:pt x="2512790" y="4629152"/>
                </a:cubicBezTo>
                <a:cubicBezTo>
                  <a:pt x="2262632" y="4641937"/>
                  <a:pt x="2321568" y="4632376"/>
                  <a:pt x="2161540" y="4629152"/>
                </a:cubicBezTo>
                <a:cubicBezTo>
                  <a:pt x="2001512" y="4625929"/>
                  <a:pt x="1759635" y="4604667"/>
                  <a:pt x="1594136" y="4629152"/>
                </a:cubicBezTo>
                <a:cubicBezTo>
                  <a:pt x="1428637" y="4653637"/>
                  <a:pt x="1114664" y="4618861"/>
                  <a:pt x="810578" y="4629152"/>
                </a:cubicBezTo>
                <a:cubicBezTo>
                  <a:pt x="506492" y="4639443"/>
                  <a:pt x="372007" y="4645611"/>
                  <a:pt x="0" y="4629152"/>
                </a:cubicBezTo>
                <a:cubicBezTo>
                  <a:pt x="29919" y="4339472"/>
                  <a:pt x="8495" y="4182193"/>
                  <a:pt x="0" y="3967845"/>
                </a:cubicBezTo>
                <a:cubicBezTo>
                  <a:pt x="-8495" y="3753497"/>
                  <a:pt x="-4704" y="3607656"/>
                  <a:pt x="0" y="3445412"/>
                </a:cubicBezTo>
                <a:cubicBezTo>
                  <a:pt x="4704" y="3283168"/>
                  <a:pt x="-24005" y="3159501"/>
                  <a:pt x="0" y="2922979"/>
                </a:cubicBezTo>
                <a:cubicBezTo>
                  <a:pt x="24005" y="2686457"/>
                  <a:pt x="26525" y="2368671"/>
                  <a:pt x="0" y="2215380"/>
                </a:cubicBezTo>
                <a:cubicBezTo>
                  <a:pt x="-26525" y="2062089"/>
                  <a:pt x="-31834" y="1811129"/>
                  <a:pt x="0" y="1554072"/>
                </a:cubicBezTo>
                <a:cubicBezTo>
                  <a:pt x="31834" y="1297015"/>
                  <a:pt x="-10990" y="1206683"/>
                  <a:pt x="0" y="1031640"/>
                </a:cubicBezTo>
                <a:cubicBezTo>
                  <a:pt x="10990" y="856597"/>
                  <a:pt x="3076" y="272216"/>
                  <a:pt x="0" y="0"/>
                </a:cubicBezTo>
                <a:close/>
              </a:path>
            </a:pathLst>
          </a:custGeom>
          <a:noFill/>
          <a:ln w="28575">
            <a:solidFill>
              <a:srgbClr val="FFC000"/>
            </a:solidFill>
            <a:extLst>
              <a:ext uri="{C807C97D-BFC1-408E-A445-0C87EB9F89A2}">
                <ask:lineSketchStyleProps xmlns:ask="http://schemas.microsoft.com/office/drawing/2018/sketchyshapes" sd="806312513">
                  <a:prstGeom prst="rect">
                    <a:avLst/>
                  </a:prstGeom>
                  <ask:type>
                    <ask:lineSketchFreehand/>
                  </ask:type>
                </ask:lineSketchStyleProps>
              </a:ext>
            </a:extLst>
          </a:ln>
        </p:spPr>
        <p:txBody>
          <a:bodyPr wrap="square">
            <a:spAutoFit/>
          </a:bodyPr>
          <a:lstStyle/>
          <a:p>
            <a:pPr algn="ctr">
              <a:lnSpc>
                <a:spcPct val="107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con người trong truyện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06557"/>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4">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F1BD9-A462-4C09-BF16-B907D3880729}"/>
              </a:ext>
            </a:extLst>
          </p:cNvPr>
          <p:cNvSpPr>
            <a:spLocks noGrp="1"/>
          </p:cNvSpPr>
          <p:nvPr>
            <p:ph type="ctrTitle"/>
          </p:nvPr>
        </p:nvSpPr>
        <p:spPr>
          <a:xfrm>
            <a:off x="1116701" y="2452526"/>
            <a:ext cx="4248318" cy="1952947"/>
          </a:xfrm>
          <a:noFill/>
        </p:spPr>
        <p:txBody>
          <a:bodyPr anchor="ctr">
            <a:normAutofit/>
          </a:bodyPr>
          <a:lstStyle/>
          <a:p>
            <a:r>
              <a:rPr lang="en-US" sz="7200" b="1" dirty="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rPr>
              <a:t>MỞ ĐẦU</a:t>
            </a:r>
          </a:p>
        </p:txBody>
      </p:sp>
      <p:sp>
        <p:nvSpPr>
          <p:cNvPr id="24" name="Isosceles Triangle 16">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2"/>
          <a:stretch>
            <a:fillRect/>
          </a:stretch>
        </p:blipFill>
        <p:spPr>
          <a:xfrm>
            <a:off x="6551089" y="481797"/>
            <a:ext cx="1818640" cy="1667086"/>
          </a:xfrm>
          <a:prstGeom prst="rect">
            <a:avLst/>
          </a:prstGeom>
        </p:spPr>
      </p:pic>
      <p:sp>
        <p:nvSpPr>
          <p:cNvPr id="29" name="Isosceles Triangle 28">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8728850" y="2726560"/>
            <a:ext cx="1749860" cy="1411345"/>
          </a:xfrm>
          <a:prstGeom prst="rect">
            <a:avLst/>
          </a:prstGeom>
        </p:spPr>
      </p:pic>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4"/>
          <a:stretch>
            <a:fillRect/>
          </a:stretch>
        </p:blipFill>
        <p:spPr>
          <a:xfrm>
            <a:off x="6456507" y="4740295"/>
            <a:ext cx="2007803" cy="1667086"/>
          </a:xfrm>
          <a:prstGeom prst="rect">
            <a:avLst/>
          </a:prstGeom>
        </p:spPr>
      </p:pic>
    </p:spTree>
    <p:extLst>
      <p:ext uri="{BB962C8B-B14F-4D97-AF65-F5344CB8AC3E}">
        <p14:creationId xmlns:p14="http://schemas.microsoft.com/office/powerpoint/2010/main" val="214723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64E82F-B9E5-4393-A32D-C3C76795C7BE}"/>
              </a:ext>
            </a:extLst>
          </p:cNvPr>
          <p:cNvGraphicFramePr>
            <a:graphicFrameLocks noGrp="1"/>
          </p:cNvGraphicFramePr>
          <p:nvPr>
            <p:extLst>
              <p:ext uri="{D42A27DB-BD31-4B8C-83A1-F6EECF244321}">
                <p14:modId xmlns:p14="http://schemas.microsoft.com/office/powerpoint/2010/main" val="764512547"/>
              </p:ext>
            </p:extLst>
          </p:nvPr>
        </p:nvGraphicFramePr>
        <p:xfrm>
          <a:off x="660400" y="986280"/>
          <a:ext cx="10807701" cy="5147820"/>
        </p:xfrm>
        <a:graphic>
          <a:graphicData uri="http://schemas.openxmlformats.org/drawingml/2006/table">
            <a:tbl>
              <a:tblPr firstRow="1" firstCol="1" bandRow="1">
                <a:tableStyleId>{ED083AE6-46FA-4A59-8FB0-9F97EB10719F}</a:tableStyleId>
              </a:tblPr>
              <a:tblGrid>
                <a:gridCol w="3602567">
                  <a:extLst>
                    <a:ext uri="{9D8B030D-6E8A-4147-A177-3AD203B41FA5}">
                      <a16:colId xmlns:a16="http://schemas.microsoft.com/office/drawing/2014/main" val="1624874057"/>
                    </a:ext>
                  </a:extLst>
                </a:gridCol>
                <a:gridCol w="3602567">
                  <a:extLst>
                    <a:ext uri="{9D8B030D-6E8A-4147-A177-3AD203B41FA5}">
                      <a16:colId xmlns:a16="http://schemas.microsoft.com/office/drawing/2014/main" val="786866663"/>
                    </a:ext>
                  </a:extLst>
                </a:gridCol>
                <a:gridCol w="3602567">
                  <a:extLst>
                    <a:ext uri="{9D8B030D-6E8A-4147-A177-3AD203B41FA5}">
                      <a16:colId xmlns:a16="http://schemas.microsoft.com/office/drawing/2014/main" val="2562531602"/>
                    </a:ext>
                  </a:extLst>
                </a:gridCol>
              </a:tblGrid>
              <a:tr h="0">
                <a:tc gridSpan="3">
                  <a:txBody>
                    <a:bodyPr/>
                    <a:lstStyle/>
                    <a:p>
                      <a:pPr algn="just">
                        <a:lnSpc>
                          <a:spcPct val="107000"/>
                        </a:lnSpc>
                        <a:spcAft>
                          <a:spcPts val="800"/>
                        </a:spcAft>
                      </a:pPr>
                      <a:r>
                        <a:rPr lang="vi-VN" sz="3200" b="0" dirty="0">
                          <a:solidFill>
                            <a:srgbClr val="000000"/>
                          </a:solidFill>
                          <a:effectLst/>
                          <a:latin typeface="+mj-lt"/>
                        </a:rPr>
                        <a:t>a. Vẻ đẹp của thiên nhiên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223668"/>
                  </a:ext>
                </a:extLst>
              </a:tr>
              <a:tr h="0">
                <a:tc>
                  <a:txBody>
                    <a:bodyPr/>
                    <a:lstStyle/>
                    <a:p>
                      <a:pPr algn="just">
                        <a:lnSpc>
                          <a:spcPct val="107000"/>
                        </a:lnSpc>
                        <a:spcAft>
                          <a:spcPts val="800"/>
                        </a:spcAft>
                      </a:pPr>
                      <a:r>
                        <a:rPr lang="vi-VN" sz="3200" b="0" dirty="0">
                          <a:solidFill>
                            <a:srgbClr val="000000"/>
                          </a:solidFill>
                          <a:effectLst/>
                          <a:latin typeface="+mj-lt"/>
                        </a:rPr>
                        <a:t>Lí lẽ</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Dẫn chứng</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 </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220824"/>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7382254"/>
                  </a:ext>
                </a:extLst>
              </a:tr>
              <a:tr h="0">
                <a:tc gridSpan="3">
                  <a:txBody>
                    <a:bodyPr/>
                    <a:lstStyle/>
                    <a:p>
                      <a:pPr algn="just">
                        <a:lnSpc>
                          <a:spcPct val="107000"/>
                        </a:lnSpc>
                        <a:spcAft>
                          <a:spcPts val="800"/>
                        </a:spcAft>
                      </a:pPr>
                      <a:r>
                        <a:rPr lang="vi-VN" sz="3200" b="0" dirty="0">
                          <a:solidFill>
                            <a:srgbClr val="000000"/>
                          </a:solidFill>
                          <a:effectLst/>
                          <a:latin typeface="+mj-lt"/>
                        </a:rPr>
                        <a:t>b. Vẻ đẹp của con người Nam Bộ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1795799"/>
                  </a:ext>
                </a:extLst>
              </a:tr>
              <a:tr h="0">
                <a:tc>
                  <a:txBody>
                    <a:bodyPr/>
                    <a:lstStyle/>
                    <a:p>
                      <a:pPr algn="just">
                        <a:lnSpc>
                          <a:spcPct val="107000"/>
                        </a:lnSpc>
                        <a:spcAft>
                          <a:spcPts val="800"/>
                        </a:spcAft>
                      </a:pPr>
                      <a:r>
                        <a:rPr lang="vi-VN" sz="3200" b="0">
                          <a:solidFill>
                            <a:srgbClr val="000000"/>
                          </a:solidFill>
                          <a:effectLst/>
                          <a:latin typeface="+mj-lt"/>
                        </a:rPr>
                        <a:t>Lí lẽ</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dirty="0">
                          <a:solidFill>
                            <a:srgbClr val="000000"/>
                          </a:solidFill>
                          <a:effectLst/>
                          <a:latin typeface="+mj-lt"/>
                        </a:rPr>
                        <a:t>Dẫn chứng</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6800759"/>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414720"/>
                  </a:ext>
                </a:extLst>
              </a:tr>
              <a:tr h="0">
                <a:tc gridSpan="3">
                  <a:txBody>
                    <a:bodyPr/>
                    <a:lstStyle/>
                    <a:p>
                      <a:pPr algn="just">
                        <a:lnSpc>
                          <a:spcPct val="107000"/>
                        </a:lnSpc>
                        <a:spcAft>
                          <a:spcPts val="800"/>
                        </a:spcAft>
                      </a:pPr>
                      <a:r>
                        <a:rPr lang="vi-VN" sz="3200" b="0" dirty="0">
                          <a:solidFill>
                            <a:srgbClr val="000000"/>
                          </a:solidFill>
                          <a:effectLst/>
                          <a:latin typeface="+mj-lt"/>
                        </a:rPr>
                        <a:t>c. </a:t>
                      </a:r>
                      <a:r>
                        <a:rPr lang="en-US" sz="3200" b="0" dirty="0">
                          <a:solidFill>
                            <a:srgbClr val="000000"/>
                          </a:solidFill>
                          <a:effectLst/>
                          <a:latin typeface="+mj-lt"/>
                        </a:rPr>
                        <a:t>C</a:t>
                      </a:r>
                      <a:r>
                        <a:rPr lang="vi-VN" sz="3200" b="0" dirty="0">
                          <a:solidFill>
                            <a:srgbClr val="000000"/>
                          </a:solidFill>
                          <a:effectLst/>
                          <a:latin typeface="+mj-lt"/>
                        </a:rPr>
                        <a:t>âu văn thể hiện đánh giá của tác giả về truyện ngắn </a:t>
                      </a:r>
                      <a:r>
                        <a:rPr lang="en-US" sz="3200" b="0" dirty="0">
                          <a:solidFill>
                            <a:srgbClr val="000000"/>
                          </a:solidFill>
                          <a:effectLst/>
                          <a:latin typeface="+mj-lt"/>
                        </a:rPr>
                        <a:t>“</a:t>
                      </a:r>
                      <a:r>
                        <a:rPr lang="vi-VN" sz="3200" b="0" dirty="0">
                          <a:solidFill>
                            <a:srgbClr val="000000"/>
                          </a:solidFill>
                          <a:effectLst/>
                          <a:latin typeface="+mj-lt"/>
                        </a:rPr>
                        <a:t>Đất rừng phương Nam”</a:t>
                      </a:r>
                      <a:endParaRPr lang="en-US" sz="3200" b="0" dirty="0">
                        <a:effectLst/>
                        <a:latin typeface="+mj-lt"/>
                      </a:endParaRPr>
                    </a:p>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2196825"/>
                  </a:ext>
                </a:extLst>
              </a:tr>
            </a:tbl>
          </a:graphicData>
        </a:graphic>
      </p:graphicFrame>
    </p:spTree>
    <p:extLst>
      <p:ext uri="{BB962C8B-B14F-4D97-AF65-F5344CB8AC3E}">
        <p14:creationId xmlns:p14="http://schemas.microsoft.com/office/powerpoint/2010/main" val="158240498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DEA97-BAD3-463B-8905-7F209A83401C}"/>
              </a:ext>
            </a:extLst>
          </p:cNvPr>
          <p:cNvSpPr txBox="1"/>
          <p:nvPr/>
        </p:nvSpPr>
        <p:spPr>
          <a:xfrm>
            <a:off x="711200" y="199527"/>
            <a:ext cx="10807700" cy="1452642"/>
          </a:xfrm>
          <a:prstGeom prst="rect">
            <a:avLst/>
          </a:prstGeom>
          <a:noFill/>
        </p:spPr>
        <p:txBody>
          <a:bodyPr wrap="square">
            <a:spAutoFit/>
          </a:bodyPr>
          <a:lstStyle/>
          <a:p>
            <a:pPr algn="just">
              <a:lnSpc>
                <a:spcPct val="107000"/>
              </a:lnSpc>
              <a:spcBef>
                <a:spcPts val="200"/>
              </a:spcBef>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548AB7"/>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104D71DB-E4F1-45E8-A7A8-F9B97B62A0D0}"/>
              </a:ext>
            </a:extLst>
          </p:cNvPr>
          <p:cNvGrpSpPr/>
          <p:nvPr/>
        </p:nvGrpSpPr>
        <p:grpSpPr>
          <a:xfrm>
            <a:off x="8974974" y="2177716"/>
            <a:ext cx="1852059" cy="1927546"/>
            <a:chOff x="6138714" y="1393066"/>
            <a:chExt cx="2214997" cy="2339857"/>
          </a:xfrm>
        </p:grpSpPr>
        <p:sp>
          <p:nvSpPr>
            <p:cNvPr id="10" name="Freeform: Shape 9">
              <a:extLst>
                <a:ext uri="{FF2B5EF4-FFF2-40B4-BE49-F238E27FC236}">
                  <a16:creationId xmlns:a16="http://schemas.microsoft.com/office/drawing/2014/main" id="{985F9C7B-736F-48BD-9394-80A3F82C539E}"/>
                </a:ext>
              </a:extLst>
            </p:cNvPr>
            <p:cNvSpPr/>
            <p:nvPr/>
          </p:nvSpPr>
          <p:spPr>
            <a:xfrm rot="2700000" flipV="1">
              <a:off x="5963824"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C94B22ED-0161-4E1E-8799-45D394AD8E4C}"/>
                </a:ext>
              </a:extLst>
            </p:cNvPr>
            <p:cNvSpPr/>
            <p:nvPr/>
          </p:nvSpPr>
          <p:spPr>
            <a:xfrm>
              <a:off x="6245436" y="170927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9BA40B-3DDD-453A-866C-80B2D96A7598}"/>
                </a:ext>
              </a:extLst>
            </p:cNvPr>
            <p:cNvSpPr/>
            <p:nvPr/>
          </p:nvSpPr>
          <p:spPr>
            <a:xfrm>
              <a:off x="6138714"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8B448EB-03BC-41A8-ACDC-E1F2DD850A1C}"/>
              </a:ext>
            </a:extLst>
          </p:cNvPr>
          <p:cNvGrpSpPr/>
          <p:nvPr/>
        </p:nvGrpSpPr>
        <p:grpSpPr>
          <a:xfrm>
            <a:off x="5955627" y="3403768"/>
            <a:ext cx="2084794" cy="2132931"/>
            <a:chOff x="4006879" y="2915608"/>
            <a:chExt cx="2493340" cy="2589175"/>
          </a:xfrm>
        </p:grpSpPr>
        <p:sp>
          <p:nvSpPr>
            <p:cNvPr id="15" name="Freeform: Shape 14">
              <a:extLst>
                <a:ext uri="{FF2B5EF4-FFF2-40B4-BE49-F238E27FC236}">
                  <a16:creationId xmlns:a16="http://schemas.microsoft.com/office/drawing/2014/main" id="{EEDD2616-416C-421F-9020-268299479449}"/>
                </a:ext>
              </a:extLst>
            </p:cNvPr>
            <p:cNvSpPr/>
            <p:nvPr/>
          </p:nvSpPr>
          <p:spPr>
            <a:xfrm rot="18900000">
              <a:off x="4006879"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16D2A08-8C18-4C03-B2EE-34B1F0DDE88F}"/>
                </a:ext>
              </a:extLst>
            </p:cNvPr>
            <p:cNvSpPr/>
            <p:nvPr/>
          </p:nvSpPr>
          <p:spPr>
            <a:xfrm>
              <a:off x="4391944"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A8582D-90EA-469C-9EE1-FAB4FA4883B0}"/>
                </a:ext>
              </a:extLst>
            </p:cNvPr>
            <p:cNvSpPr/>
            <p:nvPr/>
          </p:nvSpPr>
          <p:spPr>
            <a:xfrm>
              <a:off x="4181769"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DDB3E06-3C15-4CD4-8405-5838B6F4CD7E}"/>
              </a:ext>
            </a:extLst>
          </p:cNvPr>
          <p:cNvGrpSpPr/>
          <p:nvPr/>
        </p:nvGrpSpPr>
        <p:grpSpPr>
          <a:xfrm>
            <a:off x="3616237" y="1933316"/>
            <a:ext cx="1926653" cy="2009272"/>
            <a:chOff x="2178965" y="1393066"/>
            <a:chExt cx="2304209" cy="2439065"/>
          </a:xfrm>
        </p:grpSpPr>
        <p:sp>
          <p:nvSpPr>
            <p:cNvPr id="20" name="Freeform: Shape 19">
              <a:extLst>
                <a:ext uri="{FF2B5EF4-FFF2-40B4-BE49-F238E27FC236}">
                  <a16:creationId xmlns:a16="http://schemas.microsoft.com/office/drawing/2014/main" id="{850D24A8-CB81-41C5-ABC5-F1CA57714D2D}"/>
                </a:ext>
              </a:extLst>
            </p:cNvPr>
            <p:cNvSpPr/>
            <p:nvPr/>
          </p:nvSpPr>
          <p:spPr>
            <a:xfrm rot="2700000" flipV="1">
              <a:off x="2000222"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148258E-CDAE-46D5-BADB-AF36C8512197}"/>
                </a:ext>
              </a:extLst>
            </p:cNvPr>
            <p:cNvSpPr/>
            <p:nvPr/>
          </p:nvSpPr>
          <p:spPr>
            <a:xfrm>
              <a:off x="2374899" y="1808487"/>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A8B75-21A0-4C26-89E3-AAE54F15A3BE}"/>
                </a:ext>
              </a:extLst>
            </p:cNvPr>
            <p:cNvSpPr/>
            <p:nvPr/>
          </p:nvSpPr>
          <p:spPr>
            <a:xfrm>
              <a:off x="2178965"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0AA0F20-6C8D-4BB4-AE83-3B1B4C7BEF4C}"/>
              </a:ext>
            </a:extLst>
          </p:cNvPr>
          <p:cNvGrpSpPr/>
          <p:nvPr/>
        </p:nvGrpSpPr>
        <p:grpSpPr>
          <a:xfrm>
            <a:off x="1135891" y="4157035"/>
            <a:ext cx="2118992" cy="2132931"/>
            <a:chOff x="92988" y="2915608"/>
            <a:chExt cx="2534240" cy="2589175"/>
          </a:xfrm>
        </p:grpSpPr>
        <p:sp>
          <p:nvSpPr>
            <p:cNvPr id="25" name="Freeform: Shape 24">
              <a:extLst>
                <a:ext uri="{FF2B5EF4-FFF2-40B4-BE49-F238E27FC236}">
                  <a16:creationId xmlns:a16="http://schemas.microsoft.com/office/drawing/2014/main" id="{DAE789BC-DB7C-43F9-9FCD-FEFD533122E8}"/>
                </a:ext>
              </a:extLst>
            </p:cNvPr>
            <p:cNvSpPr/>
            <p:nvPr/>
          </p:nvSpPr>
          <p:spPr>
            <a:xfrm rot="18900000">
              <a:off x="92988"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48D621-2ABE-4957-A578-A260D50D28C0}"/>
                </a:ext>
              </a:extLst>
            </p:cNvPr>
            <p:cNvSpPr/>
            <p:nvPr/>
          </p:nvSpPr>
          <p:spPr>
            <a:xfrm>
              <a:off x="518953"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39B4F00-0FD1-4BB2-BA97-E406AADB0F70}"/>
                </a:ext>
              </a:extLst>
            </p:cNvPr>
            <p:cNvSpPr/>
            <p:nvPr/>
          </p:nvSpPr>
          <p:spPr>
            <a:xfrm>
              <a:off x="267881"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9B06038-D170-4162-B0E9-D784D976F7C3}"/>
              </a:ext>
            </a:extLst>
          </p:cNvPr>
          <p:cNvSpPr txBox="1"/>
          <p:nvPr/>
        </p:nvSpPr>
        <p:spPr>
          <a:xfrm>
            <a:off x="544019" y="2312422"/>
            <a:ext cx="2877778" cy="1384995"/>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32" name="TextBox 31">
            <a:extLst>
              <a:ext uri="{FF2B5EF4-FFF2-40B4-BE49-F238E27FC236}">
                <a16:creationId xmlns:a16="http://schemas.microsoft.com/office/drawing/2014/main" id="{6FC764F1-7C29-4F2E-84BA-1CE905CD92B5}"/>
              </a:ext>
            </a:extLst>
          </p:cNvPr>
          <p:cNvSpPr txBox="1"/>
          <p:nvPr/>
        </p:nvSpPr>
        <p:spPr>
          <a:xfrm>
            <a:off x="3344118" y="3785179"/>
            <a:ext cx="2016178" cy="1815882"/>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45" name="Arrow: Right 44">
            <a:extLst>
              <a:ext uri="{FF2B5EF4-FFF2-40B4-BE49-F238E27FC236}">
                <a16:creationId xmlns:a16="http://schemas.microsoft.com/office/drawing/2014/main" id="{8226ED55-4026-4CF1-A8EA-B0E89ADBADFF}"/>
              </a:ext>
            </a:extLst>
          </p:cNvPr>
          <p:cNvSpPr/>
          <p:nvPr/>
        </p:nvSpPr>
        <p:spPr>
          <a:xfrm>
            <a:off x="920319" y="1172443"/>
            <a:ext cx="1757346" cy="838625"/>
          </a:xfrm>
          <a:prstGeom prst="rightArrow">
            <a:avLst>
              <a:gd name="adj1" fmla="val 69984"/>
              <a:gd name="adj2" fmla="val 5000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828207-041B-4B74-9E91-A5C324B50479}"/>
              </a:ext>
            </a:extLst>
          </p:cNvPr>
          <p:cNvSpPr txBox="1"/>
          <p:nvPr/>
        </p:nvSpPr>
        <p:spPr>
          <a:xfrm>
            <a:off x="5718923" y="1965113"/>
            <a:ext cx="2057988" cy="1384995"/>
          </a:xfrm>
          <a:prstGeom prst="rect">
            <a:avLst/>
          </a:prstGeom>
          <a:noFill/>
        </p:spPr>
        <p:txBody>
          <a:bodyPr wrap="square">
            <a:spAutoFit/>
          </a:bodyPr>
          <a:lstStyle/>
          <a:p>
            <a:pPr algn="ctr"/>
            <a:r>
              <a:rPr lang="vi-VN" sz="2800" dirty="0">
                <a:effectLst/>
                <a:latin typeface="Times New Roman" panose="02020603050405020304" pitchFamily="18" charset="0"/>
                <a:ea typeface="Calibri" panose="020F0502020204030204" pitchFamily="34" charset="0"/>
              </a:rPr>
              <a:t>K</a:t>
            </a:r>
            <a:r>
              <a:rPr lang="en-US" sz="2800" dirty="0" err="1">
                <a:effectLst/>
                <a:latin typeface="Times New Roman" panose="02020603050405020304" pitchFamily="18" charset="0"/>
                <a:ea typeface="Calibri" panose="020F0502020204030204" pitchFamily="34" charset="0"/>
              </a:rPr>
              <a:t>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rạch</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ròi. </a:t>
            </a:r>
            <a:endParaRPr lang="en-US" sz="2800" dirty="0"/>
          </a:p>
        </p:txBody>
      </p:sp>
      <p:sp>
        <p:nvSpPr>
          <p:cNvPr id="36" name="TextBox 35">
            <a:extLst>
              <a:ext uri="{FF2B5EF4-FFF2-40B4-BE49-F238E27FC236}">
                <a16:creationId xmlns:a16="http://schemas.microsoft.com/office/drawing/2014/main" id="{11A828EE-F561-409B-B83E-4489C7E6959B}"/>
              </a:ext>
            </a:extLst>
          </p:cNvPr>
          <p:cNvSpPr txBox="1"/>
          <p:nvPr/>
        </p:nvSpPr>
        <p:spPr>
          <a:xfrm>
            <a:off x="8587020" y="4011356"/>
            <a:ext cx="3011510" cy="2374689"/>
          </a:xfrm>
          <a:prstGeom prst="rect">
            <a:avLst/>
          </a:prstGeom>
          <a:noFill/>
        </p:spPr>
        <p:txBody>
          <a:bodyPr wrap="square">
            <a:spAutoFit/>
          </a:bodyPr>
          <a:lstStyle/>
          <a:p>
            <a:pPr algn="ct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05DCC157-E96D-4EFB-9671-7B078C9FE76E}"/>
              </a:ext>
            </a:extLst>
          </p:cNvPr>
          <p:cNvSpPr txBox="1"/>
          <p:nvPr/>
        </p:nvSpPr>
        <p:spPr>
          <a:xfrm>
            <a:off x="924337" y="1362513"/>
            <a:ext cx="6480628"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endParaRPr>
          </a:p>
        </p:txBody>
      </p:sp>
      <p:pic>
        <p:nvPicPr>
          <p:cNvPr id="37" name="Picture 36">
            <a:extLst>
              <a:ext uri="{FF2B5EF4-FFF2-40B4-BE49-F238E27FC236}">
                <a16:creationId xmlns:a16="http://schemas.microsoft.com/office/drawing/2014/main" id="{E917724D-2995-42C4-90AB-31D21D0B6240}"/>
              </a:ext>
            </a:extLst>
          </p:cNvPr>
          <p:cNvPicPr>
            <a:picLocks noChangeAspect="1"/>
          </p:cNvPicPr>
          <p:nvPr/>
        </p:nvPicPr>
        <p:blipFill>
          <a:blip r:embed="rId2"/>
          <a:stretch>
            <a:fillRect/>
          </a:stretch>
        </p:blipFill>
        <p:spPr>
          <a:xfrm>
            <a:off x="861941" y="4264048"/>
            <a:ext cx="2218148" cy="1655080"/>
          </a:xfrm>
          <a:prstGeom prst="rect">
            <a:avLst/>
          </a:prstGeom>
          <a:effectLst>
            <a:softEdge rad="635000"/>
          </a:effectLst>
        </p:spPr>
      </p:pic>
      <p:pic>
        <p:nvPicPr>
          <p:cNvPr id="38" name="Picture 37">
            <a:extLst>
              <a:ext uri="{FF2B5EF4-FFF2-40B4-BE49-F238E27FC236}">
                <a16:creationId xmlns:a16="http://schemas.microsoft.com/office/drawing/2014/main" id="{F27099AB-94B3-4F87-A7BD-526F122B0451}"/>
              </a:ext>
            </a:extLst>
          </p:cNvPr>
          <p:cNvPicPr>
            <a:picLocks noChangeAspect="1"/>
          </p:cNvPicPr>
          <p:nvPr/>
        </p:nvPicPr>
        <p:blipFill>
          <a:blip r:embed="rId3"/>
          <a:stretch>
            <a:fillRect/>
          </a:stretch>
        </p:blipFill>
        <p:spPr>
          <a:xfrm>
            <a:off x="8927892" y="2328587"/>
            <a:ext cx="1950048" cy="1432990"/>
          </a:xfrm>
          <a:prstGeom prst="rect">
            <a:avLst/>
          </a:prstGeom>
          <a:effectLst>
            <a:softEdge rad="635000"/>
          </a:effectLst>
        </p:spPr>
      </p:pic>
      <p:pic>
        <p:nvPicPr>
          <p:cNvPr id="39" name="Picture 38">
            <a:extLst>
              <a:ext uri="{FF2B5EF4-FFF2-40B4-BE49-F238E27FC236}">
                <a16:creationId xmlns:a16="http://schemas.microsoft.com/office/drawing/2014/main" id="{2F837629-8838-4AA1-A38B-54F8A6584630}"/>
              </a:ext>
            </a:extLst>
          </p:cNvPr>
          <p:cNvPicPr>
            <a:picLocks noChangeAspect="1"/>
          </p:cNvPicPr>
          <p:nvPr/>
        </p:nvPicPr>
        <p:blipFill>
          <a:blip r:embed="rId4"/>
          <a:stretch>
            <a:fillRect/>
          </a:stretch>
        </p:blipFill>
        <p:spPr>
          <a:xfrm>
            <a:off x="5760874" y="3481902"/>
            <a:ext cx="2708842" cy="1716799"/>
          </a:xfrm>
          <a:prstGeom prst="rect">
            <a:avLst/>
          </a:prstGeom>
          <a:effectLst>
            <a:softEdge rad="635000"/>
          </a:effectLst>
        </p:spPr>
      </p:pic>
      <p:pic>
        <p:nvPicPr>
          <p:cNvPr id="40" name="Picture 39">
            <a:extLst>
              <a:ext uri="{FF2B5EF4-FFF2-40B4-BE49-F238E27FC236}">
                <a16:creationId xmlns:a16="http://schemas.microsoft.com/office/drawing/2014/main" id="{BF2EBBC0-EE87-4681-9EB8-2C16EE16DDC6}"/>
              </a:ext>
            </a:extLst>
          </p:cNvPr>
          <p:cNvPicPr>
            <a:picLocks noChangeAspect="1"/>
          </p:cNvPicPr>
          <p:nvPr/>
        </p:nvPicPr>
        <p:blipFill rotWithShape="1">
          <a:blip r:embed="rId5"/>
          <a:srcRect t="7126" b="15020"/>
          <a:stretch/>
        </p:blipFill>
        <p:spPr>
          <a:xfrm>
            <a:off x="3219163" y="1670055"/>
            <a:ext cx="1991826" cy="2072194"/>
          </a:xfrm>
          <a:prstGeom prst="rect">
            <a:avLst/>
          </a:prstGeom>
          <a:effectLst>
            <a:softEdge rad="635000"/>
          </a:effectLst>
        </p:spPr>
      </p:pic>
      <p:sp>
        <p:nvSpPr>
          <p:cNvPr id="42" name="TextBox 41">
            <a:extLst>
              <a:ext uri="{FF2B5EF4-FFF2-40B4-BE49-F238E27FC236}">
                <a16:creationId xmlns:a16="http://schemas.microsoft.com/office/drawing/2014/main" id="{2CA56B85-B0C7-423E-91C6-AFE2C8818164}"/>
              </a:ext>
            </a:extLst>
          </p:cNvPr>
          <p:cNvSpPr txBox="1"/>
          <p:nvPr/>
        </p:nvSpPr>
        <p:spPr>
          <a:xfrm>
            <a:off x="3059432" y="1203122"/>
            <a:ext cx="8998932" cy="530594"/>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8002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636A1-39A8-4A48-B79E-3D95AA92C747}"/>
              </a:ext>
            </a:extLst>
          </p:cNvPr>
          <p:cNvPicPr>
            <a:picLocks noChangeAspect="1"/>
          </p:cNvPicPr>
          <p:nvPr/>
        </p:nvPicPr>
        <p:blipFill rotWithShape="1">
          <a:blip r:embed="rId2"/>
          <a:srcRect t="32047" b="32938"/>
          <a:stretch/>
        </p:blipFill>
        <p:spPr>
          <a:xfrm>
            <a:off x="20" y="1282"/>
            <a:ext cx="12191980" cy="6856718"/>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296FBB8-6238-4526-A74B-17DBCB858A4A}"/>
              </a:ext>
            </a:extLst>
          </p:cNvPr>
          <p:cNvPicPr>
            <a:picLocks noChangeAspect="1"/>
          </p:cNvPicPr>
          <p:nvPr/>
        </p:nvPicPr>
        <p:blipFill rotWithShape="1">
          <a:blip r:embed="rId3"/>
          <a:srcRect t="23362" b="6699"/>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8" name="TextBox 7">
            <a:extLst>
              <a:ext uri="{FF2B5EF4-FFF2-40B4-BE49-F238E27FC236}">
                <a16:creationId xmlns:a16="http://schemas.microsoft.com/office/drawing/2014/main" id="{678CB3DE-4879-4278-82CF-668FB90F24FD}"/>
              </a:ext>
            </a:extLst>
          </p:cNvPr>
          <p:cNvSpPr txBox="1"/>
          <p:nvPr/>
        </p:nvSpPr>
        <p:spPr>
          <a:xfrm>
            <a:off x="857250" y="1028700"/>
            <a:ext cx="4039272" cy="2862322"/>
          </a:xfrm>
          <a:prstGeom prst="rect">
            <a:avLst/>
          </a:prstGeom>
          <a:noFill/>
        </p:spPr>
        <p:txBody>
          <a:bodyPr wrap="square">
            <a:spAutoFit/>
          </a:bodyPr>
          <a:lstStyle/>
          <a:p>
            <a:pPr algn="ct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69963"/>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CB649-5106-4E5C-9AAE-4DD1F3B5C27E}"/>
              </a:ext>
            </a:extLst>
          </p:cNvPr>
          <p:cNvSpPr txBox="1"/>
          <p:nvPr/>
        </p:nvSpPr>
        <p:spPr>
          <a:xfrm>
            <a:off x="660400" y="115217"/>
            <a:ext cx="10807700" cy="1120243"/>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ECE8FDF5-CA74-4DF3-89D0-418F950FF616}"/>
              </a:ext>
            </a:extLst>
          </p:cNvPr>
          <p:cNvSpPr/>
          <p:nvPr/>
        </p:nvSpPr>
        <p:spPr>
          <a:xfrm>
            <a:off x="774700" y="1400175"/>
            <a:ext cx="2540000" cy="1271588"/>
          </a:xfrm>
          <a:prstGeom prst="rightArrow">
            <a:avLst>
              <a:gd name="adj1" fmla="val 66949"/>
              <a:gd name="adj2" fmla="val 48305"/>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latin typeface="Times New Roman" panose="02020603050405020304" pitchFamily="18" charset="0"/>
                <a:ea typeface="Times New Roman" panose="02020603050405020304" pitchFamily="18" charset="0"/>
              </a:rPr>
              <a:t>*Ý kiến</a:t>
            </a:r>
            <a:endParaRPr lang="en-US" sz="3600">
              <a:solidFill>
                <a:schemeClr val="tx1"/>
              </a:solidFill>
            </a:endParaRPr>
          </a:p>
        </p:txBody>
      </p:sp>
      <p:sp>
        <p:nvSpPr>
          <p:cNvPr id="5" name="Flowchart: Alternate Process 4">
            <a:extLst>
              <a:ext uri="{FF2B5EF4-FFF2-40B4-BE49-F238E27FC236}">
                <a16:creationId xmlns:a16="http://schemas.microsoft.com/office/drawing/2014/main" id="{C7AFC3F7-2DDD-4BD1-9CEC-A31837FEB2A6}"/>
              </a:ext>
            </a:extLst>
          </p:cNvPr>
          <p:cNvSpPr/>
          <p:nvPr/>
        </p:nvSpPr>
        <p:spPr>
          <a:xfrm>
            <a:off x="3543300" y="1914525"/>
            <a:ext cx="7874000" cy="3771900"/>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điểm mạnh của</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là kiến thức và vốn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 phong phú (Nhà văn Đoàn Giỏi có điểm mạnh: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một loạt sách về các con vật trên rừng, dưới biển, trong đó mỗi con hổ, cá sấu, voi… ông đều kể trên 50 trang sách. Không chỉ có kiến thức về loài, họ, thói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sinh thái… mà phần nhiều là những mẩu chuyện có thật, sinh động, xen lẫn những huyền thoại có xuất xứ hẳn hoi)</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A2D2762-0FB4-4A65-ABC4-081530827DDA}"/>
              </a:ext>
            </a:extLst>
          </p:cNvPr>
          <p:cNvPicPr>
            <a:picLocks noChangeAspect="1"/>
          </p:cNvPicPr>
          <p:nvPr/>
        </p:nvPicPr>
        <p:blipFill>
          <a:blip r:embed="rId2"/>
          <a:stretch>
            <a:fillRect/>
          </a:stretch>
        </p:blipFill>
        <p:spPr>
          <a:xfrm>
            <a:off x="774700" y="2836478"/>
            <a:ext cx="2139950" cy="2889476"/>
          </a:xfrm>
          <a:prstGeom prst="rect">
            <a:avLst/>
          </a:prstGeom>
        </p:spPr>
      </p:pic>
    </p:spTree>
    <p:extLst>
      <p:ext uri="{BB962C8B-B14F-4D97-AF65-F5344CB8AC3E}">
        <p14:creationId xmlns:p14="http://schemas.microsoft.com/office/powerpoint/2010/main" val="2349156745"/>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Right Arrow 1">
            <a:extLst>
              <a:ext uri="{FF2B5EF4-FFF2-40B4-BE49-F238E27FC236}">
                <a16:creationId xmlns:a16="http://schemas.microsoft.com/office/drawing/2014/main" id="{B65F8FAE-BF99-4DC5-B322-6A129AD2CB39}"/>
              </a:ext>
            </a:extLst>
          </p:cNvPr>
          <p:cNvSpPr/>
          <p:nvPr/>
        </p:nvSpPr>
        <p:spPr>
          <a:xfrm>
            <a:off x="842964" y="1130300"/>
            <a:ext cx="4643436" cy="4670425"/>
          </a:xfrm>
          <a:prstGeom prst="rightArrowCallout">
            <a:avLst>
              <a:gd name="adj1" fmla="val 51923"/>
              <a:gd name="adj2" fmla="val 37500"/>
              <a:gd name="adj3" fmla="val 27007"/>
              <a:gd name="adj4" fmla="val 64977"/>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 1</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chỉ sử dụng một phần rất nhỏ vốn sống phong phú đó mà đã làm người đọc đi từ ngạc nhiên này đến ngạc nhiên khác”.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E584802-06C7-4C47-A1B8-495609457392}"/>
              </a:ext>
            </a:extLst>
          </p:cNvPr>
          <p:cNvSpPr/>
          <p:nvPr/>
        </p:nvSpPr>
        <p:spPr>
          <a:xfrm>
            <a:off x="5951538" y="1523999"/>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DC1: </a:t>
            </a:r>
            <a:r>
              <a:rPr lang="vi-VN" sz="3200" i="1" dirty="0">
                <a:solidFill>
                  <a:schemeClr val="tx1"/>
                </a:solidFill>
                <a:effectLst/>
                <a:latin typeface="Times New Roman" panose="02020603050405020304" pitchFamily="18" charset="0"/>
                <a:ea typeface="Times New Roman" panose="02020603050405020304" pitchFamily="18" charset="0"/>
              </a:rPr>
              <a:t>Ba ba to bằng cái nia</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ABBFA819-F034-43FE-9275-E081FFB1D0B6}"/>
              </a:ext>
            </a:extLst>
          </p:cNvPr>
          <p:cNvSpPr/>
          <p:nvPr/>
        </p:nvSpPr>
        <p:spPr>
          <a:xfrm>
            <a:off x="5951538" y="2907506"/>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effectLst/>
                <a:latin typeface="Times New Roman" panose="02020603050405020304" pitchFamily="18" charset="0"/>
                <a:ea typeface="Times New Roman" panose="02020603050405020304" pitchFamily="18" charset="0"/>
              </a:rPr>
              <a:t>DC2</a:t>
            </a:r>
            <a:r>
              <a:rPr lang="vi-VN" sz="3200" dirty="0">
                <a:solidFill>
                  <a:schemeClr val="tx1"/>
                </a:solidFill>
                <a:effectLst/>
                <a:latin typeface="Times New Roman" panose="02020603050405020304" pitchFamily="18" charset="0"/>
                <a:ea typeface="Times New Roman" panose="02020603050405020304" pitchFamily="18" charset="0"/>
              </a:rPr>
              <a:t>: </a:t>
            </a:r>
            <a:r>
              <a:rPr lang="vi-VN" sz="3200" i="1" dirty="0">
                <a:solidFill>
                  <a:schemeClr val="tx1"/>
                </a:solidFill>
                <a:effectLst/>
                <a:latin typeface="Times New Roman" panose="02020603050405020304" pitchFamily="18" charset="0"/>
                <a:ea typeface="Times New Roman" panose="02020603050405020304" pitchFamily="18" charset="0"/>
              </a:rPr>
              <a:t>Kì đà lớn hơn chiếc xuồng tam bản</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DE8DB80-9585-43AA-BCF2-4B0168157F75}"/>
              </a:ext>
            </a:extLst>
          </p:cNvPr>
          <p:cNvSpPr/>
          <p:nvPr/>
        </p:nvSpPr>
        <p:spPr>
          <a:xfrm>
            <a:off x="5951538" y="4291014"/>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DC3: </a:t>
            </a:r>
            <a:r>
              <a:rPr lang="vi-VN" sz="3200" i="1" dirty="0">
                <a:solidFill>
                  <a:schemeClr val="tx1"/>
                </a:solidFill>
                <a:effectLst/>
                <a:latin typeface="Times New Roman" panose="02020603050405020304" pitchFamily="18" charset="0"/>
                <a:ea typeface="Times New Roman" panose="02020603050405020304" pitchFamily="18" charset="0"/>
              </a:rPr>
              <a:t>Cá sấu phải 12 trai tráng lực lưỡng mới khiêng nổi.</a:t>
            </a:r>
            <a:endParaRPr lang="en-US" sz="3200" dirty="0">
              <a:solidFill>
                <a:schemeClr val="tx1"/>
              </a:solidFill>
            </a:endParaRPr>
          </a:p>
        </p:txBody>
      </p:sp>
      <p:sp>
        <p:nvSpPr>
          <p:cNvPr id="10" name="Freeform: Shape 9">
            <a:extLst>
              <a:ext uri="{FF2B5EF4-FFF2-40B4-BE49-F238E27FC236}">
                <a16:creationId xmlns:a16="http://schemas.microsoft.com/office/drawing/2014/main" id="{B9B7F6A8-750A-4DD1-8FA2-EDC5BEFE4400}"/>
              </a:ext>
            </a:extLst>
          </p:cNvPr>
          <p:cNvSpPr/>
          <p:nvPr/>
        </p:nvSpPr>
        <p:spPr>
          <a:xfrm>
            <a:off x="5636102" y="1884758"/>
            <a:ext cx="280034" cy="3088481"/>
          </a:xfrm>
          <a:custGeom>
            <a:avLst/>
            <a:gdLst>
              <a:gd name="connsiteX0" fmla="*/ 168116 w 280034"/>
              <a:gd name="connsiteY0" fmla="*/ 0 h 3088481"/>
              <a:gd name="connsiteX1" fmla="*/ 280034 w 280034"/>
              <a:gd name="connsiteY1" fmla="*/ 111918 h 3088481"/>
              <a:gd name="connsiteX2" fmla="*/ 168116 w 280034"/>
              <a:gd name="connsiteY2" fmla="*/ 223836 h 3088481"/>
              <a:gd name="connsiteX3" fmla="*/ 168116 w 280034"/>
              <a:gd name="connsiteY3" fmla="*/ 167877 h 3088481"/>
              <a:gd name="connsiteX4" fmla="*/ 45719 w 280034"/>
              <a:gd name="connsiteY4" fmla="*/ 167877 h 3088481"/>
              <a:gd name="connsiteX5" fmla="*/ 45719 w 280034"/>
              <a:gd name="connsiteY5" fmla="*/ 1488281 h 3088481"/>
              <a:gd name="connsiteX6" fmla="*/ 168116 w 280034"/>
              <a:gd name="connsiteY6" fmla="*/ 1488281 h 3088481"/>
              <a:gd name="connsiteX7" fmla="*/ 168116 w 280034"/>
              <a:gd name="connsiteY7" fmla="*/ 1432322 h 3088481"/>
              <a:gd name="connsiteX8" fmla="*/ 280034 w 280034"/>
              <a:gd name="connsiteY8" fmla="*/ 1544240 h 3088481"/>
              <a:gd name="connsiteX9" fmla="*/ 168116 w 280034"/>
              <a:gd name="connsiteY9" fmla="*/ 1656158 h 3088481"/>
              <a:gd name="connsiteX10" fmla="*/ 168116 w 280034"/>
              <a:gd name="connsiteY10" fmla="*/ 1600199 h 3088481"/>
              <a:gd name="connsiteX11" fmla="*/ 45719 w 280034"/>
              <a:gd name="connsiteY11" fmla="*/ 1600199 h 3088481"/>
              <a:gd name="connsiteX12" fmla="*/ 45719 w 280034"/>
              <a:gd name="connsiteY12" fmla="*/ 2920604 h 3088481"/>
              <a:gd name="connsiteX13" fmla="*/ 168116 w 280034"/>
              <a:gd name="connsiteY13" fmla="*/ 2920604 h 3088481"/>
              <a:gd name="connsiteX14" fmla="*/ 168116 w 280034"/>
              <a:gd name="connsiteY14" fmla="*/ 2864645 h 3088481"/>
              <a:gd name="connsiteX15" fmla="*/ 280034 w 280034"/>
              <a:gd name="connsiteY15" fmla="*/ 2976563 h 3088481"/>
              <a:gd name="connsiteX16" fmla="*/ 168116 w 280034"/>
              <a:gd name="connsiteY16" fmla="*/ 3088481 h 3088481"/>
              <a:gd name="connsiteX17" fmla="*/ 168116 w 280034"/>
              <a:gd name="connsiteY17" fmla="*/ 3032522 h 3088481"/>
              <a:gd name="connsiteX18" fmla="*/ 22859 w 280034"/>
              <a:gd name="connsiteY18" fmla="*/ 3032522 h 3088481"/>
              <a:gd name="connsiteX19" fmla="*/ 22859 w 280034"/>
              <a:gd name="connsiteY19" fmla="*/ 3009902 h 3088481"/>
              <a:gd name="connsiteX20" fmla="*/ 0 w 280034"/>
              <a:gd name="connsiteY20" fmla="*/ 3009902 h 3088481"/>
              <a:gd name="connsiteX21" fmla="*/ 0 w 280034"/>
              <a:gd name="connsiteY21" fmla="*/ 66677 h 3088481"/>
              <a:gd name="connsiteX22" fmla="*/ 22859 w 280034"/>
              <a:gd name="connsiteY22" fmla="*/ 66677 h 3088481"/>
              <a:gd name="connsiteX23" fmla="*/ 22859 w 280034"/>
              <a:gd name="connsiteY23" fmla="*/ 55959 h 3088481"/>
              <a:gd name="connsiteX24" fmla="*/ 168116 w 280034"/>
              <a:gd name="connsiteY24" fmla="*/ 55959 h 30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034" h="3088481">
                <a:moveTo>
                  <a:pt x="168116" y="0"/>
                </a:moveTo>
                <a:lnTo>
                  <a:pt x="280034" y="111918"/>
                </a:lnTo>
                <a:lnTo>
                  <a:pt x="168116" y="223836"/>
                </a:lnTo>
                <a:lnTo>
                  <a:pt x="168116" y="167877"/>
                </a:lnTo>
                <a:lnTo>
                  <a:pt x="45719" y="167877"/>
                </a:lnTo>
                <a:lnTo>
                  <a:pt x="45719" y="1488281"/>
                </a:lnTo>
                <a:lnTo>
                  <a:pt x="168116" y="1488281"/>
                </a:lnTo>
                <a:lnTo>
                  <a:pt x="168116" y="1432322"/>
                </a:lnTo>
                <a:lnTo>
                  <a:pt x="280034" y="1544240"/>
                </a:lnTo>
                <a:lnTo>
                  <a:pt x="168116" y="1656158"/>
                </a:lnTo>
                <a:lnTo>
                  <a:pt x="168116" y="1600199"/>
                </a:lnTo>
                <a:lnTo>
                  <a:pt x="45719" y="1600199"/>
                </a:lnTo>
                <a:lnTo>
                  <a:pt x="45719" y="2920604"/>
                </a:lnTo>
                <a:lnTo>
                  <a:pt x="168116" y="2920604"/>
                </a:lnTo>
                <a:lnTo>
                  <a:pt x="168116" y="2864645"/>
                </a:lnTo>
                <a:lnTo>
                  <a:pt x="280034" y="2976563"/>
                </a:lnTo>
                <a:lnTo>
                  <a:pt x="168116" y="3088481"/>
                </a:lnTo>
                <a:lnTo>
                  <a:pt x="168116" y="3032522"/>
                </a:lnTo>
                <a:lnTo>
                  <a:pt x="22859" y="3032522"/>
                </a:lnTo>
                <a:lnTo>
                  <a:pt x="22859" y="3009902"/>
                </a:lnTo>
                <a:lnTo>
                  <a:pt x="0" y="3009902"/>
                </a:lnTo>
                <a:lnTo>
                  <a:pt x="0" y="66677"/>
                </a:lnTo>
                <a:lnTo>
                  <a:pt x="22859" y="66677"/>
                </a:lnTo>
                <a:lnTo>
                  <a:pt x="22859" y="55959"/>
                </a:lnTo>
                <a:lnTo>
                  <a:pt x="168116" y="5595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51887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81E191B-FF74-41C7-968F-B237BABE14EB}"/>
              </a:ext>
            </a:extLst>
          </p:cNvPr>
          <p:cNvPicPr>
            <a:picLocks noChangeAspect="1"/>
          </p:cNvPicPr>
          <p:nvPr/>
        </p:nvPicPr>
        <p:blipFill rotWithShape="1">
          <a:blip r:embed="rId2"/>
          <a:srcRect t="7772" b="409"/>
          <a:stretch/>
        </p:blipFill>
        <p:spPr>
          <a:xfrm>
            <a:off x="20" y="1282"/>
            <a:ext cx="12191980" cy="6856718"/>
          </a:xfrm>
          <a:prstGeom prst="rect">
            <a:avLst/>
          </a:prstGeom>
        </p:spPr>
      </p:pic>
      <p:sp>
        <p:nvSpPr>
          <p:cNvPr id="3" name="Flowchart: Alternate Process 2">
            <a:extLst>
              <a:ext uri="{FF2B5EF4-FFF2-40B4-BE49-F238E27FC236}">
                <a16:creationId xmlns:a16="http://schemas.microsoft.com/office/drawing/2014/main" id="{BA5117F6-3608-409F-8F78-BCB08E0924B6}"/>
              </a:ext>
            </a:extLst>
          </p:cNvPr>
          <p:cNvSpPr/>
          <p:nvPr/>
        </p:nvSpPr>
        <p:spPr>
          <a:xfrm>
            <a:off x="2040213" y="2799728"/>
            <a:ext cx="8825948" cy="3801097"/>
          </a:xfrm>
          <a:prstGeom prst="flowChartAlternateProcess">
            <a:avLst/>
          </a:prstGeom>
          <a:solidFill>
            <a:schemeClr val="accent4">
              <a:lumMod val="20000"/>
              <a:lumOff val="80000"/>
              <a:alpha val="78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Lí lẽ 2:</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“Người đọc không chỉ ngạc nhiên mà còn thấm đẫm cảm xúc bởi Đoàn Giỏi là mộ</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nhà thơ, một “thi sĩ của đất rừng </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ương Nam”</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Cảm giác 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ây</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và rợn ngợp trước dòng sông Năm Căn"</a:t>
            </a:r>
            <a:endParaRPr lang="en-US" sz="36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521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147710-35B7-4418-8346-F62D7A8A6AAC}"/>
              </a:ext>
            </a:extLst>
          </p:cNvPr>
          <p:cNvPicPr>
            <a:picLocks noChangeAspect="1"/>
          </p:cNvPicPr>
          <p:nvPr/>
        </p:nvPicPr>
        <p:blipFill rotWithShape="1">
          <a:blip r:embed="rId2"/>
          <a:srcRect l="24" r="11287"/>
          <a:stretch/>
        </p:blipFill>
        <p:spPr>
          <a:xfrm>
            <a:off x="606719" y="-1"/>
            <a:ext cx="11585281"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43974BE-4B1E-45E9-815A-9116A6FD98F4}"/>
              </a:ext>
            </a:extLst>
          </p:cNvPr>
          <p:cNvSpPr txBox="1"/>
          <p:nvPr/>
        </p:nvSpPr>
        <p:spPr>
          <a:xfrm>
            <a:off x="606719" y="546118"/>
            <a:ext cx="4619538" cy="6064994"/>
          </a:xfrm>
          <a:prstGeom prst="rect">
            <a:avLst/>
          </a:prstGeom>
          <a:noFill/>
        </p:spPr>
        <p:txBody>
          <a:bodyPr wrap="square">
            <a:spAutoFit/>
          </a:bodyPr>
          <a:lstStyle/>
          <a:p>
            <a:pPr algn="just">
              <a:lnSpc>
                <a:spcPct val="107000"/>
              </a:lnSpc>
              <a:spcAft>
                <a:spcPts val="800"/>
              </a:spcAft>
            </a:pPr>
            <a:r>
              <a:rPr lang="vi-VN"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DC1</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 ngâ</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hững thân cây tràm vỏ trắng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rũ</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rờn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úa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ngớt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thẳm</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cùng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981536"/>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7149" t="1908" r="1775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 5">
            <a:extLst>
              <a:ext uri="{FF2B5EF4-FFF2-40B4-BE49-F238E27FC236}">
                <a16:creationId xmlns:a16="http://schemas.microsoft.com/office/drawing/2014/main" id="{E25AA5F1-CCFD-4D76-8E13-C28DBCE9BA30}"/>
              </a:ext>
            </a:extLst>
          </p:cNvPr>
          <p:cNvSpPr/>
          <p:nvPr/>
        </p:nvSpPr>
        <p:spPr>
          <a:xfrm>
            <a:off x="660400" y="1008589"/>
            <a:ext cx="5435601" cy="5343824"/>
          </a:xfrm>
          <a:prstGeom prst="hexagon">
            <a:avLst>
              <a:gd name="adj" fmla="val 8984"/>
              <a:gd name="vf" fmla="val 11547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effectLst/>
                <a:latin typeface="Times New Roman" panose="02020603050405020304" pitchFamily="18" charset="0"/>
                <a:ea typeface="Times New Roman" panose="02020603050405020304" pitchFamily="18" charset="0"/>
              </a:rPr>
              <a:t>DC2</a:t>
            </a:r>
            <a:r>
              <a:rPr lang="vi-VN" sz="2800"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rợn ngợp trước dòng sông Năm Căn</a:t>
            </a:r>
            <a:r>
              <a:rPr lang="en-US" sz="2800" dirty="0">
                <a:effectLst/>
                <a:latin typeface="Times New Roman" panose="02020603050405020304" pitchFamily="18" charset="0"/>
                <a:ea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rPr>
              <a:t> nước ầm ầm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trũi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nhô</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hụp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ếch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giữa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bờ</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dựng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ngất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dãy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vi-VN" sz="2800" i="1" dirty="0">
                <a:effectLst/>
                <a:latin typeface="Times New Roman" panose="02020603050405020304" pitchFamily="18" charset="0"/>
                <a:ea typeface="Times New Roman" panose="02020603050405020304" pitchFamily="18" charset="0"/>
              </a:rPr>
              <a:t> vô tận</a:t>
            </a:r>
            <a:r>
              <a:rPr lang="en-US" sz="2800" i="1"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4089403917"/>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0001473-1E9A-47E3-A60D-5B0AE00B9797}"/>
              </a:ext>
            </a:extLst>
          </p:cNvPr>
          <p:cNvGrpSpPr/>
          <p:nvPr/>
        </p:nvGrpSpPr>
        <p:grpSpPr>
          <a:xfrm>
            <a:off x="1796396" y="1300568"/>
            <a:ext cx="3685032" cy="4833532"/>
            <a:chOff x="1245324" y="852893"/>
            <a:chExt cx="3685032" cy="5180788"/>
          </a:xfrm>
        </p:grpSpPr>
        <p:grpSp>
          <p:nvGrpSpPr>
            <p:cNvPr id="2" name="Group 1">
              <a:extLst>
                <a:ext uri="{FF2B5EF4-FFF2-40B4-BE49-F238E27FC236}">
                  <a16:creationId xmlns:a16="http://schemas.microsoft.com/office/drawing/2014/main" id="{988F9367-0B0F-46CE-8057-31959DB4AB08}"/>
                </a:ext>
              </a:extLst>
            </p:cNvPr>
            <p:cNvGrpSpPr/>
            <p:nvPr/>
          </p:nvGrpSpPr>
          <p:grpSpPr>
            <a:xfrm>
              <a:off x="1245324" y="852893"/>
              <a:ext cx="3685032" cy="5180788"/>
              <a:chOff x="545237" y="700104"/>
              <a:chExt cx="3685032" cy="5180788"/>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6" name="Group 5">
                <a:extLst>
                  <a:ext uri="{FF2B5EF4-FFF2-40B4-BE49-F238E27FC236}">
                    <a16:creationId xmlns:a16="http://schemas.microsoft.com/office/drawing/2014/main" id="{DBEB3D09-B678-4444-8611-84625B9BCEA5}"/>
                  </a:ext>
                </a:extLst>
              </p:cNvPr>
              <p:cNvGrpSpPr/>
              <p:nvPr/>
            </p:nvGrpSpPr>
            <p:grpSpPr>
              <a:xfrm>
                <a:off x="1904552" y="1781832"/>
                <a:ext cx="937357" cy="686611"/>
                <a:chOff x="1776410" y="1693139"/>
                <a:chExt cx="937357" cy="815420"/>
              </a:xfrm>
            </p:grpSpPr>
            <p:sp>
              <p:nvSpPr>
                <p:cNvPr id="7" name="Arrow: Chevron 6">
                  <a:extLst>
                    <a:ext uri="{FF2B5EF4-FFF2-40B4-BE49-F238E27FC236}">
                      <a16:creationId xmlns:a16="http://schemas.microsoft.com/office/drawing/2014/main" id="{50EADBAC-4519-435B-B9A8-8945EA2AAEF8}"/>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CC52BD8F-C9C3-4367-9638-D2B99E948460}"/>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 name="TextBox 14">
              <a:extLst>
                <a:ext uri="{FF2B5EF4-FFF2-40B4-BE49-F238E27FC236}">
                  <a16:creationId xmlns:a16="http://schemas.microsoft.com/office/drawing/2014/main" id="{7EE8F81F-0C7C-4F8E-8EEB-CE96EA1EF3BB}"/>
                </a:ext>
              </a:extLst>
            </p:cNvPr>
            <p:cNvSpPr txBox="1"/>
            <p:nvPr/>
          </p:nvSpPr>
          <p:spPr>
            <a:xfrm>
              <a:off x="2246429" y="1374786"/>
              <a:ext cx="1653778"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lẽ</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34D00F2-2BD7-469B-BEA5-0432046CA40B}"/>
                </a:ext>
              </a:extLst>
            </p:cNvPr>
            <p:cNvSpPr txBox="1"/>
            <p:nvPr/>
          </p:nvSpPr>
          <p:spPr>
            <a:xfrm>
              <a:off x="1425132" y="2710093"/>
              <a:ext cx="3325415" cy="2677656"/>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ngẫm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đắn</a:t>
              </a:r>
              <a:r>
                <a:rPr lang="en-US" sz="2800" dirty="0">
                  <a:effectLst/>
                  <a:latin typeface="Times New Roman" panose="02020603050405020304" pitchFamily="18" charset="0"/>
                  <a:ea typeface="Calibri" panose="020F0502020204030204" pitchFamily="34" charset="0"/>
                </a:rPr>
                <a:t> g</a:t>
              </a:r>
              <a:r>
                <a:rPr lang="vi-VN" sz="2800" dirty="0">
                  <a:effectLst/>
                  <a:latin typeface="Times New Roman" panose="02020603050405020304" pitchFamily="18" charset="0"/>
                  <a:ea typeface="Calibri" panose="020F0502020204030204" pitchFamily="34" charset="0"/>
                </a:rPr>
                <a:t>iúp người đọc hiểu hơn về vẻ đẹp của </a:t>
              </a:r>
              <a:r>
                <a:rPr lang="vi-VN" sz="2800" i="1" dirty="0">
                  <a:effectLst/>
                  <a:latin typeface="Times New Roman" panose="02020603050405020304" pitchFamily="18" charset="0"/>
                  <a:ea typeface="Calibri" panose="020F0502020204030204" pitchFamily="34" charset="0"/>
                </a:rPr>
                <a:t>Đất rừng phương Nam</a:t>
              </a:r>
              <a:r>
                <a:rPr lang="vi-VN" sz="2800"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grpSp>
        <p:nvGrpSpPr>
          <p:cNvPr id="23" name="Group 22">
            <a:extLst>
              <a:ext uri="{FF2B5EF4-FFF2-40B4-BE49-F238E27FC236}">
                <a16:creationId xmlns:a16="http://schemas.microsoft.com/office/drawing/2014/main" id="{4800E41B-0B89-4248-9852-E24CA95F1C33}"/>
              </a:ext>
            </a:extLst>
          </p:cNvPr>
          <p:cNvGrpSpPr/>
          <p:nvPr/>
        </p:nvGrpSpPr>
        <p:grpSpPr>
          <a:xfrm>
            <a:off x="6647072" y="1300568"/>
            <a:ext cx="3685032" cy="4833532"/>
            <a:chOff x="6096000" y="852893"/>
            <a:chExt cx="3685032" cy="5180788"/>
          </a:xfrm>
        </p:grpSpPr>
        <p:grpSp>
          <p:nvGrpSpPr>
            <p:cNvPr id="9" name="Group 8">
              <a:extLst>
                <a:ext uri="{FF2B5EF4-FFF2-40B4-BE49-F238E27FC236}">
                  <a16:creationId xmlns:a16="http://schemas.microsoft.com/office/drawing/2014/main" id="{9559C169-0ACF-4CC4-8970-245D3B3C6BBF}"/>
                </a:ext>
              </a:extLst>
            </p:cNvPr>
            <p:cNvGrpSpPr/>
            <p:nvPr/>
          </p:nvGrpSpPr>
          <p:grpSpPr>
            <a:xfrm>
              <a:off x="6096000" y="852893"/>
              <a:ext cx="3685032" cy="5180788"/>
              <a:chOff x="545237" y="700104"/>
              <a:chExt cx="3685032" cy="5180788"/>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11" name="Group 10">
                <a:extLst>
                  <a:ext uri="{FF2B5EF4-FFF2-40B4-BE49-F238E27FC236}">
                    <a16:creationId xmlns:a16="http://schemas.microsoft.com/office/drawing/2014/main" id="{6F5583BC-75A4-48A2-9A41-4ECD43CAA25A}"/>
                  </a:ext>
                </a:extLst>
              </p:cNvPr>
              <p:cNvGrpSpPr/>
              <p:nvPr/>
            </p:nvGrpSpPr>
            <p:grpSpPr>
              <a:xfrm>
                <a:off x="1904552" y="1781832"/>
                <a:ext cx="937357" cy="686611"/>
                <a:chOff x="1776410" y="1693139"/>
                <a:chExt cx="937357" cy="815420"/>
              </a:xfrm>
            </p:grpSpPr>
            <p:sp>
              <p:nvSpPr>
                <p:cNvPr id="12" name="Arrow: Chevron 11">
                  <a:extLst>
                    <a:ext uri="{FF2B5EF4-FFF2-40B4-BE49-F238E27FC236}">
                      <a16:creationId xmlns:a16="http://schemas.microsoft.com/office/drawing/2014/main" id="{5BD8067A-05B8-477A-9783-A70DE85A1B37}"/>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B3760015-1B42-49FF-866D-D07B3FA907C8}"/>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 name="TextBox 18">
              <a:extLst>
                <a:ext uri="{FF2B5EF4-FFF2-40B4-BE49-F238E27FC236}">
                  <a16:creationId xmlns:a16="http://schemas.microsoft.com/office/drawing/2014/main" id="{5B9A1DA5-DD7E-46C0-9B75-AAC8BC135616}"/>
                </a:ext>
              </a:extLst>
            </p:cNvPr>
            <p:cNvSpPr txBox="1"/>
            <p:nvPr/>
          </p:nvSpPr>
          <p:spPr>
            <a:xfrm>
              <a:off x="6840164" y="1335106"/>
              <a:ext cx="2196703"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50AC4A-097C-4B05-8C09-50533911C502}"/>
                </a:ext>
              </a:extLst>
            </p:cNvPr>
            <p:cNvSpPr txBox="1"/>
            <p:nvPr/>
          </p:nvSpPr>
          <p:spPr>
            <a:xfrm>
              <a:off x="6399399" y="2779720"/>
              <a:ext cx="3187514" cy="2062103"/>
            </a:xfrm>
            <a:prstGeom prst="rect">
              <a:avLst/>
            </a:prstGeom>
            <a:noFill/>
          </p:spPr>
          <p:txBody>
            <a:bodyPr wrap="square">
              <a:spAutoFit/>
            </a:bodyPr>
            <a:lstStyle/>
            <a:p>
              <a:pPr algn="ctr"/>
              <a:r>
                <a:rPr lang="en-US" sz="3200" dirty="0" err="1">
                  <a:latin typeface="Times New Roman" panose="02020603050405020304" pitchFamily="18" charset="0"/>
                  <a:ea typeface="Calibri" panose="020F0502020204030204" pitchFamily="34" charset="0"/>
                  <a:cs typeface="Times New Roman" panose="02020603050405020304" pitchFamily="18" charset="0"/>
                </a:rPr>
                <a:t>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3951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B8F7EEDA-6794-4C5C-90B3-0019EE6ADF14}"/>
              </a:ext>
            </a:extLst>
          </p:cNvPr>
          <p:cNvGrpSpPr/>
          <p:nvPr/>
        </p:nvGrpSpPr>
        <p:grpSpPr>
          <a:xfrm>
            <a:off x="1796396" y="1300568"/>
            <a:ext cx="3685032" cy="4833532"/>
            <a:chOff x="1796396" y="1300568"/>
            <a:chExt cx="3685032" cy="4833532"/>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1796396" y="1300568"/>
              <a:ext cx="3685032" cy="4833532"/>
            </a:xfrm>
            <a:prstGeom prst="rect">
              <a:avLst/>
            </a:prstGeom>
          </p:spPr>
        </p:pic>
        <p:sp>
          <p:nvSpPr>
            <p:cNvPr id="20" name="TextBox 19">
              <a:extLst>
                <a:ext uri="{FF2B5EF4-FFF2-40B4-BE49-F238E27FC236}">
                  <a16:creationId xmlns:a16="http://schemas.microsoft.com/office/drawing/2014/main" id="{1933F6B9-E149-4183-AD9A-3D8E3E7D8CDD}"/>
                </a:ext>
              </a:extLst>
            </p:cNvPr>
            <p:cNvSpPr txBox="1"/>
            <p:nvPr/>
          </p:nvSpPr>
          <p:spPr>
            <a:xfrm>
              <a:off x="1983348" y="1838652"/>
              <a:ext cx="3311128" cy="3539430"/>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92401FC-18A9-4A44-A89A-2D96D578ADFB}"/>
              </a:ext>
            </a:extLst>
          </p:cNvPr>
          <p:cNvGrpSpPr/>
          <p:nvPr/>
        </p:nvGrpSpPr>
        <p:grpSpPr>
          <a:xfrm>
            <a:off x="6647072" y="1300568"/>
            <a:ext cx="3685032" cy="4833532"/>
            <a:chOff x="6647072" y="1300568"/>
            <a:chExt cx="3685032" cy="4833532"/>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6647072" y="1300568"/>
              <a:ext cx="3685032" cy="4833532"/>
            </a:xfrm>
            <a:prstGeom prst="rect">
              <a:avLst/>
            </a:prstGeom>
          </p:spPr>
        </p:pic>
        <p:sp>
          <p:nvSpPr>
            <p:cNvPr id="24" name="TextBox 23">
              <a:extLst>
                <a:ext uri="{FF2B5EF4-FFF2-40B4-BE49-F238E27FC236}">
                  <a16:creationId xmlns:a16="http://schemas.microsoft.com/office/drawing/2014/main" id="{C60343DE-AB25-45FD-AA14-2350FE1F3480}"/>
                </a:ext>
              </a:extLst>
            </p:cNvPr>
            <p:cNvSpPr txBox="1"/>
            <p:nvPr/>
          </p:nvSpPr>
          <p:spPr>
            <a:xfrm>
              <a:off x="6964993" y="2146400"/>
              <a:ext cx="3049190" cy="2308324"/>
            </a:xfrm>
            <a:prstGeom prst="rect">
              <a:avLst/>
            </a:prstGeom>
            <a:noFill/>
          </p:spPr>
          <p:txBody>
            <a:bodyPr wrap="square">
              <a:spAutoFit/>
            </a:bodyPr>
            <a:lstStyle/>
            <a:p>
              <a:pPr algn="ct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52624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1">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4" name="Picture 3">
            <a:extLst>
              <a:ext uri="{FF2B5EF4-FFF2-40B4-BE49-F238E27FC236}">
                <a16:creationId xmlns:a16="http://schemas.microsoft.com/office/drawing/2014/main" id="{DDF39DE1-AD08-4DD0-A609-9D576CF81F50}"/>
              </a:ext>
            </a:extLst>
          </p:cNvPr>
          <p:cNvPicPr>
            <a:picLocks noChangeAspect="1"/>
          </p:cNvPicPr>
          <p:nvPr/>
        </p:nvPicPr>
        <p:blipFill>
          <a:blip r:embed="rId2"/>
          <a:stretch>
            <a:fillRect/>
          </a:stretch>
        </p:blipFill>
        <p:spPr>
          <a:xfrm>
            <a:off x="881756" y="2203139"/>
            <a:ext cx="6520993" cy="3928897"/>
          </a:xfrm>
          <a:prstGeom prst="rect">
            <a:avLst/>
          </a:prstGeom>
        </p:spPr>
      </p:pic>
      <p:sp>
        <p:nvSpPr>
          <p:cNvPr id="14" name="Rectangle 13">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3" name="Picture 2">
            <a:extLst>
              <a:ext uri="{FF2B5EF4-FFF2-40B4-BE49-F238E27FC236}">
                <a16:creationId xmlns:a16="http://schemas.microsoft.com/office/drawing/2014/main" id="{0B6944B1-5E8E-42FB-AD7A-3BC25CA31A6C}"/>
              </a:ext>
            </a:extLst>
          </p:cNvPr>
          <p:cNvPicPr>
            <a:picLocks noChangeAspect="1"/>
          </p:cNvPicPr>
          <p:nvPr/>
        </p:nvPicPr>
        <p:blipFill>
          <a:blip r:embed="rId3"/>
          <a:stretch>
            <a:fillRect/>
          </a:stretch>
        </p:blipFill>
        <p:spPr>
          <a:xfrm>
            <a:off x="8442922" y="709284"/>
            <a:ext cx="2890797" cy="1546577"/>
          </a:xfrm>
          <a:prstGeom prst="rect">
            <a:avLst/>
          </a:prstGeom>
        </p:spPr>
      </p:pic>
      <p:pic>
        <p:nvPicPr>
          <p:cNvPr id="5" name="Picture 4">
            <a:extLst>
              <a:ext uri="{FF2B5EF4-FFF2-40B4-BE49-F238E27FC236}">
                <a16:creationId xmlns:a16="http://schemas.microsoft.com/office/drawing/2014/main" id="{238272A4-12F2-49AE-9C8A-840A9F040198}"/>
              </a:ext>
            </a:extLst>
          </p:cNvPr>
          <p:cNvPicPr>
            <a:picLocks noChangeAspect="1"/>
          </p:cNvPicPr>
          <p:nvPr/>
        </p:nvPicPr>
        <p:blipFill>
          <a:blip r:embed="rId4"/>
          <a:stretch>
            <a:fillRect/>
          </a:stretch>
        </p:blipFill>
        <p:spPr>
          <a:xfrm>
            <a:off x="8450775" y="2700138"/>
            <a:ext cx="2875092" cy="1487860"/>
          </a:xfrm>
          <a:prstGeom prst="rect">
            <a:avLst/>
          </a:prstGeom>
        </p:spPr>
      </p:pic>
      <p:sp>
        <p:nvSpPr>
          <p:cNvPr id="16" name="Rectangle 15">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2" name="Picture 1">
            <a:extLst>
              <a:ext uri="{FF2B5EF4-FFF2-40B4-BE49-F238E27FC236}">
                <a16:creationId xmlns:a16="http://schemas.microsoft.com/office/drawing/2014/main" id="{BDFB8D2F-C250-4D21-9159-0B81F26DC783}"/>
              </a:ext>
            </a:extLst>
          </p:cNvPr>
          <p:cNvPicPr>
            <a:picLocks noChangeAspect="1"/>
          </p:cNvPicPr>
          <p:nvPr/>
        </p:nvPicPr>
        <p:blipFill>
          <a:blip r:embed="rId5"/>
          <a:stretch>
            <a:fillRect/>
          </a:stretch>
        </p:blipFill>
        <p:spPr>
          <a:xfrm>
            <a:off x="8494336" y="4606119"/>
            <a:ext cx="2787968" cy="1554293"/>
          </a:xfrm>
          <a:prstGeom prst="rect">
            <a:avLst/>
          </a:prstGeom>
        </p:spPr>
      </p:pic>
      <p:sp>
        <p:nvSpPr>
          <p:cNvPr id="18" name="Rectangle 17">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sp>
        <p:nvSpPr>
          <p:cNvPr id="13" name="TextBox 12">
            <a:extLst>
              <a:ext uri="{FF2B5EF4-FFF2-40B4-BE49-F238E27FC236}">
                <a16:creationId xmlns:a16="http://schemas.microsoft.com/office/drawing/2014/main" id="{1EE01FCA-02FA-41CF-88F5-A663E5BABD61}"/>
              </a:ext>
            </a:extLst>
          </p:cNvPr>
          <p:cNvSpPr txBox="1"/>
          <p:nvPr/>
        </p:nvSpPr>
        <p:spPr>
          <a:xfrm>
            <a:off x="660400" y="588292"/>
            <a:ext cx="7154864" cy="1452642"/>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07000"/>
              </a:lnSpc>
              <a:spcAft>
                <a:spcPts val="800"/>
              </a:spcAft>
            </a:pPr>
            <a:r>
              <a:rPr lang="da-DK" sz="2800" dirty="0">
                <a:latin typeface="Times New Roman" panose="02020603050405020304" pitchFamily="18" charset="0"/>
                <a:ea typeface="Calibri" panose="020F0502020204030204" pitchFamily="34" charset="0"/>
                <a:cs typeface="Times New Roman" panose="02020603050405020304" pitchFamily="18" charset="0"/>
              </a:rPr>
              <a:t>Q</a:t>
            </a:r>
            <a:r>
              <a:rPr lang="da-DK" sz="2800" dirty="0">
                <a:effectLst/>
                <a:latin typeface="Times New Roman" panose="02020603050405020304" pitchFamily="18" charset="0"/>
                <a:ea typeface="Calibri" panose="020F0502020204030204" pitchFamily="34" charset="0"/>
                <a:cs typeface="Times New Roman" panose="02020603050405020304" pitchFamily="18" charset="0"/>
              </a:rPr>
              <a:t>uan sát các hình ảnh cùng với hiểu biết của bản thân giới thiệu hiểu biết của em về con người, mảnh đất phương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40950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iver with trees on the side&#10;&#10;Description automatically generated with low confidence">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9156" r="310"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descr="A group of people&#10;&#10;Description automatically generated with low confidence">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r="2" b="314"/>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18FB7B0D-498D-4BC0-BFFC-F488CBB0D371}"/>
              </a:ext>
            </a:extLst>
          </p:cNvPr>
          <p:cNvSpPr txBox="1"/>
          <p:nvPr/>
        </p:nvSpPr>
        <p:spPr>
          <a:xfrm>
            <a:off x="711200" y="4188138"/>
            <a:ext cx="10807700" cy="954107"/>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3. </a:t>
            </a:r>
            <a:r>
              <a:rPr lang="en-US" sz="2800" b="1" dirty="0" err="1">
                <a:solidFill>
                  <a:schemeClr val="bg1"/>
                </a:solidFill>
                <a:effectLst/>
                <a:latin typeface="Times New Roman" panose="02020603050405020304" pitchFamily="18" charset="0"/>
                <a:ea typeface="Calibri" panose="020F0502020204030204" pitchFamily="34" charset="0"/>
              </a:rPr>
              <a:t>Phần</a:t>
            </a:r>
            <a:r>
              <a:rPr lang="en-US" sz="2800" b="1" dirty="0">
                <a:solidFill>
                  <a:schemeClr val="bg1"/>
                </a:solidFill>
                <a:effectLst/>
                <a:latin typeface="Times New Roman" panose="02020603050405020304" pitchFamily="18" charset="0"/>
                <a:ea typeface="Calibri" panose="020F0502020204030204" pitchFamily="34" charset="0"/>
              </a:rPr>
              <a:t> 3</a:t>
            </a:r>
            <a:r>
              <a:rPr lang="en-US" sz="2800"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Vẻ</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đẹp</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con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Nam </a:t>
            </a:r>
            <a:r>
              <a:rPr lang="en-US" sz="2800" b="1" dirty="0" err="1">
                <a:solidFill>
                  <a:schemeClr val="bg1"/>
                </a:solidFill>
                <a:effectLst/>
                <a:latin typeface="Times New Roman" panose="02020603050405020304" pitchFamily="18" charset="0"/>
                <a:ea typeface="Calibri" panose="020F0502020204030204" pitchFamily="34" charset="0"/>
              </a:rPr>
              <a:t>Bộ</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trong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Đất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rừng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phương</a:t>
            </a:r>
            <a:r>
              <a:rPr lang="en-US" sz="2800" b="1" dirty="0">
                <a:solidFill>
                  <a:schemeClr val="bg1"/>
                </a:solidFill>
                <a:effectLst/>
                <a:latin typeface="Times New Roman" panose="02020603050405020304" pitchFamily="18" charset="0"/>
                <a:ea typeface="Calibri" panose="020F0502020204030204" pitchFamily="34" charset="0"/>
              </a:rPr>
              <a:t> Nam”</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4E1CEA3D-48EF-4B38-8102-A42A8FF4D8E9}"/>
              </a:ext>
            </a:extLst>
          </p:cNvPr>
          <p:cNvSpPr txBox="1"/>
          <p:nvPr/>
        </p:nvSpPr>
        <p:spPr>
          <a:xfrm>
            <a:off x="660400" y="5208550"/>
            <a:ext cx="10807700" cy="1384995"/>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1: </a:t>
            </a:r>
            <a:r>
              <a:rPr lang="vi-VN" sz="2800" dirty="0">
                <a:solidFill>
                  <a:schemeClr val="bg1"/>
                </a:solidFill>
                <a:effectLst/>
                <a:latin typeface="Times New Roman" panose="02020603050405020304" pitchFamily="18" charset="0"/>
                <a:ea typeface="Times New Roman" panose="02020603050405020304" pitchFamily="18" charset="0"/>
              </a:rPr>
              <a:t>"</a:t>
            </a:r>
            <a:r>
              <a:rPr lang="vi-VN" sz="2800" i="1" dirty="0">
                <a:solidFill>
                  <a:schemeClr val="bg1"/>
                </a:solidFill>
                <a:effectLst/>
                <a:latin typeface="Times New Roman" panose="02020603050405020304" pitchFamily="18" charset="0"/>
                <a:ea typeface="Times New Roman" panose="02020603050405020304" pitchFamily="18" charset="0"/>
              </a:rPr>
              <a:t>Cùng với thiên nhiên được Đoàn Giỏi vẽ với những màu sắc lộng lẫy, cuồn cuộn, tràn trề sức sống là những con người Nam Bộ với những nét sắc sảo lạ lùng."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39239255"/>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6BCB9-2E7A-483E-8F29-EDF4173A13CC}"/>
              </a:ext>
            </a:extLst>
          </p:cNvPr>
          <p:cNvSpPr txBox="1"/>
          <p:nvPr/>
        </p:nvSpPr>
        <p:spPr>
          <a:xfrm>
            <a:off x="660400" y="516151"/>
            <a:ext cx="10807700" cy="5825697"/>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C1</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Ngù</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cọp</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DC2: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chục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8937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567E6-94D5-4679-8464-739156FF0617}"/>
              </a:ext>
            </a:extLst>
          </p:cNvPr>
          <p:cNvSpPr txBox="1"/>
          <p:nvPr/>
        </p:nvSpPr>
        <p:spPr>
          <a:xfrm>
            <a:off x="711200" y="847460"/>
            <a:ext cx="10807700" cy="5286640"/>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DC3:</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gừa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gục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nhòm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DC4: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60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A5EF5-356F-4160-B32D-6C43159CE161}"/>
              </a:ext>
            </a:extLst>
          </p:cNvPr>
          <p:cNvSpPr txBox="1"/>
          <p:nvPr/>
        </p:nvSpPr>
        <p:spPr>
          <a:xfrm>
            <a:off x="660400" y="1507192"/>
            <a:ext cx="10807700" cy="4626908"/>
          </a:xfrm>
          <a:prstGeom prst="rect">
            <a:avLst/>
          </a:prstGeom>
          <a:noFill/>
        </p:spPr>
        <p:txBody>
          <a:bodyPr wrap="square">
            <a:spAutoFit/>
          </a:bodyPr>
          <a:lstStyle/>
          <a:p>
            <a:pPr algn="just">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lại làm một món trộn nữa, trộn cổ điển phương Tây và cổ điển Phương Đông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Nam mới khai phá, đất hoang, rừng rậm, chim trời các nước mênh mông, làm sao người nông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 lại chịu cảnh như anh Pha, chị Dậu.... Họ có nhiều tự do hơn, trước kẻ thù (hai chân và bốn chân), họ chống trả quyết liệt. Với bạn bè giai cấp họ gắn bó thủy chung. Họ hào hiệp phóng khoáng kiểu Lương Sơn 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0480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B2B89E2-605A-451F-9140-21053E25D524}"/>
              </a:ext>
            </a:extLst>
          </p:cNvPr>
          <p:cNvSpPr/>
          <p:nvPr/>
        </p:nvSpPr>
        <p:spPr>
          <a:xfrm>
            <a:off x="828675" y="300038"/>
            <a:ext cx="2543175" cy="728662"/>
          </a:xfrm>
          <a:prstGeom prst="flowChartAlternateProcess">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B085200D-250A-4638-8D17-7C4EAC067A5C}"/>
              </a:ext>
            </a:extLst>
          </p:cNvPr>
          <p:cNvSpPr/>
          <p:nvPr/>
        </p:nvSpPr>
        <p:spPr>
          <a:xfrm>
            <a:off x="828675" y="1028700"/>
            <a:ext cx="4572000"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Times New Roman" panose="02020603050405020304" pitchFamily="18" charset="0"/>
                <a:ea typeface="Times New Roman" panose="02020603050405020304" pitchFamily="18" charset="0"/>
              </a:rPr>
              <a:t>Cách đưa lí lẽ dẫn chứng:</a:t>
            </a:r>
            <a:endParaRPr lang="en-US" sz="2800">
              <a:solidFill>
                <a:schemeClr val="tx1"/>
              </a:solidFill>
            </a:endParaRPr>
          </a:p>
        </p:txBody>
      </p:sp>
      <p:sp>
        <p:nvSpPr>
          <p:cNvPr id="6" name="Rectangle 5">
            <a:extLst>
              <a:ext uri="{FF2B5EF4-FFF2-40B4-BE49-F238E27FC236}">
                <a16:creationId xmlns:a16="http://schemas.microsoft.com/office/drawing/2014/main" id="{7BBC4718-5987-4847-83F3-7D0C49886940}"/>
              </a:ext>
            </a:extLst>
          </p:cNvPr>
          <p:cNvSpPr/>
          <p:nvPr/>
        </p:nvSpPr>
        <p:spPr>
          <a:xfrm>
            <a:off x="2032000" y="2599694"/>
            <a:ext cx="8128000" cy="655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3288562B-90FE-4BD3-9BD1-E2F0750ED421}"/>
              </a:ext>
            </a:extLst>
          </p:cNvPr>
          <p:cNvSpPr/>
          <p:nvPr/>
        </p:nvSpPr>
        <p:spPr>
          <a:xfrm>
            <a:off x="2438399" y="221593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diện</a:t>
            </a:r>
            <a:r>
              <a:rPr lang="en-US" sz="2800" kern="1200" dirty="0">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0CC4B0E7-EDDE-4D6C-95BB-9F1AAB7B3388}"/>
              </a:ext>
            </a:extLst>
          </p:cNvPr>
          <p:cNvSpPr/>
          <p:nvPr/>
        </p:nvSpPr>
        <p:spPr>
          <a:xfrm>
            <a:off x="2032000" y="3779054"/>
            <a:ext cx="8128000" cy="65520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0D48FCCE-5293-4362-A7A8-D10CE2B6E131}"/>
              </a:ext>
            </a:extLst>
          </p:cNvPr>
          <p:cNvSpPr/>
          <p:nvPr/>
        </p:nvSpPr>
        <p:spPr>
          <a:xfrm>
            <a:off x="2438399" y="339529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Bên cạnh đưa dẫn chứng thì tác giả có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tích.</a:t>
            </a:r>
            <a:endParaRPr lang="en-US" sz="28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04BEB8D-0AD9-42CF-B519-2F57E5BD08F9}"/>
              </a:ext>
            </a:extLst>
          </p:cNvPr>
          <p:cNvSpPr/>
          <p:nvPr/>
        </p:nvSpPr>
        <p:spPr>
          <a:xfrm>
            <a:off x="2032000" y="4958414"/>
            <a:ext cx="8128000" cy="6552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3F2B8DA7-949B-4005-B688-0AC8FF3497F6}"/>
              </a:ext>
            </a:extLst>
          </p:cNvPr>
          <p:cNvSpPr/>
          <p:nvPr/>
        </p:nvSpPr>
        <p:spPr>
          <a:xfrm>
            <a:off x="2438399" y="457465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6716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085200D-250A-4638-8D17-7C4EAC067A5C}"/>
              </a:ext>
            </a:extLst>
          </p:cNvPr>
          <p:cNvSpPr/>
          <p:nvPr/>
        </p:nvSpPr>
        <p:spPr>
          <a:xfrm>
            <a:off x="660400" y="130175"/>
            <a:ext cx="2954338"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ECCA03E-B3A1-499A-8F6C-CEE634F257BC}"/>
              </a:ext>
            </a:extLst>
          </p:cNvPr>
          <p:cNvSpPr/>
          <p:nvPr/>
        </p:nvSpPr>
        <p:spPr>
          <a:xfrm>
            <a:off x="2000250" y="2026700"/>
            <a:ext cx="8128000" cy="776957"/>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7E30627-C8BF-4275-8AAC-4525CAC0D8A4}"/>
              </a:ext>
            </a:extLst>
          </p:cNvPr>
          <p:cNvSpPr/>
          <p:nvPr/>
        </p:nvSpPr>
        <p:spPr>
          <a:xfrm>
            <a:off x="2406650" y="1571625"/>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Giúp người đọc hiểu hơn về nội dung và nghệ thuật của tác phẩm.</a:t>
            </a:r>
            <a:endParaRPr lang="en-US" sz="32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D53EFA-076C-44F0-B19F-2C9EA5284604}"/>
              </a:ext>
            </a:extLst>
          </p:cNvPr>
          <p:cNvSpPr/>
          <p:nvPr/>
        </p:nvSpPr>
        <p:spPr>
          <a:xfrm>
            <a:off x="2000250" y="3425221"/>
            <a:ext cx="8128000" cy="776957"/>
          </a:xfrm>
          <a:prstGeom prst="rect">
            <a:avLst/>
          </a:prstGeom>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FDCF1D9C-369A-450B-A6CD-835BEB660502}"/>
              </a:ext>
            </a:extLst>
          </p:cNvPr>
          <p:cNvSpPr/>
          <p:nvPr/>
        </p:nvSpPr>
        <p:spPr>
          <a:xfrm>
            <a:off x="2406650" y="2970147"/>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Người đọc được mở rộng kiến thức về con người, cảnh vật Nam Bộ.</a:t>
            </a:r>
            <a:endParaRPr lang="en-US" sz="32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D8A6EF3-D8CB-4C8C-B49F-CE2E53F8D6E1}"/>
              </a:ext>
            </a:extLst>
          </p:cNvPr>
          <p:cNvSpPr/>
          <p:nvPr/>
        </p:nvSpPr>
        <p:spPr>
          <a:xfrm>
            <a:off x="2000250" y="4823743"/>
            <a:ext cx="8128000" cy="776957"/>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28805F36-9CB7-42E7-A519-3A52A7E75A1F}"/>
              </a:ext>
            </a:extLst>
          </p:cNvPr>
          <p:cNvSpPr/>
          <p:nvPr/>
        </p:nvSpPr>
        <p:spPr>
          <a:xfrm>
            <a:off x="2406650" y="4368669"/>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Khơi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đất</a:t>
            </a:r>
            <a:r>
              <a:rPr lang="en-US" sz="3200" kern="1200" dirty="0">
                <a:latin typeface="Times New Roman" panose="02020603050405020304" pitchFamily="18" charset="0"/>
                <a:cs typeface="Times New Roman" panose="02020603050405020304" pitchFamily="18" charset="0"/>
              </a:rPr>
              <a:t> Nam </a:t>
            </a:r>
            <a:r>
              <a:rPr lang="en-US" sz="3200" kern="1200" dirty="0" err="1">
                <a:latin typeface="Times New Roman" panose="02020603050405020304" pitchFamily="18" charset="0"/>
                <a:cs typeface="Times New Roman" panose="02020603050405020304" pitchFamily="18" charset="0"/>
              </a:rPr>
              <a:t>Bộ</a:t>
            </a:r>
            <a:r>
              <a:rPr lang="en-US" sz="32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567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t="9124" b="9558"/>
          <a:stretch/>
        </p:blipFill>
        <p:spPr>
          <a:xfrm>
            <a:off x="4267201" y="10"/>
            <a:ext cx="7924800" cy="3383270"/>
          </a:xfrm>
          <a:prstGeom prst="rect">
            <a:avLst/>
          </a:prstGeom>
        </p:spPr>
      </p:pic>
      <p:pic>
        <p:nvPicPr>
          <p:cNvPr id="6" name="Picture 5">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t="6646" b="26188"/>
          <a:stretch/>
        </p:blipFill>
        <p:spPr>
          <a:xfrm>
            <a:off x="4650916" y="3474720"/>
            <a:ext cx="7555832" cy="3383280"/>
          </a:xfrm>
          <a:prstGeom prst="rect">
            <a:avLst/>
          </a:prstGeom>
        </p:spPr>
      </p:pic>
      <p:sp useBgFill="1">
        <p:nvSpPr>
          <p:cNvPr id="13" name="Freeform: Shape 1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98AB74-1AC7-48F3-8847-9997A130DFD4}"/>
              </a:ext>
            </a:extLst>
          </p:cNvPr>
          <p:cNvSpPr txBox="1"/>
          <p:nvPr/>
        </p:nvSpPr>
        <p:spPr>
          <a:xfrm>
            <a:off x="503238" y="315740"/>
            <a:ext cx="10807700"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692C5CE-AE09-445A-A53C-8E4DA5CDBC3F}"/>
              </a:ext>
            </a:extLst>
          </p:cNvPr>
          <p:cNvSpPr txBox="1"/>
          <p:nvPr/>
        </p:nvSpPr>
        <p:spPr>
          <a:xfrm>
            <a:off x="945357" y="1436852"/>
            <a:ext cx="3705559" cy="4524315"/>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Thể hiện câu văn cuối: </a:t>
            </a:r>
            <a:r>
              <a:rPr lang="en-US" sz="3200" dirty="0" err="1">
                <a:effectLst/>
                <a:latin typeface="Times New Roman" panose="02020603050405020304" pitchFamily="18" charset="0"/>
                <a:ea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chung</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vi-VN"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rừng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phương</a:t>
            </a:r>
            <a:r>
              <a:rPr lang="en-US" sz="3200" i="1" dirty="0">
                <a:effectLst/>
                <a:latin typeface="Times New Roman" panose="02020603050405020304" pitchFamily="18" charset="0"/>
                <a:ea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rPr>
              <a:t>Nam” </a:t>
            </a:r>
            <a:r>
              <a:rPr lang="en-US" sz="3200" i="1" dirty="0" err="1">
                <a:effectLst/>
                <a:latin typeface="Times New Roman" panose="02020603050405020304" pitchFamily="18" charset="0"/>
                <a:ea typeface="Times New Roman" panose="02020603050405020304" pitchFamily="18" charset="0"/>
              </a:rPr>
              <a:t>đã</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được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tinh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túy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vùng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thổ</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Cửu</a:t>
            </a:r>
            <a:r>
              <a:rPr lang="en-US" sz="3200" i="1" dirty="0">
                <a:effectLst/>
                <a:latin typeface="Times New Roman" panose="02020603050405020304" pitchFamily="18" charset="0"/>
                <a:ea typeface="Times New Roman" panose="02020603050405020304" pitchFamily="18" charset="0"/>
              </a:rPr>
              <a:t> Long </a:t>
            </a:r>
            <a:r>
              <a:rPr lang="en-US" sz="3200" i="1" dirty="0" err="1">
                <a:effectLst/>
                <a:latin typeface="Times New Roman" panose="02020603050405020304" pitchFamily="18" charset="0"/>
                <a:ea typeface="Times New Roman" panose="02020603050405020304" pitchFamily="18" charset="0"/>
              </a:rPr>
              <a:t>Giang</a:t>
            </a:r>
            <a:r>
              <a:rPr lang="en-US" sz="3200" i="1" dirty="0">
                <a:effectLst/>
                <a:latin typeface="Times New Roman" panose="02020603050405020304" pitchFamily="18" charset="0"/>
                <a:ea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005740438"/>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34F7D3-2105-427C-988E-D08D505271A1}"/>
              </a:ext>
            </a:extLst>
          </p:cNvPr>
          <p:cNvGrpSpPr/>
          <p:nvPr/>
        </p:nvGrpSpPr>
        <p:grpSpPr>
          <a:xfrm>
            <a:off x="885825" y="544068"/>
            <a:ext cx="726948" cy="497777"/>
            <a:chOff x="885825" y="544068"/>
            <a:chExt cx="726948" cy="497777"/>
          </a:xfrm>
        </p:grpSpPr>
        <p:sp>
          <p:nvSpPr>
            <p:cNvPr id="3" name="Arrow: Chevron 2">
              <a:extLst>
                <a:ext uri="{FF2B5EF4-FFF2-40B4-BE49-F238E27FC236}">
                  <a16:creationId xmlns:a16="http://schemas.microsoft.com/office/drawing/2014/main" id="{D3023934-56A2-44DA-BB1C-892F55A86729}"/>
                </a:ext>
              </a:extLst>
            </p:cNvPr>
            <p:cNvSpPr/>
            <p:nvPr/>
          </p:nvSpPr>
          <p:spPr>
            <a:xfrm>
              <a:off x="885825" y="557213"/>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a:extLst>
                <a:ext uri="{FF2B5EF4-FFF2-40B4-BE49-F238E27FC236}">
                  <a16:creationId xmlns:a16="http://schemas.microsoft.com/office/drawing/2014/main" id="{EDD0FED5-CEA8-43FE-B578-8748E01C223F}"/>
                </a:ext>
              </a:extLst>
            </p:cNvPr>
            <p:cNvSpPr/>
            <p:nvPr/>
          </p:nvSpPr>
          <p:spPr>
            <a:xfrm>
              <a:off x="1128141" y="544068"/>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id="{0906B4C1-701E-4BB5-AE7D-F96FBCC59FD7}"/>
              </a:ext>
            </a:extLst>
          </p:cNvPr>
          <p:cNvSpPr txBox="1"/>
          <p:nvPr/>
        </p:nvSpPr>
        <p:spPr>
          <a:xfrm>
            <a:off x="1612773" y="459460"/>
            <a:ext cx="6093618" cy="613245"/>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Times New Roman" panose="02020603050405020304" pitchFamily="18" charset="0"/>
              </a:rPr>
              <a:t>III. </a:t>
            </a:r>
            <a:r>
              <a:rPr lang="en-US" sz="3200" b="1" dirty="0">
                <a:solidFill>
                  <a:srgbClr val="FF0000"/>
                </a:solidFill>
                <a:latin typeface="Times New Roman" panose="02020603050405020304" pitchFamily="18" charset="0"/>
                <a:ea typeface="Times New Roman" panose="02020603050405020304" pitchFamily="18" charset="0"/>
              </a:rPr>
              <a:t>TỔNG KẾT</a:t>
            </a:r>
            <a:endParaRPr lang="en-US" sz="32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E20E9648-66DC-4FC1-8986-7248A5691246}"/>
              </a:ext>
            </a:extLst>
          </p:cNvPr>
          <p:cNvGrpSpPr/>
          <p:nvPr/>
        </p:nvGrpSpPr>
        <p:grpSpPr>
          <a:xfrm>
            <a:off x="2032545" y="1265237"/>
            <a:ext cx="8126909" cy="4327525"/>
            <a:chOff x="2032545" y="2443164"/>
            <a:chExt cx="8126909" cy="4327525"/>
          </a:xfrm>
        </p:grpSpPr>
        <p:sp>
          <p:nvSpPr>
            <p:cNvPr id="8" name="Freeform: Shape 7">
              <a:extLst>
                <a:ext uri="{FF2B5EF4-FFF2-40B4-BE49-F238E27FC236}">
                  <a16:creationId xmlns:a16="http://schemas.microsoft.com/office/drawing/2014/main" id="{4C1C6B8A-6FE5-46E4-8F8C-C9EB4544AA09}"/>
                </a:ext>
              </a:extLst>
            </p:cNvPr>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F5D61841-758B-4F98-8D48-DD985A27EA33}"/>
                </a:ext>
              </a:extLst>
            </p:cNvPr>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24E35EEF-3E77-488C-91D8-EA7C8B6B6059}"/>
                </a:ext>
              </a:extLst>
            </p:cNvPr>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8A2C8061-5DEB-45E6-A556-B32EFE7E44A6}"/>
                </a:ext>
              </a:extLst>
            </p:cNvPr>
            <p:cNvSpPr/>
            <p:nvPr/>
          </p:nvSpPr>
          <p:spPr>
            <a:xfrm>
              <a:off x="4408834" y="2443164"/>
              <a:ext cx="3428712" cy="736325"/>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a:t>
              </a:r>
              <a:endParaRPr lang="en-US" sz="32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EA1B6326-71DC-4C98-8FD6-9B61933FC2F7}"/>
                </a:ext>
              </a:extLst>
            </p:cNvPr>
            <p:cNvSpPr/>
            <p:nvPr/>
          </p:nvSpPr>
          <p:spPr>
            <a:xfrm>
              <a:off x="203254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Giỏi</a:t>
              </a:r>
              <a:r>
                <a:rPr lang="en-US" sz="2800" kern="1200" dirty="0">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0B433875-3F21-40E3-A000-F59C446D9499}"/>
                </a:ext>
              </a:extLst>
            </p:cNvPr>
            <p:cNvSpPr/>
            <p:nvPr/>
          </p:nvSpPr>
          <p:spPr>
            <a:xfrm>
              <a:off x="490785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am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a:t>
              </a:r>
            </a:p>
          </p:txBody>
        </p:sp>
        <p:sp>
          <p:nvSpPr>
            <p:cNvPr id="14" name="Freeform: Shape 13">
              <a:extLst>
                <a:ext uri="{FF2B5EF4-FFF2-40B4-BE49-F238E27FC236}">
                  <a16:creationId xmlns:a16="http://schemas.microsoft.com/office/drawing/2014/main" id="{01D6AB59-C37C-4F18-BA34-7E8C06D8976A}"/>
                </a:ext>
              </a:extLst>
            </p:cNvPr>
            <p:cNvSpPr/>
            <p:nvPr/>
          </p:nvSpPr>
          <p:spPr>
            <a:xfrm>
              <a:off x="778316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Cho </a:t>
              </a:r>
              <a:r>
                <a:rPr lang="en-US" sz="3200" kern="1200" dirty="0" err="1">
                  <a:latin typeface="Times New Roman" panose="02020603050405020304" pitchFamily="18" charset="0"/>
                  <a:cs typeface="Times New Roman" panose="02020603050405020304" pitchFamily="18" charset="0"/>
                </a:rPr>
                <a:t>bạn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thiên  </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2312595180"/>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55976-370C-45A2-B489-6EB236C14336}"/>
              </a:ext>
            </a:extLst>
          </p:cNvPr>
          <p:cNvSpPr/>
          <p:nvPr/>
        </p:nvSpPr>
        <p:spPr>
          <a:xfrm rot="7310083">
            <a:off x="6069636" y="4117532"/>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F8FD0B2D-BEC2-4466-87EB-EF8377954631}"/>
              </a:ext>
            </a:extLst>
          </p:cNvPr>
          <p:cNvSpPr/>
          <p:nvPr/>
        </p:nvSpPr>
        <p:spPr>
          <a:xfrm rot="7310083">
            <a:off x="6069636" y="1650655"/>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EF7596A-1C6D-46E2-9A97-FB9B4B7C9B98}"/>
              </a:ext>
            </a:extLst>
          </p:cNvPr>
          <p:cNvSpPr/>
          <p:nvPr/>
        </p:nvSpPr>
        <p:spPr>
          <a:xfrm rot="3431936">
            <a:off x="6165965" y="2856188"/>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F2BE399-0EC8-4A4B-A414-D645031053AD}"/>
              </a:ext>
            </a:extLst>
          </p:cNvPr>
          <p:cNvSpPr/>
          <p:nvPr/>
        </p:nvSpPr>
        <p:spPr>
          <a:xfrm rot="3112933">
            <a:off x="6135905" y="299578"/>
            <a:ext cx="59148"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B57F6B87-58FE-4B90-9922-02B30E6B9126}"/>
              </a:ext>
            </a:extLst>
          </p:cNvPr>
          <p:cNvGrpSpPr/>
          <p:nvPr/>
        </p:nvGrpSpPr>
        <p:grpSpPr>
          <a:xfrm>
            <a:off x="6865295" y="544287"/>
            <a:ext cx="393217" cy="348093"/>
            <a:chOff x="6849373" y="483241"/>
            <a:chExt cx="409140" cy="409140"/>
          </a:xfrm>
        </p:grpSpPr>
        <p:sp>
          <p:nvSpPr>
            <p:cNvPr id="7" name="Oval 6">
              <a:extLst>
                <a:ext uri="{FF2B5EF4-FFF2-40B4-BE49-F238E27FC236}">
                  <a16:creationId xmlns:a16="http://schemas.microsoft.com/office/drawing/2014/main" id="{9B0FE824-B0E2-44E8-BDB3-47B6C1E0EA27}"/>
                </a:ext>
              </a:extLst>
            </p:cNvPr>
            <p:cNvSpPr/>
            <p:nvPr/>
          </p:nvSpPr>
          <p:spPr>
            <a:xfrm>
              <a:off x="6849373" y="483241"/>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FC344D25-EB1E-47DA-9661-441C3384C4FD}"/>
                </a:ext>
              </a:extLst>
            </p:cNvPr>
            <p:cNvSpPr/>
            <p:nvPr/>
          </p:nvSpPr>
          <p:spPr>
            <a:xfrm>
              <a:off x="6951658" y="585526"/>
              <a:ext cx="204570" cy="204570"/>
            </a:xfrm>
            <a:prstGeom prst="ellipse">
              <a:avLst/>
            </a:pr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5B28C19D-04CB-420D-BA03-FE7C911FCF4E}"/>
              </a:ext>
            </a:extLst>
          </p:cNvPr>
          <p:cNvGrpSpPr/>
          <p:nvPr/>
        </p:nvGrpSpPr>
        <p:grpSpPr>
          <a:xfrm>
            <a:off x="4949409" y="2005068"/>
            <a:ext cx="393217" cy="348093"/>
            <a:chOff x="4933487" y="1944022"/>
            <a:chExt cx="409140" cy="409140"/>
          </a:xfrm>
        </p:grpSpPr>
        <p:sp>
          <p:nvSpPr>
            <p:cNvPr id="10" name="Oval 9">
              <a:extLst>
                <a:ext uri="{FF2B5EF4-FFF2-40B4-BE49-F238E27FC236}">
                  <a16:creationId xmlns:a16="http://schemas.microsoft.com/office/drawing/2014/main" id="{3B9EFC10-6E3C-42C5-BF6E-80076BFEEC88}"/>
                </a:ext>
              </a:extLst>
            </p:cNvPr>
            <p:cNvSpPr/>
            <p:nvPr/>
          </p:nvSpPr>
          <p:spPr>
            <a:xfrm>
              <a:off x="4933487" y="1944022"/>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A1257E09-7E60-49CE-98CF-4605A3116079}"/>
                </a:ext>
              </a:extLst>
            </p:cNvPr>
            <p:cNvSpPr/>
            <p:nvPr/>
          </p:nvSpPr>
          <p:spPr>
            <a:xfrm>
              <a:off x="5035772" y="2046307"/>
              <a:ext cx="204570" cy="204570"/>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277449B3-D6C4-4E4F-8DD4-793C627B8A5E}"/>
              </a:ext>
            </a:extLst>
          </p:cNvPr>
          <p:cNvGrpSpPr/>
          <p:nvPr/>
        </p:nvGrpSpPr>
        <p:grpSpPr>
          <a:xfrm>
            <a:off x="4949409" y="4427983"/>
            <a:ext cx="393217" cy="348093"/>
            <a:chOff x="4933487" y="4366937"/>
            <a:chExt cx="409140" cy="409140"/>
          </a:xfrm>
        </p:grpSpPr>
        <p:sp>
          <p:nvSpPr>
            <p:cNvPr id="13" name="Oval 12">
              <a:extLst>
                <a:ext uri="{FF2B5EF4-FFF2-40B4-BE49-F238E27FC236}">
                  <a16:creationId xmlns:a16="http://schemas.microsoft.com/office/drawing/2014/main" id="{8514EBFC-C6DB-49B7-A52F-87050D3CFB08}"/>
                </a:ext>
              </a:extLst>
            </p:cNvPr>
            <p:cNvSpPr/>
            <p:nvPr/>
          </p:nvSpPr>
          <p:spPr>
            <a:xfrm>
              <a:off x="4933487" y="4366937"/>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C485A280-DD4A-4DB0-B7AD-22802FE44E96}"/>
                </a:ext>
              </a:extLst>
            </p:cNvPr>
            <p:cNvSpPr/>
            <p:nvPr/>
          </p:nvSpPr>
          <p:spPr>
            <a:xfrm>
              <a:off x="5035772" y="4469222"/>
              <a:ext cx="204570" cy="204570"/>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FF553659-81D1-436B-BA1F-0325752A73B7}"/>
              </a:ext>
            </a:extLst>
          </p:cNvPr>
          <p:cNvGrpSpPr/>
          <p:nvPr/>
        </p:nvGrpSpPr>
        <p:grpSpPr>
          <a:xfrm>
            <a:off x="6865295" y="3259272"/>
            <a:ext cx="393217" cy="348093"/>
            <a:chOff x="6849373" y="3198226"/>
            <a:chExt cx="409140" cy="409140"/>
          </a:xfrm>
        </p:grpSpPr>
        <p:sp>
          <p:nvSpPr>
            <p:cNvPr id="16" name="Oval 15">
              <a:extLst>
                <a:ext uri="{FF2B5EF4-FFF2-40B4-BE49-F238E27FC236}">
                  <a16:creationId xmlns:a16="http://schemas.microsoft.com/office/drawing/2014/main" id="{4400D63D-6969-42C0-8518-8C148CA7F0BE}"/>
                </a:ext>
              </a:extLst>
            </p:cNvPr>
            <p:cNvSpPr/>
            <p:nvPr/>
          </p:nvSpPr>
          <p:spPr>
            <a:xfrm>
              <a:off x="6849373" y="3198226"/>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4D79EC5E-19AA-48A9-A597-1E53E169AD18}"/>
                </a:ext>
              </a:extLst>
            </p:cNvPr>
            <p:cNvSpPr/>
            <p:nvPr/>
          </p:nvSpPr>
          <p:spPr>
            <a:xfrm>
              <a:off x="6951658" y="3300511"/>
              <a:ext cx="204570" cy="204570"/>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6B230FC1-19E9-4372-B35A-C4ED4EAA21C6}"/>
              </a:ext>
            </a:extLst>
          </p:cNvPr>
          <p:cNvGrpSpPr/>
          <p:nvPr/>
        </p:nvGrpSpPr>
        <p:grpSpPr>
          <a:xfrm>
            <a:off x="6865295" y="5693184"/>
            <a:ext cx="393217" cy="348093"/>
            <a:chOff x="6849373" y="5632138"/>
            <a:chExt cx="409140" cy="409140"/>
          </a:xfrm>
        </p:grpSpPr>
        <p:sp>
          <p:nvSpPr>
            <p:cNvPr id="19" name="Oval 18">
              <a:extLst>
                <a:ext uri="{FF2B5EF4-FFF2-40B4-BE49-F238E27FC236}">
                  <a16:creationId xmlns:a16="http://schemas.microsoft.com/office/drawing/2014/main" id="{882F3471-B9AA-43FA-8AB7-F572534B8887}"/>
                </a:ext>
              </a:extLst>
            </p:cNvPr>
            <p:cNvSpPr/>
            <p:nvPr/>
          </p:nvSpPr>
          <p:spPr>
            <a:xfrm>
              <a:off x="6849373" y="5632138"/>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F0576E93-3E1C-43E3-BE2C-E085BE39F031}"/>
                </a:ext>
              </a:extLst>
            </p:cNvPr>
            <p:cNvSpPr/>
            <p:nvPr/>
          </p:nvSpPr>
          <p:spPr>
            <a:xfrm>
              <a:off x="6951658" y="5734423"/>
              <a:ext cx="204570" cy="204570"/>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E5C1D100-04D3-4C04-B0A7-2B30B5855A09}"/>
              </a:ext>
            </a:extLst>
          </p:cNvPr>
          <p:cNvGrpSpPr/>
          <p:nvPr/>
        </p:nvGrpSpPr>
        <p:grpSpPr>
          <a:xfrm flipH="1">
            <a:off x="6931887" y="4024450"/>
            <a:ext cx="4564734" cy="1314676"/>
            <a:chOff x="644577" y="530306"/>
            <a:chExt cx="5816807" cy="1892449"/>
          </a:xfrm>
        </p:grpSpPr>
        <p:sp>
          <p:nvSpPr>
            <p:cNvPr id="29" name="Freeform: Shape 28">
              <a:extLst>
                <a:ext uri="{FF2B5EF4-FFF2-40B4-BE49-F238E27FC236}">
                  <a16:creationId xmlns:a16="http://schemas.microsoft.com/office/drawing/2014/main" id="{1C98866A-B6F5-42CB-916F-86B5509FE02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34E7D60-4817-4415-9DD7-53D0F1D634B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FF66"/>
                </a:gs>
                <a:gs pos="100000">
                  <a:srgbClr val="00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Shape 30">
              <a:extLst>
                <a:ext uri="{FF2B5EF4-FFF2-40B4-BE49-F238E27FC236}">
                  <a16:creationId xmlns:a16="http://schemas.microsoft.com/office/drawing/2014/main" id="{69303D82-C26F-461C-9271-B8BAE6E7062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Circle: Hollow 31">
              <a:extLst>
                <a:ext uri="{FF2B5EF4-FFF2-40B4-BE49-F238E27FC236}">
                  <a16:creationId xmlns:a16="http://schemas.microsoft.com/office/drawing/2014/main" id="{B06A3721-00F3-426F-A57A-CC17DF9BB3DE}"/>
                </a:ext>
              </a:extLst>
            </p:cNvPr>
            <p:cNvSpPr/>
            <p:nvPr/>
          </p:nvSpPr>
          <p:spPr>
            <a:xfrm>
              <a:off x="3942532" y="530306"/>
              <a:ext cx="1892449" cy="1892449"/>
            </a:xfrm>
            <a:prstGeom prst="donut">
              <a:avLst>
                <a:gd name="adj" fmla="val 8571"/>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reeform: Shape 32">
              <a:extLst>
                <a:ext uri="{FF2B5EF4-FFF2-40B4-BE49-F238E27FC236}">
                  <a16:creationId xmlns:a16="http://schemas.microsoft.com/office/drawing/2014/main" id="{D853A1DD-59DF-4B73-83F5-4AEC62ACCE91}"/>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1681D3EA-F694-4A8B-BA23-A2EF50B00046}"/>
                </a:ext>
              </a:extLst>
            </p:cNvPr>
            <p:cNvSpPr/>
            <p:nvPr/>
          </p:nvSpPr>
          <p:spPr>
            <a:xfrm>
              <a:off x="4409785" y="1007613"/>
              <a:ext cx="957942" cy="957942"/>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a:extLst>
              <a:ext uri="{FF2B5EF4-FFF2-40B4-BE49-F238E27FC236}">
                <a16:creationId xmlns:a16="http://schemas.microsoft.com/office/drawing/2014/main" id="{9BFA1CCE-861B-492C-BD66-63B8E9AB9D68}"/>
              </a:ext>
            </a:extLst>
          </p:cNvPr>
          <p:cNvGrpSpPr/>
          <p:nvPr/>
        </p:nvGrpSpPr>
        <p:grpSpPr>
          <a:xfrm flipH="1">
            <a:off x="6931886" y="1495993"/>
            <a:ext cx="4564734" cy="1314676"/>
            <a:chOff x="644577" y="530306"/>
            <a:chExt cx="5816807" cy="1892449"/>
          </a:xfrm>
        </p:grpSpPr>
        <p:sp>
          <p:nvSpPr>
            <p:cNvPr id="43" name="Freeform: Shape 42">
              <a:extLst>
                <a:ext uri="{FF2B5EF4-FFF2-40B4-BE49-F238E27FC236}">
                  <a16:creationId xmlns:a16="http://schemas.microsoft.com/office/drawing/2014/main" id="{8F640F9B-8EC2-432C-8E30-4FBC44CC0D54}"/>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097C8BC8-7A24-47A0-AA82-7052F6601AE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eeform: Shape 44">
              <a:extLst>
                <a:ext uri="{FF2B5EF4-FFF2-40B4-BE49-F238E27FC236}">
                  <a16:creationId xmlns:a16="http://schemas.microsoft.com/office/drawing/2014/main" id="{2C9534EA-89EA-40EF-AF9A-AC8D754652A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Circle: Hollow 45">
              <a:extLst>
                <a:ext uri="{FF2B5EF4-FFF2-40B4-BE49-F238E27FC236}">
                  <a16:creationId xmlns:a16="http://schemas.microsoft.com/office/drawing/2014/main" id="{042D45E6-F2D2-496A-873D-5F3FE621F22A}"/>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eeform: Shape 46">
              <a:extLst>
                <a:ext uri="{FF2B5EF4-FFF2-40B4-BE49-F238E27FC236}">
                  <a16:creationId xmlns:a16="http://schemas.microsoft.com/office/drawing/2014/main" id="{409D4414-F863-4E66-A891-FB65E57D524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2D6637B2-87F0-4E96-86E3-DDD90E6645A8}"/>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a:extLst>
              <a:ext uri="{FF2B5EF4-FFF2-40B4-BE49-F238E27FC236}">
                <a16:creationId xmlns:a16="http://schemas.microsoft.com/office/drawing/2014/main" id="{D3F33CD7-29A4-4F9A-B684-B674DFF2E573}"/>
              </a:ext>
            </a:extLst>
          </p:cNvPr>
          <p:cNvGrpSpPr/>
          <p:nvPr/>
        </p:nvGrpSpPr>
        <p:grpSpPr>
          <a:xfrm>
            <a:off x="885825" y="5176421"/>
            <a:ext cx="4564735" cy="1314676"/>
            <a:chOff x="644577" y="530306"/>
            <a:chExt cx="5816807" cy="1892449"/>
          </a:xfrm>
        </p:grpSpPr>
        <p:sp>
          <p:nvSpPr>
            <p:cNvPr id="57" name="Freeform: Shape 56">
              <a:extLst>
                <a:ext uri="{FF2B5EF4-FFF2-40B4-BE49-F238E27FC236}">
                  <a16:creationId xmlns:a16="http://schemas.microsoft.com/office/drawing/2014/main" id="{F9D67BE7-1F2D-46ED-9DF8-9CFFE817B3E3}"/>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242FE238-81A6-4D2A-B047-59D55D118FAA}"/>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51000">
                  <a:srgbClr val="FF5050"/>
                </a:gs>
                <a:gs pos="100000">
                  <a:srgbClr val="FF33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Shape 58">
              <a:extLst>
                <a:ext uri="{FF2B5EF4-FFF2-40B4-BE49-F238E27FC236}">
                  <a16:creationId xmlns:a16="http://schemas.microsoft.com/office/drawing/2014/main" id="{31208A98-46AF-4963-A3E1-AAE4473DC796}"/>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Circle: Hollow 59">
              <a:extLst>
                <a:ext uri="{FF2B5EF4-FFF2-40B4-BE49-F238E27FC236}">
                  <a16:creationId xmlns:a16="http://schemas.microsoft.com/office/drawing/2014/main" id="{9F725D88-6A21-4DF1-9BAC-69272CD1617F}"/>
                </a:ext>
              </a:extLst>
            </p:cNvPr>
            <p:cNvSpPr/>
            <p:nvPr/>
          </p:nvSpPr>
          <p:spPr>
            <a:xfrm>
              <a:off x="3942532" y="530306"/>
              <a:ext cx="1892449" cy="1892449"/>
            </a:xfrm>
            <a:prstGeom prst="donut">
              <a:avLst>
                <a:gd name="adj" fmla="val 8571"/>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eeform: Shape 60">
              <a:extLst>
                <a:ext uri="{FF2B5EF4-FFF2-40B4-BE49-F238E27FC236}">
                  <a16:creationId xmlns:a16="http://schemas.microsoft.com/office/drawing/2014/main" id="{E7EBD182-4B96-4255-8A44-57CE30075388}"/>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61">
              <a:extLst>
                <a:ext uri="{FF2B5EF4-FFF2-40B4-BE49-F238E27FC236}">
                  <a16:creationId xmlns:a16="http://schemas.microsoft.com/office/drawing/2014/main" id="{CB22C100-77BB-46D2-A6C2-71AFB1C1773E}"/>
                </a:ext>
              </a:extLst>
            </p:cNvPr>
            <p:cNvSpPr/>
            <p:nvPr/>
          </p:nvSpPr>
          <p:spPr>
            <a:xfrm>
              <a:off x="4409785" y="1007613"/>
              <a:ext cx="957942" cy="957942"/>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63">
            <a:extLst>
              <a:ext uri="{FF2B5EF4-FFF2-40B4-BE49-F238E27FC236}">
                <a16:creationId xmlns:a16="http://schemas.microsoft.com/office/drawing/2014/main" id="{33160248-E411-4B14-9D4F-5E269297994B}"/>
              </a:ext>
            </a:extLst>
          </p:cNvPr>
          <p:cNvGrpSpPr/>
          <p:nvPr/>
        </p:nvGrpSpPr>
        <p:grpSpPr>
          <a:xfrm>
            <a:off x="885825" y="2852530"/>
            <a:ext cx="4564735" cy="1314676"/>
            <a:chOff x="644577" y="530306"/>
            <a:chExt cx="5816807" cy="1892449"/>
          </a:xfrm>
        </p:grpSpPr>
        <p:sp>
          <p:nvSpPr>
            <p:cNvPr id="71" name="Freeform: Shape 70">
              <a:extLst>
                <a:ext uri="{FF2B5EF4-FFF2-40B4-BE49-F238E27FC236}">
                  <a16:creationId xmlns:a16="http://schemas.microsoft.com/office/drawing/2014/main" id="{EB69CC57-CD20-4715-80FA-D71D1834533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BF883055-D474-47A4-A4CD-47422177F62B}"/>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00FF"/>
                </a:gs>
                <a:gs pos="100000">
                  <a:srgbClr val="CC0066"/>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eeform: Shape 72">
              <a:extLst>
                <a:ext uri="{FF2B5EF4-FFF2-40B4-BE49-F238E27FC236}">
                  <a16:creationId xmlns:a16="http://schemas.microsoft.com/office/drawing/2014/main" id="{F6DF8DE2-4FD7-4552-AA28-ADFD69C0686B}"/>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Circle: Hollow 73">
              <a:extLst>
                <a:ext uri="{FF2B5EF4-FFF2-40B4-BE49-F238E27FC236}">
                  <a16:creationId xmlns:a16="http://schemas.microsoft.com/office/drawing/2014/main" id="{2AE70280-54D7-4821-A1E0-CEAD06F3D16E}"/>
                </a:ext>
              </a:extLst>
            </p:cNvPr>
            <p:cNvSpPr/>
            <p:nvPr/>
          </p:nvSpPr>
          <p:spPr>
            <a:xfrm>
              <a:off x="3942532" y="530306"/>
              <a:ext cx="1892449" cy="1892449"/>
            </a:xfrm>
            <a:prstGeom prst="donut">
              <a:avLst>
                <a:gd name="adj" fmla="val 8571"/>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eeform: Shape 74">
              <a:extLst>
                <a:ext uri="{FF2B5EF4-FFF2-40B4-BE49-F238E27FC236}">
                  <a16:creationId xmlns:a16="http://schemas.microsoft.com/office/drawing/2014/main" id="{074B9475-FA0B-4D69-BA2D-B9CD4DD267E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75">
              <a:extLst>
                <a:ext uri="{FF2B5EF4-FFF2-40B4-BE49-F238E27FC236}">
                  <a16:creationId xmlns:a16="http://schemas.microsoft.com/office/drawing/2014/main" id="{FE0ECD96-2963-4B50-A4E9-5AACD89D72C5}"/>
                </a:ext>
              </a:extLst>
            </p:cNvPr>
            <p:cNvSpPr/>
            <p:nvPr/>
          </p:nvSpPr>
          <p:spPr>
            <a:xfrm>
              <a:off x="4409785" y="1007613"/>
              <a:ext cx="957942" cy="957942"/>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C94E6AE8-A4EC-470D-906C-DC144DADDDD6}"/>
              </a:ext>
            </a:extLst>
          </p:cNvPr>
          <p:cNvGrpSpPr/>
          <p:nvPr/>
        </p:nvGrpSpPr>
        <p:grpSpPr>
          <a:xfrm>
            <a:off x="885825" y="528638"/>
            <a:ext cx="4564735" cy="1314676"/>
            <a:chOff x="644577" y="530306"/>
            <a:chExt cx="5816807" cy="1892449"/>
          </a:xfrm>
        </p:grpSpPr>
        <p:sp>
          <p:nvSpPr>
            <p:cNvPr id="85" name="Freeform: Shape 84">
              <a:extLst>
                <a:ext uri="{FF2B5EF4-FFF2-40B4-BE49-F238E27FC236}">
                  <a16:creationId xmlns:a16="http://schemas.microsoft.com/office/drawing/2014/main" id="{2D2B14DC-D8B9-4544-A87C-F1E2509F500D}"/>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A329DC06-A273-40E1-8948-8A6150DCB791}"/>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eeform: Shape 86">
              <a:extLst>
                <a:ext uri="{FF2B5EF4-FFF2-40B4-BE49-F238E27FC236}">
                  <a16:creationId xmlns:a16="http://schemas.microsoft.com/office/drawing/2014/main" id="{447FEC6A-589F-4F4F-8832-E4B428CC070C}"/>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Circle: Hollow 87">
              <a:extLst>
                <a:ext uri="{FF2B5EF4-FFF2-40B4-BE49-F238E27FC236}">
                  <a16:creationId xmlns:a16="http://schemas.microsoft.com/office/drawing/2014/main" id="{A2CBC777-746C-457B-8EE9-1B13B7E95B7D}"/>
                </a:ext>
              </a:extLst>
            </p:cNvPr>
            <p:cNvSpPr/>
            <p:nvPr/>
          </p:nvSpPr>
          <p:spPr>
            <a:xfrm>
              <a:off x="3942532" y="530306"/>
              <a:ext cx="1892449" cy="1892449"/>
            </a:xfrm>
            <a:prstGeom prst="donut">
              <a:avLst>
                <a:gd name="adj" fmla="val 8571"/>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eeform: Shape 88">
              <a:extLst>
                <a:ext uri="{FF2B5EF4-FFF2-40B4-BE49-F238E27FC236}">
                  <a16:creationId xmlns:a16="http://schemas.microsoft.com/office/drawing/2014/main" id="{6AA7079D-6F99-4E8B-A220-31D7A20402B5}"/>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Oval 89">
              <a:extLst>
                <a:ext uri="{FF2B5EF4-FFF2-40B4-BE49-F238E27FC236}">
                  <a16:creationId xmlns:a16="http://schemas.microsoft.com/office/drawing/2014/main" id="{29C68C3B-9010-41D7-81E4-7FFACB0234EF}"/>
                </a:ext>
              </a:extLst>
            </p:cNvPr>
            <p:cNvSpPr/>
            <p:nvPr/>
          </p:nvSpPr>
          <p:spPr>
            <a:xfrm>
              <a:off x="4409785" y="1007613"/>
              <a:ext cx="957942" cy="957942"/>
            </a:xfrm>
            <a:prstGeom prst="ellipse">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TextBox 91">
            <a:extLst>
              <a:ext uri="{FF2B5EF4-FFF2-40B4-BE49-F238E27FC236}">
                <a16:creationId xmlns:a16="http://schemas.microsoft.com/office/drawing/2014/main" id="{1E14CA28-C2E3-4636-A327-D52D7F517843}"/>
              </a:ext>
            </a:extLst>
          </p:cNvPr>
          <p:cNvSpPr txBox="1"/>
          <p:nvPr/>
        </p:nvSpPr>
        <p:spPr>
          <a:xfrm>
            <a:off x="1076905" y="677329"/>
            <a:ext cx="2610405" cy="1094210"/>
          </a:xfrm>
          <a:prstGeom prst="rect">
            <a:avLst/>
          </a:prstGeom>
          <a:noFill/>
        </p:spPr>
        <p:txBody>
          <a:bodyPr wrap="square">
            <a:spAutoFit/>
          </a:bodyPr>
          <a:lstStyle/>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670A3284-EE10-4BF8-8511-E887603D18E2}"/>
              </a:ext>
            </a:extLst>
          </p:cNvPr>
          <p:cNvSpPr txBox="1"/>
          <p:nvPr/>
        </p:nvSpPr>
        <p:spPr>
          <a:xfrm>
            <a:off x="8723732" y="1640505"/>
            <a:ext cx="2440488" cy="1077218"/>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Calibri" panose="020F0502020204030204" pitchFamily="34" charset="0"/>
              </a:rPr>
              <a:t>Bố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cục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ràng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96" name="TextBox 95">
            <a:extLst>
              <a:ext uri="{FF2B5EF4-FFF2-40B4-BE49-F238E27FC236}">
                <a16:creationId xmlns:a16="http://schemas.microsoft.com/office/drawing/2014/main" id="{E5B98BFD-EE9F-43B4-B901-4DEEA62BB801}"/>
              </a:ext>
            </a:extLst>
          </p:cNvPr>
          <p:cNvSpPr txBox="1"/>
          <p:nvPr/>
        </p:nvSpPr>
        <p:spPr>
          <a:xfrm>
            <a:off x="1218667" y="3005493"/>
            <a:ext cx="2653780" cy="954107"/>
          </a:xfrm>
          <a:prstGeom prst="rect">
            <a:avLst/>
          </a:prstGeom>
          <a:noFill/>
        </p:spPr>
        <p:txBody>
          <a:bodyPr wrap="square">
            <a:spAutoFit/>
          </a:bodyPr>
          <a:lstStyle/>
          <a:p>
            <a:pPr algn="ct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98" name="TextBox 97">
            <a:extLst>
              <a:ext uri="{FF2B5EF4-FFF2-40B4-BE49-F238E27FC236}">
                <a16:creationId xmlns:a16="http://schemas.microsoft.com/office/drawing/2014/main" id="{AB30A091-A648-4CD4-A72A-1BDD585A8A34}"/>
              </a:ext>
            </a:extLst>
          </p:cNvPr>
          <p:cNvSpPr txBox="1"/>
          <p:nvPr/>
        </p:nvSpPr>
        <p:spPr>
          <a:xfrm>
            <a:off x="8643974" y="4193161"/>
            <a:ext cx="260000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Dẫn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0" name="TextBox 99">
            <a:extLst>
              <a:ext uri="{FF2B5EF4-FFF2-40B4-BE49-F238E27FC236}">
                <a16:creationId xmlns:a16="http://schemas.microsoft.com/office/drawing/2014/main" id="{80B47433-2ACA-49DA-B0D8-F432DC6A166E}"/>
              </a:ext>
            </a:extLst>
          </p:cNvPr>
          <p:cNvSpPr txBox="1"/>
          <p:nvPr/>
        </p:nvSpPr>
        <p:spPr>
          <a:xfrm>
            <a:off x="1145876" y="5336965"/>
            <a:ext cx="274244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xúc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1" name="Rectangle: Rounded Corners 100">
            <a:extLst>
              <a:ext uri="{FF2B5EF4-FFF2-40B4-BE49-F238E27FC236}">
                <a16:creationId xmlns:a16="http://schemas.microsoft.com/office/drawing/2014/main" id="{76E47005-76B8-49D7-8987-761D84EDE1CE}"/>
              </a:ext>
            </a:extLst>
          </p:cNvPr>
          <p:cNvSpPr/>
          <p:nvPr/>
        </p:nvSpPr>
        <p:spPr>
          <a:xfrm>
            <a:off x="7790168" y="217952"/>
            <a:ext cx="3154057" cy="709608"/>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550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circle(in)">
                                      <p:cBhvr>
                                        <p:cTn id="47" dur="2000"/>
                                        <p:tgtEl>
                                          <p:spTgt spid="96"/>
                                        </p:tgtEl>
                                      </p:cBhvr>
                                    </p:animEffect>
                                  </p:childTnLst>
                                </p:cTn>
                              </p:par>
                              <p:par>
                                <p:cTn id="48" presetID="6" presetClass="entr" presetSubtype="16"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in)">
                                      <p:cBhvr>
                                        <p:cTn id="50" dur="2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2000"/>
                                        <p:tgtEl>
                                          <p:spTgt spid="22"/>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circle(in)">
                                      <p:cBhvr>
                                        <p:cTn id="66" dur="20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circle(in)">
                                      <p:cBhvr>
                                        <p:cTn id="76" dur="2000"/>
                                        <p:tgtEl>
                                          <p:spTgt spid="100"/>
                                        </p:tgtEl>
                                      </p:cBhvr>
                                    </p:animEffect>
                                  </p:childTnLst>
                                </p:cTn>
                              </p:par>
                              <p:par>
                                <p:cTn id="77" presetID="6" presetClass="entr" presetSubtype="16"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circle(in)">
                                      <p:cBhvr>
                                        <p:cTn id="7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2" grpId="0"/>
      <p:bldP spid="94" grpId="0"/>
      <p:bldP spid="96" grpId="0"/>
      <p:bldP spid="98"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3CB052-6194-4C3F-A302-EEF799999B5C}"/>
              </a:ext>
            </a:extLst>
          </p:cNvPr>
          <p:cNvSpPr txBox="1"/>
          <p:nvPr/>
        </p:nvSpPr>
        <p:spPr>
          <a:xfrm>
            <a:off x="660400" y="763403"/>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E3A85D-1BCB-4717-AD9F-F8C2CA401992}"/>
              </a:ext>
            </a:extLst>
          </p:cNvPr>
          <p:cNvSpPr/>
          <p:nvPr/>
        </p:nvSpPr>
        <p:spPr>
          <a:xfrm>
            <a:off x="1957387" y="1975575"/>
            <a:ext cx="8128000" cy="69124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38CDBBB-6CE4-4886-A94C-860A606CA974}"/>
              </a:ext>
            </a:extLst>
          </p:cNvPr>
          <p:cNvSpPr/>
          <p:nvPr/>
        </p:nvSpPr>
        <p:spPr>
          <a:xfrm>
            <a:off x="2363787" y="1570706"/>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a:t>
            </a:r>
            <a:r>
              <a:rPr lang="en-US" sz="3200" kern="1200" dirty="0" err="1">
                <a:latin typeface="Times New Roman" panose="02020603050405020304" pitchFamily="18" charset="0"/>
                <a:cs typeface="Times New Roman" panose="02020603050405020304" pitchFamily="18" charset="0"/>
              </a:rPr>
              <a:t>hận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diện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vi-VN" sz="3200" kern="1200" dirty="0">
                <a:latin typeface="Times New Roman" panose="02020603050405020304" pitchFamily="18" charset="0"/>
                <a:cs typeface="Times New Roman" panose="02020603050405020304" pitchFamily="18" charset="0"/>
              </a:rPr>
              <a:t> 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DDE0756-60D1-48C3-AEE2-9F4A6DCECA86}"/>
              </a:ext>
            </a:extLst>
          </p:cNvPr>
          <p:cNvSpPr/>
          <p:nvPr/>
        </p:nvSpPr>
        <p:spPr>
          <a:xfrm>
            <a:off x="1957387" y="3565214"/>
            <a:ext cx="8128000" cy="69124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9A3DA6D-979F-47D0-8534-5F446FF9C213}"/>
              </a:ext>
            </a:extLst>
          </p:cNvPr>
          <p:cNvSpPr/>
          <p:nvPr/>
        </p:nvSpPr>
        <p:spPr>
          <a:xfrm>
            <a:off x="2363787" y="3160345"/>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09EA919-B112-483A-85A6-616CC3359607}"/>
              </a:ext>
            </a:extLst>
          </p:cNvPr>
          <p:cNvSpPr/>
          <p:nvPr/>
        </p:nvSpPr>
        <p:spPr>
          <a:xfrm>
            <a:off x="1957387" y="5075961"/>
            <a:ext cx="8128000" cy="69124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41BE4DE-B4B2-4C9A-AAE7-5BC31D745CD6}"/>
              </a:ext>
            </a:extLst>
          </p:cNvPr>
          <p:cNvSpPr/>
          <p:nvPr/>
        </p:nvSpPr>
        <p:spPr>
          <a:xfrm>
            <a:off x="2363787" y="4671091"/>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89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wipe(down)">
                                      <p:cBhvr>
                                        <p:cTn id="91" dur="580">
                                          <p:stCondLst>
                                            <p:cond delay="0"/>
                                          </p:stCondLst>
                                        </p:cTn>
                                        <p:tgtEl>
                                          <p:spTgt spid="10"/>
                                        </p:tgtEl>
                                      </p:cBhvr>
                                    </p:animEffect>
                                    <p:anim calcmode="lin" valueType="num">
                                      <p:cBhvr>
                                        <p:cTn id="9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7" dur="26">
                                          <p:stCondLst>
                                            <p:cond delay="650"/>
                                          </p:stCondLst>
                                        </p:cTn>
                                        <p:tgtEl>
                                          <p:spTgt spid="10"/>
                                        </p:tgtEl>
                                      </p:cBhvr>
                                      <p:to x="100000" y="60000"/>
                                    </p:animScale>
                                    <p:animScale>
                                      <p:cBhvr>
                                        <p:cTn id="98" dur="166" decel="50000">
                                          <p:stCondLst>
                                            <p:cond delay="676"/>
                                          </p:stCondLst>
                                        </p:cTn>
                                        <p:tgtEl>
                                          <p:spTgt spid="10"/>
                                        </p:tgtEl>
                                      </p:cBhvr>
                                      <p:to x="100000" y="100000"/>
                                    </p:animScale>
                                    <p:animScale>
                                      <p:cBhvr>
                                        <p:cTn id="99" dur="26">
                                          <p:stCondLst>
                                            <p:cond delay="1312"/>
                                          </p:stCondLst>
                                        </p:cTn>
                                        <p:tgtEl>
                                          <p:spTgt spid="10"/>
                                        </p:tgtEl>
                                      </p:cBhvr>
                                      <p:to x="100000" y="80000"/>
                                    </p:animScale>
                                    <p:animScale>
                                      <p:cBhvr>
                                        <p:cTn id="100" dur="166" decel="50000">
                                          <p:stCondLst>
                                            <p:cond delay="1338"/>
                                          </p:stCondLst>
                                        </p:cTn>
                                        <p:tgtEl>
                                          <p:spTgt spid="10"/>
                                        </p:tgtEl>
                                      </p:cBhvr>
                                      <p:to x="100000" y="100000"/>
                                    </p:animScale>
                                    <p:animScale>
                                      <p:cBhvr>
                                        <p:cTn id="101" dur="26">
                                          <p:stCondLst>
                                            <p:cond delay="1642"/>
                                          </p:stCondLst>
                                        </p:cTn>
                                        <p:tgtEl>
                                          <p:spTgt spid="10"/>
                                        </p:tgtEl>
                                      </p:cBhvr>
                                      <p:to x="100000" y="90000"/>
                                    </p:animScale>
                                    <p:animScale>
                                      <p:cBhvr>
                                        <p:cTn id="102" dur="166" decel="50000">
                                          <p:stCondLst>
                                            <p:cond delay="1668"/>
                                          </p:stCondLst>
                                        </p:cTn>
                                        <p:tgtEl>
                                          <p:spTgt spid="10"/>
                                        </p:tgtEl>
                                      </p:cBhvr>
                                      <p:to x="100000" y="100000"/>
                                    </p:animScale>
                                    <p:animScale>
                                      <p:cBhvr>
                                        <p:cTn id="103" dur="26">
                                          <p:stCondLst>
                                            <p:cond delay="1808"/>
                                          </p:stCondLst>
                                        </p:cTn>
                                        <p:tgtEl>
                                          <p:spTgt spid="10"/>
                                        </p:tgtEl>
                                      </p:cBhvr>
                                      <p:to x="100000" y="95000"/>
                                    </p:animScale>
                                    <p:animScale>
                                      <p:cBhvr>
                                        <p:cTn id="10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C87DC194-6F34-408C-BB1B-24ADF619B9E1}"/>
              </a:ext>
            </a:extLst>
          </p:cNvPr>
          <p:cNvPicPr>
            <a:picLocks noChangeAspect="1"/>
          </p:cNvPicPr>
          <p:nvPr/>
        </p:nvPicPr>
        <p:blipFill rotWithShape="1">
          <a:blip r:embed="rId2"/>
          <a:srcRect l="5493" r="461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41C95008-7189-45CD-AE2C-77CD5CE6A546}"/>
              </a:ext>
            </a:extLst>
          </p:cNvPr>
          <p:cNvSpPr/>
          <p:nvPr/>
        </p:nvSpPr>
        <p:spPr>
          <a:xfrm>
            <a:off x="2422323" y="2967334"/>
            <a:ext cx="7283853" cy="1447503"/>
          </a:xfrm>
          <a:prstGeom prst="rect">
            <a:avLst/>
          </a:prstGeom>
          <a:noFill/>
        </p:spPr>
        <p:txBody>
          <a:bodyPr wrap="none" lIns="91440" tIns="45720" rIns="91440" bIns="45720">
            <a:prstTxWarp prst="textTriangleInverted">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HÌNH THÀNH KIẾN THỨC</a:t>
            </a:r>
          </a:p>
        </p:txBody>
      </p:sp>
    </p:spTree>
    <p:extLst>
      <p:ext uri="{BB962C8B-B14F-4D97-AF65-F5344CB8AC3E}">
        <p14:creationId xmlns:p14="http://schemas.microsoft.com/office/powerpoint/2010/main" val="2919817182"/>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98EE8402-E38A-4A5E-9F17-8274EA5B523F}"/>
              </a:ext>
            </a:extLst>
          </p:cNvPr>
          <p:cNvPicPr>
            <a:picLocks noChangeAspect="1"/>
          </p:cNvPicPr>
          <p:nvPr/>
        </p:nvPicPr>
        <p:blipFill rotWithShape="1">
          <a:blip r:embed="rId2"/>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CDF78184-9FC5-4600-9FC7-89B5B802A1B5}"/>
              </a:ext>
            </a:extLst>
          </p:cNvPr>
          <p:cNvSpPr txBox="1"/>
          <p:nvPr/>
        </p:nvSpPr>
        <p:spPr>
          <a:xfrm>
            <a:off x="1603432" y="114637"/>
            <a:ext cx="6193630" cy="1015663"/>
          </a:xfrm>
          <a:prstGeom prst="rect">
            <a:avLst/>
          </a:prstGeom>
          <a:noFill/>
        </p:spPr>
        <p:txBody>
          <a:bodyPr wrap="square">
            <a:prstTxWarp prst="textChevron">
              <a:avLst/>
            </a:prstTxWarp>
            <a:spAutoFit/>
          </a:bodyPr>
          <a:lstStyle/>
          <a:p>
            <a:pPr algn="ctr"/>
            <a:r>
              <a:rPr lang="en-US"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Calibri" panose="020F0502020204030204" pitchFamily="34" charset="0"/>
              </a:rPr>
              <a:t>THỰC HÀNH</a:t>
            </a:r>
          </a:p>
        </p:txBody>
      </p:sp>
      <p:sp>
        <p:nvSpPr>
          <p:cNvPr id="8" name="TextBox 7">
            <a:extLst>
              <a:ext uri="{FF2B5EF4-FFF2-40B4-BE49-F238E27FC236}">
                <a16:creationId xmlns:a16="http://schemas.microsoft.com/office/drawing/2014/main" id="{49F00C05-DF9B-42F9-9191-BDEEB5F6AD04}"/>
              </a:ext>
            </a:extLst>
          </p:cNvPr>
          <p:cNvSpPr txBox="1"/>
          <p:nvPr/>
        </p:nvSpPr>
        <p:spPr>
          <a:xfrm>
            <a:off x="515313" y="1143000"/>
            <a:ext cx="8369867" cy="503246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dirty="0">
                <a:solidFill>
                  <a:srgbClr val="000000"/>
                </a:solidFill>
                <a:effectLst/>
                <a:latin typeface="Times New Roman" panose="02020603050405020304" pitchFamily="18" charset="0"/>
                <a:ea typeface="Calibri" panose="020F0502020204030204" pitchFamily="34" charset="0"/>
              </a:rPr>
              <a:t>T</a:t>
            </a:r>
            <a:r>
              <a:rPr lang="vi-VN" sz="2800" dirty="0">
                <a:solidFill>
                  <a:srgbClr val="000000"/>
                </a:solidFill>
                <a:effectLst/>
                <a:latin typeface="Times New Roman" panose="02020603050405020304" pitchFamily="18" charset="0"/>
                <a:ea typeface="Calibri" panose="020F0502020204030204" pitchFamily="34" charset="0"/>
              </a:rPr>
              <a:t>rong phần (3), tác giả đã so sánh hai nhân vật: ông Hai bán rắn và chú Võ Tòng. Dựa vào bài viết, em hãy chỉ ra những điểm giống nhau và khác nhau giữa hai nhân vật nà</a:t>
            </a:r>
            <a:r>
              <a:rPr lang="en-US" sz="2800" dirty="0">
                <a:solidFill>
                  <a:srgbClr val="000000"/>
                </a:solidFill>
                <a:effectLst/>
                <a:latin typeface="Times New Roman" panose="02020603050405020304" pitchFamily="18" charset="0"/>
                <a:ea typeface="Calibri" panose="020F0502020204030204" pitchFamily="34" charset="0"/>
              </a:rPr>
              <a:t>y.</a:t>
            </a:r>
            <a:endParaRPr lang="en-US" sz="2800" dirty="0">
              <a:effectLst/>
              <a:latin typeface="Times New Roman" panose="02020603050405020304" pitchFamily="18" charset="0"/>
              <a:ea typeface="Calibri" panose="020F0502020204030204" pitchFamily="34" charset="0"/>
            </a:endParaRPr>
          </a:p>
          <a:p>
            <a:pPr algn="just"/>
            <a:r>
              <a:rPr lang="en-US" sz="2800" b="1" dirty="0" err="1">
                <a:solidFill>
                  <a:srgbClr val="000000"/>
                </a:solidFill>
                <a:effectLst/>
                <a:latin typeface="Times New Roman" panose="02020603050405020304" pitchFamily="18" charset="0"/>
                <a:ea typeface="Calibri" panose="020F0502020204030204" pitchFamily="34" charset="0"/>
              </a:rPr>
              <a:t>Câu</a:t>
            </a:r>
            <a:r>
              <a:rPr lang="en-US" sz="2800" b="1" dirty="0">
                <a:solidFill>
                  <a:srgbClr val="000000"/>
                </a:solidFill>
                <a:effectLst/>
                <a:latin typeface="Times New Roman" panose="02020603050405020304" pitchFamily="18" charset="0"/>
                <a:ea typeface="Calibri" panose="020F0502020204030204" pitchFamily="34" charset="0"/>
              </a:rPr>
              <a:t> 2.</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Theo em, mục đích chính của văn bản nghị luận trên là gì? Nội dung của các phần trong văn bản đã làm rõ được mục đích ấy như thế nào?</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3.</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đàn</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ông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độc</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rừng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4. </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V</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góp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xung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quanh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091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F3FEB-8773-40FF-9434-C4BA029FF283}"/>
              </a:ext>
            </a:extLst>
          </p:cNvPr>
          <p:cNvSpPr txBox="1"/>
          <p:nvPr/>
        </p:nvSpPr>
        <p:spPr>
          <a:xfrm>
            <a:off x="692150" y="732048"/>
            <a:ext cx="10807700" cy="593304"/>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1167247145"/>
              </p:ext>
            </p:extLst>
          </p:nvPr>
        </p:nvGraphicFramePr>
        <p:xfrm>
          <a:off x="660400" y="1680794"/>
          <a:ext cx="10807700" cy="3876040"/>
        </p:xfrm>
        <a:graphic>
          <a:graphicData uri="http://schemas.openxmlformats.org/drawingml/2006/table">
            <a:tbl>
              <a:tblPr firstRow="1" firstCol="1" bandRow="1">
                <a:tableStyleId>{ED083AE6-46FA-4A59-8FB0-9F97EB10719F}</a:tableStyleId>
              </a:tblPr>
              <a:tblGrid>
                <a:gridCol w="1797050">
                  <a:extLst>
                    <a:ext uri="{9D8B030D-6E8A-4147-A177-3AD203B41FA5}">
                      <a16:colId xmlns:a16="http://schemas.microsoft.com/office/drawing/2014/main" val="1410108435"/>
                    </a:ext>
                  </a:extLst>
                </a:gridCol>
                <a:gridCol w="278709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50000"/>
                        </a:lnSpc>
                        <a:spcAft>
                          <a:spcPts val="800"/>
                        </a:spcAft>
                      </a:pPr>
                      <a:r>
                        <a:rPr lang="en-US" sz="3200">
                          <a:solidFill>
                            <a:srgbClr val="000000"/>
                          </a:solidFill>
                          <a:effectLst/>
                          <a:latin typeface="Times New Roman" panose="02020603050405020304" pitchFamily="18" charset="0"/>
                          <a:cs typeface="Times New Roman" panose="02020603050405020304" pitchFamily="18" charset="0"/>
                        </a:rPr>
                        <a:t> </a:t>
                      </a:r>
                      <a:r>
                        <a:rPr lang="en-US" sz="3200" b="1">
                          <a:solidFill>
                            <a:srgbClr val="000000"/>
                          </a:solidFill>
                          <a:effectLst/>
                          <a:latin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dirty="0" err="1">
                          <a:solidFill>
                            <a:srgbClr val="000000"/>
                          </a:solidFill>
                          <a:effectLst/>
                          <a:latin typeface="Times New Roman" panose="02020603050405020304" pitchFamily="18" charset="0"/>
                          <a:cs typeface="Times New Roman" panose="02020603050405020304" pitchFamily="18" charset="0"/>
                        </a:rPr>
                        <a:t>Ông</a:t>
                      </a:r>
                      <a:r>
                        <a:rPr lang="en-US" sz="3200" b="1" dirty="0">
                          <a:solidFill>
                            <a:srgbClr val="000000"/>
                          </a:solidFill>
                          <a:effectLst/>
                          <a:latin typeface="Times New Roman" panose="02020603050405020304" pitchFamily="18" charset="0"/>
                          <a:cs typeface="Times New Roman" panose="02020603050405020304" pitchFamily="18" charset="0"/>
                        </a:rPr>
                        <a:t>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Chú Võ Tòng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518160">
                <a:tc>
                  <a:txBody>
                    <a:bodyPr/>
                    <a:lstStyle/>
                    <a:p>
                      <a:pPr algn="just">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Giống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gridSpan="2">
                  <a:txBody>
                    <a:bodyPr/>
                    <a:lstStyle/>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quanh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năm</a:t>
                      </a:r>
                      <a:r>
                        <a:rPr lang="en-US" sz="3200" dirty="0">
                          <a:solidFill>
                            <a:srgbClr val="000000"/>
                          </a:solidFill>
                          <a:effectLst/>
                          <a:latin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cs typeface="Times New Roman" panose="02020603050405020304" pitchFamily="18" charset="0"/>
                        </a:rPr>
                        <a:t>đợ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thuê</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địa</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vợ</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tù</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val="2443924838"/>
                  </a:ext>
                </a:extLst>
              </a:tr>
            </a:tbl>
          </a:graphicData>
        </a:graphic>
      </p:graphicFrame>
    </p:spTree>
    <p:extLst>
      <p:ext uri="{BB962C8B-B14F-4D97-AF65-F5344CB8AC3E}">
        <p14:creationId xmlns:p14="http://schemas.microsoft.com/office/powerpoint/2010/main" val="106791002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3829162300"/>
              </p:ext>
            </p:extLst>
          </p:nvPr>
        </p:nvGraphicFramePr>
        <p:xfrm>
          <a:off x="660400" y="504793"/>
          <a:ext cx="10807700" cy="5848414"/>
        </p:xfrm>
        <a:graphic>
          <a:graphicData uri="http://schemas.openxmlformats.org/drawingml/2006/table">
            <a:tbl>
              <a:tblPr firstRow="1" firstCol="1" bandRow="1">
                <a:tableStyleId>{ED083AE6-46FA-4A59-8FB0-9F97EB10719F}</a:tableStyleId>
              </a:tblPr>
              <a:tblGrid>
                <a:gridCol w="1518020">
                  <a:extLst>
                    <a:ext uri="{9D8B030D-6E8A-4147-A177-3AD203B41FA5}">
                      <a16:colId xmlns:a16="http://schemas.microsoft.com/office/drawing/2014/main" val="1410108435"/>
                    </a:ext>
                  </a:extLst>
                </a:gridCol>
                <a:gridCol w="306612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b="1" dirty="0">
                          <a:solidFill>
                            <a:srgbClr val="000000"/>
                          </a:solidFill>
                          <a:effectLst/>
                          <a:latin typeface="Times New Roman" panose="02020603050405020304" pitchFamily="18" charset="0"/>
                          <a:cs typeface="Times New Roman" panose="02020603050405020304" pitchFamily="18" charset="0"/>
                        </a:rPr>
                        <a:t>So </a:t>
                      </a:r>
                      <a:r>
                        <a:rPr lang="en-US" sz="2600" b="1" dirty="0" err="1">
                          <a:solidFill>
                            <a:srgbClr val="000000"/>
                          </a:solidFill>
                          <a:effectLst/>
                          <a:latin typeface="Times New Roman" panose="02020603050405020304" pitchFamily="18" charset="0"/>
                          <a:cs typeface="Times New Roman" panose="02020603050405020304" pitchFamily="18" charset="0"/>
                        </a:rPr>
                        <a:t>sánh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Ông Hai</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Chú Võ Tòng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1564005">
                <a:tc>
                  <a:txBody>
                    <a:bodyPr/>
                    <a:lstStyle/>
                    <a:p>
                      <a:pPr algn="just">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Khác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Trốn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rừng</a:t>
                      </a:r>
                      <a:r>
                        <a:rPr lang="en-US" sz="2600" dirty="0">
                          <a:solidFill>
                            <a:srgbClr val="000000"/>
                          </a:solidFill>
                          <a:effectLst/>
                          <a:latin typeface="Times New Roman" panose="02020603050405020304" pitchFamily="18" charset="0"/>
                          <a:cs typeface="Times New Roman" panose="02020603050405020304" pitchFamily="18" charset="0"/>
                        </a:rPr>
                        <a:t> U Minh.</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Kiếm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bằng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rắn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mật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sấu</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khoáng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rất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dễ</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Làn</a:t>
                      </a:r>
                      <a:r>
                        <a:rPr lang="en-US" sz="2600" dirty="0">
                          <a:solidFill>
                            <a:srgbClr val="000000"/>
                          </a:solidFill>
                          <a:effectLst/>
                          <a:latin typeface="Times New Roman" panose="02020603050405020304" pitchFamily="18" charset="0"/>
                          <a:cs typeface="Times New Roman" panose="02020603050405020304" pitchFamily="18" charset="0"/>
                        </a:rPr>
                        <a:t> da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trẻ</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cs typeface="Times New Roman" panose="02020603050405020304" pitchFamily="18" charset="0"/>
                        </a:rPr>
                        <a:t>đôi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khóe</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vầng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xếp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đường</a:t>
                      </a:r>
                      <a:r>
                        <a:rPr lang="en-US" sz="2600" dirty="0">
                          <a:solidFill>
                            <a:srgbClr val="000000"/>
                          </a:solidFill>
                          <a:effectLst/>
                          <a:latin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cs typeface="Times New Roman" panose="02020603050405020304" pitchFamily="18" charset="0"/>
                        </a:rPr>
                        <a:t>nhăn.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Gây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việc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nộp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mình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Mãn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về</a:t>
                      </a:r>
                      <a:r>
                        <a:rPr lang="en-US" sz="2600" dirty="0">
                          <a:solidFill>
                            <a:srgbClr val="000000"/>
                          </a:solidFill>
                          <a:effectLst/>
                          <a:latin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cs typeface="Times New Roman" panose="02020603050405020304" pitchFamily="18" charset="0"/>
                        </a:rPr>
                        <a:t>chết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địa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chủ</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bẫy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thú</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Hai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hoắm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cặp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tròng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trắng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dã</a:t>
                      </a:r>
                      <a:r>
                        <a:rPr lang="en-US" sz="2600" dirty="0">
                          <a:solidFill>
                            <a:srgbClr val="000000"/>
                          </a:solidFill>
                          <a:effectLst/>
                          <a:latin typeface="Times New Roman" panose="02020603050405020304" pitchFamily="18" charset="0"/>
                          <a:cs typeface="Times New Roman" panose="02020603050405020304" pitchFamily="18" charset="0"/>
                        </a:rPr>
                        <a:t>, long qua, long </a:t>
                      </a:r>
                      <a:r>
                        <a:rPr lang="en-US" sz="2600" dirty="0" err="1">
                          <a:solidFill>
                            <a:srgbClr val="000000"/>
                          </a:solidFill>
                          <a:effectLst/>
                          <a:latin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tóc</a:t>
                      </a:r>
                      <a:r>
                        <a:rPr lang="en-US" sz="2600" dirty="0">
                          <a:solidFill>
                            <a:srgbClr val="000000"/>
                          </a:solidFill>
                          <a:effectLst/>
                          <a:latin typeface="Times New Roman" panose="02020603050405020304" pitchFamily="18" charset="0"/>
                          <a:cs typeface="Times New Roman" panose="02020603050405020304" pitchFamily="18" charset="0"/>
                        </a:rPr>
                        <a:t> hung </a:t>
                      </a:r>
                      <a:r>
                        <a:rPr lang="en-US" sz="2600" dirty="0" err="1">
                          <a:solidFill>
                            <a:srgbClr val="000000"/>
                          </a:solidFill>
                          <a:effectLst/>
                          <a:latin typeface="Times New Roman" panose="02020603050405020304" pitchFamily="18" charset="0"/>
                          <a:cs typeface="Times New Roman" panose="02020603050405020304" pitchFamily="18" charset="0"/>
                        </a:rPr>
                        <a:t>hung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bờm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ngựa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Chỗ</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gò</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phải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năm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sẹo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cổ</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đầu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móng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cọp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cào</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15252815"/>
                  </a:ext>
                </a:extLst>
              </a:tr>
            </a:tbl>
          </a:graphicData>
        </a:graphic>
      </p:graphicFrame>
    </p:spTree>
    <p:extLst>
      <p:ext uri="{BB962C8B-B14F-4D97-AF65-F5344CB8AC3E}">
        <p14:creationId xmlns:p14="http://schemas.microsoft.com/office/powerpoint/2010/main" val="2012870923"/>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6E5AA-6817-4C39-A254-EAC5B35F44FA}"/>
              </a:ext>
            </a:extLst>
          </p:cNvPr>
          <p:cNvSpPr txBox="1"/>
          <p:nvPr/>
        </p:nvSpPr>
        <p:spPr>
          <a:xfrm>
            <a:off x="660400" y="223957"/>
            <a:ext cx="10807700" cy="6093976"/>
          </a:xfrm>
          <a:prstGeom prst="rect">
            <a:avLst/>
          </a:prstGeom>
          <a:noFill/>
        </p:spPr>
        <p:txBody>
          <a:bodyPr wrap="square">
            <a:spAutoFit/>
          </a:bodyPr>
          <a:lstStyle/>
          <a:p>
            <a:pPr algn="just"/>
            <a:r>
              <a:rPr lang="en-US" sz="2600" b="1" dirty="0" err="1">
                <a:solidFill>
                  <a:srgbClr val="000000"/>
                </a:solidFill>
                <a:effectLst/>
                <a:latin typeface="Times New Roman" panose="02020603050405020304" pitchFamily="18" charset="0"/>
                <a:ea typeface="Times New Roman" panose="02020603050405020304" pitchFamily="18" charset="0"/>
              </a:rPr>
              <a:t>Câu</a:t>
            </a:r>
            <a:r>
              <a:rPr lang="en-US" sz="2600" b="1" dirty="0">
                <a:solidFill>
                  <a:srgbClr val="000000"/>
                </a:solidFill>
                <a:effectLst/>
                <a:latin typeface="Times New Roman" panose="02020603050405020304" pitchFamily="18" charset="0"/>
                <a:ea typeface="Times New Roman" panose="02020603050405020304" pitchFamily="18" charset="0"/>
              </a:rPr>
              <a:t> 2:</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vi-VN" sz="2600" dirty="0">
                <a:solidFill>
                  <a:srgbClr val="000000"/>
                </a:solidFill>
                <a:effectLst/>
                <a:latin typeface="Times New Roman" panose="02020603050405020304" pitchFamily="18" charset="0"/>
                <a:ea typeface="Calibri" panose="020F0502020204030204" pitchFamily="34" charset="0"/>
              </a:rPr>
              <a:t>Mục đích chính: </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ý </a:t>
            </a:r>
            <a:r>
              <a:rPr lang="vi-VN" sz="2600" dirty="0">
                <a:solidFill>
                  <a:srgbClr val="000000"/>
                </a:solidFill>
                <a:effectLst/>
                <a:latin typeface="Times New Roman" panose="02020603050405020304" pitchFamily="18" charset="0"/>
                <a:ea typeface="Calibri" panose="020F0502020204030204" pitchFamily="34" charset="0"/>
              </a:rPr>
              <a:t>kiến</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a:t>
            </a:r>
            <a:r>
              <a:rPr lang="en-US" sz="2600" i="1" dirty="0" err="1">
                <a:solidFill>
                  <a:srgbClr val="000000"/>
                </a:solidFill>
                <a:effectLst/>
                <a:latin typeface="Times New Roman" panose="02020603050405020304" pitchFamily="18" charset="0"/>
                <a:ea typeface="Calibri" panose="020F0502020204030204" pitchFamily="34" charset="0"/>
              </a:rPr>
              <a:t>Đất</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rừng</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phương</a:t>
            </a:r>
            <a:r>
              <a:rPr lang="en-US" sz="2600" i="1" dirty="0">
                <a:solidFill>
                  <a:srgbClr val="000000"/>
                </a:solidFill>
                <a:effectLst/>
                <a:latin typeface="Times New Roman" panose="02020603050405020304" pitchFamily="18" charset="0"/>
                <a:ea typeface="Calibri" panose="020F0502020204030204" pitchFamily="34" charset="0"/>
              </a:rPr>
              <a:t> Nam”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nói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tinh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túy</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người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một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vùng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châu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thổ</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Cửu</a:t>
            </a:r>
            <a:r>
              <a:rPr lang="en-US" sz="2600" dirty="0">
                <a:solidFill>
                  <a:srgbClr val="000000"/>
                </a:solidFill>
                <a:effectLst/>
                <a:latin typeface="Times New Roman" panose="02020603050405020304" pitchFamily="18" charset="0"/>
                <a:ea typeface="Calibri" panose="020F0502020204030204" pitchFamily="34" charset="0"/>
              </a:rPr>
              <a:t> Long </a:t>
            </a:r>
            <a:r>
              <a:rPr lang="en-US" sz="2600" dirty="0" err="1">
                <a:solidFill>
                  <a:srgbClr val="000000"/>
                </a:solidFill>
                <a:effectLst/>
                <a:latin typeface="Times New Roman" panose="02020603050405020304" pitchFamily="18" charset="0"/>
                <a:ea typeface="Calibri" panose="020F0502020204030204" pitchFamily="34" charset="0"/>
              </a:rPr>
              <a:t>Giang</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a:solidFill>
                  <a:srgbClr val="000000"/>
                </a:solidFill>
                <a:effectLst/>
                <a:latin typeface="Times New Roman" panose="02020603050405020304" pitchFamily="18" charset="0"/>
                <a:ea typeface="Calibri" panose="020F0502020204030204" pitchFamily="34" charset="0"/>
              </a:rPr>
              <a:t>Qua </a:t>
            </a:r>
            <a:r>
              <a:rPr lang="en-US" sz="2600" dirty="0" err="1">
                <a:solidFill>
                  <a:srgbClr val="000000"/>
                </a:solidFill>
                <a:effectLst/>
                <a:latin typeface="Times New Roman" panose="02020603050405020304" pitchFamily="18" charset="0"/>
                <a:ea typeface="Calibri" panose="020F0502020204030204" pitchFamily="34" charset="0"/>
              </a:rPr>
              <a:t>đó</a:t>
            </a:r>
            <a:r>
              <a:rPr lang="en-US" sz="2600" dirty="0">
                <a:solidFill>
                  <a:srgbClr val="000000"/>
                </a:solidFill>
                <a:effectLst/>
                <a:latin typeface="Times New Roman" panose="02020603050405020304" pitchFamily="18" charset="0"/>
                <a:ea typeface="Calibri" panose="020F0502020204030204" pitchFamily="34" charset="0"/>
              </a:rPr>
              <a:t> c</a:t>
            </a:r>
            <a:r>
              <a:rPr lang="vi-VN" sz="2600" dirty="0">
                <a:solidFill>
                  <a:srgbClr val="000000"/>
                </a:solidFill>
                <a:effectLst/>
                <a:latin typeface="Times New Roman" panose="02020603050405020304" pitchFamily="18" charset="0"/>
                <a:ea typeface="Calibri" panose="020F0502020204030204" pitchFamily="34" charset="0"/>
              </a:rPr>
              <a:t>ho bạn đọc thấy đặc điểm của thiên nhiên và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2600" dirty="0" err="1">
                <a:solidFill>
                  <a:srgbClr val="000000"/>
                </a:solidFill>
                <a:effectLst/>
                <a:latin typeface="Times New Roman" panose="02020603050405020304" pitchFamily="18" charset="0"/>
                <a:ea typeface="Calibri" panose="020F0502020204030204" pitchFamily="34" charset="0"/>
              </a:rPr>
              <a:t>Nội</a:t>
            </a:r>
            <a:r>
              <a:rPr lang="en-US" sz="2600" dirty="0">
                <a:solidFill>
                  <a:srgbClr val="000000"/>
                </a:solidFill>
                <a:effectLst/>
                <a:latin typeface="Times New Roman" panose="02020603050405020304" pitchFamily="18" charset="0"/>
                <a:ea typeface="Calibri" panose="020F0502020204030204" pitchFamily="34" charset="0"/>
              </a:rPr>
              <a:t> dung </a:t>
            </a:r>
            <a:r>
              <a:rPr lang="en-US" sz="2600" dirty="0" err="1">
                <a:solidFill>
                  <a:srgbClr val="000000"/>
                </a:solidFill>
                <a:effectLst/>
                <a:latin typeface="Times New Roman" panose="02020603050405020304" pitchFamily="18" charset="0"/>
                <a:ea typeface="Calibri" panose="020F0502020204030204" pitchFamily="34" charset="0"/>
              </a:rPr>
              <a:t>các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nghị</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từng</a:t>
            </a:r>
            <a:r>
              <a:rPr lang="en-US" sz="2600" dirty="0">
                <a:solidFill>
                  <a:srgbClr val="000000"/>
                </a:solidFill>
                <a:effectLst/>
                <a:latin typeface="Times New Roman" panose="02020603050405020304" pitchFamily="18" charset="0"/>
                <a:ea typeface="Calibri" panose="020F0502020204030204" pitchFamily="34" charset="0"/>
              </a:rPr>
              <a:t> ý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(1): Nêu khái quát đặc điểm nghệ thuật của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(2): Nêu đặc điểm thiên nhiên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(3): Nêu đặc điểm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algn="just"/>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vẻ</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đẹp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phẩm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rừng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phương</a:t>
            </a:r>
            <a:r>
              <a:rPr lang="en-US" sz="2600" dirty="0">
                <a:solidFill>
                  <a:srgbClr val="000000"/>
                </a:solidFill>
                <a:effectLst/>
                <a:latin typeface="Times New Roman" panose="02020603050405020304" pitchFamily="18" charset="0"/>
                <a:ea typeface="Calibri" panose="020F0502020204030204" pitchFamily="34" charset="0"/>
              </a:rPr>
              <a:t> Nam”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giả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minh</a:t>
            </a:r>
            <a:r>
              <a:rPr lang="en-US" sz="2600" dirty="0">
                <a:solidFill>
                  <a:srgbClr val="000000"/>
                </a:solidFill>
                <a:effectLst/>
                <a:latin typeface="Times New Roman" panose="02020603050405020304" pitchFamily="18" charset="0"/>
                <a:ea typeface="Calibri" panose="020F0502020204030204" pitchFamily="34" charset="0"/>
              </a:rPr>
              <a:t> qua </a:t>
            </a:r>
            <a:r>
              <a:rPr lang="en-US" sz="2600" dirty="0" err="1">
                <a:solidFill>
                  <a:srgbClr val="000000"/>
                </a:solidFill>
                <a:effectLst/>
                <a:latin typeface="Times New Roman" panose="02020603050405020304" pitchFamily="18" charset="0"/>
                <a:ea typeface="Calibri" panose="020F0502020204030204" pitchFamily="34" charset="0"/>
              </a:rPr>
              <a:t>lí</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lẽ</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sắc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xác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thực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có</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sức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thuyết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Lập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chặt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chẽ</a:t>
            </a:r>
            <a:r>
              <a:rPr lang="en-US" sz="2600" dirty="0">
                <a:solidFill>
                  <a:srgbClr val="000000"/>
                </a:solidFill>
                <a:effectLst/>
                <a:latin typeface="Times New Roman" panose="02020603050405020304" pitchFamily="18" charset="0"/>
                <a:ea typeface="Calibri" panose="020F0502020204030204" pitchFamily="34" charset="0"/>
              </a:rPr>
              <a:t>, logic.</a:t>
            </a:r>
            <a:endParaRPr lang="en-US" sz="2600" dirty="0">
              <a:effectLst/>
              <a:latin typeface="Times New Roman" panose="02020603050405020304" pitchFamily="18" charset="0"/>
              <a:ea typeface="Calibri" panose="020F0502020204030204" pitchFamily="34" charset="0"/>
            </a:endParaRPr>
          </a:p>
        </p:txBody>
      </p:sp>
      <p:pic>
        <p:nvPicPr>
          <p:cNvPr id="5" name="Graphic 4" descr="Back with solid fill">
            <a:extLst>
              <a:ext uri="{FF2B5EF4-FFF2-40B4-BE49-F238E27FC236}">
                <a16:creationId xmlns:a16="http://schemas.microsoft.com/office/drawing/2014/main" id="{5ACF3CDB-77A0-499D-B4A0-A5DC4F7C7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162" y="4975224"/>
            <a:ext cx="625475" cy="625475"/>
          </a:xfrm>
          <a:prstGeom prst="rect">
            <a:avLst/>
          </a:prstGeom>
        </p:spPr>
      </p:pic>
    </p:spTree>
    <p:extLst>
      <p:ext uri="{BB962C8B-B14F-4D97-AF65-F5344CB8AC3E}">
        <p14:creationId xmlns:p14="http://schemas.microsoft.com/office/powerpoint/2010/main" val="26905681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701100"/>
            <a:ext cx="10807700" cy="5509200"/>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Calibri" panose="020F0502020204030204" pitchFamily="34" charset="0"/>
              </a:rPr>
              <a:t>Câu</a:t>
            </a:r>
            <a:r>
              <a:rPr lang="en-US" sz="3200" b="1" dirty="0">
                <a:solidFill>
                  <a:srgbClr val="000000"/>
                </a:solidFill>
                <a:effectLst/>
                <a:latin typeface="Times New Roman" panose="02020603050405020304" pitchFamily="18" charset="0"/>
                <a:ea typeface="Calibri" panose="020F0502020204030204" pitchFamily="34" charset="0"/>
              </a:rPr>
              <a:t> 3: </a:t>
            </a:r>
            <a:endParaRPr lang="en-US" sz="3200" b="1"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Bùi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Hồng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con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Nam”</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Điểm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nhau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bán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rắn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thuê</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địa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bức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thêm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Nét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Chuyện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huyền</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thoại.</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sắc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trích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độc</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378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649392"/>
            <a:ext cx="10807700" cy="5810886"/>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Bùi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thêm nội dung và mục đích của cuộc gặp gỡ, đối thoại giữa ông Hai và chú Võ Tòng trong đoạn trích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5971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Calendar&#10;&#10;Description automatically generated with low confidence">
            <a:extLst>
              <a:ext uri="{FF2B5EF4-FFF2-40B4-BE49-F238E27FC236}">
                <a16:creationId xmlns:a16="http://schemas.microsoft.com/office/drawing/2014/main" id="{451385DF-670C-41B2-B4DF-6B4C69050757}"/>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C3A4B55-1109-4FA2-A8E2-7841014C367A}"/>
              </a:ext>
            </a:extLst>
          </p:cNvPr>
          <p:cNvSpPr txBox="1"/>
          <p:nvPr/>
        </p:nvSpPr>
        <p:spPr>
          <a:xfrm>
            <a:off x="3202091" y="0"/>
            <a:ext cx="5724318" cy="1107996"/>
          </a:xfrm>
          <a:prstGeom prst="rect">
            <a:avLst/>
          </a:prstGeom>
          <a:noFill/>
        </p:spPr>
        <p:txBody>
          <a:bodyPr wrap="square">
            <a:sp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VẬN DỤNG</a:t>
            </a:r>
            <a:endParaRPr lang="en-US" sz="6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id="{1B8B4B92-D8EA-4400-96F1-D78FAB2DB5F8}"/>
              </a:ext>
            </a:extLst>
          </p:cNvPr>
          <p:cNvSpPr txBox="1"/>
          <p:nvPr/>
        </p:nvSpPr>
        <p:spPr>
          <a:xfrm>
            <a:off x="660400" y="1130300"/>
            <a:ext cx="10807700" cy="954107"/>
          </a:xfrm>
          <a:prstGeom prst="rect">
            <a:avLst/>
          </a:prstGeom>
          <a:noFill/>
        </p:spPr>
        <p:txBody>
          <a:bodyPr wrap="square">
            <a:spAutoFit/>
          </a:bodyPr>
          <a:lstStyle/>
          <a:p>
            <a:pPr algn="ctr"/>
            <a:r>
              <a:rPr lang="en-US" sz="2800" b="1" dirty="0">
                <a:solidFill>
                  <a:srgbClr val="000000"/>
                </a:solidFill>
                <a:effectLst/>
                <a:latin typeface="Times New Roman" panose="02020603050405020304" pitchFamily="18" charset="0"/>
                <a:ea typeface="Calibri" panose="020F0502020204030204" pitchFamily="34" charset="0"/>
              </a:rPr>
              <a:t>PHIẾU HỌC TẬP</a:t>
            </a:r>
            <a:endParaRPr lang="en-US" sz="2800" dirty="0">
              <a:effectLst/>
              <a:latin typeface="Times New Roman" panose="02020603050405020304" pitchFamily="18" charset="0"/>
              <a:ea typeface="Calibri" panose="020F0502020204030204" pitchFamily="34" charset="0"/>
            </a:endParaRPr>
          </a:p>
          <a:p>
            <a:pPr algn="ct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6A0B678C-00AF-428D-9E92-6D1D7A14E645}"/>
              </a:ext>
            </a:extLst>
          </p:cNvPr>
          <p:cNvGraphicFramePr>
            <a:graphicFrameLocks noGrp="1"/>
          </p:cNvGraphicFramePr>
          <p:nvPr>
            <p:extLst>
              <p:ext uri="{D42A27DB-BD31-4B8C-83A1-F6EECF244321}">
                <p14:modId xmlns:p14="http://schemas.microsoft.com/office/powerpoint/2010/main" val="2143059393"/>
              </p:ext>
            </p:extLst>
          </p:nvPr>
        </p:nvGraphicFramePr>
        <p:xfrm>
          <a:off x="711200" y="2174317"/>
          <a:ext cx="10807700" cy="4267200"/>
        </p:xfrm>
        <a:graphic>
          <a:graphicData uri="http://schemas.openxmlformats.org/drawingml/2006/table">
            <a:tbl>
              <a:tblPr firstRow="1" firstCol="1" bandRow="1"/>
              <a:tblGrid>
                <a:gridCol w="1389921">
                  <a:extLst>
                    <a:ext uri="{9D8B030D-6E8A-4147-A177-3AD203B41FA5}">
                      <a16:colId xmlns:a16="http://schemas.microsoft.com/office/drawing/2014/main" val="1270042662"/>
                    </a:ext>
                  </a:extLst>
                </a:gridCol>
                <a:gridCol w="6665277">
                  <a:extLst>
                    <a:ext uri="{9D8B030D-6E8A-4147-A177-3AD203B41FA5}">
                      <a16:colId xmlns:a16="http://schemas.microsoft.com/office/drawing/2014/main" val="502193854"/>
                    </a:ext>
                  </a:extLst>
                </a:gridCol>
                <a:gridCol w="2752502">
                  <a:extLst>
                    <a:ext uri="{9D8B030D-6E8A-4147-A177-3AD203B41FA5}">
                      <a16:colId xmlns:a16="http://schemas.microsoft.com/office/drawing/2014/main" val="1755170474"/>
                    </a:ext>
                  </a:extLst>
                </a:gridCol>
              </a:tblGrid>
              <a:tr h="0">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 tự</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đọc hiểu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054703"/>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 tác giả sử dụng trong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9504818"/>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viết về đề tài gì</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534324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v</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419657"/>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kiến của tác giả về vấn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504587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40803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 chứng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4984099"/>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xét về lí lẽ, dẫn chứng trong bài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(có thuyết phục không)</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2713873"/>
                  </a:ext>
                </a:extLst>
              </a:tr>
            </a:tbl>
          </a:graphicData>
        </a:graphic>
      </p:graphicFrame>
    </p:spTree>
    <p:extLst>
      <p:ext uri="{BB962C8B-B14F-4D97-AF65-F5344CB8AC3E}">
        <p14:creationId xmlns:p14="http://schemas.microsoft.com/office/powerpoint/2010/main" val="1535179046"/>
      </p:ext>
    </p:extLst>
  </p:cSld>
  <p:clrMapOvr>
    <a:masterClrMapping/>
  </p:clrMapOvr>
  <p:transition spd="slow">
    <p:comb/>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4"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6" name="Rectangle 15">
            <a:extLst>
              <a:ext uri="{FF2B5EF4-FFF2-40B4-BE49-F238E27FC236}">
                <a16:creationId xmlns:a16="http://schemas.microsoft.com/office/drawing/2014/main" id="{B28EC6A1-D299-4AFF-AD16-9ADC9A31F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pic>
        <p:nvPicPr>
          <p:cNvPr id="7" name="Picture 6">
            <a:extLst>
              <a:ext uri="{FF2B5EF4-FFF2-40B4-BE49-F238E27FC236}">
                <a16:creationId xmlns:a16="http://schemas.microsoft.com/office/drawing/2014/main" id="{A4A13AF0-6178-476E-877F-7380CA60A7C2}"/>
              </a:ext>
            </a:extLst>
          </p:cNvPr>
          <p:cNvPicPr>
            <a:picLocks noChangeAspect="1"/>
          </p:cNvPicPr>
          <p:nvPr/>
        </p:nvPicPr>
        <p:blipFill>
          <a:blip r:embed="rId2"/>
          <a:stretch>
            <a:fillRect/>
          </a:stretch>
        </p:blipFill>
        <p:spPr>
          <a:xfrm>
            <a:off x="5310451" y="2253590"/>
            <a:ext cx="6899909" cy="3622451"/>
          </a:xfrm>
          <a:prstGeom prst="rect">
            <a:avLst/>
          </a:prstGeom>
        </p:spPr>
      </p:pic>
      <p:sp>
        <p:nvSpPr>
          <p:cNvPr id="18" name="Rectangle 17">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93126" y="699894"/>
            <a:ext cx="698873" cy="5466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DD796C"/>
              </a:solidFill>
              <a:effectLst/>
              <a:uLnTx/>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D060C424-AE6E-4E63-BB6C-303952196E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A5461B-0FE0-4F7B-B087-D898AA1536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A3B42D-5708-4DE4-A057-1A8CA9BCD98A}"/>
              </a:ext>
            </a:extLst>
          </p:cNvPr>
          <p:cNvSpPr txBox="1"/>
          <p:nvPr/>
        </p:nvSpPr>
        <p:spPr>
          <a:xfrm>
            <a:off x="695815" y="153084"/>
            <a:ext cx="10807700" cy="1015663"/>
          </a:xfrm>
          <a:prstGeom prst="rect">
            <a:avLst/>
          </a:prstGeom>
          <a:noFill/>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HƯỚNG DẪN TỰ HỌC</a:t>
            </a:r>
          </a:p>
        </p:txBody>
      </p:sp>
      <p:sp>
        <p:nvSpPr>
          <p:cNvPr id="15" name="TextBox 14">
            <a:extLst>
              <a:ext uri="{FF2B5EF4-FFF2-40B4-BE49-F238E27FC236}">
                <a16:creationId xmlns:a16="http://schemas.microsoft.com/office/drawing/2014/main" id="{F7BED246-19D4-4B1A-8908-496B52574A08}"/>
              </a:ext>
            </a:extLst>
          </p:cNvPr>
          <p:cNvSpPr txBox="1"/>
          <p:nvPr/>
        </p:nvSpPr>
        <p:spPr>
          <a:xfrm>
            <a:off x="660400" y="1464906"/>
            <a:ext cx="5983288" cy="452431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Xuân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Quỳnh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nội</a:t>
            </a:r>
            <a:r>
              <a:rPr lang="en-US" sz="3200" dirty="0">
                <a:solidFill>
                  <a:srgbClr val="000000"/>
                </a:solidFill>
                <a:effectLst/>
                <a:latin typeface="Times New Roman" panose="02020603050405020304" pitchFamily="18" charset="0"/>
                <a:ea typeface="Calibri" panose="020F0502020204030204" pitchFamily="34" charset="0"/>
              </a:rPr>
              <a:t> dung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hiểu.</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bản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Tiếng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gà</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Trọng</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Lạc.</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Tìm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thông</a:t>
            </a:r>
            <a:r>
              <a:rPr lang="en-US" sz="3200" dirty="0">
                <a:solidFill>
                  <a:srgbClr val="000000"/>
                </a:solidFill>
                <a:effectLst/>
                <a:latin typeface="Times New Roman" panose="02020603050405020304" pitchFamily="18" charset="0"/>
                <a:ea typeface="Calibri" panose="020F0502020204030204" pitchFamily="34" charset="0"/>
              </a:rPr>
              <a:t> tin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Hoàn thành yêu cầu, nhiệm vụ phần chuẩn bị.</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4529213"/>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6440EB-91AD-4D65-BCAE-B1A70A45EC06}"/>
              </a:ext>
            </a:extLst>
          </p:cNvPr>
          <p:cNvGrpSpPr/>
          <p:nvPr/>
        </p:nvGrpSpPr>
        <p:grpSpPr>
          <a:xfrm flipH="1">
            <a:off x="289086" y="258762"/>
            <a:ext cx="1100977" cy="551656"/>
            <a:chOff x="2839757" y="530306"/>
            <a:chExt cx="3621627" cy="1892449"/>
          </a:xfrm>
        </p:grpSpPr>
        <p:sp>
          <p:nvSpPr>
            <p:cNvPr id="10" name="Freeform: Shape 9">
              <a:extLst>
                <a:ext uri="{FF2B5EF4-FFF2-40B4-BE49-F238E27FC236}">
                  <a16:creationId xmlns:a16="http://schemas.microsoft.com/office/drawing/2014/main" id="{E49DAD6B-15D5-4D4E-9A37-6C53AD6BAC8E}"/>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F4D6678-7A0A-4BF9-A9FB-07A4812CF7CD}"/>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76ECFC39-CAF5-465F-8AF4-91F454E9409D}"/>
                </a:ext>
              </a:extLst>
            </p:cNvPr>
            <p:cNvSpPr/>
            <p:nvPr/>
          </p:nvSpPr>
          <p:spPr>
            <a:xfrm>
              <a:off x="2839757" y="614597"/>
              <a:ext cx="3132257" cy="1723868"/>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ircle: Hollow 12">
              <a:extLst>
                <a:ext uri="{FF2B5EF4-FFF2-40B4-BE49-F238E27FC236}">
                  <a16:creationId xmlns:a16="http://schemas.microsoft.com/office/drawing/2014/main" id="{0210BA11-D9CF-4704-A01E-FDEC8179435C}"/>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Shape 13">
              <a:extLst>
                <a:ext uri="{FF2B5EF4-FFF2-40B4-BE49-F238E27FC236}">
                  <a16:creationId xmlns:a16="http://schemas.microsoft.com/office/drawing/2014/main" id="{30CF495A-DB23-4473-8ED3-030CCC75EE29}"/>
                </a:ext>
              </a:extLst>
            </p:cNvPr>
            <p:cNvSpPr/>
            <p:nvPr/>
          </p:nvSpPr>
          <p:spPr>
            <a:xfrm>
              <a:off x="2976790" y="761408"/>
              <a:ext cx="2585531" cy="1450355"/>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Oval 14">
              <a:extLst>
                <a:ext uri="{FF2B5EF4-FFF2-40B4-BE49-F238E27FC236}">
                  <a16:creationId xmlns:a16="http://schemas.microsoft.com/office/drawing/2014/main" id="{093C66DC-92A7-42B4-877B-331906F2712B}"/>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26D6776E-345C-4119-A4DB-7379ADEF06C3}"/>
              </a:ext>
            </a:extLst>
          </p:cNvPr>
          <p:cNvSpPr txBox="1"/>
          <p:nvPr/>
        </p:nvSpPr>
        <p:spPr>
          <a:xfrm>
            <a:off x="928274" y="258762"/>
            <a:ext cx="6093618"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6F61078-DA55-43BE-9421-C4AA2D99EF67}"/>
              </a:ext>
            </a:extLst>
          </p:cNvPr>
          <p:cNvPicPr>
            <a:picLocks noChangeAspect="1"/>
          </p:cNvPicPr>
          <p:nvPr/>
        </p:nvPicPr>
        <p:blipFill>
          <a:blip r:embed="rId2"/>
          <a:stretch>
            <a:fillRect/>
          </a:stretch>
        </p:blipFill>
        <p:spPr>
          <a:xfrm rot="16200000">
            <a:off x="640042" y="853018"/>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0" name="TextBox 19">
            <a:extLst>
              <a:ext uri="{FF2B5EF4-FFF2-40B4-BE49-F238E27FC236}">
                <a16:creationId xmlns:a16="http://schemas.microsoft.com/office/drawing/2014/main" id="{B0C095BB-A01E-4E70-B811-C6845751955D}"/>
              </a:ext>
            </a:extLst>
          </p:cNvPr>
          <p:cNvSpPr txBox="1"/>
          <p:nvPr/>
        </p:nvSpPr>
        <p:spPr>
          <a:xfrm>
            <a:off x="638630" y="823413"/>
            <a:ext cx="10807700" cy="522259"/>
          </a:xfrm>
          <a:prstGeom prst="rect">
            <a:avLst/>
          </a:prstGeom>
          <a:noFill/>
        </p:spPr>
        <p:txBody>
          <a:bodyPr wrap="square">
            <a:spAutoFit/>
          </a:bodyPr>
          <a:lstStyle/>
          <a:p>
            <a:pPr marL="514350" indent="-514350" algn="just">
              <a:lnSpc>
                <a:spcPct val="107000"/>
              </a:lnSpc>
              <a:spcAft>
                <a:spcPts val="800"/>
              </a:spcAft>
              <a:buAutoNum type="arabicPlain"/>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22">
            <a:extLst>
              <a:ext uri="{FF2B5EF4-FFF2-40B4-BE49-F238E27FC236}">
                <a16:creationId xmlns:a16="http://schemas.microsoft.com/office/drawing/2014/main" id="{9E929F34-695D-4534-8F6C-7DEA9A4E7A20}"/>
              </a:ext>
            </a:extLst>
          </p:cNvPr>
          <p:cNvSpPr/>
          <p:nvPr/>
        </p:nvSpPr>
        <p:spPr>
          <a:xfrm>
            <a:off x="1724478" y="2162107"/>
            <a:ext cx="8679543" cy="792088"/>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A2408DD4-27D1-498E-8F08-F815CA1490A1}"/>
              </a:ext>
            </a:extLst>
          </p:cNvPr>
          <p:cNvSpPr/>
          <p:nvPr/>
        </p:nvSpPr>
        <p:spPr>
          <a:xfrm>
            <a:off x="2158455" y="1698170"/>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nhằm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25A36A3D-23B2-4AB5-9EFF-94CB8012337B}"/>
              </a:ext>
            </a:extLst>
          </p:cNvPr>
          <p:cNvSpPr/>
          <p:nvPr/>
        </p:nvSpPr>
        <p:spPr>
          <a:xfrm>
            <a:off x="1724478" y="3587866"/>
            <a:ext cx="8679543" cy="792088"/>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26B2F0A3-661B-4946-8E4F-12884BDBA421}"/>
              </a:ext>
            </a:extLst>
          </p:cNvPr>
          <p:cNvSpPr/>
          <p:nvPr/>
        </p:nvSpPr>
        <p:spPr>
          <a:xfrm>
            <a:off x="2158455" y="3123929"/>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thường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7" name="Rectangle 26">
            <a:extLst>
              <a:ext uri="{FF2B5EF4-FFF2-40B4-BE49-F238E27FC236}">
                <a16:creationId xmlns:a16="http://schemas.microsoft.com/office/drawing/2014/main" id="{4385D438-EFF3-4826-B194-D581F115A4BE}"/>
              </a:ext>
            </a:extLst>
          </p:cNvPr>
          <p:cNvSpPr/>
          <p:nvPr/>
        </p:nvSpPr>
        <p:spPr>
          <a:xfrm>
            <a:off x="1724478" y="5013625"/>
            <a:ext cx="8679543" cy="792088"/>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A21EB602-F6BF-4ABB-ACBC-A3776A81DB0B}"/>
              </a:ext>
            </a:extLst>
          </p:cNvPr>
          <p:cNvSpPr/>
          <p:nvPr/>
        </p:nvSpPr>
        <p:spPr>
          <a:xfrm>
            <a:off x="2158455" y="4549687"/>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0037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044216-3D78-439E-86AC-BAF4F7FCD53C}"/>
              </a:ext>
            </a:extLst>
          </p:cNvPr>
          <p:cNvPicPr>
            <a:picLocks noChangeAspect="1"/>
          </p:cNvPicPr>
          <p:nvPr/>
        </p:nvPicPr>
        <p:blipFill>
          <a:blip r:embed="rId2"/>
          <a:stretch>
            <a:fillRect/>
          </a:stretch>
        </p:blipFill>
        <p:spPr>
          <a:xfrm rot="16200000">
            <a:off x="5803048" y="124265"/>
            <a:ext cx="4305506" cy="6467149"/>
          </a:xfrm>
          <a:prstGeom prst="rect">
            <a:avLst/>
          </a:prstGeom>
        </p:spPr>
      </p:pic>
      <p:sp>
        <p:nvSpPr>
          <p:cNvPr id="14" name="Callout: Right Arrow 13">
            <a:extLst>
              <a:ext uri="{FF2B5EF4-FFF2-40B4-BE49-F238E27FC236}">
                <a16:creationId xmlns:a16="http://schemas.microsoft.com/office/drawing/2014/main" id="{A026B7C7-E1B5-4B53-8D2E-C85F9B46C940}"/>
              </a:ext>
            </a:extLst>
          </p:cNvPr>
          <p:cNvSpPr/>
          <p:nvPr/>
        </p:nvSpPr>
        <p:spPr>
          <a:xfrm>
            <a:off x="2304032" y="2230766"/>
            <a:ext cx="2032000" cy="2254148"/>
          </a:xfrm>
          <a:prstGeom prst="rightArrowCallout">
            <a:avLst>
              <a:gd name="adj1" fmla="val 35000"/>
              <a:gd name="adj2" fmla="val 31429"/>
              <a:gd name="adj3" fmla="val 25000"/>
              <a:gd name="adj4" fmla="val 64977"/>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effectLst/>
                <a:latin typeface="Times New Roman" panose="02020603050405020304" pitchFamily="18" charset="0"/>
                <a:ea typeface="Calibri" panose="020F0502020204030204" pitchFamily="34" charset="0"/>
              </a:rPr>
              <a:t>Ví dụ</a:t>
            </a:r>
            <a:endParaRPr lang="en-US" sz="3600">
              <a:solidFill>
                <a:schemeClr val="tx1"/>
              </a:solidFill>
            </a:endParaRPr>
          </a:p>
        </p:txBody>
      </p:sp>
      <p:sp>
        <p:nvSpPr>
          <p:cNvPr id="16" name="TextBox 15">
            <a:extLst>
              <a:ext uri="{FF2B5EF4-FFF2-40B4-BE49-F238E27FC236}">
                <a16:creationId xmlns:a16="http://schemas.microsoft.com/office/drawing/2014/main" id="{D80787BE-28CA-4AAB-9E61-898DB1F65589}"/>
              </a:ext>
            </a:extLst>
          </p:cNvPr>
          <p:cNvSpPr txBox="1"/>
          <p:nvPr/>
        </p:nvSpPr>
        <p:spPr>
          <a:xfrm>
            <a:off x="5021281" y="1422194"/>
            <a:ext cx="4751890" cy="3857531"/>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A1009CC-8BAB-43E1-BD76-275628635321}"/>
              </a:ext>
            </a:extLst>
          </p:cNvPr>
          <p:cNvSpPr txBox="1"/>
          <p:nvPr/>
        </p:nvSpPr>
        <p:spPr>
          <a:xfrm>
            <a:off x="5094856" y="969574"/>
            <a:ext cx="6094520" cy="253916"/>
          </a:xfrm>
          <a:prstGeom prst="rect">
            <a:avLst/>
          </a:prstGeom>
          <a:noFill/>
        </p:spPr>
        <p:txBody>
          <a:bodyPr wrap="square">
            <a:spAutoFit/>
          </a:bodyPr>
          <a:lstStyle/>
          <a:p>
            <a:r>
              <a:rPr lang="vi-VN" sz="1050" dirty="0">
                <a:solidFill>
                  <a:schemeClr val="bg1"/>
                </a:solidFill>
              </a:rPr>
              <a:t>Vũ Thị Hương Lý - 0977030231-THCS Quang Hưng, An Lão, Hải Phòng.</a:t>
            </a:r>
            <a:endParaRPr lang="en-US" sz="1050" dirty="0">
              <a:solidFill>
                <a:schemeClr val="bg1"/>
              </a:solidFill>
            </a:endParaRPr>
          </a:p>
        </p:txBody>
      </p:sp>
    </p:spTree>
    <p:extLst>
      <p:ext uri="{BB962C8B-B14F-4D97-AF65-F5344CB8AC3E}">
        <p14:creationId xmlns:p14="http://schemas.microsoft.com/office/powerpoint/2010/main" val="1949443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450C2-CCD7-4570-86D5-51272365C583}"/>
              </a:ext>
            </a:extLst>
          </p:cNvPr>
          <p:cNvPicPr>
            <a:picLocks noChangeAspect="1"/>
          </p:cNvPicPr>
          <p:nvPr/>
        </p:nvPicPr>
        <p:blipFill>
          <a:blip r:embed="rId2"/>
          <a:stretch>
            <a:fillRect/>
          </a:stretch>
        </p:blipFill>
        <p:spPr>
          <a:xfrm rot="16200000">
            <a:off x="715722" y="549993"/>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TextBox 3">
            <a:extLst>
              <a:ext uri="{FF2B5EF4-FFF2-40B4-BE49-F238E27FC236}">
                <a16:creationId xmlns:a16="http://schemas.microsoft.com/office/drawing/2014/main" id="{8AFC92C0-EE48-46C8-BB36-AB5AE96B0714}"/>
              </a:ext>
            </a:extLst>
          </p:cNvPr>
          <p:cNvSpPr txBox="1"/>
          <p:nvPr/>
        </p:nvSpPr>
        <p:spPr>
          <a:xfrm>
            <a:off x="688976" y="485429"/>
            <a:ext cx="10807700" cy="593304"/>
          </a:xfrm>
          <a:prstGeom prst="rect">
            <a:avLst/>
          </a:prstGeom>
          <a:noFill/>
        </p:spPr>
        <p:txBody>
          <a:bodyPr wrap="square">
            <a:spAutoFit/>
          </a:bodyPr>
          <a:lstStyle/>
          <a:p>
            <a:pPr algn="just">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C8AD21C-022A-4F5A-8A63-B06B2B735DCA}"/>
              </a:ext>
            </a:extLst>
          </p:cNvPr>
          <p:cNvSpPr/>
          <p:nvPr/>
        </p:nvSpPr>
        <p:spPr>
          <a:xfrm>
            <a:off x="2785269" y="1300162"/>
            <a:ext cx="6557962" cy="985837"/>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latin typeface="Times New Roman" panose="02020603050405020304" pitchFamily="18" charset="0"/>
                <a:ea typeface="Calibri" panose="020F0502020204030204" pitchFamily="34" charset="0"/>
              </a:rPr>
              <a:t>Tác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phẩm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văn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học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đem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đến</a:t>
            </a:r>
            <a:r>
              <a:rPr lang="vi-VN" sz="3200" b="1" dirty="0">
                <a:solidFill>
                  <a:schemeClr val="tx1"/>
                </a:solidFill>
                <a:effectLst/>
                <a:latin typeface="Times New Roman" panose="02020603050405020304" pitchFamily="18" charset="0"/>
                <a:ea typeface="Calibri" panose="020F0502020204030204" pitchFamily="34" charset="0"/>
              </a:rPr>
              <a:t> cho bạn đọc </a:t>
            </a:r>
            <a:r>
              <a:rPr lang="en-US" sz="3200" b="1" dirty="0" err="1">
                <a:solidFill>
                  <a:schemeClr val="tx1"/>
                </a:solidFill>
                <a:effectLst/>
                <a:latin typeface="Times New Roman" panose="02020603050405020304" pitchFamily="18" charset="0"/>
                <a:ea typeface="Calibri" panose="020F0502020204030204" pitchFamily="34" charset="0"/>
              </a:rPr>
              <a:t>những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hiểu</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biết</a:t>
            </a:r>
            <a:endParaRPr lang="en-US" sz="3200" b="1" dirty="0">
              <a:solidFill>
                <a:schemeClr val="tx1"/>
              </a:solidFill>
            </a:endParaRPr>
          </a:p>
        </p:txBody>
      </p:sp>
      <p:sp>
        <p:nvSpPr>
          <p:cNvPr id="6" name="Oval 5">
            <a:extLst>
              <a:ext uri="{FF2B5EF4-FFF2-40B4-BE49-F238E27FC236}">
                <a16:creationId xmlns:a16="http://schemas.microsoft.com/office/drawing/2014/main" id="{BD1B39E4-9244-4D00-AAB7-ABB8410ED8DF}"/>
              </a:ext>
            </a:extLst>
          </p:cNvPr>
          <p:cNvSpPr/>
          <p:nvPr/>
        </p:nvSpPr>
        <p:spPr>
          <a:xfrm>
            <a:off x="1967706"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Times New Roman" panose="02020603050405020304" pitchFamily="18" charset="0"/>
                <a:ea typeface="Calibri" panose="020F0502020204030204" pitchFamily="34" charset="0"/>
              </a:rPr>
              <a:t>Về </a:t>
            </a:r>
            <a:r>
              <a:rPr lang="en-US" sz="3600" dirty="0" err="1">
                <a:solidFill>
                  <a:schemeClr val="tx1"/>
                </a:solidFill>
                <a:effectLst/>
                <a:latin typeface="Times New Roman" panose="02020603050405020304" pitchFamily="18" charset="0"/>
                <a:ea typeface="Calibri" panose="020F0502020204030204" pitchFamily="34" charset="0"/>
              </a:rPr>
              <a:t>thiên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nhiên</a:t>
            </a:r>
            <a:r>
              <a:rPr lang="en-US" sz="3600" dirty="0">
                <a:solidFill>
                  <a:schemeClr val="tx1"/>
                </a:solidFill>
                <a:effectLst/>
                <a:latin typeface="Times New Roman" panose="02020603050405020304" pitchFamily="18" charset="0"/>
                <a:ea typeface="Calibri" panose="020F0502020204030204" pitchFamily="34" charset="0"/>
              </a:rPr>
              <a:t>, con </a:t>
            </a:r>
            <a:r>
              <a:rPr lang="en-US" sz="3600" dirty="0" err="1">
                <a:solidFill>
                  <a:schemeClr val="tx1"/>
                </a:solidFill>
                <a:effectLst/>
                <a:latin typeface="Times New Roman" panose="02020603050405020304" pitchFamily="18" charset="0"/>
                <a:ea typeface="Calibri" panose="020F0502020204030204" pitchFamily="34" charset="0"/>
              </a:rPr>
              <a:t>người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và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cuộc</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sống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xã</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hội</a:t>
            </a:r>
            <a:r>
              <a:rPr lang="en-US" sz="3600" dirty="0">
                <a:solidFill>
                  <a:schemeClr val="tx1"/>
                </a:solidFill>
                <a:effectLst/>
                <a:latin typeface="Times New Roman" panose="02020603050405020304" pitchFamily="18" charset="0"/>
                <a:ea typeface="Calibri" panose="020F0502020204030204" pitchFamily="34" charset="0"/>
              </a:rPr>
              <a:t>.</a:t>
            </a:r>
            <a:endParaRPr lang="en-US" sz="3600" dirty="0">
              <a:solidFill>
                <a:schemeClr val="tx1"/>
              </a:solidFill>
            </a:endParaRPr>
          </a:p>
        </p:txBody>
      </p:sp>
      <p:sp>
        <p:nvSpPr>
          <p:cNvPr id="7" name="Oval 6">
            <a:extLst>
              <a:ext uri="{FF2B5EF4-FFF2-40B4-BE49-F238E27FC236}">
                <a16:creationId xmlns:a16="http://schemas.microsoft.com/office/drawing/2014/main" id="{77453E1C-17E3-4347-A1EF-951C4630E716}"/>
              </a:ext>
            </a:extLst>
          </p:cNvPr>
          <p:cNvSpPr/>
          <p:nvPr/>
        </p:nvSpPr>
        <p:spPr>
          <a:xfrm>
            <a:off x="6531769"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 người đọc hiểu chính mình.</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D8C51FB4-D732-4C4B-9A65-46E7E28BE9A3}"/>
              </a:ext>
            </a:extLst>
          </p:cNvPr>
          <p:cNvSpPr/>
          <p:nvPr/>
        </p:nvSpPr>
        <p:spPr>
          <a:xfrm>
            <a:off x="3749675" y="2385126"/>
            <a:ext cx="4629150" cy="491427"/>
          </a:xfrm>
          <a:custGeom>
            <a:avLst/>
            <a:gdLst>
              <a:gd name="connsiteX0" fmla="*/ 2314575 w 4629150"/>
              <a:gd name="connsiteY0" fmla="*/ 0 h 491427"/>
              <a:gd name="connsiteX1" fmla="*/ 2492299 w 4629150"/>
              <a:gd name="connsiteY1" fmla="*/ 113441 h 491427"/>
              <a:gd name="connsiteX2" fmla="*/ 2498656 w 4629150"/>
              <a:gd name="connsiteY2" fmla="*/ 143762 h 491427"/>
              <a:gd name="connsiteX3" fmla="*/ 4396580 w 4629150"/>
              <a:gd name="connsiteY3" fmla="*/ 143762 h 491427"/>
              <a:gd name="connsiteX4" fmla="*/ 4625180 w 4629150"/>
              <a:gd name="connsiteY4" fmla="*/ 143762 h 491427"/>
              <a:gd name="connsiteX5" fmla="*/ 4629150 w 4629150"/>
              <a:gd name="connsiteY5" fmla="*/ 143762 h 491427"/>
              <a:gd name="connsiteX6" fmla="*/ 4629150 w 4629150"/>
              <a:gd name="connsiteY6" fmla="*/ 258062 h 491427"/>
              <a:gd name="connsiteX7" fmla="*/ 4625180 w 4629150"/>
              <a:gd name="connsiteY7" fmla="*/ 258062 h 491427"/>
              <a:gd name="connsiteX8" fmla="*/ 4625180 w 4629150"/>
              <a:gd name="connsiteY8" fmla="*/ 416665 h 491427"/>
              <a:gd name="connsiteX9" fmla="*/ 4510880 w 4629150"/>
              <a:gd name="connsiteY9" fmla="*/ 484890 h 491427"/>
              <a:gd name="connsiteX10" fmla="*/ 4396580 w 4629150"/>
              <a:gd name="connsiteY10" fmla="*/ 416665 h 491427"/>
              <a:gd name="connsiteX11" fmla="*/ 4396580 w 4629150"/>
              <a:gd name="connsiteY11" fmla="*/ 258062 h 491427"/>
              <a:gd name="connsiteX12" fmla="*/ 2492280 w 4629150"/>
              <a:gd name="connsiteY12" fmla="*/ 258062 h 491427"/>
              <a:gd name="connsiteX13" fmla="*/ 2450963 w 4629150"/>
              <a:gd name="connsiteY13" fmla="*/ 317075 h 491427"/>
              <a:gd name="connsiteX14" fmla="*/ 2314575 w 4629150"/>
              <a:gd name="connsiteY14" fmla="*/ 371476 h 491427"/>
              <a:gd name="connsiteX15" fmla="*/ 2178188 w 4629150"/>
              <a:gd name="connsiteY15" fmla="*/ 317075 h 491427"/>
              <a:gd name="connsiteX16" fmla="*/ 2136870 w 4629150"/>
              <a:gd name="connsiteY16" fmla="*/ 258062 h 491427"/>
              <a:gd name="connsiteX17" fmla="*/ 228600 w 4629150"/>
              <a:gd name="connsiteY17" fmla="*/ 258062 h 491427"/>
              <a:gd name="connsiteX18" fmla="*/ 228600 w 4629150"/>
              <a:gd name="connsiteY18" fmla="*/ 423202 h 491427"/>
              <a:gd name="connsiteX19" fmla="*/ 114300 w 4629150"/>
              <a:gd name="connsiteY19" fmla="*/ 491427 h 491427"/>
              <a:gd name="connsiteX20" fmla="*/ 0 w 4629150"/>
              <a:gd name="connsiteY20" fmla="*/ 423202 h 491427"/>
              <a:gd name="connsiteX21" fmla="*/ 0 w 4629150"/>
              <a:gd name="connsiteY21" fmla="*/ 258062 h 491427"/>
              <a:gd name="connsiteX22" fmla="*/ 0 w 4629150"/>
              <a:gd name="connsiteY22" fmla="*/ 150299 h 491427"/>
              <a:gd name="connsiteX23" fmla="*/ 0 w 4629150"/>
              <a:gd name="connsiteY23" fmla="*/ 143762 h 491427"/>
              <a:gd name="connsiteX24" fmla="*/ 2130495 w 4629150"/>
              <a:gd name="connsiteY24" fmla="*/ 143762 h 491427"/>
              <a:gd name="connsiteX25" fmla="*/ 2136852 w 4629150"/>
              <a:gd name="connsiteY25" fmla="*/ 113441 h 491427"/>
              <a:gd name="connsiteX26" fmla="*/ 2314575 w 4629150"/>
              <a:gd name="connsiteY26" fmla="*/ 0 h 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9150" h="491427">
                <a:moveTo>
                  <a:pt x="2314575" y="0"/>
                </a:moveTo>
                <a:cubicBezTo>
                  <a:pt x="2394469" y="0"/>
                  <a:pt x="2463018" y="46777"/>
                  <a:pt x="2492299" y="113441"/>
                </a:cubicBezTo>
                <a:lnTo>
                  <a:pt x="2498656" y="143762"/>
                </a:lnTo>
                <a:lnTo>
                  <a:pt x="4396580" y="143762"/>
                </a:lnTo>
                <a:lnTo>
                  <a:pt x="4625180" y="143762"/>
                </a:lnTo>
                <a:lnTo>
                  <a:pt x="4629150" y="143762"/>
                </a:lnTo>
                <a:lnTo>
                  <a:pt x="4629150" y="258062"/>
                </a:lnTo>
                <a:lnTo>
                  <a:pt x="4625180" y="258062"/>
                </a:lnTo>
                <a:lnTo>
                  <a:pt x="4625180" y="416665"/>
                </a:lnTo>
                <a:lnTo>
                  <a:pt x="4510880" y="484890"/>
                </a:lnTo>
                <a:lnTo>
                  <a:pt x="4396580" y="416665"/>
                </a:lnTo>
                <a:lnTo>
                  <a:pt x="4396580" y="258062"/>
                </a:lnTo>
                <a:lnTo>
                  <a:pt x="2492280" y="258062"/>
                </a:lnTo>
                <a:lnTo>
                  <a:pt x="2450963" y="317075"/>
                </a:lnTo>
                <a:cubicBezTo>
                  <a:pt x="2416058" y="350687"/>
                  <a:pt x="2367838" y="371476"/>
                  <a:pt x="2314575" y="371476"/>
                </a:cubicBezTo>
                <a:cubicBezTo>
                  <a:pt x="2261313" y="371476"/>
                  <a:pt x="2213093" y="350687"/>
                  <a:pt x="2178188" y="317075"/>
                </a:cubicBezTo>
                <a:lnTo>
                  <a:pt x="2136870" y="258062"/>
                </a:lnTo>
                <a:lnTo>
                  <a:pt x="228600" y="258062"/>
                </a:lnTo>
                <a:lnTo>
                  <a:pt x="228600" y="423202"/>
                </a:lnTo>
                <a:lnTo>
                  <a:pt x="114300" y="491427"/>
                </a:lnTo>
                <a:lnTo>
                  <a:pt x="0" y="423202"/>
                </a:lnTo>
                <a:lnTo>
                  <a:pt x="0" y="258062"/>
                </a:lnTo>
                <a:lnTo>
                  <a:pt x="0" y="150299"/>
                </a:lnTo>
                <a:lnTo>
                  <a:pt x="0" y="143762"/>
                </a:lnTo>
                <a:lnTo>
                  <a:pt x="2130495" y="143762"/>
                </a:lnTo>
                <a:lnTo>
                  <a:pt x="2136852" y="113441"/>
                </a:lnTo>
                <a:cubicBezTo>
                  <a:pt x="2166133" y="46777"/>
                  <a:pt x="2234682" y="0"/>
                  <a:pt x="2314575"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7892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rotWithShape="1">
          <a:blip r:embed="rId2"/>
          <a:srcRect t="32799" r="-1" b="107"/>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rotWithShape="1">
          <a:blip r:embed="rId3"/>
          <a:srcRect r="5589"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rotWithShape="1">
          <a:blip r:embed="rId4"/>
          <a:srcRect t="34173" r="2" b="25271"/>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8" name="Oval 7">
            <a:extLst>
              <a:ext uri="{FF2B5EF4-FFF2-40B4-BE49-F238E27FC236}">
                <a16:creationId xmlns:a16="http://schemas.microsoft.com/office/drawing/2014/main" id="{DCB0A1D1-DB68-4728-8A0F-51A5B698B982}"/>
              </a:ext>
            </a:extLst>
          </p:cNvPr>
          <p:cNvSpPr/>
          <p:nvPr/>
        </p:nvSpPr>
        <p:spPr>
          <a:xfrm>
            <a:off x="5733143" y="3996133"/>
            <a:ext cx="6168571" cy="2541737"/>
          </a:xfrm>
          <a:prstGeom prst="ellips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5BB57116-CECE-40C1-BC6A-680A6894A680}"/>
              </a:ext>
            </a:extLst>
          </p:cNvPr>
          <p:cNvSpPr txBox="1"/>
          <p:nvPr/>
        </p:nvSpPr>
        <p:spPr>
          <a:xfrm>
            <a:off x="6404373" y="4316247"/>
            <a:ext cx="4911328" cy="1913665"/>
          </a:xfrm>
          <a:prstGeom prst="rect">
            <a:avLst/>
          </a:prstGeom>
          <a:noFill/>
        </p:spPr>
        <p:txBody>
          <a:bodyPr wrap="square">
            <a:spAutoFit/>
          </a:bodyPr>
          <a:lstStyle/>
          <a:p>
            <a:pPr algn="just">
              <a:lnSpc>
                <a:spcPct val="107000"/>
              </a:lnSpc>
              <a:spcAft>
                <a:spcPts val="800"/>
              </a:spcAft>
            </a:pP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638716"/>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A2B5C3-0665-417F-A311-EAC4DE92A149}"/>
              </a:ext>
            </a:extLst>
          </p:cNvPr>
          <p:cNvPicPr>
            <a:picLocks noChangeAspect="1"/>
          </p:cNvPicPr>
          <p:nvPr/>
        </p:nvPicPr>
        <p:blipFill rotWithShape="1">
          <a:blip r:embed="rId2"/>
          <a:srcRect l="5725" r="3789"/>
          <a:stretch/>
        </p:blipFill>
        <p:spPr>
          <a:xfrm>
            <a:off x="836573" y="3811"/>
            <a:ext cx="9928860" cy="6858001"/>
          </a:xfrm>
          <a:prstGeom prst="rect">
            <a:avLst/>
          </a:prstGeom>
        </p:spPr>
      </p:pic>
      <p:grpSp>
        <p:nvGrpSpPr>
          <p:cNvPr id="28" name="Group 20">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2" name="Freeform: Shape 21">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2">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6" name="Freeform: Shape 25">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0DBCFEE0-E4BA-4234-B8C4-683EDFBE34ED}"/>
              </a:ext>
            </a:extLst>
          </p:cNvPr>
          <p:cNvSpPr txBox="1"/>
          <p:nvPr/>
        </p:nvSpPr>
        <p:spPr>
          <a:xfrm>
            <a:off x="9612059" y="1447652"/>
            <a:ext cx="2220578" cy="3970318"/>
          </a:xfrm>
          <a:custGeom>
            <a:avLst/>
            <a:gdLst>
              <a:gd name="connsiteX0" fmla="*/ 0 w 2220578"/>
              <a:gd name="connsiteY0" fmla="*/ 0 h 3970318"/>
              <a:gd name="connsiteX1" fmla="*/ 555145 w 2220578"/>
              <a:gd name="connsiteY1" fmla="*/ 0 h 3970318"/>
              <a:gd name="connsiteX2" fmla="*/ 1132495 w 2220578"/>
              <a:gd name="connsiteY2" fmla="*/ 0 h 3970318"/>
              <a:gd name="connsiteX3" fmla="*/ 1732051 w 2220578"/>
              <a:gd name="connsiteY3" fmla="*/ 0 h 3970318"/>
              <a:gd name="connsiteX4" fmla="*/ 2220578 w 2220578"/>
              <a:gd name="connsiteY4" fmla="*/ 0 h 3970318"/>
              <a:gd name="connsiteX5" fmla="*/ 2220578 w 2220578"/>
              <a:gd name="connsiteY5" fmla="*/ 701423 h 3970318"/>
              <a:gd name="connsiteX6" fmla="*/ 2220578 w 2220578"/>
              <a:gd name="connsiteY6" fmla="*/ 1244033 h 3970318"/>
              <a:gd name="connsiteX7" fmla="*/ 2220578 w 2220578"/>
              <a:gd name="connsiteY7" fmla="*/ 1905753 h 3970318"/>
              <a:gd name="connsiteX8" fmla="*/ 2220578 w 2220578"/>
              <a:gd name="connsiteY8" fmla="*/ 2488066 h 3970318"/>
              <a:gd name="connsiteX9" fmla="*/ 2220578 w 2220578"/>
              <a:gd name="connsiteY9" fmla="*/ 3149786 h 3970318"/>
              <a:gd name="connsiteX10" fmla="*/ 2220578 w 2220578"/>
              <a:gd name="connsiteY10" fmla="*/ 3970318 h 3970318"/>
              <a:gd name="connsiteX11" fmla="*/ 1665434 w 2220578"/>
              <a:gd name="connsiteY11" fmla="*/ 3970318 h 3970318"/>
              <a:gd name="connsiteX12" fmla="*/ 1110289 w 2220578"/>
              <a:gd name="connsiteY12" fmla="*/ 3970318 h 3970318"/>
              <a:gd name="connsiteX13" fmla="*/ 532939 w 2220578"/>
              <a:gd name="connsiteY13" fmla="*/ 3970318 h 3970318"/>
              <a:gd name="connsiteX14" fmla="*/ 0 w 2220578"/>
              <a:gd name="connsiteY14" fmla="*/ 3970318 h 3970318"/>
              <a:gd name="connsiteX15" fmla="*/ 0 w 2220578"/>
              <a:gd name="connsiteY15" fmla="*/ 3308598 h 3970318"/>
              <a:gd name="connsiteX16" fmla="*/ 0 w 2220578"/>
              <a:gd name="connsiteY16" fmla="*/ 2726285 h 3970318"/>
              <a:gd name="connsiteX17" fmla="*/ 0 w 2220578"/>
              <a:gd name="connsiteY17" fmla="*/ 1985159 h 3970318"/>
              <a:gd name="connsiteX18" fmla="*/ 0 w 2220578"/>
              <a:gd name="connsiteY18" fmla="*/ 1442549 h 3970318"/>
              <a:gd name="connsiteX19" fmla="*/ 0 w 2220578"/>
              <a:gd name="connsiteY19" fmla="*/ 780829 h 3970318"/>
              <a:gd name="connsiteX20" fmla="*/ 0 w 2220578"/>
              <a:gd name="connsiteY2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578" h="3970318" fill="none" extrusionOk="0">
                <a:moveTo>
                  <a:pt x="0" y="0"/>
                </a:moveTo>
                <a:cubicBezTo>
                  <a:pt x="192790" y="1317"/>
                  <a:pt x="342437" y="-11719"/>
                  <a:pt x="555145" y="0"/>
                </a:cubicBezTo>
                <a:cubicBezTo>
                  <a:pt x="767853" y="11719"/>
                  <a:pt x="989519" y="26022"/>
                  <a:pt x="1132495" y="0"/>
                </a:cubicBezTo>
                <a:cubicBezTo>
                  <a:pt x="1275471" y="-26022"/>
                  <a:pt x="1545009" y="-7405"/>
                  <a:pt x="1732051" y="0"/>
                </a:cubicBezTo>
                <a:cubicBezTo>
                  <a:pt x="1919093" y="7405"/>
                  <a:pt x="2044738" y="20426"/>
                  <a:pt x="2220578" y="0"/>
                </a:cubicBezTo>
                <a:cubicBezTo>
                  <a:pt x="2237294" y="152964"/>
                  <a:pt x="2253490" y="556247"/>
                  <a:pt x="2220578" y="701423"/>
                </a:cubicBezTo>
                <a:cubicBezTo>
                  <a:pt x="2187666" y="846599"/>
                  <a:pt x="2233474" y="984431"/>
                  <a:pt x="2220578" y="1244033"/>
                </a:cubicBezTo>
                <a:cubicBezTo>
                  <a:pt x="2207683" y="1503635"/>
                  <a:pt x="2190407" y="1708037"/>
                  <a:pt x="2220578" y="1905753"/>
                </a:cubicBezTo>
                <a:cubicBezTo>
                  <a:pt x="2250749" y="2103469"/>
                  <a:pt x="2237537" y="2363190"/>
                  <a:pt x="2220578" y="2488066"/>
                </a:cubicBezTo>
                <a:cubicBezTo>
                  <a:pt x="2203619" y="2612942"/>
                  <a:pt x="2224693" y="2822206"/>
                  <a:pt x="2220578" y="3149786"/>
                </a:cubicBezTo>
                <a:cubicBezTo>
                  <a:pt x="2216463" y="3477366"/>
                  <a:pt x="2255836" y="3598160"/>
                  <a:pt x="2220578" y="3970318"/>
                </a:cubicBezTo>
                <a:cubicBezTo>
                  <a:pt x="2058254" y="3975991"/>
                  <a:pt x="1910878" y="3958156"/>
                  <a:pt x="1665434" y="3970318"/>
                </a:cubicBezTo>
                <a:cubicBezTo>
                  <a:pt x="1419990" y="3982480"/>
                  <a:pt x="1248239" y="3966743"/>
                  <a:pt x="1110289" y="3970318"/>
                </a:cubicBezTo>
                <a:cubicBezTo>
                  <a:pt x="972339" y="3973893"/>
                  <a:pt x="791228" y="3976127"/>
                  <a:pt x="532939" y="3970318"/>
                </a:cubicBezTo>
                <a:cubicBezTo>
                  <a:pt x="274650" y="3964510"/>
                  <a:pt x="228254" y="3988802"/>
                  <a:pt x="0" y="3970318"/>
                </a:cubicBezTo>
                <a:cubicBezTo>
                  <a:pt x="21256" y="3674018"/>
                  <a:pt x="18789" y="3513185"/>
                  <a:pt x="0" y="3308598"/>
                </a:cubicBezTo>
                <a:cubicBezTo>
                  <a:pt x="-18789" y="3104011"/>
                  <a:pt x="-23302" y="2999728"/>
                  <a:pt x="0" y="2726285"/>
                </a:cubicBezTo>
                <a:cubicBezTo>
                  <a:pt x="23302" y="2452842"/>
                  <a:pt x="-35637" y="2307847"/>
                  <a:pt x="0" y="1985159"/>
                </a:cubicBezTo>
                <a:cubicBezTo>
                  <a:pt x="35637" y="1662471"/>
                  <a:pt x="7350" y="1608323"/>
                  <a:pt x="0" y="1442549"/>
                </a:cubicBezTo>
                <a:cubicBezTo>
                  <a:pt x="-7350" y="1276775"/>
                  <a:pt x="-23313" y="1038563"/>
                  <a:pt x="0" y="780829"/>
                </a:cubicBezTo>
                <a:cubicBezTo>
                  <a:pt x="23313" y="523095"/>
                  <a:pt x="-26153" y="267866"/>
                  <a:pt x="0" y="0"/>
                </a:cubicBezTo>
                <a:close/>
              </a:path>
              <a:path w="2220578" h="3970318" stroke="0" extrusionOk="0">
                <a:moveTo>
                  <a:pt x="0" y="0"/>
                </a:moveTo>
                <a:cubicBezTo>
                  <a:pt x="285722" y="26563"/>
                  <a:pt x="342422" y="6198"/>
                  <a:pt x="577350" y="0"/>
                </a:cubicBezTo>
                <a:cubicBezTo>
                  <a:pt x="812278" y="-6198"/>
                  <a:pt x="1013212" y="22055"/>
                  <a:pt x="1154701" y="0"/>
                </a:cubicBezTo>
                <a:cubicBezTo>
                  <a:pt x="1296190" y="-22055"/>
                  <a:pt x="1402286" y="-15221"/>
                  <a:pt x="1643228" y="0"/>
                </a:cubicBezTo>
                <a:cubicBezTo>
                  <a:pt x="1884170" y="15221"/>
                  <a:pt x="1963912" y="-27637"/>
                  <a:pt x="2220578" y="0"/>
                </a:cubicBezTo>
                <a:cubicBezTo>
                  <a:pt x="2226773" y="245265"/>
                  <a:pt x="2241092" y="522822"/>
                  <a:pt x="2220578" y="701423"/>
                </a:cubicBezTo>
                <a:cubicBezTo>
                  <a:pt x="2200064" y="880024"/>
                  <a:pt x="2242249" y="1090704"/>
                  <a:pt x="2220578" y="1323439"/>
                </a:cubicBezTo>
                <a:cubicBezTo>
                  <a:pt x="2198907" y="1556174"/>
                  <a:pt x="2221673" y="1746392"/>
                  <a:pt x="2220578" y="1905753"/>
                </a:cubicBezTo>
                <a:cubicBezTo>
                  <a:pt x="2219483" y="2065114"/>
                  <a:pt x="2223808" y="2366569"/>
                  <a:pt x="2220578" y="2488066"/>
                </a:cubicBezTo>
                <a:cubicBezTo>
                  <a:pt x="2217348" y="2609563"/>
                  <a:pt x="2191536" y="2929706"/>
                  <a:pt x="2220578" y="3070379"/>
                </a:cubicBezTo>
                <a:cubicBezTo>
                  <a:pt x="2249620" y="3211052"/>
                  <a:pt x="2192604" y="3730299"/>
                  <a:pt x="2220578" y="3970318"/>
                </a:cubicBezTo>
                <a:cubicBezTo>
                  <a:pt x="2002897" y="3981327"/>
                  <a:pt x="1947555" y="3970969"/>
                  <a:pt x="1732051" y="3970318"/>
                </a:cubicBezTo>
                <a:cubicBezTo>
                  <a:pt x="1516547" y="3969667"/>
                  <a:pt x="1307422" y="3963141"/>
                  <a:pt x="1132495" y="3970318"/>
                </a:cubicBezTo>
                <a:cubicBezTo>
                  <a:pt x="957568" y="3977495"/>
                  <a:pt x="827584" y="3992410"/>
                  <a:pt x="643968" y="3970318"/>
                </a:cubicBezTo>
                <a:cubicBezTo>
                  <a:pt x="460352" y="3948226"/>
                  <a:pt x="225300" y="3980055"/>
                  <a:pt x="0" y="3970318"/>
                </a:cubicBezTo>
                <a:cubicBezTo>
                  <a:pt x="-13689" y="3833380"/>
                  <a:pt x="-10702" y="3598104"/>
                  <a:pt x="0" y="3427708"/>
                </a:cubicBezTo>
                <a:cubicBezTo>
                  <a:pt x="10702" y="3257312"/>
                  <a:pt x="-24181" y="2917405"/>
                  <a:pt x="0" y="2726285"/>
                </a:cubicBezTo>
                <a:cubicBezTo>
                  <a:pt x="24181" y="2535165"/>
                  <a:pt x="26158" y="2272207"/>
                  <a:pt x="0" y="2104269"/>
                </a:cubicBezTo>
                <a:cubicBezTo>
                  <a:pt x="-26158" y="1936331"/>
                  <a:pt x="1763" y="1674149"/>
                  <a:pt x="0" y="1482252"/>
                </a:cubicBezTo>
                <a:cubicBezTo>
                  <a:pt x="-1763" y="1290355"/>
                  <a:pt x="3215" y="1039693"/>
                  <a:pt x="0" y="899939"/>
                </a:cubicBezTo>
                <a:cubicBezTo>
                  <a:pt x="-3215" y="760185"/>
                  <a:pt x="806" y="187025"/>
                  <a:pt x="0" y="0"/>
                </a:cubicBezTo>
                <a:close/>
              </a:path>
            </a:pathLst>
          </a:custGeom>
          <a:solidFill>
            <a:schemeClr val="accent4">
              <a:lumMod val="20000"/>
              <a:lumOff val="80000"/>
            </a:schemeClr>
          </a:solidFill>
          <a:ln w="19050">
            <a:solidFill>
              <a:srgbClr val="FFFF00"/>
            </a:solidFill>
            <a:extLst>
              <a:ext uri="{C807C97D-BFC1-408E-A445-0C87EB9F89A2}">
                <ask:lineSketchStyleProps xmlns:ask="http://schemas.microsoft.com/office/drawing/2018/sketchyshapes" sd="1100333653">
                  <a:prstGeom prst="rect">
                    <a:avLst/>
                  </a:prstGeom>
                  <ask:type>
                    <ask:lineSketchFreehand/>
                  </ask:type>
                </ask:lineSketchStyleProps>
              </a:ext>
            </a:extLst>
          </a:ln>
        </p:spPr>
        <p:txBody>
          <a:bodyPr wrap="square">
            <a:spAutoFit/>
          </a:bodyPr>
          <a:lstStyle/>
          <a:p>
            <a:r>
              <a:rPr lang="en-US" sz="2800" dirty="0">
                <a:effectLst/>
                <a:latin typeface="Times New Roman" panose="02020603050405020304" pitchFamily="18" charset="0"/>
                <a:ea typeface="Calibri" panose="020F0502020204030204" pitchFamily="34" charset="0"/>
              </a:rPr>
              <a:t>“</a:t>
            </a:r>
            <a:r>
              <a:rPr lang="en-US" sz="2800" i="1" dirty="0" err="1">
                <a:effectLst/>
                <a:latin typeface="Times New Roman" panose="02020603050405020304" pitchFamily="18" charset="0"/>
                <a:ea typeface="Calibri" panose="020F0502020204030204" pitchFamily="34" charset="0"/>
              </a:rPr>
              <a:t>Tiếng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gà</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trưa</a:t>
            </a:r>
            <a:r>
              <a:rPr lang="en-US" sz="2800" i="1" dirty="0">
                <a:effectLst/>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Quỳnh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thiết</a:t>
            </a:r>
            <a:r>
              <a:rPr lang="en-US" sz="2800" dirty="0">
                <a:effectLst/>
                <a:latin typeface="Times New Roman" panose="02020603050405020304" pitchFamily="18" charset="0"/>
                <a:ea typeface="Calibri" panose="020F0502020204030204" pitchFamily="34" charset="0"/>
              </a:rPr>
              <a:t>, ý </a:t>
            </a:r>
            <a:r>
              <a:rPr lang="en-US" sz="2800" dirty="0" err="1">
                <a:effectLst/>
                <a:latin typeface="Times New Roman" panose="02020603050405020304" pitchFamily="18" charset="0"/>
                <a:ea typeface="Calibri" panose="020F0502020204030204" pitchFamily="34" charset="0"/>
              </a:rPr>
              <a:t>nghĩa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niệm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tuổi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860692998"/>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Georgia Pro"/>
        <a:ea typeface=""/>
        <a:cs typeface=""/>
      </a:majorFont>
      <a:minorFont>
        <a:latin typeface="Georg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docProps/app.xml><?xml version="1.0" encoding="utf-8"?>
<Properties xmlns="http://schemas.openxmlformats.org/officeDocument/2006/extended-properties" xmlns:vt="http://schemas.openxmlformats.org/officeDocument/2006/docPropsVTypes">
  <TotalTime>461</TotalTime>
  <Words>3393</Words>
  <Application>Microsoft Office PowerPoint</Application>
  <PresentationFormat>Widescreen</PresentationFormat>
  <Paragraphs>236</Paragraphs>
  <Slides>47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Calibri</vt:lpstr>
      <vt:lpstr>Calibri Light</vt:lpstr>
      <vt:lpstr>Dante (Headings)2</vt:lpstr>
      <vt:lpstr>Georgia Pro</vt:lpstr>
      <vt:lpstr>Gill Sans MT</vt:lpstr>
      <vt:lpstr>Helvetica Neue Medium</vt:lpstr>
      <vt:lpstr>Times New Roman</vt:lpstr>
      <vt:lpstr>Wingdings</vt:lpstr>
      <vt:lpstr>Wingdings 2</vt:lpstr>
      <vt:lpstr>Office Theme</vt:lpstr>
      <vt:lpstr>OffsetVTI</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TBC</cp:lastModifiedBy>
  <cp:revision>60</cp:revision>
  <dcterms:created xsi:type="dcterms:W3CDTF">2022-08-31T08:53:16Z</dcterms:created>
  <dcterms:modified xsi:type="dcterms:W3CDTF">2022-10-02T06:19:24Z</dcterms:modified>
</cp:coreProperties>
</file>