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424" r:id="rId2"/>
    <p:sldId id="503" r:id="rId3"/>
    <p:sldId id="504" r:id="rId4"/>
    <p:sldId id="505" r:id="rId5"/>
    <p:sldId id="506" r:id="rId6"/>
    <p:sldId id="507" r:id="rId7"/>
    <p:sldId id="508" r:id="rId8"/>
    <p:sldId id="509" r:id="rId9"/>
    <p:sldId id="510" r:id="rId10"/>
    <p:sldId id="511" r:id="rId11"/>
    <p:sldId id="512" r:id="rId12"/>
    <p:sldId id="513" r:id="rId13"/>
    <p:sldId id="514" r:id="rId14"/>
    <p:sldId id="515" r:id="rId15"/>
    <p:sldId id="516" r:id="rId16"/>
    <p:sldId id="517" r:id="rId17"/>
    <p:sldId id="518" r:id="rId18"/>
    <p:sldId id="519" r:id="rId19"/>
    <p:sldId id="520" r:id="rId20"/>
    <p:sldId id="521" r:id="rId21"/>
    <p:sldId id="522" r:id="rId22"/>
    <p:sldId id="523" r:id="rId23"/>
    <p:sldId id="524" r:id="rId24"/>
    <p:sldId id="525" r:id="rId25"/>
    <p:sldId id="526" r:id="rId26"/>
    <p:sldId id="527" r:id="rId27"/>
    <p:sldId id="528" r:id="rId28"/>
    <p:sldId id="529" r:id="rId29"/>
    <p:sldId id="530" r:id="rId30"/>
    <p:sldId id="531" r:id="rId31"/>
    <p:sldId id="532" r:id="rId32"/>
    <p:sldId id="533" r:id="rId33"/>
    <p:sldId id="555" r:id="rId34"/>
    <p:sldId id="535" r:id="rId35"/>
    <p:sldId id="536" r:id="rId36"/>
    <p:sldId id="537" r:id="rId37"/>
    <p:sldId id="538" r:id="rId38"/>
    <p:sldId id="539" r:id="rId39"/>
    <p:sldId id="540" r:id="rId40"/>
    <p:sldId id="541" r:id="rId41"/>
    <p:sldId id="542" r:id="rId42"/>
    <p:sldId id="543" r:id="rId43"/>
    <p:sldId id="544" r:id="rId44"/>
    <p:sldId id="545" r:id="rId45"/>
    <p:sldId id="546" r:id="rId46"/>
    <p:sldId id="547" r:id="rId47"/>
    <p:sldId id="548" r:id="rId48"/>
    <p:sldId id="549" r:id="rId49"/>
    <p:sldId id="550" r:id="rId50"/>
    <p:sldId id="551" r:id="rId51"/>
    <p:sldId id="552" r:id="rId52"/>
    <p:sldId id="553" r:id="rId53"/>
    <p:sldId id="55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6FE"/>
    <a:srgbClr val="EA211C"/>
    <a:srgbClr val="FBFBCF"/>
    <a:srgbClr val="0070C0"/>
    <a:srgbClr val="2780B8"/>
    <a:srgbClr val="AEE6FE"/>
    <a:srgbClr val="B0E8F9"/>
    <a:srgbClr val="0E9B51"/>
    <a:srgbClr val="DC8207"/>
    <a:srgbClr val="E7E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95" d="100"/>
          <a:sy n="95" d="100"/>
        </p:scale>
        <p:origin x="17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3411F-47FF-4F95-BD6A-72E2575D19DC}" type="datetimeFigureOut">
              <a:rPr lang="en-US" smtClean="0"/>
              <a:pPr/>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66B89-57A9-421C-9F1D-FD39DBA6F52C}" type="slidenum">
              <a:rPr lang="en-US" smtClean="0"/>
              <a:pPr/>
              <a:t>‹#›</a:t>
            </a:fld>
            <a:endParaRPr lang="en-US"/>
          </a:p>
        </p:txBody>
      </p:sp>
    </p:spTree>
    <p:extLst>
      <p:ext uri="{BB962C8B-B14F-4D97-AF65-F5344CB8AC3E}">
        <p14:creationId xmlns:p14="http://schemas.microsoft.com/office/powerpoint/2010/main" val="394246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2</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14</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5B5B9EF-557D-4E21-8994-2DFFAE49AE4D}" type="slidenum">
              <a:rPr lang="vi-VN" smtClean="0"/>
              <a:pPr/>
              <a:t>15</a:t>
            </a:fld>
            <a:endParaRPr lang="vi-VN"/>
          </a:p>
        </p:txBody>
      </p:sp>
    </p:spTree>
    <p:extLst>
      <p:ext uri="{BB962C8B-B14F-4D97-AF65-F5344CB8AC3E}">
        <p14:creationId xmlns:p14="http://schemas.microsoft.com/office/powerpoint/2010/main" val="3209614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5B5B9EF-557D-4E21-8994-2DFFAE49AE4D}" type="slidenum">
              <a:rPr lang="vi-VN" smtClean="0"/>
              <a:pPr/>
              <a:t>16</a:t>
            </a:fld>
            <a:endParaRPr lang="vi-VN"/>
          </a:p>
        </p:txBody>
      </p:sp>
    </p:spTree>
    <p:extLst>
      <p:ext uri="{BB962C8B-B14F-4D97-AF65-F5344CB8AC3E}">
        <p14:creationId xmlns:p14="http://schemas.microsoft.com/office/powerpoint/2010/main" val="320961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2A333B1-5BC2-4C42-8D6F-639F7085BF33}" type="slidenum">
              <a:rPr lang="en-US" sz="1200">
                <a:latin typeface="VNI-Ariston" pitchFamily="2" charset="0"/>
              </a:rPr>
              <a:pPr algn="r" eaLnBrk="1" hangingPunct="1"/>
              <a:t>17</a:t>
            </a:fld>
            <a:endParaRPr lang="en-US" sz="1200">
              <a:latin typeface="VNI-Ariston" pitchFamily="2"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58317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algn="r" eaLnBrk="1" hangingPunct="1"/>
            <a:fld id="{218E1A1B-1EBC-4761-A8C3-9970E4AD3588}" type="slidenum">
              <a:rPr lang="en-US" sz="1200" b="0">
                <a:solidFill>
                  <a:schemeClr val="tx1"/>
                </a:solidFill>
                <a:latin typeface="VNI-Ariston" pitchFamily="2" charset="0"/>
              </a:rPr>
              <a:pPr algn="r" eaLnBrk="1" hangingPunct="1"/>
              <a:t>18</a:t>
            </a:fld>
            <a:endParaRPr lang="en-US" sz="1200" b="0">
              <a:solidFill>
                <a:schemeClr val="tx1"/>
              </a:solidFill>
              <a:latin typeface="VNI-Ariston" pitchFamily="2"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556555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19</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5B5B9EF-557D-4E21-8994-2DFFAE49AE4D}" type="slidenum">
              <a:rPr lang="vi-VN" smtClean="0"/>
              <a:pPr/>
              <a:t>20</a:t>
            </a:fld>
            <a:endParaRPr lang="vi-VN"/>
          </a:p>
        </p:txBody>
      </p:sp>
    </p:spTree>
    <p:extLst>
      <p:ext uri="{BB962C8B-B14F-4D97-AF65-F5344CB8AC3E}">
        <p14:creationId xmlns:p14="http://schemas.microsoft.com/office/powerpoint/2010/main" val="3209614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22</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5B5B9EF-557D-4E21-8994-2DFFAE49AE4D}" type="slidenum">
              <a:rPr lang="vi-VN" smtClean="0"/>
              <a:pPr/>
              <a:t>23</a:t>
            </a:fld>
            <a:endParaRPr lang="vi-VN"/>
          </a:p>
        </p:txBody>
      </p:sp>
    </p:spTree>
    <p:extLst>
      <p:ext uri="{BB962C8B-B14F-4D97-AF65-F5344CB8AC3E}">
        <p14:creationId xmlns:p14="http://schemas.microsoft.com/office/powerpoint/2010/main" val="320961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4</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25</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28</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fld id="{4A243CC0-AE94-424D-8A63-F7FF198EEE1A}" type="slidenum">
              <a:rPr lang="en-US" sz="1200" b="0">
                <a:solidFill>
                  <a:schemeClr val="tx1"/>
                </a:solidFill>
                <a:latin typeface="VNI-Ariston" pitchFamily="2" charset="0"/>
              </a:rPr>
              <a:pPr eaLnBrk="1" hangingPunct="1"/>
              <a:t>29</a:t>
            </a:fld>
            <a:endParaRPr lang="en-US" sz="1200" b="0">
              <a:solidFill>
                <a:schemeClr val="tx1"/>
              </a:solidFill>
              <a:latin typeface="VNI-Ariston" pitchFamily="2"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733604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32</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5B5B9EF-557D-4E21-8994-2DFFAE49AE4D}" type="slidenum">
              <a:rPr lang="vi-VN" smtClean="0"/>
              <a:pPr/>
              <a:t>34</a:t>
            </a:fld>
            <a:endParaRPr lang="vi-VN"/>
          </a:p>
        </p:txBody>
      </p:sp>
    </p:spTree>
    <p:extLst>
      <p:ext uri="{BB962C8B-B14F-4D97-AF65-F5344CB8AC3E}">
        <p14:creationId xmlns:p14="http://schemas.microsoft.com/office/powerpoint/2010/main" val="3301520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35</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36</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8C2ABD-EC22-4A47-8A1F-3D6FCF8C92F2}" type="slidenum">
              <a:rPr lang="en-US">
                <a:latin typeface="VNI-Ariston" pitchFamily="2" charset="0"/>
              </a:rPr>
              <a:pPr eaLnBrk="1" hangingPunct="1"/>
              <a:t>37</a:t>
            </a:fld>
            <a:endParaRPr lang="en-US">
              <a:latin typeface="VNI-Ariston" pitchFamily="2"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991468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38</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45E42B28-1071-4A6F-A8A4-97FB1CA54B16}"/>
              </a:ext>
            </a:extLst>
          </p:cNvPr>
          <p:cNvSpPr>
            <a:spLocks noGrp="1" noChangeArrowheads="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1D2AB8-42F5-4DE5-BF9B-BC9D7179DA63}"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8611" name="Rectangle 2">
            <a:extLst>
              <a:ext uri="{FF2B5EF4-FFF2-40B4-BE49-F238E27FC236}">
                <a16:creationId xmlns:a16="http://schemas.microsoft.com/office/drawing/2014/main" id="{85173C9D-53A9-4A8E-A168-75A96AFF54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AD6B5856-3A3D-4234-BADB-9D9CE53D8D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vi-VN">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5</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ab2bdc301d_1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ab2bdc301d_1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6</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7</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8</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9</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10</a:t>
            </a:fld>
            <a:endParaRPr lang="en-US"/>
          </a:p>
        </p:txBody>
      </p:sp>
    </p:spTree>
    <p:extLst>
      <p:ext uri="{BB962C8B-B14F-4D97-AF65-F5344CB8AC3E}">
        <p14:creationId xmlns:p14="http://schemas.microsoft.com/office/powerpoint/2010/main" val="408956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9F5A-13AF-4F3C-B0BD-55DF76F879BF}" type="slidenum">
              <a:rPr lang="en-US" smtClean="0"/>
              <a:pPr/>
              <a:t>12</a:t>
            </a:fld>
            <a:endParaRPr lang="en-US"/>
          </a:p>
        </p:txBody>
      </p:sp>
    </p:spTree>
    <p:extLst>
      <p:ext uri="{BB962C8B-B14F-4D97-AF65-F5344CB8AC3E}">
        <p14:creationId xmlns:p14="http://schemas.microsoft.com/office/powerpoint/2010/main" val="408956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2C3E19-39B2-4142-A65A-DF5D33258932}"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7B5E-374B-46A4-8388-03249FF62DA1}" type="slidenum">
              <a:rPr lang="en-US" smtClean="0"/>
              <a:pPr/>
              <a:t>‹#›</a:t>
            </a:fld>
            <a:endParaRPr lang="en-US"/>
          </a:p>
        </p:txBody>
      </p:sp>
    </p:spTree>
    <p:extLst>
      <p:ext uri="{BB962C8B-B14F-4D97-AF65-F5344CB8AC3E}">
        <p14:creationId xmlns:p14="http://schemas.microsoft.com/office/powerpoint/2010/main" val="3914179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C3E19-39B2-4142-A65A-DF5D33258932}"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7B5E-374B-46A4-8388-03249FF62DA1}" type="slidenum">
              <a:rPr lang="en-US" smtClean="0"/>
              <a:pPr/>
              <a:t>‹#›</a:t>
            </a:fld>
            <a:endParaRPr lang="en-US"/>
          </a:p>
        </p:txBody>
      </p:sp>
    </p:spTree>
    <p:extLst>
      <p:ext uri="{BB962C8B-B14F-4D97-AF65-F5344CB8AC3E}">
        <p14:creationId xmlns:p14="http://schemas.microsoft.com/office/powerpoint/2010/main" val="3592085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C3E19-39B2-4142-A65A-DF5D33258932}"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7B5E-374B-46A4-8388-03249FF62DA1}" type="slidenum">
              <a:rPr lang="en-US" smtClean="0"/>
              <a:pPr/>
              <a:t>‹#›</a:t>
            </a:fld>
            <a:endParaRPr lang="en-US"/>
          </a:p>
        </p:txBody>
      </p:sp>
    </p:spTree>
    <p:extLst>
      <p:ext uri="{BB962C8B-B14F-4D97-AF65-F5344CB8AC3E}">
        <p14:creationId xmlns:p14="http://schemas.microsoft.com/office/powerpoint/2010/main" val="672715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670"/>
        <p:cNvGrpSpPr/>
        <p:nvPr/>
      </p:nvGrpSpPr>
      <p:grpSpPr>
        <a:xfrm>
          <a:off x="0" y="0"/>
          <a:ext cx="0" cy="0"/>
          <a:chOff x="0" y="0"/>
          <a:chExt cx="0" cy="0"/>
        </a:xfrm>
      </p:grpSpPr>
      <p:grpSp>
        <p:nvGrpSpPr>
          <p:cNvPr id="2" name="Google Shape;671;p24"/>
          <p:cNvGrpSpPr/>
          <p:nvPr/>
        </p:nvGrpSpPr>
        <p:grpSpPr>
          <a:xfrm>
            <a:off x="-16312" y="5778056"/>
            <a:ext cx="13323599" cy="1384744"/>
            <a:chOff x="-12235" y="4333542"/>
            <a:chExt cx="9992699" cy="1038558"/>
          </a:xfrm>
        </p:grpSpPr>
        <p:grpSp>
          <p:nvGrpSpPr>
            <p:cNvPr id="3" name="Google Shape;672;p24"/>
            <p:cNvGrpSpPr/>
            <p:nvPr/>
          </p:nvGrpSpPr>
          <p:grpSpPr>
            <a:xfrm flipH="1">
              <a:off x="7070039" y="4487995"/>
              <a:ext cx="1799878" cy="457706"/>
              <a:chOff x="4939527" y="4919710"/>
              <a:chExt cx="3620029" cy="920566"/>
            </a:xfrm>
          </p:grpSpPr>
          <p:grpSp>
            <p:nvGrpSpPr>
              <p:cNvPr id="4" name="Google Shape;673;p24"/>
              <p:cNvGrpSpPr/>
              <p:nvPr/>
            </p:nvGrpSpPr>
            <p:grpSpPr>
              <a:xfrm>
                <a:off x="4939527" y="5053655"/>
                <a:ext cx="3620029" cy="786616"/>
                <a:chOff x="1855275" y="1578600"/>
                <a:chExt cx="154800" cy="33650"/>
              </a:xfrm>
            </p:grpSpPr>
            <p:sp>
              <p:nvSpPr>
                <p:cNvPr id="674" name="Google Shape;674;p2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24"/>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679;p24"/>
            <p:cNvGrpSpPr/>
            <p:nvPr/>
          </p:nvGrpSpPr>
          <p:grpSpPr>
            <a:xfrm>
              <a:off x="6237967" y="4333542"/>
              <a:ext cx="3742498" cy="877034"/>
              <a:chOff x="3836925" y="3884274"/>
              <a:chExt cx="6143299" cy="1439649"/>
            </a:xfrm>
          </p:grpSpPr>
          <p:sp>
            <p:nvSpPr>
              <p:cNvPr id="680" name="Google Shape;680;p24"/>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24"/>
            <p:cNvSpPr/>
            <p:nvPr/>
          </p:nvSpPr>
          <p:spPr>
            <a:xfrm>
              <a:off x="-12235" y="47079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24"/>
          <p:cNvSpPr txBox="1">
            <a:spLocks noGrp="1"/>
          </p:cNvSpPr>
          <p:nvPr>
            <p:ph type="title"/>
          </p:nvPr>
        </p:nvSpPr>
        <p:spPr>
          <a:xfrm>
            <a:off x="1384700" y="553804"/>
            <a:ext cx="9422400" cy="763600"/>
          </a:xfrm>
          <a:prstGeom prst="rect">
            <a:avLst/>
          </a:prstGeom>
        </p:spPr>
        <p:txBody>
          <a:bodyPr spcFirstLastPara="1" wrap="square" lIns="121879" tIns="121879" rIns="121879" bIns="121879"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86937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C3E19-39B2-4142-A65A-DF5D33258932}"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7B5E-374B-46A4-8388-03249FF62DA1}" type="slidenum">
              <a:rPr lang="en-US" smtClean="0"/>
              <a:pPr/>
              <a:t>‹#›</a:t>
            </a:fld>
            <a:endParaRPr lang="en-US"/>
          </a:p>
        </p:txBody>
      </p:sp>
    </p:spTree>
    <p:extLst>
      <p:ext uri="{BB962C8B-B14F-4D97-AF65-F5344CB8AC3E}">
        <p14:creationId xmlns:p14="http://schemas.microsoft.com/office/powerpoint/2010/main" val="1350306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2C3E19-39B2-4142-A65A-DF5D33258932}"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7B5E-374B-46A4-8388-03249FF62DA1}" type="slidenum">
              <a:rPr lang="en-US" smtClean="0"/>
              <a:pPr/>
              <a:t>‹#›</a:t>
            </a:fld>
            <a:endParaRPr lang="en-US"/>
          </a:p>
        </p:txBody>
      </p:sp>
    </p:spTree>
    <p:extLst>
      <p:ext uri="{BB962C8B-B14F-4D97-AF65-F5344CB8AC3E}">
        <p14:creationId xmlns:p14="http://schemas.microsoft.com/office/powerpoint/2010/main" val="767274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2C3E19-39B2-4142-A65A-DF5D33258932}"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E7B5E-374B-46A4-8388-03249FF62DA1}" type="slidenum">
              <a:rPr lang="en-US" smtClean="0"/>
              <a:pPr/>
              <a:t>‹#›</a:t>
            </a:fld>
            <a:endParaRPr lang="en-US"/>
          </a:p>
        </p:txBody>
      </p:sp>
    </p:spTree>
    <p:extLst>
      <p:ext uri="{BB962C8B-B14F-4D97-AF65-F5344CB8AC3E}">
        <p14:creationId xmlns:p14="http://schemas.microsoft.com/office/powerpoint/2010/main" val="653588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2C3E19-39B2-4142-A65A-DF5D33258932}" type="datetimeFigureOut">
              <a:rPr lang="en-US" smtClean="0"/>
              <a:pPr/>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E7B5E-374B-46A4-8388-03249FF62DA1}" type="slidenum">
              <a:rPr lang="en-US" smtClean="0"/>
              <a:pPr/>
              <a:t>‹#›</a:t>
            </a:fld>
            <a:endParaRPr lang="en-US"/>
          </a:p>
        </p:txBody>
      </p:sp>
    </p:spTree>
    <p:extLst>
      <p:ext uri="{BB962C8B-B14F-4D97-AF65-F5344CB8AC3E}">
        <p14:creationId xmlns:p14="http://schemas.microsoft.com/office/powerpoint/2010/main" val="1779668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2C3E19-39B2-4142-A65A-DF5D33258932}" type="datetimeFigureOut">
              <a:rPr lang="en-US" smtClean="0"/>
              <a:pPr/>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E7B5E-374B-46A4-8388-03249FF62DA1}" type="slidenum">
              <a:rPr lang="en-US" smtClean="0"/>
              <a:pPr/>
              <a:t>‹#›</a:t>
            </a:fld>
            <a:endParaRPr lang="en-US"/>
          </a:p>
        </p:txBody>
      </p:sp>
    </p:spTree>
    <p:extLst>
      <p:ext uri="{BB962C8B-B14F-4D97-AF65-F5344CB8AC3E}">
        <p14:creationId xmlns:p14="http://schemas.microsoft.com/office/powerpoint/2010/main" val="3851257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C3E19-39B2-4142-A65A-DF5D33258932}" type="datetimeFigureOut">
              <a:rPr lang="en-US" smtClean="0"/>
              <a:pPr/>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E7B5E-374B-46A4-8388-03249FF62DA1}" type="slidenum">
              <a:rPr lang="en-US" smtClean="0"/>
              <a:pPr/>
              <a:t>‹#›</a:t>
            </a:fld>
            <a:endParaRPr lang="en-US"/>
          </a:p>
        </p:txBody>
      </p:sp>
    </p:spTree>
    <p:extLst>
      <p:ext uri="{BB962C8B-B14F-4D97-AF65-F5344CB8AC3E}">
        <p14:creationId xmlns:p14="http://schemas.microsoft.com/office/powerpoint/2010/main" val="2704799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2C3E19-39B2-4142-A65A-DF5D33258932}"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E7B5E-374B-46A4-8388-03249FF62DA1}" type="slidenum">
              <a:rPr lang="en-US" smtClean="0"/>
              <a:pPr/>
              <a:t>‹#›</a:t>
            </a:fld>
            <a:endParaRPr lang="en-US"/>
          </a:p>
        </p:txBody>
      </p:sp>
    </p:spTree>
    <p:extLst>
      <p:ext uri="{BB962C8B-B14F-4D97-AF65-F5344CB8AC3E}">
        <p14:creationId xmlns:p14="http://schemas.microsoft.com/office/powerpoint/2010/main" val="3144378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2C3E19-39B2-4142-A65A-DF5D33258932}"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E7B5E-374B-46A4-8388-03249FF62DA1}" type="slidenum">
              <a:rPr lang="en-US" smtClean="0"/>
              <a:pPr/>
              <a:t>‹#›</a:t>
            </a:fld>
            <a:endParaRPr lang="en-US"/>
          </a:p>
        </p:txBody>
      </p:sp>
    </p:spTree>
    <p:extLst>
      <p:ext uri="{BB962C8B-B14F-4D97-AF65-F5344CB8AC3E}">
        <p14:creationId xmlns:p14="http://schemas.microsoft.com/office/powerpoint/2010/main" val="3280633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C3E19-39B2-4142-A65A-DF5D33258932}" type="datetimeFigureOut">
              <a:rPr lang="en-US" smtClean="0"/>
              <a:pPr/>
              <a:t>11/21/2024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E7B5E-374B-46A4-8388-03249FF62DA1}" type="slidenum">
              <a:rPr lang="en-US" smtClean="0"/>
              <a:pPr/>
              <a:t>‹#›</a:t>
            </a:fld>
            <a:endParaRPr lang="en-US"/>
          </a:p>
        </p:txBody>
      </p:sp>
    </p:spTree>
    <p:extLst>
      <p:ext uri="{BB962C8B-B14F-4D97-AF65-F5344CB8AC3E}">
        <p14:creationId xmlns:p14="http://schemas.microsoft.com/office/powerpoint/2010/main" val="288356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slide" Target="slide3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5F295B-4E73-4941-B32D-88CC9D779356}"/>
              </a:ext>
            </a:extLst>
          </p:cNvPr>
          <p:cNvPicPr>
            <a:picLocks noChangeAspect="1"/>
          </p:cNvPicPr>
          <p:nvPr/>
        </p:nvPicPr>
        <p:blipFill rotWithShape="1">
          <a:blip r:embed="rId2"/>
          <a:srcRect b="461"/>
          <a:stretch/>
        </p:blipFill>
        <p:spPr>
          <a:xfrm>
            <a:off x="20" y="1281"/>
            <a:ext cx="12191980" cy="6856719"/>
          </a:xfrm>
          <a:prstGeom prst="rect">
            <a:avLst/>
          </a:prstGeom>
        </p:spPr>
      </p:pic>
      <mc:AlternateContent xmlns:mc="http://schemas.openxmlformats.org/markup-compatibility/2006">
        <mc:Choice xmlns:am3d="http://schemas.microsoft.com/office/drawing/2017/model3d" Requires="am3d">
          <p:graphicFrame>
            <p:nvGraphicFramePr>
              <p:cNvPr id="6" name="Kiểu 3D 6" descr="The Earth">
                <a:extLst>
                  <a:ext uri="{FF2B5EF4-FFF2-40B4-BE49-F238E27FC236}">
                    <a16:creationId xmlns:a16="http://schemas.microsoft.com/office/drawing/2014/main" id="{BBA11CFB-DAA6-4343-8F28-DFADCCD28066}"/>
                  </a:ext>
                </a:extLst>
              </p:cNvPr>
              <p:cNvGraphicFramePr>
                <a:graphicFrameLocks noChangeAspect="1"/>
              </p:cNvGraphicFramePr>
              <p:nvPr>
                <p:extLst>
                  <p:ext uri="{D42A27DB-BD31-4B8C-83A1-F6EECF244321}">
                    <p14:modId xmlns:p14="http://schemas.microsoft.com/office/powerpoint/2010/main" val="3969264291"/>
                  </p:ext>
                </p:extLst>
              </p:nvPr>
            </p:nvGraphicFramePr>
            <p:xfrm>
              <a:off x="194553" y="4597881"/>
              <a:ext cx="2071755" cy="2071756"/>
            </p:xfrm>
            <a:graphic>
              <a:graphicData uri="http://schemas.microsoft.com/office/drawing/2017/model3d">
                <am3d:model3d>
                  <am3d:spPr>
                    <a:xfrm>
                      <a:off x="0" y="0"/>
                      <a:ext cx="2071755" cy="2071756"/>
                    </a:xfrm>
                    <a:prstGeom prst="rect">
                      <a:avLst/>
                    </a:prstGeom>
                  </am3d:spPr>
                  <am3d:camera>
                    <am3d:pos x="0" y="0" z="80516301"/>
                    <am3d:up dx="0" dy="36000000" dz="0"/>
                    <am3d:lookAt x="0" y="0" z="0"/>
                    <am3d:perspective fov="2700000"/>
                  </am3d:camera>
                  <am3d:trans>
                    <am3d:meterPerModelUnit n="4920067" d="1000000"/>
                    <am3d:preTrans dx="19744" dy="-17995985" dz="103"/>
                    <am3d:scale>
                      <am3d:sx n="1000000" d="1000000"/>
                      <am3d:sy n="1000000" d="1000000"/>
                      <am3d:sz n="1000000" d="1000000"/>
                    </am3d:scale>
                    <am3d:rot ax="4191953" ay="-935331" az="-2174462"/>
                    <am3d:postTrans dx="0" dy="0" dz="0"/>
                  </am3d:trans>
                  <am3d:raster rName="Office3DRenderer" rVer="16.0.8326">
                    <am3d:blip/>
                  </am3d:raster>
                  <am3d:objViewport viewportSz="36303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Kiểu 3D 6" descr="The Earth">
                <a:extLst>
                  <a:ext uri="{FF2B5EF4-FFF2-40B4-BE49-F238E27FC236}">
                    <a16:creationId xmlns:a16="http://schemas.microsoft.com/office/drawing/2014/main" id="{BBA11CFB-DAA6-4343-8F28-DFADCCD28066}"/>
                  </a:ext>
                </a:extLst>
              </p:cNvPr>
              <p:cNvPicPr>
                <a:picLocks noGrp="1" noRot="1" noChangeAspect="1" noMove="1" noResize="1" noEditPoints="1" noAdjustHandles="1" noChangeArrowheads="1" noChangeShapeType="1" noCrop="1"/>
              </p:cNvPicPr>
              <p:nvPr/>
            </p:nvPicPr>
            <p:blipFill>
              <a:blip/>
              <a:stretch>
                <a:fillRect/>
              </a:stretch>
            </p:blipFill>
            <p:spPr>
              <a:xfrm>
                <a:off x="194553" y="4597881"/>
                <a:ext cx="2071755" cy="2071756"/>
              </a:xfrm>
              <a:prstGeom prst="rect">
                <a:avLst/>
              </a:prstGeom>
            </p:spPr>
          </p:pic>
        </mc:Fallback>
      </mc:AlternateContent>
      <p:sp>
        <p:nvSpPr>
          <p:cNvPr id="8" name="TextBox 7"/>
          <p:cNvSpPr txBox="1"/>
          <p:nvPr/>
        </p:nvSpPr>
        <p:spPr>
          <a:xfrm>
            <a:off x="1209037" y="1089292"/>
            <a:ext cx="9707880" cy="2246765"/>
          </a:xfrm>
          <a:prstGeom prst="rect">
            <a:avLst/>
          </a:prstGeom>
          <a:noFill/>
        </p:spPr>
        <p:txBody>
          <a:bodyPr wrap="square" lIns="91436" tIns="45718" rIns="91436" bIns="45718" rtlCol="0">
            <a:spAutoFit/>
          </a:bodyPr>
          <a:lstStyle/>
          <a:p>
            <a:pPr algn="ctr"/>
            <a:r>
              <a:rPr lang="en-US" sz="7000" b="1">
                <a:solidFill>
                  <a:srgbClr val="FFFF00"/>
                </a:solidFill>
                <a:effectLst>
                  <a:outerShdw blurRad="38100" dist="38100" dir="2700000" algn="tl">
                    <a:srgbClr val="000000">
                      <a:alpha val="43137"/>
                    </a:srgbClr>
                  </a:outerShdw>
                </a:effectLst>
                <a:latin typeface="Calibri" pitchFamily="34" charset="0"/>
                <a:cs typeface="Calibri" pitchFamily="34" charset="0"/>
              </a:rPr>
              <a:t>Bài 9. </a:t>
            </a:r>
          </a:p>
          <a:p>
            <a:pPr algn="ctr"/>
            <a:r>
              <a:rPr lang="en-US" sz="7000" b="1">
                <a:solidFill>
                  <a:srgbClr val="FFFF00"/>
                </a:solidFill>
                <a:effectLst>
                  <a:outerShdw blurRad="38100" dist="38100" dir="2700000" algn="tl">
                    <a:srgbClr val="000000">
                      <a:alpha val="43137"/>
                    </a:srgbClr>
                  </a:outerShdw>
                </a:effectLst>
                <a:latin typeface="Calibri" pitchFamily="34" charset="0"/>
                <a:cs typeface="Calibri" pitchFamily="34" charset="0"/>
              </a:rPr>
              <a:t>DỊCH VỤ</a:t>
            </a:r>
          </a:p>
        </p:txBody>
      </p:sp>
    </p:spTree>
    <p:extLst>
      <p:ext uri="{BB962C8B-B14F-4D97-AF65-F5344CB8AC3E}">
        <p14:creationId xmlns:p14="http://schemas.microsoft.com/office/powerpoint/2010/main" val="3284912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68094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70765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1. Các nhân tố ảnh hưởng đến sự phát triển và phân bố ngành dịch vụ</a:t>
            </a:r>
          </a:p>
          <a:p>
            <a:pPr marL="571500" indent="-571500"/>
            <a:r>
              <a:rPr lang="en-US" sz="3000" b="1" i="1" u="sng">
                <a:latin typeface="Calibri" pitchFamily="34" charset="0"/>
                <a:cs typeface="Calibri" pitchFamily="34" charset="0"/>
              </a:rPr>
              <a:t>g. Vị trí địa lí và điều kiện tự nhiên</a:t>
            </a:r>
          </a:p>
        </p:txBody>
      </p:sp>
      <p:pic>
        <p:nvPicPr>
          <p:cNvPr id="11" name="Picture 2" descr="Air And Ship Cargo Inc, HD Png Download , Transparent Png Image - PNGitem">
            <a:extLst>
              <a:ext uri="{FF2B5EF4-FFF2-40B4-BE49-F238E27FC236}">
                <a16:creationId xmlns:a16="http://schemas.microsoft.com/office/drawing/2014/main" id="{F3393D8A-32DA-4A53-A3AF-1ADC9873EC6A}"/>
              </a:ext>
            </a:extLst>
          </p:cNvPr>
          <p:cNvPicPr>
            <a:picLocks noChangeAspect="1" noChangeArrowheads="1"/>
          </p:cNvPicPr>
          <p:nvPr/>
        </p:nvPicPr>
        <p:blipFill>
          <a:blip r:embed="rId3" cstate="print">
            <a:extLst>
              <a:ext uri="{BEBA8EAE-BF5A-486C-A8C5-ECC9F3942E4B}">
                <a14:imgProps xmlns:a14="http://schemas.microsoft.com/office/drawing/2010/main">
                  <a14:imgLayer>
                    <a14:imgEffect>
                      <a14:backgroundRemoval t="9167" b="92500" l="6163" r="91628">
                        <a14:foregroundMark x1="42558" y1="92500" x2="42558" y2="92500"/>
                        <a14:foregroundMark x1="8721" y1="58056" x2="8721" y2="58056"/>
                        <a14:foregroundMark x1="6163" y1="53056" x2="6163" y2="53056"/>
                        <a14:foregroundMark x1="67674" y1="59583" x2="67674" y2="59583"/>
                        <a14:foregroundMark x1="91744" y1="70139" x2="91744" y2="70139"/>
                        <a14:foregroundMark x1="85000" y1="66806" x2="85000" y2="66806"/>
                        <a14:foregroundMark x1="48023" y1="19583" x2="48023" y2="19583"/>
                        <a14:foregroundMark x1="41512" y1="20556" x2="41512" y2="20556"/>
                        <a14:foregroundMark x1="62558" y1="9167" x2="62558" y2="9167"/>
                        <a14:foregroundMark x1="46977" y1="16528" x2="46977" y2="16528"/>
                        <a14:foregroundMark x1="45233" y1="17500" x2="45233" y2="17500"/>
                        <a14:foregroundMark x1="10465" y1="42222" x2="10465" y2="42222"/>
                        <a14:foregroundMark x1="13256" y1="42639" x2="13256" y2="42639"/>
                        <a14:foregroundMark x1="9419" y1="42361" x2="9419" y2="42361"/>
                        <a14:foregroundMark x1="25000" y1="42639" x2="25000" y2="42639"/>
                        <a14:foregroundMark x1="22674" y1="42778" x2="22674" y2="42778"/>
                        <a14:foregroundMark x1="24070" y1="43056" x2="24070" y2="43056"/>
                        <a14:foregroundMark x1="26628" y1="43056" x2="26628" y2="43056"/>
                        <a14:foregroundMark x1="15233" y1="24861" x2="15233" y2="24861"/>
                        <a14:foregroundMark x1="14884" y1="24861" x2="14884" y2="24861"/>
                        <a14:foregroundMark x1="14535" y1="24028" x2="14535" y2="24028"/>
                        <a14:backgroundMark x1="31512" y1="88750" x2="31512" y2="88750"/>
                        <a14:backgroundMark x1="52674" y1="82639" x2="52674" y2="82639"/>
                      </a14:backgroundRemoval>
                    </a14:imgEffect>
                  </a14:imgLayer>
                </a14:imgProps>
              </a:ext>
              <a:ext uri="{28A0092B-C50C-407E-A947-70E740481C1C}">
                <a14:useLocalDpi xmlns:a14="http://schemas.microsoft.com/office/drawing/2010/main" val="0"/>
              </a:ext>
            </a:extLst>
          </a:blip>
          <a:srcRect/>
          <a:stretch>
            <a:fillRect/>
          </a:stretch>
        </p:blipFill>
        <p:spPr bwMode="auto">
          <a:xfrm>
            <a:off x="8587284" y="4256647"/>
            <a:ext cx="3404054" cy="2849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8"/>
          <p:cNvSpPr txBox="1"/>
          <p:nvPr/>
        </p:nvSpPr>
        <p:spPr>
          <a:xfrm>
            <a:off x="296584" y="1733248"/>
            <a:ext cx="11617510" cy="2878352"/>
          </a:xfrm>
          <a:prstGeom prst="rect">
            <a:avLst/>
          </a:prstGeom>
          <a:noFill/>
        </p:spPr>
        <p:txBody>
          <a:bodyPr wrap="square" lIns="0" tIns="0" rIns="0" bIns="0" rtlCol="0" anchor="t">
            <a:spAutoFit/>
          </a:bodyPr>
          <a:lstStyle/>
          <a:p>
            <a:pPr>
              <a:lnSpc>
                <a:spcPct val="150000"/>
              </a:lnSpc>
            </a:pP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Vị trí địa lí: </a:t>
            </a:r>
            <a:endParaRPr lang="en-US" sz="3200" b="1">
              <a:solidFill>
                <a:srgbClr val="002060"/>
              </a:solidFill>
              <a:latin typeface="Calibri" pitchFamily="34" charset="0"/>
              <a:cs typeface="Calibri" pitchFamily="34" charset="0"/>
            </a:endParaRPr>
          </a:p>
          <a:p>
            <a:pPr algn="just">
              <a:lnSpc>
                <a:spcPct val="150000"/>
              </a:lnSpc>
            </a:pP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N</a:t>
            </a:r>
            <a:r>
              <a:rPr lang="en-US" sz="3200" b="1">
                <a:solidFill>
                  <a:srgbClr val="002060"/>
                </a:solidFill>
                <a:latin typeface="Calibri" pitchFamily="34" charset="0"/>
                <a:cs typeface="Calibri" pitchFamily="34" charset="0"/>
              </a:rPr>
              <a:t>ằm</a:t>
            </a:r>
            <a:r>
              <a:rPr lang="vi-VN" sz="3200" b="1">
                <a:solidFill>
                  <a:srgbClr val="002060"/>
                </a:solidFill>
                <a:latin typeface="Calibri" pitchFamily="34" charset="0"/>
                <a:cs typeface="Calibri" pitchFamily="34" charset="0"/>
              </a:rPr>
              <a:t> gần trung tâm Đông Nam Á, trong khu vực kinh tế năng động châu Á </a:t>
            </a:r>
            <a:r>
              <a:rPr lang="en-US" sz="3200" b="1">
                <a:solidFill>
                  <a:srgbClr val="002060"/>
                </a:solidFill>
                <a:latin typeface="Calibri" pitchFamily="34" charset="0"/>
                <a:cs typeface="Calibri" pitchFamily="34" charset="0"/>
              </a:rPr>
              <a:t>-</a:t>
            </a:r>
            <a:r>
              <a:rPr lang="vi-VN" sz="3200" b="1">
                <a:solidFill>
                  <a:srgbClr val="002060"/>
                </a:solidFill>
                <a:latin typeface="Calibri" pitchFamily="34" charset="0"/>
                <a:cs typeface="Calibri" pitchFamily="34" charset="0"/>
              </a:rPr>
              <a:t> Thái Bình Dương</a:t>
            </a:r>
            <a:r>
              <a:rPr lang="en-US" sz="3200" b="1">
                <a:solidFill>
                  <a:srgbClr val="002060"/>
                </a:solidFill>
                <a:latin typeface="Calibri" pitchFamily="34" charset="0"/>
                <a:cs typeface="Calibri" pitchFamily="34" charset="0"/>
              </a:rPr>
              <a:t> =&gt;</a:t>
            </a:r>
            <a:r>
              <a:rPr lang="vi-VN" sz="3200" b="1">
                <a:solidFill>
                  <a:srgbClr val="002060"/>
                </a:solidFill>
                <a:latin typeface="Calibri" pitchFamily="34" charset="0"/>
                <a:cs typeface="Calibri" pitchFamily="34" charset="0"/>
              </a:rPr>
              <a:t> mở rộng thị trường xuất nhập khẩu, xây dựng các tuyến du lịch, giao thông với khu vực và thế giới.</a:t>
            </a:r>
            <a:endParaRPr lang="en-US" sz="3200" b="1">
              <a:solidFill>
                <a:srgbClr val="002060"/>
              </a:solidFill>
              <a:latin typeface="Calibri" pitchFamily="34" charset="0"/>
              <a:cs typeface="Calibri" pitchFamily="34" charset="0"/>
            </a:endParaRPr>
          </a:p>
        </p:txBody>
      </p:sp>
      <p:sp>
        <p:nvSpPr>
          <p:cNvPr id="7" name="TextBox 6"/>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B3AE8F-A279-4FA8-A250-1B2428CA9BB7}"/>
              </a:ext>
            </a:extLst>
          </p:cNvPr>
          <p:cNvGrpSpPr/>
          <p:nvPr/>
        </p:nvGrpSpPr>
        <p:grpSpPr>
          <a:xfrm>
            <a:off x="2328639" y="71213"/>
            <a:ext cx="7467600" cy="716771"/>
            <a:chOff x="1399309" y="32676"/>
            <a:chExt cx="9393381" cy="716771"/>
          </a:xfrm>
        </p:grpSpPr>
        <p:sp>
          <p:nvSpPr>
            <p:cNvPr id="3" name="Rectangle: Rounded Corners 2">
              <a:extLst>
                <a:ext uri="{FF2B5EF4-FFF2-40B4-BE49-F238E27FC236}">
                  <a16:creationId xmlns:a16="http://schemas.microsoft.com/office/drawing/2014/main" id="{6B4D13D1-81AF-4070-ADC6-19A5C17FBEF1}"/>
                </a:ext>
              </a:extLst>
            </p:cNvPr>
            <p:cNvSpPr/>
            <p:nvPr/>
          </p:nvSpPr>
          <p:spPr>
            <a:xfrm>
              <a:off x="1399309" y="41561"/>
              <a:ext cx="9393381" cy="707886"/>
            </a:xfrm>
            <a:prstGeom prst="roundRect">
              <a:avLst>
                <a:gd name="adj" fmla="val 50000"/>
              </a:avLst>
            </a:prstGeom>
            <a:solidFill>
              <a:srgbClr val="8D4D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Tahoma" pitchFamily="34" charset="0"/>
                <a:cs typeface="Tahoma" pitchFamily="34" charset="0"/>
              </a:endParaRPr>
            </a:p>
          </p:txBody>
        </p:sp>
        <p:sp>
          <p:nvSpPr>
            <p:cNvPr id="4" name="TextBox 3">
              <a:extLst>
                <a:ext uri="{FF2B5EF4-FFF2-40B4-BE49-F238E27FC236}">
                  <a16:creationId xmlns:a16="http://schemas.microsoft.com/office/drawing/2014/main" id="{9D71B285-9D07-4277-8CFA-559C22D35AA3}"/>
                </a:ext>
              </a:extLst>
            </p:cNvPr>
            <p:cNvSpPr txBox="1"/>
            <p:nvPr/>
          </p:nvSpPr>
          <p:spPr>
            <a:xfrm>
              <a:off x="2198746" y="32676"/>
              <a:ext cx="784447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a:solidFill>
                    <a:srgbClr val="FFFF00"/>
                  </a:solidFill>
                  <a:effectLst>
                    <a:outerShdw blurRad="38100" dist="38100" dir="2700000" algn="tl">
                      <a:srgbClr val="000000">
                        <a:alpha val="43137"/>
                      </a:srgbClr>
                    </a:outerShdw>
                  </a:effectLst>
                  <a:latin typeface="Tahoma" pitchFamily="34" charset="0"/>
                  <a:cs typeface="Tahoma" pitchFamily="34" charset="0"/>
                </a:rPr>
                <a:t>CÂU HỎI TÌNH HUỐNG</a:t>
              </a:r>
              <a:endPar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cs typeface="Tahoma" pitchFamily="34" charset="0"/>
              </a:endParaRPr>
            </a:p>
          </p:txBody>
        </p:sp>
      </p:grpSp>
      <p:sp>
        <p:nvSpPr>
          <p:cNvPr id="5" name="Rectangle 4">
            <a:extLst>
              <a:ext uri="{FF2B5EF4-FFF2-40B4-BE49-F238E27FC236}">
                <a16:creationId xmlns:a16="http://schemas.microsoft.com/office/drawing/2014/main" id="{E5CA5155-1157-4603-8B3B-33BD92019CAF}"/>
              </a:ext>
            </a:extLst>
          </p:cNvPr>
          <p:cNvSpPr/>
          <p:nvPr/>
        </p:nvSpPr>
        <p:spPr>
          <a:xfrm>
            <a:off x="323553" y="854454"/>
            <a:ext cx="11516605" cy="3785652"/>
          </a:xfrm>
          <a:prstGeom prst="rect">
            <a:avLst/>
          </a:prstGeom>
          <a:ln>
            <a:solidFill>
              <a:srgbClr val="8D4D0B"/>
            </a:solidFill>
          </a:ln>
        </p:spPr>
        <p:txBody>
          <a:bodyPr wrap="square">
            <a:spAutoFit/>
          </a:bodyPr>
          <a:lstStyle/>
          <a:p>
            <a:pPr algn="just">
              <a:lnSpc>
                <a:spcPct val="150000"/>
              </a:lnSpc>
            </a:pPr>
            <a:r>
              <a:rPr lang="vi-VN" sz="3200" b="1" i="1" dirty="0">
                <a:solidFill>
                  <a:srgbClr val="0000FF"/>
                </a:solidFill>
                <a:latin typeface="Calibri" pitchFamily="34" charset="0"/>
                <a:ea typeface="Cambria" panose="02040503050406030204" pitchFamily="18" charset="0"/>
                <a:cs typeface="Calibri" pitchFamily="34" charset="0"/>
              </a:rPr>
              <a:t> </a:t>
            </a:r>
            <a:r>
              <a:rPr lang="vi-VN" sz="3200" b="1" i="1">
                <a:solidFill>
                  <a:srgbClr val="0000FF"/>
                </a:solidFill>
                <a:latin typeface="Calibri" pitchFamily="34" charset="0"/>
                <a:ea typeface="Cambria" panose="02040503050406030204" pitchFamily="18" charset="0"/>
                <a:cs typeface="Calibri" pitchFamily="34" charset="0"/>
              </a:rPr>
              <a:t>* </a:t>
            </a:r>
            <a:r>
              <a:rPr lang="en-US" sz="3200" b="1" i="1">
                <a:solidFill>
                  <a:srgbClr val="0000FF"/>
                </a:solidFill>
                <a:latin typeface="Calibri" pitchFamily="34" charset="0"/>
                <a:ea typeface="Cambria" panose="02040503050406030204" pitchFamily="18" charset="0"/>
                <a:cs typeface="Calibri" pitchFamily="34" charset="0"/>
              </a:rPr>
              <a:t>Trả lời hai câu hỏi sau đây</a:t>
            </a:r>
            <a:r>
              <a:rPr lang="vi-VN" sz="3200" b="1" i="1">
                <a:solidFill>
                  <a:srgbClr val="0000FF"/>
                </a:solidFill>
                <a:latin typeface="Calibri" pitchFamily="34" charset="0"/>
                <a:ea typeface="Cambria" panose="02040503050406030204" pitchFamily="18" charset="0"/>
                <a:cs typeface="Calibri" pitchFamily="34" charset="0"/>
              </a:rPr>
              <a:t>: </a:t>
            </a:r>
            <a:endParaRPr lang="en-US" sz="3200" b="1" i="1" dirty="0">
              <a:solidFill>
                <a:srgbClr val="0000FF"/>
              </a:solidFill>
              <a:latin typeface="Calibri" pitchFamily="34" charset="0"/>
              <a:ea typeface="Cambria" panose="02040503050406030204" pitchFamily="18" charset="0"/>
              <a:cs typeface="Calibri" pitchFamily="34" charset="0"/>
            </a:endParaRPr>
          </a:p>
          <a:p>
            <a:pPr algn="just">
              <a:lnSpc>
                <a:spcPct val="150000"/>
              </a:lnSpc>
            </a:pPr>
            <a:r>
              <a:rPr lang="vi-VN" sz="3200" b="1" i="1">
                <a:solidFill>
                  <a:srgbClr val="0000FF"/>
                </a:solidFill>
                <a:latin typeface="Calibri" pitchFamily="34" charset="0"/>
                <a:ea typeface="Cambria" panose="02040503050406030204" pitchFamily="18" charset="0"/>
                <a:cs typeface="Calibri" pitchFamily="34" charset="0"/>
              </a:rPr>
              <a:t>  </a:t>
            </a:r>
            <a:r>
              <a:rPr lang="en-US" sz="3200" b="1" i="1">
                <a:solidFill>
                  <a:srgbClr val="0000FF"/>
                </a:solidFill>
                <a:latin typeface="Calibri" pitchFamily="34" charset="0"/>
                <a:ea typeface="Cambria" panose="02040503050406030204" pitchFamily="18" charset="0"/>
                <a:cs typeface="Calibri" pitchFamily="34" charset="0"/>
              </a:rPr>
              <a:t>1. Hàng ngày em đi học bằng phương tiện gì? Và trên đường đi học em gặp những loại hình vận tải nào khác nữa?</a:t>
            </a:r>
          </a:p>
          <a:p>
            <a:pPr algn="just">
              <a:lnSpc>
                <a:spcPct val="150000"/>
              </a:lnSpc>
            </a:pPr>
            <a:r>
              <a:rPr lang="en-US" sz="3200" b="1" i="1">
                <a:solidFill>
                  <a:srgbClr val="0000FF"/>
                </a:solidFill>
                <a:latin typeface="Calibri" pitchFamily="34" charset="0"/>
                <a:ea typeface="Cambria" panose="02040503050406030204" pitchFamily="18" charset="0"/>
                <a:cs typeface="Calibri" pitchFamily="34" charset="0"/>
              </a:rPr>
              <a:t>2. Nhà em ở thành phố Hà Nội, mỗi khi muốn hỏi thăm sức khoẻ của ông bà ở quê thì em sẽ làm thế nào?</a:t>
            </a:r>
          </a:p>
        </p:txBody>
      </p:sp>
      <p:pic>
        <p:nvPicPr>
          <p:cNvPr id="11" name="Picture 2" descr="Máy bay Vận tải giao thông Vận tải cơ Quan - Nhà kho 1024*768 minh bạch Png  Tải về miễn phí - Giao Thông, Hãng Hàng Không, Chế độ Của Giao Thông.">
            <a:extLst>
              <a:ext uri="{FF2B5EF4-FFF2-40B4-BE49-F238E27FC236}">
                <a16:creationId xmlns:a16="http://schemas.microsoft.com/office/drawing/2014/main" id="{F425B1E8-63C6-44DE-8F05-387DE5200900}"/>
              </a:ext>
            </a:extLst>
          </p:cNvPr>
          <p:cNvPicPr>
            <a:picLocks noChangeAspect="1" noChangeArrowheads="1"/>
          </p:cNvPicPr>
          <p:nvPr/>
        </p:nvPicPr>
        <p:blipFill>
          <a:blip r:embed="rId2" cstate="print">
            <a:extLst>
              <a:ext uri="{BEBA8EAE-BF5A-486C-A8C5-ECC9F3942E4B}">
                <a14:imgProps xmlns:a14="http://schemas.microsoft.com/office/drawing/2010/main">
                  <a14:imgLayer>
                    <a14:imgEffect>
                      <a14:backgroundRemoval t="6912" b="90000" l="3222" r="94667">
                        <a14:foregroundMark x1="44889" y1="22353" x2="44889" y2="22353"/>
                        <a14:foregroundMark x1="39556" y1="13824" x2="39556" y2="13824"/>
                        <a14:foregroundMark x1="37778" y1="10147" x2="37778" y2="10147"/>
                        <a14:foregroundMark x1="34222" y1="9853" x2="34222" y2="9853"/>
                        <a14:foregroundMark x1="32889" y1="12941" x2="32889" y2="12941"/>
                        <a14:foregroundMark x1="41222" y1="8971" x2="41222" y2="8971"/>
                        <a14:foregroundMark x1="34444" y1="6912" x2="34444" y2="6912"/>
                        <a14:foregroundMark x1="31000" y1="9412" x2="31000" y2="9412"/>
                        <a14:foregroundMark x1="8333" y1="57647" x2="8333" y2="57647"/>
                        <a14:foregroundMark x1="4111" y1="55147" x2="4111" y2="55147"/>
                        <a14:foregroundMark x1="3444" y1="54706" x2="3444" y2="54706"/>
                        <a14:foregroundMark x1="90667" y1="49706" x2="90667" y2="49706"/>
                        <a14:foregroundMark x1="88222" y1="57794" x2="88222" y2="57794"/>
                        <a14:foregroundMark x1="86444" y1="52206" x2="86444" y2="52206"/>
                        <a14:foregroundMark x1="82889" y1="63382" x2="82889" y2="63382"/>
                        <a14:foregroundMark x1="94667" y1="57794" x2="94667" y2="57794"/>
                        <a14:foregroundMark x1="93222" y1="48235" x2="93222" y2="48235"/>
                        <a14:foregroundMark x1="94000" y1="61618" x2="94000" y2="61618"/>
                        <a14:foregroundMark x1="94000" y1="68529" x2="94000" y2="68529"/>
                        <a14:foregroundMark x1="62889" y1="20000" x2="62889" y2="20000"/>
                        <a14:foregroundMark x1="9333" y1="43676" x2="9333" y2="43676"/>
                        <a14:foregroundMark x1="11222" y1="43676" x2="11222" y2="43676"/>
                        <a14:foregroundMark x1="19667" y1="43529" x2="19667" y2="43529"/>
                        <a14:foregroundMark x1="20333" y1="44118" x2="20333" y2="44118"/>
                        <a14:foregroundMark x1="19667" y1="43088" x2="19667" y2="43088"/>
                        <a14:foregroundMark x1="21889" y1="44118" x2="21889" y2="44118"/>
                        <a14:foregroundMark x1="44222" y1="12941" x2="44222" y2="12941"/>
                        <a14:foregroundMark x1="43556" y1="12794" x2="43556" y2="12794"/>
                        <a14:foregroundMark x1="43556" y1="11912" x2="43444" y2="11912"/>
                        <a14:foregroundMark x1="18667" y1="43235" x2="18667" y2="43235"/>
                      </a14:backgroundRemoval>
                    </a14:imgEffect>
                  </a14:imgLayer>
                </a14:imgProps>
              </a:ext>
              <a:ext uri="{28A0092B-C50C-407E-A947-70E740481C1C}">
                <a14:useLocalDpi xmlns:a14="http://schemas.microsoft.com/office/drawing/2010/main" val="0"/>
              </a:ext>
            </a:extLst>
          </a:blip>
          <a:srcRect/>
          <a:stretch>
            <a:fillRect/>
          </a:stretch>
        </p:blipFill>
        <p:spPr bwMode="auto">
          <a:xfrm>
            <a:off x="1113501" y="4557932"/>
            <a:ext cx="3400441" cy="256922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4" descr="Viễn thông cần thiết như thế nào trong cuộc sống">
            <a:extLst>
              <a:ext uri="{FF2B5EF4-FFF2-40B4-BE49-F238E27FC236}">
                <a16:creationId xmlns:a16="http://schemas.microsoft.com/office/drawing/2014/main" id="{11C9F17E-3FB0-47FC-A421-FA0E9FC42716}"/>
              </a:ext>
            </a:extLst>
          </p:cNvPr>
          <p:cNvPicPr>
            <a:picLocks noChangeAspect="1" noChangeArrowheads="1"/>
          </p:cNvPicPr>
          <p:nvPr/>
        </p:nvPicPr>
        <p:blipFill>
          <a:blip r:embed="rId3">
            <a:extLst>
              <a:ext uri="{BEBA8EAE-BF5A-486C-A8C5-ECC9F3942E4B}">
                <a14:imgProps xmlns:a14="http://schemas.microsoft.com/office/drawing/2010/main">
                  <a14:imgLayer>
                    <a14:imgEffect>
                      <a14:backgroundRemoval t="4594" b="93993" l="9766" r="89844">
                        <a14:foregroundMark x1="9766" y1="40636" x2="9766" y2="40636"/>
                        <a14:foregroundMark x1="18164" y1="12014" x2="18164" y2="12014"/>
                        <a14:foregroundMark x1="16016" y1="13428" x2="16016" y2="13428"/>
                        <a14:foregroundMark x1="13086" y1="15901" x2="12891" y2="15901"/>
                        <a14:foregroundMark x1="15430" y1="10954" x2="15430" y2="10954"/>
                        <a14:foregroundMark x1="22266" y1="7420" x2="22266" y2="7420"/>
                        <a14:foregroundMark x1="29688" y1="5300" x2="29688" y2="5300"/>
                        <a14:foregroundMark x1="36523" y1="16961" x2="36523" y2="16961"/>
                        <a14:foregroundMark x1="40430" y1="13428" x2="40430" y2="13428"/>
                        <a14:foregroundMark x1="45508" y1="25088" x2="45508" y2="25088"/>
                        <a14:foregroundMark x1="53516" y1="27915" x2="53516" y2="27915"/>
                        <a14:foregroundMark x1="56641" y1="22261" x2="56641" y2="22261"/>
                        <a14:foregroundMark x1="53516" y1="23322" x2="53516" y2="23322"/>
                        <a14:foregroundMark x1="54492" y1="19788" x2="54492" y2="19788"/>
                        <a14:foregroundMark x1="56250" y1="19081" x2="56250" y2="19081"/>
                        <a14:foregroundMark x1="54492" y1="18728" x2="54492" y2="18728"/>
                        <a14:foregroundMark x1="53516" y1="18728" x2="53516" y2="18728"/>
                        <a14:foregroundMark x1="54492" y1="16961" x2="54492" y2="16961"/>
                        <a14:foregroundMark x1="56250" y1="18021" x2="56250" y2="18021"/>
                        <a14:foregroundMark x1="55273" y1="18728" x2="55273" y2="18728"/>
                        <a14:foregroundMark x1="75391" y1="9894" x2="75391" y2="9894"/>
                        <a14:foregroundMark x1="75977" y1="11661" x2="75977" y2="11661"/>
                        <a14:foregroundMark x1="84180" y1="34629" x2="84180" y2="34629"/>
                        <a14:foregroundMark x1="83594" y1="78799" x2="83594" y2="78799"/>
                        <a14:foregroundMark x1="87500" y1="93993" x2="87500" y2="93993"/>
                        <a14:foregroundMark x1="67188" y1="91166" x2="67188" y2="91166"/>
                        <a14:foregroundMark x1="57813" y1="87633" x2="57813" y2="87633"/>
                        <a14:foregroundMark x1="31641" y1="6714" x2="31641" y2="6714"/>
                        <a14:foregroundMark x1="25000" y1="4594" x2="25000" y2="4594"/>
                        <a14:foregroundMark x1="21484" y1="7420" x2="21484" y2="7420"/>
                        <a14:foregroundMark x1="45508" y1="82332" x2="45508" y2="83746"/>
                        <a14:foregroundMark x1="47656" y1="25088" x2="47656" y2="25088"/>
                        <a14:foregroundMark x1="44336" y1="15548" x2="44336" y2="15548"/>
                        <a14:foregroundMark x1="42578" y1="12014" x2="42578" y2="12014"/>
                        <a14:foregroundMark x1="44727" y1="18021" x2="44727" y2="18021"/>
                        <a14:foregroundMark x1="47656" y1="22968" x2="47656" y2="22968"/>
                        <a14:foregroundMark x1="59570" y1="85866" x2="59570" y2="85866"/>
                      </a14:backgroundRemoval>
                    </a14:imgEffect>
                  </a14:imgLayer>
                </a14:imgProps>
              </a:ext>
              <a:ext uri="{28A0092B-C50C-407E-A947-70E740481C1C}">
                <a14:useLocalDpi xmlns:a14="http://schemas.microsoft.com/office/drawing/2010/main" val="0"/>
              </a:ext>
            </a:extLst>
          </a:blip>
          <a:srcRect/>
          <a:stretch>
            <a:fillRect/>
          </a:stretch>
        </p:blipFill>
        <p:spPr bwMode="auto">
          <a:xfrm>
            <a:off x="7789928" y="4253532"/>
            <a:ext cx="4034972" cy="223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108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1250"/>
                                        <p:tgtEl>
                                          <p:spTgt spid="5">
                                            <p:bg/>
                                          </p:spTgt>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125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up)">
                                      <p:cBhvr>
                                        <p:cTn id="16" dur="125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up)">
                                      <p:cBhvr>
                                        <p:cTn id="21" dur="1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68094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73813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2. Một số ngành dịch vụ</a:t>
            </a:r>
          </a:p>
          <a:p>
            <a:pPr marL="571500" indent="-571500"/>
            <a:r>
              <a:rPr lang="en-US" sz="3000" b="1" i="1">
                <a:solidFill>
                  <a:srgbClr val="002060"/>
                </a:solidFill>
                <a:latin typeface="Calibri" pitchFamily="34" charset="0"/>
                <a:cs typeface="Calibri" pitchFamily="34" charset="0"/>
              </a:rPr>
              <a:t>a. Giao thông vận tải</a:t>
            </a:r>
            <a:endParaRPr lang="en-US" sz="3000" b="1" i="1">
              <a:latin typeface="Calibri" pitchFamily="34" charset="0"/>
              <a:cs typeface="Calibri" pitchFamily="34" charset="0"/>
            </a:endParaRPr>
          </a:p>
        </p:txBody>
      </p:sp>
      <p:grpSp>
        <p:nvGrpSpPr>
          <p:cNvPr id="2" name="Group 28">
            <a:extLst>
              <a:ext uri="{FF2B5EF4-FFF2-40B4-BE49-F238E27FC236}">
                <a16:creationId xmlns:a16="http://schemas.microsoft.com/office/drawing/2014/main" id="{F7FEE814-6756-471F-ADB8-06A76326AD49}"/>
              </a:ext>
            </a:extLst>
          </p:cNvPr>
          <p:cNvGrpSpPr/>
          <p:nvPr/>
        </p:nvGrpSpPr>
        <p:grpSpPr>
          <a:xfrm>
            <a:off x="1032316" y="1724773"/>
            <a:ext cx="11117480" cy="769441"/>
            <a:chOff x="4215065" y="2330050"/>
            <a:chExt cx="7541506" cy="964102"/>
          </a:xfrm>
        </p:grpSpPr>
        <p:sp>
          <p:nvSpPr>
            <p:cNvPr id="7" name="Flowchart: Off-page Connector 6">
              <a:extLst>
                <a:ext uri="{FF2B5EF4-FFF2-40B4-BE49-F238E27FC236}">
                  <a16:creationId xmlns:a16="http://schemas.microsoft.com/office/drawing/2014/main" id="{1F90ED03-15F5-4D0C-88D4-83319E5579F0}"/>
                </a:ext>
              </a:extLst>
            </p:cNvPr>
            <p:cNvSpPr/>
            <p:nvPr/>
          </p:nvSpPr>
          <p:spPr>
            <a:xfrm rot="5400000">
              <a:off x="7503767" y="-958652"/>
              <a:ext cx="964102" cy="7541506"/>
            </a:xfrm>
            <a:prstGeom prst="flowChartOffpageConnector">
              <a:avLst/>
            </a:prstGeom>
            <a:gradFill>
              <a:gsLst>
                <a:gs pos="4000">
                  <a:srgbClr val="0443B5"/>
                </a:gs>
                <a:gs pos="82000">
                  <a:srgbClr val="AABCDB"/>
                </a:gs>
                <a:gs pos="54000">
                  <a:srgbClr val="0443B5"/>
                </a:gs>
                <a:gs pos="100000">
                  <a:schemeClr val="tx2">
                    <a:lumMod val="20000"/>
                    <a:lumOff val="80000"/>
                  </a:schemeClr>
                </a:gs>
                <a:gs pos="100000">
                  <a:srgbClr val="03348B"/>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1497D01-A5B5-4DDF-BAA7-35D74052342C}"/>
                </a:ext>
              </a:extLst>
            </p:cNvPr>
            <p:cNvSpPr txBox="1"/>
            <p:nvPr/>
          </p:nvSpPr>
          <p:spPr>
            <a:xfrm>
              <a:off x="5003469" y="2357588"/>
              <a:ext cx="6498629" cy="886974"/>
            </a:xfrm>
            <a:prstGeom prst="rect">
              <a:avLst/>
            </a:prstGeom>
            <a:noFill/>
          </p:spPr>
          <p:txBody>
            <a:bodyPr wrap="square" rtlCol="0">
              <a:spAutoFit/>
            </a:bodyPr>
            <a:lstStyle/>
            <a:p>
              <a:pPr algn="ctr"/>
              <a:r>
                <a:rPr lang="en-US" sz="4000" b="1">
                  <a:solidFill>
                    <a:srgbClr val="FFFF00"/>
                  </a:solidFill>
                  <a:latin typeface="Calibri" pitchFamily="34" charset="0"/>
                  <a:cs typeface="Calibri" pitchFamily="34" charset="0"/>
                </a:rPr>
                <a:t>CÁC LOẠI HÌNH GIAO THÔNG VẬN TẢI</a:t>
              </a:r>
            </a:p>
          </p:txBody>
        </p:sp>
      </p:grpSp>
      <p:grpSp>
        <p:nvGrpSpPr>
          <p:cNvPr id="3" name="Group 9">
            <a:extLst>
              <a:ext uri="{FF2B5EF4-FFF2-40B4-BE49-F238E27FC236}">
                <a16:creationId xmlns:a16="http://schemas.microsoft.com/office/drawing/2014/main" id="{9B26B211-932A-45FF-BD43-4C4BA6CBCD57}"/>
              </a:ext>
            </a:extLst>
          </p:cNvPr>
          <p:cNvGrpSpPr/>
          <p:nvPr/>
        </p:nvGrpSpPr>
        <p:grpSpPr>
          <a:xfrm>
            <a:off x="5647831" y="2686489"/>
            <a:ext cx="2441091" cy="1872440"/>
            <a:chOff x="5690035" y="2138195"/>
            <a:chExt cx="2027207" cy="1872440"/>
          </a:xfrm>
        </p:grpSpPr>
        <p:pic>
          <p:nvPicPr>
            <p:cNvPr id="12" name="Picture 14" descr="Related image"/>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50122" y="2138195"/>
              <a:ext cx="1467120" cy="14671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690035" y="3544970"/>
              <a:ext cx="1911716" cy="465665"/>
            </a:xfrm>
            <a:prstGeom prst="rect">
              <a:avLst/>
            </a:prstGeom>
            <a:noFill/>
            <a:ln>
              <a:solidFill>
                <a:srgbClr val="BE51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021B"/>
                  </a:solidFill>
                  <a:latin typeface="Calibri" pitchFamily="34" charset="0"/>
                  <a:cs typeface="Calibri" pitchFamily="34" charset="0"/>
                </a:rPr>
                <a:t>b. </a:t>
              </a:r>
              <a:r>
                <a:rPr lang="en-US" sz="3000" b="1" dirty="0" err="1">
                  <a:solidFill>
                    <a:srgbClr val="00021B"/>
                  </a:solidFill>
                  <a:latin typeface="Calibri" pitchFamily="34" charset="0"/>
                  <a:cs typeface="Calibri" pitchFamily="34" charset="0"/>
                </a:rPr>
                <a:t>Đường</a:t>
              </a:r>
              <a:r>
                <a:rPr lang="en-US" sz="3000" b="1" dirty="0">
                  <a:solidFill>
                    <a:srgbClr val="00021B"/>
                  </a:solidFill>
                  <a:latin typeface="Calibri" pitchFamily="34" charset="0"/>
                  <a:cs typeface="Calibri" pitchFamily="34" charset="0"/>
                </a:rPr>
                <a:t> </a:t>
              </a:r>
              <a:r>
                <a:rPr lang="en-US" sz="3000" b="1" dirty="0" err="1">
                  <a:solidFill>
                    <a:srgbClr val="00021B"/>
                  </a:solidFill>
                  <a:latin typeface="Calibri" pitchFamily="34" charset="0"/>
                  <a:cs typeface="Calibri" pitchFamily="34" charset="0"/>
                </a:rPr>
                <a:t>sắt</a:t>
              </a:r>
              <a:endParaRPr lang="en-US" sz="3000" b="1" dirty="0">
                <a:solidFill>
                  <a:srgbClr val="00021B"/>
                </a:solidFill>
                <a:latin typeface="Calibri" pitchFamily="34" charset="0"/>
                <a:cs typeface="Calibri" pitchFamily="34" charset="0"/>
              </a:endParaRPr>
            </a:p>
          </p:txBody>
        </p:sp>
      </p:grpSp>
      <p:grpSp>
        <p:nvGrpSpPr>
          <p:cNvPr id="4" name="Group 8">
            <a:extLst>
              <a:ext uri="{FF2B5EF4-FFF2-40B4-BE49-F238E27FC236}">
                <a16:creationId xmlns:a16="http://schemas.microsoft.com/office/drawing/2014/main" id="{30B4CD05-1A98-4065-AF4D-2DB19A7F6615}"/>
              </a:ext>
            </a:extLst>
          </p:cNvPr>
          <p:cNvGrpSpPr/>
          <p:nvPr/>
        </p:nvGrpSpPr>
        <p:grpSpPr>
          <a:xfrm>
            <a:off x="466251" y="2668873"/>
            <a:ext cx="3471841" cy="2168058"/>
            <a:chOff x="508455" y="2120579"/>
            <a:chExt cx="3471841" cy="1890056"/>
          </a:xfrm>
        </p:grpSpPr>
        <p:pic>
          <p:nvPicPr>
            <p:cNvPr id="15" name="Picture 16" descr="Related image"/>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17708" b="19792"/>
            <a:stretch/>
          </p:blipFill>
          <p:spPr bwMode="auto">
            <a:xfrm>
              <a:off x="1171051" y="2120579"/>
              <a:ext cx="2336800" cy="14605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08455" y="3544969"/>
              <a:ext cx="3471841" cy="465666"/>
            </a:xfrm>
            <a:prstGeom prst="rect">
              <a:avLst/>
            </a:prstGeom>
            <a:noFill/>
            <a:ln>
              <a:solidFill>
                <a:srgbClr val="BE51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021B"/>
                  </a:solidFill>
                  <a:latin typeface="Calibri" pitchFamily="34" charset="0"/>
                  <a:cs typeface="Calibri" pitchFamily="34" charset="0"/>
                </a:rPr>
                <a:t>a. Đường ô tô</a:t>
              </a:r>
              <a:endParaRPr lang="en-US" sz="3000" b="1" dirty="0">
                <a:solidFill>
                  <a:srgbClr val="00021B"/>
                </a:solidFill>
                <a:latin typeface="Calibri" pitchFamily="34" charset="0"/>
                <a:cs typeface="Calibri" pitchFamily="34" charset="0"/>
              </a:endParaRPr>
            </a:p>
          </p:txBody>
        </p:sp>
      </p:grpSp>
      <p:grpSp>
        <p:nvGrpSpPr>
          <p:cNvPr id="5" name="Group 13">
            <a:extLst>
              <a:ext uri="{FF2B5EF4-FFF2-40B4-BE49-F238E27FC236}">
                <a16:creationId xmlns:a16="http://schemas.microsoft.com/office/drawing/2014/main" id="{BB66A2C6-B7B4-4F6F-9BED-03FB4041CE37}"/>
              </a:ext>
            </a:extLst>
          </p:cNvPr>
          <p:cNvGrpSpPr/>
          <p:nvPr/>
        </p:nvGrpSpPr>
        <p:grpSpPr>
          <a:xfrm>
            <a:off x="331868" y="4738693"/>
            <a:ext cx="3740608" cy="1825753"/>
            <a:chOff x="374072" y="4712913"/>
            <a:chExt cx="3740608" cy="1825753"/>
          </a:xfrm>
        </p:grpSpPr>
        <p:pic>
          <p:nvPicPr>
            <p:cNvPr id="20" name="Picture 22" descr="Image result for oil ship icon"/>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t="2679" b="19940"/>
            <a:stretch/>
          </p:blipFill>
          <p:spPr bwMode="auto">
            <a:xfrm>
              <a:off x="1371033" y="4712913"/>
              <a:ext cx="2021640" cy="156436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74072" y="6123799"/>
              <a:ext cx="3740608" cy="414867"/>
            </a:xfrm>
            <a:prstGeom prst="rect">
              <a:avLst/>
            </a:prstGeom>
            <a:noFill/>
            <a:ln>
              <a:solidFill>
                <a:srgbClr val="BE51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021B"/>
                  </a:solidFill>
                  <a:latin typeface="Calibri" pitchFamily="34" charset="0"/>
                  <a:cs typeface="Calibri" pitchFamily="34" charset="0"/>
                </a:rPr>
                <a:t>d</a:t>
              </a:r>
              <a:r>
                <a:rPr lang="en-US" sz="3000" b="1">
                  <a:solidFill>
                    <a:srgbClr val="00021B"/>
                  </a:solidFill>
                  <a:latin typeface="Calibri" pitchFamily="34" charset="0"/>
                  <a:cs typeface="Calibri" pitchFamily="34" charset="0"/>
                </a:rPr>
                <a:t>. Đường </a:t>
              </a:r>
              <a:r>
                <a:rPr lang="en-US" sz="3000" b="1" dirty="0" err="1">
                  <a:solidFill>
                    <a:srgbClr val="00021B"/>
                  </a:solidFill>
                  <a:latin typeface="Calibri" pitchFamily="34" charset="0"/>
                  <a:cs typeface="Calibri" pitchFamily="34" charset="0"/>
                </a:rPr>
                <a:t>biển</a:t>
              </a:r>
              <a:endParaRPr lang="en-US" sz="3000" b="1" dirty="0">
                <a:solidFill>
                  <a:srgbClr val="00021B"/>
                </a:solidFill>
                <a:latin typeface="Calibri" pitchFamily="34" charset="0"/>
                <a:cs typeface="Calibri" pitchFamily="34" charset="0"/>
              </a:endParaRPr>
            </a:p>
          </p:txBody>
        </p:sp>
      </p:grpSp>
      <p:grpSp>
        <p:nvGrpSpPr>
          <p:cNvPr id="6" name="Group 12">
            <a:extLst>
              <a:ext uri="{FF2B5EF4-FFF2-40B4-BE49-F238E27FC236}">
                <a16:creationId xmlns:a16="http://schemas.microsoft.com/office/drawing/2014/main" id="{996132D7-E22C-453F-B3F8-0438DA91C25E}"/>
              </a:ext>
            </a:extLst>
          </p:cNvPr>
          <p:cNvGrpSpPr/>
          <p:nvPr/>
        </p:nvGrpSpPr>
        <p:grpSpPr>
          <a:xfrm>
            <a:off x="4965894" y="4892171"/>
            <a:ext cx="3812345" cy="1672275"/>
            <a:chOff x="5423051" y="4866391"/>
            <a:chExt cx="2953616" cy="1672275"/>
          </a:xfrm>
        </p:grpSpPr>
        <p:pic>
          <p:nvPicPr>
            <p:cNvPr id="23" name="Picture 24" descr="Related image"/>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t="14583" b="19643"/>
            <a:stretch/>
          </p:blipFill>
          <p:spPr bwMode="auto">
            <a:xfrm>
              <a:off x="6153797" y="4866391"/>
              <a:ext cx="1911717" cy="125740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423051" y="6123799"/>
              <a:ext cx="2953616" cy="414867"/>
            </a:xfrm>
            <a:prstGeom prst="rect">
              <a:avLst/>
            </a:prstGeom>
            <a:noFill/>
            <a:ln>
              <a:solidFill>
                <a:srgbClr val="BE51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021B"/>
                  </a:solidFill>
                  <a:latin typeface="Calibri" pitchFamily="34" charset="0"/>
                  <a:cs typeface="Calibri" pitchFamily="34" charset="0"/>
                </a:rPr>
                <a:t>e. </a:t>
              </a:r>
              <a:r>
                <a:rPr lang="en-US" sz="3000" b="1" dirty="0" err="1">
                  <a:solidFill>
                    <a:srgbClr val="00021B"/>
                  </a:solidFill>
                  <a:latin typeface="Calibri" pitchFamily="34" charset="0"/>
                  <a:cs typeface="Calibri" pitchFamily="34" charset="0"/>
                </a:rPr>
                <a:t>Đường</a:t>
              </a:r>
              <a:r>
                <a:rPr lang="en-US" sz="3000" b="1" dirty="0">
                  <a:solidFill>
                    <a:srgbClr val="00021B"/>
                  </a:solidFill>
                  <a:latin typeface="Calibri" pitchFamily="34" charset="0"/>
                  <a:cs typeface="Calibri" pitchFamily="34" charset="0"/>
                </a:rPr>
                <a:t> </a:t>
              </a:r>
              <a:r>
                <a:rPr lang="en-US" sz="3000" b="1" dirty="0" err="1">
                  <a:solidFill>
                    <a:srgbClr val="00021B"/>
                  </a:solidFill>
                  <a:latin typeface="Calibri" pitchFamily="34" charset="0"/>
                  <a:cs typeface="Calibri" pitchFamily="34" charset="0"/>
                </a:rPr>
                <a:t>hàng</a:t>
              </a:r>
              <a:r>
                <a:rPr lang="en-US" sz="3000" b="1" dirty="0">
                  <a:solidFill>
                    <a:srgbClr val="00021B"/>
                  </a:solidFill>
                  <a:latin typeface="Calibri" pitchFamily="34" charset="0"/>
                  <a:cs typeface="Calibri" pitchFamily="34" charset="0"/>
                </a:rPr>
                <a:t> </a:t>
              </a:r>
              <a:r>
                <a:rPr lang="en-US" sz="3000" b="1" dirty="0" err="1">
                  <a:solidFill>
                    <a:srgbClr val="00021B"/>
                  </a:solidFill>
                  <a:latin typeface="Calibri" pitchFamily="34" charset="0"/>
                  <a:cs typeface="Calibri" pitchFamily="34" charset="0"/>
                </a:rPr>
                <a:t>không</a:t>
              </a:r>
              <a:endParaRPr lang="en-US" sz="3000" b="1" dirty="0">
                <a:solidFill>
                  <a:srgbClr val="00021B"/>
                </a:solidFill>
                <a:latin typeface="Calibri" pitchFamily="34" charset="0"/>
                <a:cs typeface="Calibri" pitchFamily="34" charset="0"/>
              </a:endParaRPr>
            </a:p>
          </p:txBody>
        </p:sp>
      </p:grpSp>
      <p:sp>
        <p:nvSpPr>
          <p:cNvPr id="28" name="Rectangle 27">
            <a:extLst>
              <a:ext uri="{FF2B5EF4-FFF2-40B4-BE49-F238E27FC236}">
                <a16:creationId xmlns:a16="http://schemas.microsoft.com/office/drawing/2014/main" id="{247DB2E2-EA79-4B16-9E17-C1A416CFC466}"/>
              </a:ext>
            </a:extLst>
          </p:cNvPr>
          <p:cNvSpPr/>
          <p:nvPr/>
        </p:nvSpPr>
        <p:spPr>
          <a:xfrm>
            <a:off x="0" y="24764"/>
            <a:ext cx="12192000" cy="6858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Calibri" pitchFamily="34" charset="0"/>
              <a:cs typeface="Calibri" pitchFamily="34" charset="0"/>
            </a:endParaRPr>
          </a:p>
        </p:txBody>
      </p:sp>
      <p:grpSp>
        <p:nvGrpSpPr>
          <p:cNvPr id="9" name="Group 10">
            <a:extLst>
              <a:ext uri="{FF2B5EF4-FFF2-40B4-BE49-F238E27FC236}">
                <a16:creationId xmlns:a16="http://schemas.microsoft.com/office/drawing/2014/main" id="{C08D7157-8035-4E3E-95D0-92744DA0A85E}"/>
              </a:ext>
            </a:extLst>
          </p:cNvPr>
          <p:cNvGrpSpPr/>
          <p:nvPr/>
        </p:nvGrpSpPr>
        <p:grpSpPr>
          <a:xfrm>
            <a:off x="9143999" y="2759234"/>
            <a:ext cx="2531937" cy="1786888"/>
            <a:chOff x="9624893" y="2210940"/>
            <a:chExt cx="2093247" cy="1786888"/>
          </a:xfrm>
        </p:grpSpPr>
        <p:pic>
          <p:nvPicPr>
            <p:cNvPr id="30" name="Picture 18" descr="Image result for river ship icon"/>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10076313" y="2210940"/>
              <a:ext cx="1326146" cy="127977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9624893" y="3532162"/>
              <a:ext cx="2093247" cy="465666"/>
            </a:xfrm>
            <a:prstGeom prst="rect">
              <a:avLst/>
            </a:prstGeom>
            <a:noFill/>
            <a:ln>
              <a:solidFill>
                <a:srgbClr val="BE51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021B"/>
                  </a:solidFill>
                  <a:latin typeface="Calibri" pitchFamily="34" charset="0"/>
                  <a:cs typeface="Calibri" pitchFamily="34" charset="0"/>
                </a:rPr>
                <a:t>c. </a:t>
              </a:r>
              <a:r>
                <a:rPr lang="en-US" sz="3000" b="1" dirty="0" err="1">
                  <a:solidFill>
                    <a:srgbClr val="00021B"/>
                  </a:solidFill>
                  <a:latin typeface="Calibri" pitchFamily="34" charset="0"/>
                  <a:cs typeface="Calibri" pitchFamily="34" charset="0"/>
                </a:rPr>
                <a:t>Đường</a:t>
              </a:r>
              <a:r>
                <a:rPr lang="en-US" sz="3000" b="1" dirty="0">
                  <a:solidFill>
                    <a:srgbClr val="00021B"/>
                  </a:solidFill>
                  <a:latin typeface="Calibri" pitchFamily="34" charset="0"/>
                  <a:cs typeface="Calibri" pitchFamily="34" charset="0"/>
                </a:rPr>
                <a:t> </a:t>
              </a:r>
              <a:r>
                <a:rPr lang="en-US" sz="3000" b="1" dirty="0" err="1">
                  <a:solidFill>
                    <a:srgbClr val="00021B"/>
                  </a:solidFill>
                  <a:latin typeface="Calibri" pitchFamily="34" charset="0"/>
                  <a:cs typeface="Calibri" pitchFamily="34" charset="0"/>
                </a:rPr>
                <a:t>sông</a:t>
              </a:r>
              <a:endParaRPr lang="en-US" sz="3000" b="1" dirty="0">
                <a:solidFill>
                  <a:srgbClr val="00021B"/>
                </a:solidFill>
                <a:latin typeface="Calibri" pitchFamily="34" charset="0"/>
                <a:cs typeface="Calibri" pitchFamily="34" charset="0"/>
              </a:endParaRPr>
            </a:p>
          </p:txBody>
        </p:sp>
      </p:grpSp>
      <p:sp>
        <p:nvSpPr>
          <p:cNvPr id="25" name="TextBox 24"/>
          <p:cNvSpPr txBox="1"/>
          <p:nvPr/>
        </p:nvSpPr>
        <p:spPr>
          <a:xfrm>
            <a:off x="0" y="-2992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ppt_x"/>
                                          </p:val>
                                        </p:tav>
                                        <p:tav tm="100000">
                                          <p:val>
                                            <p:strVal val="#ppt_x"/>
                                          </p:val>
                                        </p:tav>
                                      </p:tavLst>
                                    </p:anim>
                                    <p:anim calcmode="lin" valueType="num">
                                      <p:cBhvr additive="base">
                                        <p:cTn id="14"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ppt_x"/>
                                          </p:val>
                                        </p:tav>
                                        <p:tav tm="100000">
                                          <p:val>
                                            <p:strVal val="#ppt_x"/>
                                          </p:val>
                                        </p:tav>
                                      </p:tavLst>
                                    </p:anim>
                                    <p:anim calcmode="lin" valueType="num">
                                      <p:cBhvr additive="base">
                                        <p:cTn id="20"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500" fill="hold"/>
                                        <p:tgtEl>
                                          <p:spTgt spid="5"/>
                                        </p:tgtEl>
                                        <p:attrNameLst>
                                          <p:attrName>ppt_x</p:attrName>
                                        </p:attrNameLst>
                                      </p:cBhvr>
                                      <p:tavLst>
                                        <p:tav tm="0">
                                          <p:val>
                                            <p:strVal val="#ppt_x"/>
                                          </p:val>
                                        </p:tav>
                                        <p:tav tm="100000">
                                          <p:val>
                                            <p:strVal val="#ppt_x"/>
                                          </p:val>
                                        </p:tav>
                                      </p:tavLst>
                                    </p:anim>
                                    <p:anim calcmode="lin" valueType="num">
                                      <p:cBhvr additive="base">
                                        <p:cTn id="26"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500" fill="hold"/>
                                        <p:tgtEl>
                                          <p:spTgt spid="6"/>
                                        </p:tgtEl>
                                        <p:attrNameLst>
                                          <p:attrName>ppt_x</p:attrName>
                                        </p:attrNameLst>
                                      </p:cBhvr>
                                      <p:tavLst>
                                        <p:tav tm="0">
                                          <p:val>
                                            <p:strVal val="#ppt_x"/>
                                          </p:val>
                                        </p:tav>
                                        <p:tav tm="100000">
                                          <p:val>
                                            <p:strVal val="#ppt_x"/>
                                          </p:val>
                                        </p:tav>
                                      </p:tavLst>
                                    </p:anim>
                                    <p:anim calcmode="lin" valueType="num">
                                      <p:cBhvr additive="base">
                                        <p:cTn id="3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5225143" y="142500"/>
            <a:ext cx="6650181" cy="1461935"/>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indent="601118" algn="just"/>
            <a:r>
              <a:rPr lang="en-US" sz="2800" b="1" u="sng" dirty="0">
                <a:solidFill>
                  <a:srgbClr val="FF0000"/>
                </a:solidFill>
                <a:latin typeface="Calibri" pitchFamily="34" charset="0"/>
                <a:cs typeface="Calibri" pitchFamily="34" charset="0"/>
              </a:rPr>
              <a:t>Yêu cầu</a:t>
            </a:r>
            <a:r>
              <a:rPr lang="en-US" sz="2800" b="1" u="sng">
                <a:solidFill>
                  <a:srgbClr val="FF0000"/>
                </a:solidFill>
                <a:latin typeface="Calibri" pitchFamily="34" charset="0"/>
                <a:cs typeface="Calibri" pitchFamily="34" charset="0"/>
              </a:rPr>
              <a:t>:</a:t>
            </a:r>
            <a:r>
              <a:rPr lang="en-US" sz="2800" b="1">
                <a:solidFill>
                  <a:srgbClr val="FF0000"/>
                </a:solidFill>
                <a:latin typeface="Calibri" pitchFamily="34" charset="0"/>
                <a:cs typeface="Calibri" pitchFamily="34" charset="0"/>
              </a:rPr>
              <a:t> </a:t>
            </a:r>
            <a:r>
              <a:rPr lang="vi-VN" sz="2800" b="1" dirty="0">
                <a:solidFill>
                  <a:srgbClr val="0000FF"/>
                </a:solidFill>
                <a:latin typeface="Calibri" pitchFamily="34" charset="0"/>
                <a:cs typeface="Calibri" pitchFamily="34" charset="0"/>
              </a:rPr>
              <a:t>Khai thác thông tin </a:t>
            </a:r>
            <a:r>
              <a:rPr lang="vi-VN" sz="2800" b="1">
                <a:solidFill>
                  <a:srgbClr val="0000FF"/>
                </a:solidFill>
                <a:latin typeface="Calibri" pitchFamily="34" charset="0"/>
                <a:cs typeface="Calibri" pitchFamily="34" charset="0"/>
              </a:rPr>
              <a:t>mục </a:t>
            </a:r>
            <a:r>
              <a:rPr lang="en-US" sz="2800" b="1">
                <a:solidFill>
                  <a:srgbClr val="0000FF"/>
                </a:solidFill>
                <a:latin typeface="Calibri" pitchFamily="34" charset="0"/>
                <a:cs typeface="Calibri" pitchFamily="34" charset="0"/>
              </a:rPr>
              <a:t>2.a,</a:t>
            </a:r>
            <a:r>
              <a:rPr lang="vi-VN" sz="2800" b="1">
                <a:solidFill>
                  <a:srgbClr val="0000FF"/>
                </a:solidFill>
                <a:latin typeface="Calibri" pitchFamily="34" charset="0"/>
                <a:cs typeface="Calibri" pitchFamily="34" charset="0"/>
              </a:rPr>
              <a:t> </a:t>
            </a:r>
            <a:r>
              <a:rPr lang="vi-VN" sz="2800" b="1" dirty="0">
                <a:solidFill>
                  <a:srgbClr val="0000FF"/>
                </a:solidFill>
                <a:latin typeface="Calibri" pitchFamily="34" charset="0"/>
                <a:cs typeface="Calibri" pitchFamily="34" charset="0"/>
              </a:rPr>
              <a:t>quan </a:t>
            </a:r>
            <a:r>
              <a:rPr lang="vi-VN" sz="2800" b="1">
                <a:solidFill>
                  <a:srgbClr val="0000FF"/>
                </a:solidFill>
                <a:latin typeface="Calibri" pitchFamily="34" charset="0"/>
                <a:cs typeface="Calibri" pitchFamily="34" charset="0"/>
              </a:rPr>
              <a:t>sát H.</a:t>
            </a:r>
            <a:r>
              <a:rPr lang="en-US" sz="2800" b="1">
                <a:solidFill>
                  <a:srgbClr val="0000FF"/>
                </a:solidFill>
                <a:latin typeface="Calibri" pitchFamily="34" charset="0"/>
                <a:cs typeface="Calibri" pitchFamily="34" charset="0"/>
              </a:rPr>
              <a:t>9.1</a:t>
            </a:r>
            <a:r>
              <a:rPr lang="vi-VN" sz="2800" b="1">
                <a:solidFill>
                  <a:srgbClr val="0000FF"/>
                </a:solidFill>
                <a:latin typeface="Calibri" pitchFamily="34" charset="0"/>
                <a:cs typeface="Calibri" pitchFamily="34" charset="0"/>
              </a:rPr>
              <a:t> SGK</a:t>
            </a:r>
            <a:r>
              <a:rPr lang="en-US" sz="2800" b="1">
                <a:solidFill>
                  <a:srgbClr val="0000FF"/>
                </a:solidFill>
                <a:latin typeface="Calibri" pitchFamily="34" charset="0"/>
                <a:cs typeface="Calibri" pitchFamily="34" charset="0"/>
              </a:rPr>
              <a:t>: </a:t>
            </a:r>
            <a:r>
              <a:rPr lang="en-US" sz="2800" b="1" i="1" dirty="0">
                <a:solidFill>
                  <a:srgbClr val="0000FF"/>
                </a:solidFill>
                <a:latin typeface="Calibri" pitchFamily="34" charset="0"/>
                <a:ea typeface="Calibri" charset="0"/>
                <a:cs typeface="Calibri" pitchFamily="34" charset="0"/>
              </a:rPr>
              <a:t>Các nhóm hoàn thành nhiệm vụ theo bảng d</a:t>
            </a:r>
            <a:r>
              <a:rPr lang="vi-VN" sz="2800" b="1" i="1" dirty="0">
                <a:solidFill>
                  <a:srgbClr val="0000FF"/>
                </a:solidFill>
                <a:latin typeface="Calibri" pitchFamily="34" charset="0"/>
                <a:ea typeface="Calibri" charset="0"/>
                <a:cs typeface="Calibri" pitchFamily="34" charset="0"/>
              </a:rPr>
              <a:t>ướ</a:t>
            </a:r>
            <a:r>
              <a:rPr lang="en-US" sz="2800" b="1" i="1" dirty="0">
                <a:solidFill>
                  <a:srgbClr val="0000FF"/>
                </a:solidFill>
                <a:latin typeface="Calibri" pitchFamily="34" charset="0"/>
                <a:ea typeface="Calibri" charset="0"/>
                <a:cs typeface="Calibri" pitchFamily="34" charset="0"/>
              </a:rPr>
              <a:t>i </a:t>
            </a:r>
            <a:r>
              <a:rPr lang="vi-VN" sz="2800" b="1" i="1" dirty="0">
                <a:solidFill>
                  <a:srgbClr val="0000FF"/>
                </a:solidFill>
                <a:latin typeface="Calibri" pitchFamily="34" charset="0"/>
                <a:ea typeface="Calibri" charset="0"/>
                <a:cs typeface="Calibri" pitchFamily="34" charset="0"/>
              </a:rPr>
              <a:t>đâ</a:t>
            </a:r>
            <a:r>
              <a:rPr lang="en-US" sz="2800" b="1" i="1" dirty="0">
                <a:solidFill>
                  <a:srgbClr val="0000FF"/>
                </a:solidFill>
                <a:latin typeface="Calibri" pitchFamily="34" charset="0"/>
                <a:ea typeface="Calibri" charset="0"/>
                <a:cs typeface="Calibri" pitchFamily="34" charset="0"/>
              </a:rPr>
              <a:t>y.</a:t>
            </a:r>
            <a:endParaRPr lang="en-US" sz="2800" b="1" dirty="0">
              <a:solidFill>
                <a:srgbClr val="0000FF"/>
              </a:solidFill>
              <a:latin typeface="Calibri" pitchFamily="34" charset="0"/>
              <a:cs typeface="Calibri" pitchFamily="34" charset="0"/>
            </a:endParaRPr>
          </a:p>
        </p:txBody>
      </p:sp>
      <p:sp>
        <p:nvSpPr>
          <p:cNvPr id="16" name="WordArt 5"/>
          <p:cNvSpPr>
            <a:spLocks noChangeArrowheads="1" noChangeShapeType="1" noTextEdit="1"/>
          </p:cNvSpPr>
          <p:nvPr/>
        </p:nvSpPr>
        <p:spPr bwMode="auto">
          <a:xfrm>
            <a:off x="1" y="1"/>
            <a:ext cx="5098473" cy="861569"/>
          </a:xfrm>
          <a:prstGeom prst="rect">
            <a:avLst/>
          </a:prstGeom>
          <a:solidFill>
            <a:schemeClr val="bg1"/>
          </a:solidFill>
        </p:spPr>
        <p:txBody>
          <a:bodyPr wrap="none" lIns="121917" tIns="60958" rIns="121917" bIns="60958" fromWordArt="1">
            <a:prstTxWarp prst="textPlain">
              <a:avLst>
                <a:gd name="adj" fmla="val 50000"/>
              </a:avLst>
            </a:prstTxWarp>
          </a:bodyPr>
          <a:lstStyle/>
          <a:p>
            <a:r>
              <a:rPr lang="en-US" sz="43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 THẢO </a:t>
            </a:r>
            <a:r>
              <a:rPr lang="en-US" sz="4300" kern="1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LUẬN NHÓM</a:t>
            </a:r>
            <a:endParaRPr lang="en-US" sz="43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endParaRPr>
          </a:p>
        </p:txBody>
      </p:sp>
      <p:graphicFrame>
        <p:nvGraphicFramePr>
          <p:cNvPr id="9" name="Table 8"/>
          <p:cNvGraphicFramePr>
            <a:graphicFrameLocks noGrp="1"/>
          </p:cNvGraphicFramePr>
          <p:nvPr/>
        </p:nvGraphicFramePr>
        <p:xfrm>
          <a:off x="5349313" y="1955405"/>
          <a:ext cx="6476927" cy="4670676"/>
        </p:xfrm>
        <a:graphic>
          <a:graphicData uri="http://schemas.openxmlformats.org/drawingml/2006/table">
            <a:tbl>
              <a:tblPr/>
              <a:tblGrid>
                <a:gridCol w="940609">
                  <a:extLst>
                    <a:ext uri="{9D8B030D-6E8A-4147-A177-3AD203B41FA5}">
                      <a16:colId xmlns:a16="http://schemas.microsoft.com/office/drawing/2014/main" val="20000"/>
                    </a:ext>
                  </a:extLst>
                </a:gridCol>
                <a:gridCol w="2061598">
                  <a:extLst>
                    <a:ext uri="{9D8B030D-6E8A-4147-A177-3AD203B41FA5}">
                      <a16:colId xmlns:a16="http://schemas.microsoft.com/office/drawing/2014/main" val="20001"/>
                    </a:ext>
                  </a:extLst>
                </a:gridCol>
                <a:gridCol w="3474720">
                  <a:extLst>
                    <a:ext uri="{9D8B030D-6E8A-4147-A177-3AD203B41FA5}">
                      <a16:colId xmlns:a16="http://schemas.microsoft.com/office/drawing/2014/main" val="20002"/>
                    </a:ext>
                  </a:extLst>
                </a:gridCol>
              </a:tblGrid>
              <a:tr h="1102972">
                <a:tc>
                  <a:txBody>
                    <a:bodyPr/>
                    <a:lstStyle/>
                    <a:p>
                      <a:pPr algn="ctr">
                        <a:spcBef>
                          <a:spcPts val="600"/>
                        </a:spcBef>
                        <a:spcAft>
                          <a:spcPts val="0"/>
                        </a:spcAft>
                      </a:pPr>
                      <a:r>
                        <a:rPr lang="en-US" sz="2600" b="1">
                          <a:solidFill>
                            <a:schemeClr val="bg1"/>
                          </a:solidFill>
                          <a:latin typeface="Calibri" pitchFamily="34" charset="0"/>
                          <a:ea typeface="Calibri"/>
                          <a:cs typeface="Calibri" pitchFamily="34" charset="0"/>
                        </a:rPr>
                        <a:t>STT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Bef>
                          <a:spcPts val="600"/>
                        </a:spcBef>
                        <a:spcAft>
                          <a:spcPts val="0"/>
                        </a:spcAft>
                      </a:pPr>
                      <a:r>
                        <a:rPr lang="en-US" sz="2600" b="1">
                          <a:solidFill>
                            <a:schemeClr val="bg1"/>
                          </a:solidFill>
                          <a:latin typeface="Calibri" pitchFamily="34" charset="0"/>
                          <a:ea typeface="Calibri"/>
                          <a:cs typeface="Calibri" pitchFamily="34" charset="0"/>
                        </a:rPr>
                        <a:t>Ngành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Bef>
                          <a:spcPts val="600"/>
                        </a:spcBef>
                        <a:spcAft>
                          <a:spcPts val="0"/>
                        </a:spcAft>
                      </a:pPr>
                      <a:r>
                        <a:rPr lang="en-US" sz="2600" b="1">
                          <a:solidFill>
                            <a:schemeClr val="bg1"/>
                          </a:solidFill>
                          <a:latin typeface="Calibri" pitchFamily="34" charset="0"/>
                          <a:ea typeface="Calibri"/>
                          <a:cs typeface="Calibri" pitchFamily="34" charset="0"/>
                        </a:rPr>
                        <a:t>Tình hình </a:t>
                      </a:r>
                    </a:p>
                    <a:p>
                      <a:pPr algn="ctr">
                        <a:spcBef>
                          <a:spcPts val="600"/>
                        </a:spcBef>
                        <a:spcAft>
                          <a:spcPts val="0"/>
                        </a:spcAft>
                      </a:pPr>
                      <a:r>
                        <a:rPr lang="en-US" sz="2600" b="1">
                          <a:solidFill>
                            <a:schemeClr val="bg1"/>
                          </a:solidFill>
                          <a:latin typeface="Calibri" pitchFamily="34" charset="0"/>
                          <a:ea typeface="Calibri"/>
                          <a:cs typeface="Calibri" pitchFamily="34" charset="0"/>
                        </a:rPr>
                        <a:t>phát triển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93806">
                <a:tc>
                  <a:txBody>
                    <a:bodyPr/>
                    <a:lstStyle/>
                    <a:p>
                      <a:pPr algn="ctr">
                        <a:lnSpc>
                          <a:spcPct val="150000"/>
                        </a:lnSpc>
                        <a:spcBef>
                          <a:spcPts val="600"/>
                        </a:spcBef>
                        <a:spcAft>
                          <a:spcPts val="0"/>
                        </a:spcAft>
                      </a:pPr>
                      <a:r>
                        <a:rPr lang="en-US" sz="2600" b="1">
                          <a:solidFill>
                            <a:srgbClr val="000000"/>
                          </a:solidFill>
                          <a:latin typeface="Calibri" pitchFamily="34" charset="0"/>
                          <a:ea typeface="Calibri"/>
                          <a:cs typeface="Calibri"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US" sz="2600" b="1">
                          <a:solidFill>
                            <a:srgbClr val="000000"/>
                          </a:solidFill>
                          <a:latin typeface="Calibri" pitchFamily="34" charset="0"/>
                          <a:ea typeface="Calibri"/>
                          <a:cs typeface="Calibri" pitchFamily="34" charset="0"/>
                        </a:rPr>
                        <a:t>Đường 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endParaRPr lang="en-US" sz="2600" b="1">
                        <a:solidFill>
                          <a:srgbClr val="000000"/>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3806">
                <a:tc>
                  <a:txBody>
                    <a:bodyPr/>
                    <a:lstStyle/>
                    <a:p>
                      <a:pPr algn="ctr">
                        <a:lnSpc>
                          <a:spcPct val="150000"/>
                        </a:lnSpc>
                        <a:spcBef>
                          <a:spcPts val="600"/>
                        </a:spcBef>
                        <a:spcAft>
                          <a:spcPts val="0"/>
                        </a:spcAft>
                      </a:pPr>
                      <a:r>
                        <a:rPr lang="en-US" sz="2600" b="1">
                          <a:solidFill>
                            <a:srgbClr val="000000"/>
                          </a:solidFill>
                          <a:latin typeface="Calibri" pitchFamily="34" charset="0"/>
                          <a:ea typeface="Calibri"/>
                          <a:cs typeface="Calibri"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US" sz="2600" b="1">
                          <a:solidFill>
                            <a:srgbClr val="000000"/>
                          </a:solidFill>
                          <a:latin typeface="Calibri" pitchFamily="34" charset="0"/>
                          <a:ea typeface="Calibri"/>
                          <a:cs typeface="Calibri" pitchFamily="34" charset="0"/>
                        </a:rPr>
                        <a:t>Đường sắt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endParaRPr lang="en-US" sz="2600" b="1">
                        <a:solidFill>
                          <a:srgbClr val="000000"/>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93806">
                <a:tc>
                  <a:txBody>
                    <a:bodyPr/>
                    <a:lstStyle/>
                    <a:p>
                      <a:pPr algn="ctr">
                        <a:lnSpc>
                          <a:spcPct val="150000"/>
                        </a:lnSpc>
                        <a:spcBef>
                          <a:spcPts val="600"/>
                        </a:spcBef>
                        <a:spcAft>
                          <a:spcPts val="0"/>
                        </a:spcAft>
                      </a:pPr>
                      <a:r>
                        <a:rPr lang="en-US" sz="2600" b="1">
                          <a:solidFill>
                            <a:srgbClr val="000000"/>
                          </a:solidFill>
                          <a:latin typeface="Calibri" pitchFamily="34" charset="0"/>
                          <a:ea typeface="Calibri"/>
                          <a:cs typeface="Calibri"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US" sz="2600" b="1">
                          <a:solidFill>
                            <a:srgbClr val="000000"/>
                          </a:solidFill>
                          <a:latin typeface="Calibri" pitchFamily="34" charset="0"/>
                          <a:ea typeface="Calibri"/>
                          <a:cs typeface="Calibri" pitchFamily="34" charset="0"/>
                        </a:rPr>
                        <a:t>Đường sông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endParaRPr lang="en-US" sz="2600" b="1">
                        <a:solidFill>
                          <a:srgbClr val="000000"/>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93806">
                <a:tc>
                  <a:txBody>
                    <a:bodyPr/>
                    <a:lstStyle/>
                    <a:p>
                      <a:pPr algn="ctr">
                        <a:lnSpc>
                          <a:spcPct val="150000"/>
                        </a:lnSpc>
                        <a:spcBef>
                          <a:spcPts val="600"/>
                        </a:spcBef>
                        <a:spcAft>
                          <a:spcPts val="0"/>
                        </a:spcAft>
                      </a:pPr>
                      <a:r>
                        <a:rPr lang="en-US" sz="2600" b="1">
                          <a:solidFill>
                            <a:srgbClr val="000000"/>
                          </a:solidFill>
                          <a:latin typeface="Calibri" pitchFamily="34" charset="0"/>
                          <a:ea typeface="Calibri"/>
                          <a:cs typeface="Calibri"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US" sz="2600" b="1">
                          <a:solidFill>
                            <a:srgbClr val="000000"/>
                          </a:solidFill>
                          <a:latin typeface="Calibri" pitchFamily="34" charset="0"/>
                          <a:ea typeface="Calibri"/>
                          <a:cs typeface="Calibri" pitchFamily="34" charset="0"/>
                        </a:rPr>
                        <a:t>Đường biển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endParaRPr lang="en-US" sz="2600" b="1">
                        <a:solidFill>
                          <a:srgbClr val="000000"/>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93806">
                <a:tc>
                  <a:txBody>
                    <a:bodyPr/>
                    <a:lstStyle/>
                    <a:p>
                      <a:pPr algn="ctr">
                        <a:lnSpc>
                          <a:spcPct val="100000"/>
                        </a:lnSpc>
                        <a:spcBef>
                          <a:spcPts val="600"/>
                        </a:spcBef>
                        <a:spcAft>
                          <a:spcPts val="0"/>
                        </a:spcAft>
                      </a:pPr>
                      <a:r>
                        <a:rPr lang="en-US" sz="2600" b="1">
                          <a:solidFill>
                            <a:srgbClr val="000000"/>
                          </a:solidFill>
                          <a:latin typeface="Calibri" pitchFamily="34" charset="0"/>
                          <a:ea typeface="Calibri"/>
                          <a:cs typeface="Calibri"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0"/>
                        </a:spcAft>
                      </a:pPr>
                      <a:r>
                        <a:rPr lang="en-US" sz="2600" b="1">
                          <a:solidFill>
                            <a:srgbClr val="000000"/>
                          </a:solidFill>
                          <a:latin typeface="Calibri" pitchFamily="34" charset="0"/>
                          <a:ea typeface="Calibri"/>
                          <a:cs typeface="Calibri" pitchFamily="34" charset="0"/>
                        </a:rPr>
                        <a:t>Đường hàng không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0"/>
                        </a:spcAft>
                      </a:pPr>
                      <a:endParaRPr lang="en-US" sz="2600" b="1">
                        <a:solidFill>
                          <a:srgbClr val="000000"/>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2" name="Group 14"/>
          <p:cNvGrpSpPr/>
          <p:nvPr/>
        </p:nvGrpSpPr>
        <p:grpSpPr>
          <a:xfrm>
            <a:off x="408475" y="1220207"/>
            <a:ext cx="4559765" cy="869236"/>
            <a:chOff x="0" y="0"/>
            <a:chExt cx="640647" cy="111379"/>
          </a:xfrm>
        </p:grpSpPr>
        <p:sp>
          <p:nvSpPr>
            <p:cNvPr id="31" name="Freeform 15"/>
            <p:cNvSpPr/>
            <p:nvPr/>
          </p:nvSpPr>
          <p:spPr>
            <a:xfrm>
              <a:off x="0" y="0"/>
              <a:ext cx="640647" cy="111379"/>
            </a:xfrm>
            <a:custGeom>
              <a:avLst/>
              <a:gdLst/>
              <a:ahLst/>
              <a:cxnLst/>
              <a:rect l="l" t="t" r="r" b="b"/>
              <a:pathLst>
                <a:path w="640647" h="111379">
                  <a:moveTo>
                    <a:pt x="40902" y="0"/>
                  </a:moveTo>
                  <a:lnTo>
                    <a:pt x="599745" y="0"/>
                  </a:lnTo>
                  <a:cubicBezTo>
                    <a:pt x="610592" y="0"/>
                    <a:pt x="620996" y="4309"/>
                    <a:pt x="628667" y="11980"/>
                  </a:cubicBezTo>
                  <a:cubicBezTo>
                    <a:pt x="636337" y="19651"/>
                    <a:pt x="640647" y="30054"/>
                    <a:pt x="640647" y="40902"/>
                  </a:cubicBezTo>
                  <a:lnTo>
                    <a:pt x="640647" y="70477"/>
                  </a:lnTo>
                  <a:cubicBezTo>
                    <a:pt x="640647" y="93067"/>
                    <a:pt x="622334" y="111379"/>
                    <a:pt x="599745" y="111379"/>
                  </a:cubicBezTo>
                  <a:lnTo>
                    <a:pt x="40902" y="111379"/>
                  </a:lnTo>
                  <a:cubicBezTo>
                    <a:pt x="18312" y="111379"/>
                    <a:pt x="0" y="93067"/>
                    <a:pt x="0" y="70477"/>
                  </a:cubicBezTo>
                  <a:lnTo>
                    <a:pt x="0" y="40902"/>
                  </a:lnTo>
                  <a:cubicBezTo>
                    <a:pt x="0" y="18312"/>
                    <a:pt x="18312" y="0"/>
                    <a:pt x="40902" y="0"/>
                  </a:cubicBezTo>
                  <a:close/>
                </a:path>
              </a:pathLst>
            </a:custGeom>
            <a:solidFill>
              <a:srgbClr val="015438"/>
            </a:solidFill>
          </p:spPr>
        </p:sp>
        <p:sp>
          <p:nvSpPr>
            <p:cNvPr id="32" name="TextBox 16"/>
            <p:cNvSpPr txBox="1"/>
            <p:nvPr/>
          </p:nvSpPr>
          <p:spPr>
            <a:xfrm>
              <a:off x="0" y="-47625"/>
              <a:ext cx="640647" cy="159004"/>
            </a:xfrm>
            <a:prstGeom prst="rect">
              <a:avLst/>
            </a:prstGeom>
          </p:spPr>
          <p:txBody>
            <a:bodyPr lIns="50800" tIns="50800" rIns="50800" bIns="50800" rtlCol="0" anchor="ctr"/>
            <a:lstStyle/>
            <a:p>
              <a:pPr algn="ctr">
                <a:lnSpc>
                  <a:spcPts val="3660"/>
                </a:lnSpc>
              </a:pPr>
              <a:endParaRPr/>
            </a:p>
          </p:txBody>
        </p:sp>
      </p:grpSp>
      <p:sp>
        <p:nvSpPr>
          <p:cNvPr id="33" name="Freeform 23"/>
          <p:cNvSpPr/>
          <p:nvPr/>
        </p:nvSpPr>
        <p:spPr>
          <a:xfrm>
            <a:off x="196943" y="1142747"/>
            <a:ext cx="965892" cy="978620"/>
          </a:xfrm>
          <a:custGeom>
            <a:avLst/>
            <a:gdLst/>
            <a:ahLst/>
            <a:cxnLst/>
            <a:rect l="l" t="t" r="r" b="b"/>
            <a:pathLst>
              <a:path w="1889459" h="1889459">
                <a:moveTo>
                  <a:pt x="0" y="0"/>
                </a:moveTo>
                <a:lnTo>
                  <a:pt x="1889459" y="0"/>
                </a:lnTo>
                <a:lnTo>
                  <a:pt x="1889459" y="1889459"/>
                </a:lnTo>
                <a:lnTo>
                  <a:pt x="0" y="1889459"/>
                </a:lnTo>
                <a:lnTo>
                  <a:pt x="0" y="0"/>
                </a:lnTo>
                <a:close/>
              </a:path>
            </a:pathLst>
          </a:custGeom>
          <a:blipFill>
            <a:blip cstate="print"/>
            <a:stretch>
              <a:fillRect/>
            </a:stretch>
          </a:blipFill>
        </p:spPr>
      </p:sp>
      <p:sp>
        <p:nvSpPr>
          <p:cNvPr id="34" name="TextBox 27"/>
          <p:cNvSpPr txBox="1"/>
          <p:nvPr/>
        </p:nvSpPr>
        <p:spPr>
          <a:xfrm>
            <a:off x="1308296" y="1386934"/>
            <a:ext cx="3461824" cy="461665"/>
          </a:xfrm>
          <a:prstGeom prst="rect">
            <a:avLst/>
          </a:prstGeom>
        </p:spPr>
        <p:txBody>
          <a:bodyPr wrap="square" lIns="0" tIns="0" rIns="0" bIns="0" rtlCol="0" anchor="t">
            <a:spAutoFit/>
          </a:bodyPr>
          <a:lstStyle/>
          <a:p>
            <a:pPr algn="ctr"/>
            <a:r>
              <a:rPr lang="en-US" sz="3000" b="1">
                <a:solidFill>
                  <a:srgbClr val="FFFFFF"/>
                </a:solidFill>
                <a:latin typeface="Calibri" pitchFamily="34" charset="0"/>
                <a:cs typeface="Calibri" pitchFamily="34" charset="0"/>
              </a:rPr>
              <a:t>Nhóm 1. Đường ô tô</a:t>
            </a:r>
            <a:endParaRPr lang="en-US" sz="3000" b="1" dirty="0">
              <a:solidFill>
                <a:srgbClr val="FFFFFF"/>
              </a:solidFill>
              <a:latin typeface="Calibri" pitchFamily="34" charset="0"/>
              <a:cs typeface="Calibri" pitchFamily="34" charset="0"/>
            </a:endParaRPr>
          </a:p>
        </p:txBody>
      </p:sp>
      <p:grpSp>
        <p:nvGrpSpPr>
          <p:cNvPr id="3" name="Group 14"/>
          <p:cNvGrpSpPr/>
          <p:nvPr/>
        </p:nvGrpSpPr>
        <p:grpSpPr>
          <a:xfrm>
            <a:off x="408475" y="2393687"/>
            <a:ext cx="4559765" cy="869236"/>
            <a:chOff x="0" y="0"/>
            <a:chExt cx="640647" cy="111379"/>
          </a:xfrm>
        </p:grpSpPr>
        <p:sp>
          <p:nvSpPr>
            <p:cNvPr id="36" name="Freeform 15"/>
            <p:cNvSpPr/>
            <p:nvPr/>
          </p:nvSpPr>
          <p:spPr>
            <a:xfrm>
              <a:off x="0" y="0"/>
              <a:ext cx="640647" cy="111379"/>
            </a:xfrm>
            <a:custGeom>
              <a:avLst/>
              <a:gdLst/>
              <a:ahLst/>
              <a:cxnLst/>
              <a:rect l="l" t="t" r="r" b="b"/>
              <a:pathLst>
                <a:path w="640647" h="111379">
                  <a:moveTo>
                    <a:pt x="40902" y="0"/>
                  </a:moveTo>
                  <a:lnTo>
                    <a:pt x="599745" y="0"/>
                  </a:lnTo>
                  <a:cubicBezTo>
                    <a:pt x="610592" y="0"/>
                    <a:pt x="620996" y="4309"/>
                    <a:pt x="628667" y="11980"/>
                  </a:cubicBezTo>
                  <a:cubicBezTo>
                    <a:pt x="636337" y="19651"/>
                    <a:pt x="640647" y="30054"/>
                    <a:pt x="640647" y="40902"/>
                  </a:cubicBezTo>
                  <a:lnTo>
                    <a:pt x="640647" y="70477"/>
                  </a:lnTo>
                  <a:cubicBezTo>
                    <a:pt x="640647" y="93067"/>
                    <a:pt x="622334" y="111379"/>
                    <a:pt x="599745" y="111379"/>
                  </a:cubicBezTo>
                  <a:lnTo>
                    <a:pt x="40902" y="111379"/>
                  </a:lnTo>
                  <a:cubicBezTo>
                    <a:pt x="18312" y="111379"/>
                    <a:pt x="0" y="93067"/>
                    <a:pt x="0" y="70477"/>
                  </a:cubicBezTo>
                  <a:lnTo>
                    <a:pt x="0" y="40902"/>
                  </a:lnTo>
                  <a:cubicBezTo>
                    <a:pt x="0" y="18312"/>
                    <a:pt x="18312" y="0"/>
                    <a:pt x="40902" y="0"/>
                  </a:cubicBezTo>
                  <a:close/>
                </a:path>
              </a:pathLst>
            </a:custGeom>
            <a:solidFill>
              <a:srgbClr val="015438"/>
            </a:solidFill>
          </p:spPr>
        </p:sp>
        <p:sp>
          <p:nvSpPr>
            <p:cNvPr id="37" name="TextBox 16"/>
            <p:cNvSpPr txBox="1"/>
            <p:nvPr/>
          </p:nvSpPr>
          <p:spPr>
            <a:xfrm>
              <a:off x="0" y="-47625"/>
              <a:ext cx="640647" cy="159004"/>
            </a:xfrm>
            <a:prstGeom prst="rect">
              <a:avLst/>
            </a:prstGeom>
          </p:spPr>
          <p:txBody>
            <a:bodyPr lIns="50800" tIns="50800" rIns="50800" bIns="50800" rtlCol="0" anchor="ctr"/>
            <a:lstStyle/>
            <a:p>
              <a:pPr algn="ctr">
                <a:lnSpc>
                  <a:spcPts val="3660"/>
                </a:lnSpc>
              </a:pPr>
              <a:endParaRPr/>
            </a:p>
          </p:txBody>
        </p:sp>
      </p:grpSp>
      <p:sp>
        <p:nvSpPr>
          <p:cNvPr id="38" name="Freeform 23"/>
          <p:cNvSpPr/>
          <p:nvPr/>
        </p:nvSpPr>
        <p:spPr>
          <a:xfrm>
            <a:off x="196943" y="2316227"/>
            <a:ext cx="965892" cy="978620"/>
          </a:xfrm>
          <a:custGeom>
            <a:avLst/>
            <a:gdLst/>
            <a:ahLst/>
            <a:cxnLst/>
            <a:rect l="l" t="t" r="r" b="b"/>
            <a:pathLst>
              <a:path w="1889459" h="1889459">
                <a:moveTo>
                  <a:pt x="0" y="0"/>
                </a:moveTo>
                <a:lnTo>
                  <a:pt x="1889459" y="0"/>
                </a:lnTo>
                <a:lnTo>
                  <a:pt x="1889459" y="1889459"/>
                </a:lnTo>
                <a:lnTo>
                  <a:pt x="0" y="1889459"/>
                </a:lnTo>
                <a:lnTo>
                  <a:pt x="0" y="0"/>
                </a:lnTo>
                <a:close/>
              </a:path>
            </a:pathLst>
          </a:custGeom>
          <a:blipFill>
            <a:blip cstate="print"/>
            <a:stretch>
              <a:fillRect/>
            </a:stretch>
          </a:blipFill>
        </p:spPr>
      </p:sp>
      <p:sp>
        <p:nvSpPr>
          <p:cNvPr id="39" name="TextBox 27"/>
          <p:cNvSpPr txBox="1"/>
          <p:nvPr/>
        </p:nvSpPr>
        <p:spPr>
          <a:xfrm>
            <a:off x="1308296" y="2560414"/>
            <a:ext cx="3461824" cy="461665"/>
          </a:xfrm>
          <a:prstGeom prst="rect">
            <a:avLst/>
          </a:prstGeom>
        </p:spPr>
        <p:txBody>
          <a:bodyPr wrap="square" lIns="0" tIns="0" rIns="0" bIns="0" rtlCol="0" anchor="t">
            <a:spAutoFit/>
          </a:bodyPr>
          <a:lstStyle/>
          <a:p>
            <a:pPr algn="ctr"/>
            <a:r>
              <a:rPr lang="en-US" sz="3000" b="1">
                <a:solidFill>
                  <a:srgbClr val="FFFFFF"/>
                </a:solidFill>
                <a:latin typeface="Calibri" pitchFamily="34" charset="0"/>
                <a:cs typeface="Calibri" pitchFamily="34" charset="0"/>
              </a:rPr>
              <a:t>Nhóm 2. Đường sắt</a:t>
            </a:r>
            <a:endParaRPr lang="en-US" sz="3000" b="1" dirty="0">
              <a:solidFill>
                <a:srgbClr val="FFFFFF"/>
              </a:solidFill>
              <a:latin typeface="Calibri" pitchFamily="34" charset="0"/>
              <a:cs typeface="Calibri" pitchFamily="34" charset="0"/>
            </a:endParaRPr>
          </a:p>
        </p:txBody>
      </p:sp>
      <p:grpSp>
        <p:nvGrpSpPr>
          <p:cNvPr id="4" name="Group 14"/>
          <p:cNvGrpSpPr/>
          <p:nvPr/>
        </p:nvGrpSpPr>
        <p:grpSpPr>
          <a:xfrm>
            <a:off x="438955" y="3490966"/>
            <a:ext cx="4559765" cy="1279153"/>
            <a:chOff x="0" y="0"/>
            <a:chExt cx="640647" cy="111379"/>
          </a:xfrm>
        </p:grpSpPr>
        <p:sp>
          <p:nvSpPr>
            <p:cNvPr id="41" name="Freeform 15"/>
            <p:cNvSpPr/>
            <p:nvPr/>
          </p:nvSpPr>
          <p:spPr>
            <a:xfrm>
              <a:off x="0" y="0"/>
              <a:ext cx="640647" cy="111379"/>
            </a:xfrm>
            <a:custGeom>
              <a:avLst/>
              <a:gdLst/>
              <a:ahLst/>
              <a:cxnLst/>
              <a:rect l="l" t="t" r="r" b="b"/>
              <a:pathLst>
                <a:path w="640647" h="111379">
                  <a:moveTo>
                    <a:pt x="40902" y="0"/>
                  </a:moveTo>
                  <a:lnTo>
                    <a:pt x="599745" y="0"/>
                  </a:lnTo>
                  <a:cubicBezTo>
                    <a:pt x="610592" y="0"/>
                    <a:pt x="620996" y="4309"/>
                    <a:pt x="628667" y="11980"/>
                  </a:cubicBezTo>
                  <a:cubicBezTo>
                    <a:pt x="636337" y="19651"/>
                    <a:pt x="640647" y="30054"/>
                    <a:pt x="640647" y="40902"/>
                  </a:cubicBezTo>
                  <a:lnTo>
                    <a:pt x="640647" y="70477"/>
                  </a:lnTo>
                  <a:cubicBezTo>
                    <a:pt x="640647" y="93067"/>
                    <a:pt x="622334" y="111379"/>
                    <a:pt x="599745" y="111379"/>
                  </a:cubicBezTo>
                  <a:lnTo>
                    <a:pt x="40902" y="111379"/>
                  </a:lnTo>
                  <a:cubicBezTo>
                    <a:pt x="18312" y="111379"/>
                    <a:pt x="0" y="93067"/>
                    <a:pt x="0" y="70477"/>
                  </a:cubicBezTo>
                  <a:lnTo>
                    <a:pt x="0" y="40902"/>
                  </a:lnTo>
                  <a:cubicBezTo>
                    <a:pt x="0" y="18312"/>
                    <a:pt x="18312" y="0"/>
                    <a:pt x="40902" y="0"/>
                  </a:cubicBezTo>
                  <a:close/>
                </a:path>
              </a:pathLst>
            </a:custGeom>
            <a:solidFill>
              <a:srgbClr val="015438"/>
            </a:solidFill>
          </p:spPr>
        </p:sp>
        <p:sp>
          <p:nvSpPr>
            <p:cNvPr id="42" name="TextBox 16"/>
            <p:cNvSpPr txBox="1"/>
            <p:nvPr/>
          </p:nvSpPr>
          <p:spPr>
            <a:xfrm>
              <a:off x="0" y="-47625"/>
              <a:ext cx="640647" cy="159004"/>
            </a:xfrm>
            <a:prstGeom prst="rect">
              <a:avLst/>
            </a:prstGeom>
          </p:spPr>
          <p:txBody>
            <a:bodyPr lIns="50800" tIns="50800" rIns="50800" bIns="50800" rtlCol="0" anchor="ctr"/>
            <a:lstStyle/>
            <a:p>
              <a:pPr algn="ctr">
                <a:lnSpc>
                  <a:spcPts val="3660"/>
                </a:lnSpc>
              </a:pPr>
              <a:endParaRPr/>
            </a:p>
          </p:txBody>
        </p:sp>
      </p:grpSp>
      <p:sp>
        <p:nvSpPr>
          <p:cNvPr id="43" name="Freeform 23"/>
          <p:cNvSpPr/>
          <p:nvPr/>
        </p:nvSpPr>
        <p:spPr>
          <a:xfrm>
            <a:off x="227422" y="3413506"/>
            <a:ext cx="1113697" cy="1310893"/>
          </a:xfrm>
          <a:custGeom>
            <a:avLst/>
            <a:gdLst/>
            <a:ahLst/>
            <a:cxnLst/>
            <a:rect l="l" t="t" r="r" b="b"/>
            <a:pathLst>
              <a:path w="1889459" h="1889459">
                <a:moveTo>
                  <a:pt x="0" y="0"/>
                </a:moveTo>
                <a:lnTo>
                  <a:pt x="1889459" y="0"/>
                </a:lnTo>
                <a:lnTo>
                  <a:pt x="1889459" y="1889459"/>
                </a:lnTo>
                <a:lnTo>
                  <a:pt x="0" y="1889459"/>
                </a:lnTo>
                <a:lnTo>
                  <a:pt x="0" y="0"/>
                </a:lnTo>
                <a:close/>
              </a:path>
            </a:pathLst>
          </a:custGeom>
          <a:blipFill>
            <a:blip cstate="print"/>
            <a:stretch>
              <a:fillRect/>
            </a:stretch>
          </a:blipFill>
        </p:spPr>
      </p:sp>
      <p:sp>
        <p:nvSpPr>
          <p:cNvPr id="44" name="TextBox 27"/>
          <p:cNvSpPr txBox="1"/>
          <p:nvPr/>
        </p:nvSpPr>
        <p:spPr>
          <a:xfrm>
            <a:off x="1338776" y="3657694"/>
            <a:ext cx="3461824" cy="923330"/>
          </a:xfrm>
          <a:prstGeom prst="rect">
            <a:avLst/>
          </a:prstGeom>
        </p:spPr>
        <p:txBody>
          <a:bodyPr wrap="square" lIns="0" tIns="0" rIns="0" bIns="0" rtlCol="0" anchor="t">
            <a:spAutoFit/>
          </a:bodyPr>
          <a:lstStyle/>
          <a:p>
            <a:pPr algn="ctr"/>
            <a:r>
              <a:rPr lang="en-US" sz="3000" b="1">
                <a:solidFill>
                  <a:srgbClr val="FFFFFF"/>
                </a:solidFill>
                <a:latin typeface="Calibri" pitchFamily="34" charset="0"/>
                <a:cs typeface="Calibri" pitchFamily="34" charset="0"/>
              </a:rPr>
              <a:t>Nhóm 3. Đường biển và đường sông</a:t>
            </a:r>
            <a:endParaRPr lang="en-US" sz="3000" b="1" dirty="0">
              <a:solidFill>
                <a:srgbClr val="FFFFFF"/>
              </a:solidFill>
              <a:latin typeface="Calibri" pitchFamily="34" charset="0"/>
              <a:cs typeface="Calibri" pitchFamily="34" charset="0"/>
            </a:endParaRPr>
          </a:p>
        </p:txBody>
      </p:sp>
      <p:grpSp>
        <p:nvGrpSpPr>
          <p:cNvPr id="5" name="Group 14"/>
          <p:cNvGrpSpPr/>
          <p:nvPr/>
        </p:nvGrpSpPr>
        <p:grpSpPr>
          <a:xfrm>
            <a:off x="423715" y="5014966"/>
            <a:ext cx="4559765" cy="1279153"/>
            <a:chOff x="0" y="0"/>
            <a:chExt cx="640647" cy="111379"/>
          </a:xfrm>
        </p:grpSpPr>
        <p:sp>
          <p:nvSpPr>
            <p:cNvPr id="46" name="Freeform 15"/>
            <p:cNvSpPr/>
            <p:nvPr/>
          </p:nvSpPr>
          <p:spPr>
            <a:xfrm>
              <a:off x="0" y="0"/>
              <a:ext cx="640647" cy="111379"/>
            </a:xfrm>
            <a:custGeom>
              <a:avLst/>
              <a:gdLst/>
              <a:ahLst/>
              <a:cxnLst/>
              <a:rect l="l" t="t" r="r" b="b"/>
              <a:pathLst>
                <a:path w="640647" h="111379">
                  <a:moveTo>
                    <a:pt x="40902" y="0"/>
                  </a:moveTo>
                  <a:lnTo>
                    <a:pt x="599745" y="0"/>
                  </a:lnTo>
                  <a:cubicBezTo>
                    <a:pt x="610592" y="0"/>
                    <a:pt x="620996" y="4309"/>
                    <a:pt x="628667" y="11980"/>
                  </a:cubicBezTo>
                  <a:cubicBezTo>
                    <a:pt x="636337" y="19651"/>
                    <a:pt x="640647" y="30054"/>
                    <a:pt x="640647" y="40902"/>
                  </a:cubicBezTo>
                  <a:lnTo>
                    <a:pt x="640647" y="70477"/>
                  </a:lnTo>
                  <a:cubicBezTo>
                    <a:pt x="640647" y="93067"/>
                    <a:pt x="622334" y="111379"/>
                    <a:pt x="599745" y="111379"/>
                  </a:cubicBezTo>
                  <a:lnTo>
                    <a:pt x="40902" y="111379"/>
                  </a:lnTo>
                  <a:cubicBezTo>
                    <a:pt x="18312" y="111379"/>
                    <a:pt x="0" y="93067"/>
                    <a:pt x="0" y="70477"/>
                  </a:cubicBezTo>
                  <a:lnTo>
                    <a:pt x="0" y="40902"/>
                  </a:lnTo>
                  <a:cubicBezTo>
                    <a:pt x="0" y="18312"/>
                    <a:pt x="18312" y="0"/>
                    <a:pt x="40902" y="0"/>
                  </a:cubicBezTo>
                  <a:close/>
                </a:path>
              </a:pathLst>
            </a:custGeom>
            <a:solidFill>
              <a:srgbClr val="015438"/>
            </a:solidFill>
          </p:spPr>
        </p:sp>
        <p:sp>
          <p:nvSpPr>
            <p:cNvPr id="47" name="TextBox 16"/>
            <p:cNvSpPr txBox="1"/>
            <p:nvPr/>
          </p:nvSpPr>
          <p:spPr>
            <a:xfrm>
              <a:off x="0" y="-47625"/>
              <a:ext cx="640647" cy="159004"/>
            </a:xfrm>
            <a:prstGeom prst="rect">
              <a:avLst/>
            </a:prstGeom>
          </p:spPr>
          <p:txBody>
            <a:bodyPr lIns="50800" tIns="50800" rIns="50800" bIns="50800" rtlCol="0" anchor="ctr"/>
            <a:lstStyle/>
            <a:p>
              <a:pPr algn="ctr">
                <a:lnSpc>
                  <a:spcPts val="3660"/>
                </a:lnSpc>
              </a:pPr>
              <a:endParaRPr/>
            </a:p>
          </p:txBody>
        </p:sp>
      </p:grpSp>
      <p:sp>
        <p:nvSpPr>
          <p:cNvPr id="48" name="Freeform 23"/>
          <p:cNvSpPr/>
          <p:nvPr/>
        </p:nvSpPr>
        <p:spPr>
          <a:xfrm>
            <a:off x="212182" y="4937506"/>
            <a:ext cx="1113697" cy="1310893"/>
          </a:xfrm>
          <a:custGeom>
            <a:avLst/>
            <a:gdLst/>
            <a:ahLst/>
            <a:cxnLst/>
            <a:rect l="l" t="t" r="r" b="b"/>
            <a:pathLst>
              <a:path w="1889459" h="1889459">
                <a:moveTo>
                  <a:pt x="0" y="0"/>
                </a:moveTo>
                <a:lnTo>
                  <a:pt x="1889459" y="0"/>
                </a:lnTo>
                <a:lnTo>
                  <a:pt x="1889459" y="1889459"/>
                </a:lnTo>
                <a:lnTo>
                  <a:pt x="0" y="1889459"/>
                </a:lnTo>
                <a:lnTo>
                  <a:pt x="0" y="0"/>
                </a:lnTo>
                <a:close/>
              </a:path>
            </a:pathLst>
          </a:custGeom>
          <a:blipFill>
            <a:blip cstate="print"/>
            <a:stretch>
              <a:fillRect/>
            </a:stretch>
          </a:blipFill>
        </p:spPr>
      </p:sp>
      <p:sp>
        <p:nvSpPr>
          <p:cNvPr id="49" name="TextBox 27"/>
          <p:cNvSpPr txBox="1"/>
          <p:nvPr/>
        </p:nvSpPr>
        <p:spPr>
          <a:xfrm>
            <a:off x="1323536" y="5181694"/>
            <a:ext cx="3461824" cy="923330"/>
          </a:xfrm>
          <a:prstGeom prst="rect">
            <a:avLst/>
          </a:prstGeom>
        </p:spPr>
        <p:txBody>
          <a:bodyPr wrap="square" lIns="0" tIns="0" rIns="0" bIns="0" rtlCol="0" anchor="t">
            <a:spAutoFit/>
          </a:bodyPr>
          <a:lstStyle/>
          <a:p>
            <a:pPr algn="ctr"/>
            <a:r>
              <a:rPr lang="en-US" sz="3000" b="1">
                <a:solidFill>
                  <a:srgbClr val="FFFFFF"/>
                </a:solidFill>
                <a:latin typeface="Calibri" pitchFamily="34" charset="0"/>
                <a:cs typeface="Calibri" pitchFamily="34" charset="0"/>
              </a:rPr>
              <a:t>Nhóm 4. </a:t>
            </a:r>
          </a:p>
          <a:p>
            <a:pPr algn="ctr"/>
            <a:r>
              <a:rPr lang="en-US" sz="3000" b="1">
                <a:solidFill>
                  <a:srgbClr val="FFFFFF"/>
                </a:solidFill>
                <a:latin typeface="Calibri" pitchFamily="34" charset="0"/>
                <a:cs typeface="Calibri" pitchFamily="34" charset="0"/>
              </a:rPr>
              <a:t>Đường hàng không</a:t>
            </a:r>
            <a:endParaRPr lang="en-US" sz="30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1000"/>
                                        <p:tgtEl>
                                          <p:spTgt spid="2"/>
                                        </p:tgtEl>
                                      </p:cBhvr>
                                    </p:animEffect>
                                  </p:childTnLst>
                                </p:cTn>
                              </p:par>
                              <p:par>
                                <p:cTn id="20" presetID="6"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1000"/>
                                        <p:tgtEl>
                                          <p:spTgt spid="3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circle(in)">
                                      <p:cBhvr>
                                        <p:cTn id="25" dur="10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1000"/>
                                        <p:tgtEl>
                                          <p:spTgt spid="3"/>
                                        </p:tgtEl>
                                      </p:cBhvr>
                                    </p:animEffect>
                                  </p:childTnLst>
                                </p:cTn>
                              </p:par>
                              <p:par>
                                <p:cTn id="31" presetID="6" presetClass="entr" presetSubtype="16"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circle(in)">
                                      <p:cBhvr>
                                        <p:cTn id="33" dur="1000"/>
                                        <p:tgtEl>
                                          <p:spTgt spid="38"/>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circle(in)">
                                      <p:cBhvr>
                                        <p:cTn id="36" dur="10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1000"/>
                                        <p:tgtEl>
                                          <p:spTgt spid="4"/>
                                        </p:tgtEl>
                                      </p:cBhvr>
                                    </p:animEffect>
                                  </p:childTnLst>
                                </p:cTn>
                              </p:par>
                              <p:par>
                                <p:cTn id="42" presetID="6" presetClass="entr" presetSubtype="16"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circle(in)">
                                      <p:cBhvr>
                                        <p:cTn id="44" dur="1000"/>
                                        <p:tgtEl>
                                          <p:spTgt spid="43"/>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circle(in)">
                                      <p:cBhvr>
                                        <p:cTn id="47" dur="10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circle(in)">
                                      <p:cBhvr>
                                        <p:cTn id="52" dur="1000"/>
                                        <p:tgtEl>
                                          <p:spTgt spid="5"/>
                                        </p:tgtEl>
                                      </p:cBhvr>
                                    </p:animEffect>
                                  </p:childTnLst>
                                </p:cTn>
                              </p:par>
                              <p:par>
                                <p:cTn id="53" presetID="6" presetClass="entr" presetSubtype="16"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circle(in)">
                                      <p:cBhvr>
                                        <p:cTn id="55" dur="1000"/>
                                        <p:tgtEl>
                                          <p:spTgt spid="48"/>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circle(in)">
                                      <p:cBhvr>
                                        <p:cTn id="58" dur="10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ppt_x</p:attrName>
                                        </p:attrNameLst>
                                      </p:cBhvr>
                                      <p:tavLst>
                                        <p:tav tm="0">
                                          <p:val>
                                            <p:strVal val="#ppt_x-.2"/>
                                          </p:val>
                                        </p:tav>
                                        <p:tav tm="100000">
                                          <p:val>
                                            <p:strVal val="#ppt_x"/>
                                          </p:val>
                                        </p:tav>
                                      </p:tavLst>
                                    </p:anim>
                                    <p:anim calcmode="lin" valueType="num">
                                      <p:cBhvr>
                                        <p:cTn id="6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34" grpId="0"/>
      <p:bldP spid="39" grpId="0"/>
      <p:bldP spid="44"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72666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75337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2. Một số ngành dịch vụ</a:t>
            </a:r>
          </a:p>
          <a:p>
            <a:pPr marL="571500" indent="-571500"/>
            <a:r>
              <a:rPr lang="en-US" sz="3000" b="1" i="1">
                <a:solidFill>
                  <a:srgbClr val="002060"/>
                </a:solidFill>
                <a:latin typeface="Calibri" pitchFamily="34" charset="0"/>
                <a:cs typeface="Calibri" pitchFamily="34" charset="0"/>
              </a:rPr>
              <a:t>a. Giao thông vận tải</a:t>
            </a:r>
            <a:endParaRPr lang="en-US" sz="3000" b="1" i="1">
              <a:latin typeface="Calibri" pitchFamily="34" charset="0"/>
              <a:cs typeface="Calibri" pitchFamily="34" charset="0"/>
            </a:endParaRPr>
          </a:p>
        </p:txBody>
      </p:sp>
      <p:graphicFrame>
        <p:nvGraphicFramePr>
          <p:cNvPr id="7" name="Table 6"/>
          <p:cNvGraphicFramePr>
            <a:graphicFrameLocks noGrp="1"/>
          </p:cNvGraphicFramePr>
          <p:nvPr/>
        </p:nvGraphicFramePr>
        <p:xfrm>
          <a:off x="344992" y="1819422"/>
          <a:ext cx="11298368" cy="4665036"/>
        </p:xfrm>
        <a:graphic>
          <a:graphicData uri="http://schemas.openxmlformats.org/drawingml/2006/table">
            <a:tbl>
              <a:tblPr/>
              <a:tblGrid>
                <a:gridCol w="894068">
                  <a:extLst>
                    <a:ext uri="{9D8B030D-6E8A-4147-A177-3AD203B41FA5}">
                      <a16:colId xmlns:a16="http://schemas.microsoft.com/office/drawing/2014/main" val="20000"/>
                    </a:ext>
                  </a:extLst>
                </a:gridCol>
                <a:gridCol w="1454754">
                  <a:extLst>
                    <a:ext uri="{9D8B030D-6E8A-4147-A177-3AD203B41FA5}">
                      <a16:colId xmlns:a16="http://schemas.microsoft.com/office/drawing/2014/main" val="20001"/>
                    </a:ext>
                  </a:extLst>
                </a:gridCol>
                <a:gridCol w="8949546">
                  <a:extLst>
                    <a:ext uri="{9D8B030D-6E8A-4147-A177-3AD203B41FA5}">
                      <a16:colId xmlns:a16="http://schemas.microsoft.com/office/drawing/2014/main" val="20002"/>
                    </a:ext>
                  </a:extLst>
                </a:gridCol>
              </a:tblGrid>
              <a:tr h="504516">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STT</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Ngành</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Tình hình phát triển</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26447">
                <a:tc>
                  <a:txBody>
                    <a:bodyPr/>
                    <a:lstStyle/>
                    <a:p>
                      <a:pPr algn="ctr">
                        <a:lnSpc>
                          <a:spcPct val="130000"/>
                        </a:lnSpc>
                        <a:spcBef>
                          <a:spcPts val="0"/>
                        </a:spcBef>
                        <a:spcAft>
                          <a:spcPts val="0"/>
                        </a:spcAft>
                      </a:pPr>
                      <a:r>
                        <a:rPr lang="en-US" sz="3000" b="1">
                          <a:solidFill>
                            <a:srgbClr val="000000"/>
                          </a:solidFill>
                          <a:latin typeface="Calibri" pitchFamily="34" charset="0"/>
                          <a:ea typeface="Calibri"/>
                          <a:cs typeface="Calibri" pitchFamily="34" charset="0"/>
                        </a:rPr>
                        <a:t>1</a:t>
                      </a: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US" sz="3000" b="1">
                          <a:solidFill>
                            <a:srgbClr val="000000"/>
                          </a:solidFill>
                          <a:latin typeface="Calibri" pitchFamily="34" charset="0"/>
                          <a:ea typeface="Calibri"/>
                          <a:cs typeface="Calibri" pitchFamily="34" charset="0"/>
                        </a:rPr>
                        <a:t>Đường ô</a:t>
                      </a:r>
                      <a:r>
                        <a:rPr lang="en-US" sz="3000" b="1" baseline="0">
                          <a:solidFill>
                            <a:srgbClr val="000000"/>
                          </a:solidFill>
                          <a:latin typeface="Calibri" pitchFamily="34" charset="0"/>
                          <a:ea typeface="Calibri"/>
                          <a:cs typeface="Calibri" pitchFamily="34" charset="0"/>
                        </a:rPr>
                        <a:t> tô</a:t>
                      </a: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2709195" y="2302749"/>
            <a:ext cx="8873205" cy="3933384"/>
          </a:xfrm>
          <a:prstGeom prst="rect">
            <a:avLst/>
          </a:prstGeom>
        </p:spPr>
        <p:txBody>
          <a:bodyPr wrap="square">
            <a:spAutoFit/>
          </a:bodyPr>
          <a:lstStyle/>
          <a:p>
            <a:pPr algn="just">
              <a:lnSpc>
                <a:spcPct val="130000"/>
              </a:lnSpc>
            </a:pPr>
            <a:r>
              <a:rPr lang="en-US" sz="3200" b="1">
                <a:solidFill>
                  <a:schemeClr val="bg2">
                    <a:lumMod val="10000"/>
                  </a:schemeClr>
                </a:solidFill>
                <a:latin typeface="Calibri" pitchFamily="34" charset="0"/>
                <a:cs typeface="Calibri" pitchFamily="34" charset="0"/>
              </a:rPr>
              <a:t>- L</a:t>
            </a:r>
            <a:r>
              <a:rPr lang="vi-VN" sz="3200" b="1">
                <a:solidFill>
                  <a:schemeClr val="bg2">
                    <a:lumMod val="10000"/>
                  </a:schemeClr>
                </a:solidFill>
                <a:latin typeface="Calibri" pitchFamily="34" charset="0"/>
                <a:cs typeface="Calibri" pitchFamily="34" charset="0"/>
              </a:rPr>
              <a:t>oại hình giao thông quan trọng nhất ở nước ta. </a:t>
            </a:r>
            <a:endParaRPr lang="en-US" sz="3200" b="1">
              <a:solidFill>
                <a:schemeClr val="bg2">
                  <a:lumMod val="10000"/>
                </a:schemeClr>
              </a:solidFill>
              <a:latin typeface="Calibri" pitchFamily="34" charset="0"/>
              <a:cs typeface="Calibri" pitchFamily="34" charset="0"/>
            </a:endParaRPr>
          </a:p>
          <a:p>
            <a:pPr algn="just">
              <a:lnSpc>
                <a:spcPct val="130000"/>
              </a:lnSpc>
            </a:pPr>
            <a:r>
              <a:rPr lang="en-US" sz="3200" b="1">
                <a:solidFill>
                  <a:schemeClr val="bg2">
                    <a:lumMod val="10000"/>
                  </a:schemeClr>
                </a:solidFill>
                <a:latin typeface="Calibri" pitchFamily="34" charset="0"/>
                <a:cs typeface="Calibri" pitchFamily="34" charset="0"/>
              </a:rPr>
              <a:t>- K</a:t>
            </a:r>
            <a:r>
              <a:rPr lang="vi-VN" sz="3200" b="1">
                <a:solidFill>
                  <a:schemeClr val="bg2">
                    <a:lumMod val="10000"/>
                  </a:schemeClr>
                </a:solidFill>
                <a:latin typeface="Calibri" pitchFamily="34" charset="0"/>
                <a:cs typeface="Calibri" pitchFamily="34" charset="0"/>
              </a:rPr>
              <a:t>ết nối các vùng, miền, </a:t>
            </a:r>
            <a:r>
              <a:rPr lang="en-US" sz="3200" b="1">
                <a:solidFill>
                  <a:schemeClr val="bg2">
                    <a:lumMod val="10000"/>
                  </a:schemeClr>
                </a:solidFill>
                <a:latin typeface="Calibri" pitchFamily="34" charset="0"/>
                <a:cs typeface="Calibri" pitchFamily="34" charset="0"/>
              </a:rPr>
              <a:t>TTKT,</a:t>
            </a:r>
            <a:r>
              <a:rPr lang="vi-VN" sz="3200" b="1">
                <a:solidFill>
                  <a:schemeClr val="bg2">
                    <a:lumMod val="10000"/>
                  </a:schemeClr>
                </a:solidFill>
                <a:latin typeface="Calibri" pitchFamily="34" charset="0"/>
                <a:cs typeface="Calibri" pitchFamily="34" charset="0"/>
              </a:rPr>
              <a:t> hành chính; n</a:t>
            </a:r>
            <a:r>
              <a:rPr lang="en-US" sz="3200" b="1">
                <a:solidFill>
                  <a:schemeClr val="bg2">
                    <a:lumMod val="10000"/>
                  </a:schemeClr>
                </a:solidFill>
                <a:latin typeface="Calibri" pitchFamily="34" charset="0"/>
                <a:cs typeface="Calibri" pitchFamily="34" charset="0"/>
              </a:rPr>
              <a:t>ối</a:t>
            </a:r>
            <a:r>
              <a:rPr lang="vi-VN" sz="3200" b="1">
                <a:solidFill>
                  <a:schemeClr val="bg2">
                    <a:lumMod val="10000"/>
                  </a:schemeClr>
                </a:solidFill>
                <a:latin typeface="Calibri" pitchFamily="34" charset="0"/>
                <a:cs typeface="Calibri" pitchFamily="34" charset="0"/>
              </a:rPr>
              <a:t> các cảng biển, cảng hàng không, cửa khẩu quốc tế. </a:t>
            </a:r>
            <a:endParaRPr lang="en-US" sz="3200" b="1">
              <a:solidFill>
                <a:schemeClr val="bg2">
                  <a:lumMod val="10000"/>
                </a:schemeClr>
              </a:solidFill>
              <a:latin typeface="Calibri" pitchFamily="34" charset="0"/>
              <a:cs typeface="Calibri" pitchFamily="34" charset="0"/>
            </a:endParaRPr>
          </a:p>
          <a:p>
            <a:pPr algn="just">
              <a:lnSpc>
                <a:spcPct val="130000"/>
              </a:lnSpc>
            </a:pPr>
            <a:r>
              <a:rPr lang="en-US" sz="3200" b="1">
                <a:solidFill>
                  <a:schemeClr val="bg2">
                    <a:lumMod val="10000"/>
                  </a:schemeClr>
                </a:solidFill>
                <a:latin typeface="Calibri" pitchFamily="34" charset="0"/>
                <a:cs typeface="Calibri" pitchFamily="34" charset="0"/>
              </a:rPr>
              <a:t>- </a:t>
            </a:r>
            <a:r>
              <a:rPr lang="vi-VN" sz="3200" b="1">
                <a:solidFill>
                  <a:schemeClr val="bg2">
                    <a:lumMod val="10000"/>
                  </a:schemeClr>
                </a:solidFill>
                <a:latin typeface="Calibri" pitchFamily="34" charset="0"/>
                <a:cs typeface="Calibri" pitchFamily="34" charset="0"/>
              </a:rPr>
              <a:t>Một số tuyến đường ô tô theo chiều bắc </a:t>
            </a:r>
            <a:r>
              <a:rPr lang="en-US" sz="3200" b="1">
                <a:solidFill>
                  <a:schemeClr val="bg2">
                    <a:lumMod val="10000"/>
                  </a:schemeClr>
                </a:solidFill>
                <a:latin typeface="Calibri" pitchFamily="34" charset="0"/>
                <a:cs typeface="Calibri" pitchFamily="34" charset="0"/>
              </a:rPr>
              <a:t>- </a:t>
            </a:r>
            <a:r>
              <a:rPr lang="vi-VN" sz="3200" b="1">
                <a:solidFill>
                  <a:schemeClr val="bg2">
                    <a:lumMod val="10000"/>
                  </a:schemeClr>
                </a:solidFill>
                <a:latin typeface="Calibri" pitchFamily="34" charset="0"/>
                <a:cs typeface="Calibri" pitchFamily="34" charset="0"/>
              </a:rPr>
              <a:t>nam</a:t>
            </a:r>
            <a:r>
              <a:rPr lang="en-US" sz="3200" b="1">
                <a:solidFill>
                  <a:schemeClr val="bg2">
                    <a:lumMod val="10000"/>
                  </a:schemeClr>
                </a:solidFill>
                <a:latin typeface="Calibri" pitchFamily="34" charset="0"/>
                <a:cs typeface="Calibri" pitchFamily="34" charset="0"/>
              </a:rPr>
              <a:t>: QL</a:t>
            </a:r>
            <a:r>
              <a:rPr lang="vi-VN" sz="3200" b="1">
                <a:solidFill>
                  <a:schemeClr val="bg2">
                    <a:lumMod val="10000"/>
                  </a:schemeClr>
                </a:solidFill>
                <a:latin typeface="Calibri" pitchFamily="34" charset="0"/>
                <a:cs typeface="Calibri" pitchFamily="34" charset="0"/>
              </a:rPr>
              <a:t> 1, đường H</a:t>
            </a:r>
            <a:r>
              <a:rPr lang="en-US" sz="3200" b="1">
                <a:solidFill>
                  <a:schemeClr val="bg2">
                    <a:lumMod val="10000"/>
                  </a:schemeClr>
                </a:solidFill>
                <a:latin typeface="Calibri" pitchFamily="34" charset="0"/>
                <a:cs typeface="Calibri" pitchFamily="34" charset="0"/>
              </a:rPr>
              <a:t>CM</a:t>
            </a:r>
            <a:r>
              <a:rPr lang="vi-VN" sz="3200" b="1">
                <a:solidFill>
                  <a:schemeClr val="bg2">
                    <a:lumMod val="10000"/>
                  </a:schemeClr>
                </a:solidFill>
                <a:latin typeface="Calibri" pitchFamily="34" charset="0"/>
                <a:cs typeface="Calibri" pitchFamily="34" charset="0"/>
              </a:rPr>
              <a:t>, đường cao tốc Bắc</a:t>
            </a:r>
            <a:r>
              <a:rPr lang="en-US" sz="3200" b="1">
                <a:solidFill>
                  <a:schemeClr val="bg2">
                    <a:lumMod val="10000"/>
                  </a:schemeClr>
                </a:solidFill>
                <a:latin typeface="Calibri" pitchFamily="34" charset="0"/>
                <a:cs typeface="Calibri" pitchFamily="34" charset="0"/>
              </a:rPr>
              <a:t> -</a:t>
            </a:r>
            <a:r>
              <a:rPr lang="vi-VN" sz="3200" b="1">
                <a:solidFill>
                  <a:schemeClr val="bg2">
                    <a:lumMod val="10000"/>
                  </a:schemeClr>
                </a:solidFill>
                <a:latin typeface="Calibri" pitchFamily="34" charset="0"/>
                <a:cs typeface="Calibri" pitchFamily="34" charset="0"/>
              </a:rPr>
              <a:t> Nam phía</a:t>
            </a:r>
            <a:r>
              <a:rPr lang="en-US" sz="3200" b="1">
                <a:solidFill>
                  <a:schemeClr val="bg2">
                    <a:lumMod val="10000"/>
                  </a:schemeClr>
                </a:solidFill>
                <a:latin typeface="Calibri" pitchFamily="34" charset="0"/>
                <a:cs typeface="Calibri" pitchFamily="34" charset="0"/>
              </a:rPr>
              <a:t> đ</a:t>
            </a:r>
            <a:r>
              <a:rPr lang="vi-VN" sz="3200" b="1">
                <a:solidFill>
                  <a:schemeClr val="bg2">
                    <a:lumMod val="10000"/>
                  </a:schemeClr>
                </a:solidFill>
                <a:latin typeface="Calibri" pitchFamily="34" charset="0"/>
                <a:cs typeface="Calibri" pitchFamily="34" charset="0"/>
              </a:rPr>
              <a:t>ông,..; theo chiều đông </a:t>
            </a:r>
            <a:r>
              <a:rPr lang="en-US" sz="3200" b="1">
                <a:solidFill>
                  <a:schemeClr val="bg2">
                    <a:lumMod val="10000"/>
                  </a:schemeClr>
                </a:solidFill>
                <a:latin typeface="Calibri" pitchFamily="34" charset="0"/>
                <a:cs typeface="Calibri" pitchFamily="34" charset="0"/>
              </a:rPr>
              <a:t>-</a:t>
            </a:r>
            <a:r>
              <a:rPr lang="vi-VN" sz="3200" b="1">
                <a:solidFill>
                  <a:schemeClr val="bg2">
                    <a:lumMod val="10000"/>
                  </a:schemeClr>
                </a:solidFill>
                <a:latin typeface="Calibri" pitchFamily="34" charset="0"/>
                <a:cs typeface="Calibri" pitchFamily="34" charset="0"/>
              </a:rPr>
              <a:t> tây là </a:t>
            </a:r>
            <a:r>
              <a:rPr lang="en-US" sz="3200" b="1">
                <a:solidFill>
                  <a:schemeClr val="bg2">
                    <a:lumMod val="10000"/>
                  </a:schemeClr>
                </a:solidFill>
                <a:latin typeface="Calibri" pitchFamily="34" charset="0"/>
                <a:cs typeface="Calibri" pitchFamily="34" charset="0"/>
              </a:rPr>
              <a:t>QL</a:t>
            </a:r>
            <a:r>
              <a:rPr lang="vi-VN" sz="3200" b="1">
                <a:solidFill>
                  <a:schemeClr val="bg2">
                    <a:lumMod val="10000"/>
                  </a:schemeClr>
                </a:solidFill>
                <a:latin typeface="Calibri" pitchFamily="34" charset="0"/>
                <a:cs typeface="Calibri" pitchFamily="34" charset="0"/>
              </a:rPr>
              <a:t>7, 8, 9,51,...</a:t>
            </a:r>
            <a:endParaRPr lang="en-US" sz="3200" b="1">
              <a:solidFill>
                <a:schemeClr val="bg2">
                  <a:lumMod val="10000"/>
                </a:schemeClr>
              </a:solidFill>
              <a:latin typeface="Calibri" pitchFamily="34" charset="0"/>
              <a:cs typeface="Calibri" pitchFamily="34" charset="0"/>
            </a:endParaRPr>
          </a:p>
        </p:txBody>
      </p:sp>
      <p:sp>
        <p:nvSpPr>
          <p:cNvPr id="9" name="TextBox 8"/>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591001-84B6-4F15-925C-5F9E5447A77E}"/>
              </a:ext>
            </a:extLst>
          </p:cNvPr>
          <p:cNvPicPr>
            <a:picLocks noChangeAspect="1"/>
          </p:cNvPicPr>
          <p:nvPr/>
        </p:nvPicPr>
        <p:blipFill>
          <a:blip r:embed="rId3">
            <a:extLst>
              <a:ext uri="{BEBA8EAE-BF5A-486C-A8C5-ECC9F3942E4B}">
                <a14:imgProps xmlns:a14="http://schemas.microsoft.com/office/drawing/2010/main">
                  <a14:imgLayer>
                    <a14:imgEffect>
                      <a14:backgroundRemoval t="4964" b="96496" l="7328" r="91667">
                        <a14:foregroundMark x1="73851" y1="7591" x2="73851" y2="7591"/>
                        <a14:foregroundMark x1="79454" y1="5255" x2="79454" y2="5255"/>
                        <a14:foregroundMark x1="91954" y1="47299" x2="91954" y2="47299"/>
                        <a14:foregroundMark x1="47270" y1="95036" x2="47270" y2="95036"/>
                        <a14:foregroundMark x1="60489" y1="82336" x2="60489" y2="82336"/>
                        <a14:foregroundMark x1="54023" y1="89343" x2="54023" y2="89343"/>
                        <a14:foregroundMark x1="51437" y1="95036" x2="51437" y2="95036"/>
                        <a14:foregroundMark x1="53736" y1="89343" x2="53736" y2="89343"/>
                        <a14:foregroundMark x1="16954" y1="80292" x2="16954" y2="80292"/>
                        <a14:foregroundMark x1="23563" y1="74745" x2="23563" y2="74745"/>
                        <a14:foregroundMark x1="30460" y1="70073" x2="30460" y2="70073"/>
                        <a14:foregroundMark x1="26580" y1="72701" x2="26580" y2="72701"/>
                        <a14:foregroundMark x1="22845" y1="75912" x2="21839" y2="77226"/>
                        <a14:foregroundMark x1="18966" y1="80292" x2="18966" y2="80292"/>
                        <a14:foregroundMark x1="11782" y1="88613" x2="11782" y2="88613"/>
                        <a14:foregroundMark x1="9195" y1="92555" x2="9195" y2="92555"/>
                        <a14:foregroundMark x1="7471" y1="95766" x2="7328" y2="96496"/>
                      </a14:backgroundRemoval>
                    </a14:imgEffect>
                  </a14:imgLayer>
                </a14:imgProps>
              </a:ext>
            </a:extLst>
          </a:blip>
          <a:stretch>
            <a:fillRect/>
          </a:stretch>
        </p:blipFill>
        <p:spPr>
          <a:xfrm rot="20503090">
            <a:off x="3226392" y="2228742"/>
            <a:ext cx="4858535" cy="4781748"/>
          </a:xfrm>
          <a:prstGeom prst="rect">
            <a:avLst/>
          </a:prstGeom>
        </p:spPr>
      </p:pic>
      <p:sp>
        <p:nvSpPr>
          <p:cNvPr id="2" name="Rectangle 1">
            <a:extLst>
              <a:ext uri="{FF2B5EF4-FFF2-40B4-BE49-F238E27FC236}">
                <a16:creationId xmlns:a16="http://schemas.microsoft.com/office/drawing/2014/main" id="{AE09C41C-1952-4C19-BCA0-17E93A6A62DA}"/>
              </a:ext>
            </a:extLst>
          </p:cNvPr>
          <p:cNvSpPr/>
          <p:nvPr/>
        </p:nvSpPr>
        <p:spPr>
          <a:xfrm>
            <a:off x="0" y="0"/>
            <a:ext cx="12175513" cy="68580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a:latin typeface="Calibri" pitchFamily="34" charset="0"/>
              <a:cs typeface="Calibri" pitchFamily="34" charset="0"/>
            </a:endParaRPr>
          </a:p>
        </p:txBody>
      </p:sp>
      <p:grpSp>
        <p:nvGrpSpPr>
          <p:cNvPr id="8" name="Group 17">
            <a:extLst>
              <a:ext uri="{FF2B5EF4-FFF2-40B4-BE49-F238E27FC236}">
                <a16:creationId xmlns:a16="http://schemas.microsoft.com/office/drawing/2014/main" id="{2E848A06-133B-4A73-B09E-2A60CA7909D9}"/>
              </a:ext>
            </a:extLst>
          </p:cNvPr>
          <p:cNvGrpSpPr/>
          <p:nvPr/>
        </p:nvGrpSpPr>
        <p:grpSpPr>
          <a:xfrm>
            <a:off x="77542" y="878703"/>
            <a:ext cx="5929363" cy="5440080"/>
            <a:chOff x="1529902" y="1193700"/>
            <a:chExt cx="4194438" cy="4626064"/>
          </a:xfrm>
        </p:grpSpPr>
        <p:sp>
          <p:nvSpPr>
            <p:cNvPr id="21" name="Rectangle 20">
              <a:extLst>
                <a:ext uri="{FF2B5EF4-FFF2-40B4-BE49-F238E27FC236}">
                  <a16:creationId xmlns:a16="http://schemas.microsoft.com/office/drawing/2014/main" id="{29917BA2-BFC2-4972-A6E2-E1E94861E74C}"/>
                </a:ext>
              </a:extLst>
            </p:cNvPr>
            <p:cNvSpPr/>
            <p:nvPr/>
          </p:nvSpPr>
          <p:spPr>
            <a:xfrm>
              <a:off x="1850938" y="1193700"/>
              <a:ext cx="3552366" cy="4626064"/>
            </a:xfrm>
            <a:prstGeom prst="rect">
              <a:avLst/>
            </a:prstGeom>
            <a:solidFill>
              <a:sysClr val="window" lastClr="FFFFFF"/>
            </a:solidFill>
            <a:ln w="12700" cap="flat" cmpd="sng" algn="ctr">
              <a:solidFill>
                <a:srgbClr val="00B050"/>
              </a:solidFill>
              <a:prstDash val="solid"/>
              <a:miter lim="800000"/>
            </a:ln>
            <a:effectLst>
              <a:outerShdw blurRad="50800" dist="38100" dir="2700000" algn="tl" rotWithShape="0">
                <a:prstClr val="black">
                  <a:alpha val="3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N" sz="2800" b="1" i="0" u="none" strike="noStrike" kern="0" cap="none" spc="0" normalizeH="0" baseline="0" noProof="0">
                <a:ln>
                  <a:noFill/>
                </a:ln>
                <a:solidFill>
                  <a:prstClr val="white"/>
                </a:solidFill>
                <a:effectLst/>
                <a:uLnTx/>
                <a:uFillTx/>
                <a:latin typeface="Calibri" pitchFamily="34" charset="0"/>
                <a:cs typeface="Calibri" pitchFamily="34" charset="0"/>
              </a:endParaRPr>
            </a:p>
          </p:txBody>
        </p:sp>
        <p:grpSp>
          <p:nvGrpSpPr>
            <p:cNvPr id="9" name="Group 21">
              <a:extLst>
                <a:ext uri="{FF2B5EF4-FFF2-40B4-BE49-F238E27FC236}">
                  <a16:creationId xmlns:a16="http://schemas.microsoft.com/office/drawing/2014/main" id="{791CDC4E-FA58-467D-B28A-7CAE4BADD654}"/>
                </a:ext>
              </a:extLst>
            </p:cNvPr>
            <p:cNvGrpSpPr/>
            <p:nvPr/>
          </p:nvGrpSpPr>
          <p:grpSpPr>
            <a:xfrm>
              <a:off x="1529902" y="1193700"/>
              <a:ext cx="4194438" cy="1308176"/>
              <a:chOff x="2679331" y="1277278"/>
              <a:chExt cx="2741986" cy="855181"/>
            </a:xfrm>
          </p:grpSpPr>
          <p:sp>
            <p:nvSpPr>
              <p:cNvPr id="23" name="Rectangle: Rounded Corners 22">
                <a:extLst>
                  <a:ext uri="{FF2B5EF4-FFF2-40B4-BE49-F238E27FC236}">
                    <a16:creationId xmlns:a16="http://schemas.microsoft.com/office/drawing/2014/main" id="{85F9D7CA-0FA5-4126-B2B4-1A01FD2AC79A}"/>
                  </a:ext>
                </a:extLst>
              </p:cNvPr>
              <p:cNvSpPr/>
              <p:nvPr/>
            </p:nvSpPr>
            <p:spPr>
              <a:xfrm>
                <a:off x="2679331" y="1434082"/>
                <a:ext cx="2741986" cy="574761"/>
              </a:xfrm>
              <a:prstGeom prst="roundRect">
                <a:avLst>
                  <a:gd name="adj" fmla="val 50000"/>
                </a:avLst>
              </a:prstGeom>
              <a:solidFill>
                <a:srgbClr val="00B05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N" sz="2800" b="1" i="0" u="none" strike="noStrike" kern="0" cap="none" spc="0" normalizeH="0" baseline="0" noProof="0" dirty="0">
                  <a:ln>
                    <a:noFill/>
                  </a:ln>
                  <a:solidFill>
                    <a:prstClr val="white"/>
                  </a:solidFill>
                  <a:effectLst/>
                  <a:uLnTx/>
                  <a:uFillTx/>
                  <a:latin typeface="Calibri" pitchFamily="34" charset="0"/>
                  <a:cs typeface="Calibri" pitchFamily="34" charset="0"/>
                </a:endParaRPr>
              </a:p>
            </p:txBody>
          </p:sp>
          <p:grpSp>
            <p:nvGrpSpPr>
              <p:cNvPr id="10" name="Group 23">
                <a:extLst>
                  <a:ext uri="{FF2B5EF4-FFF2-40B4-BE49-F238E27FC236}">
                    <a16:creationId xmlns:a16="http://schemas.microsoft.com/office/drawing/2014/main" id="{AA2D262B-B99A-4DD2-8474-DAB95D262462}"/>
                  </a:ext>
                </a:extLst>
              </p:cNvPr>
              <p:cNvGrpSpPr/>
              <p:nvPr/>
            </p:nvGrpSpPr>
            <p:grpSpPr>
              <a:xfrm>
                <a:off x="2928514" y="1277278"/>
                <a:ext cx="747611" cy="855181"/>
                <a:chOff x="2627690" y="1483294"/>
                <a:chExt cx="747611" cy="855181"/>
              </a:xfrm>
            </p:grpSpPr>
            <p:sp>
              <p:nvSpPr>
                <p:cNvPr id="25" name="Oval 24">
                  <a:extLst>
                    <a:ext uri="{FF2B5EF4-FFF2-40B4-BE49-F238E27FC236}">
                      <a16:creationId xmlns:a16="http://schemas.microsoft.com/office/drawing/2014/main" id="{71088D21-C818-40DD-ADC5-F4C106E36C37}"/>
                    </a:ext>
                  </a:extLst>
                </p:cNvPr>
                <p:cNvSpPr/>
                <p:nvPr/>
              </p:nvSpPr>
              <p:spPr>
                <a:xfrm>
                  <a:off x="2627690" y="1483294"/>
                  <a:ext cx="747611" cy="855181"/>
                </a:xfrm>
                <a:prstGeom prst="ellipse">
                  <a:avLst/>
                </a:prstGeom>
                <a:solidFill>
                  <a:srgbClr val="00B050"/>
                </a:solidFill>
                <a:ln w="12700" cap="flat" cmpd="sng" algn="ctr">
                  <a:noFill/>
                  <a:prstDash val="solid"/>
                  <a:miter lim="800000"/>
                </a:ln>
                <a:effectLst>
                  <a:outerShdw blurRad="63500" algn="ctr" rotWithShape="0">
                    <a:prstClr val="black">
                      <a:alpha val="3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N" sz="2800" b="1" i="0" u="none" strike="noStrike" kern="0" cap="none" spc="0" normalizeH="0" baseline="0" noProof="0" dirty="0">
                    <a:ln>
                      <a:noFill/>
                    </a:ln>
                    <a:solidFill>
                      <a:prstClr val="white"/>
                    </a:solidFill>
                    <a:effectLst/>
                    <a:uLnTx/>
                    <a:uFillTx/>
                    <a:latin typeface="Calibri" pitchFamily="34" charset="0"/>
                    <a:cs typeface="Calibri" pitchFamily="34" charset="0"/>
                  </a:endParaRPr>
                </a:p>
              </p:txBody>
            </p:sp>
            <p:sp>
              <p:nvSpPr>
                <p:cNvPr id="26" name="Oval 25">
                  <a:extLst>
                    <a:ext uri="{FF2B5EF4-FFF2-40B4-BE49-F238E27FC236}">
                      <a16:creationId xmlns:a16="http://schemas.microsoft.com/office/drawing/2014/main" id="{CE6EAFAF-9A62-48AA-BDE5-DFCD5B87FB91}"/>
                    </a:ext>
                  </a:extLst>
                </p:cNvPr>
                <p:cNvSpPr/>
                <p:nvPr/>
              </p:nvSpPr>
              <p:spPr>
                <a:xfrm>
                  <a:off x="2685537" y="1550735"/>
                  <a:ext cx="631918" cy="71162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N" sz="2800" b="1" i="0" u="none" strike="noStrike" kern="0" cap="none" spc="0" normalizeH="0" baseline="0" noProof="0">
                    <a:ln>
                      <a:noFill/>
                    </a:ln>
                    <a:solidFill>
                      <a:prstClr val="white"/>
                    </a:solidFill>
                    <a:effectLst/>
                    <a:uLnTx/>
                    <a:uFillTx/>
                    <a:latin typeface="Calibri" pitchFamily="34" charset="0"/>
                    <a:cs typeface="Calibri" pitchFamily="34" charset="0"/>
                  </a:endParaRPr>
                </a:p>
              </p:txBody>
            </p:sp>
          </p:grpSp>
        </p:grpSp>
      </p:grpSp>
      <p:sp>
        <p:nvSpPr>
          <p:cNvPr id="3" name="TextBox 2">
            <a:extLst>
              <a:ext uri="{FF2B5EF4-FFF2-40B4-BE49-F238E27FC236}">
                <a16:creationId xmlns:a16="http://schemas.microsoft.com/office/drawing/2014/main" id="{F9E77E51-57A2-40F8-82AC-79DE3EC132DB}"/>
              </a:ext>
            </a:extLst>
          </p:cNvPr>
          <p:cNvSpPr txBox="1"/>
          <p:nvPr/>
        </p:nvSpPr>
        <p:spPr>
          <a:xfrm>
            <a:off x="717452" y="1187595"/>
            <a:ext cx="1322363" cy="954107"/>
          </a:xfrm>
          <a:prstGeom prst="rect">
            <a:avLst/>
          </a:prstGeom>
          <a:noFill/>
        </p:spPr>
        <p:txBody>
          <a:bodyPr wrap="square" rtlCol="0">
            <a:spAutoFit/>
          </a:bodyPr>
          <a:lstStyle/>
          <a:p>
            <a:pPr algn="ctr"/>
            <a:r>
              <a:rPr lang="en-US" sz="2800" b="1">
                <a:solidFill>
                  <a:srgbClr val="C00000"/>
                </a:solidFill>
                <a:latin typeface="Calibri" pitchFamily="34" charset="0"/>
                <a:cs typeface="Calibri" pitchFamily="34" charset="0"/>
              </a:rPr>
              <a:t>QUỐC LỘ 1</a:t>
            </a:r>
          </a:p>
        </p:txBody>
      </p:sp>
      <p:sp>
        <p:nvSpPr>
          <p:cNvPr id="4" name="TextBox 3">
            <a:extLst>
              <a:ext uri="{FF2B5EF4-FFF2-40B4-BE49-F238E27FC236}">
                <a16:creationId xmlns:a16="http://schemas.microsoft.com/office/drawing/2014/main" id="{17E478A3-9836-409C-A19A-C6061C2B0BC4}"/>
              </a:ext>
            </a:extLst>
          </p:cNvPr>
          <p:cNvSpPr txBox="1"/>
          <p:nvPr/>
        </p:nvSpPr>
        <p:spPr>
          <a:xfrm>
            <a:off x="2026896" y="1325721"/>
            <a:ext cx="3375097" cy="523220"/>
          </a:xfrm>
          <a:prstGeom prst="rect">
            <a:avLst/>
          </a:prstGeom>
          <a:noFill/>
        </p:spPr>
        <p:txBody>
          <a:bodyPr wrap="square" rtlCol="0">
            <a:spAutoFit/>
          </a:bodyPr>
          <a:lstStyle/>
          <a:p>
            <a:r>
              <a:rPr lang="en-US" sz="2800" b="1">
                <a:solidFill>
                  <a:schemeClr val="bg1"/>
                </a:solidFill>
                <a:latin typeface="Calibri" pitchFamily="34" charset="0"/>
                <a:cs typeface="Calibri" pitchFamily="34" charset="0"/>
              </a:rPr>
              <a:t>Tuyến “X</a:t>
            </a:r>
            <a:r>
              <a:rPr lang="vi-VN" sz="2800" b="1">
                <a:solidFill>
                  <a:schemeClr val="bg1"/>
                </a:solidFill>
                <a:latin typeface="Calibri" pitchFamily="34" charset="0"/>
                <a:cs typeface="Calibri" pitchFamily="34" charset="0"/>
              </a:rPr>
              <a:t>ư</a:t>
            </a:r>
            <a:r>
              <a:rPr lang="en-US" sz="2800" b="1">
                <a:solidFill>
                  <a:schemeClr val="bg1"/>
                </a:solidFill>
                <a:latin typeface="Calibri" pitchFamily="34" charset="0"/>
                <a:cs typeface="Calibri" pitchFamily="34" charset="0"/>
              </a:rPr>
              <a:t>ơng sống”</a:t>
            </a:r>
          </a:p>
        </p:txBody>
      </p:sp>
      <p:sp>
        <p:nvSpPr>
          <p:cNvPr id="5" name="TextBox 4">
            <a:extLst>
              <a:ext uri="{FF2B5EF4-FFF2-40B4-BE49-F238E27FC236}">
                <a16:creationId xmlns:a16="http://schemas.microsoft.com/office/drawing/2014/main" id="{3B749DE6-CF90-4CD4-8E05-0A4E64E4FB55}"/>
              </a:ext>
            </a:extLst>
          </p:cNvPr>
          <p:cNvSpPr txBox="1"/>
          <p:nvPr/>
        </p:nvSpPr>
        <p:spPr>
          <a:xfrm>
            <a:off x="2464337" y="72338"/>
            <a:ext cx="2740709" cy="523220"/>
          </a:xfrm>
          <a:prstGeom prst="rect">
            <a:avLst/>
          </a:prstGeom>
          <a:noFill/>
        </p:spPr>
        <p:txBody>
          <a:bodyPr wrap="square" rtlCol="0">
            <a:spAutoFit/>
          </a:bodyPr>
          <a:lstStyle/>
          <a:p>
            <a:pPr algn="ctr"/>
            <a:r>
              <a:rPr lang="en-US" sz="2800" b="1">
                <a:solidFill>
                  <a:srgbClr val="C00000"/>
                </a:solidFill>
                <a:latin typeface="Calibri" pitchFamily="34" charset="0"/>
                <a:cs typeface="Calibri" pitchFamily="34" charset="0"/>
              </a:rPr>
              <a:t>EM CÓ BIẾT</a:t>
            </a:r>
          </a:p>
        </p:txBody>
      </p:sp>
      <p:sp>
        <p:nvSpPr>
          <p:cNvPr id="7" name="TextBox 6">
            <a:extLst>
              <a:ext uri="{FF2B5EF4-FFF2-40B4-BE49-F238E27FC236}">
                <a16:creationId xmlns:a16="http://schemas.microsoft.com/office/drawing/2014/main" id="{BF2DAF79-CF79-47EC-9D2F-48AB433C3E26}"/>
              </a:ext>
            </a:extLst>
          </p:cNvPr>
          <p:cNvSpPr txBox="1"/>
          <p:nvPr/>
        </p:nvSpPr>
        <p:spPr>
          <a:xfrm>
            <a:off x="427482" y="2364198"/>
            <a:ext cx="4921758" cy="1212640"/>
          </a:xfrm>
          <a:prstGeom prst="rect">
            <a:avLst/>
          </a:prstGeom>
          <a:noFill/>
        </p:spPr>
        <p:txBody>
          <a:bodyPr wrap="square" rtlCol="0">
            <a:spAutoFit/>
          </a:bodyPr>
          <a:lstStyle/>
          <a:p>
            <a:pPr algn="just">
              <a:lnSpc>
                <a:spcPct val="130000"/>
              </a:lnSpc>
            </a:pPr>
            <a:r>
              <a:rPr lang="en-US" sz="2800" b="1">
                <a:latin typeface="Calibri" pitchFamily="34" charset="0"/>
                <a:cs typeface="Calibri" pitchFamily="34" charset="0"/>
              </a:rPr>
              <a:t>- Từ cửa khẩu Hữu Nghị (Lạng S</a:t>
            </a:r>
            <a:r>
              <a:rPr lang="vi-VN" sz="2800" b="1">
                <a:latin typeface="Calibri" pitchFamily="34" charset="0"/>
                <a:cs typeface="Calibri" pitchFamily="34" charset="0"/>
              </a:rPr>
              <a:t>ơ</a:t>
            </a:r>
            <a:r>
              <a:rPr lang="en-US" sz="2800" b="1">
                <a:latin typeface="Calibri" pitchFamily="34" charset="0"/>
                <a:cs typeface="Calibri" pitchFamily="34" charset="0"/>
              </a:rPr>
              <a:t>n) đến Năm Căn (Cà Mau).</a:t>
            </a:r>
          </a:p>
        </p:txBody>
      </p:sp>
      <p:sp>
        <p:nvSpPr>
          <p:cNvPr id="44" name="TextBox 43">
            <a:extLst>
              <a:ext uri="{FF2B5EF4-FFF2-40B4-BE49-F238E27FC236}">
                <a16:creationId xmlns:a16="http://schemas.microsoft.com/office/drawing/2014/main" id="{5AEC5153-93C1-4165-A9ED-1F94CDD8569C}"/>
              </a:ext>
            </a:extLst>
          </p:cNvPr>
          <p:cNvSpPr txBox="1"/>
          <p:nvPr/>
        </p:nvSpPr>
        <p:spPr>
          <a:xfrm>
            <a:off x="418699" y="3181308"/>
            <a:ext cx="4876431" cy="652486"/>
          </a:xfrm>
          <a:prstGeom prst="rect">
            <a:avLst/>
          </a:prstGeom>
          <a:noFill/>
        </p:spPr>
        <p:txBody>
          <a:bodyPr wrap="square" rtlCol="0">
            <a:spAutoFit/>
          </a:bodyPr>
          <a:lstStyle/>
          <a:p>
            <a:pPr algn="just">
              <a:lnSpc>
                <a:spcPct val="130000"/>
              </a:lnSpc>
            </a:pPr>
            <a:r>
              <a:rPr lang="en-US" sz="2800" b="1">
                <a:latin typeface="Calibri" pitchFamily="34" charset="0"/>
                <a:cs typeface="Calibri" pitchFamily="34" charset="0"/>
              </a:rPr>
              <a:t>- Chiều dài: </a:t>
            </a:r>
            <a:r>
              <a:rPr lang="en-US" sz="2800" b="1">
                <a:solidFill>
                  <a:srgbClr val="FF0000"/>
                </a:solidFill>
                <a:latin typeface="Calibri" pitchFamily="34" charset="0"/>
                <a:cs typeface="Calibri" pitchFamily="34" charset="0"/>
              </a:rPr>
              <a:t>2.300</a:t>
            </a:r>
            <a:r>
              <a:rPr lang="en-US" sz="2800" b="1">
                <a:latin typeface="Calibri" pitchFamily="34" charset="0"/>
                <a:cs typeface="Calibri" pitchFamily="34" charset="0"/>
              </a:rPr>
              <a:t>km</a:t>
            </a:r>
          </a:p>
        </p:txBody>
      </p:sp>
      <p:sp>
        <p:nvSpPr>
          <p:cNvPr id="45" name="TextBox 44">
            <a:extLst>
              <a:ext uri="{FF2B5EF4-FFF2-40B4-BE49-F238E27FC236}">
                <a16:creationId xmlns:a16="http://schemas.microsoft.com/office/drawing/2014/main" id="{AD86F18D-B593-438A-8117-B3A46B8DE7CA}"/>
              </a:ext>
            </a:extLst>
          </p:cNvPr>
          <p:cNvSpPr txBox="1"/>
          <p:nvPr/>
        </p:nvSpPr>
        <p:spPr>
          <a:xfrm>
            <a:off x="424732" y="3823136"/>
            <a:ext cx="4876431" cy="1212640"/>
          </a:xfrm>
          <a:prstGeom prst="rect">
            <a:avLst/>
          </a:prstGeom>
          <a:noFill/>
        </p:spPr>
        <p:txBody>
          <a:bodyPr wrap="square" rtlCol="0">
            <a:spAutoFit/>
          </a:bodyPr>
          <a:lstStyle/>
          <a:p>
            <a:pPr algn="just">
              <a:lnSpc>
                <a:spcPct val="130000"/>
              </a:lnSpc>
            </a:pPr>
            <a:r>
              <a:rPr lang="en-US" sz="2800" b="1">
                <a:latin typeface="Calibri" pitchFamily="34" charset="0"/>
                <a:cs typeface="Calibri" pitchFamily="34" charset="0"/>
              </a:rPr>
              <a:t>- Nối 6/7 vùng kinh tế (trừ vùng Tây Nguyên).</a:t>
            </a:r>
          </a:p>
        </p:txBody>
      </p:sp>
      <p:sp>
        <p:nvSpPr>
          <p:cNvPr id="46" name="TextBox 45">
            <a:extLst>
              <a:ext uri="{FF2B5EF4-FFF2-40B4-BE49-F238E27FC236}">
                <a16:creationId xmlns:a16="http://schemas.microsoft.com/office/drawing/2014/main" id="{278971D1-5DE4-4F67-A8EC-670ADDBF95CB}"/>
              </a:ext>
            </a:extLst>
          </p:cNvPr>
          <p:cNvSpPr txBox="1"/>
          <p:nvPr/>
        </p:nvSpPr>
        <p:spPr>
          <a:xfrm>
            <a:off x="424732" y="4752575"/>
            <a:ext cx="5034201" cy="1212640"/>
          </a:xfrm>
          <a:prstGeom prst="rect">
            <a:avLst/>
          </a:prstGeom>
          <a:noFill/>
        </p:spPr>
        <p:txBody>
          <a:bodyPr wrap="square" rtlCol="0">
            <a:spAutoFit/>
          </a:bodyPr>
          <a:lstStyle/>
          <a:p>
            <a:pPr algn="just">
              <a:lnSpc>
                <a:spcPct val="130000"/>
              </a:lnSpc>
            </a:pPr>
            <a:r>
              <a:rPr lang="en-US" sz="2800" b="1">
                <a:latin typeface="Calibri" pitchFamily="34" charset="0"/>
                <a:cs typeface="Calibri" pitchFamily="34" charset="0"/>
              </a:rPr>
              <a:t>- Đi qua </a:t>
            </a:r>
            <a:r>
              <a:rPr lang="en-US" sz="2800" b="1">
                <a:solidFill>
                  <a:srgbClr val="FF0000"/>
                </a:solidFill>
                <a:latin typeface="Calibri" pitchFamily="34" charset="0"/>
                <a:cs typeface="Calibri" pitchFamily="34" charset="0"/>
              </a:rPr>
              <a:t>hầu hết các trung tâm kinh tế lớn </a:t>
            </a:r>
            <a:r>
              <a:rPr lang="en-US" sz="2800" b="1">
                <a:latin typeface="Calibri" pitchFamily="34" charset="0"/>
                <a:cs typeface="Calibri" pitchFamily="34" charset="0"/>
              </a:rPr>
              <a:t>của n</a:t>
            </a:r>
            <a:r>
              <a:rPr lang="vi-VN" sz="2800" b="1">
                <a:latin typeface="Calibri" pitchFamily="34" charset="0"/>
                <a:cs typeface="Calibri" pitchFamily="34" charset="0"/>
              </a:rPr>
              <a:t>ư</a:t>
            </a:r>
            <a:r>
              <a:rPr lang="en-US" sz="2800" b="1">
                <a:latin typeface="Calibri" pitchFamily="34" charset="0"/>
                <a:cs typeface="Calibri" pitchFamily="34" charset="0"/>
              </a:rPr>
              <a:t>ớc ta.</a:t>
            </a:r>
          </a:p>
        </p:txBody>
      </p:sp>
      <p:pic>
        <p:nvPicPr>
          <p:cNvPr id="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715" y="3414716"/>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715" y="3414716"/>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dministrator\Desktop\Ảnh GS 9\cau-hoi-trang-147-dia-li-lop-9 (1).png"/>
          <p:cNvPicPr>
            <a:picLocks noChangeAspect="1" noChangeArrowheads="1"/>
          </p:cNvPicPr>
          <p:nvPr/>
        </p:nvPicPr>
        <p:blipFill>
          <a:blip r:embed="rId5"/>
          <a:srcRect/>
          <a:stretch>
            <a:fillRect/>
          </a:stretch>
        </p:blipFill>
        <p:spPr bwMode="auto">
          <a:xfrm>
            <a:off x="7442345" y="76200"/>
            <a:ext cx="4749655" cy="658368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10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up)">
                                      <p:cBhvr>
                                        <p:cTn id="28" dur="10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591001-84B6-4F15-925C-5F9E5447A77E}"/>
              </a:ext>
            </a:extLst>
          </p:cNvPr>
          <p:cNvPicPr>
            <a:picLocks noChangeAspect="1"/>
          </p:cNvPicPr>
          <p:nvPr/>
        </p:nvPicPr>
        <p:blipFill>
          <a:blip r:embed="rId3">
            <a:extLst>
              <a:ext uri="{BEBA8EAE-BF5A-486C-A8C5-ECC9F3942E4B}">
                <a14:imgProps xmlns:a14="http://schemas.microsoft.com/office/drawing/2010/main">
                  <a14:imgLayer>
                    <a14:imgEffect>
                      <a14:backgroundRemoval t="4964" b="96496" l="7328" r="91667">
                        <a14:foregroundMark x1="73851" y1="7591" x2="73851" y2="7591"/>
                        <a14:foregroundMark x1="79454" y1="5255" x2="79454" y2="5255"/>
                        <a14:foregroundMark x1="91954" y1="47299" x2="91954" y2="47299"/>
                        <a14:foregroundMark x1="47270" y1="95036" x2="47270" y2="95036"/>
                        <a14:foregroundMark x1="60489" y1="82336" x2="60489" y2="82336"/>
                        <a14:foregroundMark x1="54023" y1="89343" x2="54023" y2="89343"/>
                        <a14:foregroundMark x1="51437" y1="95036" x2="51437" y2="95036"/>
                        <a14:foregroundMark x1="53736" y1="89343" x2="53736" y2="89343"/>
                        <a14:foregroundMark x1="16954" y1="80292" x2="16954" y2="80292"/>
                        <a14:foregroundMark x1="23563" y1="74745" x2="23563" y2="74745"/>
                        <a14:foregroundMark x1="30460" y1="70073" x2="30460" y2="70073"/>
                        <a14:foregroundMark x1="26580" y1="72701" x2="26580" y2="72701"/>
                        <a14:foregroundMark x1="22845" y1="75912" x2="21839" y2="77226"/>
                        <a14:foregroundMark x1="18966" y1="80292" x2="18966" y2="80292"/>
                        <a14:foregroundMark x1="11782" y1="88613" x2="11782" y2="88613"/>
                        <a14:foregroundMark x1="9195" y1="92555" x2="9195" y2="92555"/>
                        <a14:foregroundMark x1="7471" y1="95766" x2="7328" y2="96496"/>
                      </a14:backgroundRemoval>
                    </a14:imgEffect>
                  </a14:imgLayer>
                </a14:imgProps>
              </a:ext>
            </a:extLst>
          </a:blip>
          <a:stretch>
            <a:fillRect/>
          </a:stretch>
        </p:blipFill>
        <p:spPr>
          <a:xfrm rot="20503090">
            <a:off x="3226392" y="2313150"/>
            <a:ext cx="4858535" cy="4781748"/>
          </a:xfrm>
          <a:prstGeom prst="rect">
            <a:avLst/>
          </a:prstGeom>
        </p:spPr>
      </p:pic>
      <p:sp>
        <p:nvSpPr>
          <p:cNvPr id="2" name="Rectangle 1">
            <a:extLst>
              <a:ext uri="{FF2B5EF4-FFF2-40B4-BE49-F238E27FC236}">
                <a16:creationId xmlns:a16="http://schemas.microsoft.com/office/drawing/2014/main" id="{AE09C41C-1952-4C19-BCA0-17E93A6A62DA}"/>
              </a:ext>
            </a:extLst>
          </p:cNvPr>
          <p:cNvSpPr/>
          <p:nvPr/>
        </p:nvSpPr>
        <p:spPr>
          <a:xfrm>
            <a:off x="0" y="0"/>
            <a:ext cx="12175513" cy="68580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a:latin typeface="Calibri" pitchFamily="34" charset="0"/>
              <a:cs typeface="Calibri" pitchFamily="34" charset="0"/>
            </a:endParaRPr>
          </a:p>
        </p:txBody>
      </p:sp>
      <p:grpSp>
        <p:nvGrpSpPr>
          <p:cNvPr id="3" name="Group 8">
            <a:extLst>
              <a:ext uri="{FF2B5EF4-FFF2-40B4-BE49-F238E27FC236}">
                <a16:creationId xmlns:a16="http://schemas.microsoft.com/office/drawing/2014/main" id="{1CCF53CE-F702-4947-B428-2F92ECA71EB7}"/>
              </a:ext>
            </a:extLst>
          </p:cNvPr>
          <p:cNvGrpSpPr/>
          <p:nvPr/>
        </p:nvGrpSpPr>
        <p:grpSpPr>
          <a:xfrm>
            <a:off x="277105" y="514659"/>
            <a:ext cx="5547491" cy="5502023"/>
            <a:chOff x="6214634" y="908554"/>
            <a:chExt cx="5547491" cy="5502023"/>
          </a:xfrm>
        </p:grpSpPr>
        <p:grpSp>
          <p:nvGrpSpPr>
            <p:cNvPr id="4" name="Group 27">
              <a:extLst>
                <a:ext uri="{FF2B5EF4-FFF2-40B4-BE49-F238E27FC236}">
                  <a16:creationId xmlns:a16="http://schemas.microsoft.com/office/drawing/2014/main" id="{8F9B0B0A-BB1F-474B-B201-85F3703271DB}"/>
                </a:ext>
              </a:extLst>
            </p:cNvPr>
            <p:cNvGrpSpPr/>
            <p:nvPr/>
          </p:nvGrpSpPr>
          <p:grpSpPr>
            <a:xfrm>
              <a:off x="6214634" y="908554"/>
              <a:ext cx="5547491" cy="5502023"/>
              <a:chOff x="6467662" y="1219084"/>
              <a:chExt cx="4194438" cy="4678739"/>
            </a:xfrm>
          </p:grpSpPr>
          <p:sp>
            <p:nvSpPr>
              <p:cNvPr id="31" name="Rectangle 30">
                <a:extLst>
                  <a:ext uri="{FF2B5EF4-FFF2-40B4-BE49-F238E27FC236}">
                    <a16:creationId xmlns:a16="http://schemas.microsoft.com/office/drawing/2014/main" id="{BC383EA1-90CB-4B78-9768-789AFC829357}"/>
                  </a:ext>
                </a:extLst>
              </p:cNvPr>
              <p:cNvSpPr/>
              <p:nvPr/>
            </p:nvSpPr>
            <p:spPr>
              <a:xfrm>
                <a:off x="6788696" y="1271759"/>
                <a:ext cx="3552366" cy="4626064"/>
              </a:xfrm>
              <a:prstGeom prst="rect">
                <a:avLst/>
              </a:prstGeom>
              <a:solidFill>
                <a:sysClr val="window" lastClr="FFFFFF"/>
              </a:solidFill>
              <a:ln w="12700" cap="flat" cmpd="sng" algn="ctr">
                <a:solidFill>
                  <a:srgbClr val="25BEBC"/>
                </a:solidFill>
                <a:prstDash val="solid"/>
                <a:miter lim="800000"/>
              </a:ln>
              <a:effectLst>
                <a:outerShdw blurRad="50800" dist="38100" dir="2700000" algn="tl" rotWithShape="0">
                  <a:prstClr val="black">
                    <a:alpha val="3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N" sz="2800" b="1" i="0" u="none" strike="noStrike" kern="0" cap="none" spc="0" normalizeH="0" baseline="0" noProof="0">
                  <a:ln>
                    <a:noFill/>
                  </a:ln>
                  <a:solidFill>
                    <a:prstClr val="white"/>
                  </a:solidFill>
                  <a:effectLst/>
                  <a:uLnTx/>
                  <a:uFillTx/>
                  <a:latin typeface="Calibri" pitchFamily="34" charset="0"/>
                  <a:cs typeface="Calibri" pitchFamily="34" charset="0"/>
                </a:endParaRPr>
              </a:p>
            </p:txBody>
          </p:sp>
          <p:grpSp>
            <p:nvGrpSpPr>
              <p:cNvPr id="7" name="Group 31">
                <a:extLst>
                  <a:ext uri="{FF2B5EF4-FFF2-40B4-BE49-F238E27FC236}">
                    <a16:creationId xmlns:a16="http://schemas.microsoft.com/office/drawing/2014/main" id="{695B61A5-3D28-4515-8036-324FF84253AA}"/>
                  </a:ext>
                </a:extLst>
              </p:cNvPr>
              <p:cNvGrpSpPr/>
              <p:nvPr/>
            </p:nvGrpSpPr>
            <p:grpSpPr>
              <a:xfrm>
                <a:off x="6467662" y="1219084"/>
                <a:ext cx="4194438" cy="1282792"/>
                <a:chOff x="2679331" y="1293872"/>
                <a:chExt cx="2741986" cy="838587"/>
              </a:xfrm>
            </p:grpSpPr>
            <p:sp>
              <p:nvSpPr>
                <p:cNvPr id="33" name="Rectangle: Rounded Corners 32">
                  <a:extLst>
                    <a:ext uri="{FF2B5EF4-FFF2-40B4-BE49-F238E27FC236}">
                      <a16:creationId xmlns:a16="http://schemas.microsoft.com/office/drawing/2014/main" id="{EB4C914F-52A5-4972-9256-57E3114DB1F7}"/>
                    </a:ext>
                  </a:extLst>
                </p:cNvPr>
                <p:cNvSpPr/>
                <p:nvPr/>
              </p:nvSpPr>
              <p:spPr>
                <a:xfrm>
                  <a:off x="2679331" y="1434082"/>
                  <a:ext cx="2741986" cy="574761"/>
                </a:xfrm>
                <a:prstGeom prst="roundRect">
                  <a:avLst>
                    <a:gd name="adj" fmla="val 50000"/>
                  </a:avLst>
                </a:prstGeom>
                <a:solidFill>
                  <a:srgbClr val="00B05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N" sz="2800" b="1" i="0" u="none" strike="noStrike" kern="0" cap="none" spc="0" normalizeH="0" baseline="0" noProof="0" dirty="0">
                    <a:ln>
                      <a:noFill/>
                    </a:ln>
                    <a:solidFill>
                      <a:prstClr val="white"/>
                    </a:solidFill>
                    <a:effectLst/>
                    <a:uLnTx/>
                    <a:uFillTx/>
                    <a:latin typeface="Calibri" pitchFamily="34" charset="0"/>
                    <a:cs typeface="Calibri" pitchFamily="34" charset="0"/>
                  </a:endParaRPr>
                </a:p>
              </p:txBody>
            </p:sp>
            <p:grpSp>
              <p:nvGrpSpPr>
                <p:cNvPr id="8" name="Group 33">
                  <a:extLst>
                    <a:ext uri="{FF2B5EF4-FFF2-40B4-BE49-F238E27FC236}">
                      <a16:creationId xmlns:a16="http://schemas.microsoft.com/office/drawing/2014/main" id="{C8D64CB4-5B94-4DB4-96C2-37F06128B003}"/>
                    </a:ext>
                  </a:extLst>
                </p:cNvPr>
                <p:cNvGrpSpPr/>
                <p:nvPr/>
              </p:nvGrpSpPr>
              <p:grpSpPr>
                <a:xfrm>
                  <a:off x="2935514" y="1293872"/>
                  <a:ext cx="721398" cy="838587"/>
                  <a:chOff x="2634690" y="1499888"/>
                  <a:chExt cx="721398" cy="838587"/>
                </a:xfrm>
              </p:grpSpPr>
              <p:sp>
                <p:nvSpPr>
                  <p:cNvPr id="35" name="Oval 34">
                    <a:extLst>
                      <a:ext uri="{FF2B5EF4-FFF2-40B4-BE49-F238E27FC236}">
                        <a16:creationId xmlns:a16="http://schemas.microsoft.com/office/drawing/2014/main" id="{AA1C054D-8E68-4CD2-8750-1A71E6DAA2B6}"/>
                      </a:ext>
                    </a:extLst>
                  </p:cNvPr>
                  <p:cNvSpPr/>
                  <p:nvPr/>
                </p:nvSpPr>
                <p:spPr>
                  <a:xfrm>
                    <a:off x="2634690" y="1499888"/>
                    <a:ext cx="721398" cy="838587"/>
                  </a:xfrm>
                  <a:prstGeom prst="ellipse">
                    <a:avLst/>
                  </a:prstGeom>
                  <a:solidFill>
                    <a:srgbClr val="25BEBC"/>
                  </a:solidFill>
                  <a:ln w="12700" cap="flat" cmpd="sng" algn="ctr">
                    <a:noFill/>
                    <a:prstDash val="solid"/>
                    <a:miter lim="800000"/>
                  </a:ln>
                  <a:effectLst>
                    <a:outerShdw blurRad="63500" algn="ctr" rotWithShape="0">
                      <a:prstClr val="black">
                        <a:alpha val="3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N" sz="2800" b="1" i="0" u="none" strike="noStrike" kern="0" cap="none" spc="0" normalizeH="0" baseline="0" noProof="0" dirty="0">
                      <a:ln>
                        <a:noFill/>
                      </a:ln>
                      <a:solidFill>
                        <a:prstClr val="white"/>
                      </a:solidFill>
                      <a:effectLst/>
                      <a:uLnTx/>
                      <a:uFillTx/>
                      <a:latin typeface="Calibri" pitchFamily="34" charset="0"/>
                      <a:cs typeface="Calibri" pitchFamily="34" charset="0"/>
                    </a:endParaRPr>
                  </a:p>
                </p:txBody>
              </p:sp>
              <p:sp>
                <p:nvSpPr>
                  <p:cNvPr id="36" name="Oval 35">
                    <a:extLst>
                      <a:ext uri="{FF2B5EF4-FFF2-40B4-BE49-F238E27FC236}">
                        <a16:creationId xmlns:a16="http://schemas.microsoft.com/office/drawing/2014/main" id="{C00AB723-6947-4C6F-B4B5-FA1524BED5F0}"/>
                      </a:ext>
                    </a:extLst>
                  </p:cNvPr>
                  <p:cNvSpPr/>
                  <p:nvPr/>
                </p:nvSpPr>
                <p:spPr>
                  <a:xfrm>
                    <a:off x="2680625" y="1561785"/>
                    <a:ext cx="620678" cy="71163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N" sz="2800" b="1" i="0" u="none" strike="noStrike" kern="0" cap="none" spc="0" normalizeH="0" baseline="0" noProof="0">
                      <a:ln>
                        <a:noFill/>
                      </a:ln>
                      <a:solidFill>
                        <a:prstClr val="white"/>
                      </a:solidFill>
                      <a:effectLst/>
                      <a:uLnTx/>
                      <a:uFillTx/>
                      <a:latin typeface="Calibri" pitchFamily="34" charset="0"/>
                      <a:cs typeface="Calibri" pitchFamily="34" charset="0"/>
                    </a:endParaRPr>
                  </a:p>
                </p:txBody>
              </p:sp>
            </p:grpSp>
          </p:grpSp>
        </p:grpSp>
        <p:sp>
          <p:nvSpPr>
            <p:cNvPr id="37" name="TextBox 36">
              <a:extLst>
                <a:ext uri="{FF2B5EF4-FFF2-40B4-BE49-F238E27FC236}">
                  <a16:creationId xmlns:a16="http://schemas.microsoft.com/office/drawing/2014/main" id="{4A9B2068-3D78-4278-9743-2E38B09F5E22}"/>
                </a:ext>
              </a:extLst>
            </p:cNvPr>
            <p:cNvSpPr txBox="1"/>
            <p:nvPr/>
          </p:nvSpPr>
          <p:spPr>
            <a:xfrm>
              <a:off x="6725294" y="1228901"/>
              <a:ext cx="1491175" cy="954107"/>
            </a:xfrm>
            <a:prstGeom prst="rect">
              <a:avLst/>
            </a:prstGeom>
            <a:noFill/>
          </p:spPr>
          <p:txBody>
            <a:bodyPr wrap="square" rtlCol="0">
              <a:spAutoFit/>
            </a:bodyPr>
            <a:lstStyle/>
            <a:p>
              <a:pPr algn="ctr"/>
              <a:r>
                <a:rPr lang="en-US" sz="2800" b="1">
                  <a:solidFill>
                    <a:srgbClr val="C00000"/>
                  </a:solidFill>
                  <a:latin typeface="Calibri" pitchFamily="34" charset="0"/>
                  <a:cs typeface="Calibri" pitchFamily="34" charset="0"/>
                </a:rPr>
                <a:t>Đ</a:t>
              </a:r>
              <a:r>
                <a:rPr lang="vi-VN" sz="2800" b="1">
                  <a:solidFill>
                    <a:srgbClr val="C00000"/>
                  </a:solidFill>
                  <a:latin typeface="Calibri" pitchFamily="34" charset="0"/>
                  <a:cs typeface="Calibri" pitchFamily="34" charset="0"/>
                </a:rPr>
                <a:t>Ư</a:t>
              </a:r>
              <a:r>
                <a:rPr lang="en-US" sz="2800" b="1">
                  <a:solidFill>
                    <a:srgbClr val="C00000"/>
                  </a:solidFill>
                  <a:latin typeface="Calibri" pitchFamily="34" charset="0"/>
                  <a:cs typeface="Calibri" pitchFamily="34" charset="0"/>
                </a:rPr>
                <a:t>ỜNG HCM</a:t>
              </a:r>
            </a:p>
          </p:txBody>
        </p:sp>
      </p:grpSp>
      <p:sp>
        <p:nvSpPr>
          <p:cNvPr id="39" name="TextBox 38">
            <a:extLst>
              <a:ext uri="{FF2B5EF4-FFF2-40B4-BE49-F238E27FC236}">
                <a16:creationId xmlns:a16="http://schemas.microsoft.com/office/drawing/2014/main" id="{CCCB6E58-2A82-4646-B646-D799E8AF4300}"/>
              </a:ext>
            </a:extLst>
          </p:cNvPr>
          <p:cNvSpPr txBox="1"/>
          <p:nvPr/>
        </p:nvSpPr>
        <p:spPr>
          <a:xfrm>
            <a:off x="2322642" y="846752"/>
            <a:ext cx="3226562" cy="954107"/>
          </a:xfrm>
          <a:prstGeom prst="rect">
            <a:avLst/>
          </a:prstGeom>
          <a:noFill/>
        </p:spPr>
        <p:txBody>
          <a:bodyPr wrap="square" rtlCol="0">
            <a:spAutoFit/>
          </a:bodyPr>
          <a:lstStyle/>
          <a:p>
            <a:r>
              <a:rPr lang="en-US" sz="2800" b="1">
                <a:solidFill>
                  <a:schemeClr val="bg1"/>
                </a:solidFill>
                <a:latin typeface="Calibri" pitchFamily="34" charset="0"/>
                <a:cs typeface="Calibri" pitchFamily="34" charset="0"/>
              </a:rPr>
              <a:t>Tuyến “huyết mạch” dải đất phía Tây</a:t>
            </a:r>
          </a:p>
        </p:txBody>
      </p:sp>
      <p:sp>
        <p:nvSpPr>
          <p:cNvPr id="5" name="TextBox 4">
            <a:extLst>
              <a:ext uri="{FF2B5EF4-FFF2-40B4-BE49-F238E27FC236}">
                <a16:creationId xmlns:a16="http://schemas.microsoft.com/office/drawing/2014/main" id="{3B749DE6-CF90-4CD4-8E05-0A4E64E4FB55}"/>
              </a:ext>
            </a:extLst>
          </p:cNvPr>
          <p:cNvSpPr txBox="1"/>
          <p:nvPr/>
        </p:nvSpPr>
        <p:spPr>
          <a:xfrm>
            <a:off x="2464337" y="72338"/>
            <a:ext cx="4639848" cy="523220"/>
          </a:xfrm>
          <a:prstGeom prst="rect">
            <a:avLst/>
          </a:prstGeom>
          <a:noFill/>
        </p:spPr>
        <p:txBody>
          <a:bodyPr wrap="square" rtlCol="0">
            <a:spAutoFit/>
          </a:bodyPr>
          <a:lstStyle/>
          <a:p>
            <a:pPr algn="ctr"/>
            <a:r>
              <a:rPr lang="en-US" sz="2800" b="1">
                <a:solidFill>
                  <a:srgbClr val="C00000"/>
                </a:solidFill>
                <a:latin typeface="Calibri" pitchFamily="34" charset="0"/>
                <a:cs typeface="Calibri" pitchFamily="34" charset="0"/>
              </a:rPr>
              <a:t>EM CÓ BIẾT</a:t>
            </a:r>
          </a:p>
        </p:txBody>
      </p:sp>
      <p:sp>
        <p:nvSpPr>
          <p:cNvPr id="47" name="TextBox 46">
            <a:extLst>
              <a:ext uri="{FF2B5EF4-FFF2-40B4-BE49-F238E27FC236}">
                <a16:creationId xmlns:a16="http://schemas.microsoft.com/office/drawing/2014/main" id="{5A44BCA5-0904-46AA-AC4C-818361C82D10}"/>
              </a:ext>
            </a:extLst>
          </p:cNvPr>
          <p:cNvSpPr txBox="1"/>
          <p:nvPr/>
        </p:nvSpPr>
        <p:spPr>
          <a:xfrm>
            <a:off x="637540" y="2023175"/>
            <a:ext cx="4698297" cy="1167371"/>
          </a:xfrm>
          <a:prstGeom prst="rect">
            <a:avLst/>
          </a:prstGeom>
          <a:noFill/>
        </p:spPr>
        <p:txBody>
          <a:bodyPr wrap="square" rtlCol="0">
            <a:spAutoFit/>
          </a:bodyPr>
          <a:lstStyle/>
          <a:p>
            <a:pPr algn="just">
              <a:lnSpc>
                <a:spcPct val="130000"/>
              </a:lnSpc>
            </a:pPr>
            <a:r>
              <a:rPr lang="en-US" sz="2800" b="1">
                <a:latin typeface="Calibri" pitchFamily="34" charset="0"/>
                <a:cs typeface="Calibri" pitchFamily="34" charset="0"/>
              </a:rPr>
              <a:t>- Trục đ</a:t>
            </a:r>
            <a:r>
              <a:rPr lang="vi-VN" sz="2800" b="1">
                <a:latin typeface="Calibri" pitchFamily="34" charset="0"/>
                <a:cs typeface="Calibri" pitchFamily="34" charset="0"/>
              </a:rPr>
              <a:t>ư</a:t>
            </a:r>
            <a:r>
              <a:rPr lang="en-US" sz="2800" b="1">
                <a:latin typeface="Calibri" pitchFamily="34" charset="0"/>
                <a:cs typeface="Calibri" pitchFamily="34" charset="0"/>
              </a:rPr>
              <a:t>ờng bộ xuyên quốc gia thứ </a:t>
            </a:r>
            <a:r>
              <a:rPr lang="en-US" sz="2800" b="1">
                <a:solidFill>
                  <a:srgbClr val="FF0000"/>
                </a:solidFill>
                <a:latin typeface="Calibri" pitchFamily="34" charset="0"/>
                <a:cs typeface="Calibri" pitchFamily="34" charset="0"/>
              </a:rPr>
              <a:t>2.</a:t>
            </a:r>
          </a:p>
        </p:txBody>
      </p:sp>
      <p:sp>
        <p:nvSpPr>
          <p:cNvPr id="48" name="TextBox 47">
            <a:extLst>
              <a:ext uri="{FF2B5EF4-FFF2-40B4-BE49-F238E27FC236}">
                <a16:creationId xmlns:a16="http://schemas.microsoft.com/office/drawing/2014/main" id="{D6BEFD4E-A60B-400A-B397-AD2F75B779A6}"/>
              </a:ext>
            </a:extLst>
          </p:cNvPr>
          <p:cNvSpPr txBox="1"/>
          <p:nvPr/>
        </p:nvSpPr>
        <p:spPr>
          <a:xfrm>
            <a:off x="671769" y="3074553"/>
            <a:ext cx="4698297" cy="1167371"/>
          </a:xfrm>
          <a:prstGeom prst="rect">
            <a:avLst/>
          </a:prstGeom>
          <a:noFill/>
        </p:spPr>
        <p:txBody>
          <a:bodyPr wrap="square" rtlCol="0">
            <a:spAutoFit/>
          </a:bodyPr>
          <a:lstStyle/>
          <a:p>
            <a:pPr algn="just">
              <a:lnSpc>
                <a:spcPct val="130000"/>
              </a:lnSpc>
            </a:pPr>
            <a:r>
              <a:rPr lang="en-US" sz="2800" b="1">
                <a:latin typeface="Calibri" pitchFamily="34" charset="0"/>
                <a:cs typeface="Calibri" pitchFamily="34" charset="0"/>
              </a:rPr>
              <a:t>- Thúc đẩy sự phát triển kinh tế - xã hội </a:t>
            </a:r>
            <a:r>
              <a:rPr lang="en-US" sz="2800" b="1">
                <a:solidFill>
                  <a:srgbClr val="FF0000"/>
                </a:solidFill>
                <a:latin typeface="Calibri" pitchFamily="34" charset="0"/>
                <a:cs typeface="Calibri" pitchFamily="34" charset="0"/>
              </a:rPr>
              <a:t>phía tây </a:t>
            </a:r>
            <a:r>
              <a:rPr lang="en-US" sz="2800" b="1">
                <a:latin typeface="Calibri" pitchFamily="34" charset="0"/>
                <a:cs typeface="Calibri" pitchFamily="34" charset="0"/>
              </a:rPr>
              <a:t>đất n</a:t>
            </a:r>
            <a:r>
              <a:rPr lang="vi-VN" sz="2800" b="1">
                <a:latin typeface="Calibri" pitchFamily="34" charset="0"/>
                <a:cs typeface="Calibri" pitchFamily="34" charset="0"/>
              </a:rPr>
              <a:t>ư</a:t>
            </a:r>
            <a:r>
              <a:rPr lang="en-US" sz="2800" b="1">
                <a:latin typeface="Calibri" pitchFamily="34" charset="0"/>
                <a:cs typeface="Calibri" pitchFamily="34" charset="0"/>
              </a:rPr>
              <a:t>ớc.</a:t>
            </a:r>
          </a:p>
        </p:txBody>
      </p:sp>
      <p:pic>
        <p:nvPicPr>
          <p:cNvPr id="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715" y="3414716"/>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715" y="3414716"/>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Users\Administrator\Desktop\Ảnh GS 9\cau-hoi-trang-147-dia-li-lop-9 (1).png"/>
          <p:cNvPicPr>
            <a:picLocks noChangeAspect="1" noChangeArrowheads="1"/>
          </p:cNvPicPr>
          <p:nvPr/>
        </p:nvPicPr>
        <p:blipFill>
          <a:blip r:embed="rId5"/>
          <a:srcRect/>
          <a:stretch>
            <a:fillRect/>
          </a:stretch>
        </p:blipFill>
        <p:spPr bwMode="auto">
          <a:xfrm>
            <a:off x="7442345" y="76200"/>
            <a:ext cx="4749655" cy="658368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1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10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up)">
                                      <p:cBhvr>
                                        <p:cTn id="2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1" name="Picture 11" descr="http://media.baogiaothong.vn/files/f1/2014/08/05/duong-ho-chi-minh-nhung-nam-thang-khong-qu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81700" cy="3404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descr="http://www.visiondrive.vn/upload/fckeditor/%C4%91%C6%B0%E1%BB%9Dng%20m%C3%B2n%20H%E1%BB%93%20Ch%C3%AD%20Mi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542" y="0"/>
            <a:ext cx="6199458" cy="3398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3905250" y="-43536"/>
            <a:ext cx="44958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200" b="1">
                <a:solidFill>
                  <a:srgbClr val="0000FF"/>
                </a:solidFill>
                <a:latin typeface="Calibri" pitchFamily="34" charset="0"/>
                <a:cs typeface="Calibri" pitchFamily="34" charset="0"/>
              </a:rPr>
              <a:t>Đường Hồ Chí Minh</a:t>
            </a:r>
          </a:p>
        </p:txBody>
      </p:sp>
      <p:pic>
        <p:nvPicPr>
          <p:cNvPr id="10" name="Picture 6" descr="02_020912DOOLThangTT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6" y="3390314"/>
            <a:ext cx="5992838" cy="3495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28136" y="6486400"/>
            <a:ext cx="6423660" cy="430887"/>
          </a:xfrm>
          <a:prstGeom prst="rect">
            <a:avLst/>
          </a:prstGeom>
          <a:noFill/>
          <a:ln>
            <a:noFill/>
          </a:ln>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algn="ctr" eaLnBrk="1" hangingPunct="1">
              <a:spcBef>
                <a:spcPct val="50000"/>
              </a:spcBef>
            </a:pPr>
            <a:r>
              <a:rPr lang="en-US" sz="2200">
                <a:solidFill>
                  <a:srgbClr val="0000FF"/>
                </a:solidFill>
                <a:latin typeface="Calibri" pitchFamily="34" charset="0"/>
                <a:cs typeface="Calibri" pitchFamily="34" charset="0"/>
              </a:rPr>
              <a:t>Hầm Thủ Thiêm, vượt sông Sài Gòn</a:t>
            </a:r>
            <a:endParaRPr lang="en-US" sz="2200" dirty="0">
              <a:solidFill>
                <a:srgbClr val="0000FF"/>
              </a:solidFill>
              <a:latin typeface="Calibri" pitchFamily="34" charset="0"/>
              <a:cs typeface="Calibri" pitchFamily="34" charset="0"/>
            </a:endParaRPr>
          </a:p>
        </p:txBody>
      </p:sp>
      <p:pic>
        <p:nvPicPr>
          <p:cNvPr id="12" name="Picture 13" descr="http://anh.24h.com.vn/upload/4-2012/images/2012-11-01/1351743417-ham-hai-va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964" y="3418449"/>
            <a:ext cx="6202036" cy="3452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p:cNvSpPr txBox="1">
            <a:spLocks noChangeArrowheads="1"/>
          </p:cNvSpPr>
          <p:nvPr/>
        </p:nvSpPr>
        <p:spPr bwMode="auto">
          <a:xfrm>
            <a:off x="6852723" y="6501640"/>
            <a:ext cx="5128260" cy="430887"/>
          </a:xfrm>
          <a:prstGeom prst="rect">
            <a:avLst/>
          </a:prstGeom>
          <a:noFill/>
          <a:ln>
            <a:noFill/>
          </a:ln>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algn="ctr" eaLnBrk="1" hangingPunct="1">
              <a:spcBef>
                <a:spcPct val="50000"/>
              </a:spcBef>
            </a:pPr>
            <a:r>
              <a:rPr lang="en-US" sz="2200">
                <a:solidFill>
                  <a:srgbClr val="0000FF"/>
                </a:solidFill>
                <a:latin typeface="Calibri" pitchFamily="34" charset="0"/>
                <a:cs typeface="Calibri" pitchFamily="34" charset="0"/>
              </a:rPr>
              <a:t>Hầm đường bộ qua đèo Hải Vân</a:t>
            </a:r>
            <a:endParaRPr lang="en-US" sz="2200" dirty="0">
              <a:solidFill>
                <a:srgbClr val="0000FF"/>
              </a:solidFill>
              <a:latin typeface="Calibri" pitchFamily="34" charset="0"/>
              <a:cs typeface="Calibri" pitchFamily="34" charset="0"/>
            </a:endParaRPr>
          </a:p>
        </p:txBody>
      </p:sp>
    </p:spTree>
    <p:extLst>
      <p:ext uri="{BB962C8B-B14F-4D97-AF65-F5344CB8AC3E}">
        <p14:creationId xmlns:p14="http://schemas.microsoft.com/office/powerpoint/2010/main" val="30132749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diamond(in)">
                                      <p:cBhvr>
                                        <p:cTn id="7" dur="1000"/>
                                        <p:tgtEl>
                                          <p:spTgt spid="10251"/>
                                        </p:tgtEl>
                                      </p:cBhvr>
                                    </p:animEffect>
                                  </p:childTnLst>
                                </p:cTn>
                              </p:par>
                              <p:par>
                                <p:cTn id="8" presetID="8" presetClass="entr" presetSubtype="16" fill="hold" nodeType="withEffect">
                                  <p:stCondLst>
                                    <p:cond delay="0"/>
                                  </p:stCondLst>
                                  <p:childTnLst>
                                    <p:set>
                                      <p:cBhvr>
                                        <p:cTn id="9" dur="1" fill="hold">
                                          <p:stCondLst>
                                            <p:cond delay="0"/>
                                          </p:stCondLst>
                                        </p:cTn>
                                        <p:tgtEl>
                                          <p:spTgt spid="10253"/>
                                        </p:tgtEl>
                                        <p:attrNameLst>
                                          <p:attrName>style.visibility</p:attrName>
                                        </p:attrNameLst>
                                      </p:cBhvr>
                                      <p:to>
                                        <p:strVal val="visible"/>
                                      </p:to>
                                    </p:set>
                                    <p:animEffect transition="in" filter="diamond(in)">
                                      <p:cBhvr>
                                        <p:cTn id="10" dur="1000"/>
                                        <p:tgtEl>
                                          <p:spTgt spid="1025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1000"/>
                                        <p:tgtEl>
                                          <p:spTgt spid="19"/>
                                        </p:tgtEl>
                                      </p:cBhvr>
                                    </p:animEffect>
                                  </p:childTnLst>
                                </p:cTn>
                              </p:par>
                              <p:par>
                                <p:cTn id="14" presetID="8"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1000"/>
                                        <p:tgtEl>
                                          <p:spTgt spid="1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1000"/>
                                        <p:tgtEl>
                                          <p:spTgt spid="11"/>
                                        </p:tgtEl>
                                      </p:cBhvr>
                                    </p:animEffect>
                                  </p:childTnLst>
                                </p:cTn>
                              </p:par>
                              <p:par>
                                <p:cTn id="20" presetID="8"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1000"/>
                                        <p:tgtEl>
                                          <p:spTgt spid="12"/>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img.buildviet.info/2013/07/23/09/09/caot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674" y="28136"/>
            <a:ext cx="6029325" cy="3352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506292" y="68580"/>
            <a:ext cx="3566282"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algn="ctr" eaLnBrk="1" hangingPunct="1"/>
            <a:r>
              <a:rPr lang="en-US" sz="2200">
                <a:solidFill>
                  <a:srgbClr val="0000FF"/>
                </a:solidFill>
                <a:latin typeface="Calibri" pitchFamily="34" charset="0"/>
                <a:cs typeface="Calibri" pitchFamily="34" charset="0"/>
              </a:rPr>
              <a:t>NỘI BÀI - </a:t>
            </a:r>
            <a:r>
              <a:rPr lang="en-US" sz="2200" dirty="0">
                <a:solidFill>
                  <a:srgbClr val="0000FF"/>
                </a:solidFill>
                <a:latin typeface="Calibri" pitchFamily="34" charset="0"/>
                <a:cs typeface="Calibri" pitchFamily="34" charset="0"/>
              </a:rPr>
              <a:t>LẠNG SƠN</a:t>
            </a:r>
          </a:p>
        </p:txBody>
      </p:sp>
      <p:pic>
        <p:nvPicPr>
          <p:cNvPr id="116740" name="Picture 4" descr="http://656.vn/profiles/656vn/uploads/logo/1415867893_cao_t%E1%BB%91c_a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83" y="28136"/>
            <a:ext cx="6127676" cy="3352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402079" y="66675"/>
            <a:ext cx="338668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algn="ctr" eaLnBrk="1" hangingPunct="1"/>
            <a:r>
              <a:rPr lang="en-US" sz="2200">
                <a:solidFill>
                  <a:srgbClr val="0000FF"/>
                </a:solidFill>
                <a:latin typeface="Calibri" pitchFamily="34" charset="0"/>
                <a:cs typeface="Calibri" pitchFamily="34" charset="0"/>
              </a:rPr>
              <a:t>NỘI BÀI - LÀO </a:t>
            </a:r>
            <a:r>
              <a:rPr lang="en-US" sz="2200" dirty="0">
                <a:solidFill>
                  <a:srgbClr val="0000FF"/>
                </a:solidFill>
                <a:latin typeface="Calibri" pitchFamily="34" charset="0"/>
                <a:cs typeface="Calibri" pitchFamily="34" charset="0"/>
              </a:rPr>
              <a:t>CAI</a:t>
            </a:r>
          </a:p>
        </p:txBody>
      </p:sp>
      <p:pic>
        <p:nvPicPr>
          <p:cNvPr id="116742" name="Picture 6" descr="Đầu tư đoạn Tân Vạn - Nhơn Trạch đường Vành đai 3, TP.HC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0300" y="3462778"/>
            <a:ext cx="6003668" cy="3367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6962775" y="6396916"/>
            <a:ext cx="4310326"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algn="ctr" eaLnBrk="1" hangingPunct="1"/>
            <a:r>
              <a:rPr lang="en-US" sz="2200">
                <a:solidFill>
                  <a:srgbClr val="0000FF"/>
                </a:solidFill>
                <a:latin typeface="Calibri" pitchFamily="34" charset="0"/>
                <a:cs typeface="Calibri" pitchFamily="34" charset="0"/>
              </a:rPr>
              <a:t>TÂN VẠN - NHƠN </a:t>
            </a:r>
            <a:r>
              <a:rPr lang="en-US" sz="2200" dirty="0">
                <a:solidFill>
                  <a:srgbClr val="0000FF"/>
                </a:solidFill>
                <a:latin typeface="Calibri" pitchFamily="34" charset="0"/>
                <a:cs typeface="Calibri" pitchFamily="34" charset="0"/>
              </a:rPr>
              <a:t>TRẠCH</a:t>
            </a:r>
          </a:p>
        </p:txBody>
      </p:sp>
      <p:pic>
        <p:nvPicPr>
          <p:cNvPr id="116746" name="Picture 10" descr="http://www.qhkt.hochiminhcity.gov.vn/Hnh%20nh%20bn%20tin/2015-6/0-06-2015-caotocBHVT-trad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7" y="3429440"/>
            <a:ext cx="6127676" cy="3400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1121671" y="6394572"/>
            <a:ext cx="4122177"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algn="ctr" eaLnBrk="1" hangingPunct="1"/>
            <a:r>
              <a:rPr lang="en-US" sz="2200">
                <a:solidFill>
                  <a:srgbClr val="0000FF"/>
                </a:solidFill>
                <a:latin typeface="Calibri" pitchFamily="34" charset="0"/>
                <a:cs typeface="Calibri" pitchFamily="34" charset="0"/>
              </a:rPr>
              <a:t>BIÊN HÒA - VŨNG TÀU</a:t>
            </a:r>
          </a:p>
        </p:txBody>
      </p:sp>
      <p:sp>
        <p:nvSpPr>
          <p:cNvPr id="3" name="TextBox 2"/>
          <p:cNvSpPr txBox="1">
            <a:spLocks noChangeArrowheads="1"/>
          </p:cNvSpPr>
          <p:nvPr/>
        </p:nvSpPr>
        <p:spPr bwMode="auto">
          <a:xfrm>
            <a:off x="2757268" y="3195638"/>
            <a:ext cx="6471138"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algn="ctr" eaLnBrk="1" hangingPunct="1"/>
            <a:r>
              <a:rPr lang="en-US" sz="2200" dirty="0">
                <a:solidFill>
                  <a:srgbClr val="0000FF"/>
                </a:solidFill>
                <a:latin typeface="Calibri" pitchFamily="34" charset="0"/>
                <a:cs typeface="Calibri" pitchFamily="34" charset="0"/>
              </a:rPr>
              <a:t>ĐƯỜNG CAO TỐC ĐANG ĐƯỢC ĐẦU TƯ XÂY DỰNG</a:t>
            </a:r>
          </a:p>
        </p:txBody>
      </p:sp>
    </p:spTree>
    <p:extLst>
      <p:ext uri="{BB962C8B-B14F-4D97-AF65-F5344CB8AC3E}">
        <p14:creationId xmlns:p14="http://schemas.microsoft.com/office/powerpoint/2010/main" val="40195285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par>
                          <p:cTn id="17" fill="hold" nodeType="afterGroup">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par>
                          <p:cTn id="23" fill="hold" nodeType="afterGroup">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nodeType="afterGroup">
                            <p:stCondLst>
                              <p:cond delay="3000"/>
                            </p:stCondLst>
                            <p:childTnLst>
                              <p:par>
                                <p:cTn id="30" presetID="55"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4"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72666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75337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2. Một số ngành dịch vụ</a:t>
            </a:r>
          </a:p>
          <a:p>
            <a:pPr marL="571500" indent="-571500"/>
            <a:r>
              <a:rPr lang="en-US" sz="3000" b="1" i="1">
                <a:solidFill>
                  <a:srgbClr val="002060"/>
                </a:solidFill>
                <a:latin typeface="Calibri" pitchFamily="34" charset="0"/>
                <a:cs typeface="Calibri" pitchFamily="34" charset="0"/>
              </a:rPr>
              <a:t>a. Giao thông vận tải</a:t>
            </a:r>
            <a:endParaRPr lang="en-US" sz="3000" b="1" i="1">
              <a:latin typeface="Calibri" pitchFamily="34" charset="0"/>
              <a:cs typeface="Calibri" pitchFamily="34" charset="0"/>
            </a:endParaRPr>
          </a:p>
        </p:txBody>
      </p:sp>
      <p:graphicFrame>
        <p:nvGraphicFramePr>
          <p:cNvPr id="7" name="Table 6"/>
          <p:cNvGraphicFramePr>
            <a:graphicFrameLocks noGrp="1"/>
          </p:cNvGraphicFramePr>
          <p:nvPr/>
        </p:nvGraphicFramePr>
        <p:xfrm>
          <a:off x="344992" y="1819422"/>
          <a:ext cx="11298368" cy="4942404"/>
        </p:xfrm>
        <a:graphic>
          <a:graphicData uri="http://schemas.openxmlformats.org/drawingml/2006/table">
            <a:tbl>
              <a:tblPr/>
              <a:tblGrid>
                <a:gridCol w="894068">
                  <a:extLst>
                    <a:ext uri="{9D8B030D-6E8A-4147-A177-3AD203B41FA5}">
                      <a16:colId xmlns:a16="http://schemas.microsoft.com/office/drawing/2014/main" val="20000"/>
                    </a:ext>
                  </a:extLst>
                </a:gridCol>
                <a:gridCol w="1454754">
                  <a:extLst>
                    <a:ext uri="{9D8B030D-6E8A-4147-A177-3AD203B41FA5}">
                      <a16:colId xmlns:a16="http://schemas.microsoft.com/office/drawing/2014/main" val="20001"/>
                    </a:ext>
                  </a:extLst>
                </a:gridCol>
                <a:gridCol w="8949546">
                  <a:extLst>
                    <a:ext uri="{9D8B030D-6E8A-4147-A177-3AD203B41FA5}">
                      <a16:colId xmlns:a16="http://schemas.microsoft.com/office/drawing/2014/main" val="20002"/>
                    </a:ext>
                  </a:extLst>
                </a:gridCol>
              </a:tblGrid>
              <a:tr h="504516">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STT</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Ngành</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Tình hình phát triển</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26447">
                <a:tc>
                  <a:txBody>
                    <a:bodyPr/>
                    <a:lstStyle/>
                    <a:p>
                      <a:pPr algn="ctr">
                        <a:lnSpc>
                          <a:spcPct val="130000"/>
                        </a:lnSpc>
                        <a:spcBef>
                          <a:spcPts val="0"/>
                        </a:spcBef>
                        <a:spcAft>
                          <a:spcPts val="0"/>
                        </a:spcAft>
                      </a:pPr>
                      <a:r>
                        <a:rPr lang="en-US" sz="3000" b="1">
                          <a:solidFill>
                            <a:srgbClr val="000000"/>
                          </a:solidFill>
                          <a:latin typeface="Calibri" pitchFamily="34" charset="0"/>
                          <a:ea typeface="Calibri"/>
                          <a:cs typeface="Calibri" pitchFamily="34" charset="0"/>
                        </a:rPr>
                        <a:t>2</a:t>
                      </a: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US" sz="3000" b="1">
                          <a:solidFill>
                            <a:srgbClr val="000000"/>
                          </a:solidFill>
                          <a:latin typeface="Calibri" pitchFamily="34" charset="0"/>
                          <a:ea typeface="Calibri"/>
                          <a:cs typeface="Calibri" pitchFamily="34" charset="0"/>
                        </a:rPr>
                        <a:t>Đường sắt</a:t>
                      </a: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1400" b="1">
                        <a:solidFill>
                          <a:srgbClr val="000000"/>
                        </a:solidFill>
                        <a:latin typeface="Calibri" pitchFamily="34" charset="0"/>
                        <a:ea typeface="Calibri"/>
                        <a:cs typeface="Calibri" pitchFamily="34" charset="0"/>
                      </a:endParaRP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2709195" y="2302749"/>
            <a:ext cx="8873205" cy="4524315"/>
          </a:xfrm>
          <a:prstGeom prst="rect">
            <a:avLst/>
          </a:prstGeom>
        </p:spPr>
        <p:txBody>
          <a:bodyPr wrap="square">
            <a:spAutoFit/>
          </a:bodyPr>
          <a:lstStyle/>
          <a:p>
            <a:pPr algn="just">
              <a:lnSpc>
                <a:spcPct val="150000"/>
              </a:lnSpc>
            </a:pPr>
            <a:r>
              <a:rPr lang="en-US" sz="3200" b="1">
                <a:solidFill>
                  <a:srgbClr val="000000"/>
                </a:solidFill>
                <a:latin typeface="Calibri" pitchFamily="34" charset="0"/>
                <a:ea typeface="Calibri"/>
                <a:cs typeface="Calibri" pitchFamily="34" charset="0"/>
              </a:rPr>
              <a:t>- Q</a:t>
            </a:r>
            <a:r>
              <a:rPr lang="vi-VN" sz="3200" b="1">
                <a:solidFill>
                  <a:srgbClr val="000000"/>
                </a:solidFill>
                <a:latin typeface="Calibri" pitchFamily="34" charset="0"/>
                <a:ea typeface="Calibri"/>
                <a:cs typeface="Calibri" pitchFamily="34" charset="0"/>
              </a:rPr>
              <a:t>uan trọng nhất là đường sắt Thống Nhất. </a:t>
            </a:r>
            <a:endParaRPr lang="en-US" sz="3200" b="1">
              <a:solidFill>
                <a:srgbClr val="000000"/>
              </a:solidFill>
              <a:latin typeface="Calibri" pitchFamily="34" charset="0"/>
              <a:ea typeface="Calibri"/>
              <a:cs typeface="Calibri" pitchFamily="34" charset="0"/>
            </a:endParaRPr>
          </a:p>
          <a:p>
            <a:pPr algn="just">
              <a:lnSpc>
                <a:spcPct val="150000"/>
              </a:lnSpc>
            </a:pPr>
            <a:r>
              <a:rPr lang="en-US" sz="3200" b="1">
                <a:solidFill>
                  <a:srgbClr val="000000"/>
                </a:solidFill>
                <a:latin typeface="Calibri" pitchFamily="34" charset="0"/>
                <a:ea typeface="Calibri"/>
                <a:cs typeface="Calibri" pitchFamily="34" charset="0"/>
              </a:rPr>
              <a:t>- </a:t>
            </a:r>
            <a:r>
              <a:rPr lang="vi-VN" sz="3200" b="1">
                <a:solidFill>
                  <a:srgbClr val="000000"/>
                </a:solidFill>
                <a:latin typeface="Calibri" pitchFamily="34" charset="0"/>
                <a:ea typeface="Calibri"/>
                <a:cs typeface="Calibri" pitchFamily="34" charset="0"/>
              </a:rPr>
              <a:t>Một số tuy</a:t>
            </a:r>
            <a:r>
              <a:rPr lang="en-US" sz="3200" b="1">
                <a:solidFill>
                  <a:srgbClr val="000000"/>
                </a:solidFill>
                <a:latin typeface="Calibri" pitchFamily="34" charset="0"/>
                <a:ea typeface="Calibri"/>
                <a:cs typeface="Calibri" pitchFamily="34" charset="0"/>
              </a:rPr>
              <a:t>ế</a:t>
            </a:r>
            <a:r>
              <a:rPr lang="vi-VN" sz="3200" b="1">
                <a:solidFill>
                  <a:srgbClr val="000000"/>
                </a:solidFill>
                <a:latin typeface="Calibri" pitchFamily="34" charset="0"/>
                <a:ea typeface="Calibri"/>
                <a:cs typeface="Calibri" pitchFamily="34" charset="0"/>
              </a:rPr>
              <a:t>n khác là Hà Nội</a:t>
            </a:r>
            <a:r>
              <a:rPr lang="en-US" sz="3200" b="1">
                <a:solidFill>
                  <a:srgbClr val="000000"/>
                </a:solidFill>
                <a:latin typeface="Calibri" pitchFamily="34" charset="0"/>
                <a:ea typeface="Calibri"/>
                <a:cs typeface="Calibri" pitchFamily="34" charset="0"/>
              </a:rPr>
              <a:t> -</a:t>
            </a:r>
            <a:r>
              <a:rPr lang="vi-VN" sz="3200" b="1">
                <a:solidFill>
                  <a:srgbClr val="000000"/>
                </a:solidFill>
                <a:latin typeface="Calibri" pitchFamily="34" charset="0"/>
                <a:ea typeface="Calibri"/>
                <a:cs typeface="Calibri" pitchFamily="34" charset="0"/>
              </a:rPr>
              <a:t> Hải Phòng, Hà Nội </a:t>
            </a:r>
            <a:r>
              <a:rPr lang="en-US" sz="3200" b="1">
                <a:solidFill>
                  <a:srgbClr val="000000"/>
                </a:solidFill>
                <a:latin typeface="Calibri" pitchFamily="34" charset="0"/>
                <a:ea typeface="Calibri"/>
                <a:cs typeface="Calibri" pitchFamily="34" charset="0"/>
              </a:rPr>
              <a:t>-</a:t>
            </a:r>
            <a:r>
              <a:rPr lang="vi-VN" sz="3200" b="1">
                <a:solidFill>
                  <a:srgbClr val="000000"/>
                </a:solidFill>
                <a:latin typeface="Calibri" pitchFamily="34" charset="0"/>
                <a:ea typeface="Calibri"/>
                <a:cs typeface="Calibri" pitchFamily="34" charset="0"/>
              </a:rPr>
              <a:t> Lào Cai... </a:t>
            </a:r>
            <a:endParaRPr lang="en-US" sz="3200" b="1">
              <a:solidFill>
                <a:srgbClr val="000000"/>
              </a:solidFill>
              <a:latin typeface="Calibri" pitchFamily="34" charset="0"/>
              <a:ea typeface="Calibri"/>
              <a:cs typeface="Calibri" pitchFamily="34" charset="0"/>
            </a:endParaRPr>
          </a:p>
          <a:p>
            <a:pPr algn="just">
              <a:lnSpc>
                <a:spcPct val="150000"/>
              </a:lnSpc>
            </a:pPr>
            <a:r>
              <a:rPr lang="en-US" sz="3200" b="1">
                <a:solidFill>
                  <a:srgbClr val="000000"/>
                </a:solidFill>
                <a:latin typeface="Calibri" pitchFamily="34" charset="0"/>
                <a:ea typeface="Calibri"/>
                <a:cs typeface="Calibri" pitchFamily="34" charset="0"/>
              </a:rPr>
              <a:t>- </a:t>
            </a:r>
            <a:r>
              <a:rPr lang="vi-VN" sz="3200" b="1">
                <a:solidFill>
                  <a:srgbClr val="000000"/>
                </a:solidFill>
                <a:latin typeface="Calibri" pitchFamily="34" charset="0"/>
                <a:ea typeface="Calibri"/>
                <a:cs typeface="Calibri" pitchFamily="34" charset="0"/>
              </a:rPr>
              <a:t>Các tuyến đường sắt </a:t>
            </a:r>
            <a:r>
              <a:rPr lang="en-US" sz="3200" b="1">
                <a:solidFill>
                  <a:srgbClr val="000000"/>
                </a:solidFill>
                <a:latin typeface="Calibri" pitchFamily="34" charset="0"/>
                <a:ea typeface="Calibri"/>
                <a:cs typeface="Calibri" pitchFamily="34" charset="0"/>
              </a:rPr>
              <a:t>đô thị </a:t>
            </a:r>
            <a:r>
              <a:rPr lang="vi-VN" sz="3200" b="1">
                <a:solidFill>
                  <a:srgbClr val="000000"/>
                </a:solidFill>
                <a:latin typeface="Calibri" pitchFamily="34" charset="0"/>
                <a:ea typeface="Calibri"/>
                <a:cs typeface="Calibri" pitchFamily="34" charset="0"/>
              </a:rPr>
              <a:t>đang được xây dựng ở Hà Nội và T</a:t>
            </a:r>
            <a:r>
              <a:rPr lang="en-US" sz="3200" b="1">
                <a:solidFill>
                  <a:srgbClr val="000000"/>
                </a:solidFill>
                <a:latin typeface="Calibri" pitchFamily="34" charset="0"/>
                <a:ea typeface="Calibri"/>
                <a:cs typeface="Calibri" pitchFamily="34" charset="0"/>
              </a:rPr>
              <a:t>P.</a:t>
            </a:r>
            <a:r>
              <a:rPr lang="vi-VN" sz="3200" b="1">
                <a:solidFill>
                  <a:srgbClr val="000000"/>
                </a:solidFill>
                <a:latin typeface="Calibri" pitchFamily="34" charset="0"/>
                <a:ea typeface="Calibri"/>
                <a:cs typeface="Calibri" pitchFamily="34" charset="0"/>
              </a:rPr>
              <a:t> Hồ Chí Minh, tuyến đường sắt xuyên Á.</a:t>
            </a:r>
            <a:endParaRPr lang="en-US" sz="3200" b="1">
              <a:solidFill>
                <a:srgbClr val="000000"/>
              </a:solidFill>
              <a:latin typeface="Calibri" pitchFamily="34" charset="0"/>
              <a:ea typeface="Calibri"/>
              <a:cs typeface="Calibri" pitchFamily="34" charset="0"/>
            </a:endParaRPr>
          </a:p>
        </p:txBody>
      </p:sp>
      <p:sp>
        <p:nvSpPr>
          <p:cNvPr id="9" name="TextBox 8"/>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72666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
        <p:nvSpPr>
          <p:cNvPr id="17" name="Rectangle 16"/>
          <p:cNvSpPr/>
          <p:nvPr/>
        </p:nvSpPr>
        <p:spPr>
          <a:xfrm>
            <a:off x="176594" y="783851"/>
            <a:ext cx="12015406" cy="553994"/>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1. Các nhân tố ảnh hưởng đến sự phát triển và phân bố ngành dịch vụ</a:t>
            </a:r>
            <a:endParaRPr lang="en-US" sz="3000" b="1" i="1" u="sng">
              <a:latin typeface="Calibri" pitchFamily="34" charset="0"/>
              <a:cs typeface="Calibri" pitchFamily="34" charset="0"/>
            </a:endParaRPr>
          </a:p>
        </p:txBody>
      </p:sp>
      <p:pic>
        <p:nvPicPr>
          <p:cNvPr id="6" name="Picture 2" descr="Air And Ship Cargo Inc, HD Png Download , Transparent Png Image - PNGitem">
            <a:extLst>
              <a:ext uri="{FF2B5EF4-FFF2-40B4-BE49-F238E27FC236}">
                <a16:creationId xmlns:a16="http://schemas.microsoft.com/office/drawing/2014/main" id="{F3393D8A-32DA-4A53-A3AF-1ADC9873EC6A}"/>
              </a:ext>
            </a:extLst>
          </p:cNvPr>
          <p:cNvPicPr>
            <a:picLocks noChangeAspect="1" noChangeArrowheads="1"/>
          </p:cNvPicPr>
          <p:nvPr/>
        </p:nvPicPr>
        <p:blipFill>
          <a:blip r:embed="rId3" cstate="print">
            <a:extLst>
              <a:ext uri="{BEBA8EAE-BF5A-486C-A8C5-ECC9F3942E4B}">
                <a14:imgProps xmlns:a14="http://schemas.microsoft.com/office/drawing/2010/main">
                  <a14:imgLayer>
                    <a14:imgEffect>
                      <a14:backgroundRemoval t="9167" b="92500" l="6163" r="91628">
                        <a14:foregroundMark x1="42558" y1="92500" x2="42558" y2="92500"/>
                        <a14:foregroundMark x1="8721" y1="58056" x2="8721" y2="58056"/>
                        <a14:foregroundMark x1="6163" y1="53056" x2="6163" y2="53056"/>
                        <a14:foregroundMark x1="67674" y1="59583" x2="67674" y2="59583"/>
                        <a14:foregroundMark x1="91744" y1="70139" x2="91744" y2="70139"/>
                        <a14:foregroundMark x1="85000" y1="66806" x2="85000" y2="66806"/>
                        <a14:foregroundMark x1="48023" y1="19583" x2="48023" y2="19583"/>
                        <a14:foregroundMark x1="41512" y1="20556" x2="41512" y2="20556"/>
                        <a14:foregroundMark x1="62558" y1="9167" x2="62558" y2="9167"/>
                        <a14:foregroundMark x1="46977" y1="16528" x2="46977" y2="16528"/>
                        <a14:foregroundMark x1="45233" y1="17500" x2="45233" y2="17500"/>
                        <a14:foregroundMark x1="10465" y1="42222" x2="10465" y2="42222"/>
                        <a14:foregroundMark x1="13256" y1="42639" x2="13256" y2="42639"/>
                        <a14:foregroundMark x1="9419" y1="42361" x2="9419" y2="42361"/>
                        <a14:foregroundMark x1="25000" y1="42639" x2="25000" y2="42639"/>
                        <a14:foregroundMark x1="22674" y1="42778" x2="22674" y2="42778"/>
                        <a14:foregroundMark x1="24070" y1="43056" x2="24070" y2="43056"/>
                        <a14:foregroundMark x1="26628" y1="43056" x2="26628" y2="43056"/>
                        <a14:foregroundMark x1="15233" y1="24861" x2="15233" y2="24861"/>
                        <a14:foregroundMark x1="14884" y1="24861" x2="14884" y2="24861"/>
                        <a14:foregroundMark x1="14535" y1="24028" x2="14535" y2="24028"/>
                        <a14:backgroundMark x1="31512" y1="88750" x2="31512" y2="88750"/>
                        <a14:backgroundMark x1="52674" y1="82639" x2="52674" y2="82639"/>
                      </a14:backgroundRemoval>
                    </a14:imgEffect>
                  </a14:imgLayer>
                </a14:imgProps>
              </a:ext>
              <a:ext uri="{28A0092B-C50C-407E-A947-70E740481C1C}">
                <a14:useLocalDpi xmlns:a14="http://schemas.microsoft.com/office/drawing/2010/main" val="0"/>
              </a:ext>
            </a:extLst>
          </a:blip>
          <a:srcRect/>
          <a:stretch>
            <a:fillRect/>
          </a:stretch>
        </p:blipFill>
        <p:spPr bwMode="auto">
          <a:xfrm>
            <a:off x="0" y="4177263"/>
            <a:ext cx="3404054" cy="28499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F389E6E-7FE9-4F09-931A-7C3803EBF160}"/>
              </a:ext>
            </a:extLst>
          </p:cNvPr>
          <p:cNvPicPr>
            <a:picLocks noChangeAspect="1"/>
          </p:cNvPicPr>
          <p:nvPr/>
        </p:nvPicPr>
        <p:blipFill>
          <a:blip r:embed="rId4" cstate="print">
            <a:extLst>
              <a:ext uri="{BEBA8EAE-BF5A-486C-A8C5-ECC9F3942E4B}">
                <a14:imgProps xmlns:a14="http://schemas.microsoft.com/office/drawing/2010/main">
                  <a14:imgLayer>
                    <a14:imgEffect>
                      <a14:backgroundRemoval t="5615" b="92781" l="211" r="99789">
                        <a14:foregroundMark x1="1579" y1="67380" x2="8211" y2="54011"/>
                        <a14:foregroundMark x1="8211" y1="54011" x2="8316" y2="54011"/>
                        <a14:foregroundMark x1="5895" y1="52941" x2="211" y2="65508"/>
                        <a14:foregroundMark x1="18421" y1="67380" x2="48842" y2="72995"/>
                        <a14:foregroundMark x1="48842" y1="72995" x2="60526" y2="72193"/>
                        <a14:foregroundMark x1="60526" y1="72193" x2="60947" y2="72193"/>
                        <a14:foregroundMark x1="14421" y1="84225" x2="47474" y2="93048"/>
                        <a14:foregroundMark x1="12632" y1="87968" x2="30105" y2="87433"/>
                        <a14:foregroundMark x1="30105" y1="87433" x2="50737" y2="87433"/>
                        <a14:foregroundMark x1="50737" y1="87433" x2="85684" y2="76738"/>
                        <a14:foregroundMark x1="69053" y1="88503" x2="85263" y2="90374"/>
                        <a14:foregroundMark x1="85263" y1="90374" x2="93895" y2="87968"/>
                        <a14:foregroundMark x1="93895" y1="87968" x2="95474" y2="64706"/>
                        <a14:foregroundMark x1="95474" y1="64706" x2="94842" y2="63636"/>
                        <a14:foregroundMark x1="93053" y1="48396" x2="92632" y2="76203"/>
                        <a14:foregroundMark x1="92632" y1="76203" x2="91895" y2="81818"/>
                        <a14:foregroundMark x1="88316" y1="17112" x2="93053" y2="29144"/>
                        <a14:foregroundMark x1="94000" y1="44118" x2="96421" y2="42246"/>
                        <a14:foregroundMark x1="58947" y1="8289" x2="62105" y2="14706"/>
                        <a14:foregroundMark x1="66947" y1="7219" x2="66947" y2="5882"/>
                        <a14:foregroundMark x1="68316" y1="15241" x2="70842" y2="17914"/>
                        <a14:foregroundMark x1="97789" y1="40374" x2="99789" y2="39037"/>
                        <a14:foregroundMark x1="14632" y1="31016" x2="17158" y2="31016"/>
                      </a14:backgroundRemoval>
                    </a14:imgEffect>
                  </a14:imgLayer>
                </a14:imgProps>
              </a:ext>
              <a:ext uri="{28A0092B-C50C-407E-A947-70E740481C1C}">
                <a14:useLocalDpi xmlns:a14="http://schemas.microsoft.com/office/drawing/2010/main" val="0"/>
              </a:ext>
            </a:extLst>
          </a:blip>
          <a:stretch>
            <a:fillRect/>
          </a:stretch>
        </p:blipFill>
        <p:spPr>
          <a:xfrm>
            <a:off x="3726009" y="5205937"/>
            <a:ext cx="3920366" cy="1406404"/>
          </a:xfrm>
          <a:prstGeom prst="rect">
            <a:avLst/>
          </a:prstGeom>
        </p:spPr>
      </p:pic>
      <p:pic>
        <p:nvPicPr>
          <p:cNvPr id="8" name="Picture 4" descr="Image result for viá»t nam váº» Äáº¹p tiá»m áº©n">
            <a:extLst>
              <a:ext uri="{FF2B5EF4-FFF2-40B4-BE49-F238E27FC236}">
                <a16:creationId xmlns:a16="http://schemas.microsoft.com/office/drawing/2014/main" id="{23C37D1B-F294-44D1-808D-0114AA0967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958" y="1345196"/>
            <a:ext cx="5872687" cy="4107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par>
                                <p:cTn id="10" presetID="8"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09C41C-1952-4C19-BCA0-17E93A6A62DA}"/>
              </a:ext>
            </a:extLst>
          </p:cNvPr>
          <p:cNvSpPr/>
          <p:nvPr/>
        </p:nvSpPr>
        <p:spPr>
          <a:xfrm>
            <a:off x="0" y="0"/>
            <a:ext cx="12175513" cy="68580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a:latin typeface="Calibri" pitchFamily="34" charset="0"/>
              <a:cs typeface="Calibri" pitchFamily="34" charset="0"/>
            </a:endParaRPr>
          </a:p>
        </p:txBody>
      </p:sp>
      <p:sp>
        <p:nvSpPr>
          <p:cNvPr id="39" name="TextBox 38">
            <a:extLst>
              <a:ext uri="{FF2B5EF4-FFF2-40B4-BE49-F238E27FC236}">
                <a16:creationId xmlns:a16="http://schemas.microsoft.com/office/drawing/2014/main" id="{CCCB6E58-2A82-4646-B646-D799E8AF4300}"/>
              </a:ext>
            </a:extLst>
          </p:cNvPr>
          <p:cNvSpPr txBox="1"/>
          <p:nvPr/>
        </p:nvSpPr>
        <p:spPr>
          <a:xfrm>
            <a:off x="2322642" y="846752"/>
            <a:ext cx="3226562" cy="954107"/>
          </a:xfrm>
          <a:prstGeom prst="rect">
            <a:avLst/>
          </a:prstGeom>
          <a:noFill/>
        </p:spPr>
        <p:txBody>
          <a:bodyPr wrap="square" rtlCol="0">
            <a:spAutoFit/>
          </a:bodyPr>
          <a:lstStyle/>
          <a:p>
            <a:r>
              <a:rPr lang="en-US" sz="2800" b="1">
                <a:solidFill>
                  <a:schemeClr val="bg1"/>
                </a:solidFill>
                <a:latin typeface="Calibri" pitchFamily="34" charset="0"/>
                <a:cs typeface="Calibri" pitchFamily="34" charset="0"/>
              </a:rPr>
              <a:t>Tuyến “huyết mạch” dải đất phía Tây</a:t>
            </a:r>
          </a:p>
        </p:txBody>
      </p:sp>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5" y="3414716"/>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5" y="3414716"/>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Users\Administrator\Desktop\Ảnh GS 9\cau-hoi-trang-147-dia-li-lop-9 (1).png"/>
          <p:cNvPicPr>
            <a:picLocks noChangeAspect="1" noChangeArrowheads="1"/>
          </p:cNvPicPr>
          <p:nvPr/>
        </p:nvPicPr>
        <p:blipFill>
          <a:blip r:embed="rId4"/>
          <a:srcRect/>
          <a:stretch>
            <a:fillRect/>
          </a:stretch>
        </p:blipFill>
        <p:spPr bwMode="auto">
          <a:xfrm>
            <a:off x="7442345" y="76200"/>
            <a:ext cx="4749655" cy="6583680"/>
          </a:xfrm>
          <a:prstGeom prst="rect">
            <a:avLst/>
          </a:prstGeom>
          <a:ln>
            <a:noFill/>
          </a:ln>
          <a:effectLst>
            <a:outerShdw blurRad="292100" dist="139700" dir="2700000" algn="tl" rotWithShape="0">
              <a:srgbClr val="333333">
                <a:alpha val="65000"/>
              </a:srgbClr>
            </a:outerShdw>
          </a:effectLst>
        </p:spPr>
      </p:pic>
      <p:pic>
        <p:nvPicPr>
          <p:cNvPr id="21" name="Picture 2" descr="HÃ¬nh áº£nh cÃ³ liÃªn qua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64" r="6730"/>
          <a:stretch/>
        </p:blipFill>
        <p:spPr bwMode="auto">
          <a:xfrm>
            <a:off x="237978" y="3671248"/>
            <a:ext cx="5202701" cy="2948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Administrator\Desktop\Ảnh GS 9\nganh-duong-sat-viet-nam-no-luc-doi-moi-de-phat-trien.jpg"/>
          <p:cNvPicPr>
            <a:picLocks noChangeAspect="1" noChangeArrowheads="1"/>
          </p:cNvPicPr>
          <p:nvPr/>
        </p:nvPicPr>
        <p:blipFill>
          <a:blip r:embed="rId6"/>
          <a:srcRect/>
          <a:stretch>
            <a:fillRect/>
          </a:stretch>
        </p:blipFill>
        <p:spPr bwMode="auto">
          <a:xfrm>
            <a:off x="1402080" y="216042"/>
            <a:ext cx="5494020" cy="3578718"/>
          </a:xfrm>
          <a:prstGeom prst="ellipse">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Ảnh GS 9\ffed5dbe-ccc4-4a00-b033-36b3fb10e6d0.jpg"/>
          <p:cNvPicPr>
            <a:picLocks noChangeAspect="1" noChangeArrowheads="1"/>
          </p:cNvPicPr>
          <p:nvPr/>
        </p:nvPicPr>
        <p:blipFill>
          <a:blip r:embed="rId2"/>
          <a:srcRect/>
          <a:stretch>
            <a:fillRect/>
          </a:stretch>
        </p:blipFill>
        <p:spPr bwMode="auto">
          <a:xfrm>
            <a:off x="352096" y="263087"/>
            <a:ext cx="6096000" cy="3714750"/>
          </a:xfrm>
          <a:prstGeom prst="rect">
            <a:avLst/>
          </a:prstGeom>
          <a:ln>
            <a:noFill/>
          </a:ln>
          <a:effectLst>
            <a:outerShdw blurRad="292100" dist="139700" dir="2700000" algn="tl" rotWithShape="0">
              <a:srgbClr val="333333">
                <a:alpha val="65000"/>
              </a:srgbClr>
            </a:outerShdw>
          </a:effectLst>
        </p:spPr>
      </p:pic>
      <p:pic>
        <p:nvPicPr>
          <p:cNvPr id="2051" name="Picture 3" descr="C:\Users\Administrator\Desktop\Ảnh GS 9\ca-t-linh-5496-1636281415.jpg"/>
          <p:cNvPicPr>
            <a:picLocks noChangeAspect="1" noChangeArrowheads="1"/>
          </p:cNvPicPr>
          <p:nvPr/>
        </p:nvPicPr>
        <p:blipFill>
          <a:blip r:embed="rId3"/>
          <a:srcRect/>
          <a:stretch>
            <a:fillRect/>
          </a:stretch>
        </p:blipFill>
        <p:spPr bwMode="auto">
          <a:xfrm>
            <a:off x="5833241" y="2856612"/>
            <a:ext cx="5902929" cy="3533185"/>
          </a:xfrm>
          <a:prstGeom prst="ellipse">
            <a:avLst/>
          </a:prstGeom>
          <a:ln>
            <a:noFill/>
          </a:ln>
          <a:effectLst>
            <a:softEdge rad="112500"/>
          </a:effectLst>
        </p:spPr>
      </p:pic>
      <p:sp>
        <p:nvSpPr>
          <p:cNvPr id="4" name="TextBox 3"/>
          <p:cNvSpPr txBox="1"/>
          <p:nvPr/>
        </p:nvSpPr>
        <p:spPr>
          <a:xfrm>
            <a:off x="425669" y="5249936"/>
            <a:ext cx="5423338" cy="861774"/>
          </a:xfrm>
          <a:prstGeom prst="rect">
            <a:avLst/>
          </a:prstGeom>
          <a:solidFill>
            <a:srgbClr val="0000FF"/>
          </a:solidFill>
        </p:spPr>
        <p:txBody>
          <a:bodyPr wrap="square" rtlCol="0">
            <a:spAutoFit/>
          </a:bodyPr>
          <a:lstStyle/>
          <a:p>
            <a:pPr algn="ctr"/>
            <a:r>
              <a:rPr lang="en-US" sz="2500" b="1">
                <a:solidFill>
                  <a:schemeClr val="bg1"/>
                </a:solidFill>
                <a:latin typeface="Calibri" pitchFamily="34" charset="0"/>
                <a:cs typeface="Calibri" pitchFamily="34" charset="0"/>
              </a:rPr>
              <a:t>Đường sắt đô thị trên cao ở Hà Nội: tuyến Cát Linh - Hà Đông </a:t>
            </a: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80286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82957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2. Một số ngành dịch vụ</a:t>
            </a:r>
          </a:p>
          <a:p>
            <a:pPr marL="571500" indent="-571500"/>
            <a:r>
              <a:rPr lang="en-US" sz="3000" b="1" i="1">
                <a:solidFill>
                  <a:srgbClr val="002060"/>
                </a:solidFill>
                <a:latin typeface="Calibri" pitchFamily="34" charset="0"/>
                <a:cs typeface="Calibri" pitchFamily="34" charset="0"/>
              </a:rPr>
              <a:t>a. Giao thông vận tải</a:t>
            </a:r>
            <a:endParaRPr lang="en-US" sz="3000" b="1" i="1">
              <a:latin typeface="Calibri" pitchFamily="34" charset="0"/>
              <a:cs typeface="Calibri" pitchFamily="34" charset="0"/>
            </a:endParaRPr>
          </a:p>
        </p:txBody>
      </p:sp>
      <p:graphicFrame>
        <p:nvGraphicFramePr>
          <p:cNvPr id="7" name="Table 6"/>
          <p:cNvGraphicFramePr>
            <a:graphicFrameLocks noGrp="1"/>
          </p:cNvGraphicFramePr>
          <p:nvPr/>
        </p:nvGraphicFramePr>
        <p:xfrm>
          <a:off x="344992" y="1895622"/>
          <a:ext cx="11298368" cy="4348044"/>
        </p:xfrm>
        <a:graphic>
          <a:graphicData uri="http://schemas.openxmlformats.org/drawingml/2006/table">
            <a:tbl>
              <a:tblPr/>
              <a:tblGrid>
                <a:gridCol w="894068">
                  <a:extLst>
                    <a:ext uri="{9D8B030D-6E8A-4147-A177-3AD203B41FA5}">
                      <a16:colId xmlns:a16="http://schemas.microsoft.com/office/drawing/2014/main" val="20000"/>
                    </a:ext>
                  </a:extLst>
                </a:gridCol>
                <a:gridCol w="1454754">
                  <a:extLst>
                    <a:ext uri="{9D8B030D-6E8A-4147-A177-3AD203B41FA5}">
                      <a16:colId xmlns:a16="http://schemas.microsoft.com/office/drawing/2014/main" val="20001"/>
                    </a:ext>
                  </a:extLst>
                </a:gridCol>
                <a:gridCol w="8949546">
                  <a:extLst>
                    <a:ext uri="{9D8B030D-6E8A-4147-A177-3AD203B41FA5}">
                      <a16:colId xmlns:a16="http://schemas.microsoft.com/office/drawing/2014/main" val="20002"/>
                    </a:ext>
                  </a:extLst>
                </a:gridCol>
              </a:tblGrid>
              <a:tr h="504516">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STT</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Ngành</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Tình hình phát triển</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26447">
                <a:tc>
                  <a:txBody>
                    <a:bodyPr/>
                    <a:lstStyle/>
                    <a:p>
                      <a:pPr algn="ctr">
                        <a:lnSpc>
                          <a:spcPct val="130000"/>
                        </a:lnSpc>
                        <a:spcBef>
                          <a:spcPts val="0"/>
                        </a:spcBef>
                        <a:spcAft>
                          <a:spcPts val="0"/>
                        </a:spcAft>
                      </a:pPr>
                      <a:r>
                        <a:rPr lang="en-US" sz="3000" b="1">
                          <a:solidFill>
                            <a:srgbClr val="000000"/>
                          </a:solidFill>
                          <a:latin typeface="Calibri" pitchFamily="34" charset="0"/>
                          <a:ea typeface="Calibri"/>
                          <a:cs typeface="Calibri" pitchFamily="34" charset="0"/>
                        </a:rPr>
                        <a:t>3</a:t>
                      </a: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US" sz="3000" b="1">
                          <a:solidFill>
                            <a:srgbClr val="000000"/>
                          </a:solidFill>
                          <a:latin typeface="Calibri" pitchFamily="34" charset="0"/>
                          <a:ea typeface="Calibri"/>
                          <a:cs typeface="Calibri" pitchFamily="34" charset="0"/>
                        </a:rPr>
                        <a:t>Đường biển</a:t>
                      </a: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1400" b="1">
                        <a:solidFill>
                          <a:srgbClr val="000000"/>
                        </a:solidFill>
                        <a:latin typeface="Calibri" pitchFamily="34" charset="0"/>
                        <a:ea typeface="Calibri"/>
                        <a:cs typeface="Calibri" pitchFamily="34" charset="0"/>
                      </a:endParaRP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2709195" y="2378949"/>
            <a:ext cx="8873205" cy="2970685"/>
          </a:xfrm>
          <a:prstGeom prst="rect">
            <a:avLst/>
          </a:prstGeom>
        </p:spPr>
        <p:txBody>
          <a:bodyPr wrap="square">
            <a:spAutoFit/>
          </a:bodyPr>
          <a:lstStyle/>
          <a:p>
            <a:pPr algn="just">
              <a:lnSpc>
                <a:spcPct val="150000"/>
              </a:lnSpc>
            </a:pPr>
            <a:r>
              <a:rPr lang="en-US" sz="3200" b="1">
                <a:solidFill>
                  <a:srgbClr val="000000"/>
                </a:solidFill>
                <a:latin typeface="Calibri" pitchFamily="34" charset="0"/>
                <a:ea typeface="Calibri"/>
                <a:cs typeface="Calibri" pitchFamily="34" charset="0"/>
              </a:rPr>
              <a:t>-</a:t>
            </a:r>
            <a:r>
              <a:rPr lang="vi-VN" sz="3200" b="1">
                <a:solidFill>
                  <a:srgbClr val="000000"/>
                </a:solidFill>
                <a:latin typeface="Calibri" pitchFamily="34" charset="0"/>
                <a:ea typeface="Calibri"/>
                <a:cs typeface="Calibri" pitchFamily="34" charset="0"/>
              </a:rPr>
              <a:t> Nước ta có 34 cảng biển (năm 2021), trong đó hai cảng đặc biệt là Hải Phòng và Bà Rịa – Vũng Tàu.</a:t>
            </a:r>
            <a:endParaRPr lang="en-US" sz="3200" b="1">
              <a:solidFill>
                <a:srgbClr val="000000"/>
              </a:solidFill>
              <a:latin typeface="Calibri" pitchFamily="34" charset="0"/>
              <a:ea typeface="Calibri"/>
              <a:cs typeface="Calibri" pitchFamily="34" charset="0"/>
            </a:endParaRPr>
          </a:p>
          <a:p>
            <a:pPr algn="just">
              <a:lnSpc>
                <a:spcPct val="150000"/>
              </a:lnSpc>
            </a:pPr>
            <a:r>
              <a:rPr lang="en-US" sz="3200" b="1">
                <a:solidFill>
                  <a:srgbClr val="000000"/>
                </a:solidFill>
                <a:latin typeface="Calibri" pitchFamily="34" charset="0"/>
                <a:ea typeface="Calibri"/>
                <a:cs typeface="Calibri" pitchFamily="34" charset="0"/>
              </a:rPr>
              <a:t>-</a:t>
            </a:r>
            <a:r>
              <a:rPr lang="vi-VN" sz="3200" b="1">
                <a:solidFill>
                  <a:srgbClr val="000000"/>
                </a:solidFill>
                <a:latin typeface="Calibri" pitchFamily="34" charset="0"/>
                <a:ea typeface="Calibri"/>
                <a:cs typeface="Calibri" pitchFamily="34" charset="0"/>
              </a:rPr>
              <a:t> Một số tuyến đường biển quốc tế quan trọng là Hải Phòng – Tô-ky-ô, T</a:t>
            </a:r>
            <a:r>
              <a:rPr lang="en-US" sz="3200" b="1">
                <a:solidFill>
                  <a:srgbClr val="000000"/>
                </a:solidFill>
                <a:latin typeface="Calibri" pitchFamily="34" charset="0"/>
                <a:ea typeface="Calibri"/>
                <a:cs typeface="Calibri" pitchFamily="34" charset="0"/>
              </a:rPr>
              <a:t>P.</a:t>
            </a:r>
            <a:r>
              <a:rPr lang="vi-VN" sz="3200" b="1">
                <a:solidFill>
                  <a:srgbClr val="000000"/>
                </a:solidFill>
                <a:latin typeface="Calibri" pitchFamily="34" charset="0"/>
                <a:ea typeface="Calibri"/>
                <a:cs typeface="Calibri" pitchFamily="34" charset="0"/>
              </a:rPr>
              <a:t> Hồ Chí Minh – Xin-ga-po,...</a:t>
            </a:r>
            <a:endParaRPr lang="en-US" sz="3200" b="1">
              <a:solidFill>
                <a:srgbClr val="000000"/>
              </a:solidFill>
              <a:latin typeface="Calibri" pitchFamily="34" charset="0"/>
              <a:ea typeface="Calibri"/>
              <a:cs typeface="Calibri" pitchFamily="34" charset="0"/>
            </a:endParaRPr>
          </a:p>
        </p:txBody>
      </p:sp>
      <p:sp>
        <p:nvSpPr>
          <p:cNvPr id="9" name="TextBox 8"/>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09C41C-1952-4C19-BCA0-17E93A6A62DA}"/>
              </a:ext>
            </a:extLst>
          </p:cNvPr>
          <p:cNvSpPr/>
          <p:nvPr/>
        </p:nvSpPr>
        <p:spPr>
          <a:xfrm>
            <a:off x="0" y="0"/>
            <a:ext cx="12175513" cy="68580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a:latin typeface="Calibri" pitchFamily="34" charset="0"/>
              <a:cs typeface="Calibri" pitchFamily="34" charset="0"/>
            </a:endParaRPr>
          </a:p>
        </p:txBody>
      </p:sp>
      <p:sp>
        <p:nvSpPr>
          <p:cNvPr id="39" name="TextBox 38">
            <a:extLst>
              <a:ext uri="{FF2B5EF4-FFF2-40B4-BE49-F238E27FC236}">
                <a16:creationId xmlns:a16="http://schemas.microsoft.com/office/drawing/2014/main" id="{CCCB6E58-2A82-4646-B646-D799E8AF4300}"/>
              </a:ext>
            </a:extLst>
          </p:cNvPr>
          <p:cNvSpPr txBox="1"/>
          <p:nvPr/>
        </p:nvSpPr>
        <p:spPr>
          <a:xfrm>
            <a:off x="2322642" y="846752"/>
            <a:ext cx="3226562" cy="954107"/>
          </a:xfrm>
          <a:prstGeom prst="rect">
            <a:avLst/>
          </a:prstGeom>
          <a:noFill/>
        </p:spPr>
        <p:txBody>
          <a:bodyPr wrap="square" rtlCol="0">
            <a:spAutoFit/>
          </a:bodyPr>
          <a:lstStyle/>
          <a:p>
            <a:r>
              <a:rPr lang="en-US" sz="2800" b="1">
                <a:solidFill>
                  <a:schemeClr val="bg1"/>
                </a:solidFill>
                <a:latin typeface="Calibri" pitchFamily="34" charset="0"/>
                <a:cs typeface="Calibri" pitchFamily="34" charset="0"/>
              </a:rPr>
              <a:t>Tuyến “huyết mạch” dải đất phía Tây</a:t>
            </a:r>
          </a:p>
        </p:txBody>
      </p:sp>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5" y="3414716"/>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5" y="3414716"/>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Users\Administrator\Desktop\Ảnh GS 9\cau-hoi-trang-147-dia-li-lop-9 (1).png"/>
          <p:cNvPicPr>
            <a:picLocks noChangeAspect="1" noChangeArrowheads="1"/>
          </p:cNvPicPr>
          <p:nvPr/>
        </p:nvPicPr>
        <p:blipFill>
          <a:blip r:embed="rId4"/>
          <a:srcRect/>
          <a:stretch>
            <a:fillRect/>
          </a:stretch>
        </p:blipFill>
        <p:spPr bwMode="auto">
          <a:xfrm>
            <a:off x="7442345" y="76200"/>
            <a:ext cx="4749655" cy="6583680"/>
          </a:xfrm>
          <a:prstGeom prst="rect">
            <a:avLst/>
          </a:prstGeom>
          <a:ln>
            <a:noFill/>
          </a:ln>
          <a:effectLst>
            <a:outerShdw blurRad="292100" dist="139700" dir="2700000" algn="tl" rotWithShape="0">
              <a:srgbClr val="333333">
                <a:alpha val="65000"/>
              </a:srgbClr>
            </a:outerShdw>
          </a:effectLst>
        </p:spPr>
      </p:pic>
      <p:pic>
        <p:nvPicPr>
          <p:cNvPr id="7" name="Picture 4" descr="images290296_CangSaiGo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75" y="3771901"/>
            <a:ext cx="5168705" cy="2976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675813" y="3892868"/>
            <a:ext cx="229127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algn="ctr" eaLnBrk="1" hangingPunct="1">
              <a:spcBef>
                <a:spcPct val="50000"/>
              </a:spcBef>
            </a:pPr>
            <a:r>
              <a:rPr lang="en-US" sz="2200">
                <a:solidFill>
                  <a:srgbClr val="0000FF"/>
                </a:solidFill>
                <a:latin typeface="Calibri" pitchFamily="34" charset="0"/>
                <a:cs typeface="Calibri" pitchFamily="34" charset="0"/>
              </a:rPr>
              <a:t>CẢNG SÀI </a:t>
            </a:r>
            <a:r>
              <a:rPr lang="en-US" sz="2200" dirty="0">
                <a:solidFill>
                  <a:srgbClr val="0000FF"/>
                </a:solidFill>
                <a:latin typeface="Calibri" pitchFamily="34" charset="0"/>
                <a:cs typeface="Calibri" pitchFamily="34" charset="0"/>
              </a:rPr>
              <a:t>GÒN</a:t>
            </a:r>
          </a:p>
        </p:txBody>
      </p:sp>
      <p:pic>
        <p:nvPicPr>
          <p:cNvPr id="9" name="Picture 14" descr="0506%20cang%20H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536" y="213360"/>
            <a:ext cx="5284783" cy="3383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2793235" y="320042"/>
            <a:ext cx="2332093"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algn="ctr" eaLnBrk="1" hangingPunct="1">
              <a:spcBef>
                <a:spcPct val="50000"/>
              </a:spcBef>
            </a:pPr>
            <a:r>
              <a:rPr lang="en-US" sz="2200">
                <a:solidFill>
                  <a:srgbClr val="0000FF"/>
                </a:solidFill>
                <a:latin typeface="Calibri" pitchFamily="34" charset="0"/>
                <a:cs typeface="Calibri" pitchFamily="34" charset="0"/>
              </a:rPr>
              <a:t>CẢNG HẢI </a:t>
            </a:r>
            <a:r>
              <a:rPr lang="en-US" sz="2200" dirty="0">
                <a:solidFill>
                  <a:srgbClr val="0000FF"/>
                </a:solidFill>
                <a:latin typeface="Calibri" pitchFamily="34" charset="0"/>
                <a:cs typeface="Calibri" pitchFamily="34" charset="0"/>
              </a:rPr>
              <a:t>PHÒNG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1000"/>
                                        <p:tgtEl>
                                          <p:spTgt spid="39"/>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ppt_x-.2"/>
                                          </p:val>
                                        </p:tav>
                                        <p:tav tm="100000">
                                          <p:val>
                                            <p:strVal val="#ppt_x"/>
                                          </p:val>
                                        </p:tav>
                                      </p:tavLst>
                                    </p:anim>
                                    <p:anim calcmode="lin" valueType="num">
                                      <p:cBhvr>
                                        <p:cTn id="1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0"/>
                                        </p:tgtEl>
                                      </p:cBhvr>
                                    </p:animEffect>
                                  </p:childTnLst>
                                </p:cTn>
                              </p:par>
                            </p:childTnLst>
                          </p:cTn>
                        </p:par>
                        <p:par>
                          <p:cTn id="14" fill="hold">
                            <p:stCondLst>
                              <p:cond delay="2000"/>
                            </p:stCondLst>
                            <p:childTnLst>
                              <p:par>
                                <p:cTn id="15" presetID="29"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Ảnh GS 9\tuyen-van-tai-duong-bien-noi-dia-o-nuoc-ta-2.jpg"/>
          <p:cNvPicPr>
            <a:picLocks noChangeAspect="1" noChangeArrowheads="1"/>
          </p:cNvPicPr>
          <p:nvPr/>
        </p:nvPicPr>
        <p:blipFill>
          <a:blip r:embed="rId2"/>
          <a:srcRect/>
          <a:stretch>
            <a:fillRect/>
          </a:stretch>
        </p:blipFill>
        <p:spPr bwMode="auto">
          <a:xfrm>
            <a:off x="3132970" y="185676"/>
            <a:ext cx="8890000" cy="60452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25668" y="6164364"/>
            <a:ext cx="7535917" cy="477054"/>
          </a:xfrm>
          <a:prstGeom prst="rect">
            <a:avLst/>
          </a:prstGeom>
          <a:solidFill>
            <a:srgbClr val="0000FF"/>
          </a:solidFill>
        </p:spPr>
        <p:txBody>
          <a:bodyPr wrap="square" rtlCol="0">
            <a:spAutoFit/>
          </a:bodyPr>
          <a:lstStyle/>
          <a:p>
            <a:pPr algn="ctr"/>
            <a:r>
              <a:rPr lang="en-US" sz="2500" b="1">
                <a:solidFill>
                  <a:schemeClr val="bg1"/>
                </a:solidFill>
                <a:latin typeface="Calibri" pitchFamily="34" charset="0"/>
                <a:cs typeface="Calibri" pitchFamily="34" charset="0"/>
              </a:rPr>
              <a:t>Ba tuyến đường biển nội địa quan trọng nhất cả nước.</a:t>
            </a:r>
          </a:p>
        </p:txBody>
      </p:sp>
    </p:spTree>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57426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15800"/>
            <a:ext cx="12192000" cy="584771"/>
          </a:xfrm>
          <a:prstGeom prst="rect">
            <a:avLst/>
          </a:prstGeom>
          <a:noFill/>
        </p:spPr>
        <p:txBody>
          <a:bodyPr wrap="square" lIns="91436" tIns="45718" rIns="91436" bIns="45718" rtlCol="0">
            <a:spAutoFit/>
          </a:bodyPr>
          <a:lstStyle/>
          <a:p>
            <a:pPr algn="ctr"/>
            <a:r>
              <a:rPr lang="en-US" sz="3200" b="1">
                <a:solidFill>
                  <a:srgbClr val="007A37"/>
                </a:solidFill>
                <a:latin typeface="Arial" pitchFamily="34" charset="0"/>
                <a:cs typeface="Arial" pitchFamily="34" charset="0"/>
              </a:rPr>
              <a:t>Bài 9. DỊCH VỤ</a:t>
            </a:r>
          </a:p>
        </p:txBody>
      </p:sp>
      <p:sp>
        <p:nvSpPr>
          <p:cNvPr id="17" name="Rectangle 16"/>
          <p:cNvSpPr/>
          <p:nvPr/>
        </p:nvSpPr>
        <p:spPr>
          <a:xfrm>
            <a:off x="176594" y="60097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2. Một số ngành dịch vụ</a:t>
            </a:r>
          </a:p>
          <a:p>
            <a:pPr marL="571500" indent="-571500"/>
            <a:r>
              <a:rPr lang="en-US" sz="3000" b="1" i="1">
                <a:solidFill>
                  <a:srgbClr val="002060"/>
                </a:solidFill>
                <a:latin typeface="Calibri" pitchFamily="34" charset="0"/>
                <a:cs typeface="Calibri" pitchFamily="34" charset="0"/>
              </a:rPr>
              <a:t>a. Giao thông vận tải</a:t>
            </a:r>
            <a:endParaRPr lang="en-US" sz="3000" b="1" i="1">
              <a:latin typeface="Calibri" pitchFamily="34" charset="0"/>
              <a:cs typeface="Calibri" pitchFamily="34" charset="0"/>
            </a:endParaRPr>
          </a:p>
        </p:txBody>
      </p:sp>
      <p:graphicFrame>
        <p:nvGraphicFramePr>
          <p:cNvPr id="7" name="Table 6"/>
          <p:cNvGraphicFramePr>
            <a:graphicFrameLocks noGrp="1"/>
          </p:cNvGraphicFramePr>
          <p:nvPr/>
        </p:nvGraphicFramePr>
        <p:xfrm>
          <a:off x="344992" y="1667022"/>
          <a:ext cx="11298368" cy="4942404"/>
        </p:xfrm>
        <a:graphic>
          <a:graphicData uri="http://schemas.openxmlformats.org/drawingml/2006/table">
            <a:tbl>
              <a:tblPr/>
              <a:tblGrid>
                <a:gridCol w="894068">
                  <a:extLst>
                    <a:ext uri="{9D8B030D-6E8A-4147-A177-3AD203B41FA5}">
                      <a16:colId xmlns:a16="http://schemas.microsoft.com/office/drawing/2014/main" val="20000"/>
                    </a:ext>
                  </a:extLst>
                </a:gridCol>
                <a:gridCol w="1454754">
                  <a:extLst>
                    <a:ext uri="{9D8B030D-6E8A-4147-A177-3AD203B41FA5}">
                      <a16:colId xmlns:a16="http://schemas.microsoft.com/office/drawing/2014/main" val="20001"/>
                    </a:ext>
                  </a:extLst>
                </a:gridCol>
                <a:gridCol w="8949546">
                  <a:extLst>
                    <a:ext uri="{9D8B030D-6E8A-4147-A177-3AD203B41FA5}">
                      <a16:colId xmlns:a16="http://schemas.microsoft.com/office/drawing/2014/main" val="20002"/>
                    </a:ext>
                  </a:extLst>
                </a:gridCol>
              </a:tblGrid>
              <a:tr h="504516">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STT</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Ngành</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Tình hình phát triển</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26447">
                <a:tc>
                  <a:txBody>
                    <a:bodyPr/>
                    <a:lstStyle/>
                    <a:p>
                      <a:pPr algn="ctr">
                        <a:lnSpc>
                          <a:spcPct val="130000"/>
                        </a:lnSpc>
                        <a:spcBef>
                          <a:spcPts val="0"/>
                        </a:spcBef>
                        <a:spcAft>
                          <a:spcPts val="0"/>
                        </a:spcAft>
                      </a:pPr>
                      <a:r>
                        <a:rPr lang="en-US" sz="3000" b="1">
                          <a:solidFill>
                            <a:srgbClr val="000000"/>
                          </a:solidFill>
                          <a:latin typeface="Calibri" pitchFamily="34" charset="0"/>
                          <a:ea typeface="Calibri"/>
                          <a:cs typeface="Calibri" pitchFamily="34" charset="0"/>
                        </a:rPr>
                        <a:t>4</a:t>
                      </a: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US" sz="3000" b="1">
                          <a:solidFill>
                            <a:srgbClr val="000000"/>
                          </a:solidFill>
                          <a:latin typeface="Calibri" pitchFamily="34" charset="0"/>
                          <a:ea typeface="Calibri"/>
                          <a:cs typeface="Calibri" pitchFamily="34" charset="0"/>
                        </a:rPr>
                        <a:t>Đường sông</a:t>
                      </a: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1400" b="1">
                        <a:solidFill>
                          <a:srgbClr val="000000"/>
                        </a:solidFill>
                        <a:latin typeface="Calibri" pitchFamily="34" charset="0"/>
                        <a:ea typeface="Calibri"/>
                        <a:cs typeface="Calibri" pitchFamily="34" charset="0"/>
                      </a:endParaRP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2709195" y="2150349"/>
            <a:ext cx="8873205" cy="2308324"/>
          </a:xfrm>
          <a:prstGeom prst="rect">
            <a:avLst/>
          </a:prstGeom>
        </p:spPr>
        <p:txBody>
          <a:bodyPr wrap="square">
            <a:spAutoFit/>
          </a:bodyPr>
          <a:lstStyle/>
          <a:p>
            <a:pPr algn="just">
              <a:lnSpc>
                <a:spcPct val="150000"/>
              </a:lnSpc>
            </a:pPr>
            <a:r>
              <a:rPr lang="en-US" sz="3200" b="1">
                <a:solidFill>
                  <a:srgbClr val="000000"/>
                </a:solidFill>
                <a:latin typeface="Calibri" pitchFamily="34" charset="0"/>
                <a:ea typeface="Calibri"/>
                <a:cs typeface="Calibri" pitchFamily="34" charset="0"/>
              </a:rPr>
              <a:t>- </a:t>
            </a:r>
            <a:r>
              <a:rPr lang="vi-VN" sz="3200" b="1">
                <a:solidFill>
                  <a:srgbClr val="000000"/>
                </a:solidFill>
                <a:latin typeface="Calibri" pitchFamily="34" charset="0"/>
                <a:ea typeface="Calibri"/>
                <a:cs typeface="Calibri" pitchFamily="34" charset="0"/>
              </a:rPr>
              <a:t>Các tuyến đường sông được phát triển trên một số hệ thống sông lớn là hệ thống sông Hồng, hệ thống sông Cửu Long.</a:t>
            </a:r>
            <a:endParaRPr lang="en-US" sz="3200" b="1">
              <a:solidFill>
                <a:srgbClr val="000000"/>
              </a:solidFill>
              <a:latin typeface="Calibri" pitchFamily="34" charset="0"/>
              <a:ea typeface="Calibri"/>
              <a:cs typeface="Calibri" pitchFamily="34" charset="0"/>
            </a:endParaRP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áº¿t quáº£ hÃ¬nh áº£nh cho giao thÃ´ng trÃªn s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0"/>
            <a:ext cx="11643360" cy="67823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áº¿t quáº£ hÃ¬nh áº£nh cho chá»£ n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4" y="8839"/>
            <a:ext cx="12245114" cy="691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781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ou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A7064D34-4E33-49F1-905E-20866E88A7F3}"/>
              </a:ext>
            </a:extLst>
          </p:cNvPr>
          <p:cNvGrpSpPr/>
          <p:nvPr/>
        </p:nvGrpSpPr>
        <p:grpSpPr>
          <a:xfrm>
            <a:off x="879337" y="50001"/>
            <a:ext cx="10928018" cy="6827867"/>
            <a:chOff x="499620" y="10255"/>
            <a:chExt cx="11346729" cy="6847734"/>
          </a:xfrm>
        </p:grpSpPr>
        <p:pic>
          <p:nvPicPr>
            <p:cNvPr id="8198" name="Picture 6" descr="Không có mô tả ảnh.">
              <a:extLst>
                <a:ext uri="{FF2B5EF4-FFF2-40B4-BE49-F238E27FC236}">
                  <a16:creationId xmlns:a16="http://schemas.microsoft.com/office/drawing/2014/main" id="{11BD6787-933E-48B7-BCEA-20755B02A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20" y="10255"/>
              <a:ext cx="11346729" cy="68477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583EB3-6123-4386-BB12-81D67FDF573F}"/>
                </a:ext>
              </a:extLst>
            </p:cNvPr>
            <p:cNvSpPr txBox="1"/>
            <p:nvPr/>
          </p:nvSpPr>
          <p:spPr>
            <a:xfrm>
              <a:off x="2692923" y="6324525"/>
              <a:ext cx="7337459" cy="523220"/>
            </a:xfrm>
            <a:prstGeom prst="rect">
              <a:avLst/>
            </a:prstGeom>
            <a:noFill/>
          </p:spPr>
          <p:txBody>
            <a:bodyPr wrap="square" rtlCol="0">
              <a:spAutoFit/>
            </a:bodyPr>
            <a:lstStyle/>
            <a:p>
              <a:r>
                <a:rPr lang="en-US" sz="2800">
                  <a:highlight>
                    <a:srgbClr val="FFFF00"/>
                  </a:highlight>
                  <a:latin typeface="#9Slide07 IcielBaliho Script" pitchFamily="2" charset="0"/>
                </a:rPr>
                <a:t>B</a:t>
              </a:r>
              <a:r>
                <a:rPr lang="vi-VN" sz="2800">
                  <a:highlight>
                    <a:srgbClr val="FFFF00"/>
                  </a:highlight>
                  <a:latin typeface="#9Slide07 IcielBaliho Script" pitchFamily="2" charset="0"/>
                </a:rPr>
                <a:t>ản đồ hạ tầng đường thủy nội địa khu v</a:t>
              </a:r>
              <a:r>
                <a:rPr lang="en-US" sz="2800">
                  <a:highlight>
                    <a:srgbClr val="FFFF00"/>
                  </a:highlight>
                  <a:latin typeface="#9Slide07 IcielBaliho Script" pitchFamily="2" charset="0"/>
                </a:rPr>
                <a:t>ực</a:t>
              </a:r>
              <a:r>
                <a:rPr lang="vi-VN" sz="2800">
                  <a:highlight>
                    <a:srgbClr val="FFFF00"/>
                  </a:highlight>
                  <a:latin typeface="#9Slide07 IcielBaliho Script" pitchFamily="2" charset="0"/>
                </a:rPr>
                <a:t> phía Bắc</a:t>
              </a:r>
              <a:endParaRPr lang="en-US" sz="2800">
                <a:highlight>
                  <a:srgbClr val="FFFF00"/>
                </a:highlight>
                <a:latin typeface="#9Slide07 IcielBaliho Script" pitchFamily="2" charset="0"/>
              </a:endParaRPr>
            </a:p>
          </p:txBody>
        </p:sp>
      </p:grpSp>
      <p:grpSp>
        <p:nvGrpSpPr>
          <p:cNvPr id="3" name="Group 4">
            <a:extLst>
              <a:ext uri="{FF2B5EF4-FFF2-40B4-BE49-F238E27FC236}">
                <a16:creationId xmlns:a16="http://schemas.microsoft.com/office/drawing/2014/main" id="{6A6280B3-7890-4D51-8C92-3348DA303F6D}"/>
              </a:ext>
            </a:extLst>
          </p:cNvPr>
          <p:cNvGrpSpPr/>
          <p:nvPr/>
        </p:nvGrpSpPr>
        <p:grpSpPr>
          <a:xfrm>
            <a:off x="20" y="0"/>
            <a:ext cx="12191980" cy="6858000"/>
            <a:chOff x="20" y="0"/>
            <a:chExt cx="12191980" cy="6858000"/>
          </a:xfrm>
        </p:grpSpPr>
        <p:pic>
          <p:nvPicPr>
            <p:cNvPr id="8194" name="Picture 2" descr="Không có mô tả ảnh.">
              <a:extLst>
                <a:ext uri="{FF2B5EF4-FFF2-40B4-BE49-F238E27FC236}">
                  <a16:creationId xmlns:a16="http://schemas.microsoft.com/office/drawing/2014/main" id="{95504FFF-3E63-4083-B5AD-E2CCEE84AA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09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3F30C0-CF92-4258-AB3E-FD977D3C431E}"/>
                </a:ext>
              </a:extLst>
            </p:cNvPr>
            <p:cNvSpPr txBox="1"/>
            <p:nvPr/>
          </p:nvSpPr>
          <p:spPr>
            <a:xfrm>
              <a:off x="2818615" y="0"/>
              <a:ext cx="7239785" cy="584775"/>
            </a:xfrm>
            <a:prstGeom prst="rect">
              <a:avLst/>
            </a:prstGeom>
            <a:noFill/>
          </p:spPr>
          <p:txBody>
            <a:bodyPr wrap="square" rtlCol="0">
              <a:spAutoFit/>
            </a:bodyPr>
            <a:lstStyle/>
            <a:p>
              <a:r>
                <a:rPr lang="vi-VN" sz="2800">
                  <a:highlight>
                    <a:srgbClr val="FFFF00"/>
                  </a:highlight>
                  <a:latin typeface="#9Slide07 IcielBaliho Script" pitchFamily="2" charset="0"/>
                </a:rPr>
                <a:t>Bản đồ hạ </a:t>
              </a:r>
              <a:r>
                <a:rPr lang="vi-VN" sz="3200">
                  <a:highlight>
                    <a:srgbClr val="FFFF00"/>
                  </a:highlight>
                  <a:latin typeface="#9Slide07 IcielBaliho Script" pitchFamily="2" charset="0"/>
                </a:rPr>
                <a:t>tầng</a:t>
              </a:r>
              <a:r>
                <a:rPr lang="vi-VN" sz="2800">
                  <a:highlight>
                    <a:srgbClr val="FFFF00"/>
                  </a:highlight>
                  <a:latin typeface="#9Slide07 IcielBaliho Script" pitchFamily="2" charset="0"/>
                </a:rPr>
                <a:t> đường thủy nội địa khu vực phía Nam</a:t>
              </a:r>
              <a:endParaRPr lang="en-US" sz="2800">
                <a:highlight>
                  <a:srgbClr val="FFFF00"/>
                </a:highlight>
                <a:latin typeface="#9Slide07 IcielBaliho Script" pitchFamily="2" charset="0"/>
              </a:endParaRPr>
            </a:p>
          </p:txBody>
        </p:sp>
      </p:grpSp>
      <p:sp>
        <p:nvSpPr>
          <p:cNvPr id="14" name="Rectangle 13">
            <a:extLst>
              <a:ext uri="{FF2B5EF4-FFF2-40B4-BE49-F238E27FC236}">
                <a16:creationId xmlns:a16="http://schemas.microsoft.com/office/drawing/2014/main" id="{90FD3EC3-57AA-478B-B7AB-E1AAF020EA7A}"/>
              </a:ext>
            </a:extLst>
          </p:cNvPr>
          <p:cNvSpPr/>
          <p:nvPr/>
        </p:nvSpPr>
        <p:spPr>
          <a:xfrm>
            <a:off x="0" y="0"/>
            <a:ext cx="12175513" cy="68580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27451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102330" y="71142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91834" y="73813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2. Một số ngành dịch vụ</a:t>
            </a:r>
          </a:p>
          <a:p>
            <a:pPr marL="571500" indent="-571500"/>
            <a:r>
              <a:rPr lang="en-US" sz="3000" b="1" i="1">
                <a:solidFill>
                  <a:srgbClr val="002060"/>
                </a:solidFill>
                <a:latin typeface="Calibri" pitchFamily="34" charset="0"/>
                <a:cs typeface="Calibri" pitchFamily="34" charset="0"/>
              </a:rPr>
              <a:t>a. Giao thông vận tải</a:t>
            </a:r>
            <a:endParaRPr lang="en-US" sz="3000" b="1" i="1">
              <a:latin typeface="Calibri" pitchFamily="34" charset="0"/>
              <a:cs typeface="Calibri" pitchFamily="34" charset="0"/>
            </a:endParaRPr>
          </a:p>
        </p:txBody>
      </p:sp>
      <p:graphicFrame>
        <p:nvGraphicFramePr>
          <p:cNvPr id="7" name="Table 6"/>
          <p:cNvGraphicFramePr>
            <a:graphicFrameLocks noGrp="1"/>
          </p:cNvGraphicFramePr>
          <p:nvPr/>
        </p:nvGraphicFramePr>
        <p:xfrm>
          <a:off x="360232" y="1804182"/>
          <a:ext cx="11298368" cy="4665036"/>
        </p:xfrm>
        <a:graphic>
          <a:graphicData uri="http://schemas.openxmlformats.org/drawingml/2006/table">
            <a:tbl>
              <a:tblPr/>
              <a:tblGrid>
                <a:gridCol w="894068">
                  <a:extLst>
                    <a:ext uri="{9D8B030D-6E8A-4147-A177-3AD203B41FA5}">
                      <a16:colId xmlns:a16="http://schemas.microsoft.com/office/drawing/2014/main" val="20000"/>
                    </a:ext>
                  </a:extLst>
                </a:gridCol>
                <a:gridCol w="1454754">
                  <a:extLst>
                    <a:ext uri="{9D8B030D-6E8A-4147-A177-3AD203B41FA5}">
                      <a16:colId xmlns:a16="http://schemas.microsoft.com/office/drawing/2014/main" val="20001"/>
                    </a:ext>
                  </a:extLst>
                </a:gridCol>
                <a:gridCol w="8949546">
                  <a:extLst>
                    <a:ext uri="{9D8B030D-6E8A-4147-A177-3AD203B41FA5}">
                      <a16:colId xmlns:a16="http://schemas.microsoft.com/office/drawing/2014/main" val="20002"/>
                    </a:ext>
                  </a:extLst>
                </a:gridCol>
              </a:tblGrid>
              <a:tr h="504516">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STT</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Ngành</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Bef>
                          <a:spcPts val="600"/>
                        </a:spcBef>
                        <a:spcAft>
                          <a:spcPts val="0"/>
                        </a:spcAft>
                      </a:pPr>
                      <a:r>
                        <a:rPr lang="en-US" sz="3000" b="1">
                          <a:solidFill>
                            <a:schemeClr val="bg1"/>
                          </a:solidFill>
                          <a:latin typeface="Calibri" pitchFamily="34" charset="0"/>
                          <a:ea typeface="Calibri"/>
                          <a:cs typeface="Calibri" pitchFamily="34" charset="0"/>
                        </a:rPr>
                        <a:t>Tình hình phát triển</a:t>
                      </a:r>
                    </a:p>
                  </a:txBody>
                  <a:tcPr marL="62716" marR="62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26447">
                <a:tc>
                  <a:txBody>
                    <a:bodyPr/>
                    <a:lstStyle/>
                    <a:p>
                      <a:pPr algn="ctr">
                        <a:lnSpc>
                          <a:spcPct val="130000"/>
                        </a:lnSpc>
                        <a:spcBef>
                          <a:spcPts val="0"/>
                        </a:spcBef>
                        <a:spcAft>
                          <a:spcPts val="0"/>
                        </a:spcAft>
                      </a:pPr>
                      <a:r>
                        <a:rPr lang="en-US" sz="3000" b="1">
                          <a:solidFill>
                            <a:srgbClr val="000000"/>
                          </a:solidFill>
                          <a:latin typeface="Calibri" pitchFamily="34" charset="0"/>
                          <a:ea typeface="Calibri"/>
                          <a:cs typeface="Calibri" pitchFamily="34" charset="0"/>
                        </a:rPr>
                        <a:t>5</a:t>
                      </a: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US" sz="3000" b="1">
                          <a:solidFill>
                            <a:srgbClr val="000000"/>
                          </a:solidFill>
                          <a:latin typeface="Calibri" pitchFamily="34" charset="0"/>
                          <a:ea typeface="Calibri"/>
                          <a:cs typeface="Calibri" pitchFamily="34" charset="0"/>
                        </a:rPr>
                        <a:t>Đường hàng</a:t>
                      </a:r>
                      <a:r>
                        <a:rPr lang="en-US" sz="3000" b="1" baseline="0">
                          <a:solidFill>
                            <a:srgbClr val="000000"/>
                          </a:solidFill>
                          <a:latin typeface="Calibri" pitchFamily="34" charset="0"/>
                          <a:ea typeface="Calibri"/>
                          <a:cs typeface="Calibri" pitchFamily="34" charset="0"/>
                        </a:rPr>
                        <a:t> không</a:t>
                      </a: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ctr">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p>
                      <a:pPr algn="just">
                        <a:lnSpc>
                          <a:spcPct val="130000"/>
                        </a:lnSpc>
                        <a:spcBef>
                          <a:spcPts val="0"/>
                        </a:spcBef>
                        <a:spcAft>
                          <a:spcPts val="0"/>
                        </a:spcAft>
                      </a:pPr>
                      <a:endParaRPr lang="en-US" sz="3000" b="1">
                        <a:solidFill>
                          <a:srgbClr val="000000"/>
                        </a:solidFill>
                        <a:latin typeface="Calibri" pitchFamily="34" charset="0"/>
                        <a:ea typeface="Calibri"/>
                        <a:cs typeface="Calibri" pitchFamily="34" charset="0"/>
                      </a:endParaRPr>
                    </a:p>
                  </a:txBody>
                  <a:tcPr marL="62716" marR="62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2724435" y="2287509"/>
            <a:ext cx="8873205" cy="3785652"/>
          </a:xfrm>
          <a:prstGeom prst="rect">
            <a:avLst/>
          </a:prstGeom>
        </p:spPr>
        <p:txBody>
          <a:bodyPr wrap="square">
            <a:spAutoFit/>
          </a:bodyPr>
          <a:lstStyle/>
          <a:p>
            <a:pPr algn="just">
              <a:lnSpc>
                <a:spcPct val="150000"/>
              </a:lnSpc>
            </a:pPr>
            <a:r>
              <a:rPr lang="vi-VN" sz="3200" b="1">
                <a:solidFill>
                  <a:srgbClr val="000000"/>
                </a:solidFill>
                <a:latin typeface="Calibri" pitchFamily="34" charset="0"/>
                <a:ea typeface="Calibri"/>
                <a:cs typeface="Calibri" pitchFamily="34" charset="0"/>
              </a:rPr>
              <a:t>- Năm 2021, nước ta có 22 cảng hàng không</a:t>
            </a:r>
            <a:r>
              <a:rPr lang="en-US" sz="3200" b="1">
                <a:solidFill>
                  <a:srgbClr val="000000"/>
                </a:solidFill>
                <a:latin typeface="Calibri" pitchFamily="34" charset="0"/>
                <a:ea typeface="Calibri"/>
                <a:cs typeface="Calibri" pitchFamily="34" charset="0"/>
              </a:rPr>
              <a:t> (</a:t>
            </a:r>
            <a:r>
              <a:rPr lang="vi-VN" sz="3200" b="1">
                <a:solidFill>
                  <a:srgbClr val="000000"/>
                </a:solidFill>
                <a:latin typeface="Calibri" pitchFamily="34" charset="0"/>
                <a:ea typeface="Calibri"/>
                <a:cs typeface="Calibri" pitchFamily="34" charset="0"/>
              </a:rPr>
              <a:t>10 cảng quốc tế và 12 cảng nội địa</a:t>
            </a:r>
            <a:r>
              <a:rPr lang="en-US" sz="3200" b="1">
                <a:solidFill>
                  <a:srgbClr val="000000"/>
                </a:solidFill>
                <a:latin typeface="Calibri" pitchFamily="34" charset="0"/>
                <a:ea typeface="Calibri"/>
                <a:cs typeface="Calibri" pitchFamily="34" charset="0"/>
              </a:rPr>
              <a:t>)</a:t>
            </a:r>
            <a:r>
              <a:rPr lang="vi-VN" sz="3200" b="1">
                <a:solidFill>
                  <a:srgbClr val="000000"/>
                </a:solidFill>
                <a:latin typeface="Calibri" pitchFamily="34" charset="0"/>
                <a:ea typeface="Calibri"/>
                <a:cs typeface="Calibri" pitchFamily="34" charset="0"/>
              </a:rPr>
              <a:t>. </a:t>
            </a:r>
            <a:endParaRPr lang="en-US" sz="3200" b="1">
              <a:solidFill>
                <a:srgbClr val="000000"/>
              </a:solidFill>
              <a:latin typeface="Calibri" pitchFamily="34" charset="0"/>
              <a:ea typeface="Calibri"/>
              <a:cs typeface="Calibri" pitchFamily="34" charset="0"/>
            </a:endParaRPr>
          </a:p>
          <a:p>
            <a:pPr algn="just">
              <a:lnSpc>
                <a:spcPct val="150000"/>
              </a:lnSpc>
            </a:pPr>
            <a:r>
              <a:rPr lang="en-US" sz="3200" b="1">
                <a:solidFill>
                  <a:srgbClr val="000000"/>
                </a:solidFill>
                <a:latin typeface="Calibri" pitchFamily="34" charset="0"/>
                <a:ea typeface="Calibri"/>
                <a:cs typeface="Calibri" pitchFamily="34" charset="0"/>
              </a:rPr>
              <a:t>- </a:t>
            </a:r>
            <a:r>
              <a:rPr lang="vi-VN" sz="3200" b="1">
                <a:solidFill>
                  <a:srgbClr val="000000"/>
                </a:solidFill>
                <a:latin typeface="Calibri" pitchFamily="34" charset="0"/>
                <a:ea typeface="Calibri"/>
                <a:cs typeface="Calibri" pitchFamily="34" charset="0"/>
              </a:rPr>
              <a:t>Ba cảng hàng không quốc tế quan trọng </a:t>
            </a:r>
            <a:r>
              <a:rPr lang="en-US" sz="3200" b="1">
                <a:solidFill>
                  <a:srgbClr val="000000"/>
                </a:solidFill>
                <a:latin typeface="Calibri" pitchFamily="34" charset="0"/>
                <a:ea typeface="Calibri"/>
                <a:cs typeface="Calibri" pitchFamily="34" charset="0"/>
              </a:rPr>
              <a:t>nhất</a:t>
            </a:r>
            <a:r>
              <a:rPr lang="vi-VN" sz="3200" b="1">
                <a:solidFill>
                  <a:srgbClr val="000000"/>
                </a:solidFill>
                <a:latin typeface="Calibri" pitchFamily="34" charset="0"/>
                <a:ea typeface="Calibri"/>
                <a:cs typeface="Calibri" pitchFamily="34" charset="0"/>
              </a:rPr>
              <a:t> là Nội Bài (Hà Nội), Đà Nẵng (Đà Nẵng) và Tân Sơn Nhất (T</a:t>
            </a:r>
            <a:r>
              <a:rPr lang="en-US" sz="3200" b="1">
                <a:solidFill>
                  <a:srgbClr val="000000"/>
                </a:solidFill>
                <a:latin typeface="Calibri" pitchFamily="34" charset="0"/>
                <a:ea typeface="Calibri"/>
                <a:cs typeface="Calibri" pitchFamily="34" charset="0"/>
              </a:rPr>
              <a:t>P.</a:t>
            </a:r>
            <a:r>
              <a:rPr lang="vi-VN" sz="3200" b="1">
                <a:solidFill>
                  <a:srgbClr val="000000"/>
                </a:solidFill>
                <a:latin typeface="Calibri" pitchFamily="34" charset="0"/>
                <a:ea typeface="Calibri"/>
                <a:cs typeface="Calibri" pitchFamily="34" charset="0"/>
              </a:rPr>
              <a:t> Hồ Chí Minh).</a:t>
            </a:r>
            <a:endParaRPr lang="en-US" sz="3200" b="1">
              <a:solidFill>
                <a:srgbClr val="000000"/>
              </a:solidFill>
              <a:latin typeface="Calibri" pitchFamily="34" charset="0"/>
              <a:ea typeface="Calibri"/>
              <a:cs typeface="Calibri" pitchFamily="34" charset="0"/>
            </a:endParaRPr>
          </a:p>
        </p:txBody>
      </p:sp>
      <p:sp>
        <p:nvSpPr>
          <p:cNvPr id="9" name="TextBox 8"/>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207493" y="5181603"/>
            <a:ext cx="380290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spcBef>
                <a:spcPct val="50000"/>
              </a:spcBef>
            </a:pPr>
            <a:endParaRPr lang="en-US"/>
          </a:p>
        </p:txBody>
      </p:sp>
      <p:pic>
        <p:nvPicPr>
          <p:cNvPr id="613379" name="Picture 3" descr="san_bay_noiBai"/>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005462" y="3545058"/>
            <a:ext cx="6186538" cy="331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3381" name="Picture 5" descr="75315593-nha_ga_Da_Nang"/>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5964702" y="0"/>
            <a:ext cx="622729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3382" name="Picture 6" descr="PHUBAI85jpg-075755"/>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4061" y="0"/>
            <a:ext cx="588029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3384" name="Picture 8" descr="sanbaytansonnhat"/>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42186" y="3553264"/>
            <a:ext cx="58803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11"/>
          <p:cNvSpPr txBox="1">
            <a:spLocks noChangeArrowheads="1"/>
          </p:cNvSpPr>
          <p:nvPr/>
        </p:nvSpPr>
        <p:spPr bwMode="auto">
          <a:xfrm>
            <a:off x="2675663" y="533403"/>
            <a:ext cx="654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spcBef>
                <a:spcPct val="50000"/>
              </a:spcBef>
            </a:pPr>
            <a:endParaRPr lang="en-US"/>
          </a:p>
        </p:txBody>
      </p:sp>
      <p:sp>
        <p:nvSpPr>
          <p:cNvPr id="10" name="TextBox 9"/>
          <p:cNvSpPr txBox="1"/>
          <p:nvPr/>
        </p:nvSpPr>
        <p:spPr>
          <a:xfrm>
            <a:off x="7498080" y="3643532"/>
            <a:ext cx="3840480" cy="430887"/>
          </a:xfrm>
          <a:prstGeom prst="rect">
            <a:avLst/>
          </a:prstGeom>
          <a:noFill/>
        </p:spPr>
        <p:txBody>
          <a:bodyPr wrap="square" rtlCol="0">
            <a:spAutoFit/>
          </a:bodyPr>
          <a:lstStyle/>
          <a:p>
            <a:pPr algn="ctr"/>
            <a:r>
              <a:rPr lang="en-US" sz="2200" b="1">
                <a:solidFill>
                  <a:srgbClr val="0000FF"/>
                </a:solidFill>
                <a:latin typeface="Calibri" pitchFamily="34" charset="0"/>
                <a:cs typeface="Calibri" pitchFamily="34" charset="0"/>
              </a:rPr>
              <a:t>Sân bay quốc tế Nội Bài</a:t>
            </a:r>
          </a:p>
        </p:txBody>
      </p:sp>
    </p:spTree>
    <p:extLst>
      <p:ext uri="{BB962C8B-B14F-4D97-AF65-F5344CB8AC3E}">
        <p14:creationId xmlns:p14="http://schemas.microsoft.com/office/powerpoint/2010/main" val="10313410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ppt_x</p:attrName>
                                        </p:attrNameLst>
                                      </p:cBhvr>
                                      <p:tavLst>
                                        <p:tav tm="0">
                                          <p:val>
                                            <p:strVal val="#ppt_x-.2"/>
                                          </p:val>
                                        </p:tav>
                                        <p:tav tm="100000">
                                          <p:val>
                                            <p:strVal val="#ppt_x"/>
                                          </p:val>
                                        </p:tav>
                                      </p:tavLst>
                                    </p:anim>
                                    <p:anim calcmode="lin" valueType="num">
                                      <p:cBhvr>
                                        <p:cTn id="8"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4"/>
                                        </p:tgtEl>
                                      </p:cBhvr>
                                    </p:animEffect>
                                  </p:childTnLst>
                                </p:cTn>
                              </p:par>
                              <p:par>
                                <p:cTn id="10" presetID="29" presetClass="entr" presetSubtype="0" fill="hold" nodeType="withEffect">
                                  <p:stCondLst>
                                    <p:cond delay="0"/>
                                  </p:stCondLst>
                                  <p:childTnLst>
                                    <p:set>
                                      <p:cBhvr>
                                        <p:cTn id="11" dur="1" fill="hold">
                                          <p:stCondLst>
                                            <p:cond delay="0"/>
                                          </p:stCondLst>
                                        </p:cTn>
                                        <p:tgtEl>
                                          <p:spTgt spid="613379"/>
                                        </p:tgtEl>
                                        <p:attrNameLst>
                                          <p:attrName>style.visibility</p:attrName>
                                        </p:attrNameLst>
                                      </p:cBhvr>
                                      <p:to>
                                        <p:strVal val="visible"/>
                                      </p:to>
                                    </p:set>
                                    <p:anim calcmode="lin" valueType="num">
                                      <p:cBhvr>
                                        <p:cTn id="12" dur="1000" fill="hold"/>
                                        <p:tgtEl>
                                          <p:spTgt spid="613379"/>
                                        </p:tgtEl>
                                        <p:attrNameLst>
                                          <p:attrName>ppt_x</p:attrName>
                                        </p:attrNameLst>
                                      </p:cBhvr>
                                      <p:tavLst>
                                        <p:tav tm="0">
                                          <p:val>
                                            <p:strVal val="#ppt_x-.2"/>
                                          </p:val>
                                        </p:tav>
                                        <p:tav tm="100000">
                                          <p:val>
                                            <p:strVal val="#ppt_x"/>
                                          </p:val>
                                        </p:tav>
                                      </p:tavLst>
                                    </p:anim>
                                    <p:anim calcmode="lin" valueType="num">
                                      <p:cBhvr>
                                        <p:cTn id="13" dur="1000" fill="hold"/>
                                        <p:tgtEl>
                                          <p:spTgt spid="61337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3379"/>
                                        </p:tgtEl>
                                      </p:cBhvr>
                                    </p:animEffect>
                                  </p:childTnLst>
                                </p:cTn>
                              </p:par>
                              <p:par>
                                <p:cTn id="15" presetID="29" presetClass="entr" presetSubtype="0" fill="hold" nodeType="withEffect">
                                  <p:stCondLst>
                                    <p:cond delay="0"/>
                                  </p:stCondLst>
                                  <p:childTnLst>
                                    <p:set>
                                      <p:cBhvr>
                                        <p:cTn id="16" dur="1" fill="hold">
                                          <p:stCondLst>
                                            <p:cond delay="0"/>
                                          </p:stCondLst>
                                        </p:cTn>
                                        <p:tgtEl>
                                          <p:spTgt spid="613381"/>
                                        </p:tgtEl>
                                        <p:attrNameLst>
                                          <p:attrName>style.visibility</p:attrName>
                                        </p:attrNameLst>
                                      </p:cBhvr>
                                      <p:to>
                                        <p:strVal val="visible"/>
                                      </p:to>
                                    </p:set>
                                    <p:anim calcmode="lin" valueType="num">
                                      <p:cBhvr>
                                        <p:cTn id="17" dur="1000" fill="hold"/>
                                        <p:tgtEl>
                                          <p:spTgt spid="613381"/>
                                        </p:tgtEl>
                                        <p:attrNameLst>
                                          <p:attrName>ppt_x</p:attrName>
                                        </p:attrNameLst>
                                      </p:cBhvr>
                                      <p:tavLst>
                                        <p:tav tm="0">
                                          <p:val>
                                            <p:strVal val="#ppt_x-.2"/>
                                          </p:val>
                                        </p:tav>
                                        <p:tav tm="100000">
                                          <p:val>
                                            <p:strVal val="#ppt_x"/>
                                          </p:val>
                                        </p:tav>
                                      </p:tavLst>
                                    </p:anim>
                                    <p:anim calcmode="lin" valueType="num">
                                      <p:cBhvr>
                                        <p:cTn id="18" dur="1000" fill="hold"/>
                                        <p:tgtEl>
                                          <p:spTgt spid="61338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13381"/>
                                        </p:tgtEl>
                                      </p:cBhvr>
                                    </p:animEffect>
                                  </p:childTnLst>
                                </p:cTn>
                              </p:par>
                              <p:par>
                                <p:cTn id="20" presetID="29" presetClass="entr" presetSubtype="0" fill="hold" nodeType="withEffect">
                                  <p:stCondLst>
                                    <p:cond delay="0"/>
                                  </p:stCondLst>
                                  <p:childTnLst>
                                    <p:set>
                                      <p:cBhvr>
                                        <p:cTn id="21" dur="1" fill="hold">
                                          <p:stCondLst>
                                            <p:cond delay="0"/>
                                          </p:stCondLst>
                                        </p:cTn>
                                        <p:tgtEl>
                                          <p:spTgt spid="613382"/>
                                        </p:tgtEl>
                                        <p:attrNameLst>
                                          <p:attrName>style.visibility</p:attrName>
                                        </p:attrNameLst>
                                      </p:cBhvr>
                                      <p:to>
                                        <p:strVal val="visible"/>
                                      </p:to>
                                    </p:set>
                                    <p:anim calcmode="lin" valueType="num">
                                      <p:cBhvr>
                                        <p:cTn id="22" dur="1000" fill="hold"/>
                                        <p:tgtEl>
                                          <p:spTgt spid="613382"/>
                                        </p:tgtEl>
                                        <p:attrNameLst>
                                          <p:attrName>ppt_x</p:attrName>
                                        </p:attrNameLst>
                                      </p:cBhvr>
                                      <p:tavLst>
                                        <p:tav tm="0">
                                          <p:val>
                                            <p:strVal val="#ppt_x-.2"/>
                                          </p:val>
                                        </p:tav>
                                        <p:tav tm="100000">
                                          <p:val>
                                            <p:strVal val="#ppt_x"/>
                                          </p:val>
                                        </p:tav>
                                      </p:tavLst>
                                    </p:anim>
                                    <p:anim calcmode="lin" valueType="num">
                                      <p:cBhvr>
                                        <p:cTn id="23" dur="1000" fill="hold"/>
                                        <p:tgtEl>
                                          <p:spTgt spid="61338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13382"/>
                                        </p:tgtEl>
                                      </p:cBhvr>
                                    </p:animEffect>
                                  </p:childTnLst>
                                </p:cTn>
                              </p:par>
                              <p:par>
                                <p:cTn id="25" presetID="29" presetClass="entr" presetSubtype="0" fill="hold" nodeType="withEffect">
                                  <p:stCondLst>
                                    <p:cond delay="0"/>
                                  </p:stCondLst>
                                  <p:childTnLst>
                                    <p:set>
                                      <p:cBhvr>
                                        <p:cTn id="26" dur="1" fill="hold">
                                          <p:stCondLst>
                                            <p:cond delay="0"/>
                                          </p:stCondLst>
                                        </p:cTn>
                                        <p:tgtEl>
                                          <p:spTgt spid="613384"/>
                                        </p:tgtEl>
                                        <p:attrNameLst>
                                          <p:attrName>style.visibility</p:attrName>
                                        </p:attrNameLst>
                                      </p:cBhvr>
                                      <p:to>
                                        <p:strVal val="visible"/>
                                      </p:to>
                                    </p:set>
                                    <p:anim calcmode="lin" valueType="num">
                                      <p:cBhvr>
                                        <p:cTn id="27" dur="1000" fill="hold"/>
                                        <p:tgtEl>
                                          <p:spTgt spid="613384"/>
                                        </p:tgtEl>
                                        <p:attrNameLst>
                                          <p:attrName>ppt_x</p:attrName>
                                        </p:attrNameLst>
                                      </p:cBhvr>
                                      <p:tavLst>
                                        <p:tav tm="0">
                                          <p:val>
                                            <p:strVal val="#ppt_x-.2"/>
                                          </p:val>
                                        </p:tav>
                                        <p:tav tm="100000">
                                          <p:val>
                                            <p:strVal val="#ppt_x"/>
                                          </p:val>
                                        </p:tav>
                                      </p:tavLst>
                                    </p:anim>
                                    <p:anim calcmode="lin" valueType="num">
                                      <p:cBhvr>
                                        <p:cTn id="28" dur="1000" fill="hold"/>
                                        <p:tgtEl>
                                          <p:spTgt spid="61338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13384"/>
                                        </p:tgtEl>
                                      </p:cBhvr>
                                    </p:animEffect>
                                  </p:childTnLst>
                                </p:cTn>
                              </p:par>
                              <p:par>
                                <p:cTn id="30" presetID="29" presetClass="entr" presetSubtype="0" fill="hold" grpId="0" nodeType="withEffect" nodePh="1">
                                  <p:stCondLst>
                                    <p:cond delay="0"/>
                                  </p:stCondLst>
                                  <p:endCondLst>
                                    <p:cond evt="begin" delay="0">
                                      <p:tn val="30"/>
                                    </p:cond>
                                  </p:endCondLst>
                                  <p:childTnLst>
                                    <p:set>
                                      <p:cBhvr>
                                        <p:cTn id="31" dur="1" fill="hold">
                                          <p:stCondLst>
                                            <p:cond delay="0"/>
                                          </p:stCondLst>
                                        </p:cTn>
                                        <p:tgtEl>
                                          <p:spTgt spid="23561"/>
                                        </p:tgtEl>
                                        <p:attrNameLst>
                                          <p:attrName>style.visibility</p:attrName>
                                        </p:attrNameLst>
                                      </p:cBhvr>
                                      <p:to>
                                        <p:strVal val="visible"/>
                                      </p:to>
                                    </p:set>
                                    <p:anim calcmode="lin" valueType="num">
                                      <p:cBhvr>
                                        <p:cTn id="32" dur="1000" fill="hold"/>
                                        <p:tgtEl>
                                          <p:spTgt spid="23561"/>
                                        </p:tgtEl>
                                        <p:attrNameLst>
                                          <p:attrName>ppt_x</p:attrName>
                                        </p:attrNameLst>
                                      </p:cBhvr>
                                      <p:tavLst>
                                        <p:tav tm="0">
                                          <p:val>
                                            <p:strVal val="#ppt_x-.2"/>
                                          </p:val>
                                        </p:tav>
                                        <p:tav tm="100000">
                                          <p:val>
                                            <p:strVal val="#ppt_x"/>
                                          </p:val>
                                        </p:tav>
                                      </p:tavLst>
                                    </p:anim>
                                    <p:anim calcmode="lin" valueType="num">
                                      <p:cBhvr>
                                        <p:cTn id="33" dur="1000" fill="hold"/>
                                        <p:tgtEl>
                                          <p:spTgt spid="2356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3561"/>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ppt_x</p:attrName>
                                        </p:attrNameLst>
                                      </p:cBhvr>
                                      <p:tavLst>
                                        <p:tav tm="0">
                                          <p:val>
                                            <p:strVal val="#ppt_x-.2"/>
                                          </p:val>
                                        </p:tav>
                                        <p:tav tm="100000">
                                          <p:val>
                                            <p:strVal val="#ppt_x"/>
                                          </p:val>
                                        </p:tav>
                                      </p:tavLst>
                                    </p:anim>
                                    <p:anim calcmode="lin" valueType="num">
                                      <p:cBhvr>
                                        <p:cTn id="3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61"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508920" y="-307547"/>
            <a:ext cx="2790140" cy="1448317"/>
            <a:chOff x="0" y="0"/>
            <a:chExt cx="1345639" cy="698500"/>
          </a:xfrm>
        </p:grpSpPr>
        <p:sp>
          <p:nvSpPr>
            <p:cNvPr id="29" name="Freeform 29"/>
            <p:cNvSpPr/>
            <p:nvPr/>
          </p:nvSpPr>
          <p:spPr>
            <a:xfrm>
              <a:off x="3907" y="0"/>
              <a:ext cx="1337825" cy="698500"/>
            </a:xfrm>
            <a:custGeom>
              <a:avLst/>
              <a:gdLst/>
              <a:ahLst/>
              <a:cxnLst/>
              <a:rect l="l" t="t" r="r" b="b"/>
              <a:pathLst>
                <a:path w="1337825" h="698500">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id="30" name="TextBox 30"/>
            <p:cNvSpPr txBox="1"/>
            <p:nvPr/>
          </p:nvSpPr>
          <p:spPr>
            <a:xfrm>
              <a:off x="114300" y="19050"/>
              <a:ext cx="1117039" cy="679450"/>
            </a:xfrm>
            <a:prstGeom prst="rect">
              <a:avLst/>
            </a:prstGeom>
          </p:spPr>
          <p:txBody>
            <a:bodyPr lIns="50800" tIns="50800" rIns="50800" bIns="50800" rtlCol="0" anchor="ctr"/>
            <a:lstStyle/>
            <a:p>
              <a:pPr algn="ctr" defTabSz="609539">
                <a:lnSpc>
                  <a:spcPts val="1584"/>
                </a:lnSpc>
                <a:defRPr/>
              </a:pPr>
              <a:endParaRPr sz="3200" b="1">
                <a:solidFill>
                  <a:prstClr val="black"/>
                </a:solidFill>
                <a:latin typeface="Calibri" pitchFamily="34" charset="0"/>
                <a:cs typeface="Calibri" pitchFamily="34" charset="0"/>
              </a:endParaRPr>
            </a:p>
          </p:txBody>
        </p:sp>
      </p:grpSp>
      <p:grpSp>
        <p:nvGrpSpPr>
          <p:cNvPr id="3" name="Group 34"/>
          <p:cNvGrpSpPr/>
          <p:nvPr/>
        </p:nvGrpSpPr>
        <p:grpSpPr>
          <a:xfrm>
            <a:off x="0" y="87076"/>
            <a:ext cx="2224047" cy="1200992"/>
            <a:chOff x="0" y="0"/>
            <a:chExt cx="1173575" cy="698500"/>
          </a:xfrm>
        </p:grpSpPr>
        <p:sp>
          <p:nvSpPr>
            <p:cNvPr id="35" name="Freeform 35"/>
            <p:cNvSpPr/>
            <p:nvPr/>
          </p:nvSpPr>
          <p:spPr>
            <a:xfrm>
              <a:off x="6512" y="0"/>
              <a:ext cx="1160551" cy="698500"/>
            </a:xfrm>
            <a:custGeom>
              <a:avLst/>
              <a:gdLst/>
              <a:ahLst/>
              <a:cxnLst/>
              <a:rect l="l" t="t" r="r" b="b"/>
              <a:pathLst>
                <a:path w="1160551" h="698500">
                  <a:moveTo>
                    <a:pt x="1150009" y="378562"/>
                  </a:moveTo>
                  <a:lnTo>
                    <a:pt x="980917" y="669188"/>
                  </a:lnTo>
                  <a:cubicBezTo>
                    <a:pt x="970358" y="687336"/>
                    <a:pt x="950947" y="698500"/>
                    <a:pt x="929951" y="698500"/>
                  </a:cubicBezTo>
                  <a:lnTo>
                    <a:pt x="230600" y="698500"/>
                  </a:lnTo>
                  <a:cubicBezTo>
                    <a:pt x="209604" y="698500"/>
                    <a:pt x="190192" y="687336"/>
                    <a:pt x="179634" y="669188"/>
                  </a:cubicBezTo>
                  <a:lnTo>
                    <a:pt x="10542" y="378562"/>
                  </a:lnTo>
                  <a:cubicBezTo>
                    <a:pt x="0" y="360442"/>
                    <a:pt x="0" y="338058"/>
                    <a:pt x="10542" y="319938"/>
                  </a:cubicBezTo>
                  <a:lnTo>
                    <a:pt x="179634" y="29312"/>
                  </a:lnTo>
                  <a:cubicBezTo>
                    <a:pt x="190192" y="11164"/>
                    <a:pt x="209604" y="0"/>
                    <a:pt x="230600" y="0"/>
                  </a:cubicBezTo>
                  <a:lnTo>
                    <a:pt x="929951" y="0"/>
                  </a:lnTo>
                  <a:cubicBezTo>
                    <a:pt x="950947" y="0"/>
                    <a:pt x="970358" y="11164"/>
                    <a:pt x="980917" y="29312"/>
                  </a:cubicBezTo>
                  <a:lnTo>
                    <a:pt x="1150009" y="319938"/>
                  </a:lnTo>
                  <a:cubicBezTo>
                    <a:pt x="1160551" y="338058"/>
                    <a:pt x="1160551" y="360442"/>
                    <a:pt x="1150009" y="378562"/>
                  </a:cubicBezTo>
                  <a:close/>
                </a:path>
              </a:pathLst>
            </a:custGeom>
            <a:solidFill>
              <a:srgbClr val="000B5D"/>
            </a:solidFill>
          </p:spPr>
        </p:sp>
        <p:sp>
          <p:nvSpPr>
            <p:cNvPr id="36" name="TextBox 36"/>
            <p:cNvSpPr txBox="1"/>
            <p:nvPr/>
          </p:nvSpPr>
          <p:spPr>
            <a:xfrm>
              <a:off x="114300" y="19050"/>
              <a:ext cx="944975" cy="679450"/>
            </a:xfrm>
            <a:prstGeom prst="rect">
              <a:avLst/>
            </a:prstGeom>
          </p:spPr>
          <p:txBody>
            <a:bodyPr lIns="50800" tIns="50800" rIns="50800" bIns="50800" rtlCol="0" anchor="ctr"/>
            <a:lstStyle/>
            <a:p>
              <a:pPr algn="ctr" defTabSz="609539">
                <a:lnSpc>
                  <a:spcPts val="1584"/>
                </a:lnSpc>
                <a:defRPr/>
              </a:pPr>
              <a:endParaRPr sz="3200" b="1">
                <a:solidFill>
                  <a:prstClr val="white"/>
                </a:solidFill>
                <a:latin typeface="Calibri" pitchFamily="34" charset="0"/>
                <a:cs typeface="Calibri" pitchFamily="34" charset="0"/>
              </a:endParaRPr>
            </a:p>
          </p:txBody>
        </p:sp>
      </p:grpSp>
      <p:grpSp>
        <p:nvGrpSpPr>
          <p:cNvPr id="4" name="Group 14"/>
          <p:cNvGrpSpPr/>
          <p:nvPr/>
        </p:nvGrpSpPr>
        <p:grpSpPr>
          <a:xfrm>
            <a:off x="452115" y="3414762"/>
            <a:ext cx="2169572" cy="1766919"/>
            <a:chOff x="525106" y="4915272"/>
            <a:chExt cx="3690697" cy="3096673"/>
          </a:xfrm>
        </p:grpSpPr>
        <p:grpSp>
          <p:nvGrpSpPr>
            <p:cNvPr id="5" name="Group 8"/>
            <p:cNvGrpSpPr/>
            <p:nvPr/>
          </p:nvGrpSpPr>
          <p:grpSpPr>
            <a:xfrm>
              <a:off x="525106" y="4915272"/>
              <a:ext cx="3690697" cy="3096673"/>
              <a:chOff x="2108" y="0"/>
              <a:chExt cx="1397505" cy="872615"/>
            </a:xfrm>
          </p:grpSpPr>
          <p:sp>
            <p:nvSpPr>
              <p:cNvPr id="9" name="Freeform 9"/>
              <p:cNvSpPr/>
              <p:nvPr/>
            </p:nvSpPr>
            <p:spPr>
              <a:xfrm>
                <a:off x="2108" y="0"/>
                <a:ext cx="1274656" cy="872615"/>
              </a:xfrm>
              <a:custGeom>
                <a:avLst/>
                <a:gdLst/>
                <a:ahLst/>
                <a:cxnLst/>
                <a:rect l="l" t="t" r="r" b="b"/>
                <a:pathLst>
                  <a:path w="1509697" h="872615">
                    <a:moveTo>
                      <a:pt x="1506046" y="448673"/>
                    </a:moveTo>
                    <a:lnTo>
                      <a:pt x="1314364" y="860250"/>
                    </a:lnTo>
                    <a:cubicBezTo>
                      <a:pt x="1310851" y="867792"/>
                      <a:pt x="1303284" y="872615"/>
                      <a:pt x="1294964" y="872615"/>
                    </a:cubicBezTo>
                    <a:lnTo>
                      <a:pt x="214733" y="872615"/>
                    </a:lnTo>
                    <a:cubicBezTo>
                      <a:pt x="206412" y="872615"/>
                      <a:pt x="198846" y="867792"/>
                      <a:pt x="195333" y="860250"/>
                    </a:cubicBezTo>
                    <a:lnTo>
                      <a:pt x="3651" y="448673"/>
                    </a:lnTo>
                    <a:cubicBezTo>
                      <a:pt x="0" y="440834"/>
                      <a:pt x="0" y="431782"/>
                      <a:pt x="3651" y="423942"/>
                    </a:cubicBezTo>
                    <a:lnTo>
                      <a:pt x="195333" y="12366"/>
                    </a:lnTo>
                    <a:cubicBezTo>
                      <a:pt x="198846" y="4823"/>
                      <a:pt x="206412" y="0"/>
                      <a:pt x="214733" y="0"/>
                    </a:cubicBezTo>
                    <a:lnTo>
                      <a:pt x="1294964" y="0"/>
                    </a:lnTo>
                    <a:cubicBezTo>
                      <a:pt x="1303284" y="0"/>
                      <a:pt x="1310851" y="4823"/>
                      <a:pt x="1314364" y="12366"/>
                    </a:cubicBezTo>
                    <a:lnTo>
                      <a:pt x="1506046" y="423942"/>
                    </a:lnTo>
                    <a:cubicBezTo>
                      <a:pt x="1509697" y="431782"/>
                      <a:pt x="1509697" y="440834"/>
                      <a:pt x="1506046" y="448673"/>
                    </a:cubicBezTo>
                    <a:close/>
                  </a:path>
                </a:pathLst>
              </a:custGeom>
              <a:solidFill>
                <a:srgbClr val="000B5D"/>
              </a:solidFill>
            </p:spPr>
          </p:sp>
          <p:sp>
            <p:nvSpPr>
              <p:cNvPr id="10" name="TextBox 10"/>
              <p:cNvSpPr txBox="1"/>
              <p:nvPr/>
            </p:nvSpPr>
            <p:spPr>
              <a:xfrm>
                <a:off x="114300" y="19050"/>
                <a:ext cx="1285313" cy="853565"/>
              </a:xfrm>
              <a:prstGeom prst="rect">
                <a:avLst/>
              </a:prstGeom>
            </p:spPr>
            <p:txBody>
              <a:bodyPr lIns="50800" tIns="50800" rIns="50800" bIns="50800" rtlCol="0" anchor="ctr"/>
              <a:lstStyle/>
              <a:p>
                <a:pPr algn="ctr" defTabSz="609539">
                  <a:lnSpc>
                    <a:spcPts val="1584"/>
                  </a:lnSpc>
                  <a:defRPr/>
                </a:pPr>
                <a:endParaRPr lang="en-US" sz="3200" b="1" dirty="0">
                  <a:solidFill>
                    <a:prstClr val="white"/>
                  </a:solidFill>
                  <a:latin typeface="Calibri" pitchFamily="34" charset="0"/>
                  <a:cs typeface="Calibri" pitchFamily="34" charset="0"/>
                </a:endParaRPr>
              </a:p>
            </p:txBody>
          </p:sp>
        </p:grpSp>
        <p:sp>
          <p:nvSpPr>
            <p:cNvPr id="12" name="TextBox 12"/>
            <p:cNvSpPr txBox="1"/>
            <p:nvPr/>
          </p:nvSpPr>
          <p:spPr>
            <a:xfrm>
              <a:off x="725295" y="5074063"/>
              <a:ext cx="2967418" cy="2786921"/>
            </a:xfrm>
            <a:prstGeom prst="rect">
              <a:avLst/>
            </a:prstGeom>
          </p:spPr>
          <p:txBody>
            <a:bodyPr wrap="square" lIns="0" tIns="0" rIns="0" bIns="0" rtlCol="0" anchor="t">
              <a:spAutoFit/>
            </a:bodyPr>
            <a:lstStyle/>
            <a:p>
              <a:pPr algn="ctr">
                <a:lnSpc>
                  <a:spcPts val="3134"/>
                </a:lnSpc>
              </a:pPr>
              <a:r>
                <a:rPr lang="en-US" sz="2900" b="1" dirty="0" err="1">
                  <a:solidFill>
                    <a:prstClr val="white"/>
                  </a:solidFill>
                  <a:latin typeface="Calibri" pitchFamily="34" charset="0"/>
                  <a:cs typeface="Calibri" pitchFamily="34" charset="0"/>
                </a:rPr>
                <a:t>Nhóm</a:t>
              </a:r>
              <a:r>
                <a:rPr lang="en-US" sz="2900" b="1" dirty="0">
                  <a:solidFill>
                    <a:prstClr val="white"/>
                  </a:solidFill>
                  <a:latin typeface="Calibri" pitchFamily="34" charset="0"/>
                  <a:cs typeface="Calibri" pitchFamily="34" charset="0"/>
                </a:rPr>
                <a:t> 1:  </a:t>
              </a:r>
              <a:br>
                <a:rPr lang="en-US" sz="2900" b="1">
                  <a:solidFill>
                    <a:prstClr val="white"/>
                  </a:solidFill>
                  <a:latin typeface="Calibri" pitchFamily="34" charset="0"/>
                  <a:cs typeface="Calibri" pitchFamily="34" charset="0"/>
                </a:rPr>
              </a:br>
              <a:r>
                <a:rPr lang="en-US" sz="2900" b="1">
                  <a:solidFill>
                    <a:prstClr val="white"/>
                  </a:solidFill>
                  <a:latin typeface="Calibri" pitchFamily="34" charset="0"/>
                  <a:cs typeface="Calibri" pitchFamily="34" charset="0"/>
                </a:rPr>
                <a:t>Sự phát triển kinh tế</a:t>
              </a:r>
              <a:endParaRPr lang="en-US" sz="2900" b="1" dirty="0">
                <a:solidFill>
                  <a:prstClr val="white"/>
                </a:solidFill>
                <a:latin typeface="Calibri" pitchFamily="34" charset="0"/>
                <a:cs typeface="Calibri" pitchFamily="34" charset="0"/>
              </a:endParaRPr>
            </a:p>
          </p:txBody>
        </p:sp>
      </p:grpSp>
      <p:sp>
        <p:nvSpPr>
          <p:cNvPr id="17" name="TextBox 17"/>
          <p:cNvSpPr txBox="1"/>
          <p:nvPr/>
        </p:nvSpPr>
        <p:spPr>
          <a:xfrm>
            <a:off x="211014" y="101932"/>
            <a:ext cx="1871003" cy="1077218"/>
          </a:xfrm>
          <a:prstGeom prst="rect">
            <a:avLst/>
          </a:prstGeom>
        </p:spPr>
        <p:txBody>
          <a:bodyPr wrap="square" lIns="0" tIns="0" rIns="0" bIns="0" rtlCol="0" anchor="t">
            <a:spAutoFit/>
          </a:bodyPr>
          <a:lstStyle/>
          <a:p>
            <a:pPr algn="ctr" defTabSz="609539">
              <a:lnSpc>
                <a:spcPts val="2800"/>
              </a:lnSpc>
              <a:defRPr/>
            </a:pPr>
            <a:r>
              <a:rPr lang="en-US" sz="3200" b="1">
                <a:solidFill>
                  <a:prstClr val="white"/>
                </a:solidFill>
                <a:latin typeface="Calibri" pitchFamily="34" charset="0"/>
                <a:cs typeface="Calibri" pitchFamily="34" charset="0"/>
              </a:rPr>
              <a:t>THẢO LUẬN NHÓM</a:t>
            </a:r>
            <a:endParaRPr lang="en-US" sz="3200" b="1" dirty="0">
              <a:solidFill>
                <a:prstClr val="white"/>
              </a:solidFill>
              <a:latin typeface="Calibri" pitchFamily="34" charset="0"/>
              <a:cs typeface="Calibri" pitchFamily="34" charset="0"/>
            </a:endParaRPr>
          </a:p>
        </p:txBody>
      </p:sp>
      <p:sp>
        <p:nvSpPr>
          <p:cNvPr id="18" name="TextBox 18"/>
          <p:cNvSpPr txBox="1"/>
          <p:nvPr/>
        </p:nvSpPr>
        <p:spPr>
          <a:xfrm>
            <a:off x="2328486" y="167830"/>
            <a:ext cx="9943165" cy="984885"/>
          </a:xfrm>
          <a:prstGeom prst="rect">
            <a:avLst/>
          </a:prstGeom>
        </p:spPr>
        <p:txBody>
          <a:bodyPr wrap="square" lIns="0" tIns="0" rIns="0" bIns="0" rtlCol="0" anchor="t">
            <a:spAutoFit/>
          </a:bodyPr>
          <a:lstStyle/>
          <a:p>
            <a:pPr lvl="0" algn="ctr"/>
            <a:r>
              <a:rPr lang="en-US" sz="3200" b="1">
                <a:solidFill>
                  <a:srgbClr val="000B5D"/>
                </a:solidFill>
                <a:latin typeface="Calibri" pitchFamily="34" charset="0"/>
                <a:cs typeface="Calibri" pitchFamily="34" charset="0"/>
              </a:rPr>
              <a:t>CÁC NHÂN TỐ ẢNH HƯỞNG ĐẾN </a:t>
            </a:r>
            <a:r>
              <a:rPr lang="vi-VN" sz="3200" b="1">
                <a:solidFill>
                  <a:srgbClr val="000B5D"/>
                </a:solidFill>
                <a:latin typeface="Calibri" pitchFamily="34" charset="0"/>
                <a:cs typeface="Calibri" pitchFamily="34" charset="0"/>
              </a:rPr>
              <a:t>SỰ PHÁT TRIỂN</a:t>
            </a:r>
            <a:endParaRPr lang="en-US" sz="3200" b="1">
              <a:solidFill>
                <a:srgbClr val="000B5D"/>
              </a:solidFill>
              <a:latin typeface="Calibri" pitchFamily="34" charset="0"/>
              <a:cs typeface="Calibri" pitchFamily="34" charset="0"/>
            </a:endParaRPr>
          </a:p>
          <a:p>
            <a:pPr lvl="0" algn="ctr"/>
            <a:r>
              <a:rPr lang="vi-VN" sz="3200" b="1">
                <a:solidFill>
                  <a:srgbClr val="000B5D"/>
                </a:solidFill>
                <a:latin typeface="Calibri" pitchFamily="34" charset="0"/>
                <a:cs typeface="Calibri" pitchFamily="34" charset="0"/>
              </a:rPr>
              <a:t> </a:t>
            </a:r>
            <a:r>
              <a:rPr lang="vi-VN" sz="3200" b="1" dirty="0">
                <a:solidFill>
                  <a:srgbClr val="000B5D"/>
                </a:solidFill>
                <a:latin typeface="Calibri" pitchFamily="34" charset="0"/>
                <a:cs typeface="Calibri" pitchFamily="34" charset="0"/>
              </a:rPr>
              <a:t>VÀ </a:t>
            </a:r>
            <a:r>
              <a:rPr lang="vi-VN" sz="3200" b="1">
                <a:solidFill>
                  <a:srgbClr val="000B5D"/>
                </a:solidFill>
                <a:latin typeface="Calibri" pitchFamily="34" charset="0"/>
                <a:cs typeface="Calibri" pitchFamily="34" charset="0"/>
              </a:rPr>
              <a:t>PHÂN BỐ</a:t>
            </a:r>
            <a:r>
              <a:rPr lang="en-US" sz="3200" b="1">
                <a:solidFill>
                  <a:srgbClr val="000B5D"/>
                </a:solidFill>
                <a:latin typeface="Calibri" pitchFamily="34" charset="0"/>
                <a:cs typeface="Calibri" pitchFamily="34" charset="0"/>
              </a:rPr>
              <a:t> </a:t>
            </a:r>
            <a:r>
              <a:rPr lang="vi-VN" sz="3200" b="1">
                <a:solidFill>
                  <a:srgbClr val="000B5D"/>
                </a:solidFill>
                <a:latin typeface="Calibri" pitchFamily="34" charset="0"/>
                <a:cs typeface="Calibri" pitchFamily="34" charset="0"/>
              </a:rPr>
              <a:t>CỦA </a:t>
            </a:r>
            <a:r>
              <a:rPr lang="vi-VN" sz="3200" b="1" dirty="0">
                <a:solidFill>
                  <a:srgbClr val="000B5D"/>
                </a:solidFill>
                <a:latin typeface="Calibri" pitchFamily="34" charset="0"/>
                <a:cs typeface="Calibri" pitchFamily="34" charset="0"/>
              </a:rPr>
              <a:t>CÁC </a:t>
            </a:r>
            <a:r>
              <a:rPr lang="vi-VN" sz="3200" b="1">
                <a:solidFill>
                  <a:srgbClr val="000B5D"/>
                </a:solidFill>
                <a:latin typeface="Calibri" pitchFamily="34" charset="0"/>
                <a:cs typeface="Calibri" pitchFamily="34" charset="0"/>
              </a:rPr>
              <a:t>NGÀNH </a:t>
            </a:r>
            <a:r>
              <a:rPr lang="en-US" sz="3200" b="1">
                <a:solidFill>
                  <a:srgbClr val="000B5D"/>
                </a:solidFill>
                <a:latin typeface="Calibri" pitchFamily="34" charset="0"/>
                <a:cs typeface="Calibri" pitchFamily="34" charset="0"/>
              </a:rPr>
              <a:t>DỊCH VỤ</a:t>
            </a:r>
            <a:endParaRPr lang="vi-VN" sz="3200" b="1" dirty="0">
              <a:solidFill>
                <a:srgbClr val="000B5D"/>
              </a:solidFill>
              <a:latin typeface="Calibri" pitchFamily="34" charset="0"/>
              <a:cs typeface="Calibri" pitchFamily="34" charset="0"/>
            </a:endParaRPr>
          </a:p>
        </p:txBody>
      </p:sp>
      <p:grpSp>
        <p:nvGrpSpPr>
          <p:cNvPr id="6" name="Group 25"/>
          <p:cNvGrpSpPr/>
          <p:nvPr/>
        </p:nvGrpSpPr>
        <p:grpSpPr>
          <a:xfrm>
            <a:off x="-1395070" y="6172200"/>
            <a:ext cx="2790140" cy="1448317"/>
            <a:chOff x="0" y="0"/>
            <a:chExt cx="1345639" cy="698500"/>
          </a:xfrm>
        </p:grpSpPr>
        <p:sp>
          <p:nvSpPr>
            <p:cNvPr id="26" name="Freeform 26"/>
            <p:cNvSpPr/>
            <p:nvPr/>
          </p:nvSpPr>
          <p:spPr>
            <a:xfrm>
              <a:off x="3907" y="0"/>
              <a:ext cx="1337825" cy="698500"/>
            </a:xfrm>
            <a:custGeom>
              <a:avLst/>
              <a:gdLst/>
              <a:ahLst/>
              <a:cxnLst/>
              <a:rect l="l" t="t" r="r" b="b"/>
              <a:pathLst>
                <a:path w="1337825" h="698500">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id="27" name="TextBox 27"/>
            <p:cNvSpPr txBox="1"/>
            <p:nvPr/>
          </p:nvSpPr>
          <p:spPr>
            <a:xfrm>
              <a:off x="114300" y="19050"/>
              <a:ext cx="1117039" cy="679450"/>
            </a:xfrm>
            <a:prstGeom prst="rect">
              <a:avLst/>
            </a:prstGeom>
          </p:spPr>
          <p:txBody>
            <a:bodyPr lIns="50800" tIns="50800" rIns="50800" bIns="50800" rtlCol="0" anchor="ctr"/>
            <a:lstStyle/>
            <a:p>
              <a:pPr algn="ctr" defTabSz="609539">
                <a:lnSpc>
                  <a:spcPts val="1584"/>
                </a:lnSpc>
                <a:defRPr/>
              </a:pPr>
              <a:endParaRPr sz="3200" b="1">
                <a:solidFill>
                  <a:prstClr val="black"/>
                </a:solidFill>
                <a:latin typeface="Calibri" pitchFamily="34" charset="0"/>
                <a:cs typeface="Calibri" pitchFamily="34" charset="0"/>
              </a:endParaRPr>
            </a:p>
          </p:txBody>
        </p:sp>
      </p:grpSp>
      <p:grpSp>
        <p:nvGrpSpPr>
          <p:cNvPr id="7" name="Group 31"/>
          <p:cNvGrpSpPr/>
          <p:nvPr/>
        </p:nvGrpSpPr>
        <p:grpSpPr>
          <a:xfrm>
            <a:off x="-677831" y="6518660"/>
            <a:ext cx="3537535" cy="996440"/>
            <a:chOff x="0" y="0"/>
            <a:chExt cx="2479796" cy="698500"/>
          </a:xfrm>
        </p:grpSpPr>
        <p:sp>
          <p:nvSpPr>
            <p:cNvPr id="32" name="Freeform 32"/>
            <p:cNvSpPr/>
            <p:nvPr/>
          </p:nvSpPr>
          <p:spPr>
            <a:xfrm>
              <a:off x="3082" y="0"/>
              <a:ext cx="2473632" cy="698500"/>
            </a:xfrm>
            <a:custGeom>
              <a:avLst/>
              <a:gdLst/>
              <a:ahLst/>
              <a:cxnLst/>
              <a:rect l="l" t="t" r="r" b="b"/>
              <a:pathLst>
                <a:path w="2473632" h="698500">
                  <a:moveTo>
                    <a:pt x="2468643" y="363122"/>
                  </a:moveTo>
                  <a:lnTo>
                    <a:pt x="2281585" y="684628"/>
                  </a:lnTo>
                  <a:cubicBezTo>
                    <a:pt x="2276588" y="693216"/>
                    <a:pt x="2267401" y="698500"/>
                    <a:pt x="2257465" y="698500"/>
                  </a:cubicBezTo>
                  <a:lnTo>
                    <a:pt x="216167" y="698500"/>
                  </a:lnTo>
                  <a:cubicBezTo>
                    <a:pt x="206231" y="698500"/>
                    <a:pt x="197044" y="693216"/>
                    <a:pt x="192047" y="684628"/>
                  </a:cubicBezTo>
                  <a:lnTo>
                    <a:pt x="4989" y="363122"/>
                  </a:lnTo>
                  <a:cubicBezTo>
                    <a:pt x="0" y="354547"/>
                    <a:pt x="0" y="343953"/>
                    <a:pt x="4989" y="335378"/>
                  </a:cubicBezTo>
                  <a:lnTo>
                    <a:pt x="192047" y="13872"/>
                  </a:lnTo>
                  <a:cubicBezTo>
                    <a:pt x="197044" y="5284"/>
                    <a:pt x="206231" y="0"/>
                    <a:pt x="216167" y="0"/>
                  </a:cubicBezTo>
                  <a:lnTo>
                    <a:pt x="2257465" y="0"/>
                  </a:lnTo>
                  <a:cubicBezTo>
                    <a:pt x="2267401" y="0"/>
                    <a:pt x="2276588" y="5284"/>
                    <a:pt x="2281585" y="13872"/>
                  </a:cubicBezTo>
                  <a:lnTo>
                    <a:pt x="2468643" y="335378"/>
                  </a:lnTo>
                  <a:cubicBezTo>
                    <a:pt x="2473632" y="343953"/>
                    <a:pt x="2473632" y="354547"/>
                    <a:pt x="2468643" y="363122"/>
                  </a:cubicBezTo>
                  <a:close/>
                </a:path>
              </a:pathLst>
            </a:custGeom>
            <a:solidFill>
              <a:srgbClr val="000B5D"/>
            </a:solidFill>
          </p:spPr>
        </p:sp>
        <p:sp>
          <p:nvSpPr>
            <p:cNvPr id="33" name="TextBox 33"/>
            <p:cNvSpPr txBox="1"/>
            <p:nvPr/>
          </p:nvSpPr>
          <p:spPr>
            <a:xfrm>
              <a:off x="114300" y="19050"/>
              <a:ext cx="2251196" cy="679450"/>
            </a:xfrm>
            <a:prstGeom prst="rect">
              <a:avLst/>
            </a:prstGeom>
          </p:spPr>
          <p:txBody>
            <a:bodyPr lIns="50800" tIns="50800" rIns="50800" bIns="50800" rtlCol="0" anchor="ctr"/>
            <a:lstStyle/>
            <a:p>
              <a:pPr algn="ctr" defTabSz="609539">
                <a:lnSpc>
                  <a:spcPts val="1584"/>
                </a:lnSpc>
                <a:defRPr/>
              </a:pPr>
              <a:endParaRPr sz="3200" b="1">
                <a:solidFill>
                  <a:prstClr val="black"/>
                </a:solidFill>
                <a:latin typeface="Calibri" pitchFamily="34" charset="0"/>
                <a:cs typeface="Calibri" pitchFamily="34" charset="0"/>
              </a:endParaRPr>
            </a:p>
          </p:txBody>
        </p:sp>
      </p:grpSp>
      <p:sp>
        <p:nvSpPr>
          <p:cNvPr id="38" name="AutoShape 6"/>
          <p:cNvSpPr/>
          <p:nvPr/>
        </p:nvSpPr>
        <p:spPr>
          <a:xfrm flipV="1">
            <a:off x="1510632" y="2746608"/>
            <a:ext cx="0" cy="593871"/>
          </a:xfrm>
          <a:prstGeom prst="line">
            <a:avLst/>
          </a:prstGeom>
          <a:ln w="38100" cap="rnd">
            <a:solidFill>
              <a:srgbClr val="000B5D"/>
            </a:solidFill>
            <a:prstDash val="solid"/>
            <a:headEnd type="triangle" w="lg" len="med"/>
            <a:tailEnd type="none" w="sm" len="sm"/>
          </a:ln>
        </p:spPr>
      </p:sp>
      <p:sp>
        <p:nvSpPr>
          <p:cNvPr id="39" name="TextBox 15"/>
          <p:cNvSpPr txBox="1"/>
          <p:nvPr/>
        </p:nvSpPr>
        <p:spPr>
          <a:xfrm>
            <a:off x="1221568" y="1377476"/>
            <a:ext cx="9959252" cy="769441"/>
          </a:xfrm>
          <a:prstGeom prst="rect">
            <a:avLst/>
          </a:prstGeom>
          <a:solidFill>
            <a:srgbClr val="00B050"/>
          </a:solidFill>
        </p:spPr>
        <p:txBody>
          <a:bodyPr wrap="square" lIns="0" tIns="0" rIns="0" bIns="0" rtlCol="0" anchor="t">
            <a:spAutoFit/>
          </a:bodyPr>
          <a:lstStyle/>
          <a:p>
            <a:pPr algn="ctr" defTabSz="609539">
              <a:lnSpc>
                <a:spcPts val="5977"/>
              </a:lnSpc>
              <a:spcBef>
                <a:spcPct val="0"/>
              </a:spcBef>
              <a:defRPr/>
            </a:pPr>
            <a:r>
              <a:rPr lang="en-US" sz="3200" b="1" err="1">
                <a:solidFill>
                  <a:schemeClr val="bg1"/>
                </a:solidFill>
                <a:latin typeface="Calibri" pitchFamily="34" charset="0"/>
                <a:cs typeface="Calibri" pitchFamily="34" charset="0"/>
              </a:rPr>
              <a:t>Nhiệm</a:t>
            </a:r>
            <a:r>
              <a:rPr lang="en-US" sz="3200" b="1">
                <a:solidFill>
                  <a:schemeClr val="bg1"/>
                </a:solidFill>
                <a:latin typeface="Calibri" pitchFamily="34" charset="0"/>
                <a:cs typeface="Calibri" pitchFamily="34" charset="0"/>
              </a:rPr>
              <a:t> vụ: mỗi nhóm tìm hiểu một nội dung dưới đây</a:t>
            </a:r>
            <a:endParaRPr lang="en-US" sz="3200" b="1" dirty="0">
              <a:solidFill>
                <a:schemeClr val="bg1"/>
              </a:solidFill>
              <a:latin typeface="Calibri" pitchFamily="34" charset="0"/>
              <a:cs typeface="Calibri" pitchFamily="34" charset="0"/>
            </a:endParaRPr>
          </a:p>
        </p:txBody>
      </p:sp>
      <p:cxnSp>
        <p:nvCxnSpPr>
          <p:cNvPr id="41" name="Straight Connector 40"/>
          <p:cNvCxnSpPr>
            <a:stCxn id="38" idx="1"/>
          </p:cNvCxnSpPr>
          <p:nvPr/>
        </p:nvCxnSpPr>
        <p:spPr>
          <a:xfrm>
            <a:off x="1510633" y="2746608"/>
            <a:ext cx="9347199" cy="11913"/>
          </a:xfrm>
          <a:prstGeom prst="line">
            <a:avLst/>
          </a:prstGeom>
          <a:ln w="38100">
            <a:solidFill>
              <a:srgbClr val="000B5D"/>
            </a:solidFill>
          </a:ln>
        </p:spPr>
        <p:style>
          <a:lnRef idx="1">
            <a:schemeClr val="accent1"/>
          </a:lnRef>
          <a:fillRef idx="0">
            <a:schemeClr val="accent1"/>
          </a:fillRef>
          <a:effectRef idx="0">
            <a:schemeClr val="accent1"/>
          </a:effectRef>
          <a:fontRef idx="minor">
            <a:schemeClr val="tx1"/>
          </a:fontRef>
        </p:style>
      </p:cxnSp>
      <p:sp>
        <p:nvSpPr>
          <p:cNvPr id="43" name="AutoShape 6"/>
          <p:cNvSpPr/>
          <p:nvPr/>
        </p:nvSpPr>
        <p:spPr>
          <a:xfrm flipV="1">
            <a:off x="6193908" y="2746609"/>
            <a:ext cx="0" cy="620843"/>
          </a:xfrm>
          <a:prstGeom prst="line">
            <a:avLst/>
          </a:prstGeom>
          <a:ln w="38100" cap="rnd">
            <a:solidFill>
              <a:srgbClr val="000B5D"/>
            </a:solidFill>
            <a:prstDash val="solid"/>
            <a:headEnd type="triangle" w="lg" len="med"/>
            <a:tailEnd type="none" w="sm" len="sm"/>
          </a:ln>
        </p:spPr>
      </p:sp>
      <p:sp>
        <p:nvSpPr>
          <p:cNvPr id="44" name="AutoShape 6"/>
          <p:cNvSpPr/>
          <p:nvPr/>
        </p:nvSpPr>
        <p:spPr>
          <a:xfrm flipV="1">
            <a:off x="10857832" y="2746609"/>
            <a:ext cx="0" cy="508248"/>
          </a:xfrm>
          <a:prstGeom prst="line">
            <a:avLst/>
          </a:prstGeom>
          <a:ln w="38100" cap="rnd">
            <a:solidFill>
              <a:srgbClr val="000B5D"/>
            </a:solidFill>
            <a:prstDash val="solid"/>
            <a:headEnd type="triangle" w="lg" len="med"/>
            <a:tailEnd type="none" w="sm" len="sm"/>
          </a:ln>
        </p:spPr>
      </p:sp>
      <p:cxnSp>
        <p:nvCxnSpPr>
          <p:cNvPr id="46" name="Straight Connector 45"/>
          <p:cNvCxnSpPr/>
          <p:nvPr/>
        </p:nvCxnSpPr>
        <p:spPr>
          <a:xfrm>
            <a:off x="6193047" y="2145305"/>
            <a:ext cx="1" cy="612299"/>
          </a:xfrm>
          <a:prstGeom prst="line">
            <a:avLst/>
          </a:prstGeom>
          <a:ln w="38100">
            <a:solidFill>
              <a:srgbClr val="000B5D"/>
            </a:solidFill>
          </a:ln>
        </p:spPr>
        <p:style>
          <a:lnRef idx="1">
            <a:schemeClr val="accent1"/>
          </a:lnRef>
          <a:fillRef idx="0">
            <a:schemeClr val="accent1"/>
          </a:fillRef>
          <a:effectRef idx="0">
            <a:schemeClr val="accent1"/>
          </a:effectRef>
          <a:fontRef idx="minor">
            <a:schemeClr val="tx1"/>
          </a:fontRef>
        </p:style>
      </p:cxnSp>
      <p:sp>
        <p:nvSpPr>
          <p:cNvPr id="49" name="AutoShape 22"/>
          <p:cNvSpPr/>
          <p:nvPr/>
        </p:nvSpPr>
        <p:spPr>
          <a:xfrm>
            <a:off x="982209" y="1136498"/>
            <a:ext cx="10880051" cy="44450"/>
          </a:xfrm>
          <a:prstGeom prst="line">
            <a:avLst/>
          </a:prstGeom>
          <a:ln w="28575" cap="rnd">
            <a:solidFill>
              <a:srgbClr val="002060"/>
            </a:solidFill>
            <a:prstDash val="lgDash"/>
            <a:headEnd type="diamond" w="lg" len="lg"/>
            <a:tailEnd type="none" w="sm" len="sm"/>
          </a:ln>
        </p:spPr>
      </p:sp>
      <p:sp>
        <p:nvSpPr>
          <p:cNvPr id="47" name="AutoShape 6"/>
          <p:cNvSpPr/>
          <p:nvPr/>
        </p:nvSpPr>
        <p:spPr>
          <a:xfrm flipV="1">
            <a:off x="3847432" y="2746609"/>
            <a:ext cx="0" cy="620843"/>
          </a:xfrm>
          <a:prstGeom prst="line">
            <a:avLst/>
          </a:prstGeom>
          <a:ln w="38100" cap="rnd">
            <a:solidFill>
              <a:srgbClr val="000B5D"/>
            </a:solidFill>
            <a:prstDash val="solid"/>
            <a:headEnd type="triangle" w="lg" len="med"/>
            <a:tailEnd type="none" w="sm" len="sm"/>
          </a:ln>
        </p:spPr>
      </p:sp>
      <p:sp>
        <p:nvSpPr>
          <p:cNvPr id="48" name="AutoShape 6"/>
          <p:cNvSpPr/>
          <p:nvPr/>
        </p:nvSpPr>
        <p:spPr>
          <a:xfrm flipV="1">
            <a:off x="8521032" y="2746609"/>
            <a:ext cx="0" cy="620843"/>
          </a:xfrm>
          <a:prstGeom prst="line">
            <a:avLst/>
          </a:prstGeom>
          <a:ln w="38100" cap="rnd">
            <a:solidFill>
              <a:srgbClr val="000B5D"/>
            </a:solidFill>
            <a:prstDash val="solid"/>
            <a:headEnd type="triangle" w="lg" len="med"/>
            <a:tailEnd type="none" w="sm" len="sm"/>
          </a:ln>
        </p:spPr>
      </p:sp>
      <p:grpSp>
        <p:nvGrpSpPr>
          <p:cNvPr id="8" name="Group 57"/>
          <p:cNvGrpSpPr/>
          <p:nvPr/>
        </p:nvGrpSpPr>
        <p:grpSpPr>
          <a:xfrm>
            <a:off x="2874790" y="3403980"/>
            <a:ext cx="2169572" cy="1766919"/>
            <a:chOff x="525106" y="4915272"/>
            <a:chExt cx="3690697" cy="3096673"/>
          </a:xfrm>
        </p:grpSpPr>
        <p:grpSp>
          <p:nvGrpSpPr>
            <p:cNvPr id="11" name="Group 8"/>
            <p:cNvGrpSpPr/>
            <p:nvPr/>
          </p:nvGrpSpPr>
          <p:grpSpPr>
            <a:xfrm>
              <a:off x="525106" y="4915272"/>
              <a:ext cx="3690697" cy="3096673"/>
              <a:chOff x="2108" y="0"/>
              <a:chExt cx="1397505" cy="872615"/>
            </a:xfrm>
          </p:grpSpPr>
          <p:sp>
            <p:nvSpPr>
              <p:cNvPr id="61" name="Freeform 9"/>
              <p:cNvSpPr/>
              <p:nvPr/>
            </p:nvSpPr>
            <p:spPr>
              <a:xfrm>
                <a:off x="2108" y="0"/>
                <a:ext cx="1274656" cy="872615"/>
              </a:xfrm>
              <a:custGeom>
                <a:avLst/>
                <a:gdLst/>
                <a:ahLst/>
                <a:cxnLst/>
                <a:rect l="l" t="t" r="r" b="b"/>
                <a:pathLst>
                  <a:path w="1509697" h="872615">
                    <a:moveTo>
                      <a:pt x="1506046" y="448673"/>
                    </a:moveTo>
                    <a:lnTo>
                      <a:pt x="1314364" y="860250"/>
                    </a:lnTo>
                    <a:cubicBezTo>
                      <a:pt x="1310851" y="867792"/>
                      <a:pt x="1303284" y="872615"/>
                      <a:pt x="1294964" y="872615"/>
                    </a:cubicBezTo>
                    <a:lnTo>
                      <a:pt x="214733" y="872615"/>
                    </a:lnTo>
                    <a:cubicBezTo>
                      <a:pt x="206412" y="872615"/>
                      <a:pt x="198846" y="867792"/>
                      <a:pt x="195333" y="860250"/>
                    </a:cubicBezTo>
                    <a:lnTo>
                      <a:pt x="3651" y="448673"/>
                    </a:lnTo>
                    <a:cubicBezTo>
                      <a:pt x="0" y="440834"/>
                      <a:pt x="0" y="431782"/>
                      <a:pt x="3651" y="423942"/>
                    </a:cubicBezTo>
                    <a:lnTo>
                      <a:pt x="195333" y="12366"/>
                    </a:lnTo>
                    <a:cubicBezTo>
                      <a:pt x="198846" y="4823"/>
                      <a:pt x="206412" y="0"/>
                      <a:pt x="214733" y="0"/>
                    </a:cubicBezTo>
                    <a:lnTo>
                      <a:pt x="1294964" y="0"/>
                    </a:lnTo>
                    <a:cubicBezTo>
                      <a:pt x="1303284" y="0"/>
                      <a:pt x="1310851" y="4823"/>
                      <a:pt x="1314364" y="12366"/>
                    </a:cubicBezTo>
                    <a:lnTo>
                      <a:pt x="1506046" y="423942"/>
                    </a:lnTo>
                    <a:cubicBezTo>
                      <a:pt x="1509697" y="431782"/>
                      <a:pt x="1509697" y="440834"/>
                      <a:pt x="1506046" y="448673"/>
                    </a:cubicBezTo>
                    <a:close/>
                  </a:path>
                </a:pathLst>
              </a:custGeom>
              <a:solidFill>
                <a:srgbClr val="000B5D"/>
              </a:solidFill>
            </p:spPr>
          </p:sp>
          <p:sp>
            <p:nvSpPr>
              <p:cNvPr id="62" name="TextBox 10"/>
              <p:cNvSpPr txBox="1"/>
              <p:nvPr/>
            </p:nvSpPr>
            <p:spPr>
              <a:xfrm>
                <a:off x="114300" y="19050"/>
                <a:ext cx="1285313" cy="853565"/>
              </a:xfrm>
              <a:prstGeom prst="rect">
                <a:avLst/>
              </a:prstGeom>
            </p:spPr>
            <p:txBody>
              <a:bodyPr lIns="50800" tIns="50800" rIns="50800" bIns="50800" rtlCol="0" anchor="ctr"/>
              <a:lstStyle/>
              <a:p>
                <a:pPr algn="ctr" defTabSz="609539">
                  <a:lnSpc>
                    <a:spcPts val="1584"/>
                  </a:lnSpc>
                  <a:defRPr/>
                </a:pPr>
                <a:endParaRPr lang="en-US" sz="3200" b="1" dirty="0">
                  <a:solidFill>
                    <a:prstClr val="white"/>
                  </a:solidFill>
                  <a:latin typeface="Calibri" pitchFamily="34" charset="0"/>
                  <a:cs typeface="Calibri" pitchFamily="34" charset="0"/>
                </a:endParaRPr>
              </a:p>
            </p:txBody>
          </p:sp>
        </p:grpSp>
        <p:sp>
          <p:nvSpPr>
            <p:cNvPr id="60" name="TextBox 12"/>
            <p:cNvSpPr txBox="1"/>
            <p:nvPr/>
          </p:nvSpPr>
          <p:spPr>
            <a:xfrm>
              <a:off x="725295" y="5074060"/>
              <a:ext cx="2967418" cy="2786921"/>
            </a:xfrm>
            <a:prstGeom prst="rect">
              <a:avLst/>
            </a:prstGeom>
          </p:spPr>
          <p:txBody>
            <a:bodyPr wrap="square" lIns="0" tIns="0" rIns="0" bIns="0" rtlCol="0" anchor="t">
              <a:spAutoFit/>
            </a:bodyPr>
            <a:lstStyle/>
            <a:p>
              <a:pPr algn="ctr">
                <a:lnSpc>
                  <a:spcPts val="3134"/>
                </a:lnSpc>
              </a:pPr>
              <a:r>
                <a:rPr lang="en-US" sz="2900" b="1" dirty="0" err="1">
                  <a:solidFill>
                    <a:prstClr val="white"/>
                  </a:solidFill>
                  <a:latin typeface="Calibri" pitchFamily="34" charset="0"/>
                  <a:cs typeface="Calibri" pitchFamily="34" charset="0"/>
                </a:rPr>
                <a:t>Nhóm</a:t>
              </a:r>
              <a:r>
                <a:rPr lang="en-US" sz="2900" b="1" dirty="0">
                  <a:solidFill>
                    <a:prstClr val="white"/>
                  </a:solidFill>
                  <a:latin typeface="Calibri" pitchFamily="34" charset="0"/>
                  <a:cs typeface="Calibri" pitchFamily="34" charset="0"/>
                </a:rPr>
                <a:t> 2:  </a:t>
              </a:r>
              <a:br>
                <a:rPr lang="en-US" sz="2900" b="1">
                  <a:solidFill>
                    <a:prstClr val="white"/>
                  </a:solidFill>
                  <a:latin typeface="Calibri" pitchFamily="34" charset="0"/>
                  <a:cs typeface="Calibri" pitchFamily="34" charset="0"/>
                </a:rPr>
              </a:br>
              <a:r>
                <a:rPr lang="en-US" sz="2900" b="1">
                  <a:solidFill>
                    <a:prstClr val="white"/>
                  </a:solidFill>
                  <a:latin typeface="Calibri" pitchFamily="34" charset="0"/>
                  <a:cs typeface="Calibri" pitchFamily="34" charset="0"/>
                </a:rPr>
                <a:t>Dân cư và nguồn lao động</a:t>
              </a:r>
              <a:endParaRPr lang="en-US" sz="2900" b="1" dirty="0">
                <a:solidFill>
                  <a:prstClr val="white"/>
                </a:solidFill>
                <a:latin typeface="Calibri" pitchFamily="34" charset="0"/>
                <a:cs typeface="Calibri" pitchFamily="34" charset="0"/>
              </a:endParaRPr>
            </a:p>
          </p:txBody>
        </p:sp>
      </p:grpSp>
      <p:grpSp>
        <p:nvGrpSpPr>
          <p:cNvPr id="13" name="Group 62"/>
          <p:cNvGrpSpPr/>
          <p:nvPr/>
        </p:nvGrpSpPr>
        <p:grpSpPr>
          <a:xfrm>
            <a:off x="5218536" y="3403978"/>
            <a:ext cx="2169572" cy="1766919"/>
            <a:chOff x="525106" y="4915272"/>
            <a:chExt cx="3690697" cy="3096673"/>
          </a:xfrm>
        </p:grpSpPr>
        <p:grpSp>
          <p:nvGrpSpPr>
            <p:cNvPr id="14" name="Group 8"/>
            <p:cNvGrpSpPr/>
            <p:nvPr/>
          </p:nvGrpSpPr>
          <p:grpSpPr>
            <a:xfrm>
              <a:off x="525106" y="4915272"/>
              <a:ext cx="3690697" cy="3096673"/>
              <a:chOff x="2108" y="0"/>
              <a:chExt cx="1397505" cy="872615"/>
            </a:xfrm>
          </p:grpSpPr>
          <p:sp>
            <p:nvSpPr>
              <p:cNvPr id="66" name="Freeform 9"/>
              <p:cNvSpPr/>
              <p:nvPr/>
            </p:nvSpPr>
            <p:spPr>
              <a:xfrm>
                <a:off x="2108" y="0"/>
                <a:ext cx="1274656" cy="872615"/>
              </a:xfrm>
              <a:custGeom>
                <a:avLst/>
                <a:gdLst/>
                <a:ahLst/>
                <a:cxnLst/>
                <a:rect l="l" t="t" r="r" b="b"/>
                <a:pathLst>
                  <a:path w="1509697" h="872615">
                    <a:moveTo>
                      <a:pt x="1506046" y="448673"/>
                    </a:moveTo>
                    <a:lnTo>
                      <a:pt x="1314364" y="860250"/>
                    </a:lnTo>
                    <a:cubicBezTo>
                      <a:pt x="1310851" y="867792"/>
                      <a:pt x="1303284" y="872615"/>
                      <a:pt x="1294964" y="872615"/>
                    </a:cubicBezTo>
                    <a:lnTo>
                      <a:pt x="214733" y="872615"/>
                    </a:lnTo>
                    <a:cubicBezTo>
                      <a:pt x="206412" y="872615"/>
                      <a:pt x="198846" y="867792"/>
                      <a:pt x="195333" y="860250"/>
                    </a:cubicBezTo>
                    <a:lnTo>
                      <a:pt x="3651" y="448673"/>
                    </a:lnTo>
                    <a:cubicBezTo>
                      <a:pt x="0" y="440834"/>
                      <a:pt x="0" y="431782"/>
                      <a:pt x="3651" y="423942"/>
                    </a:cubicBezTo>
                    <a:lnTo>
                      <a:pt x="195333" y="12366"/>
                    </a:lnTo>
                    <a:cubicBezTo>
                      <a:pt x="198846" y="4823"/>
                      <a:pt x="206412" y="0"/>
                      <a:pt x="214733" y="0"/>
                    </a:cubicBezTo>
                    <a:lnTo>
                      <a:pt x="1294964" y="0"/>
                    </a:lnTo>
                    <a:cubicBezTo>
                      <a:pt x="1303284" y="0"/>
                      <a:pt x="1310851" y="4823"/>
                      <a:pt x="1314364" y="12366"/>
                    </a:cubicBezTo>
                    <a:lnTo>
                      <a:pt x="1506046" y="423942"/>
                    </a:lnTo>
                    <a:cubicBezTo>
                      <a:pt x="1509697" y="431782"/>
                      <a:pt x="1509697" y="440834"/>
                      <a:pt x="1506046" y="448673"/>
                    </a:cubicBezTo>
                    <a:close/>
                  </a:path>
                </a:pathLst>
              </a:custGeom>
              <a:solidFill>
                <a:srgbClr val="000B5D"/>
              </a:solidFill>
            </p:spPr>
          </p:sp>
          <p:sp>
            <p:nvSpPr>
              <p:cNvPr id="67" name="TextBox 10"/>
              <p:cNvSpPr txBox="1"/>
              <p:nvPr/>
            </p:nvSpPr>
            <p:spPr>
              <a:xfrm>
                <a:off x="114300" y="19050"/>
                <a:ext cx="1285313" cy="853565"/>
              </a:xfrm>
              <a:prstGeom prst="rect">
                <a:avLst/>
              </a:prstGeom>
            </p:spPr>
            <p:txBody>
              <a:bodyPr lIns="50800" tIns="50800" rIns="50800" bIns="50800" rtlCol="0" anchor="ctr"/>
              <a:lstStyle/>
              <a:p>
                <a:pPr algn="ctr" defTabSz="609539">
                  <a:lnSpc>
                    <a:spcPts val="1584"/>
                  </a:lnSpc>
                  <a:defRPr/>
                </a:pPr>
                <a:endParaRPr lang="en-US" sz="3200" b="1" dirty="0">
                  <a:solidFill>
                    <a:prstClr val="white"/>
                  </a:solidFill>
                  <a:latin typeface="Calibri" pitchFamily="34" charset="0"/>
                  <a:cs typeface="Calibri" pitchFamily="34" charset="0"/>
                </a:endParaRPr>
              </a:p>
            </p:txBody>
          </p:sp>
        </p:grpSp>
        <p:sp>
          <p:nvSpPr>
            <p:cNvPr id="65" name="TextBox 12"/>
            <p:cNvSpPr txBox="1"/>
            <p:nvPr/>
          </p:nvSpPr>
          <p:spPr>
            <a:xfrm>
              <a:off x="725295" y="5074063"/>
              <a:ext cx="2967418" cy="2786921"/>
            </a:xfrm>
            <a:prstGeom prst="rect">
              <a:avLst/>
            </a:prstGeom>
          </p:spPr>
          <p:txBody>
            <a:bodyPr wrap="square" lIns="0" tIns="0" rIns="0" bIns="0" rtlCol="0" anchor="t">
              <a:spAutoFit/>
            </a:bodyPr>
            <a:lstStyle/>
            <a:p>
              <a:pPr algn="ctr">
                <a:lnSpc>
                  <a:spcPts val="3134"/>
                </a:lnSpc>
              </a:pPr>
              <a:r>
                <a:rPr lang="en-US" sz="2900" b="1" dirty="0" err="1">
                  <a:solidFill>
                    <a:prstClr val="white"/>
                  </a:solidFill>
                  <a:latin typeface="Calibri" pitchFamily="34" charset="0"/>
                  <a:cs typeface="Calibri" pitchFamily="34" charset="0"/>
                </a:rPr>
                <a:t>Nhóm</a:t>
              </a:r>
              <a:r>
                <a:rPr lang="en-US" sz="2900" b="1" dirty="0">
                  <a:solidFill>
                    <a:prstClr val="white"/>
                  </a:solidFill>
                  <a:latin typeface="Calibri" pitchFamily="34" charset="0"/>
                  <a:cs typeface="Calibri" pitchFamily="34" charset="0"/>
                </a:rPr>
                <a:t> 3: </a:t>
              </a:r>
              <a:br>
                <a:rPr lang="en-US" sz="2900" b="1" dirty="0">
                  <a:solidFill>
                    <a:prstClr val="white"/>
                  </a:solidFill>
                  <a:latin typeface="Calibri" pitchFamily="34" charset="0"/>
                  <a:cs typeface="Calibri" pitchFamily="34" charset="0"/>
                </a:rPr>
              </a:br>
              <a:r>
                <a:rPr lang="en-US" sz="2900" b="1">
                  <a:solidFill>
                    <a:prstClr val="white"/>
                  </a:solidFill>
                  <a:latin typeface="Calibri" pitchFamily="34" charset="0"/>
                  <a:cs typeface="Calibri" pitchFamily="34" charset="0"/>
                </a:rPr>
                <a:t> Vốn và khoa học công nghệ</a:t>
              </a:r>
              <a:endParaRPr lang="en-US" sz="2900" b="1" dirty="0">
                <a:solidFill>
                  <a:prstClr val="white"/>
                </a:solidFill>
                <a:latin typeface="Calibri" pitchFamily="34" charset="0"/>
                <a:cs typeface="Calibri" pitchFamily="34" charset="0"/>
              </a:endParaRPr>
            </a:p>
          </p:txBody>
        </p:sp>
      </p:grpSp>
      <p:grpSp>
        <p:nvGrpSpPr>
          <p:cNvPr id="15" name="Group 67"/>
          <p:cNvGrpSpPr/>
          <p:nvPr/>
        </p:nvGrpSpPr>
        <p:grpSpPr>
          <a:xfrm>
            <a:off x="7562282" y="3403978"/>
            <a:ext cx="2169572" cy="1766919"/>
            <a:chOff x="525106" y="4915272"/>
            <a:chExt cx="3690697" cy="3096673"/>
          </a:xfrm>
        </p:grpSpPr>
        <p:grpSp>
          <p:nvGrpSpPr>
            <p:cNvPr id="16" name="Group 8"/>
            <p:cNvGrpSpPr/>
            <p:nvPr/>
          </p:nvGrpSpPr>
          <p:grpSpPr>
            <a:xfrm>
              <a:off x="525106" y="4915272"/>
              <a:ext cx="3690697" cy="3096673"/>
              <a:chOff x="2108" y="0"/>
              <a:chExt cx="1397505" cy="872615"/>
            </a:xfrm>
          </p:grpSpPr>
          <p:sp>
            <p:nvSpPr>
              <p:cNvPr id="71" name="Freeform 9"/>
              <p:cNvSpPr/>
              <p:nvPr/>
            </p:nvSpPr>
            <p:spPr>
              <a:xfrm>
                <a:off x="2108" y="0"/>
                <a:ext cx="1274656" cy="872615"/>
              </a:xfrm>
              <a:custGeom>
                <a:avLst/>
                <a:gdLst/>
                <a:ahLst/>
                <a:cxnLst/>
                <a:rect l="l" t="t" r="r" b="b"/>
                <a:pathLst>
                  <a:path w="1509697" h="872615">
                    <a:moveTo>
                      <a:pt x="1506046" y="448673"/>
                    </a:moveTo>
                    <a:lnTo>
                      <a:pt x="1314364" y="860250"/>
                    </a:lnTo>
                    <a:cubicBezTo>
                      <a:pt x="1310851" y="867792"/>
                      <a:pt x="1303284" y="872615"/>
                      <a:pt x="1294964" y="872615"/>
                    </a:cubicBezTo>
                    <a:lnTo>
                      <a:pt x="214733" y="872615"/>
                    </a:lnTo>
                    <a:cubicBezTo>
                      <a:pt x="206412" y="872615"/>
                      <a:pt x="198846" y="867792"/>
                      <a:pt x="195333" y="860250"/>
                    </a:cubicBezTo>
                    <a:lnTo>
                      <a:pt x="3651" y="448673"/>
                    </a:lnTo>
                    <a:cubicBezTo>
                      <a:pt x="0" y="440834"/>
                      <a:pt x="0" y="431782"/>
                      <a:pt x="3651" y="423942"/>
                    </a:cubicBezTo>
                    <a:lnTo>
                      <a:pt x="195333" y="12366"/>
                    </a:lnTo>
                    <a:cubicBezTo>
                      <a:pt x="198846" y="4823"/>
                      <a:pt x="206412" y="0"/>
                      <a:pt x="214733" y="0"/>
                    </a:cubicBezTo>
                    <a:lnTo>
                      <a:pt x="1294964" y="0"/>
                    </a:lnTo>
                    <a:cubicBezTo>
                      <a:pt x="1303284" y="0"/>
                      <a:pt x="1310851" y="4823"/>
                      <a:pt x="1314364" y="12366"/>
                    </a:cubicBezTo>
                    <a:lnTo>
                      <a:pt x="1506046" y="423942"/>
                    </a:lnTo>
                    <a:cubicBezTo>
                      <a:pt x="1509697" y="431782"/>
                      <a:pt x="1509697" y="440834"/>
                      <a:pt x="1506046" y="448673"/>
                    </a:cubicBezTo>
                    <a:close/>
                  </a:path>
                </a:pathLst>
              </a:custGeom>
              <a:solidFill>
                <a:srgbClr val="000B5D"/>
              </a:solidFill>
            </p:spPr>
          </p:sp>
          <p:sp>
            <p:nvSpPr>
              <p:cNvPr id="72" name="TextBox 10"/>
              <p:cNvSpPr txBox="1"/>
              <p:nvPr/>
            </p:nvSpPr>
            <p:spPr>
              <a:xfrm>
                <a:off x="114300" y="19050"/>
                <a:ext cx="1285313" cy="853565"/>
              </a:xfrm>
              <a:prstGeom prst="rect">
                <a:avLst/>
              </a:prstGeom>
            </p:spPr>
            <p:txBody>
              <a:bodyPr lIns="50800" tIns="50800" rIns="50800" bIns="50800" rtlCol="0" anchor="ctr"/>
              <a:lstStyle/>
              <a:p>
                <a:pPr algn="ctr" defTabSz="609539">
                  <a:lnSpc>
                    <a:spcPts val="1584"/>
                  </a:lnSpc>
                  <a:defRPr/>
                </a:pPr>
                <a:endParaRPr lang="en-US" sz="3200" b="1" dirty="0">
                  <a:solidFill>
                    <a:prstClr val="white"/>
                  </a:solidFill>
                  <a:latin typeface="Calibri" pitchFamily="34" charset="0"/>
                  <a:cs typeface="Calibri" pitchFamily="34" charset="0"/>
                </a:endParaRPr>
              </a:p>
            </p:txBody>
          </p:sp>
        </p:grpSp>
        <p:sp>
          <p:nvSpPr>
            <p:cNvPr id="70" name="TextBox 12"/>
            <p:cNvSpPr txBox="1"/>
            <p:nvPr/>
          </p:nvSpPr>
          <p:spPr>
            <a:xfrm>
              <a:off x="725295" y="5074063"/>
              <a:ext cx="2967418" cy="2786921"/>
            </a:xfrm>
            <a:prstGeom prst="rect">
              <a:avLst/>
            </a:prstGeom>
          </p:spPr>
          <p:txBody>
            <a:bodyPr wrap="square" lIns="0" tIns="0" rIns="0" bIns="0" rtlCol="0" anchor="t">
              <a:spAutoFit/>
            </a:bodyPr>
            <a:lstStyle/>
            <a:p>
              <a:pPr algn="ctr">
                <a:lnSpc>
                  <a:spcPts val="3134"/>
                </a:lnSpc>
              </a:pPr>
              <a:r>
                <a:rPr lang="en-US" sz="2900" b="1" dirty="0" err="1">
                  <a:solidFill>
                    <a:prstClr val="white"/>
                  </a:solidFill>
                  <a:latin typeface="Calibri" pitchFamily="34" charset="0"/>
                  <a:cs typeface="Calibri" pitchFamily="34" charset="0"/>
                </a:rPr>
                <a:t>Nhóm</a:t>
              </a:r>
              <a:r>
                <a:rPr lang="en-US" sz="2900" b="1" dirty="0">
                  <a:solidFill>
                    <a:prstClr val="white"/>
                  </a:solidFill>
                  <a:latin typeface="Calibri" pitchFamily="34" charset="0"/>
                  <a:cs typeface="Calibri" pitchFamily="34" charset="0"/>
                </a:rPr>
                <a:t> 4:  </a:t>
              </a:r>
              <a:br>
                <a:rPr lang="en-US" sz="2900" b="1">
                  <a:solidFill>
                    <a:prstClr val="white"/>
                  </a:solidFill>
                  <a:latin typeface="Calibri" pitchFamily="34" charset="0"/>
                  <a:cs typeface="Calibri" pitchFamily="34" charset="0"/>
                </a:rPr>
              </a:br>
              <a:r>
                <a:rPr lang="en-US" sz="2900" b="1">
                  <a:solidFill>
                    <a:prstClr val="white"/>
                  </a:solidFill>
                  <a:latin typeface="Calibri" pitchFamily="34" charset="0"/>
                  <a:cs typeface="Calibri" pitchFamily="34" charset="0"/>
                </a:rPr>
                <a:t>Cơ sở hạ tầng và chính sách</a:t>
              </a:r>
              <a:endParaRPr lang="en-US" sz="2900" b="1" dirty="0">
                <a:solidFill>
                  <a:prstClr val="white"/>
                </a:solidFill>
                <a:latin typeface="Calibri" pitchFamily="34" charset="0"/>
                <a:cs typeface="Calibri" pitchFamily="34" charset="0"/>
              </a:endParaRPr>
            </a:p>
          </p:txBody>
        </p:sp>
      </p:grpSp>
      <p:grpSp>
        <p:nvGrpSpPr>
          <p:cNvPr id="19" name="Group 72"/>
          <p:cNvGrpSpPr/>
          <p:nvPr/>
        </p:nvGrpSpPr>
        <p:grpSpPr>
          <a:xfrm>
            <a:off x="9906028" y="3403978"/>
            <a:ext cx="2169572" cy="1766919"/>
            <a:chOff x="525106" y="4915272"/>
            <a:chExt cx="3690697" cy="3096673"/>
          </a:xfrm>
        </p:grpSpPr>
        <p:grpSp>
          <p:nvGrpSpPr>
            <p:cNvPr id="20" name="Group 8"/>
            <p:cNvGrpSpPr/>
            <p:nvPr/>
          </p:nvGrpSpPr>
          <p:grpSpPr>
            <a:xfrm>
              <a:off x="525106" y="4915272"/>
              <a:ext cx="3690697" cy="3096673"/>
              <a:chOff x="2108" y="0"/>
              <a:chExt cx="1397505" cy="872615"/>
            </a:xfrm>
          </p:grpSpPr>
          <p:sp>
            <p:nvSpPr>
              <p:cNvPr id="76" name="Freeform 9"/>
              <p:cNvSpPr/>
              <p:nvPr/>
            </p:nvSpPr>
            <p:spPr>
              <a:xfrm>
                <a:off x="2108" y="0"/>
                <a:ext cx="1274656" cy="872615"/>
              </a:xfrm>
              <a:custGeom>
                <a:avLst/>
                <a:gdLst/>
                <a:ahLst/>
                <a:cxnLst/>
                <a:rect l="l" t="t" r="r" b="b"/>
                <a:pathLst>
                  <a:path w="1509697" h="872615">
                    <a:moveTo>
                      <a:pt x="1506046" y="448673"/>
                    </a:moveTo>
                    <a:lnTo>
                      <a:pt x="1314364" y="860250"/>
                    </a:lnTo>
                    <a:cubicBezTo>
                      <a:pt x="1310851" y="867792"/>
                      <a:pt x="1303284" y="872615"/>
                      <a:pt x="1294964" y="872615"/>
                    </a:cubicBezTo>
                    <a:lnTo>
                      <a:pt x="214733" y="872615"/>
                    </a:lnTo>
                    <a:cubicBezTo>
                      <a:pt x="206412" y="872615"/>
                      <a:pt x="198846" y="867792"/>
                      <a:pt x="195333" y="860250"/>
                    </a:cubicBezTo>
                    <a:lnTo>
                      <a:pt x="3651" y="448673"/>
                    </a:lnTo>
                    <a:cubicBezTo>
                      <a:pt x="0" y="440834"/>
                      <a:pt x="0" y="431782"/>
                      <a:pt x="3651" y="423942"/>
                    </a:cubicBezTo>
                    <a:lnTo>
                      <a:pt x="195333" y="12366"/>
                    </a:lnTo>
                    <a:cubicBezTo>
                      <a:pt x="198846" y="4823"/>
                      <a:pt x="206412" y="0"/>
                      <a:pt x="214733" y="0"/>
                    </a:cubicBezTo>
                    <a:lnTo>
                      <a:pt x="1294964" y="0"/>
                    </a:lnTo>
                    <a:cubicBezTo>
                      <a:pt x="1303284" y="0"/>
                      <a:pt x="1310851" y="4823"/>
                      <a:pt x="1314364" y="12366"/>
                    </a:cubicBezTo>
                    <a:lnTo>
                      <a:pt x="1506046" y="423942"/>
                    </a:lnTo>
                    <a:cubicBezTo>
                      <a:pt x="1509697" y="431782"/>
                      <a:pt x="1509697" y="440834"/>
                      <a:pt x="1506046" y="448673"/>
                    </a:cubicBezTo>
                    <a:close/>
                  </a:path>
                </a:pathLst>
              </a:custGeom>
              <a:solidFill>
                <a:srgbClr val="000B5D"/>
              </a:solidFill>
            </p:spPr>
          </p:sp>
          <p:sp>
            <p:nvSpPr>
              <p:cNvPr id="77" name="TextBox 10"/>
              <p:cNvSpPr txBox="1"/>
              <p:nvPr/>
            </p:nvSpPr>
            <p:spPr>
              <a:xfrm>
                <a:off x="114300" y="19050"/>
                <a:ext cx="1285313" cy="853565"/>
              </a:xfrm>
              <a:prstGeom prst="rect">
                <a:avLst/>
              </a:prstGeom>
            </p:spPr>
            <p:txBody>
              <a:bodyPr lIns="50800" tIns="50800" rIns="50800" bIns="50800" rtlCol="0" anchor="ctr"/>
              <a:lstStyle/>
              <a:p>
                <a:pPr algn="ctr" defTabSz="609539">
                  <a:lnSpc>
                    <a:spcPts val="1584"/>
                  </a:lnSpc>
                  <a:defRPr/>
                </a:pPr>
                <a:endParaRPr lang="en-US" sz="2900" b="1" dirty="0">
                  <a:solidFill>
                    <a:prstClr val="white"/>
                  </a:solidFill>
                  <a:latin typeface="Calibri" pitchFamily="34" charset="0"/>
                  <a:cs typeface="Calibri" pitchFamily="34" charset="0"/>
                </a:endParaRPr>
              </a:p>
            </p:txBody>
          </p:sp>
        </p:grpSp>
        <p:sp>
          <p:nvSpPr>
            <p:cNvPr id="75" name="TextBox 12"/>
            <p:cNvSpPr txBox="1"/>
            <p:nvPr/>
          </p:nvSpPr>
          <p:spPr>
            <a:xfrm>
              <a:off x="725295" y="5074063"/>
              <a:ext cx="2967418" cy="2090191"/>
            </a:xfrm>
            <a:prstGeom prst="rect">
              <a:avLst/>
            </a:prstGeom>
          </p:spPr>
          <p:txBody>
            <a:bodyPr wrap="square" lIns="0" tIns="0" rIns="0" bIns="0" rtlCol="0" anchor="t">
              <a:spAutoFit/>
            </a:bodyPr>
            <a:lstStyle/>
            <a:p>
              <a:pPr algn="ctr">
                <a:lnSpc>
                  <a:spcPts val="3134"/>
                </a:lnSpc>
              </a:pPr>
              <a:r>
                <a:rPr lang="en-US" sz="2900" b="1" dirty="0" err="1">
                  <a:solidFill>
                    <a:prstClr val="white"/>
                  </a:solidFill>
                  <a:latin typeface="Calibri" pitchFamily="34" charset="0"/>
                  <a:cs typeface="Calibri" pitchFamily="34" charset="0"/>
                </a:rPr>
                <a:t>Nhóm</a:t>
              </a:r>
              <a:r>
                <a:rPr lang="en-US" sz="2900" b="1" dirty="0">
                  <a:solidFill>
                    <a:prstClr val="white"/>
                  </a:solidFill>
                  <a:latin typeface="Calibri" pitchFamily="34" charset="0"/>
                  <a:cs typeface="Calibri" pitchFamily="34" charset="0"/>
                </a:rPr>
                <a:t> 5:  </a:t>
              </a:r>
              <a:br>
                <a:rPr lang="en-US" sz="2900" b="1">
                  <a:solidFill>
                    <a:prstClr val="white"/>
                  </a:solidFill>
                  <a:latin typeface="Calibri" pitchFamily="34" charset="0"/>
                  <a:cs typeface="Calibri" pitchFamily="34" charset="0"/>
                </a:rPr>
              </a:br>
              <a:r>
                <a:rPr lang="en-US" sz="2900" b="1">
                  <a:solidFill>
                    <a:prstClr val="white"/>
                  </a:solidFill>
                  <a:latin typeface="Calibri" pitchFamily="34" charset="0"/>
                  <a:cs typeface="Calibri" pitchFamily="34" charset="0"/>
                </a:rPr>
                <a:t>VTĐL và ĐKTN</a:t>
              </a:r>
              <a:endParaRPr lang="en-US" sz="2900" b="1" dirty="0">
                <a:solidFill>
                  <a:prstClr val="white"/>
                </a:solidFill>
                <a:latin typeface="Calibri" pitchFamily="34" charset="0"/>
                <a:cs typeface="Calibri" pitchFamily="34" charset="0"/>
              </a:endParaRPr>
            </a:p>
          </p:txBody>
        </p:sp>
      </p:grpSp>
      <p:sp>
        <p:nvSpPr>
          <p:cNvPr id="78" name="Freeform 11"/>
          <p:cNvSpPr/>
          <p:nvPr/>
        </p:nvSpPr>
        <p:spPr>
          <a:xfrm>
            <a:off x="1497456" y="5275350"/>
            <a:ext cx="2679031" cy="2170015"/>
          </a:xfrm>
          <a:custGeom>
            <a:avLst/>
            <a:gdLst/>
            <a:ahLst/>
            <a:cxnLst/>
            <a:rect l="l" t="t" r="r" b="b"/>
            <a:pathLst>
              <a:path w="4018547" h="3255023">
                <a:moveTo>
                  <a:pt x="0" y="0"/>
                </a:moveTo>
                <a:lnTo>
                  <a:pt x="4018547" y="0"/>
                </a:lnTo>
                <a:lnTo>
                  <a:pt x="4018547" y="3255023"/>
                </a:lnTo>
                <a:lnTo>
                  <a:pt x="0" y="3255023"/>
                </a:lnTo>
                <a:lnTo>
                  <a:pt x="0" y="0"/>
                </a:lnTo>
                <a:close/>
              </a:path>
            </a:pathLst>
          </a:custGeom>
          <a:blipFill>
            <a:blip r:embed="rId2" cstate="print"/>
            <a:stretch>
              <a:fillRect/>
            </a:stretch>
          </a:blipFill>
        </p:spPr>
      </p:sp>
    </p:spTree>
    <p:extLst>
      <p:ext uri="{BB962C8B-B14F-4D97-AF65-F5344CB8AC3E}">
        <p14:creationId xmlns:p14="http://schemas.microsoft.com/office/powerpoint/2010/main" val="2231981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1000" fill="hold"/>
                                        <p:tgtEl>
                                          <p:spTgt spid="4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in)">
                                      <p:cBhvr>
                                        <p:cTn id="44" dur="2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2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ircle(in)">
                                      <p:cBhvr>
                                        <p:cTn id="59" dur="2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ircle(in)">
                                      <p:cBhvr>
                                        <p:cTn id="6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istrator\Desktop\Ảnh GS 9\image00120230707091657-1693283365965712591115.jpg"/>
          <p:cNvPicPr>
            <a:picLocks noChangeAspect="1" noChangeArrowheads="1"/>
          </p:cNvPicPr>
          <p:nvPr/>
        </p:nvPicPr>
        <p:blipFill>
          <a:blip r:embed="rId2"/>
          <a:srcRect/>
          <a:stretch>
            <a:fillRect/>
          </a:stretch>
        </p:blipFill>
        <p:spPr bwMode="auto">
          <a:xfrm>
            <a:off x="6889530" y="3463683"/>
            <a:ext cx="4908331" cy="29449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124" name="Picture 4" descr="C:\Users\Administrator\Desktop\Ảnh GS 9\ndo_br_5-resize-2676.jpg"/>
          <p:cNvPicPr>
            <a:picLocks noChangeAspect="1" noChangeArrowheads="1"/>
          </p:cNvPicPr>
          <p:nvPr/>
        </p:nvPicPr>
        <p:blipFill>
          <a:blip r:embed="rId3" cstate="print"/>
          <a:srcRect/>
          <a:stretch>
            <a:fillRect/>
          </a:stretch>
        </p:blipFill>
        <p:spPr bwMode="auto">
          <a:xfrm>
            <a:off x="311289" y="252248"/>
            <a:ext cx="6005427" cy="3393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20717" y="5202649"/>
            <a:ext cx="6495393" cy="892552"/>
          </a:xfrm>
          <a:prstGeom prst="rect">
            <a:avLst/>
          </a:prstGeom>
          <a:solidFill>
            <a:srgbClr val="0000FF"/>
          </a:solidFill>
        </p:spPr>
        <p:txBody>
          <a:bodyPr wrap="square">
            <a:spAutoFit/>
          </a:bodyPr>
          <a:lstStyle/>
          <a:p>
            <a:pPr algn="ctr"/>
            <a:r>
              <a:rPr lang="vi-VN" sz="2600" b="1">
                <a:solidFill>
                  <a:schemeClr val="bg1"/>
                </a:solidFill>
                <a:latin typeface="Calibri" pitchFamily="34" charset="0"/>
                <a:cs typeface="Calibri" pitchFamily="34" charset="0"/>
              </a:rPr>
              <a:t>Dự án xây dựng sân bay Long Thành</a:t>
            </a:r>
            <a:endParaRPr lang="en-US" sz="2600" b="1">
              <a:solidFill>
                <a:schemeClr val="bg1"/>
              </a:solidFill>
              <a:latin typeface="Calibri" pitchFamily="34" charset="0"/>
              <a:cs typeface="Calibri" pitchFamily="34" charset="0"/>
            </a:endParaRPr>
          </a:p>
          <a:p>
            <a:pPr algn="ctr"/>
            <a:r>
              <a:rPr lang="vi-VN" sz="2600" b="1">
                <a:solidFill>
                  <a:schemeClr val="bg1"/>
                </a:solidFill>
                <a:latin typeface="Calibri" pitchFamily="34" charset="0"/>
                <a:cs typeface="Calibri" pitchFamily="34" charset="0"/>
              </a:rPr>
              <a:t>là dự án quan trọng đặc biệt cấp quốc gia</a:t>
            </a:r>
            <a:endParaRPr lang="en-US" sz="2600" b="1">
              <a:solidFill>
                <a:schemeClr val="bg1"/>
              </a:solidFill>
              <a:latin typeface="Calibri" pitchFamily="34" charset="0"/>
              <a:cs typeface="Calibri" pitchFamily="34" charset="0"/>
            </a:endParaRP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96532F3-61A2-4894-A9BA-B25C204CCD17}"/>
              </a:ext>
            </a:extLst>
          </p:cNvPr>
          <p:cNvPicPr>
            <a:picLocks noChangeAspect="1"/>
          </p:cNvPicPr>
          <p:nvPr/>
        </p:nvPicPr>
        <p:blipFill>
          <a:blip r:embed="rId2"/>
          <a:stretch>
            <a:fillRect/>
          </a:stretch>
        </p:blipFill>
        <p:spPr>
          <a:xfrm>
            <a:off x="0" y="9524"/>
            <a:ext cx="12192000" cy="6874511"/>
          </a:xfrm>
          <a:prstGeom prst="rect">
            <a:avLst/>
          </a:prstGeom>
        </p:spPr>
      </p:pic>
      <p:pic>
        <p:nvPicPr>
          <p:cNvPr id="40" name="Picture 39">
            <a:extLst>
              <a:ext uri="{FF2B5EF4-FFF2-40B4-BE49-F238E27FC236}">
                <a16:creationId xmlns:a16="http://schemas.microsoft.com/office/drawing/2014/main" id="{EF2343ED-9B25-42A4-A5B9-F1F11CECC7D3}"/>
              </a:ext>
            </a:extLst>
          </p:cNvPr>
          <p:cNvPicPr>
            <a:picLocks noChangeAspect="1"/>
          </p:cNvPicPr>
          <p:nvPr/>
        </p:nvPicPr>
        <p:blipFill>
          <a:blip r:embed="rId3"/>
          <a:stretch>
            <a:fillRect/>
          </a:stretch>
        </p:blipFill>
        <p:spPr>
          <a:xfrm>
            <a:off x="0" y="0"/>
            <a:ext cx="5536396" cy="2777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45">
            <a:extLst>
              <a:ext uri="{FF2B5EF4-FFF2-40B4-BE49-F238E27FC236}">
                <a16:creationId xmlns:a16="http://schemas.microsoft.com/office/drawing/2014/main" id="{070503CD-5CCC-4CA9-8E18-0E80D1EFB052}"/>
              </a:ext>
            </a:extLst>
          </p:cNvPr>
          <p:cNvPicPr>
            <a:picLocks noChangeAspect="1"/>
          </p:cNvPicPr>
          <p:nvPr/>
        </p:nvPicPr>
        <p:blipFill>
          <a:blip r:embed="rId4"/>
          <a:stretch>
            <a:fillRect/>
          </a:stretch>
        </p:blipFill>
        <p:spPr>
          <a:xfrm>
            <a:off x="0" y="4543199"/>
            <a:ext cx="3609292" cy="2314801"/>
          </a:xfrm>
          <a:prstGeom prst="rect">
            <a:avLst/>
          </a:prstGeom>
          <a:ln>
            <a:noFill/>
          </a:ln>
          <a:effectLst>
            <a:outerShdw blurRad="292100" dist="139700" dir="2700000" algn="tl" rotWithShape="0">
              <a:srgbClr val="333333">
                <a:alpha val="65000"/>
              </a:srgbClr>
            </a:outerShdw>
          </a:effectLst>
        </p:spPr>
      </p:pic>
      <p:sp>
        <p:nvSpPr>
          <p:cNvPr id="57" name="Rectangle 56">
            <a:extLst>
              <a:ext uri="{FF2B5EF4-FFF2-40B4-BE49-F238E27FC236}">
                <a16:creationId xmlns:a16="http://schemas.microsoft.com/office/drawing/2014/main" id="{97A4AE5F-F6B0-4972-8DF7-B558341032D5}"/>
              </a:ext>
            </a:extLst>
          </p:cNvPr>
          <p:cNvSpPr/>
          <p:nvPr/>
        </p:nvSpPr>
        <p:spPr>
          <a:xfrm>
            <a:off x="0" y="0"/>
            <a:ext cx="12175513" cy="68580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0000FF"/>
              </a:solidFill>
              <a:latin typeface="Calibri" pitchFamily="34" charset="0"/>
              <a:cs typeface="Calibri" pitchFamily="34" charset="0"/>
            </a:endParaRPr>
          </a:p>
        </p:txBody>
      </p:sp>
      <p:sp>
        <p:nvSpPr>
          <p:cNvPr id="9" name="Rectangle 8">
            <a:extLst>
              <a:ext uri="{FF2B5EF4-FFF2-40B4-BE49-F238E27FC236}">
                <a16:creationId xmlns:a16="http://schemas.microsoft.com/office/drawing/2014/main" id="{9ACB2E6B-8427-4654-9D0E-6E221B7F9FE9}"/>
              </a:ext>
            </a:extLst>
          </p:cNvPr>
          <p:cNvSpPr/>
          <p:nvPr/>
        </p:nvSpPr>
        <p:spPr>
          <a:xfrm>
            <a:off x="506495" y="6274117"/>
            <a:ext cx="11304505" cy="492443"/>
          </a:xfrm>
          <a:prstGeom prst="rect">
            <a:avLst/>
          </a:prstGeom>
          <a:solidFill>
            <a:schemeClr val="bg1"/>
          </a:solidFill>
        </p:spPr>
        <p:txBody>
          <a:bodyPr wrap="none">
            <a:spAutoFit/>
          </a:bodyPr>
          <a:lstStyle/>
          <a:p>
            <a:pPr algn="ctr"/>
            <a:r>
              <a:rPr lang="en-US" sz="2600" b="1">
                <a:solidFill>
                  <a:srgbClr val="0000FF"/>
                </a:solidFill>
                <a:latin typeface="Calibri" pitchFamily="34" charset="0"/>
                <a:cs typeface="Calibri" pitchFamily="34" charset="0"/>
              </a:rPr>
              <a:t>Ngoài ra còn có ngành vận tải đường ống, chuyên dùng để vận chuyển xăng dầu.</a:t>
            </a:r>
            <a:endParaRPr lang="vi-VN" sz="2600" b="1" dirty="0">
              <a:solidFill>
                <a:srgbClr val="0000FF"/>
              </a:solidFill>
              <a:latin typeface="Calibri" pitchFamily="34" charset="0"/>
              <a:cs typeface="Calibri" pitchFamily="34" charset="0"/>
            </a:endParaRPr>
          </a:p>
        </p:txBody>
      </p:sp>
    </p:spTree>
    <p:extLst>
      <p:ext uri="{BB962C8B-B14F-4D97-AF65-F5344CB8AC3E}">
        <p14:creationId xmlns:p14="http://schemas.microsoft.com/office/powerpoint/2010/main" val="2846726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71142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73813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2. Một số ngành dịch vụ</a:t>
            </a:r>
          </a:p>
          <a:p>
            <a:pPr marL="571500" indent="-571500"/>
            <a:r>
              <a:rPr lang="en-US" sz="3000" b="1" i="1">
                <a:solidFill>
                  <a:srgbClr val="002060"/>
                </a:solidFill>
                <a:latin typeface="Calibri" pitchFamily="34" charset="0"/>
                <a:cs typeface="Calibri" pitchFamily="34" charset="0"/>
              </a:rPr>
              <a:t>b. Bưu chính viễn thông</a:t>
            </a:r>
            <a:endParaRPr lang="en-US" sz="3000" b="1" i="1">
              <a:latin typeface="Calibri" pitchFamily="34" charset="0"/>
              <a:cs typeface="Calibri" pitchFamily="34" charset="0"/>
            </a:endParaRPr>
          </a:p>
        </p:txBody>
      </p:sp>
      <p:sp>
        <p:nvSpPr>
          <p:cNvPr id="5" name="TextBox 4"/>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pic>
        <p:nvPicPr>
          <p:cNvPr id="6" name="Picture 4" descr="Viễn thông sẽ là ngành có sức tăng trưởng mạnh nhất trong năm 2020 - MVietQ">
            <a:extLst>
              <a:ext uri="{FF2B5EF4-FFF2-40B4-BE49-F238E27FC236}">
                <a16:creationId xmlns:a16="http://schemas.microsoft.com/office/drawing/2014/main" id="{08E37BF4-932E-43EA-B948-E53488DA56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9225" y="842092"/>
            <a:ext cx="4338481" cy="26323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Đảm bảo người dân khu đô thị được lựa chọn mạng viễn thông - Báo Khánh Hòa  điện tử">
            <a:extLst>
              <a:ext uri="{FF2B5EF4-FFF2-40B4-BE49-F238E27FC236}">
                <a16:creationId xmlns:a16="http://schemas.microsoft.com/office/drawing/2014/main" id="{36B9D7F2-CBD6-453E-A358-B22AD25A54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70434" y="3735495"/>
            <a:ext cx="4677911" cy="31225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127760" y="936210"/>
          <a:ext cx="10805160" cy="4511040"/>
        </p:xfrm>
        <a:graphic>
          <a:graphicData uri="http://schemas.openxmlformats.org/drawingml/2006/table">
            <a:tbl>
              <a:tblPr firstRow="1" bandRow="1">
                <a:tableStyleId>{5C22544A-7EE6-4342-B048-85BDC9FD1C3A}</a:tableStyleId>
              </a:tblPr>
              <a:tblGrid>
                <a:gridCol w="4602480">
                  <a:extLst>
                    <a:ext uri="{9D8B030D-6E8A-4147-A177-3AD203B41FA5}">
                      <a16:colId xmlns:a16="http://schemas.microsoft.com/office/drawing/2014/main" val="20000"/>
                    </a:ext>
                  </a:extLst>
                </a:gridCol>
                <a:gridCol w="2087880">
                  <a:extLst>
                    <a:ext uri="{9D8B030D-6E8A-4147-A177-3AD203B41FA5}">
                      <a16:colId xmlns:a16="http://schemas.microsoft.com/office/drawing/2014/main" val="20001"/>
                    </a:ext>
                  </a:extLst>
                </a:gridCol>
                <a:gridCol w="1996440">
                  <a:extLst>
                    <a:ext uri="{9D8B030D-6E8A-4147-A177-3AD203B41FA5}">
                      <a16:colId xmlns:a16="http://schemas.microsoft.com/office/drawing/2014/main" val="20002"/>
                    </a:ext>
                  </a:extLst>
                </a:gridCol>
                <a:gridCol w="2118360">
                  <a:extLst>
                    <a:ext uri="{9D8B030D-6E8A-4147-A177-3AD203B41FA5}">
                      <a16:colId xmlns:a16="http://schemas.microsoft.com/office/drawing/2014/main" val="20003"/>
                    </a:ext>
                  </a:extLst>
                </a:gridCol>
              </a:tblGrid>
              <a:tr h="370840">
                <a:tc>
                  <a:txBody>
                    <a:bodyPr/>
                    <a:lstStyle/>
                    <a:p>
                      <a:r>
                        <a:rPr lang="en-US" sz="2600" b="1">
                          <a:latin typeface="Calibri" pitchFamily="34" charset="0"/>
                          <a:cs typeface="Calibri" pitchFamily="34" charset="0"/>
                        </a:rPr>
                        <a:t>Năm</a:t>
                      </a:r>
                    </a:p>
                  </a:txBody>
                  <a:tcPr/>
                </a:tc>
                <a:tc>
                  <a:txBody>
                    <a:bodyPr/>
                    <a:lstStyle/>
                    <a:p>
                      <a:pPr algn="ctr"/>
                      <a:r>
                        <a:rPr lang="en-US" sz="2600" b="1">
                          <a:latin typeface="Calibri" pitchFamily="34" charset="0"/>
                          <a:cs typeface="Calibri" pitchFamily="34" charset="0"/>
                        </a:rPr>
                        <a:t>2010 </a:t>
                      </a:r>
                    </a:p>
                  </a:txBody>
                  <a:tcPr/>
                </a:tc>
                <a:tc>
                  <a:txBody>
                    <a:bodyPr/>
                    <a:lstStyle/>
                    <a:p>
                      <a:pPr algn="ctr"/>
                      <a:r>
                        <a:rPr lang="en-US" sz="2600" b="1">
                          <a:latin typeface="Calibri" pitchFamily="34" charset="0"/>
                          <a:cs typeface="Calibri" pitchFamily="34" charset="0"/>
                        </a:rPr>
                        <a:t>2015</a:t>
                      </a:r>
                    </a:p>
                  </a:txBody>
                  <a:tcPr/>
                </a:tc>
                <a:tc>
                  <a:txBody>
                    <a:bodyPr/>
                    <a:lstStyle/>
                    <a:p>
                      <a:pPr algn="ctr"/>
                      <a:r>
                        <a:rPr lang="en-US" sz="2600" b="1">
                          <a:latin typeface="Calibri" pitchFamily="34" charset="0"/>
                          <a:cs typeface="Calibri" pitchFamily="34" charset="0"/>
                        </a:rPr>
                        <a:t>2021</a:t>
                      </a:r>
                    </a:p>
                  </a:txBody>
                  <a:tcPr/>
                </a:tc>
                <a:extLst>
                  <a:ext uri="{0D108BD9-81ED-4DB2-BD59-A6C34878D82A}">
                    <a16:rowId xmlns:a16="http://schemas.microsoft.com/office/drawing/2014/main" val="10000"/>
                  </a:ext>
                </a:extLst>
              </a:tr>
              <a:tr h="370840">
                <a:tc>
                  <a:txBody>
                    <a:bodyPr/>
                    <a:lstStyle/>
                    <a:p>
                      <a:r>
                        <a:rPr lang="en-US" sz="2600" b="1">
                          <a:latin typeface="Calibri" pitchFamily="34" charset="0"/>
                          <a:cs typeface="Calibri" pitchFamily="34" charset="0"/>
                        </a:rPr>
                        <a:t>Doanh thu dịch</a:t>
                      </a:r>
                      <a:r>
                        <a:rPr lang="en-US" sz="2600" b="1" baseline="0">
                          <a:latin typeface="Calibri" pitchFamily="34" charset="0"/>
                          <a:cs typeface="Calibri" pitchFamily="34" charset="0"/>
                        </a:rPr>
                        <a:t> </a:t>
                      </a:r>
                      <a:r>
                        <a:rPr lang="en-US" sz="2600" b="1" i="0" baseline="0">
                          <a:latin typeface="Calibri" pitchFamily="34" charset="0"/>
                          <a:cs typeface="Calibri" pitchFamily="34" charset="0"/>
                        </a:rPr>
                        <a:t>vụ bưu chính </a:t>
                      </a:r>
                      <a:r>
                        <a:rPr lang="en-US" sz="2600" b="1" i="1" baseline="0">
                          <a:latin typeface="Calibri" pitchFamily="34" charset="0"/>
                          <a:cs typeface="Calibri" pitchFamily="34" charset="0"/>
                        </a:rPr>
                        <a:t>(nghìn tỉ đồng)</a:t>
                      </a:r>
                      <a:endParaRPr lang="en-US" sz="2600" b="1" i="1">
                        <a:latin typeface="Calibri" pitchFamily="34" charset="0"/>
                        <a:cs typeface="Calibri" pitchFamily="34" charset="0"/>
                      </a:endParaRPr>
                    </a:p>
                  </a:txBody>
                  <a:tcPr/>
                </a:tc>
                <a:tc>
                  <a:txBody>
                    <a:bodyPr/>
                    <a:lstStyle/>
                    <a:p>
                      <a:pPr algn="ctr"/>
                      <a:r>
                        <a:rPr lang="en-US" sz="2600" b="1">
                          <a:latin typeface="Calibri" pitchFamily="34" charset="0"/>
                          <a:cs typeface="Calibri" pitchFamily="34" charset="0"/>
                        </a:rPr>
                        <a:t>6,0</a:t>
                      </a:r>
                    </a:p>
                  </a:txBody>
                  <a:tcPr/>
                </a:tc>
                <a:tc>
                  <a:txBody>
                    <a:bodyPr/>
                    <a:lstStyle/>
                    <a:p>
                      <a:pPr algn="ctr"/>
                      <a:r>
                        <a:rPr lang="en-US" sz="2600" b="1">
                          <a:latin typeface="Calibri" pitchFamily="34" charset="0"/>
                          <a:cs typeface="Calibri" pitchFamily="34" charset="0"/>
                        </a:rPr>
                        <a:t>11,0</a:t>
                      </a:r>
                    </a:p>
                  </a:txBody>
                  <a:tcPr/>
                </a:tc>
                <a:tc>
                  <a:txBody>
                    <a:bodyPr/>
                    <a:lstStyle/>
                    <a:p>
                      <a:pPr algn="ctr"/>
                      <a:r>
                        <a:rPr lang="en-US" sz="2600" b="1">
                          <a:latin typeface="Calibri" pitchFamily="34" charset="0"/>
                          <a:cs typeface="Calibri" pitchFamily="34" charset="0"/>
                        </a:rPr>
                        <a:t>26,8</a:t>
                      </a:r>
                    </a:p>
                  </a:txBody>
                  <a:tcPr/>
                </a:tc>
                <a:extLst>
                  <a:ext uri="{0D108BD9-81ED-4DB2-BD59-A6C34878D82A}">
                    <a16:rowId xmlns:a16="http://schemas.microsoft.com/office/drawing/2014/main" val="10001"/>
                  </a:ext>
                </a:extLst>
              </a:tr>
              <a:tr h="370840">
                <a:tc>
                  <a:txBody>
                    <a:bodyPr/>
                    <a:lstStyle/>
                    <a:p>
                      <a:r>
                        <a:rPr lang="en-US" sz="2600" b="1">
                          <a:latin typeface="Calibri" pitchFamily="34" charset="0"/>
                          <a:cs typeface="Calibri" pitchFamily="34" charset="0"/>
                        </a:rPr>
                        <a:t>Doanh thu dịch</a:t>
                      </a:r>
                      <a:r>
                        <a:rPr lang="en-US" sz="2600" b="1" baseline="0">
                          <a:latin typeface="Calibri" pitchFamily="34" charset="0"/>
                          <a:cs typeface="Calibri" pitchFamily="34" charset="0"/>
                        </a:rPr>
                        <a:t> vụ viễn thông </a:t>
                      </a:r>
                      <a:r>
                        <a:rPr lang="en-US" sz="2600" b="1" i="1" baseline="0">
                          <a:latin typeface="Calibri" pitchFamily="34" charset="0"/>
                          <a:cs typeface="Calibri" pitchFamily="34" charset="0"/>
                        </a:rPr>
                        <a:t>(nghìn tỉ đồng)</a:t>
                      </a:r>
                      <a:endParaRPr lang="en-US" sz="2600" b="1" i="1">
                        <a:latin typeface="Calibri" pitchFamily="34" charset="0"/>
                        <a:cs typeface="Calibri" pitchFamily="34" charset="0"/>
                      </a:endParaRPr>
                    </a:p>
                  </a:txBody>
                  <a:tcPr/>
                </a:tc>
                <a:tc>
                  <a:txBody>
                    <a:bodyPr/>
                    <a:lstStyle/>
                    <a:p>
                      <a:pPr algn="ctr"/>
                      <a:r>
                        <a:rPr lang="en-US" sz="2600" b="1">
                          <a:latin typeface="Calibri" pitchFamily="34" charset="0"/>
                          <a:cs typeface="Calibri" pitchFamily="34" charset="0"/>
                        </a:rPr>
                        <a:t>177,8</a:t>
                      </a:r>
                    </a:p>
                  </a:txBody>
                  <a:tcPr/>
                </a:tc>
                <a:tc>
                  <a:txBody>
                    <a:bodyPr/>
                    <a:lstStyle/>
                    <a:p>
                      <a:pPr algn="ctr"/>
                      <a:r>
                        <a:rPr lang="en-US" sz="2600" b="1">
                          <a:latin typeface="Calibri" pitchFamily="34" charset="0"/>
                          <a:cs typeface="Calibri" pitchFamily="34" charset="0"/>
                        </a:rPr>
                        <a:t>284,0</a:t>
                      </a:r>
                    </a:p>
                  </a:txBody>
                  <a:tcPr/>
                </a:tc>
                <a:tc>
                  <a:txBody>
                    <a:bodyPr/>
                    <a:lstStyle/>
                    <a:p>
                      <a:pPr algn="ctr"/>
                      <a:r>
                        <a:rPr lang="en-US" sz="2600" b="1">
                          <a:latin typeface="Calibri" pitchFamily="34" charset="0"/>
                          <a:cs typeface="Calibri" pitchFamily="34" charset="0"/>
                        </a:rPr>
                        <a:t>316,4</a:t>
                      </a:r>
                    </a:p>
                  </a:txBody>
                  <a:tcPr/>
                </a:tc>
                <a:extLst>
                  <a:ext uri="{0D108BD9-81ED-4DB2-BD59-A6C34878D82A}">
                    <a16:rowId xmlns:a16="http://schemas.microsoft.com/office/drawing/2014/main" val="10002"/>
                  </a:ext>
                </a:extLst>
              </a:tr>
              <a:tr h="370840">
                <a:tc>
                  <a:txBody>
                    <a:bodyPr/>
                    <a:lstStyle/>
                    <a:p>
                      <a:r>
                        <a:rPr lang="en-US" sz="2600" b="1">
                          <a:latin typeface="Calibri" pitchFamily="34" charset="0"/>
                          <a:cs typeface="Calibri" pitchFamily="34" charset="0"/>
                        </a:rPr>
                        <a:t>Số</a:t>
                      </a:r>
                      <a:r>
                        <a:rPr lang="en-US" sz="2600" b="1" baseline="0">
                          <a:latin typeface="Calibri" pitchFamily="34" charset="0"/>
                          <a:cs typeface="Calibri" pitchFamily="34" charset="0"/>
                        </a:rPr>
                        <a:t> thuê bao điện thoại </a:t>
                      </a:r>
                      <a:r>
                        <a:rPr lang="en-US" sz="2600" b="1" i="1" baseline="0">
                          <a:latin typeface="Calibri" pitchFamily="34" charset="0"/>
                          <a:cs typeface="Calibri" pitchFamily="34" charset="0"/>
                        </a:rPr>
                        <a:t>(triệu thuê bao)</a:t>
                      </a:r>
                      <a:endParaRPr lang="en-US" sz="2600" b="1" i="1">
                        <a:latin typeface="Calibri" pitchFamily="34" charset="0"/>
                        <a:cs typeface="Calibri" pitchFamily="34" charset="0"/>
                      </a:endParaRPr>
                    </a:p>
                  </a:txBody>
                  <a:tcPr/>
                </a:tc>
                <a:tc>
                  <a:txBody>
                    <a:bodyPr/>
                    <a:lstStyle/>
                    <a:p>
                      <a:pPr algn="ctr"/>
                      <a:r>
                        <a:rPr lang="en-US" sz="2600" b="1">
                          <a:latin typeface="Calibri" pitchFamily="34" charset="0"/>
                          <a:cs typeface="Calibri" pitchFamily="34" charset="0"/>
                        </a:rPr>
                        <a:t>125,9</a:t>
                      </a:r>
                    </a:p>
                  </a:txBody>
                  <a:tcPr/>
                </a:tc>
                <a:tc>
                  <a:txBody>
                    <a:bodyPr/>
                    <a:lstStyle/>
                    <a:p>
                      <a:pPr algn="ctr"/>
                      <a:r>
                        <a:rPr lang="en-US" sz="2600" b="1">
                          <a:latin typeface="Calibri" pitchFamily="34" charset="0"/>
                          <a:cs typeface="Calibri" pitchFamily="34" charset="0"/>
                        </a:rPr>
                        <a:t>129,4</a:t>
                      </a:r>
                    </a:p>
                  </a:txBody>
                  <a:tcPr/>
                </a:tc>
                <a:tc>
                  <a:txBody>
                    <a:bodyPr/>
                    <a:lstStyle/>
                    <a:p>
                      <a:pPr algn="ctr"/>
                      <a:r>
                        <a:rPr lang="en-US" sz="2600" b="1">
                          <a:latin typeface="Calibri" pitchFamily="34" charset="0"/>
                          <a:cs typeface="Calibri" pitchFamily="34" charset="0"/>
                        </a:rPr>
                        <a:t>125,8</a:t>
                      </a:r>
                    </a:p>
                  </a:txBody>
                  <a:tcPr/>
                </a:tc>
                <a:extLst>
                  <a:ext uri="{0D108BD9-81ED-4DB2-BD59-A6C34878D82A}">
                    <a16:rowId xmlns:a16="http://schemas.microsoft.com/office/drawing/2014/main" val="10003"/>
                  </a:ext>
                </a:extLst>
              </a:tr>
              <a:tr h="370840">
                <a:tc>
                  <a:txBody>
                    <a:bodyPr/>
                    <a:lstStyle/>
                    <a:p>
                      <a:r>
                        <a:rPr lang="en-US" sz="2600" b="1" i="1">
                          <a:latin typeface="Calibri" pitchFamily="34" charset="0"/>
                          <a:cs typeface="Calibri" pitchFamily="34" charset="0"/>
                        </a:rPr>
                        <a:t>Trong đó:</a:t>
                      </a:r>
                      <a:r>
                        <a:rPr lang="en-US" sz="2600" b="1" i="1" baseline="0">
                          <a:latin typeface="Calibri" pitchFamily="34" charset="0"/>
                          <a:cs typeface="Calibri" pitchFamily="34" charset="0"/>
                        </a:rPr>
                        <a:t> thuê bao di động</a:t>
                      </a:r>
                      <a:endParaRPr lang="en-US" sz="2600" b="1" i="1">
                        <a:latin typeface="Calibri" pitchFamily="34" charset="0"/>
                        <a:cs typeface="Calibri" pitchFamily="34" charset="0"/>
                      </a:endParaRPr>
                    </a:p>
                  </a:txBody>
                  <a:tcPr/>
                </a:tc>
                <a:tc>
                  <a:txBody>
                    <a:bodyPr/>
                    <a:lstStyle/>
                    <a:p>
                      <a:pPr algn="ctr"/>
                      <a:r>
                        <a:rPr lang="en-US" sz="2600" b="1" i="1">
                          <a:latin typeface="Calibri" pitchFamily="34" charset="0"/>
                          <a:cs typeface="Calibri" pitchFamily="34" charset="0"/>
                        </a:rPr>
                        <a:t>111,6</a:t>
                      </a:r>
                    </a:p>
                  </a:txBody>
                  <a:tcPr/>
                </a:tc>
                <a:tc>
                  <a:txBody>
                    <a:bodyPr/>
                    <a:lstStyle/>
                    <a:p>
                      <a:pPr algn="ctr"/>
                      <a:r>
                        <a:rPr lang="en-US" sz="2600" b="1" i="1">
                          <a:latin typeface="Calibri" pitchFamily="34" charset="0"/>
                          <a:cs typeface="Calibri" pitchFamily="34" charset="0"/>
                        </a:rPr>
                        <a:t>123,9</a:t>
                      </a:r>
                    </a:p>
                  </a:txBody>
                  <a:tcPr/>
                </a:tc>
                <a:tc>
                  <a:txBody>
                    <a:bodyPr/>
                    <a:lstStyle/>
                    <a:p>
                      <a:pPr algn="ctr"/>
                      <a:r>
                        <a:rPr lang="en-US" sz="2600" b="1" i="1">
                          <a:latin typeface="Calibri" pitchFamily="34" charset="0"/>
                          <a:cs typeface="Calibri" pitchFamily="34" charset="0"/>
                        </a:rPr>
                        <a:t>122,6</a:t>
                      </a:r>
                    </a:p>
                  </a:txBody>
                  <a:tcPr/>
                </a:tc>
                <a:extLst>
                  <a:ext uri="{0D108BD9-81ED-4DB2-BD59-A6C34878D82A}">
                    <a16:rowId xmlns:a16="http://schemas.microsoft.com/office/drawing/2014/main" val="10004"/>
                  </a:ext>
                </a:extLst>
              </a:tr>
              <a:tr h="370840">
                <a:tc>
                  <a:txBody>
                    <a:bodyPr/>
                    <a:lstStyle/>
                    <a:p>
                      <a:r>
                        <a:rPr lang="en-US" sz="2600" b="1">
                          <a:latin typeface="Calibri" pitchFamily="34" charset="0"/>
                          <a:cs typeface="Calibri" pitchFamily="34" charset="0"/>
                        </a:rPr>
                        <a:t>Số</a:t>
                      </a:r>
                      <a:r>
                        <a:rPr lang="en-US" sz="2600" b="1" baseline="0">
                          <a:latin typeface="Calibri" pitchFamily="34" charset="0"/>
                          <a:cs typeface="Calibri" pitchFamily="34" charset="0"/>
                        </a:rPr>
                        <a:t> thuê bao Internet băng rộng cố định </a:t>
                      </a:r>
                      <a:r>
                        <a:rPr lang="en-US" sz="2600" b="1" i="1" baseline="0">
                          <a:latin typeface="Calibri" pitchFamily="34" charset="0"/>
                          <a:cs typeface="Calibri" pitchFamily="34" charset="0"/>
                        </a:rPr>
                        <a:t>(triệu thuê bao)</a:t>
                      </a:r>
                      <a:endParaRPr lang="en-US" sz="2600" b="1">
                        <a:latin typeface="Calibri" pitchFamily="34" charset="0"/>
                        <a:cs typeface="Calibri" pitchFamily="34" charset="0"/>
                      </a:endParaRPr>
                    </a:p>
                  </a:txBody>
                  <a:tcPr/>
                </a:tc>
                <a:tc>
                  <a:txBody>
                    <a:bodyPr/>
                    <a:lstStyle/>
                    <a:p>
                      <a:pPr algn="ctr"/>
                      <a:r>
                        <a:rPr lang="en-US" sz="2600" b="1">
                          <a:latin typeface="Calibri" pitchFamily="34" charset="0"/>
                          <a:cs typeface="Calibri" pitchFamily="34" charset="0"/>
                        </a:rPr>
                        <a:t>3,7</a:t>
                      </a:r>
                    </a:p>
                  </a:txBody>
                  <a:tcPr/>
                </a:tc>
                <a:tc>
                  <a:txBody>
                    <a:bodyPr/>
                    <a:lstStyle/>
                    <a:p>
                      <a:pPr algn="ctr"/>
                      <a:r>
                        <a:rPr lang="en-US" sz="2600" b="1">
                          <a:latin typeface="Calibri" pitchFamily="34" charset="0"/>
                          <a:cs typeface="Calibri" pitchFamily="34" charset="0"/>
                        </a:rPr>
                        <a:t>7,6</a:t>
                      </a:r>
                    </a:p>
                  </a:txBody>
                  <a:tcPr/>
                </a:tc>
                <a:tc>
                  <a:txBody>
                    <a:bodyPr/>
                    <a:lstStyle/>
                    <a:p>
                      <a:pPr algn="ctr"/>
                      <a:r>
                        <a:rPr lang="en-US" sz="2600" b="1">
                          <a:latin typeface="Calibri" pitchFamily="34" charset="0"/>
                          <a:cs typeface="Calibri" pitchFamily="34" charset="0"/>
                        </a:rPr>
                        <a:t>19,3</a:t>
                      </a:r>
                    </a:p>
                  </a:txBody>
                  <a:tcPr/>
                </a:tc>
                <a:extLst>
                  <a:ext uri="{0D108BD9-81ED-4DB2-BD59-A6C34878D82A}">
                    <a16:rowId xmlns:a16="http://schemas.microsoft.com/office/drawing/2014/main" val="10005"/>
                  </a:ext>
                </a:extLst>
              </a:tr>
            </a:tbl>
          </a:graphicData>
        </a:graphic>
      </p:graphicFrame>
      <p:sp>
        <p:nvSpPr>
          <p:cNvPr id="7" name="Rectangle: Rounded Corners 7">
            <a:extLst>
              <a:ext uri="{FF2B5EF4-FFF2-40B4-BE49-F238E27FC236}">
                <a16:creationId xmlns:a16="http://schemas.microsoft.com/office/drawing/2014/main" id="{83943E22-6FC5-4857-96F1-DB4BDF369685}"/>
              </a:ext>
            </a:extLst>
          </p:cNvPr>
          <p:cNvSpPr/>
          <p:nvPr/>
        </p:nvSpPr>
        <p:spPr>
          <a:xfrm>
            <a:off x="522489" y="5733423"/>
            <a:ext cx="11013017" cy="847571"/>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just">
              <a:defRPr/>
            </a:pPr>
            <a:r>
              <a:rPr lang="en-US" sz="2800" b="1" i="1">
                <a:solidFill>
                  <a:srgbClr val="0000FF"/>
                </a:solidFill>
                <a:latin typeface="Calibri" pitchFamily="34" charset="0"/>
                <a:cs typeface="Calibri" pitchFamily="34" charset="0"/>
              </a:rPr>
              <a:t> Nhận xét về doanh thu dịch vụ BC-VT và số thuê bao điện thoại, thuê bao internet băng rộng cố định ở nước ta, giai đoạn 2010 - 2021.</a:t>
            </a:r>
            <a:endParaRPr lang="en-US" sz="2800" b="1" i="1" dirty="0">
              <a:solidFill>
                <a:srgbClr val="0000FF"/>
              </a:solidFill>
              <a:latin typeface="Calibri" pitchFamily="34" charset="0"/>
              <a:cs typeface="Calibri" pitchFamily="34" charset="0"/>
            </a:endParaRPr>
          </a:p>
        </p:txBody>
      </p:sp>
      <p:pic>
        <p:nvPicPr>
          <p:cNvPr id="8" name="Picture 7">
            <a:extLst>
              <a:ext uri="{FF2B5EF4-FFF2-40B4-BE49-F238E27FC236}">
                <a16:creationId xmlns:a16="http://schemas.microsoft.com/office/drawing/2014/main" id="{604A8784-7D1E-4B40-830D-706D02A34333}"/>
              </a:ext>
            </a:extLst>
          </p:cNvPr>
          <p:cNvPicPr>
            <a:picLocks noChangeAspect="1"/>
          </p:cNvPicPr>
          <p:nvPr/>
        </p:nvPicPr>
        <p:blipFill rotWithShape="1">
          <a:blip r:embed="rId2"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4665213"/>
            <a:ext cx="1000545" cy="1086608"/>
          </a:xfrm>
          <a:prstGeom prst="rect">
            <a:avLst/>
          </a:prstGeom>
        </p:spPr>
      </p:pic>
      <p:sp>
        <p:nvSpPr>
          <p:cNvPr id="9" name="TextBox 8"/>
          <p:cNvSpPr txBox="1"/>
          <p:nvPr/>
        </p:nvSpPr>
        <p:spPr>
          <a:xfrm>
            <a:off x="1569720" y="0"/>
            <a:ext cx="10332720" cy="954107"/>
          </a:xfrm>
          <a:prstGeom prst="rect">
            <a:avLst/>
          </a:prstGeom>
          <a:noFill/>
        </p:spPr>
        <p:txBody>
          <a:bodyPr wrap="square" rtlCol="0">
            <a:spAutoFit/>
          </a:bodyPr>
          <a:lstStyle/>
          <a:p>
            <a:pPr algn="ctr"/>
            <a:r>
              <a:rPr lang="en-US" sz="2800" b="1">
                <a:latin typeface="Calibri" pitchFamily="34" charset="0"/>
                <a:cs typeface="Calibri" pitchFamily="34" charset="0"/>
              </a:rPr>
              <a:t>Một số chỉ tiêu về tình hình phát triển bưu chính viễn thông </a:t>
            </a:r>
          </a:p>
          <a:p>
            <a:pPr algn="ctr"/>
            <a:r>
              <a:rPr lang="en-US" sz="2800" b="1">
                <a:latin typeface="Calibri" pitchFamily="34" charset="0"/>
                <a:cs typeface="Calibri" pitchFamily="34" charset="0"/>
              </a:rPr>
              <a:t>ở nước ta, giai đoạn 2010 - 2021.</a:t>
            </a:r>
          </a:p>
        </p:txBody>
      </p:sp>
      <p:sp>
        <p:nvSpPr>
          <p:cNvPr id="10" name="Rectangle: Rounded Corners 7">
            <a:extLst>
              <a:ext uri="{FF2B5EF4-FFF2-40B4-BE49-F238E27FC236}">
                <a16:creationId xmlns:a16="http://schemas.microsoft.com/office/drawing/2014/main" id="{83943E22-6FC5-4857-96F1-DB4BDF369685}"/>
              </a:ext>
            </a:extLst>
          </p:cNvPr>
          <p:cNvSpPr/>
          <p:nvPr/>
        </p:nvSpPr>
        <p:spPr>
          <a:xfrm>
            <a:off x="522489" y="5748663"/>
            <a:ext cx="11013017" cy="847571"/>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just">
              <a:defRPr/>
            </a:pPr>
            <a:r>
              <a:rPr lang="en-US" sz="2800" b="1" i="1">
                <a:solidFill>
                  <a:srgbClr val="0000FF"/>
                </a:solidFill>
                <a:latin typeface="Calibri" pitchFamily="34" charset="0"/>
                <a:cs typeface="Calibri" pitchFamily="34" charset="0"/>
              </a:rPr>
              <a:t> So sánh sự chênh lệch giữa doanh thu bưu chính với doanh thu viễn thông, giai đoạn 2010 - 2021. Giải thích sự chênh lệch đó.</a:t>
            </a:r>
            <a:endParaRPr lang="en-US" sz="2800" b="1" i="1" dirty="0">
              <a:solidFill>
                <a:srgbClr val="0000FF"/>
              </a:solidFill>
              <a:latin typeface="Calibri" pitchFamily="34" charset="0"/>
              <a:cs typeface="Calibri" pitchFamily="34" charset="0"/>
            </a:endParaRPr>
          </a:p>
        </p:txBody>
      </p:sp>
      <p:pic>
        <p:nvPicPr>
          <p:cNvPr id="11" name="Picture 10">
            <a:extLst>
              <a:ext uri="{FF2B5EF4-FFF2-40B4-BE49-F238E27FC236}">
                <a16:creationId xmlns:a16="http://schemas.microsoft.com/office/drawing/2014/main" id="{604A8784-7D1E-4B40-830D-706D02A34333}"/>
              </a:ext>
            </a:extLst>
          </p:cNvPr>
          <p:cNvPicPr>
            <a:picLocks noChangeAspect="1"/>
          </p:cNvPicPr>
          <p:nvPr/>
        </p:nvPicPr>
        <p:blipFill rotWithShape="1">
          <a:blip r:embed="rId2"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4680453"/>
            <a:ext cx="1000545" cy="1086608"/>
          </a:xfrm>
          <a:prstGeom prst="rect">
            <a:avLst/>
          </a:prstGeom>
        </p:spPr>
      </p:pic>
      <p:sp>
        <p:nvSpPr>
          <p:cNvPr id="12" name="TextBox 11"/>
          <p:cNvSpPr txBox="1"/>
          <p:nvPr/>
        </p:nvSpPr>
        <p:spPr>
          <a:xfrm>
            <a:off x="618697" y="5568285"/>
            <a:ext cx="11518711" cy="553998"/>
          </a:xfrm>
          <a:prstGeom prst="rect">
            <a:avLst/>
          </a:prstGeom>
          <a:noFill/>
        </p:spPr>
        <p:txBody>
          <a:bodyPr wrap="square" rtlCol="0">
            <a:spAutoFit/>
          </a:bodyPr>
          <a:lstStyle/>
          <a:p>
            <a:r>
              <a:rPr lang="en-US" sz="3000" b="1">
                <a:solidFill>
                  <a:srgbClr val="0506FE"/>
                </a:solidFill>
              </a:rPr>
              <a:t>- Giai đoạn 2010 - 2021:</a:t>
            </a:r>
          </a:p>
        </p:txBody>
      </p:sp>
      <p:sp>
        <p:nvSpPr>
          <p:cNvPr id="13" name="TextBox 12"/>
          <p:cNvSpPr txBox="1"/>
          <p:nvPr/>
        </p:nvSpPr>
        <p:spPr>
          <a:xfrm>
            <a:off x="470860" y="6077208"/>
            <a:ext cx="12430836" cy="553998"/>
          </a:xfrm>
          <a:prstGeom prst="rect">
            <a:avLst/>
          </a:prstGeom>
          <a:noFill/>
        </p:spPr>
        <p:txBody>
          <a:bodyPr wrap="square" rtlCol="0">
            <a:spAutoFit/>
          </a:bodyPr>
          <a:lstStyle/>
          <a:p>
            <a:r>
              <a:rPr lang="en-US" sz="3000" b="1">
                <a:solidFill>
                  <a:srgbClr val="0506FE"/>
                </a:solidFill>
              </a:rPr>
              <a:t>- DT DV bưu chính </a:t>
            </a:r>
            <a:r>
              <a:rPr lang="en-US" sz="3000" b="1">
                <a:solidFill>
                  <a:srgbClr val="EA211C"/>
                </a:solidFill>
              </a:rPr>
              <a:t>tăng liên tục</a:t>
            </a:r>
            <a:r>
              <a:rPr lang="en-US" sz="3000" b="1">
                <a:solidFill>
                  <a:srgbClr val="0506FE"/>
                </a:solidFill>
              </a:rPr>
              <a:t>, tăng </a:t>
            </a:r>
            <a:r>
              <a:rPr lang="en-US" sz="3000" b="1">
                <a:solidFill>
                  <a:srgbClr val="EA211C"/>
                </a:solidFill>
              </a:rPr>
              <a:t>20,8 nghìn tỉ đồng</a:t>
            </a:r>
            <a:r>
              <a:rPr lang="en-US" sz="3000" b="1">
                <a:solidFill>
                  <a:srgbClr val="0506FE"/>
                </a:solidFill>
              </a:rPr>
              <a:t>; gấp </a:t>
            </a:r>
            <a:r>
              <a:rPr lang="en-US" sz="3000" b="1">
                <a:solidFill>
                  <a:srgbClr val="EA211C"/>
                </a:solidFill>
              </a:rPr>
              <a:t>4,5 lần</a:t>
            </a:r>
          </a:p>
        </p:txBody>
      </p:sp>
      <p:sp>
        <p:nvSpPr>
          <p:cNvPr id="14" name="TextBox 13"/>
          <p:cNvSpPr txBox="1"/>
          <p:nvPr/>
        </p:nvSpPr>
        <p:spPr>
          <a:xfrm>
            <a:off x="500428" y="6065832"/>
            <a:ext cx="12430836" cy="553998"/>
          </a:xfrm>
          <a:prstGeom prst="rect">
            <a:avLst/>
          </a:prstGeom>
          <a:noFill/>
        </p:spPr>
        <p:txBody>
          <a:bodyPr wrap="square" rtlCol="0">
            <a:spAutoFit/>
          </a:bodyPr>
          <a:lstStyle/>
          <a:p>
            <a:r>
              <a:rPr lang="en-US" sz="3000" b="1">
                <a:solidFill>
                  <a:srgbClr val="0506FE"/>
                </a:solidFill>
              </a:rPr>
              <a:t>- DT DV viễn thông </a:t>
            </a:r>
            <a:r>
              <a:rPr lang="en-US" sz="3000" b="1">
                <a:solidFill>
                  <a:srgbClr val="EA211C"/>
                </a:solidFill>
              </a:rPr>
              <a:t>tăng liên tục</a:t>
            </a:r>
            <a:r>
              <a:rPr lang="en-US" sz="3000" b="1">
                <a:solidFill>
                  <a:srgbClr val="0506FE"/>
                </a:solidFill>
              </a:rPr>
              <a:t>, tăng </a:t>
            </a:r>
            <a:r>
              <a:rPr lang="en-US" sz="3000" b="1">
                <a:solidFill>
                  <a:srgbClr val="EA211C"/>
                </a:solidFill>
              </a:rPr>
              <a:t>138,6 nghìn tỉ đồng</a:t>
            </a:r>
            <a:r>
              <a:rPr lang="en-US" sz="3000" b="1">
                <a:solidFill>
                  <a:srgbClr val="0506FE"/>
                </a:solidFill>
              </a:rPr>
              <a:t>; gấp </a:t>
            </a:r>
            <a:r>
              <a:rPr lang="en-US" sz="3000" b="1">
                <a:solidFill>
                  <a:srgbClr val="EA211C"/>
                </a:solidFill>
              </a:rPr>
              <a:t>1,8 lần</a:t>
            </a:r>
          </a:p>
        </p:txBody>
      </p:sp>
      <p:sp>
        <p:nvSpPr>
          <p:cNvPr id="15" name="TextBox 14"/>
          <p:cNvSpPr txBox="1"/>
          <p:nvPr/>
        </p:nvSpPr>
        <p:spPr>
          <a:xfrm>
            <a:off x="475404" y="6068104"/>
            <a:ext cx="12430836" cy="553998"/>
          </a:xfrm>
          <a:prstGeom prst="rect">
            <a:avLst/>
          </a:prstGeom>
          <a:noFill/>
        </p:spPr>
        <p:txBody>
          <a:bodyPr wrap="square" rtlCol="0">
            <a:spAutoFit/>
          </a:bodyPr>
          <a:lstStyle/>
          <a:p>
            <a:r>
              <a:rPr lang="en-US" sz="3000" b="1">
                <a:solidFill>
                  <a:srgbClr val="0506FE"/>
                </a:solidFill>
              </a:rPr>
              <a:t>- Thuê bao điện thoại giảm </a:t>
            </a:r>
            <a:r>
              <a:rPr lang="en-US" sz="3000" b="1">
                <a:solidFill>
                  <a:srgbClr val="EA211C"/>
                </a:solidFill>
              </a:rPr>
              <a:t>0,1 triệu thuê bao</a:t>
            </a:r>
            <a:r>
              <a:rPr lang="en-US" sz="3000" b="1">
                <a:solidFill>
                  <a:srgbClr val="0506FE"/>
                </a:solidFill>
              </a:rPr>
              <a:t>; gấp </a:t>
            </a:r>
            <a:r>
              <a:rPr lang="en-US" sz="3000" b="1">
                <a:solidFill>
                  <a:srgbClr val="EA211C"/>
                </a:solidFill>
              </a:rPr>
              <a:t>1,01 lần</a:t>
            </a:r>
          </a:p>
        </p:txBody>
      </p:sp>
      <p:sp>
        <p:nvSpPr>
          <p:cNvPr id="17" name="TextBox 16"/>
          <p:cNvSpPr txBox="1"/>
          <p:nvPr/>
        </p:nvSpPr>
        <p:spPr>
          <a:xfrm>
            <a:off x="450384" y="6081754"/>
            <a:ext cx="12430836" cy="553998"/>
          </a:xfrm>
          <a:prstGeom prst="rect">
            <a:avLst/>
          </a:prstGeom>
          <a:noFill/>
        </p:spPr>
        <p:txBody>
          <a:bodyPr wrap="square" rtlCol="0">
            <a:spAutoFit/>
          </a:bodyPr>
          <a:lstStyle/>
          <a:p>
            <a:r>
              <a:rPr lang="en-US" sz="3000" b="1">
                <a:solidFill>
                  <a:srgbClr val="0506FE"/>
                </a:solidFill>
              </a:rPr>
              <a:t>- Thuê bao Internet BRCĐ </a:t>
            </a:r>
            <a:r>
              <a:rPr lang="en-US" sz="3000" b="1">
                <a:solidFill>
                  <a:srgbClr val="EA211C"/>
                </a:solidFill>
              </a:rPr>
              <a:t>tăng liên tục</a:t>
            </a:r>
            <a:r>
              <a:rPr lang="en-US" sz="3000" b="1">
                <a:solidFill>
                  <a:srgbClr val="0506FE"/>
                </a:solidFill>
              </a:rPr>
              <a:t>, tăng </a:t>
            </a:r>
            <a:r>
              <a:rPr lang="en-US" sz="3000" b="1">
                <a:solidFill>
                  <a:srgbClr val="EA211C"/>
                </a:solidFill>
              </a:rPr>
              <a:t>15,6 triệu tb</a:t>
            </a:r>
            <a:r>
              <a:rPr lang="en-US" sz="3000" b="1">
                <a:solidFill>
                  <a:srgbClr val="0506FE"/>
                </a:solidFill>
              </a:rPr>
              <a:t>; gấp </a:t>
            </a:r>
            <a:r>
              <a:rPr lang="en-US" sz="3000" b="1">
                <a:solidFill>
                  <a:srgbClr val="EA211C"/>
                </a:solidFill>
              </a:rPr>
              <a:t>5,2 lần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8"/>
                                        </p:tgtEl>
                                        <p:attrNameLst>
                                          <p:attrName>ppt_x</p:attrName>
                                        </p:attrNameLst>
                                      </p:cBhvr>
                                      <p:tavLst>
                                        <p:tav tm="0">
                                          <p:val>
                                            <p:strVal val="ppt_x"/>
                                          </p:val>
                                        </p:tav>
                                        <p:tav tm="100000">
                                          <p:val>
                                            <p:strVal val="ppt_x-.2"/>
                                          </p:val>
                                        </p:tav>
                                      </p:tavLst>
                                    </p:anim>
                                    <p:anim calcmode="lin" valueType="num">
                                      <p:cBhvr>
                                        <p:cTn id="19" dur="1000"/>
                                        <p:tgtEl>
                                          <p:spTgt spid="8"/>
                                        </p:tgtEl>
                                        <p:attrNameLst>
                                          <p:attrName>ppt_y</p:attrName>
                                        </p:attrNameLst>
                                      </p:cBhvr>
                                      <p:tavLst>
                                        <p:tav tm="0">
                                          <p:val>
                                            <p:strVal val="ppt_y"/>
                                          </p:val>
                                        </p:tav>
                                        <p:tav tm="100000">
                                          <p:val>
                                            <p:strVal val="ppt_y"/>
                                          </p:val>
                                        </p:tav>
                                      </p:tavLst>
                                    </p:anim>
                                    <p:animEffect transition="out" filter="fade">
                                      <p:cBhvr>
                                        <p:cTn id="20" dur="1000"/>
                                        <p:tgtEl>
                                          <p:spTgt spid="8"/>
                                        </p:tgtEl>
                                      </p:cBhvr>
                                    </p:animEffect>
                                    <p:set>
                                      <p:cBhvr>
                                        <p:cTn id="21" dur="1" fill="hold">
                                          <p:stCondLst>
                                            <p:cond delay="999"/>
                                          </p:stCondLst>
                                        </p:cTn>
                                        <p:tgtEl>
                                          <p:spTgt spid="8"/>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7"/>
                                        </p:tgtEl>
                                        <p:attrNameLst>
                                          <p:attrName>ppt_x</p:attrName>
                                        </p:attrNameLst>
                                      </p:cBhvr>
                                      <p:tavLst>
                                        <p:tav tm="0">
                                          <p:val>
                                            <p:strVal val="ppt_x"/>
                                          </p:val>
                                        </p:tav>
                                        <p:tav tm="100000">
                                          <p:val>
                                            <p:strVal val="ppt_x-.2"/>
                                          </p:val>
                                        </p:tav>
                                      </p:tavLst>
                                    </p:anim>
                                    <p:anim calcmode="lin" valueType="num">
                                      <p:cBhvr>
                                        <p:cTn id="24" dur="1000"/>
                                        <p:tgtEl>
                                          <p:spTgt spid="7"/>
                                        </p:tgtEl>
                                        <p:attrNameLst>
                                          <p:attrName>ppt_y</p:attrName>
                                        </p:attrNameLst>
                                      </p:cBhvr>
                                      <p:tavLst>
                                        <p:tav tm="0">
                                          <p:val>
                                            <p:strVal val="ppt_y"/>
                                          </p:val>
                                        </p:tav>
                                        <p:tav tm="100000">
                                          <p:val>
                                            <p:strVal val="ppt_y"/>
                                          </p:val>
                                        </p:tav>
                                      </p:tavLst>
                                    </p:anim>
                                    <p:animEffect transition="out" filter="fade">
                                      <p:cBhvr>
                                        <p:cTn id="25" dur="1000"/>
                                        <p:tgtEl>
                                          <p:spTgt spid="7"/>
                                        </p:tgtEl>
                                      </p:cBhvr>
                                    </p:animEffect>
                                    <p:set>
                                      <p:cBhvr>
                                        <p:cTn id="26" dur="1" fill="hold">
                                          <p:stCondLst>
                                            <p:cond delay="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ppt_x</p:attrName>
                                        </p:attrNameLst>
                                      </p:cBhvr>
                                      <p:tavLst>
                                        <p:tav tm="0">
                                          <p:val>
                                            <p:strVal val="#ppt_x-.2"/>
                                          </p:val>
                                        </p:tav>
                                        <p:tav tm="100000">
                                          <p:val>
                                            <p:strVal val="#ppt_x"/>
                                          </p:val>
                                        </p:tav>
                                      </p:tavLst>
                                    </p:anim>
                                    <p:anim calcmode="lin" valueType="num">
                                      <p:cBhvr>
                                        <p:cTn id="3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ppt_x</p:attrName>
                                        </p:attrNameLst>
                                      </p:cBhvr>
                                      <p:tavLst>
                                        <p:tav tm="0">
                                          <p:val>
                                            <p:strVal val="#ppt_x-.2"/>
                                          </p:val>
                                        </p:tav>
                                        <p:tav tm="100000">
                                          <p:val>
                                            <p:strVal val="#ppt_x"/>
                                          </p:val>
                                        </p:tav>
                                      </p:tavLst>
                                    </p:anim>
                                    <p:anim calcmode="lin" valueType="num">
                                      <p:cBhvr>
                                        <p:cTn id="39"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xit" presetSubtype="0" fill="hold" grpId="1" nodeType="clickEffect">
                                  <p:stCondLst>
                                    <p:cond delay="0"/>
                                  </p:stCondLst>
                                  <p:childTnLst>
                                    <p:anim calcmode="lin" valueType="num">
                                      <p:cBhvr>
                                        <p:cTn id="44" dur="1000"/>
                                        <p:tgtEl>
                                          <p:spTgt spid="13"/>
                                        </p:tgtEl>
                                        <p:attrNameLst>
                                          <p:attrName>ppt_x</p:attrName>
                                        </p:attrNameLst>
                                      </p:cBhvr>
                                      <p:tavLst>
                                        <p:tav tm="0">
                                          <p:val>
                                            <p:strVal val="ppt_x"/>
                                          </p:val>
                                        </p:tav>
                                        <p:tav tm="100000">
                                          <p:val>
                                            <p:strVal val="ppt_x-.2"/>
                                          </p:val>
                                        </p:tav>
                                      </p:tavLst>
                                    </p:anim>
                                    <p:anim calcmode="lin" valueType="num">
                                      <p:cBhvr>
                                        <p:cTn id="45" dur="1000"/>
                                        <p:tgtEl>
                                          <p:spTgt spid="13"/>
                                        </p:tgtEl>
                                        <p:attrNameLst>
                                          <p:attrName>ppt_y</p:attrName>
                                        </p:attrNameLst>
                                      </p:cBhvr>
                                      <p:tavLst>
                                        <p:tav tm="0">
                                          <p:val>
                                            <p:strVal val="ppt_y"/>
                                          </p:val>
                                        </p:tav>
                                        <p:tav tm="100000">
                                          <p:val>
                                            <p:strVal val="ppt_y"/>
                                          </p:val>
                                        </p:tav>
                                      </p:tavLst>
                                    </p:anim>
                                    <p:animEffect transition="out" filter="fade">
                                      <p:cBhvr>
                                        <p:cTn id="46" dur="1000"/>
                                        <p:tgtEl>
                                          <p:spTgt spid="13"/>
                                        </p:tgtEl>
                                      </p:cBhvr>
                                    </p:animEffect>
                                    <p:set>
                                      <p:cBhvr>
                                        <p:cTn id="47" dur="1" fill="hold">
                                          <p:stCondLst>
                                            <p:cond delay="9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ppt_x</p:attrName>
                                        </p:attrNameLst>
                                      </p:cBhvr>
                                      <p:tavLst>
                                        <p:tav tm="0">
                                          <p:val>
                                            <p:strVal val="#ppt_x-.2"/>
                                          </p:val>
                                        </p:tav>
                                        <p:tav tm="100000">
                                          <p:val>
                                            <p:strVal val="#ppt_x"/>
                                          </p:val>
                                        </p:tav>
                                      </p:tavLst>
                                    </p:anim>
                                    <p:anim calcmode="lin" valueType="num">
                                      <p:cBhvr>
                                        <p:cTn id="5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xit" presetSubtype="0" fill="hold" grpId="1" nodeType="clickEffect">
                                  <p:stCondLst>
                                    <p:cond delay="0"/>
                                  </p:stCondLst>
                                  <p:childTnLst>
                                    <p:anim calcmode="lin" valueType="num">
                                      <p:cBhvr>
                                        <p:cTn id="58" dur="1000"/>
                                        <p:tgtEl>
                                          <p:spTgt spid="14"/>
                                        </p:tgtEl>
                                        <p:attrNameLst>
                                          <p:attrName>ppt_x</p:attrName>
                                        </p:attrNameLst>
                                      </p:cBhvr>
                                      <p:tavLst>
                                        <p:tav tm="0">
                                          <p:val>
                                            <p:strVal val="ppt_x"/>
                                          </p:val>
                                        </p:tav>
                                        <p:tav tm="100000">
                                          <p:val>
                                            <p:strVal val="ppt_x-.2"/>
                                          </p:val>
                                        </p:tav>
                                      </p:tavLst>
                                    </p:anim>
                                    <p:anim calcmode="lin" valueType="num">
                                      <p:cBhvr>
                                        <p:cTn id="59" dur="1000"/>
                                        <p:tgtEl>
                                          <p:spTgt spid="14"/>
                                        </p:tgtEl>
                                        <p:attrNameLst>
                                          <p:attrName>ppt_y</p:attrName>
                                        </p:attrNameLst>
                                      </p:cBhvr>
                                      <p:tavLst>
                                        <p:tav tm="0">
                                          <p:val>
                                            <p:strVal val="ppt_y"/>
                                          </p:val>
                                        </p:tav>
                                        <p:tav tm="100000">
                                          <p:val>
                                            <p:strVal val="ppt_y"/>
                                          </p:val>
                                        </p:tav>
                                      </p:tavLst>
                                    </p:anim>
                                    <p:animEffect transition="out" filter="fade">
                                      <p:cBhvr>
                                        <p:cTn id="60" dur="1000"/>
                                        <p:tgtEl>
                                          <p:spTgt spid="14"/>
                                        </p:tgtEl>
                                      </p:cBhvr>
                                    </p:animEffect>
                                    <p:set>
                                      <p:cBhvr>
                                        <p:cTn id="61" dur="1" fill="hold">
                                          <p:stCondLst>
                                            <p:cond delay="999"/>
                                          </p:stCondLst>
                                        </p:cTn>
                                        <p:tgtEl>
                                          <p:spTgt spid="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ppt_x</p:attrName>
                                        </p:attrNameLst>
                                      </p:cBhvr>
                                      <p:tavLst>
                                        <p:tav tm="0">
                                          <p:val>
                                            <p:strVal val="#ppt_x-.2"/>
                                          </p:val>
                                        </p:tav>
                                        <p:tav tm="100000">
                                          <p:val>
                                            <p:strVal val="#ppt_x"/>
                                          </p:val>
                                        </p:tav>
                                      </p:tavLst>
                                    </p:anim>
                                    <p:anim calcmode="lin" valueType="num">
                                      <p:cBhvr>
                                        <p:cTn id="67"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9" presetClass="exit" presetSubtype="0" fill="hold" grpId="1" nodeType="clickEffect">
                                  <p:stCondLst>
                                    <p:cond delay="0"/>
                                  </p:stCondLst>
                                  <p:childTnLst>
                                    <p:anim calcmode="lin" valueType="num">
                                      <p:cBhvr>
                                        <p:cTn id="72" dur="1000"/>
                                        <p:tgtEl>
                                          <p:spTgt spid="15"/>
                                        </p:tgtEl>
                                        <p:attrNameLst>
                                          <p:attrName>ppt_x</p:attrName>
                                        </p:attrNameLst>
                                      </p:cBhvr>
                                      <p:tavLst>
                                        <p:tav tm="0">
                                          <p:val>
                                            <p:strVal val="ppt_x"/>
                                          </p:val>
                                        </p:tav>
                                        <p:tav tm="100000">
                                          <p:val>
                                            <p:strVal val="ppt_x-.2"/>
                                          </p:val>
                                        </p:tav>
                                      </p:tavLst>
                                    </p:anim>
                                    <p:anim calcmode="lin" valueType="num">
                                      <p:cBhvr>
                                        <p:cTn id="73" dur="1000"/>
                                        <p:tgtEl>
                                          <p:spTgt spid="15"/>
                                        </p:tgtEl>
                                        <p:attrNameLst>
                                          <p:attrName>ppt_y</p:attrName>
                                        </p:attrNameLst>
                                      </p:cBhvr>
                                      <p:tavLst>
                                        <p:tav tm="0">
                                          <p:val>
                                            <p:strVal val="ppt_y"/>
                                          </p:val>
                                        </p:tav>
                                        <p:tav tm="100000">
                                          <p:val>
                                            <p:strVal val="ppt_y"/>
                                          </p:val>
                                        </p:tav>
                                      </p:tavLst>
                                    </p:anim>
                                    <p:animEffect transition="out" filter="fade">
                                      <p:cBhvr>
                                        <p:cTn id="74" dur="1000"/>
                                        <p:tgtEl>
                                          <p:spTgt spid="15"/>
                                        </p:tgtEl>
                                      </p:cBhvr>
                                    </p:animEffect>
                                    <p:set>
                                      <p:cBhvr>
                                        <p:cTn id="75" dur="1" fill="hold">
                                          <p:stCondLst>
                                            <p:cond delay="999"/>
                                          </p:stCondLst>
                                        </p:cTn>
                                        <p:tgtEl>
                                          <p:spTgt spid="1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1000" fill="hold"/>
                                        <p:tgtEl>
                                          <p:spTgt spid="17"/>
                                        </p:tgtEl>
                                        <p:attrNameLst>
                                          <p:attrName>ppt_x</p:attrName>
                                        </p:attrNameLst>
                                      </p:cBhvr>
                                      <p:tavLst>
                                        <p:tav tm="0">
                                          <p:val>
                                            <p:strVal val="#ppt_x-.2"/>
                                          </p:val>
                                        </p:tav>
                                        <p:tav tm="100000">
                                          <p:val>
                                            <p:strVal val="#ppt_x"/>
                                          </p:val>
                                        </p:tav>
                                      </p:tavLst>
                                    </p:anim>
                                    <p:anim calcmode="lin" valueType="num">
                                      <p:cBhvr>
                                        <p:cTn id="8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xit" presetSubtype="0" fill="hold" grpId="1" nodeType="clickEffect">
                                  <p:stCondLst>
                                    <p:cond delay="0"/>
                                  </p:stCondLst>
                                  <p:childTnLst>
                                    <p:anim calcmode="lin" valueType="num">
                                      <p:cBhvr>
                                        <p:cTn id="86" dur="1000"/>
                                        <p:tgtEl>
                                          <p:spTgt spid="17"/>
                                        </p:tgtEl>
                                        <p:attrNameLst>
                                          <p:attrName>ppt_x</p:attrName>
                                        </p:attrNameLst>
                                      </p:cBhvr>
                                      <p:tavLst>
                                        <p:tav tm="0">
                                          <p:val>
                                            <p:strVal val="ppt_x"/>
                                          </p:val>
                                        </p:tav>
                                        <p:tav tm="100000">
                                          <p:val>
                                            <p:strVal val="ppt_x-.2"/>
                                          </p:val>
                                        </p:tav>
                                      </p:tavLst>
                                    </p:anim>
                                    <p:anim calcmode="lin" valueType="num">
                                      <p:cBhvr>
                                        <p:cTn id="87" dur="1000"/>
                                        <p:tgtEl>
                                          <p:spTgt spid="17"/>
                                        </p:tgtEl>
                                        <p:attrNameLst>
                                          <p:attrName>ppt_y</p:attrName>
                                        </p:attrNameLst>
                                      </p:cBhvr>
                                      <p:tavLst>
                                        <p:tav tm="0">
                                          <p:val>
                                            <p:strVal val="ppt_y"/>
                                          </p:val>
                                        </p:tav>
                                        <p:tav tm="100000">
                                          <p:val>
                                            <p:strVal val="ppt_y"/>
                                          </p:val>
                                        </p:tav>
                                      </p:tavLst>
                                    </p:anim>
                                    <p:animEffect transition="out" filter="fade">
                                      <p:cBhvr>
                                        <p:cTn id="88" dur="1000"/>
                                        <p:tgtEl>
                                          <p:spTgt spid="17"/>
                                        </p:tgtEl>
                                      </p:cBhvr>
                                    </p:animEffect>
                                    <p:set>
                                      <p:cBhvr>
                                        <p:cTn id="89" dur="1" fill="hold">
                                          <p:stCondLst>
                                            <p:cond delay="999"/>
                                          </p:stCondLst>
                                        </p:cTn>
                                        <p:tgtEl>
                                          <p:spTgt spid="17"/>
                                        </p:tgtEl>
                                        <p:attrNameLst>
                                          <p:attrName>style.visibility</p:attrName>
                                        </p:attrNameLst>
                                      </p:cBhvr>
                                      <p:to>
                                        <p:strVal val="hidden"/>
                                      </p:to>
                                    </p:set>
                                  </p:childTnLst>
                                </p:cTn>
                              </p:par>
                              <p:par>
                                <p:cTn id="90" presetID="29" presetClass="exit" presetSubtype="0" fill="hold" grpId="1" nodeType="withEffect">
                                  <p:stCondLst>
                                    <p:cond delay="0"/>
                                  </p:stCondLst>
                                  <p:childTnLst>
                                    <p:anim calcmode="lin" valueType="num">
                                      <p:cBhvr>
                                        <p:cTn id="91" dur="1000"/>
                                        <p:tgtEl>
                                          <p:spTgt spid="12"/>
                                        </p:tgtEl>
                                        <p:attrNameLst>
                                          <p:attrName>ppt_x</p:attrName>
                                        </p:attrNameLst>
                                      </p:cBhvr>
                                      <p:tavLst>
                                        <p:tav tm="0">
                                          <p:val>
                                            <p:strVal val="ppt_x"/>
                                          </p:val>
                                        </p:tav>
                                        <p:tav tm="100000">
                                          <p:val>
                                            <p:strVal val="ppt_x-.2"/>
                                          </p:val>
                                        </p:tav>
                                      </p:tavLst>
                                    </p:anim>
                                    <p:anim calcmode="lin" valueType="num">
                                      <p:cBhvr>
                                        <p:cTn id="92" dur="1000"/>
                                        <p:tgtEl>
                                          <p:spTgt spid="12"/>
                                        </p:tgtEl>
                                        <p:attrNameLst>
                                          <p:attrName>ppt_y</p:attrName>
                                        </p:attrNameLst>
                                      </p:cBhvr>
                                      <p:tavLst>
                                        <p:tav tm="0">
                                          <p:val>
                                            <p:strVal val="ppt_y"/>
                                          </p:val>
                                        </p:tav>
                                        <p:tav tm="100000">
                                          <p:val>
                                            <p:strVal val="ppt_y"/>
                                          </p:val>
                                        </p:tav>
                                      </p:tavLst>
                                    </p:anim>
                                    <p:animEffect transition="out" filter="fade">
                                      <p:cBhvr>
                                        <p:cTn id="93" dur="1000"/>
                                        <p:tgtEl>
                                          <p:spTgt spid="12"/>
                                        </p:tgtEl>
                                      </p:cBhvr>
                                    </p:animEffect>
                                    <p:set>
                                      <p:cBhvr>
                                        <p:cTn id="94" dur="1" fill="hold">
                                          <p:stCondLst>
                                            <p:cond delay="999"/>
                                          </p:stCondLst>
                                        </p:cTn>
                                        <p:tgtEl>
                                          <p:spTgt spid="1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9" presetClass="entr" presetSubtype="0" fill="hold" nodeType="click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p:cTn id="99" dur="1000" fill="hold"/>
                                        <p:tgtEl>
                                          <p:spTgt spid="11"/>
                                        </p:tgtEl>
                                        <p:attrNameLst>
                                          <p:attrName>ppt_x</p:attrName>
                                        </p:attrNameLst>
                                      </p:cBhvr>
                                      <p:tavLst>
                                        <p:tav tm="0">
                                          <p:val>
                                            <p:strVal val="#ppt_x-.2"/>
                                          </p:val>
                                        </p:tav>
                                        <p:tav tm="100000">
                                          <p:val>
                                            <p:strVal val="#ppt_x"/>
                                          </p:val>
                                        </p:tav>
                                      </p:tavLst>
                                    </p:anim>
                                    <p:anim calcmode="lin" valueType="num">
                                      <p:cBhvr>
                                        <p:cTn id="10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11"/>
                                        </p:tgtEl>
                                      </p:cBhvr>
                                    </p:animEffect>
                                  </p:childTnLst>
                                </p:cTn>
                              </p:par>
                              <p:par>
                                <p:cTn id="102" presetID="29" presetClass="entr" presetSubtype="0" fill="hold" grpId="0" nodeType="with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1000" fill="hold"/>
                                        <p:tgtEl>
                                          <p:spTgt spid="10"/>
                                        </p:tgtEl>
                                        <p:attrNameLst>
                                          <p:attrName>ppt_x</p:attrName>
                                        </p:attrNameLst>
                                      </p:cBhvr>
                                      <p:tavLst>
                                        <p:tav tm="0">
                                          <p:val>
                                            <p:strVal val="#ppt_x-.2"/>
                                          </p:val>
                                        </p:tav>
                                        <p:tav tm="100000">
                                          <p:val>
                                            <p:strVal val="#ppt_x"/>
                                          </p:val>
                                        </p:tav>
                                      </p:tavLst>
                                    </p:anim>
                                    <p:anim calcmode="lin" valueType="num">
                                      <p:cBhvr>
                                        <p:cTn id="10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10"/>
                                        </p:tgtEl>
                                      </p:cBhvr>
                                    </p:animEffect>
                                  </p:childTnLst>
                                </p:cTn>
                              </p:par>
                            </p:childTnLst>
                          </p:cTn>
                        </p:par>
                      </p:childTnLst>
                    </p:cTn>
                  </p:par>
                  <p:par>
                    <p:cTn id="107" fill="hold">
                      <p:stCondLst>
                        <p:cond delay="indefinite"/>
                      </p:stCondLst>
                      <p:childTnLst>
                        <p:par>
                          <p:cTn id="108" fill="hold">
                            <p:stCondLst>
                              <p:cond delay="0"/>
                            </p:stCondLst>
                            <p:childTnLst>
                              <p:par>
                                <p:cTn id="109" presetID="29" presetClass="exit" presetSubtype="0" fill="hold" nodeType="clickEffect">
                                  <p:stCondLst>
                                    <p:cond delay="0"/>
                                  </p:stCondLst>
                                  <p:childTnLst>
                                    <p:anim calcmode="lin" valueType="num">
                                      <p:cBhvr>
                                        <p:cTn id="110" dur="1000"/>
                                        <p:tgtEl>
                                          <p:spTgt spid="11"/>
                                        </p:tgtEl>
                                        <p:attrNameLst>
                                          <p:attrName>ppt_x</p:attrName>
                                        </p:attrNameLst>
                                      </p:cBhvr>
                                      <p:tavLst>
                                        <p:tav tm="0">
                                          <p:val>
                                            <p:strVal val="ppt_x"/>
                                          </p:val>
                                        </p:tav>
                                        <p:tav tm="100000">
                                          <p:val>
                                            <p:strVal val="ppt_x-.2"/>
                                          </p:val>
                                        </p:tav>
                                      </p:tavLst>
                                    </p:anim>
                                    <p:anim calcmode="lin" valueType="num">
                                      <p:cBhvr>
                                        <p:cTn id="111" dur="1000"/>
                                        <p:tgtEl>
                                          <p:spTgt spid="11"/>
                                        </p:tgtEl>
                                        <p:attrNameLst>
                                          <p:attrName>ppt_y</p:attrName>
                                        </p:attrNameLst>
                                      </p:cBhvr>
                                      <p:tavLst>
                                        <p:tav tm="0">
                                          <p:val>
                                            <p:strVal val="ppt_y"/>
                                          </p:val>
                                        </p:tav>
                                        <p:tav tm="100000">
                                          <p:val>
                                            <p:strVal val="ppt_y"/>
                                          </p:val>
                                        </p:tav>
                                      </p:tavLst>
                                    </p:anim>
                                    <p:animEffect transition="out" filter="fade">
                                      <p:cBhvr>
                                        <p:cTn id="112" dur="1000"/>
                                        <p:tgtEl>
                                          <p:spTgt spid="11"/>
                                        </p:tgtEl>
                                      </p:cBhvr>
                                    </p:animEffect>
                                    <p:set>
                                      <p:cBhvr>
                                        <p:cTn id="113" dur="1" fill="hold">
                                          <p:stCondLst>
                                            <p:cond delay="999"/>
                                          </p:stCondLst>
                                        </p:cTn>
                                        <p:tgtEl>
                                          <p:spTgt spid="11"/>
                                        </p:tgtEl>
                                        <p:attrNameLst>
                                          <p:attrName>style.visibility</p:attrName>
                                        </p:attrNameLst>
                                      </p:cBhvr>
                                      <p:to>
                                        <p:strVal val="hidden"/>
                                      </p:to>
                                    </p:set>
                                  </p:childTnLst>
                                </p:cTn>
                              </p:par>
                              <p:par>
                                <p:cTn id="114" presetID="29" presetClass="exit" presetSubtype="0" fill="hold" grpId="1" nodeType="withEffect">
                                  <p:stCondLst>
                                    <p:cond delay="0"/>
                                  </p:stCondLst>
                                  <p:childTnLst>
                                    <p:anim calcmode="lin" valueType="num">
                                      <p:cBhvr>
                                        <p:cTn id="115" dur="1000"/>
                                        <p:tgtEl>
                                          <p:spTgt spid="10"/>
                                        </p:tgtEl>
                                        <p:attrNameLst>
                                          <p:attrName>ppt_x</p:attrName>
                                        </p:attrNameLst>
                                      </p:cBhvr>
                                      <p:tavLst>
                                        <p:tav tm="0">
                                          <p:val>
                                            <p:strVal val="ppt_x"/>
                                          </p:val>
                                        </p:tav>
                                        <p:tav tm="100000">
                                          <p:val>
                                            <p:strVal val="ppt_x-.2"/>
                                          </p:val>
                                        </p:tav>
                                      </p:tavLst>
                                    </p:anim>
                                    <p:anim calcmode="lin" valueType="num">
                                      <p:cBhvr>
                                        <p:cTn id="116" dur="1000"/>
                                        <p:tgtEl>
                                          <p:spTgt spid="10"/>
                                        </p:tgtEl>
                                        <p:attrNameLst>
                                          <p:attrName>ppt_y</p:attrName>
                                        </p:attrNameLst>
                                      </p:cBhvr>
                                      <p:tavLst>
                                        <p:tav tm="0">
                                          <p:val>
                                            <p:strVal val="ppt_y"/>
                                          </p:val>
                                        </p:tav>
                                        <p:tav tm="100000">
                                          <p:val>
                                            <p:strVal val="ppt_y"/>
                                          </p:val>
                                        </p:tav>
                                      </p:tavLst>
                                    </p:anim>
                                    <p:animEffect transition="out" filter="fade">
                                      <p:cBhvr>
                                        <p:cTn id="117" dur="1000"/>
                                        <p:tgtEl>
                                          <p:spTgt spid="10"/>
                                        </p:tgtEl>
                                      </p:cBhvr>
                                    </p:animEffect>
                                    <p:set>
                                      <p:cBhvr>
                                        <p:cTn id="118"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2" grpId="0"/>
      <p:bldP spid="12" grpId="1"/>
      <p:bldP spid="13" grpId="0"/>
      <p:bldP spid="13" grpId="1"/>
      <p:bldP spid="14" grpId="0"/>
      <p:bldP spid="14" grpId="1"/>
      <p:bldP spid="15" grpId="0"/>
      <p:bldP spid="15" grpId="1"/>
      <p:bldP spid="17" grpId="0"/>
      <p:bldP spid="1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Viễn thông sẽ là ngành có sức tăng trưởng mạnh nhất trong năm 2020 - MVietQ">
            <a:extLst>
              <a:ext uri="{FF2B5EF4-FFF2-40B4-BE49-F238E27FC236}">
                <a16:creationId xmlns:a16="http://schemas.microsoft.com/office/drawing/2014/main" id="{08E37BF4-932E-43EA-B948-E53488DA56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13400" y="1650061"/>
            <a:ext cx="2751236" cy="16693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Đảm bảo người dân khu đô thị được lựa chọn mạng viễn thông - Báo Khánh Hòa  điện tử">
            <a:extLst>
              <a:ext uri="{FF2B5EF4-FFF2-40B4-BE49-F238E27FC236}">
                <a16:creationId xmlns:a16="http://schemas.microsoft.com/office/drawing/2014/main" id="{36B9D7F2-CBD6-453E-A358-B22AD25A54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85732" y="1650061"/>
            <a:ext cx="2527668" cy="1687218"/>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Off-page Connec">
            <a:extLst>
              <a:ext uri="{FF2B5EF4-FFF2-40B4-BE49-F238E27FC236}">
                <a16:creationId xmlns:a16="http://schemas.microsoft.com/office/drawing/2014/main" id="{93F9F10C-AA44-40C4-8D06-74916067CFF2}"/>
              </a:ext>
            </a:extLst>
          </p:cNvPr>
          <p:cNvSpPr/>
          <p:nvPr/>
        </p:nvSpPr>
        <p:spPr>
          <a:xfrm>
            <a:off x="1464608" y="5687204"/>
            <a:ext cx="3904343" cy="707886"/>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spcAft>
                <a:spcPts val="0"/>
              </a:spcAft>
            </a:pPr>
            <a:r>
              <a:rPr lang="en-US" sz="4000" b="1">
                <a:solidFill>
                  <a:srgbClr val="C00000"/>
                </a:solidFill>
                <a:latin typeface="Calibri" pitchFamily="34" charset="0"/>
                <a:ea typeface="SimSun" panose="02010600030101010101" pitchFamily="2" charset="-122"/>
                <a:cs typeface="Calibri" pitchFamily="34" charset="0"/>
              </a:rPr>
              <a:t>EM CÓ BIẾT?</a:t>
            </a:r>
            <a:endParaRPr lang="vi-VN" sz="4000" b="1" dirty="0">
              <a:solidFill>
                <a:srgbClr val="C00000"/>
              </a:solidFill>
              <a:latin typeface="Calibri" pitchFamily="34" charset="0"/>
              <a:ea typeface="Times New Roman" panose="02020603050405020304" pitchFamily="18" charset="0"/>
              <a:cs typeface="Calibri" pitchFamily="34" charset="0"/>
            </a:endParaRPr>
          </a:p>
        </p:txBody>
      </p:sp>
      <p:sp>
        <p:nvSpPr>
          <p:cNvPr id="17" name="Rectangle 16">
            <a:extLst>
              <a:ext uri="{FF2B5EF4-FFF2-40B4-BE49-F238E27FC236}">
                <a16:creationId xmlns:a16="http://schemas.microsoft.com/office/drawing/2014/main" id="{F1BD296A-12EB-452B-AD0D-B68B4AAFA137}"/>
              </a:ext>
            </a:extLst>
          </p:cNvPr>
          <p:cNvSpPr/>
          <p:nvPr/>
        </p:nvSpPr>
        <p:spPr>
          <a:xfrm>
            <a:off x="0" y="9523"/>
            <a:ext cx="12192000" cy="682897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itchFamily="34" charset="0"/>
              <a:cs typeface="Calibri" pitchFamily="34" charset="0"/>
            </a:endParaRPr>
          </a:p>
        </p:txBody>
      </p:sp>
      <p:pic>
        <p:nvPicPr>
          <p:cNvPr id="8" name="Picture 7">
            <a:extLst>
              <a:ext uri="{FF2B5EF4-FFF2-40B4-BE49-F238E27FC236}">
                <a16:creationId xmlns:a16="http://schemas.microsoft.com/office/drawing/2014/main" id="{031FDBA5-DED3-4838-ADFD-B758D9A67EA8}"/>
              </a:ext>
            </a:extLst>
          </p:cNvPr>
          <p:cNvPicPr>
            <a:picLocks noChangeAspect="1"/>
          </p:cNvPicPr>
          <p:nvPr/>
        </p:nvPicPr>
        <p:blipFill>
          <a:blip r:embed="rId5"/>
          <a:stretch>
            <a:fillRect/>
          </a:stretch>
        </p:blipFill>
        <p:spPr>
          <a:xfrm>
            <a:off x="6649726" y="3319383"/>
            <a:ext cx="5552224" cy="3449109"/>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Company name&#10;&#10;Description automatically generated with low confidence">
            <a:extLst>
              <a:ext uri="{FF2B5EF4-FFF2-40B4-BE49-F238E27FC236}">
                <a16:creationId xmlns:a16="http://schemas.microsoft.com/office/drawing/2014/main" id="{81C02ED5-A6A8-4FDD-A087-E95283F58A22}"/>
              </a:ext>
            </a:extLst>
          </p:cNvPr>
          <p:cNvPicPr>
            <a:picLocks noChangeAspect="1"/>
          </p:cNvPicPr>
          <p:nvPr/>
        </p:nvPicPr>
        <p:blipFill>
          <a:blip r:embed="rId6"/>
          <a:stretch>
            <a:fillRect/>
          </a:stretch>
        </p:blipFill>
        <p:spPr>
          <a:xfrm>
            <a:off x="14926" y="2220745"/>
            <a:ext cx="6619875" cy="3238500"/>
          </a:xfrm>
          <a:prstGeom prst="roundRect">
            <a:avLst>
              <a:gd name="adj" fmla="val 23390"/>
            </a:avLst>
          </a:prstGeom>
          <a:ln w="190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oup 22">
            <a:extLst>
              <a:ext uri="{FF2B5EF4-FFF2-40B4-BE49-F238E27FC236}">
                <a16:creationId xmlns:a16="http://schemas.microsoft.com/office/drawing/2014/main" id="{3AE1E2D8-62B0-40F4-8E45-2BDB1CF25A1E}"/>
              </a:ext>
            </a:extLst>
          </p:cNvPr>
          <p:cNvGrpSpPr/>
          <p:nvPr/>
        </p:nvGrpSpPr>
        <p:grpSpPr>
          <a:xfrm>
            <a:off x="0" y="0"/>
            <a:ext cx="10958286" cy="2230268"/>
            <a:chOff x="798285" y="4000312"/>
            <a:chExt cx="10958286" cy="2230268"/>
          </a:xfrm>
        </p:grpSpPr>
        <p:pic>
          <p:nvPicPr>
            <p:cNvPr id="24" name="Picture 23" descr="Viễn thông cần thiết như thế nào trong cuộc sống">
              <a:extLst>
                <a:ext uri="{FF2B5EF4-FFF2-40B4-BE49-F238E27FC236}">
                  <a16:creationId xmlns:a16="http://schemas.microsoft.com/office/drawing/2014/main" id="{73471EBC-70D8-42AA-A6F7-2895B43769A2}"/>
                </a:ext>
              </a:extLst>
            </p:cNvPr>
            <p:cNvPicPr>
              <a:picLocks noChangeAspect="1" noChangeArrowheads="1"/>
            </p:cNvPicPr>
            <p:nvPr/>
          </p:nvPicPr>
          <p:blipFill>
            <a:blip r:embed="rId7">
              <a:extLst>
                <a:ext uri="{BEBA8EAE-BF5A-486C-A8C5-ECC9F3942E4B}">
                  <a14:imgProps xmlns:a14="http://schemas.microsoft.com/office/drawing/2010/main">
                    <a14:imgLayer>
                      <a14:imgEffect>
                        <a14:backgroundRemoval t="4594" b="93993" l="9766" r="89844">
                          <a14:foregroundMark x1="9766" y1="40636" x2="9766" y2="40636"/>
                          <a14:foregroundMark x1="18164" y1="12014" x2="18164" y2="12014"/>
                          <a14:foregroundMark x1="16016" y1="13428" x2="16016" y2="13428"/>
                          <a14:foregroundMark x1="13086" y1="15901" x2="12891" y2="15901"/>
                          <a14:foregroundMark x1="15430" y1="10954" x2="15430" y2="10954"/>
                          <a14:foregroundMark x1="22266" y1="7420" x2="22266" y2="7420"/>
                          <a14:foregroundMark x1="29688" y1="5300" x2="29688" y2="5300"/>
                          <a14:foregroundMark x1="36523" y1="16961" x2="36523" y2="16961"/>
                          <a14:foregroundMark x1="40430" y1="13428" x2="40430" y2="13428"/>
                          <a14:foregroundMark x1="45508" y1="25088" x2="45508" y2="25088"/>
                          <a14:foregroundMark x1="53516" y1="27915" x2="53516" y2="27915"/>
                          <a14:foregroundMark x1="56641" y1="22261" x2="56641" y2="22261"/>
                          <a14:foregroundMark x1="53516" y1="23322" x2="53516" y2="23322"/>
                          <a14:foregroundMark x1="54492" y1="19788" x2="54492" y2="19788"/>
                          <a14:foregroundMark x1="56250" y1="19081" x2="56250" y2="19081"/>
                          <a14:foregroundMark x1="54492" y1="18728" x2="54492" y2="18728"/>
                          <a14:foregroundMark x1="53516" y1="18728" x2="53516" y2="18728"/>
                          <a14:foregroundMark x1="54492" y1="16961" x2="54492" y2="16961"/>
                          <a14:foregroundMark x1="56250" y1="18021" x2="56250" y2="18021"/>
                          <a14:foregroundMark x1="55273" y1="18728" x2="55273" y2="18728"/>
                          <a14:foregroundMark x1="75391" y1="9894" x2="75391" y2="9894"/>
                          <a14:foregroundMark x1="75977" y1="11661" x2="75977" y2="11661"/>
                          <a14:foregroundMark x1="84180" y1="34629" x2="84180" y2="34629"/>
                          <a14:foregroundMark x1="83594" y1="78799" x2="83594" y2="78799"/>
                          <a14:foregroundMark x1="87500" y1="93993" x2="87500" y2="93993"/>
                          <a14:foregroundMark x1="67188" y1="91166" x2="67188" y2="91166"/>
                          <a14:foregroundMark x1="57813" y1="87633" x2="57813" y2="87633"/>
                          <a14:foregroundMark x1="31641" y1="6714" x2="31641" y2="6714"/>
                          <a14:foregroundMark x1="25000" y1="4594" x2="25000" y2="4594"/>
                          <a14:foregroundMark x1="21484" y1="7420" x2="21484" y2="7420"/>
                          <a14:foregroundMark x1="45508" y1="82332" x2="45508" y2="83746"/>
                          <a14:foregroundMark x1="47656" y1="25088" x2="47656" y2="25088"/>
                          <a14:foregroundMark x1="44336" y1="15548" x2="44336" y2="15548"/>
                          <a14:foregroundMark x1="42578" y1="12014" x2="42578" y2="12014"/>
                          <a14:foregroundMark x1="44727" y1="18021" x2="44727" y2="18021"/>
                          <a14:foregroundMark x1="47656" y1="22968" x2="47656" y2="22968"/>
                          <a14:foregroundMark x1="59570" y1="85866" x2="59570" y2="85866"/>
                        </a14:backgroundRemoval>
                      </a14:imgEffect>
                    </a14:imgLayer>
                  </a14:imgProps>
                </a:ext>
                <a:ext uri="{28A0092B-C50C-407E-A947-70E740481C1C}">
                  <a14:useLocalDpi xmlns:a14="http://schemas.microsoft.com/office/drawing/2010/main" val="0"/>
                </a:ext>
              </a:extLst>
            </a:blip>
            <a:srcRect/>
            <a:stretch>
              <a:fillRect/>
            </a:stretch>
          </p:blipFill>
          <p:spPr bwMode="auto">
            <a:xfrm>
              <a:off x="798285" y="4000312"/>
              <a:ext cx="4034972" cy="2230268"/>
            </a:xfrm>
            <a:prstGeom prst="rect">
              <a:avLst/>
            </a:prstGeom>
            <a:noFill/>
            <a:extLst>
              <a:ext uri="{909E8E84-426E-40DD-AFC4-6F175D3DCCD1}">
                <a14:hiddenFill xmlns:a14="http://schemas.microsoft.com/office/drawing/2010/main">
                  <a:solidFill>
                    <a:srgbClr val="FFFFFF"/>
                  </a:solidFill>
                </a14:hiddenFill>
              </a:ext>
            </a:extLst>
          </p:spPr>
        </p:pic>
        <p:sp>
          <p:nvSpPr>
            <p:cNvPr id="25" name="Flowchart: Off-page Connector 24">
              <a:extLst>
                <a:ext uri="{FF2B5EF4-FFF2-40B4-BE49-F238E27FC236}">
                  <a16:creationId xmlns:a16="http://schemas.microsoft.com/office/drawing/2014/main" id="{70C635BF-5578-4B6E-B685-C83F9AE4606B}"/>
                </a:ext>
              </a:extLst>
            </p:cNvPr>
            <p:cNvSpPr/>
            <p:nvPr/>
          </p:nvSpPr>
          <p:spPr>
            <a:xfrm rot="5400000">
              <a:off x="7577669" y="1344693"/>
              <a:ext cx="816298" cy="7541506"/>
            </a:xfrm>
            <a:prstGeom prst="flowChartOffpageConnector">
              <a:avLst/>
            </a:prstGeom>
            <a:gradFill>
              <a:gsLst>
                <a:gs pos="4000">
                  <a:srgbClr val="0443B5"/>
                </a:gs>
                <a:gs pos="82000">
                  <a:srgbClr val="AABCDB"/>
                </a:gs>
                <a:gs pos="54000">
                  <a:srgbClr val="0443B5"/>
                </a:gs>
                <a:gs pos="100000">
                  <a:schemeClr val="tx2">
                    <a:lumMod val="20000"/>
                    <a:lumOff val="80000"/>
                  </a:schemeClr>
                </a:gs>
                <a:gs pos="100000">
                  <a:srgbClr val="03348B"/>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itchFamily="34" charset="0"/>
                <a:cs typeface="Calibri" pitchFamily="34" charset="0"/>
              </a:endParaRPr>
            </a:p>
          </p:txBody>
        </p:sp>
        <p:sp>
          <p:nvSpPr>
            <p:cNvPr id="26" name="TextBox 25">
              <a:extLst>
                <a:ext uri="{FF2B5EF4-FFF2-40B4-BE49-F238E27FC236}">
                  <a16:creationId xmlns:a16="http://schemas.microsoft.com/office/drawing/2014/main" id="{B58E21A3-F59B-4C9C-B73C-9A754ABB4C15}"/>
                </a:ext>
              </a:extLst>
            </p:cNvPr>
            <p:cNvSpPr txBox="1"/>
            <p:nvPr/>
          </p:nvSpPr>
          <p:spPr>
            <a:xfrm>
              <a:off x="6003331" y="4746546"/>
              <a:ext cx="5655211" cy="661720"/>
            </a:xfrm>
            <a:prstGeom prst="rect">
              <a:avLst/>
            </a:prstGeom>
            <a:noFill/>
          </p:spPr>
          <p:txBody>
            <a:bodyPr wrap="square" rtlCol="0">
              <a:spAutoFit/>
            </a:bodyPr>
            <a:lstStyle/>
            <a:p>
              <a:pPr algn="ctr"/>
              <a:r>
                <a:rPr lang="en-US" sz="3700" b="1">
                  <a:solidFill>
                    <a:schemeClr val="bg1"/>
                  </a:solidFill>
                  <a:latin typeface="Calibri" pitchFamily="34" charset="0"/>
                  <a:cs typeface="Calibri" pitchFamily="34" charset="0"/>
                </a:rPr>
                <a:t>BƯU CHÍNH VIỄN THÔNG</a:t>
              </a:r>
            </a:p>
          </p:txBody>
        </p:sp>
      </p:grpSp>
    </p:spTree>
    <p:extLst>
      <p:ext uri="{BB962C8B-B14F-4D97-AF65-F5344CB8AC3E}">
        <p14:creationId xmlns:p14="http://schemas.microsoft.com/office/powerpoint/2010/main" val="127734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74190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76861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2. Một số ngành dịch vụ</a:t>
            </a:r>
          </a:p>
          <a:p>
            <a:pPr marL="571500" indent="-571500"/>
            <a:r>
              <a:rPr lang="en-US" sz="3000" b="1" i="1">
                <a:solidFill>
                  <a:srgbClr val="002060"/>
                </a:solidFill>
                <a:latin typeface="Calibri" pitchFamily="34" charset="0"/>
                <a:cs typeface="Calibri" pitchFamily="34" charset="0"/>
              </a:rPr>
              <a:t>b. Bưu chính viễn thông</a:t>
            </a:r>
            <a:endParaRPr lang="en-US" sz="3000" b="1" i="1">
              <a:latin typeface="Calibri" pitchFamily="34" charset="0"/>
              <a:cs typeface="Calibri" pitchFamily="34" charset="0"/>
            </a:endParaRPr>
          </a:p>
        </p:txBody>
      </p:sp>
      <p:sp>
        <p:nvSpPr>
          <p:cNvPr id="5" name="Rectangle 4"/>
          <p:cNvSpPr/>
          <p:nvPr/>
        </p:nvSpPr>
        <p:spPr>
          <a:xfrm>
            <a:off x="289560" y="1693149"/>
            <a:ext cx="11704319" cy="3293209"/>
          </a:xfrm>
          <a:prstGeom prst="rect">
            <a:avLst/>
          </a:prstGeom>
        </p:spPr>
        <p:txBody>
          <a:bodyPr wrap="square">
            <a:spAutoFit/>
          </a:bodyPr>
          <a:lstStyle/>
          <a:p>
            <a:pPr algn="just">
              <a:lnSpc>
                <a:spcPct val="130000"/>
              </a:lnSpc>
            </a:pPr>
            <a:r>
              <a:rPr lang="en-US" sz="3200" b="1">
                <a:latin typeface="Calibri" pitchFamily="34" charset="0"/>
                <a:cs typeface="Calibri" pitchFamily="34" charset="0"/>
              </a:rPr>
              <a:t>- Đây</a:t>
            </a:r>
            <a:r>
              <a:rPr lang="vi-VN" sz="3200" b="1">
                <a:latin typeface="Calibri" pitchFamily="34" charset="0"/>
                <a:cs typeface="Calibri" pitchFamily="34" charset="0"/>
              </a:rPr>
              <a:t> là ngành quan trọng, góp phần vào việc nâng cao đời sống người dân, tăng trưởng kinh tế và hội nhập quốc tế.</a:t>
            </a:r>
            <a:endParaRPr lang="en-US" sz="3200" b="1">
              <a:latin typeface="Calibri" pitchFamily="34" charset="0"/>
              <a:cs typeface="Calibri" pitchFamily="34" charset="0"/>
            </a:endParaRPr>
          </a:p>
          <a:p>
            <a:pPr algn="just">
              <a:lnSpc>
                <a:spcPct val="130000"/>
              </a:lnSpc>
            </a:pPr>
            <a:r>
              <a:rPr lang="en-US" sz="3200" b="1">
                <a:latin typeface="Calibri" pitchFamily="34" charset="0"/>
                <a:cs typeface="Calibri" pitchFamily="34" charset="0"/>
              </a:rPr>
              <a:t>- </a:t>
            </a:r>
            <a:r>
              <a:rPr lang="vi-VN" sz="3200" b="1">
                <a:latin typeface="Calibri" pitchFamily="34" charset="0"/>
                <a:cs typeface="Calibri" pitchFamily="34" charset="0"/>
              </a:rPr>
              <a:t>Doanh thu tăng liên tục</a:t>
            </a:r>
            <a:r>
              <a:rPr lang="en-US" sz="3200" b="1">
                <a:latin typeface="Calibri" pitchFamily="34" charset="0"/>
                <a:cs typeface="Calibri" pitchFamily="34" charset="0"/>
              </a:rPr>
              <a:t>, n</a:t>
            </a:r>
            <a:r>
              <a:rPr lang="vi-VN" sz="3200" b="1">
                <a:latin typeface="Calibri" pitchFamily="34" charset="0"/>
                <a:cs typeface="Calibri" pitchFamily="34" charset="0"/>
              </a:rPr>
              <a:t>ăm</a:t>
            </a:r>
            <a:r>
              <a:rPr lang="en-US" sz="3200" b="1">
                <a:latin typeface="Calibri" pitchFamily="34" charset="0"/>
                <a:cs typeface="Calibri" pitchFamily="34" charset="0"/>
              </a:rPr>
              <a:t> </a:t>
            </a:r>
            <a:r>
              <a:rPr lang="vi-VN" sz="3200" b="1">
                <a:latin typeface="Calibri" pitchFamily="34" charset="0"/>
                <a:cs typeface="Calibri" pitchFamily="34" charset="0"/>
              </a:rPr>
              <a:t>2021, đạt 343,2 nghìn tỉ đồng. </a:t>
            </a:r>
            <a:endParaRPr lang="en-US" sz="3200" b="1">
              <a:latin typeface="Calibri" pitchFamily="34" charset="0"/>
              <a:cs typeface="Calibri" pitchFamily="34" charset="0"/>
            </a:endParaRPr>
          </a:p>
          <a:p>
            <a:pPr algn="just">
              <a:lnSpc>
                <a:spcPct val="130000"/>
              </a:lnSpc>
            </a:pPr>
            <a:r>
              <a:rPr lang="en-US" sz="3200" b="1">
                <a:latin typeface="Calibri" pitchFamily="34" charset="0"/>
                <a:cs typeface="Calibri" pitchFamily="34" charset="0"/>
              </a:rPr>
              <a:t>- </a:t>
            </a:r>
            <a:r>
              <a:rPr lang="vi-VN" sz="3200" b="1">
                <a:latin typeface="Calibri" pitchFamily="34" charset="0"/>
                <a:cs typeface="Calibri" pitchFamily="34" charset="0"/>
              </a:rPr>
              <a:t>Mạng lưới bưu chính viễn thông phủ khắp cả nước. </a:t>
            </a:r>
            <a:endParaRPr lang="en-US" sz="3200" b="1">
              <a:latin typeface="Calibri" pitchFamily="34" charset="0"/>
              <a:cs typeface="Calibri" pitchFamily="34" charset="0"/>
            </a:endParaRPr>
          </a:p>
          <a:p>
            <a:pPr algn="just">
              <a:lnSpc>
                <a:spcPct val="130000"/>
              </a:lnSpc>
            </a:pPr>
            <a:r>
              <a:rPr lang="en-US" sz="3200" b="1">
                <a:latin typeface="Calibri" pitchFamily="34" charset="0"/>
                <a:cs typeface="Calibri" pitchFamily="34" charset="0"/>
              </a:rPr>
              <a:t>- </a:t>
            </a:r>
            <a:r>
              <a:rPr lang="vi-VN" sz="3200" b="1">
                <a:latin typeface="Calibri" pitchFamily="34" charset="0"/>
                <a:cs typeface="Calibri" pitchFamily="34" charset="0"/>
              </a:rPr>
              <a:t>Các đô thị tập trung các dịch vụ bưu chính viễn thông hiện đại.</a:t>
            </a:r>
            <a:endParaRPr lang="en-US" sz="3200" b="1">
              <a:latin typeface="Calibri" pitchFamily="34" charset="0"/>
              <a:cs typeface="Calibri" pitchFamily="34" charset="0"/>
            </a:endParaRPr>
          </a:p>
        </p:txBody>
      </p:sp>
      <p:sp>
        <p:nvSpPr>
          <p:cNvPr id="6" name="TextBox 5"/>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81810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84481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2. Một số ngành dịch vụ</a:t>
            </a:r>
          </a:p>
          <a:p>
            <a:pPr marL="571500" indent="-571500"/>
            <a:r>
              <a:rPr lang="en-US" sz="3000" b="1" i="1">
                <a:solidFill>
                  <a:srgbClr val="002060"/>
                </a:solidFill>
                <a:latin typeface="Calibri" pitchFamily="34" charset="0"/>
                <a:cs typeface="Calibri" pitchFamily="34" charset="0"/>
              </a:rPr>
              <a:t>b. Bưu chính viễn thông</a:t>
            </a:r>
            <a:endParaRPr lang="en-US" sz="3000" b="1" i="1">
              <a:latin typeface="Calibri" pitchFamily="34" charset="0"/>
              <a:cs typeface="Calibri" pitchFamily="34" charset="0"/>
            </a:endParaRPr>
          </a:p>
        </p:txBody>
      </p:sp>
      <p:pic>
        <p:nvPicPr>
          <p:cNvPr id="5" name="Picture 4" descr="Viễn thông cần thiết như thế nào trong cuộc sống">
            <a:extLst>
              <a:ext uri="{FF2B5EF4-FFF2-40B4-BE49-F238E27FC236}">
                <a16:creationId xmlns:a16="http://schemas.microsoft.com/office/drawing/2014/main" id="{48CC3D2D-BBF5-422B-A83B-5B1EEACA76A0}"/>
              </a:ext>
            </a:extLst>
          </p:cNvPr>
          <p:cNvPicPr>
            <a:picLocks noChangeAspect="1" noChangeArrowheads="1"/>
          </p:cNvPicPr>
          <p:nvPr/>
        </p:nvPicPr>
        <p:blipFill>
          <a:blip r:embed="rId3">
            <a:extLst>
              <a:ext uri="{BEBA8EAE-BF5A-486C-A8C5-ECC9F3942E4B}">
                <a14:imgProps xmlns:a14="http://schemas.microsoft.com/office/drawing/2010/main">
                  <a14:imgLayer>
                    <a14:imgEffect>
                      <a14:backgroundRemoval t="4594" b="93993" l="9766" r="89844">
                        <a14:foregroundMark x1="9766" y1="40636" x2="9766" y2="40636"/>
                        <a14:foregroundMark x1="18164" y1="12014" x2="18164" y2="12014"/>
                        <a14:foregroundMark x1="16016" y1="13428" x2="16016" y2="13428"/>
                        <a14:foregroundMark x1="13086" y1="15901" x2="12891" y2="15901"/>
                        <a14:foregroundMark x1="15430" y1="10954" x2="15430" y2="10954"/>
                        <a14:foregroundMark x1="22266" y1="7420" x2="22266" y2="7420"/>
                        <a14:foregroundMark x1="29688" y1="5300" x2="29688" y2="5300"/>
                        <a14:foregroundMark x1="36523" y1="16961" x2="36523" y2="16961"/>
                        <a14:foregroundMark x1="40430" y1="13428" x2="40430" y2="13428"/>
                        <a14:foregroundMark x1="45508" y1="25088" x2="45508" y2="25088"/>
                        <a14:foregroundMark x1="53516" y1="27915" x2="53516" y2="27915"/>
                        <a14:foregroundMark x1="56641" y1="22261" x2="56641" y2="22261"/>
                        <a14:foregroundMark x1="53516" y1="23322" x2="53516" y2="23322"/>
                        <a14:foregroundMark x1="54492" y1="19788" x2="54492" y2="19788"/>
                        <a14:foregroundMark x1="56250" y1="19081" x2="56250" y2="19081"/>
                        <a14:foregroundMark x1="54492" y1="18728" x2="54492" y2="18728"/>
                        <a14:foregroundMark x1="53516" y1="18728" x2="53516" y2="18728"/>
                        <a14:foregroundMark x1="54492" y1="16961" x2="54492" y2="16961"/>
                        <a14:foregroundMark x1="56250" y1="18021" x2="56250" y2="18021"/>
                        <a14:foregroundMark x1="55273" y1="18728" x2="55273" y2="18728"/>
                        <a14:foregroundMark x1="75391" y1="9894" x2="75391" y2="9894"/>
                        <a14:foregroundMark x1="75977" y1="11661" x2="75977" y2="11661"/>
                        <a14:foregroundMark x1="84180" y1="34629" x2="84180" y2="34629"/>
                        <a14:foregroundMark x1="83594" y1="78799" x2="83594" y2="78799"/>
                        <a14:foregroundMark x1="87500" y1="93993" x2="87500" y2="93993"/>
                        <a14:foregroundMark x1="67188" y1="91166" x2="67188" y2="91166"/>
                        <a14:foregroundMark x1="57813" y1="87633" x2="57813" y2="87633"/>
                        <a14:foregroundMark x1="31641" y1="6714" x2="31641" y2="6714"/>
                        <a14:foregroundMark x1="25000" y1="4594" x2="25000" y2="4594"/>
                        <a14:foregroundMark x1="21484" y1="7420" x2="21484" y2="7420"/>
                        <a14:foregroundMark x1="45508" y1="82332" x2="45508" y2="83746"/>
                        <a14:foregroundMark x1="47656" y1="25088" x2="47656" y2="25088"/>
                        <a14:foregroundMark x1="44336" y1="15548" x2="44336" y2="15548"/>
                        <a14:foregroundMark x1="42578" y1="12014" x2="42578" y2="12014"/>
                        <a14:foregroundMark x1="44727" y1="18021" x2="44727" y2="18021"/>
                        <a14:foregroundMark x1="47656" y1="22968" x2="47656" y2="22968"/>
                        <a14:foregroundMark x1="59570" y1="85866" x2="59570" y2="85866"/>
                      </a14:backgroundRemoval>
                    </a14:imgEffect>
                  </a14:imgLayer>
                </a14:imgProps>
              </a:ext>
              <a:ext uri="{28A0092B-C50C-407E-A947-70E740481C1C}">
                <a14:useLocalDpi xmlns:a14="http://schemas.microsoft.com/office/drawing/2010/main" val="0"/>
              </a:ext>
            </a:extLst>
          </a:blip>
          <a:srcRect/>
          <a:stretch>
            <a:fillRect/>
          </a:stretch>
        </p:blipFill>
        <p:spPr bwMode="auto">
          <a:xfrm>
            <a:off x="8778240" y="4954121"/>
            <a:ext cx="3326676" cy="1838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Rounded Corners 7">
            <a:extLst>
              <a:ext uri="{FF2B5EF4-FFF2-40B4-BE49-F238E27FC236}">
                <a16:creationId xmlns:a16="http://schemas.microsoft.com/office/drawing/2014/main" id="{83943E22-6FC5-4857-96F1-DB4BDF369685}"/>
              </a:ext>
            </a:extLst>
          </p:cNvPr>
          <p:cNvSpPr/>
          <p:nvPr/>
        </p:nvSpPr>
        <p:spPr>
          <a:xfrm>
            <a:off x="522489" y="2453413"/>
            <a:ext cx="11324409" cy="1326108"/>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just">
              <a:lnSpc>
                <a:spcPct val="150000"/>
              </a:lnSpc>
              <a:defRPr/>
            </a:pPr>
            <a:r>
              <a:rPr lang="en-US" sz="2800" b="1" i="1">
                <a:solidFill>
                  <a:srgbClr val="0000FF"/>
                </a:solidFill>
                <a:latin typeface="Calibri" pitchFamily="34" charset="0"/>
                <a:cs typeface="Calibri" pitchFamily="34" charset="0"/>
              </a:rPr>
              <a:t> Khai thác thông tin SGK kể tên các dịch vụ cơ bản của ngành bưu chính viễn thông. Những dịch vụ nào được thực hiện nhiều nhất hiện nay?</a:t>
            </a:r>
            <a:endParaRPr lang="en-US" sz="2800" b="1" i="1" dirty="0">
              <a:solidFill>
                <a:srgbClr val="0000FF"/>
              </a:solidFill>
              <a:latin typeface="Calibri" pitchFamily="34" charset="0"/>
              <a:cs typeface="Calibri" pitchFamily="34" charset="0"/>
            </a:endParaRPr>
          </a:p>
        </p:txBody>
      </p:sp>
      <p:pic>
        <p:nvPicPr>
          <p:cNvPr id="7" name="Picture 6">
            <a:extLst>
              <a:ext uri="{FF2B5EF4-FFF2-40B4-BE49-F238E27FC236}">
                <a16:creationId xmlns:a16="http://schemas.microsoft.com/office/drawing/2014/main" id="{604A8784-7D1E-4B40-830D-706D02A34333}"/>
              </a:ext>
            </a:extLst>
          </p:cNvPr>
          <p:cNvPicPr>
            <a:picLocks noChangeAspect="1"/>
          </p:cNvPicPr>
          <p:nvPr/>
        </p:nvPicPr>
        <p:blipFill rotWithShape="1">
          <a:blip r:embed="rId4"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854349"/>
            <a:ext cx="1000545" cy="1086608"/>
          </a:xfrm>
          <a:prstGeom prst="rect">
            <a:avLst/>
          </a:prstGeom>
        </p:spPr>
      </p:pic>
      <p:sp>
        <p:nvSpPr>
          <p:cNvPr id="8" name="Rectangle 7"/>
          <p:cNvSpPr/>
          <p:nvPr/>
        </p:nvSpPr>
        <p:spPr>
          <a:xfrm>
            <a:off x="289560" y="1769349"/>
            <a:ext cx="11704319" cy="3933384"/>
          </a:xfrm>
          <a:prstGeom prst="rect">
            <a:avLst/>
          </a:prstGeom>
        </p:spPr>
        <p:txBody>
          <a:bodyPr wrap="square">
            <a:spAutoFit/>
          </a:bodyPr>
          <a:lstStyle/>
          <a:p>
            <a:pPr algn="just">
              <a:lnSpc>
                <a:spcPct val="130000"/>
              </a:lnSpc>
            </a:pPr>
            <a:r>
              <a:rPr lang="en-US" sz="3200" b="1">
                <a:latin typeface="Calibri" pitchFamily="34" charset="0"/>
                <a:cs typeface="Calibri" pitchFamily="34" charset="0"/>
              </a:rPr>
              <a:t>*</a:t>
            </a:r>
            <a:r>
              <a:rPr lang="vi-VN" sz="3200" b="1">
                <a:latin typeface="Calibri" pitchFamily="34" charset="0"/>
                <a:cs typeface="Calibri" pitchFamily="34" charset="0"/>
              </a:rPr>
              <a:t>Bưu chính: </a:t>
            </a:r>
            <a:endParaRPr lang="en-US" sz="3200" b="1">
              <a:latin typeface="Calibri" pitchFamily="34" charset="0"/>
              <a:cs typeface="Calibri" pitchFamily="34" charset="0"/>
            </a:endParaRPr>
          </a:p>
          <a:p>
            <a:pPr algn="just">
              <a:lnSpc>
                <a:spcPct val="130000"/>
              </a:lnSpc>
            </a:pPr>
            <a:r>
              <a:rPr lang="en-US" sz="3200" b="1">
                <a:latin typeface="Calibri" pitchFamily="34" charset="0"/>
                <a:cs typeface="Calibri" pitchFamily="34" charset="0"/>
              </a:rPr>
              <a:t>- Ngày càng p</a:t>
            </a:r>
            <a:r>
              <a:rPr lang="vi-VN" sz="3200" b="1">
                <a:latin typeface="Calibri" pitchFamily="34" charset="0"/>
                <a:cs typeface="Calibri" pitchFamily="34" charset="0"/>
              </a:rPr>
              <a:t>hát triển đa dạng và hiệu quả hơn. </a:t>
            </a:r>
            <a:endParaRPr lang="en-US" sz="3200" b="1">
              <a:latin typeface="Calibri" pitchFamily="34" charset="0"/>
              <a:cs typeface="Calibri" pitchFamily="34" charset="0"/>
            </a:endParaRPr>
          </a:p>
          <a:p>
            <a:pPr algn="just">
              <a:lnSpc>
                <a:spcPct val="130000"/>
              </a:lnSpc>
            </a:pPr>
            <a:r>
              <a:rPr lang="en-US" sz="3200" b="1">
                <a:latin typeface="Calibri" pitchFamily="34" charset="0"/>
                <a:cs typeface="Calibri" pitchFamily="34" charset="0"/>
              </a:rPr>
              <a:t>- </a:t>
            </a:r>
            <a:r>
              <a:rPr lang="vi-VN" sz="3200" b="1">
                <a:latin typeface="Calibri" pitchFamily="34" charset="0"/>
                <a:cs typeface="Calibri" pitchFamily="34" charset="0"/>
              </a:rPr>
              <a:t>Các dịch vụ truyền thống như: chuyển, nhận thư, bưu kiện,... từng bước chuyển sang dịch vụ số. </a:t>
            </a:r>
            <a:endParaRPr lang="en-US" sz="3200" b="1">
              <a:latin typeface="Calibri" pitchFamily="34" charset="0"/>
              <a:cs typeface="Calibri" pitchFamily="34" charset="0"/>
            </a:endParaRPr>
          </a:p>
          <a:p>
            <a:pPr algn="just">
              <a:lnSpc>
                <a:spcPct val="130000"/>
              </a:lnSpc>
            </a:pPr>
            <a:r>
              <a:rPr lang="vi-VN" sz="3200" b="1">
                <a:latin typeface="Calibri" pitchFamily="34" charset="0"/>
                <a:cs typeface="Calibri" pitchFamily="34" charset="0"/>
              </a:rPr>
              <a:t>Bưu chính hợp tác với các ngành tài chính ngân hàng, logistics, vận tải,</a:t>
            </a:r>
            <a:r>
              <a:rPr lang="en-US" sz="3200" b="1">
                <a:latin typeface="Calibri" pitchFamily="34" charset="0"/>
                <a:cs typeface="Calibri" pitchFamily="34" charset="0"/>
              </a:rPr>
              <a:t>…</a:t>
            </a:r>
            <a:r>
              <a:rPr lang="vi-VN" sz="3200" b="1">
                <a:latin typeface="Calibri" pitchFamily="34" charset="0"/>
                <a:cs typeface="Calibri" pitchFamily="34" charset="0"/>
              </a:rPr>
              <a:t> nhằm nâng cao hiệu quả kinh tế.</a:t>
            </a:r>
            <a:endParaRPr lang="en-US" sz="3200" b="1">
              <a:latin typeface="Calibri" pitchFamily="34" charset="0"/>
              <a:cs typeface="Calibri" pitchFamily="34" charset="0"/>
            </a:endParaRPr>
          </a:p>
        </p:txBody>
      </p:sp>
      <p:sp>
        <p:nvSpPr>
          <p:cNvPr id="9" name="Rectangle 8"/>
          <p:cNvSpPr/>
          <p:nvPr/>
        </p:nvSpPr>
        <p:spPr>
          <a:xfrm>
            <a:off x="289560" y="1708389"/>
            <a:ext cx="11704319" cy="3933384"/>
          </a:xfrm>
          <a:prstGeom prst="rect">
            <a:avLst/>
          </a:prstGeom>
        </p:spPr>
        <p:txBody>
          <a:bodyPr wrap="square">
            <a:spAutoFit/>
          </a:bodyPr>
          <a:lstStyle/>
          <a:p>
            <a:pPr algn="just">
              <a:lnSpc>
                <a:spcPct val="130000"/>
              </a:lnSpc>
            </a:pPr>
            <a:r>
              <a:rPr lang="en-US" sz="3200" b="1">
                <a:latin typeface="Calibri" pitchFamily="34" charset="0"/>
                <a:cs typeface="Calibri" pitchFamily="34" charset="0"/>
              </a:rPr>
              <a:t>*</a:t>
            </a:r>
            <a:r>
              <a:rPr lang="vi-VN" sz="3200" b="1">
                <a:latin typeface="Calibri" pitchFamily="34" charset="0"/>
                <a:cs typeface="Calibri" pitchFamily="34" charset="0"/>
              </a:rPr>
              <a:t>Viễn thông: </a:t>
            </a:r>
            <a:endParaRPr lang="en-US" sz="3200" b="1">
              <a:latin typeface="Calibri" pitchFamily="34" charset="0"/>
              <a:cs typeface="Calibri" pitchFamily="34" charset="0"/>
            </a:endParaRPr>
          </a:p>
          <a:p>
            <a:pPr algn="just">
              <a:lnSpc>
                <a:spcPct val="130000"/>
              </a:lnSpc>
            </a:pPr>
            <a:r>
              <a:rPr lang="en-US" sz="3200" b="1">
                <a:latin typeface="Calibri" pitchFamily="34" charset="0"/>
                <a:cs typeface="Calibri" pitchFamily="34" charset="0"/>
              </a:rPr>
              <a:t>- </a:t>
            </a:r>
            <a:r>
              <a:rPr lang="vi-VN" sz="3200" b="1">
                <a:latin typeface="Calibri" pitchFamily="34" charset="0"/>
                <a:cs typeface="Calibri" pitchFamily="34" charset="0"/>
              </a:rPr>
              <a:t>Phát triển công nghệ tiên tiến, hiện đại và nâng cao chất lượng. </a:t>
            </a:r>
            <a:endParaRPr lang="en-US" sz="3200" b="1">
              <a:latin typeface="Calibri" pitchFamily="34" charset="0"/>
              <a:cs typeface="Calibri" pitchFamily="34" charset="0"/>
            </a:endParaRPr>
          </a:p>
          <a:p>
            <a:pPr algn="just">
              <a:lnSpc>
                <a:spcPct val="130000"/>
              </a:lnSpc>
            </a:pPr>
            <a:r>
              <a:rPr lang="en-US" sz="3200" b="1">
                <a:latin typeface="Calibri" pitchFamily="34" charset="0"/>
                <a:cs typeface="Calibri" pitchFamily="34" charset="0"/>
              </a:rPr>
              <a:t>- T</a:t>
            </a:r>
            <a:r>
              <a:rPr lang="vi-VN" sz="3200" b="1">
                <a:latin typeface="Calibri" pitchFamily="34" charset="0"/>
                <a:cs typeface="Calibri" pitchFamily="34" charset="0"/>
              </a:rPr>
              <a:t>ập trung vào chuyển đổi số và phát triển dịch vụ dựa trên các công nghệ 5G internet vạn vật, dữ liệu lớn, trí tuệ nhân tạo</a:t>
            </a:r>
            <a:r>
              <a:rPr lang="en-US" sz="3200" b="1">
                <a:latin typeface="Calibri" pitchFamily="34" charset="0"/>
                <a:cs typeface="Calibri" pitchFamily="34" charset="0"/>
              </a:rPr>
              <a:t>,</a:t>
            </a:r>
            <a:r>
              <a:rPr lang="vi-VN" sz="3200" b="1">
                <a:latin typeface="Calibri" pitchFamily="34" charset="0"/>
                <a:cs typeface="Calibri" pitchFamily="34" charset="0"/>
              </a:rPr>
              <a:t>... </a:t>
            </a:r>
            <a:endParaRPr lang="en-US" sz="3200" b="1">
              <a:latin typeface="Calibri" pitchFamily="34" charset="0"/>
              <a:cs typeface="Calibri" pitchFamily="34" charset="0"/>
            </a:endParaRPr>
          </a:p>
          <a:p>
            <a:pPr algn="just">
              <a:lnSpc>
                <a:spcPct val="130000"/>
              </a:lnSpc>
            </a:pPr>
            <a:r>
              <a:rPr lang="en-US" sz="3200" b="1">
                <a:latin typeface="Calibri" pitchFamily="34" charset="0"/>
                <a:cs typeface="Calibri" pitchFamily="34" charset="0"/>
              </a:rPr>
              <a:t>- </a:t>
            </a:r>
            <a:r>
              <a:rPr lang="vi-VN" sz="3200" b="1">
                <a:latin typeface="Calibri" pitchFamily="34" charset="0"/>
                <a:cs typeface="Calibri" pitchFamily="34" charset="0"/>
              </a:rPr>
              <a:t>Các dịch vụ mới phát triển nhanh: cung cấp phòng ảo để dạy học trực tuyến, thanh toán trực tuyến,…</a:t>
            </a:r>
            <a:endParaRPr lang="en-US" sz="3200" b="1">
              <a:latin typeface="Calibri" pitchFamily="34" charset="0"/>
              <a:cs typeface="Calibri" pitchFamily="34" charset="0"/>
            </a:endParaRPr>
          </a:p>
        </p:txBody>
      </p:sp>
      <p:sp>
        <p:nvSpPr>
          <p:cNvPr id="10" name="Rectangle 9"/>
          <p:cNvSpPr/>
          <p:nvPr/>
        </p:nvSpPr>
        <p:spPr>
          <a:xfrm>
            <a:off x="487681" y="1708389"/>
            <a:ext cx="11704319" cy="3933384"/>
          </a:xfrm>
          <a:prstGeom prst="rect">
            <a:avLst/>
          </a:prstGeom>
        </p:spPr>
        <p:txBody>
          <a:bodyPr wrap="square">
            <a:spAutoFit/>
          </a:bodyPr>
          <a:lstStyle/>
          <a:p>
            <a:pPr algn="just">
              <a:lnSpc>
                <a:spcPct val="130000"/>
              </a:lnSpc>
            </a:pPr>
            <a:r>
              <a:rPr lang="en-US" sz="3200" b="1">
                <a:latin typeface="Calibri" pitchFamily="34" charset="0"/>
                <a:cs typeface="Calibri" pitchFamily="34" charset="0"/>
              </a:rPr>
              <a:t>*</a:t>
            </a:r>
            <a:r>
              <a:rPr lang="vi-VN" sz="3200" b="1">
                <a:latin typeface="Calibri" pitchFamily="34" charset="0"/>
                <a:cs typeface="Calibri" pitchFamily="34" charset="0"/>
              </a:rPr>
              <a:t>Viễn thông: </a:t>
            </a:r>
            <a:endParaRPr lang="en-US" sz="3200" b="1">
              <a:latin typeface="Calibri" pitchFamily="34" charset="0"/>
              <a:cs typeface="Calibri" pitchFamily="34" charset="0"/>
            </a:endParaRPr>
          </a:p>
          <a:p>
            <a:pPr algn="just">
              <a:lnSpc>
                <a:spcPct val="130000"/>
              </a:lnSpc>
            </a:pPr>
            <a:r>
              <a:rPr lang="en-US" sz="3200" b="1">
                <a:latin typeface="Calibri" pitchFamily="34" charset="0"/>
                <a:cs typeface="Calibri" pitchFamily="34" charset="0"/>
              </a:rPr>
              <a:t>- Năm 2021, c</a:t>
            </a:r>
            <a:r>
              <a:rPr lang="vi-VN" sz="3200" b="1">
                <a:latin typeface="Calibri" pitchFamily="34" charset="0"/>
                <a:cs typeface="Calibri" pitchFamily="34" charset="0"/>
              </a:rPr>
              <a:t>ả nước có 19</a:t>
            </a:r>
            <a:r>
              <a:rPr lang="en-US" sz="3200" b="1">
                <a:latin typeface="Calibri" pitchFamily="34" charset="0"/>
                <a:cs typeface="Calibri" pitchFamily="34" charset="0"/>
              </a:rPr>
              <a:t>,3</a:t>
            </a:r>
            <a:r>
              <a:rPr lang="vi-VN" sz="3200" b="1">
                <a:latin typeface="Calibri" pitchFamily="34" charset="0"/>
                <a:cs typeface="Calibri" pitchFamily="34" charset="0"/>
              </a:rPr>
              <a:t> triệu thuê bao internet </a:t>
            </a:r>
            <a:r>
              <a:rPr lang="en-US" sz="3200" b="1">
                <a:latin typeface="Calibri" pitchFamily="34" charset="0"/>
                <a:cs typeface="Calibri" pitchFamily="34" charset="0"/>
              </a:rPr>
              <a:t>và p</a:t>
            </a:r>
            <a:r>
              <a:rPr lang="vi-VN" sz="3200" b="1">
                <a:latin typeface="Calibri" pitchFamily="34" charset="0"/>
                <a:cs typeface="Calibri" pitchFamily="34" charset="0"/>
              </a:rPr>
              <a:t>hóng lên không gian 6 trạm thông tin vệ tinh, góp phần kết nối với mạng lưới viễn thông trên thế giới.</a:t>
            </a:r>
            <a:endParaRPr lang="en-US" sz="3200" b="1">
              <a:latin typeface="Calibri" pitchFamily="34" charset="0"/>
              <a:cs typeface="Calibri" pitchFamily="34" charset="0"/>
            </a:endParaRPr>
          </a:p>
          <a:p>
            <a:pPr algn="just">
              <a:lnSpc>
                <a:spcPct val="130000"/>
              </a:lnSpc>
            </a:pPr>
            <a:r>
              <a:rPr lang="en-US" sz="3200" b="1">
                <a:latin typeface="Calibri" pitchFamily="34" charset="0"/>
                <a:cs typeface="Calibri" pitchFamily="34" charset="0"/>
              </a:rPr>
              <a:t>-</a:t>
            </a:r>
            <a:r>
              <a:rPr lang="vi-VN" sz="3200" b="1">
                <a:latin typeface="Calibri" pitchFamily="34" charset="0"/>
                <a:cs typeface="Calibri" pitchFamily="34" charset="0"/>
              </a:rPr>
              <a:t> Hà Nội và T</a:t>
            </a:r>
            <a:r>
              <a:rPr lang="en-US" sz="3200" b="1">
                <a:latin typeface="Calibri" pitchFamily="34" charset="0"/>
                <a:cs typeface="Calibri" pitchFamily="34" charset="0"/>
              </a:rPr>
              <a:t>P. </a:t>
            </a:r>
            <a:r>
              <a:rPr lang="vi-VN" sz="3200" b="1">
                <a:latin typeface="Calibri" pitchFamily="34" charset="0"/>
                <a:cs typeface="Calibri" pitchFamily="34" charset="0"/>
              </a:rPr>
              <a:t>H</a:t>
            </a:r>
            <a:r>
              <a:rPr lang="en-US" sz="3200" b="1">
                <a:latin typeface="Calibri" pitchFamily="34" charset="0"/>
                <a:cs typeface="Calibri" pitchFamily="34" charset="0"/>
              </a:rPr>
              <a:t>CM</a:t>
            </a:r>
            <a:r>
              <a:rPr lang="vi-VN" sz="3200" b="1">
                <a:latin typeface="Calibri" pitchFamily="34" charset="0"/>
                <a:cs typeface="Calibri" pitchFamily="34" charset="0"/>
              </a:rPr>
              <a:t> là hai trung tâm bưu chính viễn thông phát triển nhất cả nước.</a:t>
            </a:r>
            <a:endParaRPr lang="en-US" sz="3200" b="1">
              <a:latin typeface="Calibri" pitchFamily="34" charset="0"/>
              <a:cs typeface="Calibri" pitchFamily="34" charset="0"/>
            </a:endParaRPr>
          </a:p>
        </p:txBody>
      </p:sp>
      <p:sp>
        <p:nvSpPr>
          <p:cNvPr id="11" name="TextBox 10"/>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xit" presetSubtype="0" fill="hold" nodeType="clickEffect">
                                  <p:stCondLst>
                                    <p:cond delay="0"/>
                                  </p:stCondLst>
                                  <p:childTnLst>
                                    <p:anim calcmode="lin" valueType="num">
                                      <p:cBhvr>
                                        <p:cTn id="25" dur="1000"/>
                                        <p:tgtEl>
                                          <p:spTgt spid="7"/>
                                        </p:tgtEl>
                                        <p:attrNameLst>
                                          <p:attrName>ppt_x</p:attrName>
                                        </p:attrNameLst>
                                      </p:cBhvr>
                                      <p:tavLst>
                                        <p:tav tm="0">
                                          <p:val>
                                            <p:strVal val="ppt_x"/>
                                          </p:val>
                                        </p:tav>
                                        <p:tav tm="100000">
                                          <p:val>
                                            <p:strVal val="ppt_x-.2"/>
                                          </p:val>
                                        </p:tav>
                                      </p:tavLst>
                                    </p:anim>
                                    <p:anim calcmode="lin" valueType="num">
                                      <p:cBhvr>
                                        <p:cTn id="26" dur="1000"/>
                                        <p:tgtEl>
                                          <p:spTgt spid="7"/>
                                        </p:tgtEl>
                                        <p:attrNameLst>
                                          <p:attrName>ppt_y</p:attrName>
                                        </p:attrNameLst>
                                      </p:cBhvr>
                                      <p:tavLst>
                                        <p:tav tm="0">
                                          <p:val>
                                            <p:strVal val="ppt_y"/>
                                          </p:val>
                                        </p:tav>
                                        <p:tav tm="100000">
                                          <p:val>
                                            <p:strVal val="ppt_y"/>
                                          </p:val>
                                        </p:tav>
                                      </p:tavLst>
                                    </p:anim>
                                    <p:animEffect transition="out" filter="fade">
                                      <p:cBhvr>
                                        <p:cTn id="27" dur="1000"/>
                                        <p:tgtEl>
                                          <p:spTgt spid="7"/>
                                        </p:tgtEl>
                                      </p:cBhvr>
                                    </p:animEffect>
                                    <p:set>
                                      <p:cBhvr>
                                        <p:cTn id="28" dur="1" fill="hold">
                                          <p:stCondLst>
                                            <p:cond delay="999"/>
                                          </p:stCondLst>
                                        </p:cTn>
                                        <p:tgtEl>
                                          <p:spTgt spid="7"/>
                                        </p:tgtEl>
                                        <p:attrNameLst>
                                          <p:attrName>style.visibility</p:attrName>
                                        </p:attrNameLst>
                                      </p:cBhvr>
                                      <p:to>
                                        <p:strVal val="hidden"/>
                                      </p:to>
                                    </p:set>
                                  </p:childTnLst>
                                </p:cTn>
                              </p:par>
                              <p:par>
                                <p:cTn id="29" presetID="29" presetClass="exit" presetSubtype="0" fill="hold" grpId="1" nodeType="withEffect">
                                  <p:stCondLst>
                                    <p:cond delay="0"/>
                                  </p:stCondLst>
                                  <p:childTnLst>
                                    <p:anim calcmode="lin" valueType="num">
                                      <p:cBhvr>
                                        <p:cTn id="30" dur="1000"/>
                                        <p:tgtEl>
                                          <p:spTgt spid="6"/>
                                        </p:tgtEl>
                                        <p:attrNameLst>
                                          <p:attrName>ppt_x</p:attrName>
                                        </p:attrNameLst>
                                      </p:cBhvr>
                                      <p:tavLst>
                                        <p:tav tm="0">
                                          <p:val>
                                            <p:strVal val="ppt_x"/>
                                          </p:val>
                                        </p:tav>
                                        <p:tav tm="100000">
                                          <p:val>
                                            <p:strVal val="ppt_x-.2"/>
                                          </p:val>
                                        </p:tav>
                                      </p:tavLst>
                                    </p:anim>
                                    <p:anim calcmode="lin" valueType="num">
                                      <p:cBhvr>
                                        <p:cTn id="31" dur="1000"/>
                                        <p:tgtEl>
                                          <p:spTgt spid="6"/>
                                        </p:tgtEl>
                                        <p:attrNameLst>
                                          <p:attrName>ppt_y</p:attrName>
                                        </p:attrNameLst>
                                      </p:cBhvr>
                                      <p:tavLst>
                                        <p:tav tm="0">
                                          <p:val>
                                            <p:strVal val="ppt_y"/>
                                          </p:val>
                                        </p:tav>
                                        <p:tav tm="100000">
                                          <p:val>
                                            <p:strVal val="ppt_y"/>
                                          </p:val>
                                        </p:tav>
                                      </p:tavLst>
                                    </p:anim>
                                    <p:animEffect transition="out" filter="fade">
                                      <p:cBhvr>
                                        <p:cTn id="32" dur="1000"/>
                                        <p:tgtEl>
                                          <p:spTgt spid="6"/>
                                        </p:tgtEl>
                                      </p:cBhvr>
                                    </p:animEffect>
                                    <p:set>
                                      <p:cBhvr>
                                        <p:cTn id="33" dur="1" fill="hold">
                                          <p:stCondLst>
                                            <p:cond delay="9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p:cTn id="38"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39"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 calcmode="lin" valueType="num">
                                      <p:cBhvr>
                                        <p:cTn id="45"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46"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 calcmode="lin" valueType="num">
                                      <p:cBhvr>
                                        <p:cTn id="52"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53" dur="1000" fill="hold"/>
                                        <p:tgtEl>
                                          <p:spTgt spid="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anim calcmode="lin" valueType="num">
                                      <p:cBhvr>
                                        <p:cTn id="59" dur="10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60" dur="1000" fill="hold"/>
                                        <p:tgtEl>
                                          <p:spTgt spid="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8">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xit" presetSubtype="0" fill="hold" grpId="0" nodeType="clickEffect">
                                  <p:stCondLst>
                                    <p:cond delay="0"/>
                                  </p:stCondLst>
                                  <p:childTnLst>
                                    <p:anim calcmode="lin" valueType="num">
                                      <p:cBhvr>
                                        <p:cTn id="65" dur="1000"/>
                                        <p:tgtEl>
                                          <p:spTgt spid="8">
                                            <p:txEl>
                                              <p:pRg st="0" end="0"/>
                                            </p:txEl>
                                          </p:spTgt>
                                        </p:tgtEl>
                                        <p:attrNameLst>
                                          <p:attrName>ppt_x</p:attrName>
                                        </p:attrNameLst>
                                      </p:cBhvr>
                                      <p:tavLst>
                                        <p:tav tm="0">
                                          <p:val>
                                            <p:strVal val="ppt_x"/>
                                          </p:val>
                                        </p:tav>
                                        <p:tav tm="100000">
                                          <p:val>
                                            <p:strVal val="ppt_x-.2"/>
                                          </p:val>
                                        </p:tav>
                                      </p:tavLst>
                                    </p:anim>
                                    <p:anim calcmode="lin" valueType="num">
                                      <p:cBhvr>
                                        <p:cTn id="66" dur="1000"/>
                                        <p:tgtEl>
                                          <p:spTgt spid="8">
                                            <p:txEl>
                                              <p:pRg st="0" end="0"/>
                                            </p:txEl>
                                          </p:spTgt>
                                        </p:tgtEl>
                                        <p:attrNameLst>
                                          <p:attrName>ppt_y</p:attrName>
                                        </p:attrNameLst>
                                      </p:cBhvr>
                                      <p:tavLst>
                                        <p:tav tm="0">
                                          <p:val>
                                            <p:strVal val="ppt_y"/>
                                          </p:val>
                                        </p:tav>
                                        <p:tav tm="100000">
                                          <p:val>
                                            <p:strVal val="ppt_y"/>
                                          </p:val>
                                        </p:tav>
                                      </p:tavLst>
                                    </p:anim>
                                    <p:animEffect transition="out" filter="fade">
                                      <p:cBhvr>
                                        <p:cTn id="67" dur="1000"/>
                                        <p:tgtEl>
                                          <p:spTgt spid="8">
                                            <p:txEl>
                                              <p:pRg st="0" end="0"/>
                                            </p:txEl>
                                          </p:spTgt>
                                        </p:tgtEl>
                                      </p:cBhvr>
                                    </p:animEffect>
                                    <p:set>
                                      <p:cBhvr>
                                        <p:cTn id="68" dur="1" fill="hold">
                                          <p:stCondLst>
                                            <p:cond delay="999"/>
                                          </p:stCondLst>
                                        </p:cTn>
                                        <p:tgtEl>
                                          <p:spTgt spid="8">
                                            <p:txEl>
                                              <p:pRg st="0" end="0"/>
                                            </p:txEl>
                                          </p:spTgt>
                                        </p:tgtEl>
                                        <p:attrNameLst>
                                          <p:attrName>style.visibility</p:attrName>
                                        </p:attrNameLst>
                                      </p:cBhvr>
                                      <p:to>
                                        <p:strVal val="hidden"/>
                                      </p:to>
                                    </p:set>
                                  </p:childTnLst>
                                </p:cTn>
                              </p:par>
                              <p:par>
                                <p:cTn id="69" presetID="29" presetClass="exit" presetSubtype="0" fill="hold" grpId="0" nodeType="withEffect">
                                  <p:stCondLst>
                                    <p:cond delay="0"/>
                                  </p:stCondLst>
                                  <p:childTnLst>
                                    <p:anim calcmode="lin" valueType="num">
                                      <p:cBhvr>
                                        <p:cTn id="70" dur="1000"/>
                                        <p:tgtEl>
                                          <p:spTgt spid="8">
                                            <p:txEl>
                                              <p:pRg st="1" end="1"/>
                                            </p:txEl>
                                          </p:spTgt>
                                        </p:tgtEl>
                                        <p:attrNameLst>
                                          <p:attrName>ppt_x</p:attrName>
                                        </p:attrNameLst>
                                      </p:cBhvr>
                                      <p:tavLst>
                                        <p:tav tm="0">
                                          <p:val>
                                            <p:strVal val="ppt_x"/>
                                          </p:val>
                                        </p:tav>
                                        <p:tav tm="100000">
                                          <p:val>
                                            <p:strVal val="ppt_x-.2"/>
                                          </p:val>
                                        </p:tav>
                                      </p:tavLst>
                                    </p:anim>
                                    <p:anim calcmode="lin" valueType="num">
                                      <p:cBhvr>
                                        <p:cTn id="71" dur="1000"/>
                                        <p:tgtEl>
                                          <p:spTgt spid="8">
                                            <p:txEl>
                                              <p:pRg st="1" end="1"/>
                                            </p:txEl>
                                          </p:spTgt>
                                        </p:tgtEl>
                                        <p:attrNameLst>
                                          <p:attrName>ppt_y</p:attrName>
                                        </p:attrNameLst>
                                      </p:cBhvr>
                                      <p:tavLst>
                                        <p:tav tm="0">
                                          <p:val>
                                            <p:strVal val="ppt_y"/>
                                          </p:val>
                                        </p:tav>
                                        <p:tav tm="100000">
                                          <p:val>
                                            <p:strVal val="ppt_y"/>
                                          </p:val>
                                        </p:tav>
                                      </p:tavLst>
                                    </p:anim>
                                    <p:animEffect transition="out" filter="fade">
                                      <p:cBhvr>
                                        <p:cTn id="72" dur="1000"/>
                                        <p:tgtEl>
                                          <p:spTgt spid="8">
                                            <p:txEl>
                                              <p:pRg st="1" end="1"/>
                                            </p:txEl>
                                          </p:spTgt>
                                        </p:tgtEl>
                                      </p:cBhvr>
                                    </p:animEffect>
                                    <p:set>
                                      <p:cBhvr>
                                        <p:cTn id="73" dur="1" fill="hold">
                                          <p:stCondLst>
                                            <p:cond delay="999"/>
                                          </p:stCondLst>
                                        </p:cTn>
                                        <p:tgtEl>
                                          <p:spTgt spid="8">
                                            <p:txEl>
                                              <p:pRg st="1" end="1"/>
                                            </p:txEl>
                                          </p:spTgt>
                                        </p:tgtEl>
                                        <p:attrNameLst>
                                          <p:attrName>style.visibility</p:attrName>
                                        </p:attrNameLst>
                                      </p:cBhvr>
                                      <p:to>
                                        <p:strVal val="hidden"/>
                                      </p:to>
                                    </p:set>
                                  </p:childTnLst>
                                </p:cTn>
                              </p:par>
                              <p:par>
                                <p:cTn id="74" presetID="29" presetClass="exit" presetSubtype="0" fill="hold" grpId="0" nodeType="withEffect">
                                  <p:stCondLst>
                                    <p:cond delay="0"/>
                                  </p:stCondLst>
                                  <p:childTnLst>
                                    <p:anim calcmode="lin" valueType="num">
                                      <p:cBhvr>
                                        <p:cTn id="75" dur="1000"/>
                                        <p:tgtEl>
                                          <p:spTgt spid="8">
                                            <p:txEl>
                                              <p:pRg st="2" end="2"/>
                                            </p:txEl>
                                          </p:spTgt>
                                        </p:tgtEl>
                                        <p:attrNameLst>
                                          <p:attrName>ppt_x</p:attrName>
                                        </p:attrNameLst>
                                      </p:cBhvr>
                                      <p:tavLst>
                                        <p:tav tm="0">
                                          <p:val>
                                            <p:strVal val="ppt_x"/>
                                          </p:val>
                                        </p:tav>
                                        <p:tav tm="100000">
                                          <p:val>
                                            <p:strVal val="ppt_x-.2"/>
                                          </p:val>
                                        </p:tav>
                                      </p:tavLst>
                                    </p:anim>
                                    <p:anim calcmode="lin" valueType="num">
                                      <p:cBhvr>
                                        <p:cTn id="76" dur="1000"/>
                                        <p:tgtEl>
                                          <p:spTgt spid="8">
                                            <p:txEl>
                                              <p:pRg st="2" end="2"/>
                                            </p:txEl>
                                          </p:spTgt>
                                        </p:tgtEl>
                                        <p:attrNameLst>
                                          <p:attrName>ppt_y</p:attrName>
                                        </p:attrNameLst>
                                      </p:cBhvr>
                                      <p:tavLst>
                                        <p:tav tm="0">
                                          <p:val>
                                            <p:strVal val="ppt_y"/>
                                          </p:val>
                                        </p:tav>
                                        <p:tav tm="100000">
                                          <p:val>
                                            <p:strVal val="ppt_y"/>
                                          </p:val>
                                        </p:tav>
                                      </p:tavLst>
                                    </p:anim>
                                    <p:animEffect transition="out" filter="fade">
                                      <p:cBhvr>
                                        <p:cTn id="77" dur="1000"/>
                                        <p:tgtEl>
                                          <p:spTgt spid="8">
                                            <p:txEl>
                                              <p:pRg st="2" end="2"/>
                                            </p:txEl>
                                          </p:spTgt>
                                        </p:tgtEl>
                                      </p:cBhvr>
                                    </p:animEffect>
                                    <p:set>
                                      <p:cBhvr>
                                        <p:cTn id="78" dur="1" fill="hold">
                                          <p:stCondLst>
                                            <p:cond delay="999"/>
                                          </p:stCondLst>
                                        </p:cTn>
                                        <p:tgtEl>
                                          <p:spTgt spid="8">
                                            <p:txEl>
                                              <p:pRg st="2" end="2"/>
                                            </p:txEl>
                                          </p:spTgt>
                                        </p:tgtEl>
                                        <p:attrNameLst>
                                          <p:attrName>style.visibility</p:attrName>
                                        </p:attrNameLst>
                                      </p:cBhvr>
                                      <p:to>
                                        <p:strVal val="hidden"/>
                                      </p:to>
                                    </p:set>
                                  </p:childTnLst>
                                </p:cTn>
                              </p:par>
                              <p:par>
                                <p:cTn id="79" presetID="29" presetClass="exit" presetSubtype="0" fill="hold" grpId="0" nodeType="withEffect">
                                  <p:stCondLst>
                                    <p:cond delay="0"/>
                                  </p:stCondLst>
                                  <p:childTnLst>
                                    <p:anim calcmode="lin" valueType="num">
                                      <p:cBhvr>
                                        <p:cTn id="80" dur="1000"/>
                                        <p:tgtEl>
                                          <p:spTgt spid="8">
                                            <p:txEl>
                                              <p:pRg st="3" end="3"/>
                                            </p:txEl>
                                          </p:spTgt>
                                        </p:tgtEl>
                                        <p:attrNameLst>
                                          <p:attrName>ppt_x</p:attrName>
                                        </p:attrNameLst>
                                      </p:cBhvr>
                                      <p:tavLst>
                                        <p:tav tm="0">
                                          <p:val>
                                            <p:strVal val="ppt_x"/>
                                          </p:val>
                                        </p:tav>
                                        <p:tav tm="100000">
                                          <p:val>
                                            <p:strVal val="ppt_x-.2"/>
                                          </p:val>
                                        </p:tav>
                                      </p:tavLst>
                                    </p:anim>
                                    <p:anim calcmode="lin" valueType="num">
                                      <p:cBhvr>
                                        <p:cTn id="81" dur="1000"/>
                                        <p:tgtEl>
                                          <p:spTgt spid="8">
                                            <p:txEl>
                                              <p:pRg st="3" end="3"/>
                                            </p:txEl>
                                          </p:spTgt>
                                        </p:tgtEl>
                                        <p:attrNameLst>
                                          <p:attrName>ppt_y</p:attrName>
                                        </p:attrNameLst>
                                      </p:cBhvr>
                                      <p:tavLst>
                                        <p:tav tm="0">
                                          <p:val>
                                            <p:strVal val="ppt_y"/>
                                          </p:val>
                                        </p:tav>
                                        <p:tav tm="100000">
                                          <p:val>
                                            <p:strVal val="ppt_y"/>
                                          </p:val>
                                        </p:tav>
                                      </p:tavLst>
                                    </p:anim>
                                    <p:animEffect transition="out" filter="fade">
                                      <p:cBhvr>
                                        <p:cTn id="82" dur="1000"/>
                                        <p:tgtEl>
                                          <p:spTgt spid="8">
                                            <p:txEl>
                                              <p:pRg st="3" end="3"/>
                                            </p:txEl>
                                          </p:spTgt>
                                        </p:tgtEl>
                                      </p:cBhvr>
                                    </p:animEffect>
                                    <p:set>
                                      <p:cBhvr>
                                        <p:cTn id="83" dur="1" fill="hold">
                                          <p:stCondLst>
                                            <p:cond delay="999"/>
                                          </p:stCondLst>
                                        </p:cTn>
                                        <p:tgtEl>
                                          <p:spTgt spid="8">
                                            <p:txEl>
                                              <p:pRg st="3" end="3"/>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nodeType="clickEffect">
                                  <p:stCondLst>
                                    <p:cond delay="0"/>
                                  </p:stCondLst>
                                  <p:childTnLst>
                                    <p:set>
                                      <p:cBhvr>
                                        <p:cTn id="87" dur="1" fill="hold">
                                          <p:stCondLst>
                                            <p:cond delay="0"/>
                                          </p:stCondLst>
                                        </p:cTn>
                                        <p:tgtEl>
                                          <p:spTgt spid="9">
                                            <p:txEl>
                                              <p:pRg st="0" end="0"/>
                                            </p:txEl>
                                          </p:spTgt>
                                        </p:tgtEl>
                                        <p:attrNameLst>
                                          <p:attrName>style.visibility</p:attrName>
                                        </p:attrNameLst>
                                      </p:cBhvr>
                                      <p:to>
                                        <p:strVal val="visible"/>
                                      </p:to>
                                    </p:set>
                                    <p:anim calcmode="lin" valueType="num">
                                      <p:cBhvr>
                                        <p:cTn id="88"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89"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0" dur="1000"/>
                                        <p:tgtEl>
                                          <p:spTgt spid="9">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nodeType="clickEffect">
                                  <p:stCondLst>
                                    <p:cond delay="0"/>
                                  </p:stCondLst>
                                  <p:childTnLst>
                                    <p:set>
                                      <p:cBhvr>
                                        <p:cTn id="94" dur="1" fill="hold">
                                          <p:stCondLst>
                                            <p:cond delay="0"/>
                                          </p:stCondLst>
                                        </p:cTn>
                                        <p:tgtEl>
                                          <p:spTgt spid="9">
                                            <p:txEl>
                                              <p:pRg st="1" end="1"/>
                                            </p:txEl>
                                          </p:spTgt>
                                        </p:tgtEl>
                                        <p:attrNameLst>
                                          <p:attrName>style.visibility</p:attrName>
                                        </p:attrNameLst>
                                      </p:cBhvr>
                                      <p:to>
                                        <p:strVal val="visible"/>
                                      </p:to>
                                    </p:set>
                                    <p:anim calcmode="lin" valueType="num">
                                      <p:cBhvr>
                                        <p:cTn id="95" dur="10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96" dur="1000" fill="hold"/>
                                        <p:tgtEl>
                                          <p:spTgt spid="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7" dur="1000"/>
                                        <p:tgtEl>
                                          <p:spTgt spid="9">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nodeType="clickEffect">
                                  <p:stCondLst>
                                    <p:cond delay="0"/>
                                  </p:stCondLst>
                                  <p:childTnLst>
                                    <p:set>
                                      <p:cBhvr>
                                        <p:cTn id="101" dur="1" fill="hold">
                                          <p:stCondLst>
                                            <p:cond delay="0"/>
                                          </p:stCondLst>
                                        </p:cTn>
                                        <p:tgtEl>
                                          <p:spTgt spid="9">
                                            <p:txEl>
                                              <p:pRg st="2" end="2"/>
                                            </p:txEl>
                                          </p:spTgt>
                                        </p:tgtEl>
                                        <p:attrNameLst>
                                          <p:attrName>style.visibility</p:attrName>
                                        </p:attrNameLst>
                                      </p:cBhvr>
                                      <p:to>
                                        <p:strVal val="visible"/>
                                      </p:to>
                                    </p:set>
                                    <p:anim calcmode="lin" valueType="num">
                                      <p:cBhvr>
                                        <p:cTn id="102" dur="10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103" dur="1000" fill="hold"/>
                                        <p:tgtEl>
                                          <p:spTgt spid="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9">
                                            <p:txEl>
                                              <p:pRg st="2" end="2"/>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nodeType="clickEffect">
                                  <p:stCondLst>
                                    <p:cond delay="0"/>
                                  </p:stCondLst>
                                  <p:childTnLst>
                                    <p:set>
                                      <p:cBhvr>
                                        <p:cTn id="108" dur="1" fill="hold">
                                          <p:stCondLst>
                                            <p:cond delay="0"/>
                                          </p:stCondLst>
                                        </p:cTn>
                                        <p:tgtEl>
                                          <p:spTgt spid="9">
                                            <p:txEl>
                                              <p:pRg st="3" end="3"/>
                                            </p:txEl>
                                          </p:spTgt>
                                        </p:tgtEl>
                                        <p:attrNameLst>
                                          <p:attrName>style.visibility</p:attrName>
                                        </p:attrNameLst>
                                      </p:cBhvr>
                                      <p:to>
                                        <p:strVal val="visible"/>
                                      </p:to>
                                    </p:set>
                                    <p:anim calcmode="lin" valueType="num">
                                      <p:cBhvr>
                                        <p:cTn id="109" dur="1000" fill="hold"/>
                                        <p:tgtEl>
                                          <p:spTgt spid="9">
                                            <p:txEl>
                                              <p:pRg st="3" end="3"/>
                                            </p:txEl>
                                          </p:spTgt>
                                        </p:tgtEl>
                                        <p:attrNameLst>
                                          <p:attrName>ppt_x</p:attrName>
                                        </p:attrNameLst>
                                      </p:cBhvr>
                                      <p:tavLst>
                                        <p:tav tm="0">
                                          <p:val>
                                            <p:strVal val="#ppt_x-.2"/>
                                          </p:val>
                                        </p:tav>
                                        <p:tav tm="100000">
                                          <p:val>
                                            <p:strVal val="#ppt_x"/>
                                          </p:val>
                                        </p:tav>
                                      </p:tavLst>
                                    </p:anim>
                                    <p:anim calcmode="lin" valueType="num">
                                      <p:cBhvr>
                                        <p:cTn id="110" dur="1000" fill="hold"/>
                                        <p:tgtEl>
                                          <p:spTgt spid="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9">
                                            <p:txEl>
                                              <p:pRg st="3" end="3"/>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xit" presetSubtype="0" fill="hold" grpId="0" nodeType="clickEffect">
                                  <p:stCondLst>
                                    <p:cond delay="0"/>
                                  </p:stCondLst>
                                  <p:childTnLst>
                                    <p:anim calcmode="lin" valueType="num">
                                      <p:cBhvr>
                                        <p:cTn id="115" dur="1000"/>
                                        <p:tgtEl>
                                          <p:spTgt spid="9">
                                            <p:txEl>
                                              <p:pRg st="0" end="0"/>
                                            </p:txEl>
                                          </p:spTgt>
                                        </p:tgtEl>
                                        <p:attrNameLst>
                                          <p:attrName>ppt_x</p:attrName>
                                        </p:attrNameLst>
                                      </p:cBhvr>
                                      <p:tavLst>
                                        <p:tav tm="0">
                                          <p:val>
                                            <p:strVal val="ppt_x"/>
                                          </p:val>
                                        </p:tav>
                                        <p:tav tm="100000">
                                          <p:val>
                                            <p:strVal val="ppt_x-.2"/>
                                          </p:val>
                                        </p:tav>
                                      </p:tavLst>
                                    </p:anim>
                                    <p:anim calcmode="lin" valueType="num">
                                      <p:cBhvr>
                                        <p:cTn id="116" dur="1000"/>
                                        <p:tgtEl>
                                          <p:spTgt spid="9">
                                            <p:txEl>
                                              <p:pRg st="0" end="0"/>
                                            </p:txEl>
                                          </p:spTgt>
                                        </p:tgtEl>
                                        <p:attrNameLst>
                                          <p:attrName>ppt_y</p:attrName>
                                        </p:attrNameLst>
                                      </p:cBhvr>
                                      <p:tavLst>
                                        <p:tav tm="0">
                                          <p:val>
                                            <p:strVal val="ppt_y"/>
                                          </p:val>
                                        </p:tav>
                                        <p:tav tm="100000">
                                          <p:val>
                                            <p:strVal val="ppt_y"/>
                                          </p:val>
                                        </p:tav>
                                      </p:tavLst>
                                    </p:anim>
                                    <p:animEffect transition="out" filter="fade">
                                      <p:cBhvr>
                                        <p:cTn id="117" dur="1000"/>
                                        <p:tgtEl>
                                          <p:spTgt spid="9">
                                            <p:txEl>
                                              <p:pRg st="0" end="0"/>
                                            </p:txEl>
                                          </p:spTgt>
                                        </p:tgtEl>
                                      </p:cBhvr>
                                    </p:animEffect>
                                    <p:set>
                                      <p:cBhvr>
                                        <p:cTn id="118" dur="1" fill="hold">
                                          <p:stCondLst>
                                            <p:cond delay="999"/>
                                          </p:stCondLst>
                                        </p:cTn>
                                        <p:tgtEl>
                                          <p:spTgt spid="9">
                                            <p:txEl>
                                              <p:pRg st="0" end="0"/>
                                            </p:txEl>
                                          </p:spTgt>
                                        </p:tgtEl>
                                        <p:attrNameLst>
                                          <p:attrName>style.visibility</p:attrName>
                                        </p:attrNameLst>
                                      </p:cBhvr>
                                      <p:to>
                                        <p:strVal val="hidden"/>
                                      </p:to>
                                    </p:set>
                                  </p:childTnLst>
                                </p:cTn>
                              </p:par>
                              <p:par>
                                <p:cTn id="119" presetID="29" presetClass="exit" presetSubtype="0" fill="hold" grpId="0" nodeType="withEffect">
                                  <p:stCondLst>
                                    <p:cond delay="0"/>
                                  </p:stCondLst>
                                  <p:childTnLst>
                                    <p:anim calcmode="lin" valueType="num">
                                      <p:cBhvr>
                                        <p:cTn id="120" dur="1000"/>
                                        <p:tgtEl>
                                          <p:spTgt spid="9">
                                            <p:txEl>
                                              <p:pRg st="1" end="1"/>
                                            </p:txEl>
                                          </p:spTgt>
                                        </p:tgtEl>
                                        <p:attrNameLst>
                                          <p:attrName>ppt_x</p:attrName>
                                        </p:attrNameLst>
                                      </p:cBhvr>
                                      <p:tavLst>
                                        <p:tav tm="0">
                                          <p:val>
                                            <p:strVal val="ppt_x"/>
                                          </p:val>
                                        </p:tav>
                                        <p:tav tm="100000">
                                          <p:val>
                                            <p:strVal val="ppt_x-.2"/>
                                          </p:val>
                                        </p:tav>
                                      </p:tavLst>
                                    </p:anim>
                                    <p:anim calcmode="lin" valueType="num">
                                      <p:cBhvr>
                                        <p:cTn id="121" dur="1000"/>
                                        <p:tgtEl>
                                          <p:spTgt spid="9">
                                            <p:txEl>
                                              <p:pRg st="1" end="1"/>
                                            </p:txEl>
                                          </p:spTgt>
                                        </p:tgtEl>
                                        <p:attrNameLst>
                                          <p:attrName>ppt_y</p:attrName>
                                        </p:attrNameLst>
                                      </p:cBhvr>
                                      <p:tavLst>
                                        <p:tav tm="0">
                                          <p:val>
                                            <p:strVal val="ppt_y"/>
                                          </p:val>
                                        </p:tav>
                                        <p:tav tm="100000">
                                          <p:val>
                                            <p:strVal val="ppt_y"/>
                                          </p:val>
                                        </p:tav>
                                      </p:tavLst>
                                    </p:anim>
                                    <p:animEffect transition="out" filter="fade">
                                      <p:cBhvr>
                                        <p:cTn id="122" dur="1000"/>
                                        <p:tgtEl>
                                          <p:spTgt spid="9">
                                            <p:txEl>
                                              <p:pRg st="1" end="1"/>
                                            </p:txEl>
                                          </p:spTgt>
                                        </p:tgtEl>
                                      </p:cBhvr>
                                    </p:animEffect>
                                    <p:set>
                                      <p:cBhvr>
                                        <p:cTn id="123" dur="1" fill="hold">
                                          <p:stCondLst>
                                            <p:cond delay="999"/>
                                          </p:stCondLst>
                                        </p:cTn>
                                        <p:tgtEl>
                                          <p:spTgt spid="9">
                                            <p:txEl>
                                              <p:pRg st="1" end="1"/>
                                            </p:txEl>
                                          </p:spTgt>
                                        </p:tgtEl>
                                        <p:attrNameLst>
                                          <p:attrName>style.visibility</p:attrName>
                                        </p:attrNameLst>
                                      </p:cBhvr>
                                      <p:to>
                                        <p:strVal val="hidden"/>
                                      </p:to>
                                    </p:set>
                                  </p:childTnLst>
                                </p:cTn>
                              </p:par>
                              <p:par>
                                <p:cTn id="124" presetID="29" presetClass="exit" presetSubtype="0" fill="hold" grpId="0" nodeType="withEffect">
                                  <p:stCondLst>
                                    <p:cond delay="0"/>
                                  </p:stCondLst>
                                  <p:childTnLst>
                                    <p:anim calcmode="lin" valueType="num">
                                      <p:cBhvr>
                                        <p:cTn id="125" dur="1000"/>
                                        <p:tgtEl>
                                          <p:spTgt spid="9">
                                            <p:txEl>
                                              <p:pRg st="2" end="2"/>
                                            </p:txEl>
                                          </p:spTgt>
                                        </p:tgtEl>
                                        <p:attrNameLst>
                                          <p:attrName>ppt_x</p:attrName>
                                        </p:attrNameLst>
                                      </p:cBhvr>
                                      <p:tavLst>
                                        <p:tav tm="0">
                                          <p:val>
                                            <p:strVal val="ppt_x"/>
                                          </p:val>
                                        </p:tav>
                                        <p:tav tm="100000">
                                          <p:val>
                                            <p:strVal val="ppt_x-.2"/>
                                          </p:val>
                                        </p:tav>
                                      </p:tavLst>
                                    </p:anim>
                                    <p:anim calcmode="lin" valueType="num">
                                      <p:cBhvr>
                                        <p:cTn id="126" dur="1000"/>
                                        <p:tgtEl>
                                          <p:spTgt spid="9">
                                            <p:txEl>
                                              <p:pRg st="2" end="2"/>
                                            </p:txEl>
                                          </p:spTgt>
                                        </p:tgtEl>
                                        <p:attrNameLst>
                                          <p:attrName>ppt_y</p:attrName>
                                        </p:attrNameLst>
                                      </p:cBhvr>
                                      <p:tavLst>
                                        <p:tav tm="0">
                                          <p:val>
                                            <p:strVal val="ppt_y"/>
                                          </p:val>
                                        </p:tav>
                                        <p:tav tm="100000">
                                          <p:val>
                                            <p:strVal val="ppt_y"/>
                                          </p:val>
                                        </p:tav>
                                      </p:tavLst>
                                    </p:anim>
                                    <p:animEffect transition="out" filter="fade">
                                      <p:cBhvr>
                                        <p:cTn id="127" dur="1000"/>
                                        <p:tgtEl>
                                          <p:spTgt spid="9">
                                            <p:txEl>
                                              <p:pRg st="2" end="2"/>
                                            </p:txEl>
                                          </p:spTgt>
                                        </p:tgtEl>
                                      </p:cBhvr>
                                    </p:animEffect>
                                    <p:set>
                                      <p:cBhvr>
                                        <p:cTn id="128" dur="1" fill="hold">
                                          <p:stCondLst>
                                            <p:cond delay="999"/>
                                          </p:stCondLst>
                                        </p:cTn>
                                        <p:tgtEl>
                                          <p:spTgt spid="9">
                                            <p:txEl>
                                              <p:pRg st="2" end="2"/>
                                            </p:txEl>
                                          </p:spTgt>
                                        </p:tgtEl>
                                        <p:attrNameLst>
                                          <p:attrName>style.visibility</p:attrName>
                                        </p:attrNameLst>
                                      </p:cBhvr>
                                      <p:to>
                                        <p:strVal val="hidden"/>
                                      </p:to>
                                    </p:set>
                                  </p:childTnLst>
                                </p:cTn>
                              </p:par>
                              <p:par>
                                <p:cTn id="129" presetID="29" presetClass="exit" presetSubtype="0" fill="hold" grpId="0" nodeType="withEffect">
                                  <p:stCondLst>
                                    <p:cond delay="0"/>
                                  </p:stCondLst>
                                  <p:childTnLst>
                                    <p:anim calcmode="lin" valueType="num">
                                      <p:cBhvr>
                                        <p:cTn id="130" dur="1000"/>
                                        <p:tgtEl>
                                          <p:spTgt spid="9">
                                            <p:txEl>
                                              <p:pRg st="3" end="3"/>
                                            </p:txEl>
                                          </p:spTgt>
                                        </p:tgtEl>
                                        <p:attrNameLst>
                                          <p:attrName>ppt_x</p:attrName>
                                        </p:attrNameLst>
                                      </p:cBhvr>
                                      <p:tavLst>
                                        <p:tav tm="0">
                                          <p:val>
                                            <p:strVal val="ppt_x"/>
                                          </p:val>
                                        </p:tav>
                                        <p:tav tm="100000">
                                          <p:val>
                                            <p:strVal val="ppt_x-.2"/>
                                          </p:val>
                                        </p:tav>
                                      </p:tavLst>
                                    </p:anim>
                                    <p:anim calcmode="lin" valueType="num">
                                      <p:cBhvr>
                                        <p:cTn id="131" dur="1000"/>
                                        <p:tgtEl>
                                          <p:spTgt spid="9">
                                            <p:txEl>
                                              <p:pRg st="3" end="3"/>
                                            </p:txEl>
                                          </p:spTgt>
                                        </p:tgtEl>
                                        <p:attrNameLst>
                                          <p:attrName>ppt_y</p:attrName>
                                        </p:attrNameLst>
                                      </p:cBhvr>
                                      <p:tavLst>
                                        <p:tav tm="0">
                                          <p:val>
                                            <p:strVal val="ppt_y"/>
                                          </p:val>
                                        </p:tav>
                                        <p:tav tm="100000">
                                          <p:val>
                                            <p:strVal val="ppt_y"/>
                                          </p:val>
                                        </p:tav>
                                      </p:tavLst>
                                    </p:anim>
                                    <p:animEffect transition="out" filter="fade">
                                      <p:cBhvr>
                                        <p:cTn id="132" dur="1000"/>
                                        <p:tgtEl>
                                          <p:spTgt spid="9">
                                            <p:txEl>
                                              <p:pRg st="3" end="3"/>
                                            </p:txEl>
                                          </p:spTgt>
                                        </p:tgtEl>
                                      </p:cBhvr>
                                    </p:animEffect>
                                    <p:set>
                                      <p:cBhvr>
                                        <p:cTn id="133" dur="1" fill="hold">
                                          <p:stCondLst>
                                            <p:cond delay="999"/>
                                          </p:stCondLst>
                                        </p:cTn>
                                        <p:tgtEl>
                                          <p:spTgt spid="9">
                                            <p:txEl>
                                              <p:pRg st="3" end="3"/>
                                            </p:txEl>
                                          </p:spTgt>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29" presetClass="entr" presetSubtype="0" fill="hold" nodeType="clickEffect">
                                  <p:stCondLst>
                                    <p:cond delay="0"/>
                                  </p:stCondLst>
                                  <p:childTnLst>
                                    <p:set>
                                      <p:cBhvr>
                                        <p:cTn id="137" dur="1" fill="hold">
                                          <p:stCondLst>
                                            <p:cond delay="0"/>
                                          </p:stCondLst>
                                        </p:cTn>
                                        <p:tgtEl>
                                          <p:spTgt spid="10">
                                            <p:txEl>
                                              <p:pRg st="0" end="0"/>
                                            </p:txEl>
                                          </p:spTgt>
                                        </p:tgtEl>
                                        <p:attrNameLst>
                                          <p:attrName>style.visibility</p:attrName>
                                        </p:attrNameLst>
                                      </p:cBhvr>
                                      <p:to>
                                        <p:strVal val="visible"/>
                                      </p:to>
                                    </p:set>
                                    <p:anim calcmode="lin" valueType="num">
                                      <p:cBhvr>
                                        <p:cTn id="138"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139"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10">
                                            <p:txEl>
                                              <p:pRg st="0" end="0"/>
                                            </p:txEl>
                                          </p:spTgt>
                                        </p:tgtEl>
                                      </p:cBhvr>
                                    </p:animEffect>
                                  </p:childTnLst>
                                </p:cTn>
                              </p:par>
                              <p:par>
                                <p:cTn id="141" presetID="29" presetClass="entr" presetSubtype="0" fill="hold" nodeType="withEffect">
                                  <p:stCondLst>
                                    <p:cond delay="0"/>
                                  </p:stCondLst>
                                  <p:childTnLst>
                                    <p:set>
                                      <p:cBhvr>
                                        <p:cTn id="142" dur="1" fill="hold">
                                          <p:stCondLst>
                                            <p:cond delay="0"/>
                                          </p:stCondLst>
                                        </p:cTn>
                                        <p:tgtEl>
                                          <p:spTgt spid="10">
                                            <p:txEl>
                                              <p:pRg st="1" end="1"/>
                                            </p:txEl>
                                          </p:spTgt>
                                        </p:tgtEl>
                                        <p:attrNameLst>
                                          <p:attrName>style.visibility</p:attrName>
                                        </p:attrNameLst>
                                      </p:cBhvr>
                                      <p:to>
                                        <p:strVal val="visible"/>
                                      </p:to>
                                    </p:set>
                                    <p:anim calcmode="lin" valueType="num">
                                      <p:cBhvr>
                                        <p:cTn id="143" dur="1000" fill="hold"/>
                                        <p:tgtEl>
                                          <p:spTgt spid="10">
                                            <p:txEl>
                                              <p:pRg st="1" end="1"/>
                                            </p:txEl>
                                          </p:spTgt>
                                        </p:tgtEl>
                                        <p:attrNameLst>
                                          <p:attrName>ppt_x</p:attrName>
                                        </p:attrNameLst>
                                      </p:cBhvr>
                                      <p:tavLst>
                                        <p:tav tm="0">
                                          <p:val>
                                            <p:strVal val="#ppt_x-.2"/>
                                          </p:val>
                                        </p:tav>
                                        <p:tav tm="100000">
                                          <p:val>
                                            <p:strVal val="#ppt_x"/>
                                          </p:val>
                                        </p:tav>
                                      </p:tavLst>
                                    </p:anim>
                                    <p:anim calcmode="lin" valueType="num">
                                      <p:cBhvr>
                                        <p:cTn id="144" dur="1000" fill="hold"/>
                                        <p:tgtEl>
                                          <p:spTgt spid="1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5" dur="1000"/>
                                        <p:tgtEl>
                                          <p:spTgt spid="10">
                                            <p:txEl>
                                              <p:pRg st="1" end="1"/>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9" presetClass="entr" presetSubtype="0" fill="hold" nodeType="clickEffect">
                                  <p:stCondLst>
                                    <p:cond delay="0"/>
                                  </p:stCondLst>
                                  <p:childTnLst>
                                    <p:set>
                                      <p:cBhvr>
                                        <p:cTn id="149" dur="1" fill="hold">
                                          <p:stCondLst>
                                            <p:cond delay="0"/>
                                          </p:stCondLst>
                                        </p:cTn>
                                        <p:tgtEl>
                                          <p:spTgt spid="10">
                                            <p:txEl>
                                              <p:pRg st="2" end="2"/>
                                            </p:txEl>
                                          </p:spTgt>
                                        </p:tgtEl>
                                        <p:attrNameLst>
                                          <p:attrName>style.visibility</p:attrName>
                                        </p:attrNameLst>
                                      </p:cBhvr>
                                      <p:to>
                                        <p:strVal val="visible"/>
                                      </p:to>
                                    </p:set>
                                    <p:anim calcmode="lin" valueType="num">
                                      <p:cBhvr>
                                        <p:cTn id="150" dur="1000" fill="hold"/>
                                        <p:tgtEl>
                                          <p:spTgt spid="10">
                                            <p:txEl>
                                              <p:pRg st="2" end="2"/>
                                            </p:txEl>
                                          </p:spTgt>
                                        </p:tgtEl>
                                        <p:attrNameLst>
                                          <p:attrName>ppt_x</p:attrName>
                                        </p:attrNameLst>
                                      </p:cBhvr>
                                      <p:tavLst>
                                        <p:tav tm="0">
                                          <p:val>
                                            <p:strVal val="#ppt_x-.2"/>
                                          </p:val>
                                        </p:tav>
                                        <p:tav tm="100000">
                                          <p:val>
                                            <p:strVal val="#ppt_x"/>
                                          </p:val>
                                        </p:tav>
                                      </p:tavLst>
                                    </p:anim>
                                    <p:anim calcmode="lin" valueType="num">
                                      <p:cBhvr>
                                        <p:cTn id="151" dur="1000" fill="hold"/>
                                        <p:tgtEl>
                                          <p:spTgt spid="1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2" dur="1000"/>
                                        <p:tgtEl>
                                          <p:spTgt spid="10">
                                            <p:txEl>
                                              <p:pRg st="2" end="2"/>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9" presetClass="exit" presetSubtype="0" fill="hold" grpId="0" nodeType="clickEffect">
                                  <p:stCondLst>
                                    <p:cond delay="0"/>
                                  </p:stCondLst>
                                  <p:childTnLst>
                                    <p:anim calcmode="lin" valueType="num">
                                      <p:cBhvr>
                                        <p:cTn id="156" dur="1000"/>
                                        <p:tgtEl>
                                          <p:spTgt spid="10">
                                            <p:txEl>
                                              <p:pRg st="0" end="0"/>
                                            </p:txEl>
                                          </p:spTgt>
                                        </p:tgtEl>
                                        <p:attrNameLst>
                                          <p:attrName>ppt_x</p:attrName>
                                        </p:attrNameLst>
                                      </p:cBhvr>
                                      <p:tavLst>
                                        <p:tav tm="0">
                                          <p:val>
                                            <p:strVal val="ppt_x"/>
                                          </p:val>
                                        </p:tav>
                                        <p:tav tm="100000">
                                          <p:val>
                                            <p:strVal val="ppt_x-.2"/>
                                          </p:val>
                                        </p:tav>
                                      </p:tavLst>
                                    </p:anim>
                                    <p:anim calcmode="lin" valueType="num">
                                      <p:cBhvr>
                                        <p:cTn id="157" dur="1000"/>
                                        <p:tgtEl>
                                          <p:spTgt spid="10">
                                            <p:txEl>
                                              <p:pRg st="0" end="0"/>
                                            </p:txEl>
                                          </p:spTgt>
                                        </p:tgtEl>
                                        <p:attrNameLst>
                                          <p:attrName>ppt_y</p:attrName>
                                        </p:attrNameLst>
                                      </p:cBhvr>
                                      <p:tavLst>
                                        <p:tav tm="0">
                                          <p:val>
                                            <p:strVal val="ppt_y"/>
                                          </p:val>
                                        </p:tav>
                                        <p:tav tm="100000">
                                          <p:val>
                                            <p:strVal val="ppt_y"/>
                                          </p:val>
                                        </p:tav>
                                      </p:tavLst>
                                    </p:anim>
                                    <p:animEffect transition="out" filter="fade">
                                      <p:cBhvr>
                                        <p:cTn id="158" dur="1000"/>
                                        <p:tgtEl>
                                          <p:spTgt spid="10">
                                            <p:txEl>
                                              <p:pRg st="0" end="0"/>
                                            </p:txEl>
                                          </p:spTgt>
                                        </p:tgtEl>
                                      </p:cBhvr>
                                    </p:animEffect>
                                    <p:set>
                                      <p:cBhvr>
                                        <p:cTn id="159" dur="1" fill="hold">
                                          <p:stCondLst>
                                            <p:cond delay="999"/>
                                          </p:stCondLst>
                                        </p:cTn>
                                        <p:tgtEl>
                                          <p:spTgt spid="10">
                                            <p:txEl>
                                              <p:pRg st="0" end="0"/>
                                            </p:txEl>
                                          </p:spTgt>
                                        </p:tgtEl>
                                        <p:attrNameLst>
                                          <p:attrName>style.visibility</p:attrName>
                                        </p:attrNameLst>
                                      </p:cBhvr>
                                      <p:to>
                                        <p:strVal val="hidden"/>
                                      </p:to>
                                    </p:set>
                                  </p:childTnLst>
                                </p:cTn>
                              </p:par>
                              <p:par>
                                <p:cTn id="160" presetID="29" presetClass="exit" presetSubtype="0" fill="hold" grpId="0" nodeType="withEffect">
                                  <p:stCondLst>
                                    <p:cond delay="0"/>
                                  </p:stCondLst>
                                  <p:childTnLst>
                                    <p:anim calcmode="lin" valueType="num">
                                      <p:cBhvr>
                                        <p:cTn id="161" dur="1000"/>
                                        <p:tgtEl>
                                          <p:spTgt spid="10">
                                            <p:txEl>
                                              <p:pRg st="1" end="1"/>
                                            </p:txEl>
                                          </p:spTgt>
                                        </p:tgtEl>
                                        <p:attrNameLst>
                                          <p:attrName>ppt_x</p:attrName>
                                        </p:attrNameLst>
                                      </p:cBhvr>
                                      <p:tavLst>
                                        <p:tav tm="0">
                                          <p:val>
                                            <p:strVal val="ppt_x"/>
                                          </p:val>
                                        </p:tav>
                                        <p:tav tm="100000">
                                          <p:val>
                                            <p:strVal val="ppt_x-.2"/>
                                          </p:val>
                                        </p:tav>
                                      </p:tavLst>
                                    </p:anim>
                                    <p:anim calcmode="lin" valueType="num">
                                      <p:cBhvr>
                                        <p:cTn id="162" dur="1000"/>
                                        <p:tgtEl>
                                          <p:spTgt spid="10">
                                            <p:txEl>
                                              <p:pRg st="1" end="1"/>
                                            </p:txEl>
                                          </p:spTgt>
                                        </p:tgtEl>
                                        <p:attrNameLst>
                                          <p:attrName>ppt_y</p:attrName>
                                        </p:attrNameLst>
                                      </p:cBhvr>
                                      <p:tavLst>
                                        <p:tav tm="0">
                                          <p:val>
                                            <p:strVal val="ppt_y"/>
                                          </p:val>
                                        </p:tav>
                                        <p:tav tm="100000">
                                          <p:val>
                                            <p:strVal val="ppt_y"/>
                                          </p:val>
                                        </p:tav>
                                      </p:tavLst>
                                    </p:anim>
                                    <p:animEffect transition="out" filter="fade">
                                      <p:cBhvr>
                                        <p:cTn id="163" dur="1000"/>
                                        <p:tgtEl>
                                          <p:spTgt spid="10">
                                            <p:txEl>
                                              <p:pRg st="1" end="1"/>
                                            </p:txEl>
                                          </p:spTgt>
                                        </p:tgtEl>
                                      </p:cBhvr>
                                    </p:animEffect>
                                    <p:set>
                                      <p:cBhvr>
                                        <p:cTn id="164" dur="1" fill="hold">
                                          <p:stCondLst>
                                            <p:cond delay="999"/>
                                          </p:stCondLst>
                                        </p:cTn>
                                        <p:tgtEl>
                                          <p:spTgt spid="10">
                                            <p:txEl>
                                              <p:pRg st="1" end="1"/>
                                            </p:txEl>
                                          </p:spTgt>
                                        </p:tgtEl>
                                        <p:attrNameLst>
                                          <p:attrName>style.visibility</p:attrName>
                                        </p:attrNameLst>
                                      </p:cBhvr>
                                      <p:to>
                                        <p:strVal val="hidden"/>
                                      </p:to>
                                    </p:set>
                                  </p:childTnLst>
                                </p:cTn>
                              </p:par>
                              <p:par>
                                <p:cTn id="165" presetID="29" presetClass="exit" presetSubtype="0" fill="hold" grpId="0" nodeType="withEffect">
                                  <p:stCondLst>
                                    <p:cond delay="0"/>
                                  </p:stCondLst>
                                  <p:childTnLst>
                                    <p:anim calcmode="lin" valueType="num">
                                      <p:cBhvr>
                                        <p:cTn id="166" dur="1000"/>
                                        <p:tgtEl>
                                          <p:spTgt spid="10">
                                            <p:txEl>
                                              <p:pRg st="2" end="2"/>
                                            </p:txEl>
                                          </p:spTgt>
                                        </p:tgtEl>
                                        <p:attrNameLst>
                                          <p:attrName>ppt_x</p:attrName>
                                        </p:attrNameLst>
                                      </p:cBhvr>
                                      <p:tavLst>
                                        <p:tav tm="0">
                                          <p:val>
                                            <p:strVal val="ppt_x"/>
                                          </p:val>
                                        </p:tav>
                                        <p:tav tm="100000">
                                          <p:val>
                                            <p:strVal val="ppt_x-.2"/>
                                          </p:val>
                                        </p:tav>
                                      </p:tavLst>
                                    </p:anim>
                                    <p:anim calcmode="lin" valueType="num">
                                      <p:cBhvr>
                                        <p:cTn id="167" dur="1000"/>
                                        <p:tgtEl>
                                          <p:spTgt spid="10">
                                            <p:txEl>
                                              <p:pRg st="2" end="2"/>
                                            </p:txEl>
                                          </p:spTgt>
                                        </p:tgtEl>
                                        <p:attrNameLst>
                                          <p:attrName>ppt_y</p:attrName>
                                        </p:attrNameLst>
                                      </p:cBhvr>
                                      <p:tavLst>
                                        <p:tav tm="0">
                                          <p:val>
                                            <p:strVal val="ppt_y"/>
                                          </p:val>
                                        </p:tav>
                                        <p:tav tm="100000">
                                          <p:val>
                                            <p:strVal val="ppt_y"/>
                                          </p:val>
                                        </p:tav>
                                      </p:tavLst>
                                    </p:anim>
                                    <p:animEffect transition="out" filter="fade">
                                      <p:cBhvr>
                                        <p:cTn id="168" dur="1000"/>
                                        <p:tgtEl>
                                          <p:spTgt spid="10">
                                            <p:txEl>
                                              <p:pRg st="2" end="2"/>
                                            </p:txEl>
                                          </p:spTgt>
                                        </p:tgtEl>
                                      </p:cBhvr>
                                    </p:animEffect>
                                    <p:set>
                                      <p:cBhvr>
                                        <p:cTn id="169" dur="1" fill="hold">
                                          <p:stCondLst>
                                            <p:cond delay="999"/>
                                          </p:stCondLst>
                                        </p:cTn>
                                        <p:tgtEl>
                                          <p:spTgt spid="10">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build="allAtOnce"/>
      <p:bldP spid="9" grpId="0" build="allAtOnce"/>
      <p:bldP spid="10"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057400" y="2590803"/>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sz="2800" b="1">
              <a:solidFill>
                <a:srgbClr val="0000FF"/>
              </a:solidFill>
              <a:latin typeface="Calibri" pitchFamily="34" charset="0"/>
              <a:cs typeface="Calibri" pitchFamily="34" charset="0"/>
            </a:endParaRPr>
          </a:p>
        </p:txBody>
      </p:sp>
      <p:sp>
        <p:nvSpPr>
          <p:cNvPr id="40963" name="Text Box 3"/>
          <p:cNvSpPr txBox="1">
            <a:spLocks noChangeArrowheads="1"/>
          </p:cNvSpPr>
          <p:nvPr/>
        </p:nvSpPr>
        <p:spPr bwMode="auto">
          <a:xfrm>
            <a:off x="1524000" y="4800603"/>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sz="2800" b="1">
              <a:solidFill>
                <a:srgbClr val="0000FF"/>
              </a:solidFill>
              <a:latin typeface="Calibri" pitchFamily="34" charset="0"/>
              <a:cs typeface="Calibri" pitchFamily="34" charset="0"/>
            </a:endParaRPr>
          </a:p>
        </p:txBody>
      </p:sp>
      <p:sp>
        <p:nvSpPr>
          <p:cNvPr id="40964" name="Text Box 4"/>
          <p:cNvSpPr txBox="1">
            <a:spLocks noChangeArrowheads="1"/>
          </p:cNvSpPr>
          <p:nvPr/>
        </p:nvSpPr>
        <p:spPr bwMode="auto">
          <a:xfrm>
            <a:off x="3886200" y="4876803"/>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sz="2800" b="1">
              <a:solidFill>
                <a:srgbClr val="0000FF"/>
              </a:solidFill>
              <a:latin typeface="Calibri" pitchFamily="34" charset="0"/>
              <a:cs typeface="Calibri" pitchFamily="34" charset="0"/>
            </a:endParaRPr>
          </a:p>
        </p:txBody>
      </p:sp>
      <p:pic>
        <p:nvPicPr>
          <p:cNvPr id="664583" name="Picture 7" descr="0807cms2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8580" y="0"/>
            <a:ext cx="385572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Text Box 14"/>
          <p:cNvSpPr txBox="1">
            <a:spLocks noChangeArrowheads="1"/>
          </p:cNvSpPr>
          <p:nvPr/>
        </p:nvSpPr>
        <p:spPr bwMode="auto">
          <a:xfrm>
            <a:off x="175260" y="15718"/>
            <a:ext cx="1752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b="1" dirty="0">
                <a:solidFill>
                  <a:srgbClr val="0000FF"/>
                </a:solidFill>
                <a:latin typeface="Calibri" pitchFamily="34" charset="0"/>
                <a:cs typeface="Calibri" pitchFamily="34" charset="0"/>
              </a:rPr>
              <a:t>CHUYỂN THƯ</a:t>
            </a:r>
          </a:p>
        </p:txBody>
      </p:sp>
      <p:pic>
        <p:nvPicPr>
          <p:cNvPr id="76816" name="Picture 32" descr="ImageView"/>
          <p:cNvPicPr>
            <a:picLocks noChangeAspect="1" noChangeArrowheads="1"/>
          </p:cNvPicPr>
          <p:nvPr/>
        </p:nvPicPr>
        <p:blipFill rotWithShape="1">
          <a:blip r:embed="rId4">
            <a:extLst>
              <a:ext uri="{28A0092B-C50C-407E-A947-70E740481C1C}">
                <a14:useLocalDpi xmlns:a14="http://schemas.microsoft.com/office/drawing/2010/main" val="0"/>
              </a:ext>
            </a:extLst>
          </a:blip>
          <a:srcRect l="7576" r="7879"/>
          <a:stretch/>
        </p:blipFill>
        <p:spPr bwMode="auto">
          <a:xfrm>
            <a:off x="50483" y="3421857"/>
            <a:ext cx="3886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824" name="Picture 16" descr="buu-dien-tp-hcm-cung-cap-dich-vu-chuyen-phat-cmnd"/>
          <p:cNvPicPr>
            <a:picLocks noChangeAspect="1" noChangeArrowheads="1"/>
          </p:cNvPicPr>
          <p:nvPr/>
        </p:nvPicPr>
        <p:blipFill rotWithShape="1">
          <a:blip r:embed="rId5">
            <a:lum bright="12000"/>
            <a:extLst>
              <a:ext uri="{28A0092B-C50C-407E-A947-70E740481C1C}">
                <a14:useLocalDpi xmlns:a14="http://schemas.microsoft.com/office/drawing/2010/main" val="0"/>
              </a:ext>
            </a:extLst>
          </a:blip>
          <a:srcRect r="8930"/>
          <a:stretch/>
        </p:blipFill>
        <p:spPr bwMode="auto">
          <a:xfrm>
            <a:off x="3966210" y="-7143"/>
            <a:ext cx="388239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8" name="Text Box 18"/>
          <p:cNvSpPr txBox="1">
            <a:spLocks noChangeArrowheads="1"/>
          </p:cNvSpPr>
          <p:nvPr/>
        </p:nvSpPr>
        <p:spPr bwMode="auto">
          <a:xfrm>
            <a:off x="4459605" y="2"/>
            <a:ext cx="14478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b="1" dirty="0">
                <a:solidFill>
                  <a:srgbClr val="0000FF"/>
                </a:solidFill>
                <a:latin typeface="Calibri" pitchFamily="34" charset="0"/>
                <a:cs typeface="Calibri" pitchFamily="34" charset="0"/>
              </a:rPr>
              <a:t>BƯU PHẨM</a:t>
            </a:r>
          </a:p>
        </p:txBody>
      </p:sp>
      <p:pic>
        <p:nvPicPr>
          <p:cNvPr id="631830" name="Picture 22" descr="DSC08222"/>
          <p:cNvPicPr>
            <a:picLocks noChangeAspect="1" noChangeArrowheads="1"/>
          </p:cNvPicPr>
          <p:nvPr/>
        </p:nvPicPr>
        <p:blipFill>
          <a:blip r:embed="rId6" cstate="print">
            <a:lum bright="6000"/>
            <a:extLst>
              <a:ext uri="{28A0092B-C50C-407E-A947-70E740481C1C}">
                <a14:useLocalDpi xmlns:a14="http://schemas.microsoft.com/office/drawing/2010/main" val="0"/>
              </a:ext>
            </a:extLst>
          </a:blip>
          <a:srcRect/>
          <a:stretch>
            <a:fillRect/>
          </a:stretch>
        </p:blipFill>
        <p:spPr bwMode="auto">
          <a:xfrm>
            <a:off x="7917179" y="3417970"/>
            <a:ext cx="418338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0" name="Text Box 20"/>
          <p:cNvSpPr txBox="1">
            <a:spLocks noChangeArrowheads="1"/>
          </p:cNvSpPr>
          <p:nvPr/>
        </p:nvSpPr>
        <p:spPr bwMode="auto">
          <a:xfrm>
            <a:off x="8095296" y="3561162"/>
            <a:ext cx="1371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b="1" dirty="0">
                <a:solidFill>
                  <a:srgbClr val="0000FF"/>
                </a:solidFill>
                <a:latin typeface="Calibri" pitchFamily="34" charset="0"/>
                <a:cs typeface="Calibri" pitchFamily="34" charset="0"/>
              </a:rPr>
              <a:t>ĐIỆN HOA</a:t>
            </a:r>
          </a:p>
        </p:txBody>
      </p:sp>
      <p:pic>
        <p:nvPicPr>
          <p:cNvPr id="33794" name="Picture 2" descr="Káº¿t quáº£ hÃ¬nh áº£nh cho mua sáº¯m trá»±c tuyáº¿n"/>
          <p:cNvPicPr>
            <a:picLocks noChangeAspect="1" noChangeArrowheads="1"/>
          </p:cNvPicPr>
          <p:nvPr/>
        </p:nvPicPr>
        <p:blipFill rotWithShape="1">
          <a:blip r:embed="rId7">
            <a:extLst>
              <a:ext uri="{28A0092B-C50C-407E-A947-70E740481C1C}">
                <a14:useLocalDpi xmlns:a14="http://schemas.microsoft.com/office/drawing/2010/main" val="0"/>
              </a:ext>
            </a:extLst>
          </a:blip>
          <a:srcRect l="7061" t="8159" r="14984" b="7954"/>
          <a:stretch/>
        </p:blipFill>
        <p:spPr bwMode="auto">
          <a:xfrm>
            <a:off x="7890511" y="15716"/>
            <a:ext cx="4191000" cy="3306604"/>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Káº¿t quáº£ hÃ¬nh áº£nh cho bÃ¡o chÃ­"/>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2405" y="3447816"/>
            <a:ext cx="3846195" cy="3403043"/>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8"/>
          <p:cNvSpPr txBox="1">
            <a:spLocks noChangeArrowheads="1"/>
          </p:cNvSpPr>
          <p:nvPr/>
        </p:nvSpPr>
        <p:spPr bwMode="auto">
          <a:xfrm>
            <a:off x="8095298" y="62391"/>
            <a:ext cx="2999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b="1" dirty="0">
                <a:solidFill>
                  <a:srgbClr val="0000FF"/>
                </a:solidFill>
                <a:latin typeface="Calibri" pitchFamily="34" charset="0"/>
                <a:cs typeface="Calibri" pitchFamily="34" charset="0"/>
              </a:rPr>
              <a:t>MUA SẮM TRỰC TUYẾN</a:t>
            </a:r>
          </a:p>
        </p:txBody>
      </p:sp>
      <p:sp>
        <p:nvSpPr>
          <p:cNvPr id="17" name="Text Box 18"/>
          <p:cNvSpPr txBox="1">
            <a:spLocks noChangeArrowheads="1"/>
          </p:cNvSpPr>
          <p:nvPr/>
        </p:nvSpPr>
        <p:spPr bwMode="auto">
          <a:xfrm>
            <a:off x="4062013" y="3610770"/>
            <a:ext cx="134954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b="1" dirty="0">
                <a:solidFill>
                  <a:srgbClr val="0000FF"/>
                </a:solidFill>
                <a:latin typeface="Calibri" pitchFamily="34" charset="0"/>
                <a:cs typeface="Calibri" pitchFamily="34" charset="0"/>
              </a:rPr>
              <a:t>BÁO CHÍ</a:t>
            </a:r>
          </a:p>
        </p:txBody>
      </p:sp>
      <p:sp>
        <p:nvSpPr>
          <p:cNvPr id="76821" name="Text Box 21"/>
          <p:cNvSpPr txBox="1">
            <a:spLocks noChangeArrowheads="1"/>
          </p:cNvSpPr>
          <p:nvPr/>
        </p:nvSpPr>
        <p:spPr bwMode="auto">
          <a:xfrm>
            <a:off x="4724400" y="3200402"/>
            <a:ext cx="28956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b="1" dirty="0">
                <a:solidFill>
                  <a:srgbClr val="0000FF"/>
                </a:solidFill>
                <a:latin typeface="Calibri" pitchFamily="34" charset="0"/>
                <a:cs typeface="Calibri" pitchFamily="34" charset="0"/>
              </a:rPr>
              <a:t>DỊCH VỤ BƯU CHÍNH</a:t>
            </a:r>
          </a:p>
        </p:txBody>
      </p:sp>
    </p:spTree>
    <p:extLst>
      <p:ext uri="{BB962C8B-B14F-4D97-AF65-F5344CB8AC3E}">
        <p14:creationId xmlns:p14="http://schemas.microsoft.com/office/powerpoint/2010/main" val="974163878"/>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65046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Rounded Corners 7">
            <a:extLst>
              <a:ext uri="{FF2B5EF4-FFF2-40B4-BE49-F238E27FC236}">
                <a16:creationId xmlns:a16="http://schemas.microsoft.com/office/drawing/2014/main" id="{83943E22-6FC5-4857-96F1-DB4BDF369685}"/>
              </a:ext>
            </a:extLst>
          </p:cNvPr>
          <p:cNvSpPr/>
          <p:nvPr/>
        </p:nvSpPr>
        <p:spPr>
          <a:xfrm>
            <a:off x="508421" y="1830920"/>
            <a:ext cx="5554754" cy="2142031"/>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just">
              <a:lnSpc>
                <a:spcPct val="150000"/>
              </a:lnSpc>
              <a:defRPr/>
            </a:pPr>
            <a:r>
              <a:rPr lang="en-US" sz="2800" b="1" i="1">
                <a:solidFill>
                  <a:srgbClr val="0000FF"/>
                </a:solidFill>
                <a:latin typeface="Calibri" pitchFamily="34" charset="0"/>
                <a:cs typeface="Calibri" pitchFamily="34" charset="0"/>
              </a:rPr>
              <a:t>Kể tên một số nhà mạng điện thoại và Internet ở nước ta mà em biết.</a:t>
            </a:r>
            <a:endParaRPr lang="en-US" sz="2800" b="1" i="1" dirty="0">
              <a:solidFill>
                <a:srgbClr val="0000FF"/>
              </a:solidFill>
              <a:latin typeface="Calibri" pitchFamily="34" charset="0"/>
              <a:cs typeface="Calibri" pitchFamily="34" charset="0"/>
            </a:endParaRPr>
          </a:p>
        </p:txBody>
      </p:sp>
      <p:pic>
        <p:nvPicPr>
          <p:cNvPr id="21" name="Picture 20">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28136" y="1217789"/>
            <a:ext cx="1000545" cy="1086608"/>
          </a:xfrm>
          <a:prstGeom prst="rect">
            <a:avLst/>
          </a:prstGeom>
        </p:spPr>
      </p:pic>
      <p:pic>
        <p:nvPicPr>
          <p:cNvPr id="9" name="Picture 4" descr="Viễn thông sẽ là ngành có sức tăng trưởng mạnh nhất trong năm 2020 - MVietQ">
            <a:extLst>
              <a:ext uri="{FF2B5EF4-FFF2-40B4-BE49-F238E27FC236}">
                <a16:creationId xmlns:a16="http://schemas.microsoft.com/office/drawing/2014/main" id="{08E37BF4-932E-43EA-B948-E53488DA56A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89377" y="4055630"/>
            <a:ext cx="4338481" cy="2632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descr="Đảm bảo người dân khu đô thị được lựa chọn mạng viễn thông - Báo Khánh Hòa  điện tử">
            <a:extLst>
              <a:ext uri="{FF2B5EF4-FFF2-40B4-BE49-F238E27FC236}">
                <a16:creationId xmlns:a16="http://schemas.microsoft.com/office/drawing/2014/main" id="{36B9D7F2-CBD6-453E-A358-B22AD25A54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85731" y="867762"/>
            <a:ext cx="4677911" cy="31225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par>
                                <p:cTn id="15" presetID="29"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2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dministrator\Desktop\Ảnh GS 9\vinasat.jpg"/>
          <p:cNvPicPr>
            <a:picLocks noChangeAspect="1" noChangeArrowheads="1"/>
          </p:cNvPicPr>
          <p:nvPr/>
        </p:nvPicPr>
        <p:blipFill>
          <a:blip r:embed="rId2"/>
          <a:srcRect/>
          <a:stretch>
            <a:fillRect/>
          </a:stretch>
        </p:blipFill>
        <p:spPr bwMode="auto">
          <a:xfrm>
            <a:off x="5265683" y="2608716"/>
            <a:ext cx="6721371" cy="404122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83627" y="104780"/>
            <a:ext cx="11393214" cy="1692771"/>
          </a:xfrm>
          <a:prstGeom prst="rect">
            <a:avLst/>
          </a:prstGeom>
          <a:solidFill>
            <a:srgbClr val="0000FF"/>
          </a:solidFill>
        </p:spPr>
        <p:txBody>
          <a:bodyPr wrap="square">
            <a:spAutoFit/>
          </a:bodyPr>
          <a:lstStyle/>
          <a:p>
            <a:pPr algn="just"/>
            <a:r>
              <a:rPr lang="en-US" sz="2600" b="1">
                <a:solidFill>
                  <a:schemeClr val="bg1"/>
                </a:solidFill>
                <a:latin typeface="Calibri" pitchFamily="34" charset="0"/>
                <a:cs typeface="Calibri" pitchFamily="34" charset="0"/>
              </a:rPr>
              <a:t>N</a:t>
            </a:r>
            <a:r>
              <a:rPr lang="vi-VN" sz="2600" b="1">
                <a:solidFill>
                  <a:schemeClr val="bg1"/>
                </a:solidFill>
                <a:latin typeface="Calibri" pitchFamily="34" charset="0"/>
                <a:cs typeface="Calibri" pitchFamily="34" charset="0"/>
              </a:rPr>
              <a:t>gày 18/4/2008, vệ tinh VINASAT-1 được phóng thành công lên quỹ đạo, khẳng định chủ quyền không gian vệ tinh của Việt Nam. Đây là sự kiện lịch sử của ngành viễn thông, đánh dấu việc Việt Nam sẽ có chủ quyền trên quỹ đạo không gian và Việt Nam hoàn thiện mạng lưới thông tin liên lạc quốc gia.</a:t>
            </a:r>
            <a:endParaRPr lang="en-US" sz="2600" b="1">
              <a:solidFill>
                <a:schemeClr val="bg1"/>
              </a:solidFill>
              <a:latin typeface="Calibri" pitchFamily="34" charset="0"/>
              <a:cs typeface="Calibri" pitchFamily="34" charset="0"/>
            </a:endParaRPr>
          </a:p>
        </p:txBody>
      </p:sp>
      <p:pic>
        <p:nvPicPr>
          <p:cNvPr id="7172" name="Picture 4" descr="C:\Users\Administrator\Desktop\Ảnh GS 9\Ảnh_minh_họa_VINASAT-2.jpg"/>
          <p:cNvPicPr>
            <a:picLocks noChangeAspect="1" noChangeArrowheads="1"/>
          </p:cNvPicPr>
          <p:nvPr/>
        </p:nvPicPr>
        <p:blipFill>
          <a:blip r:embed="rId3"/>
          <a:srcRect/>
          <a:stretch>
            <a:fillRect/>
          </a:stretch>
        </p:blipFill>
        <p:spPr bwMode="auto">
          <a:xfrm>
            <a:off x="47298" y="1845390"/>
            <a:ext cx="4705692" cy="3071534"/>
          </a:xfrm>
          <a:prstGeom prst="ellipse">
            <a:avLst/>
          </a:prstGeom>
          <a:ln>
            <a:noFill/>
          </a:ln>
          <a:effectLst>
            <a:softEdge rad="112500"/>
          </a:effectLst>
        </p:spPr>
      </p:pic>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72666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61354" y="70765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1. Các nhân tố ảnh hưởng đến sự phát triển và phân bố ngành dịch vụ</a:t>
            </a:r>
          </a:p>
          <a:p>
            <a:pPr marL="571500" indent="-571500"/>
            <a:r>
              <a:rPr lang="en-US" sz="3000" b="1" i="1" u="sng">
                <a:latin typeface="Calibri" pitchFamily="34" charset="0"/>
                <a:cs typeface="Calibri" pitchFamily="34" charset="0"/>
              </a:rPr>
              <a:t>a. Sự phát triển kinh tế</a:t>
            </a:r>
          </a:p>
        </p:txBody>
      </p:sp>
      <p:pic>
        <p:nvPicPr>
          <p:cNvPr id="11" name="Picture 2" descr="Air And Ship Cargo Inc, HD Png Download , Transparent Png Image - PNGitem">
            <a:extLst>
              <a:ext uri="{FF2B5EF4-FFF2-40B4-BE49-F238E27FC236}">
                <a16:creationId xmlns:a16="http://schemas.microsoft.com/office/drawing/2014/main" id="{F3393D8A-32DA-4A53-A3AF-1ADC9873EC6A}"/>
              </a:ext>
            </a:extLst>
          </p:cNvPr>
          <p:cNvPicPr>
            <a:picLocks noChangeAspect="1" noChangeArrowheads="1"/>
          </p:cNvPicPr>
          <p:nvPr/>
        </p:nvPicPr>
        <p:blipFill>
          <a:blip r:embed="rId3" cstate="print">
            <a:extLst>
              <a:ext uri="{BEBA8EAE-BF5A-486C-A8C5-ECC9F3942E4B}">
                <a14:imgProps xmlns:a14="http://schemas.microsoft.com/office/drawing/2010/main">
                  <a14:imgLayer>
                    <a14:imgEffect>
                      <a14:backgroundRemoval t="9167" b="92500" l="6163" r="91628">
                        <a14:foregroundMark x1="42558" y1="92500" x2="42558" y2="92500"/>
                        <a14:foregroundMark x1="8721" y1="58056" x2="8721" y2="58056"/>
                        <a14:foregroundMark x1="6163" y1="53056" x2="6163" y2="53056"/>
                        <a14:foregroundMark x1="67674" y1="59583" x2="67674" y2="59583"/>
                        <a14:foregroundMark x1="91744" y1="70139" x2="91744" y2="70139"/>
                        <a14:foregroundMark x1="85000" y1="66806" x2="85000" y2="66806"/>
                        <a14:foregroundMark x1="48023" y1="19583" x2="48023" y2="19583"/>
                        <a14:foregroundMark x1="41512" y1="20556" x2="41512" y2="20556"/>
                        <a14:foregroundMark x1="62558" y1="9167" x2="62558" y2="9167"/>
                        <a14:foregroundMark x1="46977" y1="16528" x2="46977" y2="16528"/>
                        <a14:foregroundMark x1="45233" y1="17500" x2="45233" y2="17500"/>
                        <a14:foregroundMark x1="10465" y1="42222" x2="10465" y2="42222"/>
                        <a14:foregroundMark x1="13256" y1="42639" x2="13256" y2="42639"/>
                        <a14:foregroundMark x1="9419" y1="42361" x2="9419" y2="42361"/>
                        <a14:foregroundMark x1="25000" y1="42639" x2="25000" y2="42639"/>
                        <a14:foregroundMark x1="22674" y1="42778" x2="22674" y2="42778"/>
                        <a14:foregroundMark x1="24070" y1="43056" x2="24070" y2="43056"/>
                        <a14:foregroundMark x1="26628" y1="43056" x2="26628" y2="43056"/>
                        <a14:foregroundMark x1="15233" y1="24861" x2="15233" y2="24861"/>
                        <a14:foregroundMark x1="14884" y1="24861" x2="14884" y2="24861"/>
                        <a14:foregroundMark x1="14535" y1="24028" x2="14535" y2="24028"/>
                        <a14:backgroundMark x1="31512" y1="88750" x2="31512" y2="88750"/>
                        <a14:backgroundMark x1="52674" y1="82639" x2="52674" y2="82639"/>
                      </a14:backgroundRemoval>
                    </a14:imgEffect>
                  </a14:imgLayer>
                </a14:imgProps>
              </a:ext>
              <a:ext uri="{28A0092B-C50C-407E-A947-70E740481C1C}">
                <a14:useLocalDpi xmlns:a14="http://schemas.microsoft.com/office/drawing/2010/main" val="0"/>
              </a:ext>
            </a:extLst>
          </a:blip>
          <a:srcRect/>
          <a:stretch>
            <a:fillRect/>
          </a:stretch>
        </p:blipFill>
        <p:spPr bwMode="auto">
          <a:xfrm>
            <a:off x="8601352" y="4149967"/>
            <a:ext cx="3404054" cy="2849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8"/>
          <p:cNvSpPr txBox="1"/>
          <p:nvPr/>
        </p:nvSpPr>
        <p:spPr>
          <a:xfrm>
            <a:off x="296584" y="1626568"/>
            <a:ext cx="11617510" cy="3841052"/>
          </a:xfrm>
          <a:prstGeom prst="rect">
            <a:avLst/>
          </a:prstGeom>
          <a:noFill/>
        </p:spPr>
        <p:txBody>
          <a:bodyPr wrap="square" lIns="0" tIns="0" rIns="0" bIns="0" rtlCol="0" anchor="t">
            <a:spAutoFit/>
          </a:bodyPr>
          <a:lstStyle/>
          <a:p>
            <a:pPr algn="just">
              <a:lnSpc>
                <a:spcPct val="130000"/>
              </a:lnSpc>
            </a:pPr>
            <a:r>
              <a:rPr lang="en-US" sz="3200" b="1">
                <a:solidFill>
                  <a:srgbClr val="002060"/>
                </a:solidFill>
                <a:latin typeface="Calibri" pitchFamily="34" charset="0"/>
                <a:cs typeface="Calibri" pitchFamily="34" charset="0"/>
              </a:rPr>
              <a:t>- Q</a:t>
            </a:r>
            <a:r>
              <a:rPr lang="vi-VN" sz="3200" b="1">
                <a:solidFill>
                  <a:srgbClr val="002060"/>
                </a:solidFill>
                <a:latin typeface="Calibri" pitchFamily="34" charset="0"/>
                <a:cs typeface="Calibri" pitchFamily="34" charset="0"/>
              </a:rPr>
              <a:t>uyết định đến sự phát triển của ngành dịch vụ. </a:t>
            </a:r>
            <a:endParaRPr lang="en-US" sz="3200" b="1">
              <a:solidFill>
                <a:srgbClr val="002060"/>
              </a:solidFill>
              <a:latin typeface="Calibri" pitchFamily="34" charset="0"/>
              <a:cs typeface="Calibri" pitchFamily="34" charset="0"/>
            </a:endParaRPr>
          </a:p>
          <a:p>
            <a:pPr algn="just">
              <a:lnSpc>
                <a:spcPct val="130000"/>
              </a:lnSpc>
            </a:pP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Kinh tế phát triển</a:t>
            </a:r>
            <a:r>
              <a:rPr lang="en-US" sz="3200" b="1">
                <a:solidFill>
                  <a:srgbClr val="002060"/>
                </a:solidFill>
                <a:latin typeface="Calibri" pitchFamily="34" charset="0"/>
                <a:cs typeface="Calibri" pitchFamily="34" charset="0"/>
              </a:rPr>
              <a:t> =&gt;</a:t>
            </a:r>
            <a:r>
              <a:rPr lang="vi-VN" sz="3200" b="1">
                <a:solidFill>
                  <a:srgbClr val="002060"/>
                </a:solidFill>
                <a:latin typeface="Calibri" pitchFamily="34" charset="0"/>
                <a:cs typeface="Calibri" pitchFamily="34" charset="0"/>
              </a:rPr>
              <a:t> tăng quy mô</a:t>
            </a:r>
            <a:r>
              <a:rPr lang="en-US" sz="3200" b="1">
                <a:solidFill>
                  <a:srgbClr val="002060"/>
                </a:solidFill>
                <a:latin typeface="Calibri" pitchFamily="34" charset="0"/>
                <a:cs typeface="Calibri" pitchFamily="34" charset="0"/>
              </a:rPr>
              <a:t> và</a:t>
            </a:r>
            <a:r>
              <a:rPr lang="vi-VN" sz="3200" b="1">
                <a:solidFill>
                  <a:srgbClr val="002060"/>
                </a:solidFill>
                <a:latin typeface="Calibri" pitchFamily="34" charset="0"/>
                <a:cs typeface="Calibri" pitchFamily="34" charset="0"/>
              </a:rPr>
              <a:t> tốc độ tăng trưởng dịch vụ. </a:t>
            </a:r>
            <a:endParaRPr lang="en-US" sz="3200" b="1">
              <a:solidFill>
                <a:srgbClr val="002060"/>
              </a:solidFill>
              <a:latin typeface="Calibri" pitchFamily="34" charset="0"/>
              <a:cs typeface="Calibri" pitchFamily="34" charset="0"/>
            </a:endParaRPr>
          </a:p>
          <a:p>
            <a:pPr algn="just">
              <a:lnSpc>
                <a:spcPct val="130000"/>
              </a:lnSpc>
            </a:pPr>
            <a:r>
              <a:rPr lang="en-US" sz="3200" b="1">
                <a:solidFill>
                  <a:srgbClr val="002060"/>
                </a:solidFill>
                <a:latin typeface="Calibri" pitchFamily="34" charset="0"/>
                <a:cs typeface="Calibri" pitchFamily="34" charset="0"/>
              </a:rPr>
              <a:t>- C</a:t>
            </a:r>
            <a:r>
              <a:rPr lang="vi-VN" sz="3200" b="1">
                <a:solidFill>
                  <a:srgbClr val="002060"/>
                </a:solidFill>
                <a:latin typeface="Calibri" pitchFamily="34" charset="0"/>
                <a:cs typeface="Calibri" pitchFamily="34" charset="0"/>
              </a:rPr>
              <a:t>ác ngành sản xuất</a:t>
            </a:r>
            <a:r>
              <a:rPr lang="en-US" sz="3200" b="1">
                <a:solidFill>
                  <a:srgbClr val="002060"/>
                </a:solidFill>
                <a:latin typeface="Calibri" pitchFamily="34" charset="0"/>
                <a:cs typeface="Calibri" pitchFamily="34" charset="0"/>
              </a:rPr>
              <a:t> phát triển =&gt;</a:t>
            </a:r>
            <a:r>
              <a:rPr lang="vi-VN" sz="3200" b="1">
                <a:solidFill>
                  <a:srgbClr val="002060"/>
                </a:solidFill>
                <a:latin typeface="Calibri" pitchFamily="34" charset="0"/>
                <a:cs typeface="Calibri" pitchFamily="34" charset="0"/>
              </a:rPr>
              <a:t> tăng nhu cầu sử dụng các hoạt động dịch vụ</a:t>
            </a:r>
            <a:r>
              <a:rPr lang="en-US" sz="3200" b="1">
                <a:solidFill>
                  <a:srgbClr val="002060"/>
                </a:solidFill>
                <a:latin typeface="Calibri" pitchFamily="34" charset="0"/>
                <a:cs typeface="Calibri" pitchFamily="34" charset="0"/>
              </a:rPr>
              <a:t> (GTVT, BCVT, TCNH,</a:t>
            </a:r>
            <a:r>
              <a:rPr lang="vi-VN" sz="3200" b="1">
                <a:solidFill>
                  <a:srgbClr val="002060"/>
                </a:solidFill>
                <a:latin typeface="Calibri" pitchFamily="34" charset="0"/>
                <a:cs typeface="Calibri" pitchFamily="34" charset="0"/>
              </a:rPr>
              <a:t> thương mại, .</a:t>
            </a:r>
            <a:r>
              <a:rPr lang="en-US" sz="3200" b="1">
                <a:solidFill>
                  <a:srgbClr val="002060"/>
                </a:solidFill>
                <a:latin typeface="Calibri" pitchFamily="34" charset="0"/>
                <a:cs typeface="Calibri" pitchFamily="34" charset="0"/>
              </a:rPr>
              <a:t>.</a:t>
            </a:r>
            <a:r>
              <a:rPr lang="vi-VN" sz="3200" b="1">
                <a:solidFill>
                  <a:srgbClr val="002060"/>
                </a:solidFill>
                <a:latin typeface="Calibri" pitchFamily="34" charset="0"/>
                <a:cs typeface="Calibri" pitchFamily="34" charset="0"/>
              </a:rPr>
              <a:t>.</a:t>
            </a:r>
            <a:r>
              <a:rPr lang="en-US" sz="3200" b="1">
                <a:solidFill>
                  <a:srgbClr val="002060"/>
                </a:solidFill>
                <a:latin typeface="Calibri" pitchFamily="34" charset="0"/>
                <a:cs typeface="Calibri" pitchFamily="34" charset="0"/>
              </a:rPr>
              <a:t>).</a:t>
            </a:r>
          </a:p>
          <a:p>
            <a:pPr algn="just">
              <a:lnSpc>
                <a:spcPct val="130000"/>
              </a:lnSpc>
            </a:pPr>
            <a:r>
              <a:rPr lang="en-US" sz="3200" b="1">
                <a:solidFill>
                  <a:srgbClr val="002060"/>
                </a:solidFill>
                <a:latin typeface="Calibri" pitchFamily="34" charset="0"/>
                <a:cs typeface="Calibri" pitchFamily="34" charset="0"/>
              </a:rPr>
              <a:t>-</a:t>
            </a:r>
            <a:r>
              <a:rPr lang="vi-VN" sz="3200" b="1">
                <a:solidFill>
                  <a:srgbClr val="002060"/>
                </a:solidFill>
                <a:latin typeface="Calibri" pitchFamily="34" charset="0"/>
                <a:cs typeface="Calibri" pitchFamily="34" charset="0"/>
              </a:rPr>
              <a:t> Đông Nam Bộ, Đồng bằng sông Hồngg có kinh tế phát triển </a:t>
            </a:r>
            <a:r>
              <a:rPr lang="en-US" sz="3200" b="1">
                <a:solidFill>
                  <a:srgbClr val="002060"/>
                </a:solidFill>
                <a:latin typeface="Calibri" pitchFamily="34" charset="0"/>
                <a:cs typeface="Calibri" pitchFamily="34" charset="0"/>
              </a:rPr>
              <a:t>nhất</a:t>
            </a:r>
            <a:r>
              <a:rPr lang="vi-VN" sz="3200" b="1">
                <a:solidFill>
                  <a:srgbClr val="002060"/>
                </a:solidFill>
                <a:latin typeface="Calibri" pitchFamily="34" charset="0"/>
                <a:cs typeface="Calibri" pitchFamily="34" charset="0"/>
              </a:rPr>
              <a:t> nên</a:t>
            </a: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dịch vụ phát triển đa dạng</a:t>
            </a:r>
            <a:r>
              <a:rPr lang="en-US" sz="3200" b="1">
                <a:solidFill>
                  <a:srgbClr val="002060"/>
                </a:solidFill>
                <a:latin typeface="Calibri" pitchFamily="34" charset="0"/>
                <a:cs typeface="Calibri" pitchFamily="34" charset="0"/>
              </a:rPr>
              <a:t> nhất</a:t>
            </a:r>
            <a:r>
              <a:rPr lang="vi-VN" sz="3200" b="1">
                <a:solidFill>
                  <a:srgbClr val="002060"/>
                </a:solidFill>
                <a:latin typeface="Calibri" pitchFamily="34" charset="0"/>
                <a:cs typeface="Calibri" pitchFamily="34" charset="0"/>
              </a:rPr>
              <a:t>.</a:t>
            </a:r>
            <a:endParaRPr lang="en-US" sz="3200" b="1">
              <a:solidFill>
                <a:srgbClr val="002060"/>
              </a:solidFill>
              <a:latin typeface="Calibri" pitchFamily="34" charset="0"/>
              <a:cs typeface="Calibri" pitchFamily="34" charset="0"/>
            </a:endParaRPr>
          </a:p>
        </p:txBody>
      </p:sp>
      <p:sp>
        <p:nvSpPr>
          <p:cNvPr id="7" name="TextBox 6"/>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p:cTn id="35"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ỗ dành sẵn cho Chân trang 4">
            <a:extLst>
              <a:ext uri="{FF2B5EF4-FFF2-40B4-BE49-F238E27FC236}">
                <a16:creationId xmlns:a16="http://schemas.microsoft.com/office/drawing/2014/main" id="{AD64ED44-3650-4297-A08D-305BBB05FB71}"/>
              </a:ext>
            </a:extLst>
          </p:cNvPr>
          <p:cNvSpPr>
            <a:spLocks noGrp="1"/>
          </p:cNvSpPr>
          <p:nvPr>
            <p:ph type="ftr" sz="quarter" idx="11"/>
          </p:nvPr>
        </p:nvSpPr>
        <p:spPr/>
        <p:txBody>
          <a:bodyPr/>
          <a:lstStyle/>
          <a:p>
            <a:pPr fontAlgn="base">
              <a:spcBef>
                <a:spcPct val="0"/>
              </a:spcBef>
              <a:spcAft>
                <a:spcPct val="0"/>
              </a:spcAft>
            </a:pPr>
            <a:r>
              <a:rPr lang="en-US" altLang="vi-VN" b="1">
                <a:latin typeface="Calibri" pitchFamily="34" charset="0"/>
                <a:cs typeface="Calibri" pitchFamily="34" charset="0"/>
              </a:rPr>
              <a:t>Phạm Xuân An- THCS Hưng Thành - VĨnh Lợi - Bạc Liêu</a:t>
            </a:r>
          </a:p>
        </p:txBody>
      </p:sp>
      <p:sp>
        <p:nvSpPr>
          <p:cNvPr id="14" name="Chỗ dành sẵn cho Số hiệu Bản chiếu 5">
            <a:extLst>
              <a:ext uri="{FF2B5EF4-FFF2-40B4-BE49-F238E27FC236}">
                <a16:creationId xmlns:a16="http://schemas.microsoft.com/office/drawing/2014/main" id="{224315B2-B25A-452A-950D-13F3805B1546}"/>
              </a:ext>
            </a:extLst>
          </p:cNvPr>
          <p:cNvSpPr>
            <a:spLocks noGrp="1"/>
          </p:cNvSpPr>
          <p:nvPr>
            <p:ph type="sldNum" sz="quarter" idx="12"/>
          </p:nvPr>
        </p:nvSpPr>
        <p:spPr/>
        <p:txBody>
          <a:bodyPr/>
          <a:lstStyle/>
          <a:p>
            <a:pPr algn="ctr" fontAlgn="base">
              <a:spcBef>
                <a:spcPct val="0"/>
              </a:spcBef>
              <a:spcAft>
                <a:spcPct val="0"/>
              </a:spcAft>
            </a:pPr>
            <a:fld id="{7D614133-071E-41FD-A917-E269C36CDC98}" type="slidenum">
              <a:rPr lang="vi-VN" altLang="vi-VN" b="1">
                <a:latin typeface="Calibri" pitchFamily="34" charset="0"/>
                <a:cs typeface="Calibri" pitchFamily="34" charset="0"/>
              </a:rPr>
              <a:pPr algn="ctr" fontAlgn="base">
                <a:spcBef>
                  <a:spcPct val="0"/>
                </a:spcBef>
                <a:spcAft>
                  <a:spcPct val="0"/>
                </a:spcAft>
              </a:pPr>
              <a:t>40</a:t>
            </a:fld>
            <a:endParaRPr lang="vi-VN" altLang="vi-VN" b="1">
              <a:latin typeface="Calibri" pitchFamily="34" charset="0"/>
              <a:cs typeface="Calibri" pitchFamily="34" charset="0"/>
            </a:endParaRPr>
          </a:p>
        </p:txBody>
      </p:sp>
      <p:pic>
        <p:nvPicPr>
          <p:cNvPr id="32770" name="Picture 16" descr="img-1205140648-1">
            <a:extLst>
              <a:ext uri="{FF2B5EF4-FFF2-40B4-BE49-F238E27FC236}">
                <a16:creationId xmlns:a16="http://schemas.microsoft.com/office/drawing/2014/main" id="{48FEEB37-2B26-4720-8050-418A9ED0B570}"/>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3505200"/>
            <a:ext cx="6172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7" descr="vinasat-1__1-9101c">
            <a:extLst>
              <a:ext uri="{FF2B5EF4-FFF2-40B4-BE49-F238E27FC236}">
                <a16:creationId xmlns:a16="http://schemas.microsoft.com/office/drawing/2014/main" id="{C637028A-A527-45B7-8E56-D87588E9E7D9}"/>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6248400" y="3505200"/>
            <a:ext cx="5943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9" descr="vinasat">
            <a:extLst>
              <a:ext uri="{FF2B5EF4-FFF2-40B4-BE49-F238E27FC236}">
                <a16:creationId xmlns:a16="http://schemas.microsoft.com/office/drawing/2014/main" id="{53774325-C783-46DE-BF2D-2668CF1DB2A9}"/>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6248400" y="0"/>
            <a:ext cx="5943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2" descr="vinasat">
            <a:extLst>
              <a:ext uri="{FF2B5EF4-FFF2-40B4-BE49-F238E27FC236}">
                <a16:creationId xmlns:a16="http://schemas.microsoft.com/office/drawing/2014/main" id="{E35EBC9D-DE90-4692-976B-BCFDF5BD5583}"/>
              </a:ext>
            </a:extLst>
          </p:cNvPr>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0" y="0"/>
            <a:ext cx="6172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687" name="Text Box 23">
            <a:extLst>
              <a:ext uri="{FF2B5EF4-FFF2-40B4-BE49-F238E27FC236}">
                <a16:creationId xmlns:a16="http://schemas.microsoft.com/office/drawing/2014/main" id="{F1782156-EFC0-42FB-8F75-4CB294AC94C3}"/>
              </a:ext>
            </a:extLst>
          </p:cNvPr>
          <p:cNvSpPr txBox="1">
            <a:spLocks noChangeArrowheads="1"/>
          </p:cNvSpPr>
          <p:nvPr/>
        </p:nvSpPr>
        <p:spPr bwMode="auto">
          <a:xfrm>
            <a:off x="407965" y="3167568"/>
            <a:ext cx="1131042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Aft>
                <a:spcPct val="0"/>
              </a:spcAft>
            </a:pPr>
            <a:r>
              <a:rPr lang="en-US" altLang="vi-VN" sz="3200" b="1">
                <a:solidFill>
                  <a:srgbClr val="0000FF"/>
                </a:solidFill>
                <a:cs typeface="Calibri" pitchFamily="34" charset="0"/>
              </a:rPr>
              <a:t>Việt Nam đã phóng thành công vệ tinh VINASAT 1&amp;2 lên quỹ đạo</a:t>
            </a:r>
          </a:p>
        </p:txBody>
      </p:sp>
      <p:sp>
        <p:nvSpPr>
          <p:cNvPr id="32775" name="Text Box 24">
            <a:extLst>
              <a:ext uri="{FF2B5EF4-FFF2-40B4-BE49-F238E27FC236}">
                <a16:creationId xmlns:a16="http://schemas.microsoft.com/office/drawing/2014/main" id="{6CF4A9FD-46D2-4371-ADE9-F19B88A645E8}"/>
              </a:ext>
            </a:extLst>
          </p:cNvPr>
          <p:cNvSpPr txBox="1">
            <a:spLocks noChangeArrowheads="1"/>
          </p:cNvSpPr>
          <p:nvPr/>
        </p:nvSpPr>
        <p:spPr bwMode="auto">
          <a:xfrm>
            <a:off x="7620000" y="2"/>
            <a:ext cx="266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50000"/>
              </a:spcBef>
              <a:spcAft>
                <a:spcPct val="0"/>
              </a:spcAft>
            </a:pPr>
            <a:endParaRPr lang="en-US" altLang="vi-VN" sz="2400" b="1">
              <a:solidFill>
                <a:prstClr val="black"/>
              </a:solidFill>
              <a:cs typeface="Calibri" pitchFamily="34" charset="0"/>
            </a:endParaRPr>
          </a:p>
        </p:txBody>
      </p:sp>
      <p:sp>
        <p:nvSpPr>
          <p:cNvPr id="32776" name="Text Box 25">
            <a:extLst>
              <a:ext uri="{FF2B5EF4-FFF2-40B4-BE49-F238E27FC236}">
                <a16:creationId xmlns:a16="http://schemas.microsoft.com/office/drawing/2014/main" id="{09266B30-4D82-4AF5-A41F-C5FFE4D0BBF1}"/>
              </a:ext>
            </a:extLst>
          </p:cNvPr>
          <p:cNvSpPr txBox="1">
            <a:spLocks noChangeArrowheads="1"/>
          </p:cNvSpPr>
          <p:nvPr/>
        </p:nvSpPr>
        <p:spPr bwMode="auto">
          <a:xfrm>
            <a:off x="8229600" y="3"/>
            <a:ext cx="2438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50000"/>
              </a:spcBef>
              <a:spcAft>
                <a:spcPct val="0"/>
              </a:spcAft>
            </a:pPr>
            <a:r>
              <a:rPr lang="en-US" altLang="vi-VN" sz="2400" b="1">
                <a:solidFill>
                  <a:srgbClr val="FF00FF"/>
                </a:solidFill>
                <a:cs typeface="Calibri" pitchFamily="34" charset="0"/>
              </a:rPr>
              <a:t>19/4/2008</a:t>
            </a:r>
          </a:p>
        </p:txBody>
      </p:sp>
      <p:sp>
        <p:nvSpPr>
          <p:cNvPr id="32777" name="Text Box 26">
            <a:extLst>
              <a:ext uri="{FF2B5EF4-FFF2-40B4-BE49-F238E27FC236}">
                <a16:creationId xmlns:a16="http://schemas.microsoft.com/office/drawing/2014/main" id="{CFB2C9C2-BE35-4C88-966C-8C1C3EB1C210}"/>
              </a:ext>
            </a:extLst>
          </p:cNvPr>
          <p:cNvSpPr txBox="1">
            <a:spLocks noChangeArrowheads="1"/>
          </p:cNvSpPr>
          <p:nvPr/>
        </p:nvSpPr>
        <p:spPr bwMode="auto">
          <a:xfrm>
            <a:off x="8458200" y="6262688"/>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50000"/>
              </a:spcBef>
              <a:spcAft>
                <a:spcPct val="0"/>
              </a:spcAft>
            </a:pPr>
            <a:r>
              <a:rPr lang="en-US" altLang="vi-VN" sz="2400" b="1">
                <a:solidFill>
                  <a:srgbClr val="FF00FF"/>
                </a:solidFill>
                <a:cs typeface="Calibri" pitchFamily="34" charset="0"/>
              </a:rPr>
              <a:t>16/5/2012</a:t>
            </a:r>
          </a:p>
        </p:txBody>
      </p:sp>
      <p:sp>
        <p:nvSpPr>
          <p:cNvPr id="10" name="Up Arrow 9">
            <a:hlinkClick r:id="rId7" action="ppaction://hlinksldjump"/>
            <a:extLst>
              <a:ext uri="{FF2B5EF4-FFF2-40B4-BE49-F238E27FC236}">
                <a16:creationId xmlns:a16="http://schemas.microsoft.com/office/drawing/2014/main" id="{09C01333-7A8B-4E58-9E2B-1C065FC551B4}"/>
              </a:ext>
            </a:extLst>
          </p:cNvPr>
          <p:cNvSpPr/>
          <p:nvPr/>
        </p:nvSpPr>
        <p:spPr>
          <a:xfrm>
            <a:off x="9829800" y="6172200"/>
            <a:ext cx="762000" cy="533400"/>
          </a:xfrm>
          <a:prstGeom prst="upArrow">
            <a:avLst/>
          </a:prstGeom>
          <a:solidFill>
            <a:srgbClr val="44EEE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b="1">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4938758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par>
                                <p:cTn id="15" presetID="29" presetClass="entr" presetSubtype="0" fill="hold" nodeType="withEffect">
                                  <p:stCondLst>
                                    <p:cond delay="0"/>
                                  </p:stCondLst>
                                  <p:childTnLst>
                                    <p:set>
                                      <p:cBhvr>
                                        <p:cTn id="16" dur="1" fill="hold">
                                          <p:stCondLst>
                                            <p:cond delay="0"/>
                                          </p:stCondLst>
                                        </p:cTn>
                                        <p:tgtEl>
                                          <p:spTgt spid="32770"/>
                                        </p:tgtEl>
                                        <p:attrNameLst>
                                          <p:attrName>style.visibility</p:attrName>
                                        </p:attrNameLst>
                                      </p:cBhvr>
                                      <p:to>
                                        <p:strVal val="visible"/>
                                      </p:to>
                                    </p:set>
                                    <p:anim calcmode="lin" valueType="num">
                                      <p:cBhvr>
                                        <p:cTn id="17" dur="1000" fill="hold"/>
                                        <p:tgtEl>
                                          <p:spTgt spid="32770"/>
                                        </p:tgtEl>
                                        <p:attrNameLst>
                                          <p:attrName>ppt_x</p:attrName>
                                        </p:attrNameLst>
                                      </p:cBhvr>
                                      <p:tavLst>
                                        <p:tav tm="0">
                                          <p:val>
                                            <p:strVal val="#ppt_x-.2"/>
                                          </p:val>
                                        </p:tav>
                                        <p:tav tm="100000">
                                          <p:val>
                                            <p:strVal val="#ppt_x"/>
                                          </p:val>
                                        </p:tav>
                                      </p:tavLst>
                                    </p:anim>
                                    <p:anim calcmode="lin" valueType="num">
                                      <p:cBhvr>
                                        <p:cTn id="18" dur="1000" fill="hold"/>
                                        <p:tgtEl>
                                          <p:spTgt spid="3277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2770"/>
                                        </p:tgtEl>
                                      </p:cBhvr>
                                    </p:animEffect>
                                  </p:childTnLst>
                                </p:cTn>
                              </p:par>
                              <p:par>
                                <p:cTn id="20" presetID="29" presetClass="entr" presetSubtype="0" fill="hold" nodeType="withEffect">
                                  <p:stCondLst>
                                    <p:cond delay="0"/>
                                  </p:stCondLst>
                                  <p:childTnLst>
                                    <p:set>
                                      <p:cBhvr>
                                        <p:cTn id="21" dur="1" fill="hold">
                                          <p:stCondLst>
                                            <p:cond delay="0"/>
                                          </p:stCondLst>
                                        </p:cTn>
                                        <p:tgtEl>
                                          <p:spTgt spid="32771"/>
                                        </p:tgtEl>
                                        <p:attrNameLst>
                                          <p:attrName>style.visibility</p:attrName>
                                        </p:attrNameLst>
                                      </p:cBhvr>
                                      <p:to>
                                        <p:strVal val="visible"/>
                                      </p:to>
                                    </p:set>
                                    <p:anim calcmode="lin" valueType="num">
                                      <p:cBhvr>
                                        <p:cTn id="22" dur="1000" fill="hold"/>
                                        <p:tgtEl>
                                          <p:spTgt spid="32771"/>
                                        </p:tgtEl>
                                        <p:attrNameLst>
                                          <p:attrName>ppt_x</p:attrName>
                                        </p:attrNameLst>
                                      </p:cBhvr>
                                      <p:tavLst>
                                        <p:tav tm="0">
                                          <p:val>
                                            <p:strVal val="#ppt_x-.2"/>
                                          </p:val>
                                        </p:tav>
                                        <p:tav tm="100000">
                                          <p:val>
                                            <p:strVal val="#ppt_x"/>
                                          </p:val>
                                        </p:tav>
                                      </p:tavLst>
                                    </p:anim>
                                    <p:anim calcmode="lin" valueType="num">
                                      <p:cBhvr>
                                        <p:cTn id="23" dur="1000" fill="hold"/>
                                        <p:tgtEl>
                                          <p:spTgt spid="3277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2771"/>
                                        </p:tgtEl>
                                      </p:cBhvr>
                                    </p:animEffect>
                                  </p:childTnLst>
                                </p:cTn>
                              </p:par>
                              <p:par>
                                <p:cTn id="25" presetID="29" presetClass="entr" presetSubtype="0" fill="hold" nodeType="withEffect">
                                  <p:stCondLst>
                                    <p:cond delay="0"/>
                                  </p:stCondLst>
                                  <p:childTnLst>
                                    <p:set>
                                      <p:cBhvr>
                                        <p:cTn id="26" dur="1" fill="hold">
                                          <p:stCondLst>
                                            <p:cond delay="0"/>
                                          </p:stCondLst>
                                        </p:cTn>
                                        <p:tgtEl>
                                          <p:spTgt spid="32772"/>
                                        </p:tgtEl>
                                        <p:attrNameLst>
                                          <p:attrName>style.visibility</p:attrName>
                                        </p:attrNameLst>
                                      </p:cBhvr>
                                      <p:to>
                                        <p:strVal val="visible"/>
                                      </p:to>
                                    </p:set>
                                    <p:anim calcmode="lin" valueType="num">
                                      <p:cBhvr>
                                        <p:cTn id="27" dur="1000" fill="hold"/>
                                        <p:tgtEl>
                                          <p:spTgt spid="32772"/>
                                        </p:tgtEl>
                                        <p:attrNameLst>
                                          <p:attrName>ppt_x</p:attrName>
                                        </p:attrNameLst>
                                      </p:cBhvr>
                                      <p:tavLst>
                                        <p:tav tm="0">
                                          <p:val>
                                            <p:strVal val="#ppt_x-.2"/>
                                          </p:val>
                                        </p:tav>
                                        <p:tav tm="100000">
                                          <p:val>
                                            <p:strVal val="#ppt_x"/>
                                          </p:val>
                                        </p:tav>
                                      </p:tavLst>
                                    </p:anim>
                                    <p:anim calcmode="lin" valueType="num">
                                      <p:cBhvr>
                                        <p:cTn id="28" dur="1000" fill="hold"/>
                                        <p:tgtEl>
                                          <p:spTgt spid="3277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2772"/>
                                        </p:tgtEl>
                                      </p:cBhvr>
                                    </p:animEffect>
                                  </p:childTnLst>
                                </p:cTn>
                              </p:par>
                              <p:par>
                                <p:cTn id="30" presetID="29" presetClass="entr" presetSubtype="0" fill="hold" nodeType="withEffect">
                                  <p:stCondLst>
                                    <p:cond delay="0"/>
                                  </p:stCondLst>
                                  <p:childTnLst>
                                    <p:set>
                                      <p:cBhvr>
                                        <p:cTn id="31" dur="1" fill="hold">
                                          <p:stCondLst>
                                            <p:cond delay="0"/>
                                          </p:stCondLst>
                                        </p:cTn>
                                        <p:tgtEl>
                                          <p:spTgt spid="41989"/>
                                        </p:tgtEl>
                                        <p:attrNameLst>
                                          <p:attrName>style.visibility</p:attrName>
                                        </p:attrNameLst>
                                      </p:cBhvr>
                                      <p:to>
                                        <p:strVal val="visible"/>
                                      </p:to>
                                    </p:set>
                                    <p:anim calcmode="lin" valueType="num">
                                      <p:cBhvr>
                                        <p:cTn id="32" dur="1000" fill="hold"/>
                                        <p:tgtEl>
                                          <p:spTgt spid="41989"/>
                                        </p:tgtEl>
                                        <p:attrNameLst>
                                          <p:attrName>ppt_x</p:attrName>
                                        </p:attrNameLst>
                                      </p:cBhvr>
                                      <p:tavLst>
                                        <p:tav tm="0">
                                          <p:val>
                                            <p:strVal val="#ppt_x-.2"/>
                                          </p:val>
                                        </p:tav>
                                        <p:tav tm="100000">
                                          <p:val>
                                            <p:strVal val="#ppt_x"/>
                                          </p:val>
                                        </p:tav>
                                      </p:tavLst>
                                    </p:anim>
                                    <p:anim calcmode="lin" valueType="num">
                                      <p:cBhvr>
                                        <p:cTn id="33" dur="1000" fill="hold"/>
                                        <p:tgtEl>
                                          <p:spTgt spid="4198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1989"/>
                                        </p:tgtEl>
                                      </p:cBhvr>
                                    </p:animEffect>
                                  </p:childTnLst>
                                </p:cTn>
                              </p:par>
                              <p:par>
                                <p:cTn id="35" presetID="29" presetClass="entr" presetSubtype="0" fill="hold" grpId="0" nodeType="withEffect" nodePh="1">
                                  <p:stCondLst>
                                    <p:cond delay="0"/>
                                  </p:stCondLst>
                                  <p:endCondLst>
                                    <p:cond evt="begin" delay="0">
                                      <p:tn val="35"/>
                                    </p:cond>
                                  </p:endCondLst>
                                  <p:childTnLst>
                                    <p:set>
                                      <p:cBhvr>
                                        <p:cTn id="36" dur="1" fill="hold">
                                          <p:stCondLst>
                                            <p:cond delay="0"/>
                                          </p:stCondLst>
                                        </p:cTn>
                                        <p:tgtEl>
                                          <p:spTgt spid="32775"/>
                                        </p:tgtEl>
                                        <p:attrNameLst>
                                          <p:attrName>style.visibility</p:attrName>
                                        </p:attrNameLst>
                                      </p:cBhvr>
                                      <p:to>
                                        <p:strVal val="visible"/>
                                      </p:to>
                                    </p:set>
                                    <p:anim calcmode="lin" valueType="num">
                                      <p:cBhvr>
                                        <p:cTn id="37" dur="1000" fill="hold"/>
                                        <p:tgtEl>
                                          <p:spTgt spid="32775"/>
                                        </p:tgtEl>
                                        <p:attrNameLst>
                                          <p:attrName>ppt_x</p:attrName>
                                        </p:attrNameLst>
                                      </p:cBhvr>
                                      <p:tavLst>
                                        <p:tav tm="0">
                                          <p:val>
                                            <p:strVal val="#ppt_x-.2"/>
                                          </p:val>
                                        </p:tav>
                                        <p:tav tm="100000">
                                          <p:val>
                                            <p:strVal val="#ppt_x"/>
                                          </p:val>
                                        </p:tav>
                                      </p:tavLst>
                                    </p:anim>
                                    <p:anim calcmode="lin" valueType="num">
                                      <p:cBhvr>
                                        <p:cTn id="38" dur="1000" fill="hold"/>
                                        <p:tgtEl>
                                          <p:spTgt spid="3277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2775"/>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32776"/>
                                        </p:tgtEl>
                                        <p:attrNameLst>
                                          <p:attrName>style.visibility</p:attrName>
                                        </p:attrNameLst>
                                      </p:cBhvr>
                                      <p:to>
                                        <p:strVal val="visible"/>
                                      </p:to>
                                    </p:set>
                                    <p:anim calcmode="lin" valueType="num">
                                      <p:cBhvr>
                                        <p:cTn id="42" dur="1000" fill="hold"/>
                                        <p:tgtEl>
                                          <p:spTgt spid="32776"/>
                                        </p:tgtEl>
                                        <p:attrNameLst>
                                          <p:attrName>ppt_x</p:attrName>
                                        </p:attrNameLst>
                                      </p:cBhvr>
                                      <p:tavLst>
                                        <p:tav tm="0">
                                          <p:val>
                                            <p:strVal val="#ppt_x-.2"/>
                                          </p:val>
                                        </p:tav>
                                        <p:tav tm="100000">
                                          <p:val>
                                            <p:strVal val="#ppt_x"/>
                                          </p:val>
                                        </p:tav>
                                      </p:tavLst>
                                    </p:anim>
                                    <p:anim calcmode="lin" valueType="num">
                                      <p:cBhvr>
                                        <p:cTn id="43" dur="1000" fill="hold"/>
                                        <p:tgtEl>
                                          <p:spTgt spid="3277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2776"/>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32777"/>
                                        </p:tgtEl>
                                        <p:attrNameLst>
                                          <p:attrName>style.visibility</p:attrName>
                                        </p:attrNameLst>
                                      </p:cBhvr>
                                      <p:to>
                                        <p:strVal val="visible"/>
                                      </p:to>
                                    </p:set>
                                    <p:anim calcmode="lin" valueType="num">
                                      <p:cBhvr>
                                        <p:cTn id="47" dur="1000" fill="hold"/>
                                        <p:tgtEl>
                                          <p:spTgt spid="32777"/>
                                        </p:tgtEl>
                                        <p:attrNameLst>
                                          <p:attrName>ppt_x</p:attrName>
                                        </p:attrNameLst>
                                      </p:cBhvr>
                                      <p:tavLst>
                                        <p:tav tm="0">
                                          <p:val>
                                            <p:strVal val="#ppt_x-.2"/>
                                          </p:val>
                                        </p:tav>
                                        <p:tav tm="100000">
                                          <p:val>
                                            <p:strVal val="#ppt_x"/>
                                          </p:val>
                                        </p:tav>
                                      </p:tavLst>
                                    </p:anim>
                                    <p:anim calcmode="lin" valueType="num">
                                      <p:cBhvr>
                                        <p:cTn id="48" dur="1000" fill="hold"/>
                                        <p:tgtEl>
                                          <p:spTgt spid="3277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2777"/>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ppt_x</p:attrName>
                                        </p:attrNameLst>
                                      </p:cBhvr>
                                      <p:tavLst>
                                        <p:tav tm="0">
                                          <p:val>
                                            <p:strVal val="#ppt_x-.2"/>
                                          </p:val>
                                        </p:tav>
                                        <p:tav tm="100000">
                                          <p:val>
                                            <p:strVal val="#ppt_x"/>
                                          </p:val>
                                        </p:tav>
                                      </p:tavLst>
                                    </p:anim>
                                    <p:anim calcmode="lin" valueType="num">
                                      <p:cBhvr>
                                        <p:cTn id="5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625687"/>
                                        </p:tgtEl>
                                        <p:attrNameLst>
                                          <p:attrName>style.visibility</p:attrName>
                                        </p:attrNameLst>
                                      </p:cBhvr>
                                      <p:to>
                                        <p:strVal val="visible"/>
                                      </p:to>
                                    </p:set>
                                    <p:anim calcmode="lin" valueType="num">
                                      <p:cBhvr additive="base">
                                        <p:cTn id="59" dur="1000" fill="hold"/>
                                        <p:tgtEl>
                                          <p:spTgt spid="625687"/>
                                        </p:tgtEl>
                                        <p:attrNameLst>
                                          <p:attrName>ppt_x</p:attrName>
                                        </p:attrNameLst>
                                      </p:cBhvr>
                                      <p:tavLst>
                                        <p:tav tm="0">
                                          <p:val>
                                            <p:strVal val="0-#ppt_w/2"/>
                                          </p:val>
                                        </p:tav>
                                        <p:tav tm="100000">
                                          <p:val>
                                            <p:strVal val="#ppt_x"/>
                                          </p:val>
                                        </p:tav>
                                      </p:tavLst>
                                    </p:anim>
                                    <p:anim calcmode="lin" valueType="num">
                                      <p:cBhvr additive="base">
                                        <p:cTn id="60" dur="1000" fill="hold"/>
                                        <p:tgtEl>
                                          <p:spTgt spid="6256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25687" grpId="0" animBg="1"/>
      <p:bldP spid="32775" grpId="0"/>
      <p:bldP spid="32776" grpId="0" animBg="1"/>
      <p:bldP spid="32777" grpId="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8A5D7940-BD4C-4616-96D4-231D5D0EF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3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4D7FDC2-93B5-4B01-BF17-877A3C680E5E}"/>
              </a:ext>
            </a:extLst>
          </p:cNvPr>
          <p:cNvSpPr/>
          <p:nvPr/>
        </p:nvSpPr>
        <p:spPr>
          <a:xfrm>
            <a:off x="0" y="0"/>
            <a:ext cx="379141" cy="53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409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pic>
        <p:nvPicPr>
          <p:cNvPr id="46" name="Picture 45">
            <a:extLst>
              <a:ext uri="{FF2B5EF4-FFF2-40B4-BE49-F238E27FC236}">
                <a16:creationId xmlns:a16="http://schemas.microsoft.com/office/drawing/2014/main" id="{A55BAB53-F2A5-4408-9862-F215DBF371D7}"/>
              </a:ext>
            </a:extLst>
          </p:cNvPr>
          <p:cNvPicPr>
            <a:picLocks noChangeAspect="1"/>
          </p:cNvPicPr>
          <p:nvPr/>
        </p:nvPicPr>
        <p:blipFill>
          <a:blip r:embed="rId3"/>
          <a:stretch>
            <a:fillRect/>
          </a:stretch>
        </p:blipFill>
        <p:spPr>
          <a:xfrm>
            <a:off x="1042680" y="348310"/>
            <a:ext cx="9652288" cy="59153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áº¿t quáº£ hÃ¬nh áº£nh cho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953" y="2499371"/>
            <a:ext cx="4632960" cy="27782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0720" y="2224574"/>
            <a:ext cx="11155680" cy="4616648"/>
          </a:xfrm>
          <a:prstGeom prst="rect">
            <a:avLst/>
          </a:prstGeom>
        </p:spPr>
        <p:txBody>
          <a:bodyPr wrap="square">
            <a:spAutoFit/>
          </a:bodyPr>
          <a:lstStyle/>
          <a:p>
            <a:pPr algn="just">
              <a:lnSpc>
                <a:spcPct val="150000"/>
              </a:lnSpc>
              <a:tabLst>
                <a:tab pos="114300" algn="l"/>
                <a:tab pos="228600" algn="l"/>
                <a:tab pos="360045" algn="l"/>
                <a:tab pos="540385" algn="l"/>
                <a:tab pos="914400" algn="l"/>
              </a:tabLst>
            </a:pPr>
            <a:r>
              <a:rPr lang="en-US" sz="2800" b="1" i="1">
                <a:solidFill>
                  <a:srgbClr val="0000FF"/>
                </a:solidFill>
                <a:latin typeface="Calibri" pitchFamily="34" charset="0"/>
                <a:ea typeface="Times New Roman" panose="02020603050405020304" pitchFamily="18" charset="0"/>
                <a:cs typeface="Calibri" pitchFamily="34" charset="0"/>
              </a:rPr>
              <a:t>* Tích </a:t>
            </a:r>
            <a:r>
              <a:rPr lang="en-US" sz="2800" b="1" i="1" dirty="0" err="1">
                <a:solidFill>
                  <a:srgbClr val="0000FF"/>
                </a:solidFill>
                <a:latin typeface="Calibri" pitchFamily="34" charset="0"/>
                <a:ea typeface="Times New Roman" panose="02020603050405020304" pitchFamily="18" charset="0"/>
                <a:cs typeface="Calibri" pitchFamily="34" charset="0"/>
              </a:rPr>
              <a:t>cực</a:t>
            </a:r>
            <a:r>
              <a:rPr lang="en-US" sz="2800" b="1" i="1">
                <a:solidFill>
                  <a:srgbClr val="0000FF"/>
                </a:solidFill>
                <a:latin typeface="Calibri" pitchFamily="34" charset="0"/>
                <a:ea typeface="Times New Roman" panose="02020603050405020304" pitchFamily="18" charset="0"/>
                <a:cs typeface="Calibri" pitchFamily="34" charset="0"/>
              </a:rPr>
              <a:t>: </a:t>
            </a:r>
          </a:p>
          <a:p>
            <a:pPr algn="just">
              <a:lnSpc>
                <a:spcPct val="150000"/>
              </a:lnSpc>
              <a:tabLst>
                <a:tab pos="114300" algn="l"/>
                <a:tab pos="228600" algn="l"/>
                <a:tab pos="360045" algn="l"/>
                <a:tab pos="540385" algn="l"/>
                <a:tab pos="914400" algn="l"/>
              </a:tabLst>
            </a:pPr>
            <a:r>
              <a:rPr lang="en-US" sz="2800" b="1" i="1">
                <a:solidFill>
                  <a:srgbClr val="0000FF"/>
                </a:solidFill>
                <a:latin typeface="Calibri" pitchFamily="34" charset="0"/>
                <a:ea typeface="Times New Roman" panose="02020603050405020304" pitchFamily="18" charset="0"/>
                <a:cs typeface="Calibri" pitchFamily="34" charset="0"/>
              </a:rPr>
              <a:t>+ Liên </a:t>
            </a:r>
            <a:r>
              <a:rPr lang="en-US" sz="2800" b="1" i="1" dirty="0" err="1">
                <a:solidFill>
                  <a:srgbClr val="0000FF"/>
                </a:solidFill>
                <a:latin typeface="Calibri" pitchFamily="34" charset="0"/>
                <a:ea typeface="Times New Roman" panose="02020603050405020304" pitchFamily="18" charset="0"/>
                <a:cs typeface="Calibri" pitchFamily="34" charset="0"/>
              </a:rPr>
              <a:t>lạc</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trao</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đổi</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thông</a:t>
            </a:r>
            <a:r>
              <a:rPr lang="en-US" sz="2800" b="1" i="1" dirty="0">
                <a:solidFill>
                  <a:srgbClr val="0000FF"/>
                </a:solidFill>
                <a:latin typeface="Calibri" pitchFamily="34" charset="0"/>
                <a:ea typeface="Times New Roman" panose="02020603050405020304" pitchFamily="18" charset="0"/>
                <a:cs typeface="Calibri" pitchFamily="34" charset="0"/>
              </a:rPr>
              <a:t> tin </a:t>
            </a:r>
            <a:r>
              <a:rPr lang="en-US" sz="2800" b="1" i="1" err="1">
                <a:solidFill>
                  <a:srgbClr val="0000FF"/>
                </a:solidFill>
                <a:latin typeface="Calibri" pitchFamily="34" charset="0"/>
                <a:ea typeface="Times New Roman" panose="02020603050405020304" pitchFamily="18" charset="0"/>
                <a:cs typeface="Calibri" pitchFamily="34" charset="0"/>
              </a:rPr>
              <a:t>nhanh</a:t>
            </a:r>
            <a:r>
              <a:rPr lang="en-US" sz="2800" b="1" i="1">
                <a:solidFill>
                  <a:srgbClr val="0000FF"/>
                </a:solidFill>
                <a:latin typeface="Calibri" pitchFamily="34" charset="0"/>
                <a:ea typeface="Times New Roman" panose="02020603050405020304" pitchFamily="18" charset="0"/>
                <a:cs typeface="Calibri" pitchFamily="34" charset="0"/>
              </a:rPr>
              <a:t> chóng.</a:t>
            </a:r>
          </a:p>
          <a:p>
            <a:pPr algn="just">
              <a:lnSpc>
                <a:spcPct val="150000"/>
              </a:lnSpc>
              <a:tabLst>
                <a:tab pos="114300" algn="l"/>
                <a:tab pos="228600" algn="l"/>
                <a:tab pos="360045" algn="l"/>
                <a:tab pos="540385" algn="l"/>
                <a:tab pos="914400" algn="l"/>
              </a:tabLst>
            </a:pPr>
            <a:r>
              <a:rPr lang="en-US" sz="2800" b="1" i="1">
                <a:solidFill>
                  <a:srgbClr val="0000FF"/>
                </a:solidFill>
                <a:latin typeface="Calibri" pitchFamily="34" charset="0"/>
                <a:ea typeface="Times New Roman" panose="02020603050405020304" pitchFamily="18" charset="0"/>
                <a:cs typeface="Calibri" pitchFamily="34" charset="0"/>
              </a:rPr>
              <a:t>+ Tìm </a:t>
            </a:r>
            <a:r>
              <a:rPr lang="en-US" sz="2800" b="1" i="1" dirty="0" err="1">
                <a:solidFill>
                  <a:srgbClr val="0000FF"/>
                </a:solidFill>
                <a:latin typeface="Calibri" pitchFamily="34" charset="0"/>
                <a:ea typeface="Times New Roman" panose="02020603050405020304" pitchFamily="18" charset="0"/>
                <a:cs typeface="Calibri" pitchFamily="34" charset="0"/>
              </a:rPr>
              <a:t>kiếm</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thông</a:t>
            </a:r>
            <a:r>
              <a:rPr lang="en-US" sz="2800" b="1" i="1" dirty="0">
                <a:solidFill>
                  <a:srgbClr val="0000FF"/>
                </a:solidFill>
                <a:latin typeface="Calibri" pitchFamily="34" charset="0"/>
                <a:ea typeface="Times New Roman" panose="02020603050405020304" pitchFamily="18" charset="0"/>
                <a:cs typeface="Calibri" pitchFamily="34" charset="0"/>
              </a:rPr>
              <a:t> tin, </a:t>
            </a:r>
            <a:r>
              <a:rPr lang="en-US" sz="2800" b="1" i="1" err="1">
                <a:solidFill>
                  <a:srgbClr val="0000FF"/>
                </a:solidFill>
                <a:latin typeface="Calibri" pitchFamily="34" charset="0"/>
                <a:ea typeface="Times New Roman" panose="02020603050405020304" pitchFamily="18" charset="0"/>
                <a:cs typeface="Calibri" pitchFamily="34" charset="0"/>
              </a:rPr>
              <a:t>học</a:t>
            </a:r>
            <a:r>
              <a:rPr lang="en-US" sz="2800" b="1" i="1">
                <a:solidFill>
                  <a:srgbClr val="0000FF"/>
                </a:solidFill>
                <a:latin typeface="Calibri" pitchFamily="34" charset="0"/>
                <a:ea typeface="Times New Roman" panose="02020603050405020304" pitchFamily="18" charset="0"/>
                <a:cs typeface="Calibri" pitchFamily="34" charset="0"/>
              </a:rPr>
              <a:t> tập…</a:t>
            </a:r>
          </a:p>
          <a:p>
            <a:pPr algn="just">
              <a:lnSpc>
                <a:spcPct val="150000"/>
              </a:lnSpc>
              <a:tabLst>
                <a:tab pos="114300" algn="l"/>
                <a:tab pos="228600" algn="l"/>
                <a:tab pos="360045" algn="l"/>
                <a:tab pos="540385" algn="l"/>
                <a:tab pos="914400" algn="l"/>
              </a:tabLst>
            </a:pPr>
            <a:r>
              <a:rPr lang="en-US" sz="2800" b="1" i="1">
                <a:solidFill>
                  <a:srgbClr val="0000FF"/>
                </a:solidFill>
                <a:latin typeface="Calibri" pitchFamily="34" charset="0"/>
                <a:ea typeface="Times New Roman" panose="02020603050405020304" pitchFamily="18" charset="0"/>
                <a:cs typeface="Calibri" pitchFamily="34" charset="0"/>
              </a:rPr>
              <a:t>+ Mở </a:t>
            </a:r>
            <a:r>
              <a:rPr lang="en-US" sz="2800" b="1" i="1" dirty="0" err="1">
                <a:solidFill>
                  <a:srgbClr val="0000FF"/>
                </a:solidFill>
                <a:latin typeface="Calibri" pitchFamily="34" charset="0"/>
                <a:ea typeface="Times New Roman" panose="02020603050405020304" pitchFamily="18" charset="0"/>
                <a:cs typeface="Calibri" pitchFamily="34" charset="0"/>
              </a:rPr>
              <a:t>rộng</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quan</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hệ</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mọi</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mặt</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với</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thế</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giới</a:t>
            </a:r>
            <a:r>
              <a:rPr lang="en-US" sz="2800" b="1" i="1" dirty="0">
                <a:solidFill>
                  <a:srgbClr val="0000FF"/>
                </a:solidFill>
                <a:latin typeface="Calibri" pitchFamily="34" charset="0"/>
                <a:ea typeface="Times New Roman" panose="02020603050405020304" pitchFamily="18" charset="0"/>
                <a:cs typeface="Calibri" pitchFamily="34" charset="0"/>
              </a:rPr>
              <a:t>…</a:t>
            </a:r>
          </a:p>
          <a:p>
            <a:pPr algn="just">
              <a:lnSpc>
                <a:spcPct val="150000"/>
              </a:lnSpc>
            </a:pPr>
            <a:r>
              <a:rPr lang="en-US" sz="2800" b="1" i="1">
                <a:solidFill>
                  <a:srgbClr val="0000FF"/>
                </a:solidFill>
                <a:latin typeface="Calibri" pitchFamily="34" charset="0"/>
                <a:ea typeface="Times New Roman" panose="02020603050405020304" pitchFamily="18" charset="0"/>
                <a:cs typeface="Calibri" pitchFamily="34" charset="0"/>
              </a:rPr>
              <a:t>* Tiêu </a:t>
            </a:r>
            <a:r>
              <a:rPr lang="en-US" sz="2800" b="1" i="1" dirty="0" err="1">
                <a:solidFill>
                  <a:srgbClr val="0000FF"/>
                </a:solidFill>
                <a:latin typeface="Calibri" pitchFamily="34" charset="0"/>
                <a:ea typeface="Times New Roman" panose="02020603050405020304" pitchFamily="18" charset="0"/>
                <a:cs typeface="Calibri" pitchFamily="34" charset="0"/>
              </a:rPr>
              <a:t>cực</a:t>
            </a:r>
            <a:r>
              <a:rPr lang="en-US" sz="2800" b="1" i="1">
                <a:solidFill>
                  <a:srgbClr val="0000FF"/>
                </a:solidFill>
                <a:latin typeface="Calibri" pitchFamily="34" charset="0"/>
                <a:ea typeface="Times New Roman" panose="02020603050405020304" pitchFamily="18" charset="0"/>
                <a:cs typeface="Calibri" pitchFamily="34" charset="0"/>
              </a:rPr>
              <a:t>: </a:t>
            </a:r>
          </a:p>
          <a:p>
            <a:pPr algn="just">
              <a:lnSpc>
                <a:spcPct val="150000"/>
              </a:lnSpc>
            </a:pPr>
            <a:r>
              <a:rPr lang="en-US" sz="2800" b="1" i="1">
                <a:solidFill>
                  <a:srgbClr val="0000FF"/>
                </a:solidFill>
                <a:latin typeface="Calibri" pitchFamily="34" charset="0"/>
                <a:ea typeface="Times New Roman" panose="02020603050405020304" pitchFamily="18" charset="0"/>
                <a:cs typeface="Calibri" pitchFamily="34" charset="0"/>
              </a:rPr>
              <a:t>+ Khó </a:t>
            </a:r>
            <a:r>
              <a:rPr lang="en-US" sz="2800" b="1" i="1" dirty="0" err="1">
                <a:solidFill>
                  <a:srgbClr val="0000FF"/>
                </a:solidFill>
                <a:latin typeface="Calibri" pitchFamily="34" charset="0"/>
                <a:ea typeface="Times New Roman" panose="02020603050405020304" pitchFamily="18" charset="0"/>
                <a:cs typeface="Calibri" pitchFamily="34" charset="0"/>
              </a:rPr>
              <a:t>kiểm</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soát</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err="1">
                <a:solidFill>
                  <a:srgbClr val="0000FF"/>
                </a:solidFill>
                <a:latin typeface="Calibri" pitchFamily="34" charset="0"/>
                <a:ea typeface="Times New Roman" panose="02020603050405020304" pitchFamily="18" charset="0"/>
                <a:cs typeface="Calibri" pitchFamily="34" charset="0"/>
              </a:rPr>
              <a:t>thông</a:t>
            </a:r>
            <a:r>
              <a:rPr lang="en-US" sz="2800" b="1" i="1">
                <a:solidFill>
                  <a:srgbClr val="0000FF"/>
                </a:solidFill>
                <a:latin typeface="Calibri" pitchFamily="34" charset="0"/>
                <a:ea typeface="Times New Roman" panose="02020603050405020304" pitchFamily="18" charset="0"/>
                <a:cs typeface="Calibri" pitchFamily="34" charset="0"/>
              </a:rPr>
              <a:t> tin, </a:t>
            </a:r>
            <a:r>
              <a:rPr lang="en-US" sz="2800" b="1" i="1" dirty="0" err="1">
                <a:solidFill>
                  <a:srgbClr val="0000FF"/>
                </a:solidFill>
                <a:latin typeface="Calibri" pitchFamily="34" charset="0"/>
                <a:ea typeface="Times New Roman" panose="02020603050405020304" pitchFamily="18" charset="0"/>
                <a:cs typeface="Calibri" pitchFamily="34" charset="0"/>
              </a:rPr>
              <a:t>nguy</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hại</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đối</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với</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mọi</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err="1">
                <a:solidFill>
                  <a:srgbClr val="0000FF"/>
                </a:solidFill>
                <a:latin typeface="Calibri" pitchFamily="34" charset="0"/>
                <a:ea typeface="Times New Roman" panose="02020603050405020304" pitchFamily="18" charset="0"/>
                <a:cs typeface="Calibri" pitchFamily="34" charset="0"/>
              </a:rPr>
              <a:t>lứa</a:t>
            </a:r>
            <a:r>
              <a:rPr lang="en-US" sz="2800" b="1" i="1">
                <a:solidFill>
                  <a:srgbClr val="0000FF"/>
                </a:solidFill>
                <a:latin typeface="Calibri" pitchFamily="34" charset="0"/>
                <a:ea typeface="Times New Roman" panose="02020603050405020304" pitchFamily="18" charset="0"/>
                <a:cs typeface="Calibri" pitchFamily="34" charset="0"/>
              </a:rPr>
              <a:t> tuổi.</a:t>
            </a:r>
          </a:p>
          <a:p>
            <a:pPr algn="just">
              <a:lnSpc>
                <a:spcPct val="150000"/>
              </a:lnSpc>
            </a:pPr>
            <a:r>
              <a:rPr lang="en-US" sz="2800" b="1" i="1">
                <a:solidFill>
                  <a:srgbClr val="0000FF"/>
                </a:solidFill>
                <a:latin typeface="Calibri" pitchFamily="34" charset="0"/>
                <a:ea typeface="Times New Roman" panose="02020603050405020304" pitchFamily="18" charset="0"/>
                <a:cs typeface="Calibri" pitchFamily="34" charset="0"/>
              </a:rPr>
              <a:t>+ Hội </a:t>
            </a:r>
            <a:r>
              <a:rPr lang="en-US" sz="2800" b="1" i="1" dirty="0" err="1">
                <a:solidFill>
                  <a:srgbClr val="0000FF"/>
                </a:solidFill>
                <a:latin typeface="Calibri" pitchFamily="34" charset="0"/>
                <a:ea typeface="Times New Roman" panose="02020603050405020304" pitchFamily="18" charset="0"/>
                <a:cs typeface="Calibri" pitchFamily="34" charset="0"/>
              </a:rPr>
              <a:t>chứng</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FF0000"/>
                </a:solidFill>
                <a:latin typeface="Calibri" pitchFamily="34" charset="0"/>
                <a:ea typeface="Times New Roman" panose="02020603050405020304" pitchFamily="18" charset="0"/>
                <a:cs typeface="Calibri" pitchFamily="34" charset="0"/>
              </a:rPr>
              <a:t>nghiện</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điện</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thoại</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đặc</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biệt</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là</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các</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điện</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dirty="0" err="1">
                <a:solidFill>
                  <a:srgbClr val="0000FF"/>
                </a:solidFill>
                <a:latin typeface="Calibri" pitchFamily="34" charset="0"/>
                <a:ea typeface="Times New Roman" panose="02020603050405020304" pitchFamily="18" charset="0"/>
                <a:cs typeface="Calibri" pitchFamily="34" charset="0"/>
              </a:rPr>
              <a:t>thoại</a:t>
            </a:r>
            <a:r>
              <a:rPr lang="en-US" sz="2800" b="1" i="1" dirty="0">
                <a:solidFill>
                  <a:srgbClr val="0000FF"/>
                </a:solidFill>
                <a:latin typeface="Calibri" pitchFamily="34" charset="0"/>
                <a:ea typeface="Times New Roman" panose="02020603050405020304" pitchFamily="18" charset="0"/>
                <a:cs typeface="Calibri" pitchFamily="34" charset="0"/>
              </a:rPr>
              <a:t> </a:t>
            </a:r>
            <a:r>
              <a:rPr lang="en-US" sz="2800" b="1" i="1" err="1">
                <a:solidFill>
                  <a:srgbClr val="0000FF"/>
                </a:solidFill>
                <a:latin typeface="Calibri" pitchFamily="34" charset="0"/>
                <a:ea typeface="Times New Roman" panose="02020603050405020304" pitchFamily="18" charset="0"/>
                <a:cs typeface="Calibri" pitchFamily="34" charset="0"/>
              </a:rPr>
              <a:t>thông</a:t>
            </a:r>
            <a:r>
              <a:rPr lang="en-US" sz="2800" b="1" i="1">
                <a:solidFill>
                  <a:srgbClr val="0000FF"/>
                </a:solidFill>
                <a:latin typeface="Calibri" pitchFamily="34" charset="0"/>
                <a:ea typeface="Times New Roman" panose="02020603050405020304" pitchFamily="18" charset="0"/>
                <a:cs typeface="Calibri" pitchFamily="34" charset="0"/>
              </a:rPr>
              <a:t> minh.</a:t>
            </a:r>
            <a:endParaRPr lang="en-US" sz="2800" b="1" i="1" dirty="0">
              <a:solidFill>
                <a:srgbClr val="0000FF"/>
              </a:solidFill>
              <a:latin typeface="Calibri" pitchFamily="34" charset="0"/>
              <a:cs typeface="Calibri" pitchFamily="34" charset="0"/>
            </a:endParaRPr>
          </a:p>
        </p:txBody>
      </p:sp>
      <p:sp>
        <p:nvSpPr>
          <p:cNvPr id="6" name="Rectangle: Rounded Corners 7">
            <a:extLst>
              <a:ext uri="{FF2B5EF4-FFF2-40B4-BE49-F238E27FC236}">
                <a16:creationId xmlns:a16="http://schemas.microsoft.com/office/drawing/2014/main" id="{83943E22-6FC5-4857-96F1-DB4BDF369685}"/>
              </a:ext>
            </a:extLst>
          </p:cNvPr>
          <p:cNvSpPr/>
          <p:nvPr/>
        </p:nvSpPr>
        <p:spPr>
          <a:xfrm>
            <a:off x="606894" y="840309"/>
            <a:ext cx="11158386" cy="1297969"/>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just">
              <a:lnSpc>
                <a:spcPct val="150000"/>
              </a:lnSpc>
              <a:defRPr/>
            </a:pPr>
            <a:r>
              <a:rPr lang="nl-NL" sz="2900" b="1" i="1">
                <a:solidFill>
                  <a:srgbClr val="0000FF"/>
                </a:solidFill>
                <a:latin typeface="Calibri" pitchFamily="34" charset="0"/>
                <a:cs typeface="Calibri" pitchFamily="34" charset="0"/>
              </a:rPr>
              <a:t>Việc phát triển dịch vụ điện thoại, mạng Internet tác động như thế nào đến đời sống kinh tế -  xã hội nước ta?</a:t>
            </a:r>
            <a:endParaRPr lang="en-US" sz="2900" b="1" i="1" dirty="0">
              <a:solidFill>
                <a:srgbClr val="0000FF"/>
              </a:solidFill>
              <a:latin typeface="Calibri" pitchFamily="34" charset="0"/>
              <a:cs typeface="Calibri" pitchFamily="34" charset="0"/>
            </a:endParaRPr>
          </a:p>
        </p:txBody>
      </p:sp>
      <p:pic>
        <p:nvPicPr>
          <p:cNvPr id="7" name="Picture 6">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253219" y="0"/>
            <a:ext cx="1000545" cy="1086608"/>
          </a:xfrm>
          <a:prstGeom prst="rect">
            <a:avLst/>
          </a:prstGeom>
        </p:spPr>
      </p:pic>
    </p:spTree>
    <p:extLst>
      <p:ext uri="{BB962C8B-B14F-4D97-AF65-F5344CB8AC3E}">
        <p14:creationId xmlns:p14="http://schemas.microsoft.com/office/powerpoint/2010/main" val="3348945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nodeType="with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p:cTn id="12" dur="1000" fill="hold"/>
                                        <p:tgtEl>
                                          <p:spTgt spid="28674"/>
                                        </p:tgtEl>
                                        <p:attrNameLst>
                                          <p:attrName>ppt_x</p:attrName>
                                        </p:attrNameLst>
                                      </p:cBhvr>
                                      <p:tavLst>
                                        <p:tav tm="0">
                                          <p:val>
                                            <p:strVal val="#ppt_x-.2"/>
                                          </p:val>
                                        </p:tav>
                                        <p:tav tm="100000">
                                          <p:val>
                                            <p:strVal val="#ppt_x"/>
                                          </p:val>
                                        </p:tav>
                                      </p:tavLst>
                                    </p:anim>
                                    <p:anim calcmode="lin" valueType="num">
                                      <p:cBhvr>
                                        <p:cTn id="13"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867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B368E4B-4698-43EA-BADA-0682B35EBBED}"/>
              </a:ext>
            </a:extLst>
          </p:cNvPr>
          <p:cNvGrpSpPr/>
          <p:nvPr/>
        </p:nvGrpSpPr>
        <p:grpSpPr>
          <a:xfrm>
            <a:off x="2936544" y="98508"/>
            <a:ext cx="6318912" cy="716771"/>
            <a:chOff x="1399309" y="32676"/>
            <a:chExt cx="9393381" cy="716771"/>
          </a:xfrm>
        </p:grpSpPr>
        <p:sp>
          <p:nvSpPr>
            <p:cNvPr id="5" name="Rectangle: Rounded Corners 4">
              <a:extLst>
                <a:ext uri="{FF2B5EF4-FFF2-40B4-BE49-F238E27FC236}">
                  <a16:creationId xmlns:a16="http://schemas.microsoft.com/office/drawing/2014/main" id="{1443F357-778F-46CE-9097-C9AD975C7B9C}"/>
                </a:ext>
              </a:extLst>
            </p:cNvPr>
            <p:cNvSpPr/>
            <p:nvPr/>
          </p:nvSpPr>
          <p:spPr>
            <a:xfrm>
              <a:off x="1399309" y="41561"/>
              <a:ext cx="9393381" cy="707886"/>
            </a:xfrm>
            <a:prstGeom prst="roundRect">
              <a:avLst>
                <a:gd name="adj" fmla="val 50000"/>
              </a:avLst>
            </a:prstGeom>
            <a:solidFill>
              <a:srgbClr val="8D4D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6" name="TextBox 5">
              <a:extLst>
                <a:ext uri="{FF2B5EF4-FFF2-40B4-BE49-F238E27FC236}">
                  <a16:creationId xmlns:a16="http://schemas.microsoft.com/office/drawing/2014/main" id="{F8DD86D3-DEE0-40D5-A0BE-4F6A1DA9B773}"/>
                </a:ext>
              </a:extLst>
            </p:cNvPr>
            <p:cNvSpPr txBox="1"/>
            <p:nvPr/>
          </p:nvSpPr>
          <p:spPr>
            <a:xfrm>
              <a:off x="2198746" y="32676"/>
              <a:ext cx="784447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LUYỆN</a:t>
              </a:r>
              <a:r>
                <a:rPr kumimoji="0" lang="en-US" sz="4000" b="1" i="0" u="none" strike="noStrike" kern="0" cap="none" spc="0" normalizeH="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 TẬP</a:t>
              </a:r>
              <a:endPar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endParaRPr>
            </a:p>
          </p:txBody>
        </p:sp>
      </p:grpSp>
      <p:sp>
        <p:nvSpPr>
          <p:cNvPr id="7" name="Rectangle 4">
            <a:extLst>
              <a:ext uri="{FF2B5EF4-FFF2-40B4-BE49-F238E27FC236}">
                <a16:creationId xmlns:a16="http://schemas.microsoft.com/office/drawing/2014/main" id="{32AB5289-4270-43A2-8397-EEC7A4420713}"/>
              </a:ext>
            </a:extLst>
          </p:cNvPr>
          <p:cNvSpPr>
            <a:spLocks noChangeArrowheads="1"/>
          </p:cNvSpPr>
          <p:nvPr/>
        </p:nvSpPr>
        <p:spPr bwMode="auto">
          <a:xfrm>
            <a:off x="436099" y="995296"/>
            <a:ext cx="1139483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dirty="0" err="1">
                <a:solidFill>
                  <a:srgbClr val="FF00FF"/>
                </a:solidFill>
              </a:rPr>
              <a:t>Câu</a:t>
            </a:r>
            <a:r>
              <a:rPr lang="en-US" altLang="vi-VN" sz="3200" b="1" dirty="0">
                <a:solidFill>
                  <a:srgbClr val="FF00FF"/>
                </a:solidFill>
              </a:rPr>
              <a:t> 1:</a:t>
            </a:r>
            <a:r>
              <a:rPr lang="en-US" altLang="vi-VN" sz="3200" dirty="0">
                <a:solidFill>
                  <a:srgbClr val="FF00FF"/>
                </a:solidFill>
              </a:rPr>
              <a:t> </a:t>
            </a:r>
            <a:r>
              <a:rPr lang="en-US" altLang="vi-VN" sz="3200" b="1" dirty="0" err="1">
                <a:solidFill>
                  <a:srgbClr val="FF00FF"/>
                </a:solidFill>
              </a:rPr>
              <a:t>Loại</a:t>
            </a:r>
            <a:r>
              <a:rPr lang="en-US" altLang="vi-VN" sz="3200" b="1" dirty="0">
                <a:solidFill>
                  <a:srgbClr val="FF00FF"/>
                </a:solidFill>
              </a:rPr>
              <a:t> </a:t>
            </a:r>
            <a:r>
              <a:rPr lang="en-US" altLang="vi-VN" sz="3200" b="1" dirty="0" err="1">
                <a:solidFill>
                  <a:srgbClr val="FF00FF"/>
                </a:solidFill>
              </a:rPr>
              <a:t>hình</a:t>
            </a:r>
            <a:r>
              <a:rPr lang="en-US" altLang="vi-VN" sz="3200" b="1" dirty="0">
                <a:solidFill>
                  <a:srgbClr val="FF00FF"/>
                </a:solidFill>
              </a:rPr>
              <a:t> </a:t>
            </a:r>
            <a:r>
              <a:rPr lang="en-US" altLang="vi-VN" sz="3200" b="1" err="1">
                <a:solidFill>
                  <a:srgbClr val="FF00FF"/>
                </a:solidFill>
              </a:rPr>
              <a:t>vận</a:t>
            </a:r>
            <a:r>
              <a:rPr lang="en-US" altLang="vi-VN" sz="3200" b="1">
                <a:solidFill>
                  <a:srgbClr val="FF00FF"/>
                </a:solidFill>
              </a:rPr>
              <a:t> tải nào </a:t>
            </a:r>
            <a:r>
              <a:rPr lang="en-US" altLang="vi-VN" sz="3200" b="1" dirty="0" err="1">
                <a:solidFill>
                  <a:srgbClr val="FF00FF"/>
                </a:solidFill>
              </a:rPr>
              <a:t>có</a:t>
            </a:r>
            <a:r>
              <a:rPr lang="en-US" altLang="vi-VN" sz="3200" b="1" dirty="0">
                <a:solidFill>
                  <a:srgbClr val="FF00FF"/>
                </a:solidFill>
              </a:rPr>
              <a:t> </a:t>
            </a:r>
            <a:r>
              <a:rPr lang="en-US" altLang="vi-VN" sz="3200" b="1" dirty="0" err="1">
                <a:solidFill>
                  <a:srgbClr val="FF00FF"/>
                </a:solidFill>
              </a:rPr>
              <a:t>khối</a:t>
            </a:r>
            <a:r>
              <a:rPr lang="en-US" altLang="vi-VN" sz="3200" b="1" dirty="0">
                <a:solidFill>
                  <a:srgbClr val="FF00FF"/>
                </a:solidFill>
              </a:rPr>
              <a:t> </a:t>
            </a:r>
            <a:r>
              <a:rPr lang="en-US" altLang="vi-VN" sz="3200" b="1" dirty="0" err="1">
                <a:solidFill>
                  <a:srgbClr val="FF00FF"/>
                </a:solidFill>
              </a:rPr>
              <a:t>lượng</a:t>
            </a:r>
            <a:r>
              <a:rPr lang="en-US" altLang="vi-VN" sz="3200" b="1" dirty="0">
                <a:solidFill>
                  <a:srgbClr val="FF00FF"/>
                </a:solidFill>
              </a:rPr>
              <a:t> </a:t>
            </a:r>
            <a:r>
              <a:rPr lang="en-US" altLang="vi-VN" sz="3200" b="1" dirty="0" err="1">
                <a:solidFill>
                  <a:srgbClr val="FF00FF"/>
                </a:solidFill>
              </a:rPr>
              <a:t>vận</a:t>
            </a:r>
            <a:r>
              <a:rPr lang="en-US" altLang="vi-VN" sz="3200" b="1" dirty="0">
                <a:solidFill>
                  <a:srgbClr val="FF00FF"/>
                </a:solidFill>
              </a:rPr>
              <a:t> </a:t>
            </a:r>
            <a:r>
              <a:rPr lang="en-US" altLang="vi-VN" sz="3200" b="1" err="1">
                <a:solidFill>
                  <a:srgbClr val="FF00FF"/>
                </a:solidFill>
              </a:rPr>
              <a:t>chuyển</a:t>
            </a:r>
            <a:r>
              <a:rPr lang="en-US" altLang="vi-VN" sz="3200" b="1">
                <a:solidFill>
                  <a:srgbClr val="FF00FF"/>
                </a:solidFill>
              </a:rPr>
              <a:t> hàng </a:t>
            </a:r>
            <a:r>
              <a:rPr lang="en-US" altLang="vi-VN" sz="3200" b="1" err="1">
                <a:solidFill>
                  <a:srgbClr val="FF00FF"/>
                </a:solidFill>
              </a:rPr>
              <a:t>hóa</a:t>
            </a:r>
            <a:r>
              <a:rPr lang="en-US" altLang="vi-VN" sz="3200" b="1">
                <a:solidFill>
                  <a:srgbClr val="FF00FF"/>
                </a:solidFill>
              </a:rPr>
              <a:t> </a:t>
            </a:r>
          </a:p>
          <a:p>
            <a:pPr algn="just" eaLnBrk="1" fontAlgn="base" hangingPunct="1">
              <a:spcBef>
                <a:spcPct val="0"/>
              </a:spcBef>
              <a:spcAft>
                <a:spcPct val="0"/>
              </a:spcAft>
            </a:pPr>
            <a:r>
              <a:rPr lang="en-US" altLang="vi-VN" sz="3200" b="1">
                <a:solidFill>
                  <a:srgbClr val="FF00FF"/>
                </a:solidFill>
              </a:rPr>
              <a:t>lớn </a:t>
            </a:r>
            <a:r>
              <a:rPr lang="en-US" altLang="vi-VN" sz="3200" b="1" dirty="0" err="1">
                <a:solidFill>
                  <a:srgbClr val="FF00FF"/>
                </a:solidFill>
              </a:rPr>
              <a:t>nhất</a:t>
            </a:r>
            <a:r>
              <a:rPr lang="en-US" altLang="vi-VN" sz="3200" b="1" dirty="0">
                <a:solidFill>
                  <a:srgbClr val="FF00FF"/>
                </a:solidFill>
              </a:rPr>
              <a:t> </a:t>
            </a:r>
            <a:r>
              <a:rPr lang="en-US" altLang="vi-VN" sz="3200" b="1" dirty="0" err="1">
                <a:solidFill>
                  <a:srgbClr val="FF00FF"/>
                </a:solidFill>
              </a:rPr>
              <a:t>nước</a:t>
            </a:r>
            <a:r>
              <a:rPr lang="en-US" altLang="vi-VN" sz="3200" b="1" dirty="0">
                <a:solidFill>
                  <a:srgbClr val="FF00FF"/>
                </a:solidFill>
              </a:rPr>
              <a:t> ta?</a:t>
            </a:r>
          </a:p>
        </p:txBody>
      </p:sp>
      <p:sp>
        <p:nvSpPr>
          <p:cNvPr id="8" name="Rectangle 9">
            <a:extLst>
              <a:ext uri="{FF2B5EF4-FFF2-40B4-BE49-F238E27FC236}">
                <a16:creationId xmlns:a16="http://schemas.microsoft.com/office/drawing/2014/main" id="{FCB5D4FA-5DA7-4DDC-805D-362EE56FB1A0}"/>
              </a:ext>
            </a:extLst>
          </p:cNvPr>
          <p:cNvSpPr>
            <a:spLocks noChangeArrowheads="1"/>
          </p:cNvSpPr>
          <p:nvPr/>
        </p:nvSpPr>
        <p:spPr bwMode="auto">
          <a:xfrm>
            <a:off x="645920" y="2212153"/>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A. Đường biển</a:t>
            </a:r>
          </a:p>
        </p:txBody>
      </p:sp>
      <p:sp>
        <p:nvSpPr>
          <p:cNvPr id="9" name="Rectangle 47">
            <a:extLst>
              <a:ext uri="{FF2B5EF4-FFF2-40B4-BE49-F238E27FC236}">
                <a16:creationId xmlns:a16="http://schemas.microsoft.com/office/drawing/2014/main" id="{7816A922-EE03-4A45-95B8-2EA5227945F9}"/>
              </a:ext>
            </a:extLst>
          </p:cNvPr>
          <p:cNvSpPr>
            <a:spLocks noChangeArrowheads="1"/>
          </p:cNvSpPr>
          <p:nvPr/>
        </p:nvSpPr>
        <p:spPr bwMode="auto">
          <a:xfrm>
            <a:off x="645920" y="2982361"/>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B. Đường sông</a:t>
            </a:r>
          </a:p>
        </p:txBody>
      </p:sp>
      <p:sp>
        <p:nvSpPr>
          <p:cNvPr id="10" name="Rectangle 48">
            <a:extLst>
              <a:ext uri="{FF2B5EF4-FFF2-40B4-BE49-F238E27FC236}">
                <a16:creationId xmlns:a16="http://schemas.microsoft.com/office/drawing/2014/main" id="{AA90F54C-685D-43B1-8432-BD164D15F435}"/>
              </a:ext>
            </a:extLst>
          </p:cNvPr>
          <p:cNvSpPr>
            <a:spLocks noChangeArrowheads="1"/>
          </p:cNvSpPr>
          <p:nvPr/>
        </p:nvSpPr>
        <p:spPr bwMode="auto">
          <a:xfrm>
            <a:off x="645920" y="3736153"/>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C. Đường bộ</a:t>
            </a:r>
          </a:p>
        </p:txBody>
      </p:sp>
      <p:sp>
        <p:nvSpPr>
          <p:cNvPr id="11" name="Rectangle 49">
            <a:extLst>
              <a:ext uri="{FF2B5EF4-FFF2-40B4-BE49-F238E27FC236}">
                <a16:creationId xmlns:a16="http://schemas.microsoft.com/office/drawing/2014/main" id="{AB5554B4-C6F2-47D3-B214-6B71D36626B2}"/>
              </a:ext>
            </a:extLst>
          </p:cNvPr>
          <p:cNvSpPr>
            <a:spLocks noChangeArrowheads="1"/>
          </p:cNvSpPr>
          <p:nvPr/>
        </p:nvSpPr>
        <p:spPr bwMode="auto">
          <a:xfrm>
            <a:off x="645920" y="4650553"/>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D. Đường hàng không</a:t>
            </a:r>
          </a:p>
        </p:txBody>
      </p:sp>
    </p:spTree>
    <p:extLst>
      <p:ext uri="{BB962C8B-B14F-4D97-AF65-F5344CB8AC3E}">
        <p14:creationId xmlns:p14="http://schemas.microsoft.com/office/powerpoint/2010/main" val="10434635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dir="cw">
                                      <p:cBhvr override="childStyle">
                                        <p:cTn id="6" dur="500" fill="hold"/>
                                        <p:tgtEl>
                                          <p:spTgt spid="10">
                                            <p:txEl>
                                              <p:pRg st="0" end="0"/>
                                            </p:txEl>
                                          </p:spTgt>
                                        </p:tgtEl>
                                        <p:attrNameLst>
                                          <p:attrName>style.color</p:attrName>
                                        </p:attrNameLst>
                                      </p:cBhvr>
                                      <p:by>
                                        <p:hsl h="-7200000" s="0" l="0"/>
                                      </p:by>
                                    </p:animClr>
                                    <p:animClr clrSpc="hsl" dir="cw">
                                      <p:cBhvr>
                                        <p:cTn id="7" dur="500" fill="hold"/>
                                        <p:tgtEl>
                                          <p:spTgt spid="10">
                                            <p:txEl>
                                              <p:pRg st="0" end="0"/>
                                            </p:txEl>
                                          </p:spTgt>
                                        </p:tgtEl>
                                        <p:attrNameLst>
                                          <p:attrName>fillcolor</p:attrName>
                                        </p:attrNameLst>
                                      </p:cBhvr>
                                      <p:by>
                                        <p:hsl h="-7200000" s="0" l="0"/>
                                      </p:by>
                                    </p:animClr>
                                    <p:animClr clrSpc="hsl" dir="cw">
                                      <p:cBhvr>
                                        <p:cTn id="8" dur="500" fill="hold"/>
                                        <p:tgtEl>
                                          <p:spTgt spid="10">
                                            <p:txEl>
                                              <p:pRg st="0" end="0"/>
                                            </p:txEl>
                                          </p:spTgt>
                                        </p:tgtEl>
                                        <p:attrNameLst>
                                          <p:attrName>stroke.color</p:attrName>
                                        </p:attrNameLst>
                                      </p:cBhvr>
                                      <p:by>
                                        <p:hsl h="-7200000" s="0" l="0"/>
                                      </p:by>
                                    </p:animClr>
                                    <p:set>
                                      <p:cBhvr>
                                        <p:cTn id="9" dur="500" fill="hold"/>
                                        <p:tgtEl>
                                          <p:spTgt spid="1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B368E4B-4698-43EA-BADA-0682B35EBBED}"/>
              </a:ext>
            </a:extLst>
          </p:cNvPr>
          <p:cNvGrpSpPr/>
          <p:nvPr/>
        </p:nvGrpSpPr>
        <p:grpSpPr>
          <a:xfrm>
            <a:off x="2936544" y="98508"/>
            <a:ext cx="6318912" cy="716771"/>
            <a:chOff x="1399309" y="32676"/>
            <a:chExt cx="9393381" cy="716771"/>
          </a:xfrm>
        </p:grpSpPr>
        <p:sp>
          <p:nvSpPr>
            <p:cNvPr id="5" name="Rectangle: Rounded Corners 4">
              <a:extLst>
                <a:ext uri="{FF2B5EF4-FFF2-40B4-BE49-F238E27FC236}">
                  <a16:creationId xmlns:a16="http://schemas.microsoft.com/office/drawing/2014/main" id="{1443F357-778F-46CE-9097-C9AD975C7B9C}"/>
                </a:ext>
              </a:extLst>
            </p:cNvPr>
            <p:cNvSpPr/>
            <p:nvPr/>
          </p:nvSpPr>
          <p:spPr>
            <a:xfrm>
              <a:off x="1399309" y="41561"/>
              <a:ext cx="9393381" cy="707886"/>
            </a:xfrm>
            <a:prstGeom prst="roundRect">
              <a:avLst>
                <a:gd name="adj" fmla="val 50000"/>
              </a:avLst>
            </a:prstGeom>
            <a:solidFill>
              <a:srgbClr val="8D4D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6" name="TextBox 5">
              <a:extLst>
                <a:ext uri="{FF2B5EF4-FFF2-40B4-BE49-F238E27FC236}">
                  <a16:creationId xmlns:a16="http://schemas.microsoft.com/office/drawing/2014/main" id="{F8DD86D3-DEE0-40D5-A0BE-4F6A1DA9B773}"/>
                </a:ext>
              </a:extLst>
            </p:cNvPr>
            <p:cNvSpPr txBox="1"/>
            <p:nvPr/>
          </p:nvSpPr>
          <p:spPr>
            <a:xfrm>
              <a:off x="2198746" y="32676"/>
              <a:ext cx="784447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LUYỆN</a:t>
              </a:r>
              <a:r>
                <a:rPr kumimoji="0" lang="en-US" sz="4000" b="1" i="0" u="none" strike="noStrike" kern="0" cap="none" spc="0" normalizeH="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 TẬP</a:t>
              </a:r>
              <a:endPar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endParaRPr>
            </a:p>
          </p:txBody>
        </p:sp>
      </p:grpSp>
      <p:sp>
        <p:nvSpPr>
          <p:cNvPr id="12" name="Rectangle 3">
            <a:extLst>
              <a:ext uri="{FF2B5EF4-FFF2-40B4-BE49-F238E27FC236}">
                <a16:creationId xmlns:a16="http://schemas.microsoft.com/office/drawing/2014/main" id="{B20B195E-3BDD-4BF6-97F9-20DE41572B7C}"/>
              </a:ext>
            </a:extLst>
          </p:cNvPr>
          <p:cNvSpPr>
            <a:spLocks noChangeArrowheads="1"/>
          </p:cNvSpPr>
          <p:nvPr/>
        </p:nvSpPr>
        <p:spPr bwMode="auto">
          <a:xfrm>
            <a:off x="551543" y="1142994"/>
            <a:ext cx="1101634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FF00FF"/>
                </a:solidFill>
              </a:rPr>
              <a:t>Câu 2: Tuyến đường sắt Thống Nhất có điểm đầu và điểm cuối </a:t>
            </a:r>
          </a:p>
          <a:p>
            <a:pPr algn="just" eaLnBrk="1" fontAlgn="base" hangingPunct="1">
              <a:spcBef>
                <a:spcPct val="0"/>
              </a:spcBef>
              <a:spcAft>
                <a:spcPct val="0"/>
              </a:spcAft>
            </a:pPr>
            <a:r>
              <a:rPr lang="en-US" altLang="vi-VN" sz="3200" b="1">
                <a:solidFill>
                  <a:srgbClr val="FF00FF"/>
                </a:solidFill>
              </a:rPr>
              <a:t>theo chiều từ bắc vào nam là</a:t>
            </a:r>
          </a:p>
        </p:txBody>
      </p:sp>
      <p:sp>
        <p:nvSpPr>
          <p:cNvPr id="13" name="Rectangle 8">
            <a:extLst>
              <a:ext uri="{FF2B5EF4-FFF2-40B4-BE49-F238E27FC236}">
                <a16:creationId xmlns:a16="http://schemas.microsoft.com/office/drawing/2014/main" id="{02084A5A-6F7A-49B9-BBD3-528974B130A4}"/>
              </a:ext>
            </a:extLst>
          </p:cNvPr>
          <p:cNvSpPr>
            <a:spLocks noChangeArrowheads="1"/>
          </p:cNvSpPr>
          <p:nvPr/>
        </p:nvSpPr>
        <p:spPr bwMode="auto">
          <a:xfrm>
            <a:off x="881743" y="2434765"/>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A. TP. Hồ Chí Minh - Hà Nội</a:t>
            </a:r>
          </a:p>
        </p:txBody>
      </p:sp>
      <p:sp>
        <p:nvSpPr>
          <p:cNvPr id="14" name="Rectangle 18">
            <a:extLst>
              <a:ext uri="{FF2B5EF4-FFF2-40B4-BE49-F238E27FC236}">
                <a16:creationId xmlns:a16="http://schemas.microsoft.com/office/drawing/2014/main" id="{8DCA0A02-0BEE-474E-9568-7CFF7450D34A}"/>
              </a:ext>
            </a:extLst>
          </p:cNvPr>
          <p:cNvSpPr>
            <a:spLocks noChangeArrowheads="1"/>
          </p:cNvSpPr>
          <p:nvPr/>
        </p:nvSpPr>
        <p:spPr bwMode="auto">
          <a:xfrm>
            <a:off x="881743" y="3164107"/>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B. Hà Nội - TP. Hồ Chí Minh</a:t>
            </a:r>
          </a:p>
        </p:txBody>
      </p:sp>
      <p:sp>
        <p:nvSpPr>
          <p:cNvPr id="15" name="Rectangle 19">
            <a:extLst>
              <a:ext uri="{FF2B5EF4-FFF2-40B4-BE49-F238E27FC236}">
                <a16:creationId xmlns:a16="http://schemas.microsoft.com/office/drawing/2014/main" id="{C3442E43-0060-402B-AE11-073A32984AAD}"/>
              </a:ext>
            </a:extLst>
          </p:cNvPr>
          <p:cNvSpPr>
            <a:spLocks noChangeArrowheads="1"/>
          </p:cNvSpPr>
          <p:nvPr/>
        </p:nvSpPr>
        <p:spPr bwMode="auto">
          <a:xfrm>
            <a:off x="881743" y="3958765"/>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C. Hà Nội - Lạng Sơn</a:t>
            </a:r>
          </a:p>
        </p:txBody>
      </p:sp>
      <p:sp>
        <p:nvSpPr>
          <p:cNvPr id="16" name="Rectangle 20">
            <a:extLst>
              <a:ext uri="{FF2B5EF4-FFF2-40B4-BE49-F238E27FC236}">
                <a16:creationId xmlns:a16="http://schemas.microsoft.com/office/drawing/2014/main" id="{EC0C258E-2D9B-4DF2-93E9-C7C33A1E7102}"/>
              </a:ext>
            </a:extLst>
          </p:cNvPr>
          <p:cNvSpPr>
            <a:spLocks noChangeArrowheads="1"/>
          </p:cNvSpPr>
          <p:nvPr/>
        </p:nvSpPr>
        <p:spPr bwMode="auto">
          <a:xfrm>
            <a:off x="881743" y="4873165"/>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D. Hà Nội - Hải Phòng</a:t>
            </a:r>
          </a:p>
        </p:txBody>
      </p:sp>
    </p:spTree>
    <p:extLst>
      <p:ext uri="{BB962C8B-B14F-4D97-AF65-F5344CB8AC3E}">
        <p14:creationId xmlns:p14="http://schemas.microsoft.com/office/powerpoint/2010/main" val="10434635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dir="cw">
                                      <p:cBhvr override="childStyle">
                                        <p:cTn id="6" dur="500" fill="hold"/>
                                        <p:tgtEl>
                                          <p:spTgt spid="14">
                                            <p:txEl>
                                              <p:pRg st="0" end="0"/>
                                            </p:txEl>
                                          </p:spTgt>
                                        </p:tgtEl>
                                        <p:attrNameLst>
                                          <p:attrName>style.color</p:attrName>
                                        </p:attrNameLst>
                                      </p:cBhvr>
                                      <p:by>
                                        <p:hsl h="-7200000" s="0" l="0"/>
                                      </p:by>
                                    </p:animClr>
                                    <p:animClr clrSpc="hsl" dir="cw">
                                      <p:cBhvr>
                                        <p:cTn id="7" dur="500" fill="hold"/>
                                        <p:tgtEl>
                                          <p:spTgt spid="14">
                                            <p:txEl>
                                              <p:pRg st="0" end="0"/>
                                            </p:txEl>
                                          </p:spTgt>
                                        </p:tgtEl>
                                        <p:attrNameLst>
                                          <p:attrName>fillcolor</p:attrName>
                                        </p:attrNameLst>
                                      </p:cBhvr>
                                      <p:by>
                                        <p:hsl h="-7200000" s="0" l="0"/>
                                      </p:by>
                                    </p:animClr>
                                    <p:animClr clrSpc="hsl" dir="cw">
                                      <p:cBhvr>
                                        <p:cTn id="8" dur="500" fill="hold"/>
                                        <p:tgtEl>
                                          <p:spTgt spid="14">
                                            <p:txEl>
                                              <p:pRg st="0" end="0"/>
                                            </p:txEl>
                                          </p:spTgt>
                                        </p:tgtEl>
                                        <p:attrNameLst>
                                          <p:attrName>stroke.color</p:attrName>
                                        </p:attrNameLst>
                                      </p:cBhvr>
                                      <p:by>
                                        <p:hsl h="-7200000" s="0" l="0"/>
                                      </p:by>
                                    </p:animClr>
                                    <p:set>
                                      <p:cBhvr>
                                        <p:cTn id="9" dur="500" fill="hold"/>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B368E4B-4698-43EA-BADA-0682B35EBBED}"/>
              </a:ext>
            </a:extLst>
          </p:cNvPr>
          <p:cNvGrpSpPr/>
          <p:nvPr/>
        </p:nvGrpSpPr>
        <p:grpSpPr>
          <a:xfrm>
            <a:off x="2936544" y="98508"/>
            <a:ext cx="6318912" cy="716771"/>
            <a:chOff x="1399309" y="32676"/>
            <a:chExt cx="9393381" cy="716771"/>
          </a:xfrm>
        </p:grpSpPr>
        <p:sp>
          <p:nvSpPr>
            <p:cNvPr id="5" name="Rectangle: Rounded Corners 4">
              <a:extLst>
                <a:ext uri="{FF2B5EF4-FFF2-40B4-BE49-F238E27FC236}">
                  <a16:creationId xmlns:a16="http://schemas.microsoft.com/office/drawing/2014/main" id="{1443F357-778F-46CE-9097-C9AD975C7B9C}"/>
                </a:ext>
              </a:extLst>
            </p:cNvPr>
            <p:cNvSpPr/>
            <p:nvPr/>
          </p:nvSpPr>
          <p:spPr>
            <a:xfrm>
              <a:off x="1399309" y="41561"/>
              <a:ext cx="9393381" cy="707886"/>
            </a:xfrm>
            <a:prstGeom prst="roundRect">
              <a:avLst>
                <a:gd name="adj" fmla="val 50000"/>
              </a:avLst>
            </a:prstGeom>
            <a:solidFill>
              <a:srgbClr val="8D4D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6" name="TextBox 5">
              <a:extLst>
                <a:ext uri="{FF2B5EF4-FFF2-40B4-BE49-F238E27FC236}">
                  <a16:creationId xmlns:a16="http://schemas.microsoft.com/office/drawing/2014/main" id="{F8DD86D3-DEE0-40D5-A0BE-4F6A1DA9B773}"/>
                </a:ext>
              </a:extLst>
            </p:cNvPr>
            <p:cNvSpPr txBox="1"/>
            <p:nvPr/>
          </p:nvSpPr>
          <p:spPr>
            <a:xfrm>
              <a:off x="2198746" y="32676"/>
              <a:ext cx="784447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LUYỆN</a:t>
              </a:r>
              <a:r>
                <a:rPr kumimoji="0" lang="en-US" sz="4000" b="1" i="0" u="none" strike="noStrike" kern="0" cap="none" spc="0" normalizeH="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 TẬP</a:t>
              </a:r>
              <a:endPar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endParaRPr>
            </a:p>
          </p:txBody>
        </p:sp>
      </p:grpSp>
      <p:sp>
        <p:nvSpPr>
          <p:cNvPr id="7" name="Rectangle 3">
            <a:extLst>
              <a:ext uri="{FF2B5EF4-FFF2-40B4-BE49-F238E27FC236}">
                <a16:creationId xmlns:a16="http://schemas.microsoft.com/office/drawing/2014/main" id="{3563BBEC-EF4E-4835-9B70-DD7D5BE40022}"/>
              </a:ext>
            </a:extLst>
          </p:cNvPr>
          <p:cNvSpPr>
            <a:spLocks noChangeArrowheads="1"/>
          </p:cNvSpPr>
          <p:nvPr/>
        </p:nvSpPr>
        <p:spPr bwMode="auto">
          <a:xfrm>
            <a:off x="444256" y="880404"/>
            <a:ext cx="762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0"/>
              </a:spcBef>
              <a:spcAft>
                <a:spcPct val="0"/>
              </a:spcAft>
            </a:pPr>
            <a:r>
              <a:rPr lang="en-US" altLang="vi-VN" sz="3200" b="1">
                <a:solidFill>
                  <a:srgbClr val="FF00FF"/>
                </a:solidFill>
              </a:rPr>
              <a:t>Câu 3:</a:t>
            </a:r>
            <a:r>
              <a:rPr lang="en-US" altLang="vi-VN" sz="3200">
                <a:solidFill>
                  <a:srgbClr val="FF00FF"/>
                </a:solidFill>
              </a:rPr>
              <a:t> </a:t>
            </a:r>
            <a:r>
              <a:rPr lang="en-US" altLang="vi-VN" sz="3200" b="1">
                <a:solidFill>
                  <a:srgbClr val="FF00FF"/>
                </a:solidFill>
              </a:rPr>
              <a:t>Ba cảng biển lớn nhất nước ta hiện nay là</a:t>
            </a:r>
          </a:p>
        </p:txBody>
      </p:sp>
      <p:sp>
        <p:nvSpPr>
          <p:cNvPr id="8" name="Rectangle 8">
            <a:extLst>
              <a:ext uri="{FF2B5EF4-FFF2-40B4-BE49-F238E27FC236}">
                <a16:creationId xmlns:a16="http://schemas.microsoft.com/office/drawing/2014/main" id="{E488BEF5-CA4A-49B7-982B-FC2E562E8E43}"/>
              </a:ext>
            </a:extLst>
          </p:cNvPr>
          <p:cNvSpPr>
            <a:spLocks noChangeArrowheads="1"/>
          </p:cNvSpPr>
          <p:nvPr/>
        </p:nvSpPr>
        <p:spPr bwMode="auto">
          <a:xfrm>
            <a:off x="913179" y="1874521"/>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0000FF"/>
                </a:solidFill>
              </a:rPr>
              <a:t>A. Nha Trang, Sài Gòn, Cần Thơ</a:t>
            </a:r>
          </a:p>
        </p:txBody>
      </p:sp>
      <p:sp>
        <p:nvSpPr>
          <p:cNvPr id="9" name="Rectangle 18">
            <a:extLst>
              <a:ext uri="{FF2B5EF4-FFF2-40B4-BE49-F238E27FC236}">
                <a16:creationId xmlns:a16="http://schemas.microsoft.com/office/drawing/2014/main" id="{3625BF7A-624E-430E-A92B-60F05E81E862}"/>
              </a:ext>
            </a:extLst>
          </p:cNvPr>
          <p:cNvSpPr>
            <a:spLocks noChangeArrowheads="1"/>
          </p:cNvSpPr>
          <p:nvPr/>
        </p:nvSpPr>
        <p:spPr bwMode="auto">
          <a:xfrm>
            <a:off x="913179" y="2602525"/>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0000FF"/>
                </a:solidFill>
              </a:rPr>
              <a:t>B. Hải Phòng, Đà Nẵng, Sài Gòn</a:t>
            </a:r>
          </a:p>
        </p:txBody>
      </p:sp>
      <p:sp>
        <p:nvSpPr>
          <p:cNvPr id="10" name="Rectangle 19">
            <a:extLst>
              <a:ext uri="{FF2B5EF4-FFF2-40B4-BE49-F238E27FC236}">
                <a16:creationId xmlns:a16="http://schemas.microsoft.com/office/drawing/2014/main" id="{C29D3CF6-80FD-4810-ADAC-D8F78FC43DFB}"/>
              </a:ext>
            </a:extLst>
          </p:cNvPr>
          <p:cNvSpPr>
            <a:spLocks noChangeArrowheads="1"/>
          </p:cNvSpPr>
          <p:nvPr/>
        </p:nvSpPr>
        <p:spPr bwMode="auto">
          <a:xfrm>
            <a:off x="913179" y="3454793"/>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0000FF"/>
                </a:solidFill>
              </a:rPr>
              <a:t>C. Sài Gòn, Quy Nhơn, Nha Trang</a:t>
            </a:r>
          </a:p>
        </p:txBody>
      </p:sp>
      <p:sp>
        <p:nvSpPr>
          <p:cNvPr id="11" name="Rectangle 20">
            <a:extLst>
              <a:ext uri="{FF2B5EF4-FFF2-40B4-BE49-F238E27FC236}">
                <a16:creationId xmlns:a16="http://schemas.microsoft.com/office/drawing/2014/main" id="{8540772D-CEDC-4A38-B4A9-78C9DC47DA32}"/>
              </a:ext>
            </a:extLst>
          </p:cNvPr>
          <p:cNvSpPr>
            <a:spLocks noChangeArrowheads="1"/>
          </p:cNvSpPr>
          <p:nvPr/>
        </p:nvSpPr>
        <p:spPr bwMode="auto">
          <a:xfrm>
            <a:off x="913179" y="4312921"/>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0000FF"/>
                </a:solidFill>
              </a:rPr>
              <a:t>D. Quảng Ninh, Hải Phòng, Sài Gòn</a:t>
            </a:r>
          </a:p>
        </p:txBody>
      </p:sp>
    </p:spTree>
    <p:extLst>
      <p:ext uri="{BB962C8B-B14F-4D97-AF65-F5344CB8AC3E}">
        <p14:creationId xmlns:p14="http://schemas.microsoft.com/office/powerpoint/2010/main" val="10434635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dir="cw">
                                      <p:cBhvr override="childStyle">
                                        <p:cTn id="6" dur="500" fill="hold"/>
                                        <p:tgtEl>
                                          <p:spTgt spid="9">
                                            <p:txEl>
                                              <p:pRg st="0" end="0"/>
                                            </p:txEl>
                                          </p:spTgt>
                                        </p:tgtEl>
                                        <p:attrNameLst>
                                          <p:attrName>style.color</p:attrName>
                                        </p:attrNameLst>
                                      </p:cBhvr>
                                      <p:by>
                                        <p:hsl h="-7200000" s="0" l="0"/>
                                      </p:by>
                                    </p:animClr>
                                    <p:animClr clrSpc="hsl" dir="cw">
                                      <p:cBhvr>
                                        <p:cTn id="7" dur="500" fill="hold"/>
                                        <p:tgtEl>
                                          <p:spTgt spid="9">
                                            <p:txEl>
                                              <p:pRg st="0" end="0"/>
                                            </p:txEl>
                                          </p:spTgt>
                                        </p:tgtEl>
                                        <p:attrNameLst>
                                          <p:attrName>fillcolor</p:attrName>
                                        </p:attrNameLst>
                                      </p:cBhvr>
                                      <p:by>
                                        <p:hsl h="-7200000" s="0" l="0"/>
                                      </p:by>
                                    </p:animClr>
                                    <p:animClr clrSpc="hsl" dir="cw">
                                      <p:cBhvr>
                                        <p:cTn id="8" dur="500" fill="hold"/>
                                        <p:tgtEl>
                                          <p:spTgt spid="9">
                                            <p:txEl>
                                              <p:pRg st="0" end="0"/>
                                            </p:txEl>
                                          </p:spTgt>
                                        </p:tgtEl>
                                        <p:attrNameLst>
                                          <p:attrName>stroke.color</p:attrName>
                                        </p:attrNameLst>
                                      </p:cBhvr>
                                      <p:by>
                                        <p:hsl h="-7200000" s="0" l="0"/>
                                      </p:by>
                                    </p:animClr>
                                    <p:set>
                                      <p:cBhvr>
                                        <p:cTn id="9"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B368E4B-4698-43EA-BADA-0682B35EBBED}"/>
              </a:ext>
            </a:extLst>
          </p:cNvPr>
          <p:cNvGrpSpPr/>
          <p:nvPr/>
        </p:nvGrpSpPr>
        <p:grpSpPr>
          <a:xfrm>
            <a:off x="2936544" y="98508"/>
            <a:ext cx="6318912" cy="716771"/>
            <a:chOff x="1399309" y="32676"/>
            <a:chExt cx="9393381" cy="716771"/>
          </a:xfrm>
        </p:grpSpPr>
        <p:sp>
          <p:nvSpPr>
            <p:cNvPr id="5" name="Rectangle: Rounded Corners 4">
              <a:extLst>
                <a:ext uri="{FF2B5EF4-FFF2-40B4-BE49-F238E27FC236}">
                  <a16:creationId xmlns:a16="http://schemas.microsoft.com/office/drawing/2014/main" id="{1443F357-778F-46CE-9097-C9AD975C7B9C}"/>
                </a:ext>
              </a:extLst>
            </p:cNvPr>
            <p:cNvSpPr/>
            <p:nvPr/>
          </p:nvSpPr>
          <p:spPr>
            <a:xfrm>
              <a:off x="1399309" y="41561"/>
              <a:ext cx="9393381" cy="707886"/>
            </a:xfrm>
            <a:prstGeom prst="roundRect">
              <a:avLst>
                <a:gd name="adj" fmla="val 50000"/>
              </a:avLst>
            </a:prstGeom>
            <a:solidFill>
              <a:srgbClr val="8D4D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6" name="TextBox 5">
              <a:extLst>
                <a:ext uri="{FF2B5EF4-FFF2-40B4-BE49-F238E27FC236}">
                  <a16:creationId xmlns:a16="http://schemas.microsoft.com/office/drawing/2014/main" id="{F8DD86D3-DEE0-40D5-A0BE-4F6A1DA9B773}"/>
                </a:ext>
              </a:extLst>
            </p:cNvPr>
            <p:cNvSpPr txBox="1"/>
            <p:nvPr/>
          </p:nvSpPr>
          <p:spPr>
            <a:xfrm>
              <a:off x="2198746" y="32676"/>
              <a:ext cx="784447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LUYỆN</a:t>
              </a:r>
              <a:r>
                <a:rPr kumimoji="0" lang="en-US" sz="4000" b="1" i="0" u="none" strike="noStrike" kern="0" cap="none" spc="0" normalizeH="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 TẬP</a:t>
              </a:r>
              <a:endPar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endParaRPr>
            </a:p>
          </p:txBody>
        </p:sp>
      </p:grpSp>
      <p:sp>
        <p:nvSpPr>
          <p:cNvPr id="7" name="Rectangle 4">
            <a:extLst>
              <a:ext uri="{FF2B5EF4-FFF2-40B4-BE49-F238E27FC236}">
                <a16:creationId xmlns:a16="http://schemas.microsoft.com/office/drawing/2014/main" id="{27D31608-2F87-48FD-B241-84EBC7332BF9}"/>
              </a:ext>
            </a:extLst>
          </p:cNvPr>
          <p:cNvSpPr>
            <a:spLocks noChangeArrowheads="1"/>
          </p:cNvSpPr>
          <p:nvPr/>
        </p:nvSpPr>
        <p:spPr bwMode="auto">
          <a:xfrm>
            <a:off x="0" y="967161"/>
            <a:ext cx="10243656" cy="9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0"/>
              </a:spcBef>
              <a:spcAft>
                <a:spcPct val="0"/>
              </a:spcAft>
            </a:pPr>
            <a:r>
              <a:rPr lang="en-US" altLang="vi-VN" sz="3200" b="1">
                <a:solidFill>
                  <a:srgbClr val="FF00FF"/>
                </a:solidFill>
              </a:rPr>
              <a:t>Câu 4:</a:t>
            </a:r>
            <a:r>
              <a:rPr lang="en-US" altLang="vi-VN" sz="3200">
                <a:solidFill>
                  <a:srgbClr val="FF00FF"/>
                </a:solidFill>
              </a:rPr>
              <a:t> </a:t>
            </a:r>
            <a:r>
              <a:rPr lang="en-US" altLang="vi-VN" sz="3200" b="1">
                <a:solidFill>
                  <a:srgbClr val="FF00FF"/>
                </a:solidFill>
              </a:rPr>
              <a:t>Loại hình vận tải có giá thành đắt đỏ nhất là </a:t>
            </a:r>
          </a:p>
        </p:txBody>
      </p:sp>
      <p:sp>
        <p:nvSpPr>
          <p:cNvPr id="8" name="Rectangle 9">
            <a:extLst>
              <a:ext uri="{FF2B5EF4-FFF2-40B4-BE49-F238E27FC236}">
                <a16:creationId xmlns:a16="http://schemas.microsoft.com/office/drawing/2014/main" id="{FA6DF825-ED40-4818-BAA0-37FF56A74B00}"/>
              </a:ext>
            </a:extLst>
          </p:cNvPr>
          <p:cNvSpPr>
            <a:spLocks noChangeArrowheads="1"/>
          </p:cNvSpPr>
          <p:nvPr/>
        </p:nvSpPr>
        <p:spPr bwMode="auto">
          <a:xfrm>
            <a:off x="1335227" y="1987069"/>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0000FF"/>
                </a:solidFill>
              </a:rPr>
              <a:t>A. Đường biển</a:t>
            </a:r>
          </a:p>
        </p:txBody>
      </p:sp>
      <p:sp>
        <p:nvSpPr>
          <p:cNvPr id="9" name="Rectangle 47">
            <a:extLst>
              <a:ext uri="{FF2B5EF4-FFF2-40B4-BE49-F238E27FC236}">
                <a16:creationId xmlns:a16="http://schemas.microsoft.com/office/drawing/2014/main" id="{57878F58-0DBD-4A49-8C23-B63FB1A206CD}"/>
              </a:ext>
            </a:extLst>
          </p:cNvPr>
          <p:cNvSpPr>
            <a:spLocks noChangeArrowheads="1"/>
          </p:cNvSpPr>
          <p:nvPr/>
        </p:nvSpPr>
        <p:spPr bwMode="auto">
          <a:xfrm>
            <a:off x="1335227" y="2672869"/>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0000FF"/>
                </a:solidFill>
              </a:rPr>
              <a:t>B. Đường sông</a:t>
            </a:r>
          </a:p>
        </p:txBody>
      </p:sp>
      <p:sp>
        <p:nvSpPr>
          <p:cNvPr id="10" name="Rectangle 48">
            <a:extLst>
              <a:ext uri="{FF2B5EF4-FFF2-40B4-BE49-F238E27FC236}">
                <a16:creationId xmlns:a16="http://schemas.microsoft.com/office/drawing/2014/main" id="{79A16F11-DA0D-474A-A337-821EE3B1322A}"/>
              </a:ext>
            </a:extLst>
          </p:cNvPr>
          <p:cNvSpPr>
            <a:spLocks noChangeArrowheads="1"/>
          </p:cNvSpPr>
          <p:nvPr/>
        </p:nvSpPr>
        <p:spPr bwMode="auto">
          <a:xfrm>
            <a:off x="1335227" y="3511069"/>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0000FF"/>
                </a:solidFill>
              </a:rPr>
              <a:t>C. Đường bộ</a:t>
            </a:r>
          </a:p>
        </p:txBody>
      </p:sp>
      <p:sp>
        <p:nvSpPr>
          <p:cNvPr id="11" name="Rectangle 49">
            <a:extLst>
              <a:ext uri="{FF2B5EF4-FFF2-40B4-BE49-F238E27FC236}">
                <a16:creationId xmlns:a16="http://schemas.microsoft.com/office/drawing/2014/main" id="{3EA43636-2DEB-47A4-9E8B-F340B1438570}"/>
              </a:ext>
            </a:extLst>
          </p:cNvPr>
          <p:cNvSpPr>
            <a:spLocks noChangeArrowheads="1"/>
          </p:cNvSpPr>
          <p:nvPr/>
        </p:nvSpPr>
        <p:spPr bwMode="auto">
          <a:xfrm>
            <a:off x="1335227" y="4158177"/>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0000FF"/>
                </a:solidFill>
              </a:rPr>
              <a:t>D. Đường hàng không</a:t>
            </a:r>
          </a:p>
        </p:txBody>
      </p:sp>
    </p:spTree>
    <p:extLst>
      <p:ext uri="{BB962C8B-B14F-4D97-AF65-F5344CB8AC3E}">
        <p14:creationId xmlns:p14="http://schemas.microsoft.com/office/powerpoint/2010/main" val="10434635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dir="cw">
                                      <p:cBhvr override="childStyle">
                                        <p:cTn id="6" dur="500" fill="hold"/>
                                        <p:tgtEl>
                                          <p:spTgt spid="11">
                                            <p:txEl>
                                              <p:pRg st="0" end="0"/>
                                            </p:txEl>
                                          </p:spTgt>
                                        </p:tgtEl>
                                        <p:attrNameLst>
                                          <p:attrName>style.color</p:attrName>
                                        </p:attrNameLst>
                                      </p:cBhvr>
                                      <p:by>
                                        <p:hsl h="-7200000" s="0" l="0"/>
                                      </p:by>
                                    </p:animClr>
                                    <p:animClr clrSpc="hsl" dir="cw">
                                      <p:cBhvr>
                                        <p:cTn id="7" dur="500" fill="hold"/>
                                        <p:tgtEl>
                                          <p:spTgt spid="11">
                                            <p:txEl>
                                              <p:pRg st="0" end="0"/>
                                            </p:txEl>
                                          </p:spTgt>
                                        </p:tgtEl>
                                        <p:attrNameLst>
                                          <p:attrName>fillcolor</p:attrName>
                                        </p:attrNameLst>
                                      </p:cBhvr>
                                      <p:by>
                                        <p:hsl h="-7200000" s="0" l="0"/>
                                      </p:by>
                                    </p:animClr>
                                    <p:animClr clrSpc="hsl" dir="cw">
                                      <p:cBhvr>
                                        <p:cTn id="8" dur="500" fill="hold"/>
                                        <p:tgtEl>
                                          <p:spTgt spid="11">
                                            <p:txEl>
                                              <p:pRg st="0" end="0"/>
                                            </p:txEl>
                                          </p:spTgt>
                                        </p:tgtEl>
                                        <p:attrNameLst>
                                          <p:attrName>stroke.color</p:attrName>
                                        </p:attrNameLst>
                                      </p:cBhvr>
                                      <p:by>
                                        <p:hsl h="-7200000" s="0" l="0"/>
                                      </p:by>
                                    </p:animClr>
                                    <p:set>
                                      <p:cBhvr>
                                        <p:cTn id="9" dur="500" fill="hold"/>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B368E4B-4698-43EA-BADA-0682B35EBBED}"/>
              </a:ext>
            </a:extLst>
          </p:cNvPr>
          <p:cNvGrpSpPr/>
          <p:nvPr/>
        </p:nvGrpSpPr>
        <p:grpSpPr>
          <a:xfrm>
            <a:off x="2936544" y="98508"/>
            <a:ext cx="6318912" cy="716771"/>
            <a:chOff x="1399309" y="32676"/>
            <a:chExt cx="9393381" cy="716771"/>
          </a:xfrm>
        </p:grpSpPr>
        <p:sp>
          <p:nvSpPr>
            <p:cNvPr id="5" name="Rectangle: Rounded Corners 4">
              <a:extLst>
                <a:ext uri="{FF2B5EF4-FFF2-40B4-BE49-F238E27FC236}">
                  <a16:creationId xmlns:a16="http://schemas.microsoft.com/office/drawing/2014/main" id="{1443F357-778F-46CE-9097-C9AD975C7B9C}"/>
                </a:ext>
              </a:extLst>
            </p:cNvPr>
            <p:cNvSpPr/>
            <p:nvPr/>
          </p:nvSpPr>
          <p:spPr>
            <a:xfrm>
              <a:off x="1399309" y="41561"/>
              <a:ext cx="9393381" cy="707886"/>
            </a:xfrm>
            <a:prstGeom prst="roundRect">
              <a:avLst>
                <a:gd name="adj" fmla="val 50000"/>
              </a:avLst>
            </a:prstGeom>
            <a:solidFill>
              <a:srgbClr val="8D4D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6" name="TextBox 5">
              <a:extLst>
                <a:ext uri="{FF2B5EF4-FFF2-40B4-BE49-F238E27FC236}">
                  <a16:creationId xmlns:a16="http://schemas.microsoft.com/office/drawing/2014/main" id="{F8DD86D3-DEE0-40D5-A0BE-4F6A1DA9B773}"/>
                </a:ext>
              </a:extLst>
            </p:cNvPr>
            <p:cNvSpPr txBox="1"/>
            <p:nvPr/>
          </p:nvSpPr>
          <p:spPr>
            <a:xfrm>
              <a:off x="2198746" y="32676"/>
              <a:ext cx="784447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LUYỆN</a:t>
              </a:r>
              <a:r>
                <a:rPr kumimoji="0" lang="en-US" sz="4000" b="1" i="0" u="none" strike="noStrike" kern="0" cap="none" spc="0" normalizeH="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 TẬP</a:t>
              </a:r>
              <a:endPar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endParaRPr>
            </a:p>
          </p:txBody>
        </p:sp>
      </p:grpSp>
      <p:sp>
        <p:nvSpPr>
          <p:cNvPr id="7" name="Rectangle 4">
            <a:extLst>
              <a:ext uri="{FF2B5EF4-FFF2-40B4-BE49-F238E27FC236}">
                <a16:creationId xmlns:a16="http://schemas.microsoft.com/office/drawing/2014/main" id="{825B3AE0-5492-4410-8CBE-0EEEDCB009C0}"/>
              </a:ext>
            </a:extLst>
          </p:cNvPr>
          <p:cNvSpPr>
            <a:spLocks noChangeArrowheads="1"/>
          </p:cNvSpPr>
          <p:nvPr/>
        </p:nvSpPr>
        <p:spPr bwMode="auto">
          <a:xfrm>
            <a:off x="449943" y="932538"/>
            <a:ext cx="1135017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FF00FF"/>
                </a:solidFill>
              </a:rPr>
              <a:t>Câu 5: Việt Nam là nước có tốc độ phát triển điện thoại xếp thứ </a:t>
            </a:r>
          </a:p>
          <a:p>
            <a:pPr algn="just" eaLnBrk="1" fontAlgn="base" hangingPunct="1">
              <a:spcBef>
                <a:spcPct val="0"/>
              </a:spcBef>
              <a:spcAft>
                <a:spcPct val="0"/>
              </a:spcAft>
            </a:pPr>
            <a:r>
              <a:rPr lang="en-US" altLang="vi-VN" sz="3200" b="1">
                <a:solidFill>
                  <a:srgbClr val="FF00FF"/>
                </a:solidFill>
              </a:rPr>
              <a:t>mấy thế giới?</a:t>
            </a:r>
          </a:p>
        </p:txBody>
      </p:sp>
      <p:sp>
        <p:nvSpPr>
          <p:cNvPr id="8" name="Rectangle 9">
            <a:extLst>
              <a:ext uri="{FF2B5EF4-FFF2-40B4-BE49-F238E27FC236}">
                <a16:creationId xmlns:a16="http://schemas.microsoft.com/office/drawing/2014/main" id="{6167DB9D-ADCF-4E5C-83BB-57F929538277}"/>
              </a:ext>
            </a:extLst>
          </p:cNvPr>
          <p:cNvSpPr>
            <a:spLocks noChangeArrowheads="1"/>
          </p:cNvSpPr>
          <p:nvPr/>
        </p:nvSpPr>
        <p:spPr bwMode="auto">
          <a:xfrm>
            <a:off x="1520371" y="2198526"/>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A. Thứ hai</a:t>
            </a:r>
          </a:p>
        </p:txBody>
      </p:sp>
      <p:sp>
        <p:nvSpPr>
          <p:cNvPr id="9" name="Rectangle 47">
            <a:extLst>
              <a:ext uri="{FF2B5EF4-FFF2-40B4-BE49-F238E27FC236}">
                <a16:creationId xmlns:a16="http://schemas.microsoft.com/office/drawing/2014/main" id="{976FD773-5BAF-488B-AFE4-801586FD6F59}"/>
              </a:ext>
            </a:extLst>
          </p:cNvPr>
          <p:cNvSpPr>
            <a:spLocks noChangeArrowheads="1"/>
          </p:cNvSpPr>
          <p:nvPr/>
        </p:nvSpPr>
        <p:spPr bwMode="auto">
          <a:xfrm>
            <a:off x="1520371" y="289884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B. Thứ ba</a:t>
            </a:r>
          </a:p>
        </p:txBody>
      </p:sp>
      <p:sp>
        <p:nvSpPr>
          <p:cNvPr id="10" name="Rectangle 48">
            <a:extLst>
              <a:ext uri="{FF2B5EF4-FFF2-40B4-BE49-F238E27FC236}">
                <a16:creationId xmlns:a16="http://schemas.microsoft.com/office/drawing/2014/main" id="{155611CF-54B4-4C45-A4F2-A4EA29722414}"/>
              </a:ext>
            </a:extLst>
          </p:cNvPr>
          <p:cNvSpPr>
            <a:spLocks noChangeArrowheads="1"/>
          </p:cNvSpPr>
          <p:nvPr/>
        </p:nvSpPr>
        <p:spPr bwMode="auto">
          <a:xfrm>
            <a:off x="1520371" y="366447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C. Thứ tư</a:t>
            </a:r>
          </a:p>
        </p:txBody>
      </p:sp>
      <p:sp>
        <p:nvSpPr>
          <p:cNvPr id="11" name="Rectangle 49">
            <a:extLst>
              <a:ext uri="{FF2B5EF4-FFF2-40B4-BE49-F238E27FC236}">
                <a16:creationId xmlns:a16="http://schemas.microsoft.com/office/drawing/2014/main" id="{50333076-2862-4186-953E-A0D46637BC02}"/>
              </a:ext>
            </a:extLst>
          </p:cNvPr>
          <p:cNvSpPr>
            <a:spLocks noChangeArrowheads="1"/>
          </p:cNvSpPr>
          <p:nvPr/>
        </p:nvSpPr>
        <p:spPr bwMode="auto">
          <a:xfrm>
            <a:off x="1520371" y="4317618"/>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D. Thứ năm</a:t>
            </a:r>
          </a:p>
        </p:txBody>
      </p:sp>
    </p:spTree>
    <p:extLst>
      <p:ext uri="{BB962C8B-B14F-4D97-AF65-F5344CB8AC3E}">
        <p14:creationId xmlns:p14="http://schemas.microsoft.com/office/powerpoint/2010/main" val="10434635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dir="cw">
                                      <p:cBhvr override="childStyle">
                                        <p:cTn id="6" dur="500" fill="hold"/>
                                        <p:tgtEl>
                                          <p:spTgt spid="8">
                                            <p:txEl>
                                              <p:pRg st="0" end="0"/>
                                            </p:txEl>
                                          </p:spTgt>
                                        </p:tgtEl>
                                        <p:attrNameLst>
                                          <p:attrName>style.color</p:attrName>
                                        </p:attrNameLst>
                                      </p:cBhvr>
                                      <p:by>
                                        <p:hsl h="-7200000" s="0" l="0"/>
                                      </p:by>
                                    </p:animClr>
                                    <p:animClr clrSpc="hsl" dir="cw">
                                      <p:cBhvr>
                                        <p:cTn id="7" dur="500" fill="hold"/>
                                        <p:tgtEl>
                                          <p:spTgt spid="8">
                                            <p:txEl>
                                              <p:pRg st="0" end="0"/>
                                            </p:txEl>
                                          </p:spTgt>
                                        </p:tgtEl>
                                        <p:attrNameLst>
                                          <p:attrName>fillcolor</p:attrName>
                                        </p:attrNameLst>
                                      </p:cBhvr>
                                      <p:by>
                                        <p:hsl h="-7200000" s="0" l="0"/>
                                      </p:by>
                                    </p:animClr>
                                    <p:animClr clrSpc="hsl" dir="cw">
                                      <p:cBhvr>
                                        <p:cTn id="8" dur="500" fill="hold"/>
                                        <p:tgtEl>
                                          <p:spTgt spid="8">
                                            <p:txEl>
                                              <p:pRg st="0" end="0"/>
                                            </p:txEl>
                                          </p:spTgt>
                                        </p:tgtEl>
                                        <p:attrNameLst>
                                          <p:attrName>stroke.color</p:attrName>
                                        </p:attrNameLst>
                                      </p:cBhvr>
                                      <p:by>
                                        <p:hsl h="-7200000" s="0" l="0"/>
                                      </p:by>
                                    </p:animClr>
                                    <p:set>
                                      <p:cBhvr>
                                        <p:cTn id="9"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B368E4B-4698-43EA-BADA-0682B35EBBED}"/>
              </a:ext>
            </a:extLst>
          </p:cNvPr>
          <p:cNvGrpSpPr/>
          <p:nvPr/>
        </p:nvGrpSpPr>
        <p:grpSpPr>
          <a:xfrm>
            <a:off x="2936544" y="98508"/>
            <a:ext cx="6318912" cy="716771"/>
            <a:chOff x="1399309" y="32676"/>
            <a:chExt cx="9393381" cy="716771"/>
          </a:xfrm>
        </p:grpSpPr>
        <p:sp>
          <p:nvSpPr>
            <p:cNvPr id="5" name="Rectangle: Rounded Corners 4">
              <a:extLst>
                <a:ext uri="{FF2B5EF4-FFF2-40B4-BE49-F238E27FC236}">
                  <a16:creationId xmlns:a16="http://schemas.microsoft.com/office/drawing/2014/main" id="{1443F357-778F-46CE-9097-C9AD975C7B9C}"/>
                </a:ext>
              </a:extLst>
            </p:cNvPr>
            <p:cNvSpPr/>
            <p:nvPr/>
          </p:nvSpPr>
          <p:spPr>
            <a:xfrm>
              <a:off x="1399309" y="41561"/>
              <a:ext cx="9393381" cy="707886"/>
            </a:xfrm>
            <a:prstGeom prst="roundRect">
              <a:avLst>
                <a:gd name="adj" fmla="val 50000"/>
              </a:avLst>
            </a:prstGeom>
            <a:solidFill>
              <a:srgbClr val="8D4D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6" name="TextBox 5">
              <a:extLst>
                <a:ext uri="{FF2B5EF4-FFF2-40B4-BE49-F238E27FC236}">
                  <a16:creationId xmlns:a16="http://schemas.microsoft.com/office/drawing/2014/main" id="{F8DD86D3-DEE0-40D5-A0BE-4F6A1DA9B773}"/>
                </a:ext>
              </a:extLst>
            </p:cNvPr>
            <p:cNvSpPr txBox="1"/>
            <p:nvPr/>
          </p:nvSpPr>
          <p:spPr>
            <a:xfrm>
              <a:off x="2198746" y="32676"/>
              <a:ext cx="784447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LUYỆN</a:t>
              </a:r>
              <a:r>
                <a:rPr kumimoji="0" lang="en-US" sz="4000" b="1" i="0" u="none" strike="noStrike" kern="0" cap="none" spc="0" normalizeH="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 TẬP</a:t>
              </a:r>
              <a:endPar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endParaRPr>
            </a:p>
          </p:txBody>
        </p:sp>
      </p:grpSp>
      <p:sp>
        <p:nvSpPr>
          <p:cNvPr id="7" name="Rectangle 4">
            <a:extLst>
              <a:ext uri="{FF2B5EF4-FFF2-40B4-BE49-F238E27FC236}">
                <a16:creationId xmlns:a16="http://schemas.microsoft.com/office/drawing/2014/main" id="{825B3AE0-5492-4410-8CBE-0EEEDCB009C0}"/>
              </a:ext>
            </a:extLst>
          </p:cNvPr>
          <p:cNvSpPr>
            <a:spLocks noChangeArrowheads="1"/>
          </p:cNvSpPr>
          <p:nvPr/>
        </p:nvSpPr>
        <p:spPr bwMode="auto">
          <a:xfrm>
            <a:off x="449943" y="932538"/>
            <a:ext cx="1135017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FF00FF"/>
                </a:solidFill>
              </a:rPr>
              <a:t>Câu 6: Loại hình bưu chính viễn thông kết nối nhanh chóng thế giới</a:t>
            </a:r>
          </a:p>
        </p:txBody>
      </p:sp>
      <p:sp>
        <p:nvSpPr>
          <p:cNvPr id="8" name="Rectangle 9">
            <a:extLst>
              <a:ext uri="{FF2B5EF4-FFF2-40B4-BE49-F238E27FC236}">
                <a16:creationId xmlns:a16="http://schemas.microsoft.com/office/drawing/2014/main" id="{6167DB9D-ADCF-4E5C-83BB-57F929538277}"/>
              </a:ext>
            </a:extLst>
          </p:cNvPr>
          <p:cNvSpPr>
            <a:spLocks noChangeArrowheads="1"/>
          </p:cNvSpPr>
          <p:nvPr/>
        </p:nvSpPr>
        <p:spPr bwMode="auto">
          <a:xfrm>
            <a:off x="1562574" y="4379005"/>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D. Internet</a:t>
            </a:r>
          </a:p>
        </p:txBody>
      </p:sp>
      <p:sp>
        <p:nvSpPr>
          <p:cNvPr id="9" name="Rectangle 47">
            <a:extLst>
              <a:ext uri="{FF2B5EF4-FFF2-40B4-BE49-F238E27FC236}">
                <a16:creationId xmlns:a16="http://schemas.microsoft.com/office/drawing/2014/main" id="{976FD773-5BAF-488B-AFE4-801586FD6F59}"/>
              </a:ext>
            </a:extLst>
          </p:cNvPr>
          <p:cNvSpPr>
            <a:spLocks noChangeArrowheads="1"/>
          </p:cNvSpPr>
          <p:nvPr/>
        </p:nvSpPr>
        <p:spPr bwMode="auto">
          <a:xfrm>
            <a:off x="1520371" y="2279848"/>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A. Chuyển phát nhanh</a:t>
            </a:r>
          </a:p>
        </p:txBody>
      </p:sp>
      <p:sp>
        <p:nvSpPr>
          <p:cNvPr id="10" name="Rectangle 48">
            <a:extLst>
              <a:ext uri="{FF2B5EF4-FFF2-40B4-BE49-F238E27FC236}">
                <a16:creationId xmlns:a16="http://schemas.microsoft.com/office/drawing/2014/main" id="{155611CF-54B4-4C45-A4F2-A4EA29722414}"/>
              </a:ext>
            </a:extLst>
          </p:cNvPr>
          <p:cNvSpPr>
            <a:spLocks noChangeArrowheads="1"/>
          </p:cNvSpPr>
          <p:nvPr/>
        </p:nvSpPr>
        <p:spPr bwMode="auto">
          <a:xfrm>
            <a:off x="1520371" y="3045478"/>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B. Điện thoại di động</a:t>
            </a:r>
          </a:p>
        </p:txBody>
      </p:sp>
      <p:sp>
        <p:nvSpPr>
          <p:cNvPr id="11" name="Rectangle 49">
            <a:extLst>
              <a:ext uri="{FF2B5EF4-FFF2-40B4-BE49-F238E27FC236}">
                <a16:creationId xmlns:a16="http://schemas.microsoft.com/office/drawing/2014/main" id="{50333076-2862-4186-953E-A0D46637BC02}"/>
              </a:ext>
            </a:extLst>
          </p:cNvPr>
          <p:cNvSpPr>
            <a:spLocks noChangeArrowheads="1"/>
          </p:cNvSpPr>
          <p:nvPr/>
        </p:nvSpPr>
        <p:spPr bwMode="auto">
          <a:xfrm>
            <a:off x="1520371" y="3698626"/>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C. Phát hành báo chí</a:t>
            </a:r>
          </a:p>
        </p:txBody>
      </p:sp>
    </p:spTree>
    <p:extLst>
      <p:ext uri="{BB962C8B-B14F-4D97-AF65-F5344CB8AC3E}">
        <p14:creationId xmlns:p14="http://schemas.microsoft.com/office/powerpoint/2010/main" val="10434635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dir="cw">
                                      <p:cBhvr override="childStyle">
                                        <p:cTn id="6" dur="500" fill="hold"/>
                                        <p:tgtEl>
                                          <p:spTgt spid="8">
                                            <p:txEl>
                                              <p:pRg st="0" end="0"/>
                                            </p:txEl>
                                          </p:spTgt>
                                        </p:tgtEl>
                                        <p:attrNameLst>
                                          <p:attrName>style.color</p:attrName>
                                        </p:attrNameLst>
                                      </p:cBhvr>
                                      <p:by>
                                        <p:hsl h="-7200000" s="0" l="0"/>
                                      </p:by>
                                    </p:animClr>
                                    <p:animClr clrSpc="hsl" dir="cw">
                                      <p:cBhvr>
                                        <p:cTn id="7" dur="500" fill="hold"/>
                                        <p:tgtEl>
                                          <p:spTgt spid="8">
                                            <p:txEl>
                                              <p:pRg st="0" end="0"/>
                                            </p:txEl>
                                          </p:spTgt>
                                        </p:tgtEl>
                                        <p:attrNameLst>
                                          <p:attrName>fillcolor</p:attrName>
                                        </p:attrNameLst>
                                      </p:cBhvr>
                                      <p:by>
                                        <p:hsl h="-7200000" s="0" l="0"/>
                                      </p:by>
                                    </p:animClr>
                                    <p:animClr clrSpc="hsl" dir="cw">
                                      <p:cBhvr>
                                        <p:cTn id="8" dur="500" fill="hold"/>
                                        <p:tgtEl>
                                          <p:spTgt spid="8">
                                            <p:txEl>
                                              <p:pRg st="0" end="0"/>
                                            </p:txEl>
                                          </p:spTgt>
                                        </p:tgtEl>
                                        <p:attrNameLst>
                                          <p:attrName>stroke.color</p:attrName>
                                        </p:attrNameLst>
                                      </p:cBhvr>
                                      <p:by>
                                        <p:hsl h="-7200000" s="0" l="0"/>
                                      </p:by>
                                    </p:animClr>
                                    <p:set>
                                      <p:cBhvr>
                                        <p:cTn id="9"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72666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78385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1. Các nhân tố ảnh hưởng đến sự phát triển và phân bố ngành dịch vụ</a:t>
            </a:r>
          </a:p>
          <a:p>
            <a:pPr marL="571500" indent="-571500"/>
            <a:r>
              <a:rPr lang="en-US" sz="3000" b="1" i="1" u="sng">
                <a:latin typeface="Calibri" pitchFamily="34" charset="0"/>
                <a:cs typeface="Calibri" pitchFamily="34" charset="0"/>
              </a:rPr>
              <a:t>b. Dân cư và nguồn lao động</a:t>
            </a:r>
          </a:p>
        </p:txBody>
      </p:sp>
      <p:pic>
        <p:nvPicPr>
          <p:cNvPr id="11" name="Picture 2" descr="Air And Ship Cargo Inc, HD Png Download , Transparent Png Image - PNGitem">
            <a:extLst>
              <a:ext uri="{FF2B5EF4-FFF2-40B4-BE49-F238E27FC236}">
                <a16:creationId xmlns:a16="http://schemas.microsoft.com/office/drawing/2014/main" id="{F3393D8A-32DA-4A53-A3AF-1ADC9873EC6A}"/>
              </a:ext>
            </a:extLst>
          </p:cNvPr>
          <p:cNvPicPr>
            <a:picLocks noChangeAspect="1" noChangeArrowheads="1"/>
          </p:cNvPicPr>
          <p:nvPr/>
        </p:nvPicPr>
        <p:blipFill>
          <a:blip r:embed="rId3" cstate="print">
            <a:extLst>
              <a:ext uri="{BEBA8EAE-BF5A-486C-A8C5-ECC9F3942E4B}">
                <a14:imgProps xmlns:a14="http://schemas.microsoft.com/office/drawing/2010/main">
                  <a14:imgLayer>
                    <a14:imgEffect>
                      <a14:backgroundRemoval t="9167" b="92500" l="6163" r="91628">
                        <a14:foregroundMark x1="42558" y1="92500" x2="42558" y2="92500"/>
                        <a14:foregroundMark x1="8721" y1="58056" x2="8721" y2="58056"/>
                        <a14:foregroundMark x1="6163" y1="53056" x2="6163" y2="53056"/>
                        <a14:foregroundMark x1="67674" y1="59583" x2="67674" y2="59583"/>
                        <a14:foregroundMark x1="91744" y1="70139" x2="91744" y2="70139"/>
                        <a14:foregroundMark x1="85000" y1="66806" x2="85000" y2="66806"/>
                        <a14:foregroundMark x1="48023" y1="19583" x2="48023" y2="19583"/>
                        <a14:foregroundMark x1="41512" y1="20556" x2="41512" y2="20556"/>
                        <a14:foregroundMark x1="62558" y1="9167" x2="62558" y2="9167"/>
                        <a14:foregroundMark x1="46977" y1="16528" x2="46977" y2="16528"/>
                        <a14:foregroundMark x1="45233" y1="17500" x2="45233" y2="17500"/>
                        <a14:foregroundMark x1="10465" y1="42222" x2="10465" y2="42222"/>
                        <a14:foregroundMark x1="13256" y1="42639" x2="13256" y2="42639"/>
                        <a14:foregroundMark x1="9419" y1="42361" x2="9419" y2="42361"/>
                        <a14:foregroundMark x1="25000" y1="42639" x2="25000" y2="42639"/>
                        <a14:foregroundMark x1="22674" y1="42778" x2="22674" y2="42778"/>
                        <a14:foregroundMark x1="24070" y1="43056" x2="24070" y2="43056"/>
                        <a14:foregroundMark x1="26628" y1="43056" x2="26628" y2="43056"/>
                        <a14:foregroundMark x1="15233" y1="24861" x2="15233" y2="24861"/>
                        <a14:foregroundMark x1="14884" y1="24861" x2="14884" y2="24861"/>
                        <a14:foregroundMark x1="14535" y1="24028" x2="14535" y2="24028"/>
                        <a14:backgroundMark x1="31512" y1="88750" x2="31512" y2="88750"/>
                        <a14:backgroundMark x1="52674" y1="82639" x2="52674" y2="82639"/>
                      </a14:backgroundRemoval>
                    </a14:imgEffect>
                  </a14:imgLayer>
                </a14:imgProps>
              </a:ext>
              <a:ext uri="{28A0092B-C50C-407E-A947-70E740481C1C}">
                <a14:useLocalDpi xmlns:a14="http://schemas.microsoft.com/office/drawing/2010/main" val="0"/>
              </a:ext>
            </a:extLst>
          </a:blip>
          <a:srcRect/>
          <a:stretch>
            <a:fillRect/>
          </a:stretch>
        </p:blipFill>
        <p:spPr bwMode="auto">
          <a:xfrm>
            <a:off x="8587284" y="4149967"/>
            <a:ext cx="3404054" cy="2849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8"/>
          <p:cNvSpPr txBox="1"/>
          <p:nvPr/>
        </p:nvSpPr>
        <p:spPr>
          <a:xfrm>
            <a:off x="296584" y="1809448"/>
            <a:ext cx="11617510" cy="3149195"/>
          </a:xfrm>
          <a:prstGeom prst="rect">
            <a:avLst/>
          </a:prstGeom>
          <a:noFill/>
        </p:spPr>
        <p:txBody>
          <a:bodyPr wrap="square" lIns="0" tIns="0" rIns="0" bIns="0" rtlCol="0" anchor="t">
            <a:spAutoFit/>
          </a:bodyPr>
          <a:lstStyle/>
          <a:p>
            <a:pPr>
              <a:lnSpc>
                <a:spcPct val="130000"/>
              </a:lnSpc>
            </a:pP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Số dân nước ta đ</a:t>
            </a:r>
            <a:r>
              <a:rPr lang="en-US" sz="3200" b="1">
                <a:solidFill>
                  <a:srgbClr val="002060"/>
                </a:solidFill>
                <a:latin typeface="Calibri" pitchFamily="34" charset="0"/>
                <a:cs typeface="Calibri" pitchFamily="34" charset="0"/>
              </a:rPr>
              <a:t>ô</a:t>
            </a:r>
            <a:r>
              <a:rPr lang="vi-VN" sz="3200" b="1">
                <a:solidFill>
                  <a:srgbClr val="002060"/>
                </a:solidFill>
                <a:latin typeface="Calibri" pitchFamily="34" charset="0"/>
                <a:cs typeface="Calibri" pitchFamily="34" charset="0"/>
              </a:rPr>
              <a:t>ng là thị trường tiêu thụ lớn. </a:t>
            </a:r>
            <a:endParaRPr lang="en-US" sz="3200" b="1">
              <a:solidFill>
                <a:srgbClr val="002060"/>
              </a:solidFill>
              <a:latin typeface="Calibri" pitchFamily="34" charset="0"/>
              <a:cs typeface="Calibri" pitchFamily="34" charset="0"/>
            </a:endParaRPr>
          </a:p>
          <a:p>
            <a:pPr algn="just">
              <a:lnSpc>
                <a:spcPct val="130000"/>
              </a:lnSpc>
            </a:pP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Mức sống ngày càng cao </a:t>
            </a:r>
            <a:r>
              <a:rPr lang="en-US" sz="3200" b="1">
                <a:solidFill>
                  <a:srgbClr val="002060"/>
                </a:solidFill>
                <a:latin typeface="Calibri" pitchFamily="34" charset="0"/>
                <a:cs typeface="Calibri" pitchFamily="34" charset="0"/>
              </a:rPr>
              <a:t>=&gt;</a:t>
            </a:r>
            <a:r>
              <a:rPr lang="vi-VN" sz="3200" b="1">
                <a:solidFill>
                  <a:srgbClr val="002060"/>
                </a:solidFill>
                <a:latin typeface="Calibri" pitchFamily="34" charset="0"/>
                <a:cs typeface="Calibri" pitchFamily="34" charset="0"/>
              </a:rPr>
              <a:t> sức mua tăng lên, đa dạng hoá các loại hình dịch vụ. </a:t>
            </a:r>
            <a:endParaRPr lang="en-US" sz="3200" b="1">
              <a:solidFill>
                <a:srgbClr val="002060"/>
              </a:solidFill>
              <a:latin typeface="Calibri" pitchFamily="34" charset="0"/>
              <a:cs typeface="Calibri" pitchFamily="34" charset="0"/>
            </a:endParaRPr>
          </a:p>
          <a:p>
            <a:pPr algn="just">
              <a:lnSpc>
                <a:spcPct val="130000"/>
              </a:lnSpc>
            </a:pP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Nguồn lao động dồi dào, chất lượng được nâng lên</a:t>
            </a:r>
            <a:r>
              <a:rPr lang="en-US" sz="3200" b="1">
                <a:solidFill>
                  <a:srgbClr val="002060"/>
                </a:solidFill>
                <a:latin typeface="Calibri" pitchFamily="34" charset="0"/>
                <a:cs typeface="Calibri" pitchFamily="34" charset="0"/>
              </a:rPr>
              <a:t> =&gt; </a:t>
            </a:r>
            <a:r>
              <a:rPr lang="vi-VN" sz="3200" b="1">
                <a:solidFill>
                  <a:srgbClr val="002060"/>
                </a:solidFill>
                <a:latin typeface="Calibri" pitchFamily="34" charset="0"/>
                <a:cs typeface="Calibri" pitchFamily="34" charset="0"/>
              </a:rPr>
              <a:t>nâng cao chất lượng ngành dịch vụ.</a:t>
            </a:r>
            <a:endParaRPr lang="en-US" sz="3200" b="1">
              <a:solidFill>
                <a:srgbClr val="002060"/>
              </a:solidFill>
              <a:latin typeface="Calibri" pitchFamily="34" charset="0"/>
              <a:cs typeface="Calibri" pitchFamily="34" charset="0"/>
            </a:endParaRPr>
          </a:p>
        </p:txBody>
      </p:sp>
      <p:sp>
        <p:nvSpPr>
          <p:cNvPr id="7" name="TextBox 6"/>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B368E4B-4698-43EA-BADA-0682B35EBBED}"/>
              </a:ext>
            </a:extLst>
          </p:cNvPr>
          <p:cNvGrpSpPr/>
          <p:nvPr/>
        </p:nvGrpSpPr>
        <p:grpSpPr>
          <a:xfrm>
            <a:off x="2936544" y="98508"/>
            <a:ext cx="6318912" cy="716771"/>
            <a:chOff x="1399309" y="32676"/>
            <a:chExt cx="9393381" cy="716771"/>
          </a:xfrm>
        </p:grpSpPr>
        <p:sp>
          <p:nvSpPr>
            <p:cNvPr id="5" name="Rectangle: Rounded Corners 4">
              <a:extLst>
                <a:ext uri="{FF2B5EF4-FFF2-40B4-BE49-F238E27FC236}">
                  <a16:creationId xmlns:a16="http://schemas.microsoft.com/office/drawing/2014/main" id="{1443F357-778F-46CE-9097-C9AD975C7B9C}"/>
                </a:ext>
              </a:extLst>
            </p:cNvPr>
            <p:cNvSpPr/>
            <p:nvPr/>
          </p:nvSpPr>
          <p:spPr>
            <a:xfrm>
              <a:off x="1399309" y="41561"/>
              <a:ext cx="9393381" cy="707886"/>
            </a:xfrm>
            <a:prstGeom prst="roundRect">
              <a:avLst>
                <a:gd name="adj" fmla="val 50000"/>
              </a:avLst>
            </a:prstGeom>
            <a:solidFill>
              <a:srgbClr val="8D4D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6" name="TextBox 5">
              <a:extLst>
                <a:ext uri="{FF2B5EF4-FFF2-40B4-BE49-F238E27FC236}">
                  <a16:creationId xmlns:a16="http://schemas.microsoft.com/office/drawing/2014/main" id="{F8DD86D3-DEE0-40D5-A0BE-4F6A1DA9B773}"/>
                </a:ext>
              </a:extLst>
            </p:cNvPr>
            <p:cNvSpPr txBox="1"/>
            <p:nvPr/>
          </p:nvSpPr>
          <p:spPr>
            <a:xfrm>
              <a:off x="2198746" y="32676"/>
              <a:ext cx="784447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LUYỆN</a:t>
              </a:r>
              <a:r>
                <a:rPr kumimoji="0" lang="en-US" sz="4000" b="1" i="0" u="none" strike="noStrike" kern="0" cap="none" spc="0" normalizeH="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 TẬP</a:t>
              </a:r>
              <a:endPar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endParaRPr>
            </a:p>
          </p:txBody>
        </p:sp>
      </p:grpSp>
      <p:sp>
        <p:nvSpPr>
          <p:cNvPr id="7" name="Rectangle 4">
            <a:extLst>
              <a:ext uri="{FF2B5EF4-FFF2-40B4-BE49-F238E27FC236}">
                <a16:creationId xmlns:a16="http://schemas.microsoft.com/office/drawing/2014/main" id="{825B3AE0-5492-4410-8CBE-0EEEDCB009C0}"/>
              </a:ext>
            </a:extLst>
          </p:cNvPr>
          <p:cNvSpPr>
            <a:spLocks noChangeArrowheads="1"/>
          </p:cNvSpPr>
          <p:nvPr/>
        </p:nvSpPr>
        <p:spPr bwMode="auto">
          <a:xfrm>
            <a:off x="449943" y="932538"/>
            <a:ext cx="1135017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vi-VN" sz="3200" b="1">
                <a:solidFill>
                  <a:srgbClr val="FF00FF"/>
                </a:solidFill>
              </a:rPr>
              <a:t>Câu 7: Trung tâm bưu chính viễn thông lớn nhất, quan trọng nhất,</a:t>
            </a:r>
          </a:p>
          <a:p>
            <a:pPr algn="just" eaLnBrk="1" fontAlgn="base" hangingPunct="1">
              <a:spcBef>
                <a:spcPct val="0"/>
              </a:spcBef>
              <a:spcAft>
                <a:spcPct val="0"/>
              </a:spcAft>
            </a:pPr>
            <a:r>
              <a:rPr lang="en-US" altLang="vi-VN" sz="3200" b="1">
                <a:solidFill>
                  <a:srgbClr val="FF00FF"/>
                </a:solidFill>
              </a:rPr>
              <a:t>đa dạng và hiện đại nhất cả nước là</a:t>
            </a:r>
          </a:p>
        </p:txBody>
      </p:sp>
      <p:sp>
        <p:nvSpPr>
          <p:cNvPr id="8" name="Rectangle 9">
            <a:extLst>
              <a:ext uri="{FF2B5EF4-FFF2-40B4-BE49-F238E27FC236}">
                <a16:creationId xmlns:a16="http://schemas.microsoft.com/office/drawing/2014/main" id="{6167DB9D-ADCF-4E5C-83BB-57F929538277}"/>
              </a:ext>
            </a:extLst>
          </p:cNvPr>
          <p:cNvSpPr>
            <a:spLocks noChangeArrowheads="1"/>
          </p:cNvSpPr>
          <p:nvPr/>
        </p:nvSpPr>
        <p:spPr bwMode="auto">
          <a:xfrm>
            <a:off x="1562574" y="2915965"/>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B. Hà Nội</a:t>
            </a:r>
          </a:p>
        </p:txBody>
      </p:sp>
      <p:sp>
        <p:nvSpPr>
          <p:cNvPr id="9" name="Rectangle 47">
            <a:extLst>
              <a:ext uri="{FF2B5EF4-FFF2-40B4-BE49-F238E27FC236}">
                <a16:creationId xmlns:a16="http://schemas.microsoft.com/office/drawing/2014/main" id="{976FD773-5BAF-488B-AFE4-801586FD6F59}"/>
              </a:ext>
            </a:extLst>
          </p:cNvPr>
          <p:cNvSpPr>
            <a:spLocks noChangeArrowheads="1"/>
          </p:cNvSpPr>
          <p:nvPr/>
        </p:nvSpPr>
        <p:spPr bwMode="auto">
          <a:xfrm>
            <a:off x="1520371" y="2279848"/>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A. TP. Hồ Chí Minh</a:t>
            </a:r>
          </a:p>
        </p:txBody>
      </p:sp>
      <p:sp>
        <p:nvSpPr>
          <p:cNvPr id="10" name="Rectangle 48">
            <a:extLst>
              <a:ext uri="{FF2B5EF4-FFF2-40B4-BE49-F238E27FC236}">
                <a16:creationId xmlns:a16="http://schemas.microsoft.com/office/drawing/2014/main" id="{155611CF-54B4-4C45-A4F2-A4EA29722414}"/>
              </a:ext>
            </a:extLst>
          </p:cNvPr>
          <p:cNvSpPr>
            <a:spLocks noChangeArrowheads="1"/>
          </p:cNvSpPr>
          <p:nvPr/>
        </p:nvSpPr>
        <p:spPr bwMode="auto">
          <a:xfrm>
            <a:off x="1534439" y="4255299"/>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D. Đà Nẵng</a:t>
            </a:r>
          </a:p>
        </p:txBody>
      </p:sp>
      <p:sp>
        <p:nvSpPr>
          <p:cNvPr id="11" name="Rectangle 49">
            <a:extLst>
              <a:ext uri="{FF2B5EF4-FFF2-40B4-BE49-F238E27FC236}">
                <a16:creationId xmlns:a16="http://schemas.microsoft.com/office/drawing/2014/main" id="{50333076-2862-4186-953E-A0D46637BC02}"/>
              </a:ext>
            </a:extLst>
          </p:cNvPr>
          <p:cNvSpPr>
            <a:spLocks noChangeArrowheads="1"/>
          </p:cNvSpPr>
          <p:nvPr/>
        </p:nvSpPr>
        <p:spPr bwMode="auto">
          <a:xfrm>
            <a:off x="1520371" y="3614218"/>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vi-VN" sz="3200" b="1">
                <a:solidFill>
                  <a:srgbClr val="0000FF"/>
                </a:solidFill>
              </a:rPr>
              <a:t>C. Hải Phòng</a:t>
            </a:r>
          </a:p>
        </p:txBody>
      </p:sp>
    </p:spTree>
    <p:extLst>
      <p:ext uri="{BB962C8B-B14F-4D97-AF65-F5344CB8AC3E}">
        <p14:creationId xmlns:p14="http://schemas.microsoft.com/office/powerpoint/2010/main" val="10434635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dir="cw">
                                      <p:cBhvr override="childStyle">
                                        <p:cTn id="6" dur="500" fill="hold"/>
                                        <p:tgtEl>
                                          <p:spTgt spid="8">
                                            <p:txEl>
                                              <p:pRg st="0" end="0"/>
                                            </p:txEl>
                                          </p:spTgt>
                                        </p:tgtEl>
                                        <p:attrNameLst>
                                          <p:attrName>style.color</p:attrName>
                                        </p:attrNameLst>
                                      </p:cBhvr>
                                      <p:by>
                                        <p:hsl h="-7200000" s="0" l="0"/>
                                      </p:by>
                                    </p:animClr>
                                    <p:animClr clrSpc="hsl" dir="cw">
                                      <p:cBhvr>
                                        <p:cTn id="7" dur="500" fill="hold"/>
                                        <p:tgtEl>
                                          <p:spTgt spid="8">
                                            <p:txEl>
                                              <p:pRg st="0" end="0"/>
                                            </p:txEl>
                                          </p:spTgt>
                                        </p:tgtEl>
                                        <p:attrNameLst>
                                          <p:attrName>fillcolor</p:attrName>
                                        </p:attrNameLst>
                                      </p:cBhvr>
                                      <p:by>
                                        <p:hsl h="-7200000" s="0" l="0"/>
                                      </p:by>
                                    </p:animClr>
                                    <p:animClr clrSpc="hsl" dir="cw">
                                      <p:cBhvr>
                                        <p:cTn id="8" dur="500" fill="hold"/>
                                        <p:tgtEl>
                                          <p:spTgt spid="8">
                                            <p:txEl>
                                              <p:pRg st="0" end="0"/>
                                            </p:txEl>
                                          </p:spTgt>
                                        </p:tgtEl>
                                        <p:attrNameLst>
                                          <p:attrName>stroke.color</p:attrName>
                                        </p:attrNameLst>
                                      </p:cBhvr>
                                      <p:by>
                                        <p:hsl h="-7200000" s="0" l="0"/>
                                      </p:by>
                                    </p:animClr>
                                    <p:set>
                                      <p:cBhvr>
                                        <p:cTn id="9"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48C59C-7DE9-4509-82CA-1EB8BC4C31DA}"/>
              </a:ext>
            </a:extLst>
          </p:cNvPr>
          <p:cNvSpPr/>
          <p:nvPr/>
        </p:nvSpPr>
        <p:spPr>
          <a:xfrm>
            <a:off x="347173" y="1113446"/>
            <a:ext cx="11413418" cy="2377574"/>
          </a:xfrm>
          <a:prstGeom prst="rect">
            <a:avLst/>
          </a:prstGeom>
          <a:ln>
            <a:solidFill>
              <a:schemeClr val="accent6">
                <a:lumMod val="50000"/>
              </a:schemeClr>
            </a:solidFill>
          </a:ln>
        </p:spPr>
        <p:txBody>
          <a:bodyPr wrap="square">
            <a:spAutoFit/>
          </a:bodyPr>
          <a:lstStyle/>
          <a:p>
            <a:pPr algn="just">
              <a:lnSpc>
                <a:spcPct val="150000"/>
              </a:lnSpc>
            </a:pPr>
            <a:r>
              <a:rPr lang="it-IT" sz="3300" b="1" dirty="0">
                <a:solidFill>
                  <a:srgbClr val="0000FF"/>
                </a:solidFill>
                <a:latin typeface="Calibri" pitchFamily="34" charset="0"/>
                <a:ea typeface="Times New Roman" panose="02020603050405020304" pitchFamily="18" charset="0"/>
                <a:cs typeface="Calibri" pitchFamily="34" charset="0"/>
              </a:rPr>
              <a:t>- </a:t>
            </a:r>
            <a:r>
              <a:rPr lang="vi-VN" sz="3300" b="1" dirty="0">
                <a:solidFill>
                  <a:srgbClr val="0000FF"/>
                </a:solidFill>
                <a:latin typeface="Calibri" pitchFamily="34" charset="0"/>
                <a:cs typeface="Calibri" pitchFamily="34" charset="0"/>
              </a:rPr>
              <a:t>Viết báo cáo ngắn </a:t>
            </a:r>
            <a:r>
              <a:rPr lang="vi-VN" sz="3300" b="1">
                <a:solidFill>
                  <a:srgbClr val="0000FF"/>
                </a:solidFill>
                <a:latin typeface="Calibri" pitchFamily="34" charset="0"/>
                <a:cs typeface="Calibri" pitchFamily="34" charset="0"/>
              </a:rPr>
              <a:t>gọn </a:t>
            </a:r>
            <a:r>
              <a:rPr lang="en-US" sz="3300" b="1">
                <a:solidFill>
                  <a:srgbClr val="0000FF"/>
                </a:solidFill>
                <a:latin typeface="Calibri" pitchFamily="34" charset="0"/>
                <a:cs typeface="Calibri" pitchFamily="34" charset="0"/>
              </a:rPr>
              <a:t>cho biết: </a:t>
            </a:r>
            <a:r>
              <a:rPr lang="en-US" sz="3300" b="1">
                <a:solidFill>
                  <a:srgbClr val="0000FF"/>
                </a:solidFill>
                <a:latin typeface="Calibri" pitchFamily="34" charset="0"/>
                <a:ea typeface="Cambria" panose="02040503050406030204" pitchFamily="18" charset="0"/>
                <a:cs typeface="Calibri" pitchFamily="34" charset="0"/>
              </a:rPr>
              <a:t>Thời đại 4.0, </a:t>
            </a:r>
            <a:r>
              <a:rPr lang="vi-VN" sz="3300" b="1">
                <a:solidFill>
                  <a:srgbClr val="0000FF"/>
                </a:solidFill>
                <a:latin typeface="Calibri" pitchFamily="34" charset="0"/>
                <a:ea typeface="Cambria" panose="02040503050406030204" pitchFamily="18" charset="0"/>
                <a:cs typeface="Calibri" pitchFamily="34" charset="0"/>
              </a:rPr>
              <a:t>chúng ta phải làm thế nào để cuộc sống của mình không bị lệ thuộc vào các thiết bị viễn thông và mạng internet</a:t>
            </a:r>
            <a:r>
              <a:rPr lang="en-US" sz="3300" b="1">
                <a:solidFill>
                  <a:srgbClr val="0000FF"/>
                </a:solidFill>
                <a:latin typeface="Calibri" pitchFamily="34" charset="0"/>
                <a:cs typeface="Calibri" pitchFamily="34" charset="0"/>
              </a:rPr>
              <a:t>?</a:t>
            </a:r>
            <a:endParaRPr lang="en-US" altLang="en-US" sz="3300" b="1" dirty="0">
              <a:solidFill>
                <a:srgbClr val="0000FF"/>
              </a:solidFill>
              <a:latin typeface="Calibri" pitchFamily="34" charset="0"/>
              <a:cs typeface="Calibri" pitchFamily="34" charset="0"/>
            </a:endParaRPr>
          </a:p>
        </p:txBody>
      </p:sp>
      <p:grpSp>
        <p:nvGrpSpPr>
          <p:cNvPr id="2" name="Group 3">
            <a:extLst>
              <a:ext uri="{FF2B5EF4-FFF2-40B4-BE49-F238E27FC236}">
                <a16:creationId xmlns:a16="http://schemas.microsoft.com/office/drawing/2014/main" id="{3B368E4B-4698-43EA-BADA-0682B35EBBED}"/>
              </a:ext>
            </a:extLst>
          </p:cNvPr>
          <p:cNvGrpSpPr/>
          <p:nvPr/>
        </p:nvGrpSpPr>
        <p:grpSpPr>
          <a:xfrm>
            <a:off x="2936544" y="98508"/>
            <a:ext cx="6318912" cy="716771"/>
            <a:chOff x="1399309" y="32676"/>
            <a:chExt cx="9393381" cy="716771"/>
          </a:xfrm>
        </p:grpSpPr>
        <p:sp>
          <p:nvSpPr>
            <p:cNvPr id="5" name="Rectangle: Rounded Corners 4">
              <a:extLst>
                <a:ext uri="{FF2B5EF4-FFF2-40B4-BE49-F238E27FC236}">
                  <a16:creationId xmlns:a16="http://schemas.microsoft.com/office/drawing/2014/main" id="{1443F357-778F-46CE-9097-C9AD975C7B9C}"/>
                </a:ext>
              </a:extLst>
            </p:cNvPr>
            <p:cNvSpPr/>
            <p:nvPr/>
          </p:nvSpPr>
          <p:spPr>
            <a:xfrm>
              <a:off x="1399309" y="41561"/>
              <a:ext cx="9393381" cy="707886"/>
            </a:xfrm>
            <a:prstGeom prst="roundRect">
              <a:avLst>
                <a:gd name="adj" fmla="val 50000"/>
              </a:avLst>
            </a:prstGeom>
            <a:solidFill>
              <a:srgbClr val="8D4D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6" name="TextBox 5">
              <a:extLst>
                <a:ext uri="{FF2B5EF4-FFF2-40B4-BE49-F238E27FC236}">
                  <a16:creationId xmlns:a16="http://schemas.microsoft.com/office/drawing/2014/main" id="{F8DD86D3-DEE0-40D5-A0BE-4F6A1DA9B773}"/>
                </a:ext>
              </a:extLst>
            </p:cNvPr>
            <p:cNvSpPr txBox="1"/>
            <p:nvPr/>
          </p:nvSpPr>
          <p:spPr>
            <a:xfrm>
              <a:off x="2198746" y="32676"/>
              <a:ext cx="784447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VỀ</a:t>
              </a:r>
              <a:r>
                <a:rPr kumimoji="0" lang="en-US" sz="4000" b="1" i="0" u="none" strike="noStrike" kern="0" cap="none" spc="0" normalizeH="0" noProof="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rPr>
                <a:t> NHÀ</a:t>
              </a:r>
              <a:endParaRPr kumimoji="0" lang="en-US"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cs typeface="Calibri" pitchFamily="34" charset="0"/>
              </a:endParaRPr>
            </a:p>
          </p:txBody>
        </p:sp>
      </p:grpSp>
    </p:spTree>
    <p:extLst>
      <p:ext uri="{BB962C8B-B14F-4D97-AF65-F5344CB8AC3E}">
        <p14:creationId xmlns:p14="http://schemas.microsoft.com/office/powerpoint/2010/main" val="10434635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ow to Write a Genuine Thank You Note - Sugar and Spice">
            <a:extLst>
              <a:ext uri="{FF2B5EF4-FFF2-40B4-BE49-F238E27FC236}">
                <a16:creationId xmlns:a16="http://schemas.microsoft.com/office/drawing/2014/main" id="{A2CB3D84-D7B7-4A53-867E-EF721C4814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19" r="5504" b="-1"/>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59282"/>
      </p:ext>
    </p:extLst>
  </p:cSld>
  <p:clrMapOvr>
    <a:masterClrMapping/>
  </p:clrMapOvr>
  <p:transition spd="slow">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S và ĐL 7\GA Địa lí 7 (KNTTCS)\56.GADT Địa lí 7 (KNTTCS)\Ngỏ.jpg"/>
          <p:cNvPicPr>
            <a:picLocks noChangeAspect="1" noChangeArrowheads="1"/>
          </p:cNvPicPr>
          <p:nvPr/>
        </p:nvPicPr>
        <p:blipFill>
          <a:blip r:embed="rId2"/>
          <a:srcRect/>
          <a:stretch>
            <a:fillRect/>
          </a:stretch>
        </p:blipFill>
        <p:spPr bwMode="auto">
          <a:xfrm>
            <a:off x="444500" y="419100"/>
            <a:ext cx="11303000" cy="6019800"/>
          </a:xfrm>
          <a:prstGeom prst="rect">
            <a:avLst/>
          </a:prstGeom>
          <a:noFill/>
        </p:spPr>
      </p:pic>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72666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73813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1. Các nhân tố ảnh hưởng đến sự phát triển và phân bố ngành dịch vụ</a:t>
            </a:r>
          </a:p>
          <a:p>
            <a:pPr marL="571500" indent="-571500"/>
            <a:r>
              <a:rPr lang="en-US" sz="3000" b="1" i="1" u="sng">
                <a:latin typeface="Calibri" pitchFamily="34" charset="0"/>
                <a:cs typeface="Calibri" pitchFamily="34" charset="0"/>
              </a:rPr>
              <a:t>c. Vốn và khoa học công nghệ</a:t>
            </a:r>
          </a:p>
        </p:txBody>
      </p:sp>
      <p:pic>
        <p:nvPicPr>
          <p:cNvPr id="11" name="Picture 2" descr="Air And Ship Cargo Inc, HD Png Download , Transparent Png Image - PNGitem">
            <a:extLst>
              <a:ext uri="{FF2B5EF4-FFF2-40B4-BE49-F238E27FC236}">
                <a16:creationId xmlns:a16="http://schemas.microsoft.com/office/drawing/2014/main" id="{F3393D8A-32DA-4A53-A3AF-1ADC9873EC6A}"/>
              </a:ext>
            </a:extLst>
          </p:cNvPr>
          <p:cNvPicPr>
            <a:picLocks noChangeAspect="1" noChangeArrowheads="1"/>
          </p:cNvPicPr>
          <p:nvPr/>
        </p:nvPicPr>
        <p:blipFill>
          <a:blip r:embed="rId3" cstate="print">
            <a:extLst>
              <a:ext uri="{BEBA8EAE-BF5A-486C-A8C5-ECC9F3942E4B}">
                <a14:imgProps xmlns:a14="http://schemas.microsoft.com/office/drawing/2010/main">
                  <a14:imgLayer>
                    <a14:imgEffect>
                      <a14:backgroundRemoval t="9167" b="92500" l="6163" r="91628">
                        <a14:foregroundMark x1="42558" y1="92500" x2="42558" y2="92500"/>
                        <a14:foregroundMark x1="8721" y1="58056" x2="8721" y2="58056"/>
                        <a14:foregroundMark x1="6163" y1="53056" x2="6163" y2="53056"/>
                        <a14:foregroundMark x1="67674" y1="59583" x2="67674" y2="59583"/>
                        <a14:foregroundMark x1="91744" y1="70139" x2="91744" y2="70139"/>
                        <a14:foregroundMark x1="85000" y1="66806" x2="85000" y2="66806"/>
                        <a14:foregroundMark x1="48023" y1="19583" x2="48023" y2="19583"/>
                        <a14:foregroundMark x1="41512" y1="20556" x2="41512" y2="20556"/>
                        <a14:foregroundMark x1="62558" y1="9167" x2="62558" y2="9167"/>
                        <a14:foregroundMark x1="46977" y1="16528" x2="46977" y2="16528"/>
                        <a14:foregroundMark x1="45233" y1="17500" x2="45233" y2="17500"/>
                        <a14:foregroundMark x1="10465" y1="42222" x2="10465" y2="42222"/>
                        <a14:foregroundMark x1="13256" y1="42639" x2="13256" y2="42639"/>
                        <a14:foregroundMark x1="9419" y1="42361" x2="9419" y2="42361"/>
                        <a14:foregroundMark x1="25000" y1="42639" x2="25000" y2="42639"/>
                        <a14:foregroundMark x1="22674" y1="42778" x2="22674" y2="42778"/>
                        <a14:foregroundMark x1="24070" y1="43056" x2="24070" y2="43056"/>
                        <a14:foregroundMark x1="26628" y1="43056" x2="26628" y2="43056"/>
                        <a14:foregroundMark x1="15233" y1="24861" x2="15233" y2="24861"/>
                        <a14:foregroundMark x1="14884" y1="24861" x2="14884" y2="24861"/>
                        <a14:foregroundMark x1="14535" y1="24028" x2="14535" y2="24028"/>
                        <a14:backgroundMark x1="31512" y1="88750" x2="31512" y2="88750"/>
                        <a14:backgroundMark x1="52674" y1="82639" x2="52674" y2="82639"/>
                      </a14:backgroundRemoval>
                    </a14:imgEffect>
                  </a14:imgLayer>
                </a14:imgProps>
              </a:ext>
              <a:ext uri="{28A0092B-C50C-407E-A947-70E740481C1C}">
                <a14:useLocalDpi xmlns:a14="http://schemas.microsoft.com/office/drawing/2010/main" val="0"/>
              </a:ext>
            </a:extLst>
          </a:blip>
          <a:srcRect/>
          <a:stretch>
            <a:fillRect/>
          </a:stretch>
        </p:blipFill>
        <p:spPr bwMode="auto">
          <a:xfrm>
            <a:off x="8587284" y="4149967"/>
            <a:ext cx="3404054" cy="2849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8"/>
          <p:cNvSpPr txBox="1"/>
          <p:nvPr/>
        </p:nvSpPr>
        <p:spPr>
          <a:xfrm>
            <a:off x="296584" y="1763728"/>
            <a:ext cx="11617510" cy="2878352"/>
          </a:xfrm>
          <a:prstGeom prst="rect">
            <a:avLst/>
          </a:prstGeom>
          <a:noFill/>
        </p:spPr>
        <p:txBody>
          <a:bodyPr wrap="square" lIns="0" tIns="0" rIns="0" bIns="0" rtlCol="0" anchor="t">
            <a:spAutoFit/>
          </a:bodyPr>
          <a:lstStyle/>
          <a:p>
            <a:pPr algn="just">
              <a:lnSpc>
                <a:spcPct val="150000"/>
              </a:lnSpc>
            </a:pP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Nguồn vốn và việc đổi mới khoa học công nghệ làm thay đổi toàn diện hoạt động dịch vụ ở nước ta</a:t>
            </a:r>
            <a:r>
              <a:rPr lang="en-US" sz="3200" b="1">
                <a:solidFill>
                  <a:srgbClr val="002060"/>
                </a:solidFill>
                <a:latin typeface="Calibri" pitchFamily="34" charset="0"/>
                <a:cs typeface="Calibri" pitchFamily="34" charset="0"/>
              </a:rPr>
              <a:t>.</a:t>
            </a:r>
          </a:p>
          <a:p>
            <a:pPr algn="just">
              <a:lnSpc>
                <a:spcPct val="150000"/>
              </a:lnSpc>
            </a:pPr>
            <a:r>
              <a:rPr lang="en-US" sz="3200" b="1">
                <a:solidFill>
                  <a:srgbClr val="002060"/>
                </a:solidFill>
                <a:latin typeface="Calibri" pitchFamily="34" charset="0"/>
                <a:cs typeface="Calibri" pitchFamily="34" charset="0"/>
              </a:rPr>
              <a:t>- N</a:t>
            </a:r>
            <a:r>
              <a:rPr lang="vi-VN" sz="3200" b="1">
                <a:solidFill>
                  <a:srgbClr val="002060"/>
                </a:solidFill>
                <a:latin typeface="Calibri" pitchFamily="34" charset="0"/>
                <a:cs typeface="Calibri" pitchFamily="34" charset="0"/>
              </a:rPr>
              <a:t>âng cao chất lượng và mở rộng nhiều loại hình dịch vụ mới: giao thông thông minh, truyền thông số, thương mại điện tử,...</a:t>
            </a:r>
            <a:endParaRPr lang="en-US" sz="3200" b="1">
              <a:solidFill>
                <a:srgbClr val="002060"/>
              </a:solidFill>
              <a:latin typeface="Calibri" pitchFamily="34" charset="0"/>
              <a:cs typeface="Calibri" pitchFamily="34" charset="0"/>
            </a:endParaRPr>
          </a:p>
        </p:txBody>
      </p:sp>
      <p:sp>
        <p:nvSpPr>
          <p:cNvPr id="7" name="TextBox 6"/>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72666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82957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1. Các nhân tố ảnh hưởng đến sự phát triển và phân bố ngành dịch vụ</a:t>
            </a:r>
          </a:p>
          <a:p>
            <a:pPr marL="571500" indent="-571500"/>
            <a:r>
              <a:rPr lang="en-US" sz="3000" b="1" i="1" u="sng">
                <a:latin typeface="Calibri" pitchFamily="34" charset="0"/>
                <a:cs typeface="Calibri" pitchFamily="34" charset="0"/>
              </a:rPr>
              <a:t>d. Cơ sở hạ tầng</a:t>
            </a:r>
          </a:p>
        </p:txBody>
      </p:sp>
      <p:pic>
        <p:nvPicPr>
          <p:cNvPr id="11" name="Picture 2" descr="Air And Ship Cargo Inc, HD Png Download , Transparent Png Image - PNGitem">
            <a:extLst>
              <a:ext uri="{FF2B5EF4-FFF2-40B4-BE49-F238E27FC236}">
                <a16:creationId xmlns:a16="http://schemas.microsoft.com/office/drawing/2014/main" id="{F3393D8A-32DA-4A53-A3AF-1ADC9873EC6A}"/>
              </a:ext>
            </a:extLst>
          </p:cNvPr>
          <p:cNvPicPr>
            <a:picLocks noChangeAspect="1" noChangeArrowheads="1"/>
          </p:cNvPicPr>
          <p:nvPr/>
        </p:nvPicPr>
        <p:blipFill>
          <a:blip r:embed="rId3" cstate="print">
            <a:extLst>
              <a:ext uri="{BEBA8EAE-BF5A-486C-A8C5-ECC9F3942E4B}">
                <a14:imgProps xmlns:a14="http://schemas.microsoft.com/office/drawing/2010/main">
                  <a14:imgLayer>
                    <a14:imgEffect>
                      <a14:backgroundRemoval t="9167" b="92500" l="6163" r="91628">
                        <a14:foregroundMark x1="42558" y1="92500" x2="42558" y2="92500"/>
                        <a14:foregroundMark x1="8721" y1="58056" x2="8721" y2="58056"/>
                        <a14:foregroundMark x1="6163" y1="53056" x2="6163" y2="53056"/>
                        <a14:foregroundMark x1="67674" y1="59583" x2="67674" y2="59583"/>
                        <a14:foregroundMark x1="91744" y1="70139" x2="91744" y2="70139"/>
                        <a14:foregroundMark x1="85000" y1="66806" x2="85000" y2="66806"/>
                        <a14:foregroundMark x1="48023" y1="19583" x2="48023" y2="19583"/>
                        <a14:foregroundMark x1="41512" y1="20556" x2="41512" y2="20556"/>
                        <a14:foregroundMark x1="62558" y1="9167" x2="62558" y2="9167"/>
                        <a14:foregroundMark x1="46977" y1="16528" x2="46977" y2="16528"/>
                        <a14:foregroundMark x1="45233" y1="17500" x2="45233" y2="17500"/>
                        <a14:foregroundMark x1="10465" y1="42222" x2="10465" y2="42222"/>
                        <a14:foregroundMark x1="13256" y1="42639" x2="13256" y2="42639"/>
                        <a14:foregroundMark x1="9419" y1="42361" x2="9419" y2="42361"/>
                        <a14:foregroundMark x1="25000" y1="42639" x2="25000" y2="42639"/>
                        <a14:foregroundMark x1="22674" y1="42778" x2="22674" y2="42778"/>
                        <a14:foregroundMark x1="24070" y1="43056" x2="24070" y2="43056"/>
                        <a14:foregroundMark x1="26628" y1="43056" x2="26628" y2="43056"/>
                        <a14:foregroundMark x1="15233" y1="24861" x2="15233" y2="24861"/>
                        <a14:foregroundMark x1="14884" y1="24861" x2="14884" y2="24861"/>
                        <a14:foregroundMark x1="14535" y1="24028" x2="14535" y2="24028"/>
                        <a14:backgroundMark x1="31512" y1="88750" x2="31512" y2="88750"/>
                        <a14:backgroundMark x1="52674" y1="82639" x2="52674" y2="82639"/>
                      </a14:backgroundRemoval>
                    </a14:imgEffect>
                  </a14:imgLayer>
                </a14:imgProps>
              </a:ext>
              <a:ext uri="{28A0092B-C50C-407E-A947-70E740481C1C}">
                <a14:useLocalDpi xmlns:a14="http://schemas.microsoft.com/office/drawing/2010/main" val="0"/>
              </a:ext>
            </a:extLst>
          </a:blip>
          <a:srcRect/>
          <a:stretch>
            <a:fillRect/>
          </a:stretch>
        </p:blipFill>
        <p:spPr bwMode="auto">
          <a:xfrm>
            <a:off x="8587284" y="4149967"/>
            <a:ext cx="3404054" cy="2849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8"/>
          <p:cNvSpPr txBox="1"/>
          <p:nvPr/>
        </p:nvSpPr>
        <p:spPr>
          <a:xfrm>
            <a:off x="296584" y="1855168"/>
            <a:ext cx="11617510" cy="2878352"/>
          </a:xfrm>
          <a:prstGeom prst="rect">
            <a:avLst/>
          </a:prstGeom>
          <a:noFill/>
        </p:spPr>
        <p:txBody>
          <a:bodyPr wrap="square" lIns="0" tIns="0" rIns="0" bIns="0" rtlCol="0" anchor="t">
            <a:spAutoFit/>
          </a:bodyPr>
          <a:lstStyle/>
          <a:p>
            <a:pPr algn="just">
              <a:lnSpc>
                <a:spcPct val="150000"/>
              </a:lnSpc>
            </a:pP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Cơ sở hạ tầng đang được hiện đại hoá</a:t>
            </a:r>
            <a:r>
              <a:rPr lang="en-US" sz="3200" b="1">
                <a:solidFill>
                  <a:srgbClr val="002060"/>
                </a:solidFill>
                <a:latin typeface="Calibri" pitchFamily="34" charset="0"/>
                <a:cs typeface="Calibri" pitchFamily="34" charset="0"/>
              </a:rPr>
              <a:t> =&gt;</a:t>
            </a:r>
            <a:r>
              <a:rPr lang="vi-VN" sz="3200" b="1">
                <a:solidFill>
                  <a:srgbClr val="002060"/>
                </a:solidFill>
                <a:latin typeface="Calibri" pitchFamily="34" charset="0"/>
                <a:cs typeface="Calibri" pitchFamily="34" charset="0"/>
              </a:rPr>
              <a:t>thu hút đầu tư và nâng cao chất lượng, hiệu quả hoạt động dịch vụ</a:t>
            </a:r>
            <a:endParaRPr lang="en-US" sz="3200" b="1">
              <a:solidFill>
                <a:srgbClr val="002060"/>
              </a:solidFill>
              <a:latin typeface="Calibri" pitchFamily="34" charset="0"/>
              <a:cs typeface="Calibri" pitchFamily="34" charset="0"/>
            </a:endParaRPr>
          </a:p>
          <a:p>
            <a:pPr algn="just">
              <a:lnSpc>
                <a:spcPct val="150000"/>
              </a:lnSpc>
            </a:pP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Một số đô thị trở thành trung tâm đổi mới sáng tạo và cửa ngõ hợp tác quốc tế, như Hà Nội, T</a:t>
            </a:r>
            <a:r>
              <a:rPr lang="en-US" sz="3200" b="1">
                <a:solidFill>
                  <a:srgbClr val="002060"/>
                </a:solidFill>
                <a:latin typeface="Calibri" pitchFamily="34" charset="0"/>
                <a:cs typeface="Calibri" pitchFamily="34" charset="0"/>
              </a:rPr>
              <a:t>P.</a:t>
            </a:r>
            <a:r>
              <a:rPr lang="vi-VN" sz="3200" b="1">
                <a:solidFill>
                  <a:srgbClr val="002060"/>
                </a:solidFill>
                <a:latin typeface="Calibri" pitchFamily="34" charset="0"/>
                <a:cs typeface="Calibri" pitchFamily="34" charset="0"/>
              </a:rPr>
              <a:t> Hồ Chí Minh.</a:t>
            </a:r>
            <a:endParaRPr lang="en-US" sz="3200" b="1">
              <a:solidFill>
                <a:srgbClr val="002060"/>
              </a:solidFill>
              <a:latin typeface="Calibri" pitchFamily="34" charset="0"/>
              <a:cs typeface="Calibri" pitchFamily="34" charset="0"/>
            </a:endParaRPr>
          </a:p>
        </p:txBody>
      </p:sp>
      <p:sp>
        <p:nvSpPr>
          <p:cNvPr id="7" name="TextBox 6"/>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75714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78385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1. Các nhân tố ảnh hưởng đến sự phát triển và phân bố ngành dịch vụ</a:t>
            </a:r>
          </a:p>
          <a:p>
            <a:pPr marL="571500" indent="-571500"/>
            <a:r>
              <a:rPr lang="en-US" sz="3000" b="1" i="1" u="sng">
                <a:latin typeface="Calibri" pitchFamily="34" charset="0"/>
                <a:cs typeface="Calibri" pitchFamily="34" charset="0"/>
              </a:rPr>
              <a:t>e. Chính sách</a:t>
            </a:r>
          </a:p>
        </p:txBody>
      </p:sp>
      <p:sp>
        <p:nvSpPr>
          <p:cNvPr id="6" name="TextBox 18"/>
          <p:cNvSpPr txBox="1"/>
          <p:nvPr/>
        </p:nvSpPr>
        <p:spPr>
          <a:xfrm>
            <a:off x="296584" y="1809448"/>
            <a:ext cx="11617510" cy="4481227"/>
          </a:xfrm>
          <a:prstGeom prst="rect">
            <a:avLst/>
          </a:prstGeom>
          <a:noFill/>
        </p:spPr>
        <p:txBody>
          <a:bodyPr wrap="square" lIns="0" tIns="0" rIns="0" bIns="0" rtlCol="0" anchor="t">
            <a:spAutoFit/>
          </a:bodyPr>
          <a:lstStyle/>
          <a:p>
            <a:pPr algn="just">
              <a:lnSpc>
                <a:spcPct val="130000"/>
              </a:lnSpc>
            </a:pPr>
            <a:r>
              <a:rPr lang="en-US" sz="3200" b="1">
                <a:solidFill>
                  <a:srgbClr val="002060"/>
                </a:solidFill>
                <a:latin typeface="Calibri" pitchFamily="34" charset="0"/>
                <a:cs typeface="Calibri" pitchFamily="34" charset="0"/>
              </a:rPr>
              <a:t>- C</a:t>
            </a:r>
            <a:r>
              <a:rPr lang="vi-VN" sz="3200" b="1">
                <a:solidFill>
                  <a:srgbClr val="002060"/>
                </a:solidFill>
                <a:latin typeface="Calibri" pitchFamily="34" charset="0"/>
                <a:cs typeface="Calibri" pitchFamily="34" charset="0"/>
              </a:rPr>
              <a:t>hính sách</a:t>
            </a:r>
            <a:r>
              <a:rPr lang="en-US" sz="3200" b="1">
                <a:solidFill>
                  <a:srgbClr val="002060"/>
                </a:solidFill>
                <a:latin typeface="Calibri" pitchFamily="34" charset="0"/>
                <a:cs typeface="Calibri" pitchFamily="34" charset="0"/>
              </a:rPr>
              <a:t>:</a:t>
            </a:r>
            <a:r>
              <a:rPr lang="vi-VN" sz="3200" b="1">
                <a:solidFill>
                  <a:srgbClr val="002060"/>
                </a:solidFill>
                <a:latin typeface="Calibri" pitchFamily="34" charset="0"/>
                <a:cs typeface="Calibri" pitchFamily="34" charset="0"/>
              </a:rPr>
              <a:t> định hướng và tạo cơ hội phát triển ngành dịch vụ.</a:t>
            </a:r>
            <a:endParaRPr lang="en-US" sz="3200" b="1">
              <a:solidFill>
                <a:srgbClr val="002060"/>
              </a:solidFill>
              <a:latin typeface="Calibri" pitchFamily="34" charset="0"/>
              <a:cs typeface="Calibri" pitchFamily="34" charset="0"/>
            </a:endParaRPr>
          </a:p>
          <a:p>
            <a:pPr algn="just">
              <a:lnSpc>
                <a:spcPct val="130000"/>
              </a:lnSpc>
            </a:pPr>
            <a:r>
              <a:rPr lang="en-US" sz="3200" b="1">
                <a:solidFill>
                  <a:srgbClr val="002060"/>
                </a:solidFill>
                <a:latin typeface="Calibri" pitchFamily="34" charset="0"/>
                <a:cs typeface="Calibri" pitchFamily="34" charset="0"/>
              </a:rPr>
              <a:t>- C</a:t>
            </a:r>
            <a:r>
              <a:rPr lang="vi-VN" sz="3200" b="1">
                <a:solidFill>
                  <a:srgbClr val="002060"/>
                </a:solidFill>
                <a:latin typeface="Calibri" pitchFamily="34" charset="0"/>
                <a:cs typeface="Calibri" pitchFamily="34" charset="0"/>
              </a:rPr>
              <a:t>ác hiệp định thương mại </a:t>
            </a:r>
            <a:r>
              <a:rPr lang="en-US" sz="3200" b="1">
                <a:solidFill>
                  <a:srgbClr val="002060"/>
                </a:solidFill>
                <a:latin typeface="Calibri" pitchFamily="34" charset="0"/>
                <a:cs typeface="Calibri" pitchFamily="34" charset="0"/>
              </a:rPr>
              <a:t>kí kết </a:t>
            </a:r>
            <a:r>
              <a:rPr lang="vi-VN" sz="3200" b="1">
                <a:solidFill>
                  <a:srgbClr val="002060"/>
                </a:solidFill>
                <a:latin typeface="Calibri" pitchFamily="34" charset="0"/>
                <a:cs typeface="Calibri" pitchFamily="34" charset="0"/>
              </a:rPr>
              <a:t>với nhiều đối tác</a:t>
            </a:r>
            <a:r>
              <a:rPr lang="en-US" sz="3200" b="1">
                <a:solidFill>
                  <a:srgbClr val="002060"/>
                </a:solidFill>
                <a:latin typeface="Calibri" pitchFamily="34" charset="0"/>
                <a:cs typeface="Calibri" pitchFamily="34" charset="0"/>
              </a:rPr>
              <a:t> =&gt;</a:t>
            </a:r>
            <a:r>
              <a:rPr lang="vi-VN" sz="3200" b="1">
                <a:solidFill>
                  <a:srgbClr val="002060"/>
                </a:solidFill>
                <a:latin typeface="Calibri" pitchFamily="34" charset="0"/>
                <a:cs typeface="Calibri" pitchFamily="34" charset="0"/>
              </a:rPr>
              <a:t>mở rộng thị trường và hội nhập quốc tế.</a:t>
            </a:r>
            <a:endParaRPr lang="en-US" sz="3200" b="1">
              <a:solidFill>
                <a:srgbClr val="002060"/>
              </a:solidFill>
              <a:latin typeface="Calibri" pitchFamily="34" charset="0"/>
              <a:cs typeface="Calibri" pitchFamily="34" charset="0"/>
            </a:endParaRPr>
          </a:p>
          <a:p>
            <a:pPr algn="just">
              <a:lnSpc>
                <a:spcPct val="130000"/>
              </a:lnSpc>
            </a:pPr>
            <a:r>
              <a:rPr lang="en-US" sz="3200" b="1">
                <a:solidFill>
                  <a:srgbClr val="002060"/>
                </a:solidFill>
                <a:latin typeface="Calibri" pitchFamily="34" charset="0"/>
                <a:cs typeface="Calibri" pitchFamily="34" charset="0"/>
              </a:rPr>
              <a:t>* Hạn chế:</a:t>
            </a:r>
          </a:p>
          <a:p>
            <a:pPr algn="just">
              <a:lnSpc>
                <a:spcPct val="130000"/>
              </a:lnSpc>
            </a:pPr>
            <a:r>
              <a:rPr lang="en-US" sz="3200" b="1">
                <a:solidFill>
                  <a:srgbClr val="002060"/>
                </a:solidFill>
                <a:latin typeface="Calibri" pitchFamily="34" charset="0"/>
                <a:cs typeface="Calibri" pitchFamily="34" charset="0"/>
              </a:rPr>
              <a:t>+ T</a:t>
            </a:r>
            <a:r>
              <a:rPr lang="vi-VN" sz="3200" b="1">
                <a:solidFill>
                  <a:srgbClr val="002060"/>
                </a:solidFill>
                <a:latin typeface="Calibri" pitchFamily="34" charset="0"/>
                <a:cs typeface="Calibri" pitchFamily="34" charset="0"/>
              </a:rPr>
              <a:t>rình độ phát triển kinh tế chênh lệch </a:t>
            </a:r>
            <a:r>
              <a:rPr lang="en-US" sz="3200" b="1">
                <a:solidFill>
                  <a:srgbClr val="002060"/>
                </a:solidFill>
                <a:latin typeface="Calibri" pitchFamily="34" charset="0"/>
                <a:cs typeface="Calibri" pitchFamily="34" charset="0"/>
              </a:rPr>
              <a:t>giữa các vùng </a:t>
            </a:r>
            <a:r>
              <a:rPr lang="vi-VN" sz="3200" b="1">
                <a:solidFill>
                  <a:srgbClr val="002060"/>
                </a:solidFill>
                <a:latin typeface="Calibri" pitchFamily="34" charset="0"/>
                <a:cs typeface="Calibri" pitchFamily="34" charset="0"/>
              </a:rPr>
              <a:t>nên một số nơi hoạt động dịch vụ còn hạn chế</a:t>
            </a:r>
            <a:r>
              <a:rPr lang="en-US" sz="3200" b="1">
                <a:solidFill>
                  <a:srgbClr val="002060"/>
                </a:solidFill>
                <a:latin typeface="Calibri" pitchFamily="34" charset="0"/>
                <a:cs typeface="Calibri" pitchFamily="34" charset="0"/>
              </a:rPr>
              <a:t>.</a:t>
            </a:r>
          </a:p>
          <a:p>
            <a:pPr algn="just">
              <a:lnSpc>
                <a:spcPct val="130000"/>
              </a:lnSpc>
            </a:pPr>
            <a:r>
              <a:rPr lang="en-US" sz="3200" b="1">
                <a:solidFill>
                  <a:srgbClr val="002060"/>
                </a:solidFill>
                <a:latin typeface="Calibri" pitchFamily="34" charset="0"/>
                <a:cs typeface="Calibri" pitchFamily="34" charset="0"/>
              </a:rPr>
              <a:t>+ C</a:t>
            </a:r>
            <a:r>
              <a:rPr lang="vi-VN" sz="3200" b="1">
                <a:solidFill>
                  <a:srgbClr val="002060"/>
                </a:solidFill>
                <a:latin typeface="Calibri" pitchFamily="34" charset="0"/>
                <a:cs typeface="Calibri" pitchFamily="34" charset="0"/>
              </a:rPr>
              <a:t>ơ sở vật chất một số vùng còn thiếu thốn và xuống cấp. </a:t>
            </a:r>
            <a:endParaRPr lang="en-US" sz="3200" b="1">
              <a:solidFill>
                <a:srgbClr val="002060"/>
              </a:solidFill>
              <a:latin typeface="Calibri" pitchFamily="34" charset="0"/>
              <a:cs typeface="Calibri" pitchFamily="34" charset="0"/>
            </a:endParaRPr>
          </a:p>
        </p:txBody>
      </p:sp>
      <p:sp>
        <p:nvSpPr>
          <p:cNvPr id="8" name="TextBox 7"/>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p:cTn id="26"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p:cTn id="33"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817379C-DAEE-4A26-B7E8-B157AAEC6C14}"/>
              </a:ext>
            </a:extLst>
          </p:cNvPr>
          <p:cNvCxnSpPr/>
          <p:nvPr/>
        </p:nvCxnSpPr>
        <p:spPr>
          <a:xfrm>
            <a:off x="87090" y="711428"/>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6594" y="738131"/>
            <a:ext cx="12015406" cy="1015659"/>
          </a:xfrm>
          <a:prstGeom prst="rect">
            <a:avLst/>
          </a:prstGeom>
        </p:spPr>
        <p:txBody>
          <a:bodyPr wrap="square" lIns="91436" tIns="45718" rIns="91436" bIns="45718">
            <a:spAutoFit/>
          </a:bodyPr>
          <a:lstStyle/>
          <a:p>
            <a:pPr marL="571500" indent="-571500"/>
            <a:r>
              <a:rPr lang="en-US" sz="3000" b="1">
                <a:solidFill>
                  <a:srgbClr val="002060"/>
                </a:solidFill>
                <a:latin typeface="Calibri" pitchFamily="34" charset="0"/>
                <a:cs typeface="Calibri" pitchFamily="34" charset="0"/>
              </a:rPr>
              <a:t>1. Các nhân tố ảnh hưởng đến sự phát triển và phân bố ngành dịch vụ</a:t>
            </a:r>
          </a:p>
          <a:p>
            <a:pPr marL="571500" indent="-571500"/>
            <a:r>
              <a:rPr lang="en-US" sz="3000" b="1" i="1" u="sng">
                <a:latin typeface="Calibri" pitchFamily="34" charset="0"/>
                <a:cs typeface="Calibri" pitchFamily="34" charset="0"/>
              </a:rPr>
              <a:t>g. Vị trí địa lí và điều kiện tự nhiên</a:t>
            </a:r>
          </a:p>
        </p:txBody>
      </p:sp>
      <p:sp>
        <p:nvSpPr>
          <p:cNvPr id="6" name="TextBox 18"/>
          <p:cNvSpPr txBox="1"/>
          <p:nvPr/>
        </p:nvSpPr>
        <p:spPr>
          <a:xfrm>
            <a:off x="296584" y="1763728"/>
            <a:ext cx="11617510" cy="4355680"/>
          </a:xfrm>
          <a:prstGeom prst="rect">
            <a:avLst/>
          </a:prstGeom>
          <a:noFill/>
        </p:spPr>
        <p:txBody>
          <a:bodyPr wrap="square" lIns="0" tIns="0" rIns="0" bIns="0" rtlCol="0" anchor="t">
            <a:spAutoFit/>
          </a:bodyPr>
          <a:lstStyle/>
          <a:p>
            <a:pPr>
              <a:lnSpc>
                <a:spcPct val="150000"/>
              </a:lnSpc>
            </a:pP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Khí hậu nhiệt đới </a:t>
            </a:r>
            <a:r>
              <a:rPr lang="en-US" sz="3200" b="1">
                <a:solidFill>
                  <a:srgbClr val="002060"/>
                </a:solidFill>
                <a:latin typeface="Calibri" pitchFamily="34" charset="0"/>
                <a:cs typeface="Calibri" pitchFamily="34" charset="0"/>
              </a:rPr>
              <a:t>=&gt;</a:t>
            </a:r>
            <a:r>
              <a:rPr lang="vi-VN" sz="3200" b="1">
                <a:solidFill>
                  <a:srgbClr val="002060"/>
                </a:solidFill>
                <a:latin typeface="Calibri" pitchFamily="34" charset="0"/>
                <a:cs typeface="Calibri" pitchFamily="34" charset="0"/>
              </a:rPr>
              <a:t>các hoạt động dịch vụ diễn ra quanh năm.</a:t>
            </a:r>
            <a:endParaRPr lang="en-US" sz="3200" b="1">
              <a:solidFill>
                <a:srgbClr val="002060"/>
              </a:solidFill>
              <a:latin typeface="Calibri" pitchFamily="34" charset="0"/>
              <a:cs typeface="Calibri" pitchFamily="34" charset="0"/>
            </a:endParaRPr>
          </a:p>
          <a:p>
            <a:pPr>
              <a:lnSpc>
                <a:spcPct val="150000"/>
              </a:lnSpc>
            </a:pPr>
            <a:r>
              <a:rPr lang="en-US" sz="3200" b="1">
                <a:solidFill>
                  <a:srgbClr val="002060"/>
                </a:solidFill>
                <a:latin typeface="Calibri" pitchFamily="34" charset="0"/>
                <a:cs typeface="Calibri" pitchFamily="34" charset="0"/>
              </a:rPr>
              <a:t>-</a:t>
            </a:r>
            <a:r>
              <a:rPr lang="vi-VN" sz="3200" b="1">
                <a:solidFill>
                  <a:srgbClr val="002060"/>
                </a:solidFill>
                <a:latin typeface="Calibri" pitchFamily="34" charset="0"/>
                <a:cs typeface="Calibri" pitchFamily="34" charset="0"/>
              </a:rPr>
              <a:t> Các khu vực đồi núi, bãi biển, cảnh quan đẹp</a:t>
            </a:r>
            <a:r>
              <a:rPr lang="en-US" sz="3200" b="1">
                <a:solidFill>
                  <a:srgbClr val="002060"/>
                </a:solidFill>
                <a:latin typeface="Calibri" pitchFamily="34" charset="0"/>
                <a:cs typeface="Calibri" pitchFamily="34" charset="0"/>
              </a:rPr>
              <a:t> =&gt;</a:t>
            </a:r>
            <a:r>
              <a:rPr lang="vi-VN" sz="3200" b="1">
                <a:solidFill>
                  <a:srgbClr val="002060"/>
                </a:solidFill>
                <a:latin typeface="Calibri" pitchFamily="34" charset="0"/>
                <a:cs typeface="Calibri" pitchFamily="34" charset="0"/>
              </a:rPr>
              <a:t> phát triển du lịch</a:t>
            </a:r>
            <a:r>
              <a:rPr lang="en-US" sz="3200" b="1">
                <a:solidFill>
                  <a:srgbClr val="002060"/>
                </a:solidFill>
                <a:latin typeface="Calibri" pitchFamily="34" charset="0"/>
                <a:cs typeface="Calibri" pitchFamily="34" charset="0"/>
              </a:rPr>
              <a:t>.</a:t>
            </a:r>
          </a:p>
          <a:p>
            <a:pPr>
              <a:lnSpc>
                <a:spcPct val="150000"/>
              </a:lnSpc>
            </a:pP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Bờ biển có nhiều vũng vịnh </a:t>
            </a:r>
            <a:r>
              <a:rPr lang="en-US" sz="3200" b="1">
                <a:solidFill>
                  <a:srgbClr val="002060"/>
                </a:solidFill>
                <a:latin typeface="Calibri" pitchFamily="34" charset="0"/>
                <a:cs typeface="Calibri" pitchFamily="34" charset="0"/>
              </a:rPr>
              <a:t>=&gt;</a:t>
            </a:r>
            <a:r>
              <a:rPr lang="vi-VN" sz="3200" b="1">
                <a:solidFill>
                  <a:srgbClr val="002060"/>
                </a:solidFill>
                <a:latin typeface="Calibri" pitchFamily="34" charset="0"/>
                <a:cs typeface="Calibri" pitchFamily="34" charset="0"/>
              </a:rPr>
              <a:t> xây dựng cảng</a:t>
            </a:r>
            <a:r>
              <a:rPr lang="en-US" sz="3200" b="1">
                <a:solidFill>
                  <a:srgbClr val="002060"/>
                </a:solidFill>
                <a:latin typeface="Calibri" pitchFamily="34" charset="0"/>
                <a:cs typeface="Calibri" pitchFamily="34" charset="0"/>
              </a:rPr>
              <a:t> biển.</a:t>
            </a:r>
          </a:p>
          <a:p>
            <a:pPr>
              <a:lnSpc>
                <a:spcPct val="150000"/>
              </a:lnSpc>
            </a:pPr>
            <a:r>
              <a:rPr lang="en-US" sz="3200" b="1">
                <a:solidFill>
                  <a:srgbClr val="002060"/>
                </a:solidFill>
                <a:latin typeface="Calibri" pitchFamily="34" charset="0"/>
                <a:cs typeface="Calibri" pitchFamily="34" charset="0"/>
              </a:rPr>
              <a:t>- Sông m</a:t>
            </a:r>
            <a:r>
              <a:rPr lang="vi-VN" sz="3200" b="1">
                <a:solidFill>
                  <a:srgbClr val="002060"/>
                </a:solidFill>
                <a:latin typeface="Calibri" pitchFamily="34" charset="0"/>
                <a:cs typeface="Calibri" pitchFamily="34" charset="0"/>
              </a:rPr>
              <a:t>gòi dày đặc</a:t>
            </a:r>
            <a:r>
              <a:rPr lang="en-US" sz="3200" b="1">
                <a:solidFill>
                  <a:srgbClr val="002060"/>
                </a:solidFill>
                <a:latin typeface="Calibri" pitchFamily="34" charset="0"/>
                <a:cs typeface="Calibri" pitchFamily="34" charset="0"/>
              </a:rPr>
              <a:t> =&gt;</a:t>
            </a:r>
            <a:r>
              <a:rPr lang="vi-VN" sz="3200" b="1">
                <a:solidFill>
                  <a:srgbClr val="002060"/>
                </a:solidFill>
                <a:latin typeface="Calibri" pitchFamily="34" charset="0"/>
                <a:cs typeface="Calibri" pitchFamily="34" charset="0"/>
              </a:rPr>
              <a:t> du lịch sông nước và giao thông đường sông.</a:t>
            </a:r>
            <a:endParaRPr lang="en-US" sz="3200" b="1">
              <a:solidFill>
                <a:srgbClr val="002060"/>
              </a:solidFill>
              <a:latin typeface="Calibri" pitchFamily="34" charset="0"/>
              <a:cs typeface="Calibri" pitchFamily="34" charset="0"/>
            </a:endParaRPr>
          </a:p>
          <a:p>
            <a:pPr algn="just">
              <a:lnSpc>
                <a:spcPct val="150000"/>
              </a:lnSpc>
            </a:pPr>
            <a:r>
              <a:rPr lang="en-US" sz="3200" b="1">
                <a:solidFill>
                  <a:srgbClr val="002060"/>
                </a:solidFill>
                <a:latin typeface="Calibri" pitchFamily="34" charset="0"/>
                <a:cs typeface="Calibri" pitchFamily="34" charset="0"/>
              </a:rPr>
              <a:t>- Hạn chế:</a:t>
            </a:r>
            <a:r>
              <a:rPr lang="vi-VN" sz="3200" b="1">
                <a:solidFill>
                  <a:srgbClr val="002060"/>
                </a:solidFill>
                <a:latin typeface="Calibri" pitchFamily="34" charset="0"/>
                <a:cs typeface="Calibri" pitchFamily="34" charset="0"/>
              </a:rPr>
              <a:t> địa hình đồi núi, chia cắt mạnh; các thiên t</a:t>
            </a:r>
            <a:r>
              <a:rPr lang="en-US" sz="3200" b="1">
                <a:solidFill>
                  <a:srgbClr val="002060"/>
                </a:solidFill>
                <a:latin typeface="Calibri" pitchFamily="34" charset="0"/>
                <a:cs typeface="Calibri" pitchFamily="34" charset="0"/>
              </a:rPr>
              <a:t>ai </a:t>
            </a:r>
            <a:r>
              <a:rPr lang="vi-VN" sz="3200" b="1">
                <a:solidFill>
                  <a:srgbClr val="002060"/>
                </a:solidFill>
                <a:latin typeface="Calibri" pitchFamily="34" charset="0"/>
                <a:cs typeface="Calibri" pitchFamily="34" charset="0"/>
              </a:rPr>
              <a:t>gây khó khăn cho hoạt</a:t>
            </a:r>
            <a:r>
              <a:rPr lang="en-US" sz="3200" b="1">
                <a:solidFill>
                  <a:srgbClr val="002060"/>
                </a:solidFill>
                <a:latin typeface="Calibri" pitchFamily="34" charset="0"/>
                <a:cs typeface="Calibri" pitchFamily="34" charset="0"/>
              </a:rPr>
              <a:t> </a:t>
            </a:r>
            <a:r>
              <a:rPr lang="vi-VN" sz="3200" b="1">
                <a:solidFill>
                  <a:srgbClr val="002060"/>
                </a:solidFill>
                <a:latin typeface="Calibri" pitchFamily="34" charset="0"/>
                <a:cs typeface="Calibri" pitchFamily="34" charset="0"/>
              </a:rPr>
              <a:t>động dịch vụ.</a:t>
            </a:r>
            <a:endParaRPr lang="en-US" sz="3200" b="1">
              <a:solidFill>
                <a:srgbClr val="002060"/>
              </a:solidFill>
              <a:latin typeface="Calibri" pitchFamily="34" charset="0"/>
              <a:cs typeface="Calibri" pitchFamily="34" charset="0"/>
            </a:endParaRPr>
          </a:p>
        </p:txBody>
      </p:sp>
      <p:sp>
        <p:nvSpPr>
          <p:cNvPr id="7" name="TextBox 6"/>
          <p:cNvSpPr txBox="1"/>
          <p:nvPr/>
        </p:nvSpPr>
        <p:spPr>
          <a:xfrm>
            <a:off x="0" y="15800"/>
            <a:ext cx="12192000" cy="784826"/>
          </a:xfrm>
          <a:prstGeom prst="rect">
            <a:avLst/>
          </a:prstGeom>
          <a:noFill/>
        </p:spPr>
        <p:txBody>
          <a:bodyPr wrap="square" lIns="91436" tIns="45718" rIns="91436" bIns="45718" rtlCol="0">
            <a:spAutoFit/>
          </a:bodyPr>
          <a:lstStyle/>
          <a:p>
            <a:pPr algn="ctr"/>
            <a:r>
              <a:rPr lang="en-US" sz="4500" b="1">
                <a:solidFill>
                  <a:srgbClr val="007A37"/>
                </a:solidFill>
                <a:latin typeface="Calibri" pitchFamily="34" charset="0"/>
                <a:cs typeface="Calibri" pitchFamily="34" charset="0"/>
              </a:rPr>
              <a:t>Bài 9. DỊCH VỤ</a:t>
            </a:r>
          </a:p>
        </p:txBody>
      </p:sp>
    </p:spTree>
    <p:extLst>
      <p:ext uri="{BB962C8B-B14F-4D97-AF65-F5344CB8AC3E}">
        <p14:creationId xmlns:p14="http://schemas.microsoft.com/office/powerpoint/2010/main" val="2991070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2915</Words>
  <Application>Microsoft Office PowerPoint</Application>
  <PresentationFormat>Widescreen</PresentationFormat>
  <Paragraphs>369</Paragraphs>
  <Slides>53</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#9Slide07 IcielBaliho Script</vt:lpstr>
      <vt:lpstr>Arial</vt:lpstr>
      <vt:lpstr>Calibri</vt:lpstr>
      <vt:lpstr>Calibri Light</vt:lpstr>
      <vt:lpstr>Tahoma</vt:lpstr>
      <vt:lpstr>Times New Roman</vt:lpstr>
      <vt:lpstr>VNI-Ariston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pham</dc:creator>
  <cp:lastModifiedBy>Administrator</cp:lastModifiedBy>
  <cp:revision>153</cp:revision>
  <dcterms:created xsi:type="dcterms:W3CDTF">2022-10-23T19:31:07Z</dcterms:created>
  <dcterms:modified xsi:type="dcterms:W3CDTF">2024-11-21T15:27:52Z</dcterms:modified>
</cp:coreProperties>
</file>