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6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EAF2FA"/>
    <a:srgbClr val="1D9EFF"/>
    <a:srgbClr val="9CDDE0"/>
    <a:srgbClr val="79D1D5"/>
    <a:srgbClr val="A3E7FF"/>
    <a:srgbClr val="0D9FA3"/>
    <a:srgbClr val="0FB7BD"/>
    <a:srgbClr val="53C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658" y="230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2513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6896" y="1298864"/>
            <a:ext cx="479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MY NEIGHBOURHOOD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462" y="1962245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city is very noisy.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trees growing.  The people here are busy.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lively place to live 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6102" y="4313697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village is very pretty.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places to see.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 people here are friendly.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fantastic place to be.</a:t>
            </a:r>
          </a:p>
        </p:txBody>
      </p:sp>
      <p:pic>
        <p:nvPicPr>
          <p:cNvPr id="2" name="Bản sao của B1_26">
            <a:hlinkClick r:id="" action="ppaction://media"/>
            <a:extLst>
              <a:ext uri="{FF2B5EF4-FFF2-40B4-BE49-F238E27FC236}">
                <a16:creationId xmlns:a16="http://schemas.microsoft.com/office/drawing/2014/main" id="{4CEA8FBB-EAD3-4F9F-9E10-92D145F18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5287" y="5084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2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4668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4726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87337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972208"/>
            <a:ext cx="414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935530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</a:t>
            </a:r>
          </a:p>
          <a:p>
            <a:pPr algn="just"/>
            <a:r>
              <a:rPr lang="en-US" b="1"/>
              <a:t>/ɪ/ and /i:/</a:t>
            </a:r>
          </a:p>
          <a:p>
            <a:pPr algn="just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81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/ɪ/ and /i:/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468541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438782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9567" y="5752095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86610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9" y="14645"/>
            <a:ext cx="755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802560" cy="1869436"/>
            <a:chOff x="98989" y="1241497"/>
            <a:chExt cx="3257150" cy="2172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57444" y="3858300"/>
            <a:ext cx="2474087" cy="2013332"/>
            <a:chOff x="98989" y="1241497"/>
            <a:chExt cx="2875396" cy="2339904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09325" y="3822753"/>
            <a:ext cx="2523918" cy="1760272"/>
            <a:chOff x="98989" y="1241497"/>
            <a:chExt cx="2933310" cy="20457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45711" y="1141688"/>
            <a:ext cx="2723951" cy="1912048"/>
            <a:chOff x="-131558" y="1197453"/>
            <a:chExt cx="3165790" cy="22221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4" y="3849808"/>
            <a:ext cx="2820735" cy="1745117"/>
            <a:chOff x="-2106" y="1241497"/>
            <a:chExt cx="3278271" cy="20281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596593" y="3267061"/>
            <a:ext cx="2317122" cy="430887"/>
            <a:chOff x="3233057" y="1679134"/>
            <a:chExt cx="231712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5. </a:t>
              </a:r>
              <a:r>
                <a:rPr lang="en-US" sz="2200"/>
                <a:t>railway station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9152" y="6343403"/>
            <a:ext cx="756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Name some other places in your </a:t>
            </a:r>
            <a:r>
              <a:rPr lang="en-US" sz="2400" b="1" dirty="0" err="1">
                <a:solidFill>
                  <a:srgbClr val="FF0000"/>
                </a:solidFill>
              </a:rPr>
              <a:t>neighbourhood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Bản sao của B1_24">
            <a:hlinkClick r:id="" action="ppaction://media"/>
            <a:extLst>
              <a:ext uri="{FF2B5EF4-FFF2-40B4-BE49-F238E27FC236}">
                <a16:creationId xmlns:a16="http://schemas.microsoft.com/office/drawing/2014/main" id="{286AC5F5-C51A-410E-95AB-90825D0C4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91261" y="415593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2B3E2AA-DE4F-4163-9794-BB5CEDCAC015}"/>
              </a:ext>
            </a:extLst>
          </p:cNvPr>
          <p:cNvGrpSpPr/>
          <p:nvPr/>
        </p:nvGrpSpPr>
        <p:grpSpPr>
          <a:xfrm>
            <a:off x="866405" y="5747771"/>
            <a:ext cx="1515805" cy="430887"/>
            <a:chOff x="3233057" y="1679133"/>
            <a:chExt cx="1515805" cy="430887"/>
          </a:xfrm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5694488D-64B3-42DE-8D96-E92FEDF94D20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8DED9E-1CFC-4DF8-8FD8-75D90E5638F2}"/>
                </a:ext>
              </a:extLst>
            </p:cNvPr>
            <p:cNvSpPr txBox="1"/>
            <p:nvPr/>
          </p:nvSpPr>
          <p:spPr>
            <a:xfrm>
              <a:off x="3348832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074216-EAF6-44EC-A481-4CFEF1D52B6D}"/>
              </a:ext>
            </a:extLst>
          </p:cNvPr>
          <p:cNvGrpSpPr/>
          <p:nvPr/>
        </p:nvGrpSpPr>
        <p:grpSpPr>
          <a:xfrm>
            <a:off x="6905201" y="5734026"/>
            <a:ext cx="1785263" cy="430887"/>
            <a:chOff x="3233057" y="1679133"/>
            <a:chExt cx="1785263" cy="430887"/>
          </a:xfrm>
        </p:grpSpPr>
        <p:sp>
          <p:nvSpPr>
            <p:cNvPr id="62" name="Rounded Rectangle 49">
              <a:extLst>
                <a:ext uri="{FF2B5EF4-FFF2-40B4-BE49-F238E27FC236}">
                  <a16:creationId xmlns:a16="http://schemas.microsoft.com/office/drawing/2014/main" id="{7AAC20AD-F3A6-4885-90EF-28AD88416455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8753045-9273-48E2-9E00-52CC0E2342FF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42E21D5-9A91-4E33-9ADF-69B4FA33773E}"/>
              </a:ext>
            </a:extLst>
          </p:cNvPr>
          <p:cNvGrpSpPr/>
          <p:nvPr/>
        </p:nvGrpSpPr>
        <p:grpSpPr>
          <a:xfrm>
            <a:off x="3908964" y="5751318"/>
            <a:ext cx="1813651" cy="430887"/>
            <a:chOff x="3233057" y="1679133"/>
            <a:chExt cx="1813651" cy="430887"/>
          </a:xfrm>
        </p:grpSpPr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B9163A09-382F-45C3-B59D-460A94F107BB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9D1B41-5FAB-4431-8190-784EB2B7D479}"/>
                </a:ext>
              </a:extLst>
            </p:cNvPr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4DB64C9-3406-491F-BD56-16828DCD9909}"/>
              </a:ext>
            </a:extLst>
          </p:cNvPr>
          <p:cNvGrpSpPr/>
          <p:nvPr/>
        </p:nvGrpSpPr>
        <p:grpSpPr>
          <a:xfrm>
            <a:off x="899056" y="3273553"/>
            <a:ext cx="1344392" cy="430887"/>
            <a:chOff x="3233058" y="1679133"/>
            <a:chExt cx="1344392" cy="430887"/>
          </a:xfrm>
        </p:grpSpPr>
        <p:sp>
          <p:nvSpPr>
            <p:cNvPr id="68" name="Rounded Rectangle 55">
              <a:extLst>
                <a:ext uri="{FF2B5EF4-FFF2-40B4-BE49-F238E27FC236}">
                  <a16:creationId xmlns:a16="http://schemas.microsoft.com/office/drawing/2014/main" id="{9D01B27E-8A5B-4B37-ADCA-D21D733DEC18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CE02B6-40B7-4925-81EC-7B836E885F6B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378203-204D-466F-8492-E2C6E8249667}"/>
              </a:ext>
            </a:extLst>
          </p:cNvPr>
          <p:cNvGrpSpPr/>
          <p:nvPr/>
        </p:nvGrpSpPr>
        <p:grpSpPr>
          <a:xfrm>
            <a:off x="6556147" y="3212370"/>
            <a:ext cx="2317122" cy="430887"/>
            <a:chOff x="3233057" y="1679134"/>
            <a:chExt cx="2317122" cy="430887"/>
          </a:xfrm>
        </p:grpSpPr>
        <p:sp>
          <p:nvSpPr>
            <p:cNvPr id="71" name="Rounded Rectangle 58">
              <a:extLst>
                <a:ext uri="{FF2B5EF4-FFF2-40B4-BE49-F238E27FC236}">
                  <a16:creationId xmlns:a16="http://schemas.microsoft.com/office/drawing/2014/main" id="{6B69DB8B-214E-4F3A-88B3-970DFBD02B32}"/>
                </a:ext>
              </a:extLst>
            </p:cNvPr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55DB1E-0C88-4006-89D5-B128A74C039F}"/>
                </a:ext>
              </a:extLst>
            </p:cNvPr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railway station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903973" y="2494246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972304" y="2486720"/>
            <a:ext cx="1813651" cy="430887"/>
            <a:chOff x="3233057" y="1679133"/>
            <a:chExt cx="1813651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89464" y="1831876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61985" y="1231740"/>
            <a:ext cx="1515805" cy="430887"/>
            <a:chOff x="3233057" y="1679133"/>
            <a:chExt cx="1515805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66D76E-726A-432D-95C4-4F08817E7BBB}"/>
              </a:ext>
            </a:extLst>
          </p:cNvPr>
          <p:cNvGrpSpPr/>
          <p:nvPr/>
        </p:nvGrpSpPr>
        <p:grpSpPr>
          <a:xfrm>
            <a:off x="1443084" y="1215042"/>
            <a:ext cx="2802560" cy="2462943"/>
            <a:chOff x="-918762" y="1753858"/>
            <a:chExt cx="2802560" cy="24629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A7D42C6-C5BA-48BC-A769-BE4BACE34ED8}"/>
                </a:ext>
              </a:extLst>
            </p:cNvPr>
            <p:cNvGrpSpPr/>
            <p:nvPr/>
          </p:nvGrpSpPr>
          <p:grpSpPr>
            <a:xfrm>
              <a:off x="-918762" y="1753858"/>
              <a:ext cx="2802560" cy="1869436"/>
              <a:chOff x="98989" y="1241497"/>
              <a:chExt cx="3257150" cy="2172668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7D3754-EC2C-4178-8A8D-40515B6D5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44" y="1302036"/>
                <a:ext cx="3168195" cy="2112129"/>
              </a:xfrm>
              <a:prstGeom prst="round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A7B4F1A-B2A9-4CD6-9399-B2A46BA2BA2F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E4FCC30-CB8E-45CA-B89B-4DE570BF266A}"/>
                </a:ext>
              </a:extLst>
            </p:cNvPr>
            <p:cNvGrpSpPr/>
            <p:nvPr/>
          </p:nvGrpSpPr>
          <p:grpSpPr>
            <a:xfrm>
              <a:off x="-118696" y="3785914"/>
              <a:ext cx="1344392" cy="430887"/>
              <a:chOff x="3233058" y="1679133"/>
              <a:chExt cx="1344392" cy="430887"/>
            </a:xfrm>
          </p:grpSpPr>
          <p:sp>
            <p:nvSpPr>
              <p:cNvPr id="77" name="Rounded Rectangle 55">
                <a:extLst>
                  <a:ext uri="{FF2B5EF4-FFF2-40B4-BE49-F238E27FC236}">
                    <a16:creationId xmlns:a16="http://schemas.microsoft.com/office/drawing/2014/main" id="{E144EA8D-AF7E-4D36-8602-6B85FC41C221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D60B30F-1ED9-42C8-861E-AF3F849C4CD5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temple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2A7784-56BE-42B7-8854-0B81294B5F6E}"/>
              </a:ext>
            </a:extLst>
          </p:cNvPr>
          <p:cNvGrpSpPr/>
          <p:nvPr/>
        </p:nvGrpSpPr>
        <p:grpSpPr>
          <a:xfrm>
            <a:off x="4645940" y="1148815"/>
            <a:ext cx="2723951" cy="2501569"/>
            <a:chOff x="6272343" y="1557210"/>
            <a:chExt cx="2723951" cy="250156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587A3EE-CF2C-4066-82D7-C417BF0C6281}"/>
                </a:ext>
              </a:extLst>
            </p:cNvPr>
            <p:cNvGrpSpPr/>
            <p:nvPr/>
          </p:nvGrpSpPr>
          <p:grpSpPr>
            <a:xfrm>
              <a:off x="6272343" y="1557210"/>
              <a:ext cx="2723951" cy="1912048"/>
              <a:chOff x="-131558" y="1197453"/>
              <a:chExt cx="3165790" cy="2222192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695CEC6C-6329-49E4-8FB7-15ED91CC3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106" y="1352754"/>
                <a:ext cx="3100338" cy="2066891"/>
              </a:xfrm>
              <a:prstGeom prst="roundRect">
                <a:avLst/>
              </a:prstGeom>
            </p:spPr>
          </p:pic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FA4881F-7361-4EE8-9285-39B48A0282CA}"/>
                  </a:ext>
                </a:extLst>
              </p:cNvPr>
              <p:cNvSpPr/>
              <p:nvPr/>
            </p:nvSpPr>
            <p:spPr>
              <a:xfrm>
                <a:off x="-131558" y="1197453"/>
                <a:ext cx="414709" cy="4147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759EE30-E7CC-420A-9959-959E4DF249D5}"/>
                </a:ext>
              </a:extLst>
            </p:cNvPr>
            <p:cNvGrpSpPr/>
            <p:nvPr/>
          </p:nvGrpSpPr>
          <p:grpSpPr>
            <a:xfrm>
              <a:off x="6582779" y="3627892"/>
              <a:ext cx="2317122" cy="430887"/>
              <a:chOff x="3233057" y="1679134"/>
              <a:chExt cx="2317122" cy="430887"/>
            </a:xfrm>
          </p:grpSpPr>
          <p:sp>
            <p:nvSpPr>
              <p:cNvPr id="83" name="Rounded Rectangle 58">
                <a:extLst>
                  <a:ext uri="{FF2B5EF4-FFF2-40B4-BE49-F238E27FC236}">
                    <a16:creationId xmlns:a16="http://schemas.microsoft.com/office/drawing/2014/main" id="{4E1BBF4A-7509-40CF-8DE7-CB636DE05E3B}"/>
                  </a:ext>
                </a:extLst>
              </p:cNvPr>
              <p:cNvSpPr/>
              <p:nvPr/>
            </p:nvSpPr>
            <p:spPr>
              <a:xfrm>
                <a:off x="3233057" y="1700906"/>
                <a:ext cx="2237833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C10F1CD-1FBF-417F-80D5-1F6E462A1F30}"/>
                  </a:ext>
                </a:extLst>
              </p:cNvPr>
              <p:cNvSpPr txBox="1"/>
              <p:nvPr/>
            </p:nvSpPr>
            <p:spPr>
              <a:xfrm>
                <a:off x="3303810" y="1679134"/>
                <a:ext cx="22463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railway station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39 L -0.31823 0.6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4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139 L 0.40712 0.5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10226 0.4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3802 0.1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1.11111E-6 L 0.3243 -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0.00231 L -0.17396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7 0.00231 L -0.17517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13 0.00555 L 0.1467 -0.00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4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1.11111E-6 L 0.14705 -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7287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9889" y="1869757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6535" y="2694984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there a square in your neighbourhood?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there is. / No, these isn’t.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190633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62397" y="1631373"/>
            <a:ext cx="7219207" cy="1101436"/>
            <a:chOff x="1184564" y="1631373"/>
            <a:chExt cx="7219207" cy="1101436"/>
          </a:xfrm>
        </p:grpSpPr>
        <p:sp>
          <p:nvSpPr>
            <p:cNvPr id="4" name="Rounded Rectangle 3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8017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09736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beautiful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57394" y="3075250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34040" y="3900477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your neighbourhood quiet?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 / No, it’s noisy.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/ɪ/ and /i:/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4154"/>
            <a:ext cx="81538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/ɪ/ and /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710680"/>
              </p:ext>
            </p:extLst>
          </p:nvPr>
        </p:nvGraphicFramePr>
        <p:xfrm>
          <a:off x="1523459" y="3547918"/>
          <a:ext cx="6083602" cy="3046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6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6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44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/ɪ/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/i:/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35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962396" y="1506682"/>
            <a:ext cx="7219207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19598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9597" y="2044547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1490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6836" y="2044547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4077" y="1600200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09492" y="2044547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5204" y="1600200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1315" y="2044547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403" y="2818248"/>
            <a:ext cx="751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Now, in pairs put the words in the correct column.</a:t>
            </a:r>
          </a:p>
        </p:txBody>
      </p:sp>
      <p:pic>
        <p:nvPicPr>
          <p:cNvPr id="3" name="Bản sao của B1_25">
            <a:hlinkClick r:id="" action="ppaction://media"/>
            <a:extLst>
              <a:ext uri="{FF2B5EF4-FFF2-40B4-BE49-F238E27FC236}">
                <a16:creationId xmlns:a16="http://schemas.microsoft.com/office/drawing/2014/main" id="{C7AC0AF1-0455-4703-A875-39805EAF0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8186" y="529518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F95274-D4C9-4461-A330-E71D3EA957C5}"/>
              </a:ext>
            </a:extLst>
          </p:cNvPr>
          <p:cNvSpPr txBox="1"/>
          <p:nvPr/>
        </p:nvSpPr>
        <p:spPr>
          <a:xfrm>
            <a:off x="1419598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D5D6E5-2910-4F77-B199-C78D5D2A5F1E}"/>
              </a:ext>
            </a:extLst>
          </p:cNvPr>
          <p:cNvSpPr txBox="1"/>
          <p:nvPr/>
        </p:nvSpPr>
        <p:spPr>
          <a:xfrm>
            <a:off x="1419597" y="203957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39698E-508E-45F4-9C0C-1B8A29E54C5A}"/>
              </a:ext>
            </a:extLst>
          </p:cNvPr>
          <p:cNvSpPr txBox="1"/>
          <p:nvPr/>
        </p:nvSpPr>
        <p:spPr>
          <a:xfrm>
            <a:off x="3051490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72D8FF-2C4D-412F-9D2E-A92A64FDBD6A}"/>
              </a:ext>
            </a:extLst>
          </p:cNvPr>
          <p:cNvSpPr txBox="1"/>
          <p:nvPr/>
        </p:nvSpPr>
        <p:spPr>
          <a:xfrm>
            <a:off x="2986836" y="2039570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79F8D4-AF9D-4CB2-9383-E77A3DC9B619}"/>
              </a:ext>
            </a:extLst>
          </p:cNvPr>
          <p:cNvSpPr txBox="1"/>
          <p:nvPr/>
        </p:nvSpPr>
        <p:spPr>
          <a:xfrm>
            <a:off x="4554077" y="1595223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61C6AE-1F74-425A-953A-03CA9AE159FA}"/>
              </a:ext>
            </a:extLst>
          </p:cNvPr>
          <p:cNvSpPr txBox="1"/>
          <p:nvPr/>
        </p:nvSpPr>
        <p:spPr>
          <a:xfrm>
            <a:off x="4609492" y="2039570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33DF5B-8A4D-4C49-9B14-BE5DF4B21D44}"/>
              </a:ext>
            </a:extLst>
          </p:cNvPr>
          <p:cNvSpPr txBox="1"/>
          <p:nvPr/>
        </p:nvSpPr>
        <p:spPr>
          <a:xfrm>
            <a:off x="6195204" y="1595223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C27DAB-19AF-4E2A-A8B0-DC5A7DA55BEF}"/>
              </a:ext>
            </a:extLst>
          </p:cNvPr>
          <p:cNvSpPr txBox="1"/>
          <p:nvPr/>
        </p:nvSpPr>
        <p:spPr>
          <a:xfrm>
            <a:off x="6121315" y="2039570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8BEB5A-2307-4D6F-A104-BCB8CF3BDB8D}"/>
              </a:ext>
            </a:extLst>
          </p:cNvPr>
          <p:cNvSpPr txBox="1"/>
          <p:nvPr/>
        </p:nvSpPr>
        <p:spPr>
          <a:xfrm>
            <a:off x="2516226" y="4246152"/>
            <a:ext cx="941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noisy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23435A-38A9-481F-B7CB-8A6EA43FECDF}"/>
              </a:ext>
            </a:extLst>
          </p:cNvPr>
          <p:cNvSpPr txBox="1"/>
          <p:nvPr/>
        </p:nvSpPr>
        <p:spPr>
          <a:xfrm>
            <a:off x="5169753" y="4246152"/>
            <a:ext cx="1797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convenient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81175-5882-4291-B140-4EE52CD86415}"/>
              </a:ext>
            </a:extLst>
          </p:cNvPr>
          <p:cNvSpPr txBox="1"/>
          <p:nvPr/>
        </p:nvSpPr>
        <p:spPr>
          <a:xfrm>
            <a:off x="5536166" y="482243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cheap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95BC97-E5B2-4827-8095-8CE436A6E786}"/>
              </a:ext>
            </a:extLst>
          </p:cNvPr>
          <p:cNvSpPr txBox="1"/>
          <p:nvPr/>
        </p:nvSpPr>
        <p:spPr>
          <a:xfrm>
            <a:off x="5406183" y="5420457"/>
            <a:ext cx="1430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peaceful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509E44-FC93-4B2D-A239-0FD44574AF1C}"/>
              </a:ext>
            </a:extLst>
          </p:cNvPr>
          <p:cNvSpPr txBox="1"/>
          <p:nvPr/>
        </p:nvSpPr>
        <p:spPr>
          <a:xfrm>
            <a:off x="5636599" y="6018484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clean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4063A6-DAD6-433E-9494-168D52192D34}"/>
              </a:ext>
            </a:extLst>
          </p:cNvPr>
          <p:cNvSpPr txBox="1"/>
          <p:nvPr/>
        </p:nvSpPr>
        <p:spPr>
          <a:xfrm>
            <a:off x="2237485" y="4822430"/>
            <a:ext cx="162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expensive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B17ADD-8D5D-48EC-B832-5370EDE94CEC}"/>
              </a:ext>
            </a:extLst>
          </p:cNvPr>
          <p:cNvSpPr txBox="1"/>
          <p:nvPr/>
        </p:nvSpPr>
        <p:spPr>
          <a:xfrm>
            <a:off x="2337812" y="5446986"/>
            <a:ext cx="1298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exciting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B9D326-6848-41E0-ADFE-54E87C9C197C}"/>
              </a:ext>
            </a:extLst>
          </p:cNvPr>
          <p:cNvSpPr txBox="1"/>
          <p:nvPr/>
        </p:nvSpPr>
        <p:spPr>
          <a:xfrm>
            <a:off x="2401312" y="6018484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friendly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-1.85185E-6 L 0.11979 0.38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33333E-6 3.33333E-6 L -0.10348 0.3231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61111E-6 0.00139 L 0.27153 0.47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4 -1.85185E-6 L 0.09271 0.5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08 -1.85185E-6 L -0.4316 0.47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38889E-6 3.33333E-6 L 0.46215 0.580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3.33333E-6 L -0.07136 0.4969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7 L -0.24167 0.5805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" grpId="0"/>
      <p:bldP spid="29" grpId="0"/>
      <p:bldP spid="29" grpId="3"/>
      <p:bldP spid="29" grpId="4"/>
      <p:bldP spid="30" grpId="0"/>
      <p:bldP spid="30" grpId="3"/>
      <p:bldP spid="30" grpId="4"/>
      <p:bldP spid="31" grpId="0"/>
      <p:bldP spid="31" grpId="3"/>
      <p:bldP spid="31" grpId="4"/>
      <p:bldP spid="32" grpId="0"/>
      <p:bldP spid="32" grpId="3"/>
      <p:bldP spid="32" grpId="4"/>
      <p:bldP spid="33" grpId="0"/>
      <p:bldP spid="33" grpId="3"/>
      <p:bldP spid="33" grpId="4"/>
      <p:bldP spid="34" grpId="0"/>
      <p:bldP spid="34" grpId="3"/>
      <p:bldP spid="34" grpId="4"/>
      <p:bldP spid="35" grpId="0"/>
      <p:bldP spid="35" grpId="3"/>
      <p:bldP spid="35" grpId="4"/>
      <p:bldP spid="36" grpId="0"/>
      <p:bldP spid="36" grpId="3"/>
      <p:bldP spid="36" grpId="4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</TotalTime>
  <Words>391</Words>
  <Application>Microsoft Office PowerPoint</Application>
  <PresentationFormat>On-screen Show (4:3)</PresentationFormat>
  <Paragraphs>86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59</cp:revision>
  <dcterms:created xsi:type="dcterms:W3CDTF">2020-12-09T02:04:09Z</dcterms:created>
  <dcterms:modified xsi:type="dcterms:W3CDTF">2021-05-29T18:54:31Z</dcterms:modified>
</cp:coreProperties>
</file>