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8" r:id="rId2"/>
    <p:sldId id="260" r:id="rId3"/>
    <p:sldId id="262" r:id="rId4"/>
    <p:sldId id="348" r:id="rId5"/>
    <p:sldId id="341" r:id="rId6"/>
    <p:sldId id="264" r:id="rId7"/>
    <p:sldId id="354" r:id="rId8"/>
    <p:sldId id="352" r:id="rId9"/>
    <p:sldId id="351" r:id="rId10"/>
    <p:sldId id="350" r:id="rId11"/>
    <p:sldId id="349" r:id="rId12"/>
    <p:sldId id="353" r:id="rId13"/>
    <p:sldId id="355" r:id="rId14"/>
    <p:sldId id="364" r:id="rId15"/>
    <p:sldId id="395" r:id="rId16"/>
    <p:sldId id="366" r:id="rId17"/>
    <p:sldId id="357" r:id="rId18"/>
    <p:sldId id="367" r:id="rId19"/>
    <p:sldId id="358" r:id="rId20"/>
    <p:sldId id="393" r:id="rId21"/>
    <p:sldId id="3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CA9F-71B9-419A-8BD6-1C2C464D90A3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2A3D-2171-4FDB-B7A4-E0B64E6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id="{3BDAA09A-3977-3F1D-DB39-16A1CFCAAFFA}"/>
              </a:ext>
            </a:extLst>
          </p:cNvPr>
          <p:cNvSpPr>
            <a:spLocks noTextEdit="1"/>
          </p:cNvSpPr>
          <p:nvPr/>
        </p:nvSpPr>
        <p:spPr>
          <a:xfrm>
            <a:off x="3584642" y="2362200"/>
            <a:ext cx="5022715" cy="1616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/>
          </a:bodyPr>
          <a:lstStyle/>
          <a:p>
            <a:pPr algn="ctr"/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</a:p>
        </p:txBody>
      </p:sp>
      <p:sp>
        <p:nvSpPr>
          <p:cNvPr id="5" name="WordArt 11">
            <a:extLst>
              <a:ext uri="{FF2B5EF4-FFF2-40B4-BE49-F238E27FC236}">
                <a16:creationId xmlns:a16="http://schemas.microsoft.com/office/drawing/2014/main" id="{7DF3ECDF-DD24-8C31-2495-4DC8E2D0E629}"/>
              </a:ext>
            </a:extLst>
          </p:cNvPr>
          <p:cNvSpPr>
            <a:spLocks noTextEdit="1"/>
          </p:cNvSpPr>
          <p:nvPr/>
        </p:nvSpPr>
        <p:spPr>
          <a:xfrm>
            <a:off x="990600" y="914401"/>
            <a:ext cx="293004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 fontScale="85000" lnSpcReduction="20000"/>
          </a:bodyPr>
          <a:lstStyle/>
          <a:p>
            <a:pPr algn="ctr"/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75911-6A31-5551-8779-30463269EE09}"/>
              </a:ext>
            </a:extLst>
          </p:cNvPr>
          <p:cNvGrpSpPr/>
          <p:nvPr/>
        </p:nvGrpSpPr>
        <p:grpSpPr>
          <a:xfrm>
            <a:off x="612438" y="4430466"/>
            <a:ext cx="2275523" cy="2090262"/>
            <a:chOff x="2246" y="7704"/>
            <a:chExt cx="3138" cy="2589"/>
          </a:xfrm>
        </p:grpSpPr>
        <p:pic>
          <p:nvPicPr>
            <p:cNvPr id="7" name="Picture 12" descr="slide0013_image018.png">
              <a:extLst>
                <a:ext uri="{FF2B5EF4-FFF2-40B4-BE49-F238E27FC236}">
                  <a16:creationId xmlns:a16="http://schemas.microsoft.com/office/drawing/2014/main" id="{0101BB23-26D2-2DEF-76EB-0D778663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7704"/>
              <a:ext cx="2329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lide0013_image014.png">
              <a:extLst>
                <a:ext uri="{FF2B5EF4-FFF2-40B4-BE49-F238E27FC236}">
                  <a16:creationId xmlns:a16="http://schemas.microsoft.com/office/drawing/2014/main" id="{CEC45021-C9BC-2524-F63E-125D3D0D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7847"/>
              <a:ext cx="1463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 descr="BOOK1">
            <a:extLst>
              <a:ext uri="{FF2B5EF4-FFF2-40B4-BE49-F238E27FC236}">
                <a16:creationId xmlns:a16="http://schemas.microsoft.com/office/drawing/2014/main" id="{FAE7A194-852D-778B-77D9-51B8965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28" y="5691696"/>
            <a:ext cx="1821913" cy="8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tom1">
            <a:extLst>
              <a:ext uri="{FF2B5EF4-FFF2-40B4-BE49-F238E27FC236}">
                <a16:creationId xmlns:a16="http://schemas.microsoft.com/office/drawing/2014/main" id="{965DF878-038A-1EF5-5C02-F08ED771B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7432" y="3978928"/>
            <a:ext cx="2318103" cy="19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2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FE8F94-F455-0099-7515-87908781A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89036"/>
              </p:ext>
            </p:extLst>
          </p:nvPr>
        </p:nvGraphicFramePr>
        <p:xfrm>
          <a:off x="1085654" y="722967"/>
          <a:ext cx="10020692" cy="541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998">
                  <a:extLst>
                    <a:ext uri="{9D8B030D-6E8A-4147-A177-3AD203B41FA5}">
                      <a16:colId xmlns:a16="http://schemas.microsoft.com/office/drawing/2014/main" val="3854024236"/>
                    </a:ext>
                  </a:extLst>
                </a:gridCol>
                <a:gridCol w="4647726">
                  <a:extLst>
                    <a:ext uri="{9D8B030D-6E8A-4147-A177-3AD203B41FA5}">
                      <a16:colId xmlns:a16="http://schemas.microsoft.com/office/drawing/2014/main" val="659046263"/>
                    </a:ext>
                  </a:extLst>
                </a:gridCol>
                <a:gridCol w="3340968">
                  <a:extLst>
                    <a:ext uri="{9D8B030D-6E8A-4147-A177-3AD203B41FA5}">
                      <a16:colId xmlns:a16="http://schemas.microsoft.com/office/drawing/2014/main" val="3439378603"/>
                    </a:ext>
                  </a:extLst>
                </a:gridCol>
              </a:tblGrid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647418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071763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989354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4257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39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A906E2-379D-D8EF-6F4F-AF36169B9098}"/>
              </a:ext>
            </a:extLst>
          </p:cNvPr>
          <p:cNvSpPr txBox="1"/>
          <p:nvPr/>
        </p:nvSpPr>
        <p:spPr>
          <a:xfrm>
            <a:off x="4385822" y="2011779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Iron(II) oxide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5051-D16F-72F4-C799-23FC66A3FCB1}"/>
              </a:ext>
            </a:extLst>
          </p:cNvPr>
          <p:cNvSpPr txBox="1"/>
          <p:nvPr/>
        </p:nvSpPr>
        <p:spPr>
          <a:xfrm>
            <a:off x="4216139" y="308661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Dinitrogen trioxide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60C51-351E-2A64-92BF-205E1C8C1AE9}"/>
              </a:ext>
            </a:extLst>
          </p:cNvPr>
          <p:cNvSpPr txBox="1"/>
          <p:nvPr/>
        </p:nvSpPr>
        <p:spPr>
          <a:xfrm>
            <a:off x="4140724" y="440793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oxide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4606A-70D8-96BA-22AC-7F9FC3256127}"/>
              </a:ext>
            </a:extLst>
          </p:cNvPr>
          <p:cNvSpPr txBox="1"/>
          <p:nvPr/>
        </p:nvSpPr>
        <p:spPr>
          <a:xfrm>
            <a:off x="3678811" y="537744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Nitrogen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monoOxide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1F23E-8B7A-64D0-17A1-FB346CB511F0}"/>
              </a:ext>
            </a:extLst>
          </p:cNvPr>
          <p:cNvSpPr txBox="1"/>
          <p:nvPr/>
        </p:nvSpPr>
        <p:spPr>
          <a:xfrm>
            <a:off x="8587819" y="2231145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06051-1AC8-444F-2FE5-9A8049229DDF}"/>
              </a:ext>
            </a:extLst>
          </p:cNvPr>
          <p:cNvSpPr txBox="1"/>
          <p:nvPr/>
        </p:nvSpPr>
        <p:spPr>
          <a:xfrm>
            <a:off x="8663234" y="4241493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C6AC5-980B-35DB-9341-51387280A0E2}"/>
              </a:ext>
            </a:extLst>
          </p:cNvPr>
          <p:cNvSpPr txBox="1"/>
          <p:nvPr/>
        </p:nvSpPr>
        <p:spPr>
          <a:xfrm>
            <a:off x="8653807" y="3129915"/>
            <a:ext cx="1656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acid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75B85-A865-C382-ED98-CC9691B9E9F0}"/>
              </a:ext>
            </a:extLst>
          </p:cNvPr>
          <p:cNvSpPr txBox="1"/>
          <p:nvPr/>
        </p:nvSpPr>
        <p:spPr>
          <a:xfrm>
            <a:off x="8453719" y="5288681"/>
            <a:ext cx="3104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79" y="4170031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B3A47-8102-717F-FB6D-F8A5958C032F}"/>
              </a:ext>
            </a:extLst>
          </p:cNvPr>
          <p:cNvSpPr txBox="1"/>
          <p:nvPr/>
        </p:nvSpPr>
        <p:spPr>
          <a:xfrm>
            <a:off x="701534" y="1178902"/>
            <a:ext cx="10518719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Oxide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Mono ;     2- Di   ;        3- Tri;        4- tetra ;      5- Penta</a:t>
            </a:r>
          </a:p>
          <a:p>
            <a:pPr marL="0" marR="0" indent="34226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87730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96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692373" y="2173214"/>
            <a:ext cx="4518212" cy="7030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PTHH: 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Acid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Acid   +   Base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NaOH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 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2NaOH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33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78586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473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159596" y="1784723"/>
            <a:ext cx="5553227" cy="1021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PTHH: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CuSO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Baso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Oxide Base  +   Acid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HCl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+ 6HCl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2FeCl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+ 3H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+ 2HCl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2NaCl    +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72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618505" y="1837376"/>
            <a:ext cx="1122805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Oxide acid (CO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 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Oxide base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 base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CuSO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+ 6HCl → 2FeCl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1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EE5C97C-8DBA-F864-4E95-B66A99C390CD}"/>
              </a:ext>
            </a:extLst>
          </p:cNvPr>
          <p:cNvSpPr/>
          <p:nvPr/>
        </p:nvSpPr>
        <p:spPr>
          <a:xfrm>
            <a:off x="3830320" y="3953731"/>
            <a:ext cx="8067040" cy="2018802"/>
          </a:xfrm>
          <a:prstGeom prst="wedgeRectCallout">
            <a:avLst>
              <a:gd name="adj1" fmla="val -31951"/>
              <a:gd name="adj2" fmla="val 81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1168AB1-2156-B0CC-23C3-7A208B91CF45}"/>
              </a:ext>
            </a:extLst>
          </p:cNvPr>
          <p:cNvSpPr/>
          <p:nvPr/>
        </p:nvSpPr>
        <p:spPr>
          <a:xfrm>
            <a:off x="3830320" y="670560"/>
            <a:ext cx="7762241" cy="139192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0B70-61C4-C78A-0BEB-DDBB18533D13}"/>
              </a:ext>
            </a:extLst>
          </p:cNvPr>
          <p:cNvSpPr txBox="1"/>
          <p:nvPr/>
        </p:nvSpPr>
        <p:spPr>
          <a:xfrm>
            <a:off x="3830320" y="885467"/>
            <a:ext cx="763016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ập nhật với hơn 106 hình động câu hỏi hay nhất - Tin Học Vui">
            <a:extLst>
              <a:ext uri="{FF2B5EF4-FFF2-40B4-BE49-F238E27FC236}">
                <a16:creationId xmlns:a16="http://schemas.microsoft.com/office/drawing/2014/main" id="{1518D418-2E72-718D-A1A7-37C4E040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0800"/>
          <a:stretch/>
        </p:blipFill>
        <p:spPr bwMode="auto">
          <a:xfrm>
            <a:off x="924559" y="970598"/>
            <a:ext cx="241808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1D44B-6D0E-7267-7D77-E73485B3E8D4}"/>
              </a:ext>
            </a:extLst>
          </p:cNvPr>
          <p:cNvSpPr txBox="1"/>
          <p:nvPr/>
        </p:nvSpPr>
        <p:spPr>
          <a:xfrm>
            <a:off x="3942080" y="4072464"/>
            <a:ext cx="776224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23633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782319" y="2094104"/>
            <a:ext cx="1000885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Oxide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AE9E-0792-DBCE-103B-92BF59319429}"/>
              </a:ext>
            </a:extLst>
          </p:cNvPr>
          <p:cNvSpPr txBox="1"/>
          <p:nvPr/>
        </p:nvSpPr>
        <p:spPr>
          <a:xfrm>
            <a:off x="571591" y="4295893"/>
            <a:ext cx="957197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312851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97FA5C-9063-1CD0-7F9F-97AEAED88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61390"/>
              </p:ext>
            </p:extLst>
          </p:nvPr>
        </p:nvGraphicFramePr>
        <p:xfrm>
          <a:off x="883920" y="1432560"/>
          <a:ext cx="10383520" cy="4267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561469417"/>
                    </a:ext>
                  </a:extLst>
                </a:gridCol>
                <a:gridCol w="4666127">
                  <a:extLst>
                    <a:ext uri="{9D8B030D-6E8A-4147-A177-3AD203B41FA5}">
                      <a16:colId xmlns:a16="http://schemas.microsoft.com/office/drawing/2014/main" val="324819224"/>
                    </a:ext>
                  </a:extLst>
                </a:gridCol>
                <a:gridCol w="3675233">
                  <a:extLst>
                    <a:ext uri="{9D8B030D-6E8A-4147-A177-3AD203B41FA5}">
                      <a16:colId xmlns:a16="http://schemas.microsoft.com/office/drawing/2014/main" val="486749543"/>
                    </a:ext>
                  </a:extLst>
                </a:gridCol>
              </a:tblGrid>
              <a:tr h="905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NaOH(Sodium Hydroxide)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(Sulfuric acid)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34996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971051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39955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28815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591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6D7D01-9113-B39E-1C9D-C4BEC1645B5F}"/>
              </a:ext>
            </a:extLst>
          </p:cNvPr>
          <p:cNvSpPr txBox="1"/>
          <p:nvPr/>
        </p:nvSpPr>
        <p:spPr>
          <a:xfrm flipH="1">
            <a:off x="5105399" y="635021"/>
            <a:ext cx="247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06CE5-3074-5433-45BD-D9AB378E7518}"/>
              </a:ext>
            </a:extLst>
          </p:cNvPr>
          <p:cNvSpPr txBox="1"/>
          <p:nvPr/>
        </p:nvSpPr>
        <p:spPr>
          <a:xfrm flipH="1">
            <a:off x="468883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C745C-48F4-64BC-AEC2-A89857478500}"/>
              </a:ext>
            </a:extLst>
          </p:cNvPr>
          <p:cNvSpPr txBox="1"/>
          <p:nvPr/>
        </p:nvSpPr>
        <p:spPr>
          <a:xfrm flipH="1">
            <a:off x="899667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7159-18C2-178A-80FE-E1B770BA7D9D}"/>
              </a:ext>
            </a:extLst>
          </p:cNvPr>
          <p:cNvSpPr txBox="1"/>
          <p:nvPr/>
        </p:nvSpPr>
        <p:spPr>
          <a:xfrm flipH="1">
            <a:off x="9260839" y="417576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F7705-EF3C-3058-D9F4-CF43AA3BB07B}"/>
              </a:ext>
            </a:extLst>
          </p:cNvPr>
          <p:cNvSpPr txBox="1"/>
          <p:nvPr/>
        </p:nvSpPr>
        <p:spPr>
          <a:xfrm flipH="1">
            <a:off x="4843778" y="490222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632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hử trí thông minh với 13 câu đố mẹo">
            <a:extLst>
              <a:ext uri="{FF2B5EF4-FFF2-40B4-BE49-F238E27FC236}">
                <a16:creationId xmlns:a16="http://schemas.microsoft.com/office/drawing/2014/main" id="{98F7DB7F-9DFB-B653-6B19-D7157B87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2" b="94565" l="10000" r="90000">
                        <a14:foregroundMark x1="20462" y1="48696" x2="36769" y2="1522"/>
                        <a14:foregroundMark x1="36769" y1="1522" x2="37846" y2="12174"/>
                        <a14:foregroundMark x1="37846" y1="12174" x2="37846" y2="12174"/>
                        <a14:foregroundMark x1="60923" y1="14130" x2="72615" y2="33696"/>
                        <a14:foregroundMark x1="40000" y1="47609" x2="64462" y2="40000"/>
                        <a14:foregroundMark x1="43538" y1="47826" x2="57385" y2="41739"/>
                        <a14:foregroundMark x1="57385" y1="41739" x2="44154" y2="51957"/>
                        <a14:foregroundMark x1="52308" y1="43043" x2="60154" y2="43913"/>
                        <a14:foregroundMark x1="32000" y1="76087" x2="54308" y2="83478"/>
                        <a14:foregroundMark x1="54308" y1="83478" x2="62769" y2="91739"/>
                        <a14:foregroundMark x1="39846" y1="94565" x2="56154" y2="94565"/>
                        <a14:foregroundMark x1="56154" y1="94565" x2="60462" y2="93913"/>
                        <a14:foregroundMark x1="18615" y1="25870" x2="23538" y2="47826"/>
                        <a14:foregroundMark x1="25385" y1="6522" x2="30308" y2="28696"/>
                        <a14:foregroundMark x1="22923" y1="51957" x2="25538" y2="52826"/>
                        <a14:foregroundMark x1="65692" y1="36739" x2="67385" y2="3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825" y="2866797"/>
            <a:ext cx="5539248" cy="39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Bent Line with Accent Bar 4">
            <a:extLst>
              <a:ext uri="{FF2B5EF4-FFF2-40B4-BE49-F238E27FC236}">
                <a16:creationId xmlns:a16="http://schemas.microsoft.com/office/drawing/2014/main" id="{2D31F24B-7573-78C8-952D-8B7AF232FFD7}"/>
              </a:ext>
            </a:extLst>
          </p:cNvPr>
          <p:cNvSpPr/>
          <p:nvPr/>
        </p:nvSpPr>
        <p:spPr>
          <a:xfrm>
            <a:off x="4724400" y="806825"/>
            <a:ext cx="6786282" cy="160020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177"/>
              <a:gd name="adj6" fmla="val -31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9D09E-DFD4-5B7E-4154-95442513238D}"/>
              </a:ext>
            </a:extLst>
          </p:cNvPr>
          <p:cNvSpPr txBox="1"/>
          <p:nvPr/>
        </p:nvSpPr>
        <p:spPr>
          <a:xfrm>
            <a:off x="4845423" y="1093697"/>
            <a:ext cx="6562165" cy="975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llout: Bent Line with Accent Bar 6">
            <a:extLst>
              <a:ext uri="{FF2B5EF4-FFF2-40B4-BE49-F238E27FC236}">
                <a16:creationId xmlns:a16="http://schemas.microsoft.com/office/drawing/2014/main" id="{29F99017-36DD-D5B8-D414-82C78339506E}"/>
              </a:ext>
            </a:extLst>
          </p:cNvPr>
          <p:cNvSpPr/>
          <p:nvPr/>
        </p:nvSpPr>
        <p:spPr>
          <a:xfrm>
            <a:off x="4522693" y="3422894"/>
            <a:ext cx="7095565" cy="2431059"/>
          </a:xfrm>
          <a:prstGeom prst="accentCallout2">
            <a:avLst>
              <a:gd name="adj1" fmla="val 18750"/>
              <a:gd name="adj2" fmla="val -8333"/>
              <a:gd name="adj3" fmla="val 19169"/>
              <a:gd name="adj4" fmla="val -13087"/>
              <a:gd name="adj5" fmla="val 69715"/>
              <a:gd name="adj6" fmla="val -215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DD736-9103-2F8A-61A9-A252F0A041EC}"/>
              </a:ext>
            </a:extLst>
          </p:cNvPr>
          <p:cNvSpPr txBox="1"/>
          <p:nvPr/>
        </p:nvSpPr>
        <p:spPr>
          <a:xfrm>
            <a:off x="4607859" y="3675534"/>
            <a:ext cx="6902823" cy="1895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9DE8-DEA3-61F5-2BB3-FE79CC89D685}"/>
              </a:ext>
            </a:extLst>
          </p:cNvPr>
          <p:cNvSpPr txBox="1"/>
          <p:nvPr/>
        </p:nvSpPr>
        <p:spPr>
          <a:xfrm>
            <a:off x="3391877" y="424173"/>
            <a:ext cx="5181600" cy="7434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giao về nhà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0DF62-EC79-818D-4939-1526CE3DC397}"/>
              </a:ext>
            </a:extLst>
          </p:cNvPr>
          <p:cNvSpPr txBox="1"/>
          <p:nvPr/>
        </p:nvSpPr>
        <p:spPr>
          <a:xfrm>
            <a:off x="292610" y="2693804"/>
            <a:ext cx="1160678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word, Power point, Video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5C910-8C5C-3B62-BDB9-E9098B446CE2}"/>
              </a:ext>
            </a:extLst>
          </p:cNvPr>
          <p:cNvGrpSpPr/>
          <p:nvPr/>
        </p:nvGrpSpPr>
        <p:grpSpPr>
          <a:xfrm>
            <a:off x="8371840" y="2261713"/>
            <a:ext cx="3312160" cy="2613393"/>
            <a:chOff x="10068560" y="180607"/>
            <a:chExt cx="3749040" cy="2892028"/>
          </a:xfrm>
        </p:grpSpPr>
        <p:sp>
          <p:nvSpPr>
            <p:cNvPr id="14" name="Explosion: 14 Points 13">
              <a:extLst>
                <a:ext uri="{FF2B5EF4-FFF2-40B4-BE49-F238E27FC236}">
                  <a16:creationId xmlns:a16="http://schemas.microsoft.com/office/drawing/2014/main" id="{0586C319-D371-9AF0-C8F6-2C80E85E157F}"/>
                </a:ext>
              </a:extLst>
            </p:cNvPr>
            <p:cNvSpPr/>
            <p:nvPr/>
          </p:nvSpPr>
          <p:spPr>
            <a:xfrm>
              <a:off x="10068560" y="180607"/>
              <a:ext cx="3749040" cy="2892028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E1DB7D-D90B-31A6-E052-ED12B475EDAE}"/>
                </a:ext>
              </a:extLst>
            </p:cNvPr>
            <p:cNvSpPr txBox="1"/>
            <p:nvPr/>
          </p:nvSpPr>
          <p:spPr>
            <a:xfrm>
              <a:off x="10870519" y="1241900"/>
              <a:ext cx="19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NHÓM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4E90BD-1B60-52A8-5DFA-3CB2E3F3EC6C}"/>
              </a:ext>
            </a:extLst>
          </p:cNvPr>
          <p:cNvSpPr txBox="1"/>
          <p:nvPr/>
        </p:nvSpPr>
        <p:spPr>
          <a:xfrm>
            <a:off x="279585" y="1400441"/>
            <a:ext cx="11177715" cy="114114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1E9E64-004D-4F36-907A-A81B77C8A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72242"/>
              </p:ext>
            </p:extLst>
          </p:nvPr>
        </p:nvGraphicFramePr>
        <p:xfrm>
          <a:off x="624840" y="409192"/>
          <a:ext cx="10942319" cy="6039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6635">
                  <a:extLst>
                    <a:ext uri="{9D8B030D-6E8A-4147-A177-3AD203B41FA5}">
                      <a16:colId xmlns:a16="http://schemas.microsoft.com/office/drawing/2014/main" val="1348208428"/>
                    </a:ext>
                  </a:extLst>
                </a:gridCol>
                <a:gridCol w="5507525">
                  <a:extLst>
                    <a:ext uri="{9D8B030D-6E8A-4147-A177-3AD203B41FA5}">
                      <a16:colId xmlns:a16="http://schemas.microsoft.com/office/drawing/2014/main" val="4181637250"/>
                    </a:ext>
                  </a:extLst>
                </a:gridCol>
                <a:gridCol w="1788159">
                  <a:extLst>
                    <a:ext uri="{9D8B030D-6E8A-4147-A177-3AD203B41FA5}">
                      <a16:colId xmlns:a16="http://schemas.microsoft.com/office/drawing/2014/main" val="179148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71267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9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-Nêu được khái quát về hiện tượng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5229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được nguyên nhân gây ra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978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được giải pháp giảm thiểu hiệu nhứng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0761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hoc,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0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-Có sử dụng nhiều hình ảnh tư liệu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-Sử dụng it hình ảnh tư liệu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hình ảnh, tư liệu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78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31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hơn 65 về hình nền powerpoint bảng xanh đẹp - cdgdbentre.edu.vn">
            <a:extLst>
              <a:ext uri="{FF2B5EF4-FFF2-40B4-BE49-F238E27FC236}">
                <a16:creationId xmlns:a16="http://schemas.microsoft.com/office/drawing/2014/main" id="{A45D6EA7-F119-2C15-663E-91D15064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523426"/>
            <a:ext cx="8618739" cy="4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ữ Giáo Viên Hoạt Hình Với Con Trỏ Hình minh họa Sẵn có - Tải xuống Hình ảnh  Ngay bây giờ - Biểu diễn - Hoạt động, Chuyên viên - Việc làm,">
            <a:extLst>
              <a:ext uri="{FF2B5EF4-FFF2-40B4-BE49-F238E27FC236}">
                <a16:creationId xmlns:a16="http://schemas.microsoft.com/office/drawing/2014/main" id="{748ACB55-6A65-CECC-68E8-B880DA31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" b="98521" l="1258" r="94340">
                        <a14:foregroundMark x1="65409" y1="13124" x2="81132" y2="924"/>
                        <a14:foregroundMark x1="81132" y1="924" x2="80503" y2="2588"/>
                        <a14:foregroundMark x1="85220" y1="7024" x2="94340" y2="19224"/>
                        <a14:foregroundMark x1="94340" y1="19224" x2="94025" y2="19593"/>
                        <a14:foregroundMark x1="65409" y1="88540" x2="54403" y2="98152"/>
                        <a14:foregroundMark x1="54403" y1="98152" x2="54403" y2="98706"/>
                        <a14:foregroundMark x1="1258" y1="10351" x2="18553" y2="28096"/>
                        <a14:foregroundMark x1="18553" y1="28096" x2="18553" y2="28281"/>
                        <a14:foregroundMark x1="91509" y1="96858" x2="85849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5" y="697633"/>
            <a:ext cx="3313396" cy="56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63E9F-EDD6-6944-585A-84EA4F8412AE}"/>
              </a:ext>
            </a:extLst>
          </p:cNvPr>
          <p:cNvSpPr txBox="1"/>
          <p:nvPr/>
        </p:nvSpPr>
        <p:spPr>
          <a:xfrm>
            <a:off x="1097280" y="697633"/>
            <a:ext cx="7437120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&lt;5.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oxide, Oxide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46B49-41EB-8AE4-8B37-04164815E3DB}"/>
              </a:ext>
            </a:extLst>
          </p:cNvPr>
          <p:cNvSpPr txBox="1"/>
          <p:nvPr/>
        </p:nvSpPr>
        <p:spPr>
          <a:xfrm>
            <a:off x="415080" y="934995"/>
            <a:ext cx="7382691" cy="5185522"/>
          </a:xfrm>
          <a:prstGeom prst="rect">
            <a:avLst/>
          </a:prstGeom>
          <a:ln w="127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C2D04E9A-0970-A3C7-9DBF-924D72D28AAF}"/>
              </a:ext>
            </a:extLst>
          </p:cNvPr>
          <p:cNvSpPr/>
          <p:nvPr/>
        </p:nvSpPr>
        <p:spPr>
          <a:xfrm>
            <a:off x="8120736" y="914401"/>
            <a:ext cx="3749040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C6ADE-D239-E3DE-4D9D-2D3EB2787538}"/>
              </a:ext>
            </a:extLst>
          </p:cNvPr>
          <p:cNvSpPr txBox="1"/>
          <p:nvPr/>
        </p:nvSpPr>
        <p:spPr>
          <a:xfrm>
            <a:off x="9045614" y="1761441"/>
            <a:ext cx="157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556D-EE35-F4F9-DAA6-FC52D3387B24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Luyện từ và câu: Ôn tập về từ và cấu tạo từ trang 166 - Tin Tức Giáo Dục  Học Tập Tiny">
            <a:extLst>
              <a:ext uri="{FF2B5EF4-FFF2-40B4-BE49-F238E27FC236}">
                <a16:creationId xmlns:a16="http://schemas.microsoft.com/office/drawing/2014/main" id="{23EFD293-C2CB-CCD8-D0D2-187C47812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5" b="95368" l="6429" r="96571">
                        <a14:foregroundMark x1="22571" y1="7629" x2="31429" y2="8447"/>
                        <a14:foregroundMark x1="31429" y1="8447" x2="34857" y2="10627"/>
                        <a14:foregroundMark x1="46857" y1="6267" x2="54286" y2="6267"/>
                        <a14:foregroundMark x1="89143" y1="66213" x2="96571" y2="65123"/>
                        <a14:foregroundMark x1="96571" y1="65123" x2="96857" y2="65123"/>
                        <a14:foregroundMark x1="6571" y1="49591" x2="17571" y2="54223"/>
                        <a14:foregroundMark x1="32000" y1="64305" x2="38286" y2="69482"/>
                        <a14:foregroundMark x1="42286" y1="90463" x2="49571" y2="92371"/>
                        <a14:foregroundMark x1="49571" y1="92371" x2="52714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947"/>
          <a:stretch/>
        </p:blipFill>
        <p:spPr bwMode="auto">
          <a:xfrm>
            <a:off x="6960371" y="4053845"/>
            <a:ext cx="4990723" cy="2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24E25-FECE-E3B0-CB83-997DEC271D88}"/>
              </a:ext>
            </a:extLst>
          </p:cNvPr>
          <p:cNvCxnSpPr/>
          <p:nvPr/>
        </p:nvCxnSpPr>
        <p:spPr>
          <a:xfrm flipH="1">
            <a:off x="-57873" y="21065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159030" y="871870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126991" y="8718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1986587" y="10343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159030" y="65604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01592-3269-8BDC-E856-CC9FC2BB0EA9}"/>
              </a:ext>
            </a:extLst>
          </p:cNvPr>
          <p:cNvSpPr txBox="1"/>
          <p:nvPr/>
        </p:nvSpPr>
        <p:spPr>
          <a:xfrm>
            <a:off x="137301" y="845961"/>
            <a:ext cx="11733998" cy="579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4.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23CF4E-2204-6B97-435E-40EEB23EFC82}"/>
              </a:ext>
            </a:extLst>
          </p:cNvPr>
          <p:cNvSpPr txBox="1"/>
          <p:nvPr/>
        </p:nvSpPr>
        <p:spPr>
          <a:xfrm>
            <a:off x="320700" y="1479801"/>
            <a:ext cx="1105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7C88C-2417-EF9C-8437-56C7B3FA6A06}"/>
              </a:ext>
            </a:extLst>
          </p:cNvPr>
          <p:cNvSpPr txBox="1"/>
          <p:nvPr/>
        </p:nvSpPr>
        <p:spPr>
          <a:xfrm>
            <a:off x="1429412" y="2658777"/>
            <a:ext cx="11362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D9427-5291-EF8C-9DB4-DE546A97066D}"/>
              </a:ext>
            </a:extLst>
          </p:cNvPr>
          <p:cNvSpPr txBox="1"/>
          <p:nvPr/>
        </p:nvSpPr>
        <p:spPr>
          <a:xfrm>
            <a:off x="672041" y="4642332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9196-6EB3-3B28-8954-27130BB5ACC8}"/>
              </a:ext>
            </a:extLst>
          </p:cNvPr>
          <p:cNvSpPr txBox="1"/>
          <p:nvPr/>
        </p:nvSpPr>
        <p:spPr>
          <a:xfrm>
            <a:off x="1002665" y="5763519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13795324-4DA5-2B95-E868-90599B267C64}"/>
              </a:ext>
            </a:extLst>
          </p:cNvPr>
          <p:cNvSpPr/>
          <p:nvPr/>
        </p:nvSpPr>
        <p:spPr>
          <a:xfrm>
            <a:off x="9311650" y="2623940"/>
            <a:ext cx="2753359" cy="2069069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B8D4C-BC57-1514-A788-31C7AF4FD6C6}"/>
              </a:ext>
            </a:extLst>
          </p:cNvPr>
          <p:cNvSpPr txBox="1"/>
          <p:nvPr/>
        </p:nvSpPr>
        <p:spPr>
          <a:xfrm>
            <a:off x="10100045" y="3239116"/>
            <a:ext cx="115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4AD7-4BE0-8003-193E-7CED8191712E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A85D0-728F-ADAB-9E69-108C2512C3B7}"/>
              </a:ext>
            </a:extLst>
          </p:cNvPr>
          <p:cNvSpPr/>
          <p:nvPr/>
        </p:nvSpPr>
        <p:spPr>
          <a:xfrm>
            <a:off x="390605" y="908767"/>
            <a:ext cx="5316072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B113E-11EC-B318-0DA8-691FB22BB2F3}"/>
              </a:ext>
            </a:extLst>
          </p:cNvPr>
          <p:cNvSpPr/>
          <p:nvPr/>
        </p:nvSpPr>
        <p:spPr>
          <a:xfrm>
            <a:off x="522785" y="935951"/>
            <a:ext cx="5316072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BBA0EB-5894-FA5C-7C5F-819049117058}"/>
              </a:ext>
            </a:extLst>
          </p:cNvPr>
          <p:cNvSpPr/>
          <p:nvPr/>
        </p:nvSpPr>
        <p:spPr>
          <a:xfrm>
            <a:off x="6280417" y="1078537"/>
            <a:ext cx="5217459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501DE6-97EF-6AFA-96DC-E5BFB41B7B27}"/>
              </a:ext>
            </a:extLst>
          </p:cNvPr>
          <p:cNvSpPr/>
          <p:nvPr/>
        </p:nvSpPr>
        <p:spPr>
          <a:xfrm>
            <a:off x="6444588" y="1135548"/>
            <a:ext cx="5217459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8E65-1406-483A-650E-DDCFD92DAB10}"/>
              </a:ext>
            </a:extLst>
          </p:cNvPr>
          <p:cNvSpPr txBox="1"/>
          <p:nvPr/>
        </p:nvSpPr>
        <p:spPr>
          <a:xfrm>
            <a:off x="633696" y="2220688"/>
            <a:ext cx="9054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D1172-E624-BB31-2C0C-1C1BDE08BE5A}"/>
              </a:ext>
            </a:extLst>
          </p:cNvPr>
          <p:cNvCxnSpPr>
            <a:cxnSpLocks/>
          </p:cNvCxnSpPr>
          <p:nvPr/>
        </p:nvCxnSpPr>
        <p:spPr>
          <a:xfrm flipV="1">
            <a:off x="1529123" y="1967524"/>
            <a:ext cx="448236" cy="162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4EE1D7-C3CE-1F8F-0ABB-A4BB79BA9262}"/>
              </a:ext>
            </a:extLst>
          </p:cNvPr>
          <p:cNvCxnSpPr>
            <a:cxnSpLocks/>
          </p:cNvCxnSpPr>
          <p:nvPr/>
        </p:nvCxnSpPr>
        <p:spPr>
          <a:xfrm>
            <a:off x="1529122" y="3597341"/>
            <a:ext cx="519955" cy="165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/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+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endParaRPr lang="en-US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  <a:blipFill>
                <a:blip r:embed="rId2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/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/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44A5950-D6AE-E803-FCF9-8B7E0BD1980C}"/>
              </a:ext>
            </a:extLst>
          </p:cNvPr>
          <p:cNvSpPr txBox="1"/>
          <p:nvPr/>
        </p:nvSpPr>
        <p:spPr>
          <a:xfrm>
            <a:off x="2595200" y="1831185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/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+ 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Phi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  <a:blipFill>
                <a:blip r:embed="rId5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/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/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TextBox 1028">
            <a:extLst>
              <a:ext uri="{FF2B5EF4-FFF2-40B4-BE49-F238E27FC236}">
                <a16:creationId xmlns:a16="http://schemas.microsoft.com/office/drawing/2014/main" id="{5477CBB8-CB33-52CC-3182-01E8A731CC88}"/>
              </a:ext>
            </a:extLst>
          </p:cNvPr>
          <p:cNvSpPr txBox="1"/>
          <p:nvPr/>
        </p:nvSpPr>
        <p:spPr>
          <a:xfrm>
            <a:off x="6608879" y="2403301"/>
            <a:ext cx="70649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4211E5C9-B286-5DD0-93A7-DE9B0427F586}"/>
              </a:ext>
            </a:extLst>
          </p:cNvPr>
          <p:cNvCxnSpPr>
            <a:cxnSpLocks/>
          </p:cNvCxnSpPr>
          <p:nvPr/>
        </p:nvCxnSpPr>
        <p:spPr>
          <a:xfrm flipV="1">
            <a:off x="7380499" y="1810087"/>
            <a:ext cx="699816" cy="184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2ADDC207-F17A-A743-C6C7-2D72B6C82804}"/>
              </a:ext>
            </a:extLst>
          </p:cNvPr>
          <p:cNvCxnSpPr>
            <a:cxnSpLocks/>
          </p:cNvCxnSpPr>
          <p:nvPr/>
        </p:nvCxnSpPr>
        <p:spPr>
          <a:xfrm>
            <a:off x="7380498" y="3654767"/>
            <a:ext cx="880941" cy="195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08615E99-AA6B-FE96-0D73-6523556A7E5C}"/>
              </a:ext>
            </a:extLst>
          </p:cNvPr>
          <p:cNvCxnSpPr>
            <a:cxnSpLocks/>
          </p:cNvCxnSpPr>
          <p:nvPr/>
        </p:nvCxnSpPr>
        <p:spPr>
          <a:xfrm flipV="1">
            <a:off x="7413333" y="3280721"/>
            <a:ext cx="825088" cy="34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14C57CC4-8845-0087-CDB4-35520056CEC1}"/>
              </a:ext>
            </a:extLst>
          </p:cNvPr>
          <p:cNvCxnSpPr>
            <a:cxnSpLocks/>
          </p:cNvCxnSpPr>
          <p:nvPr/>
        </p:nvCxnSpPr>
        <p:spPr>
          <a:xfrm>
            <a:off x="7365172" y="3618607"/>
            <a:ext cx="1005272" cy="9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F6929584-C712-71EF-414F-43EDA4924060}"/>
              </a:ext>
            </a:extLst>
          </p:cNvPr>
          <p:cNvSpPr txBox="1"/>
          <p:nvPr/>
        </p:nvSpPr>
        <p:spPr>
          <a:xfrm>
            <a:off x="8145444" y="1564210"/>
            <a:ext cx="1266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05B358D-8933-B3CB-100C-00F65320B447}"/>
              </a:ext>
            </a:extLst>
          </p:cNvPr>
          <p:cNvSpPr txBox="1"/>
          <p:nvPr/>
        </p:nvSpPr>
        <p:spPr>
          <a:xfrm>
            <a:off x="8276241" y="3073884"/>
            <a:ext cx="11910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acid</a:t>
            </a:r>
            <a:endParaRPr lang="en-US" dirty="0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FBFF264-62AD-B48A-616B-E8183995AB17}"/>
              </a:ext>
            </a:extLst>
          </p:cNvPr>
          <p:cNvSpPr txBox="1"/>
          <p:nvPr/>
        </p:nvSpPr>
        <p:spPr>
          <a:xfrm>
            <a:off x="8370444" y="4275056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8EBADC9-5A71-6BB5-0E44-A9BCF86A807F}"/>
              </a:ext>
            </a:extLst>
          </p:cNvPr>
          <p:cNvSpPr txBox="1"/>
          <p:nvPr/>
        </p:nvSpPr>
        <p:spPr>
          <a:xfrm>
            <a:off x="8370444" y="5365564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1B6FBD8-CA1B-920C-5570-F521E56FC567}"/>
              </a:ext>
            </a:extLst>
          </p:cNvPr>
          <p:cNvSpPr txBox="1"/>
          <p:nvPr/>
        </p:nvSpPr>
        <p:spPr>
          <a:xfrm>
            <a:off x="8100850" y="2033971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353E09F6-E53C-5389-4199-4B3CCEA6AD0A}"/>
              </a:ext>
            </a:extLst>
          </p:cNvPr>
          <p:cNvSpPr txBox="1"/>
          <p:nvPr/>
        </p:nvSpPr>
        <p:spPr>
          <a:xfrm>
            <a:off x="8308524" y="3517780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DD1E05E-5CF2-F3AB-1533-6CF4FF3D601F}"/>
              </a:ext>
            </a:extLst>
          </p:cNvPr>
          <p:cNvSpPr txBox="1"/>
          <p:nvPr/>
        </p:nvSpPr>
        <p:spPr>
          <a:xfrm>
            <a:off x="2449944" y="482453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C982A58-204D-CF1E-D291-701A02B4D598}"/>
              </a:ext>
            </a:extLst>
          </p:cNvPr>
          <p:cNvSpPr txBox="1"/>
          <p:nvPr/>
        </p:nvSpPr>
        <p:spPr>
          <a:xfrm>
            <a:off x="8481044" y="478837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  </a:t>
            </a:r>
            <a:endParaRPr lang="en-US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72C228D-08E5-0CAC-6273-00ECA730D3C9}"/>
              </a:ext>
            </a:extLst>
          </p:cNvPr>
          <p:cNvSpPr txBox="1"/>
          <p:nvPr/>
        </p:nvSpPr>
        <p:spPr>
          <a:xfrm>
            <a:off x="8641783" y="581241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endParaRPr lang="en-US" dirty="0"/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F29BC005-9A7F-3BD2-97A1-3A82BCD2767C}"/>
              </a:ext>
            </a:extLst>
          </p:cNvPr>
          <p:cNvSpPr txBox="1"/>
          <p:nvPr/>
        </p:nvSpPr>
        <p:spPr>
          <a:xfrm flipH="1">
            <a:off x="284451" y="240958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/>
      <p:bldP spid="26" grpId="0"/>
      <p:bldP spid="28" grpId="0"/>
      <p:bldP spid="30" grpId="0" animBg="1"/>
      <p:bldP spid="1024" grpId="0"/>
      <p:bldP spid="1025" grpId="0"/>
      <p:bldP spid="1029" grpId="0" animBg="1"/>
      <p:bldP spid="1045" grpId="0" animBg="1"/>
      <p:bldP spid="1046" grpId="0" animBg="1"/>
      <p:bldP spid="1047" grpId="0" animBg="1"/>
      <p:bldP spid="1048" grpId="0" animBg="1"/>
      <p:bldP spid="1049" grpId="0"/>
      <p:bldP spid="1050" grpId="0"/>
      <p:bldP spid="1051" grpId="0"/>
      <p:bldP spid="1052" grpId="0"/>
      <p:bldP spid="1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FA8F-5DF2-7E48-68B5-4FB065B1C314}"/>
              </a:ext>
            </a:extLst>
          </p:cNvPr>
          <p:cNvSpPr txBox="1"/>
          <p:nvPr/>
        </p:nvSpPr>
        <p:spPr>
          <a:xfrm>
            <a:off x="314213" y="1027710"/>
            <a:ext cx="11384280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Oxide base, oxide acid,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5" y="395231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D593B-D25F-A11A-E712-8590CF4521A8}"/>
              </a:ext>
            </a:extLst>
          </p:cNvPr>
          <p:cNvSpPr txBox="1"/>
          <p:nvPr/>
        </p:nvSpPr>
        <p:spPr>
          <a:xfrm flipH="1">
            <a:off x="4466780" y="657908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0FC43-59E9-E1CD-17BC-513980B99A3C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C4A96-D2F3-E20B-27AE-BB850058384A}"/>
              </a:ext>
            </a:extLst>
          </p:cNvPr>
          <p:cNvSpPr txBox="1"/>
          <p:nvPr/>
        </p:nvSpPr>
        <p:spPr>
          <a:xfrm>
            <a:off x="385517" y="1027240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9D4D9-99FE-D47A-2EED-DC8F736A4F25}"/>
              </a:ext>
            </a:extLst>
          </p:cNvPr>
          <p:cNvSpPr txBox="1"/>
          <p:nvPr/>
        </p:nvSpPr>
        <p:spPr>
          <a:xfrm>
            <a:off x="2378626" y="1621155"/>
            <a:ext cx="8656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oxide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CD2B2-9D10-A88F-635B-A4F2193C59B9}"/>
              </a:ext>
            </a:extLst>
          </p:cNvPr>
          <p:cNvSpPr txBox="1"/>
          <p:nvPr/>
        </p:nvSpPr>
        <p:spPr>
          <a:xfrm>
            <a:off x="977189" y="21527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ED0615E-789A-D679-085F-31B15A9C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65329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B0A9F-9880-F3ED-6CA1-1C7EADD003EE}"/>
              </a:ext>
            </a:extLst>
          </p:cNvPr>
          <p:cNvSpPr txBox="1"/>
          <p:nvPr/>
        </p:nvSpPr>
        <p:spPr>
          <a:xfrm>
            <a:off x="385517" y="3294369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812C77B-5DA7-EB1A-9793-94A300643981}"/>
              </a:ext>
            </a:extLst>
          </p:cNvPr>
          <p:cNvSpPr txBox="1"/>
          <p:nvPr/>
        </p:nvSpPr>
        <p:spPr>
          <a:xfrm>
            <a:off x="1828800" y="403117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3808D-7A32-DFA8-87AE-4A63045ACE76}"/>
              </a:ext>
            </a:extLst>
          </p:cNvPr>
          <p:cNvSpPr txBox="1"/>
          <p:nvPr/>
        </p:nvSpPr>
        <p:spPr>
          <a:xfrm>
            <a:off x="1080927" y="481509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286CE-41EE-216A-5ED3-C4921C2A2A02}"/>
              </a:ext>
            </a:extLst>
          </p:cNvPr>
          <p:cNvSpPr txBox="1"/>
          <p:nvPr/>
        </p:nvSpPr>
        <p:spPr>
          <a:xfrm>
            <a:off x="2057400" y="274670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BA384-13DE-88DE-7DFB-98602D7A77FB}"/>
              </a:ext>
            </a:extLst>
          </p:cNvPr>
          <p:cNvSpPr txBox="1"/>
          <p:nvPr/>
        </p:nvSpPr>
        <p:spPr>
          <a:xfrm>
            <a:off x="2233422" y="4875845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7A81-0A5C-AC98-F8B3-75824DC456B8}"/>
              </a:ext>
            </a:extLst>
          </p:cNvPr>
          <p:cNvSpPr txBox="1"/>
          <p:nvPr/>
        </p:nvSpPr>
        <p:spPr>
          <a:xfrm>
            <a:off x="2057400" y="53560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3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/>
      <p:bldP spid="15" grpId="0"/>
      <p:bldP spid="16" grpId="0"/>
      <p:bldP spid="18" grpId="0"/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9E7B9-EE84-7BE0-66E4-45002F21D768}"/>
              </a:ext>
            </a:extLst>
          </p:cNvPr>
          <p:cNvSpPr txBox="1"/>
          <p:nvPr/>
        </p:nvSpPr>
        <p:spPr>
          <a:xfrm>
            <a:off x="1450240" y="2361733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mono; 2 – di ; 3 – 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tetra  ;  5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DA996-491D-D6DD-7C50-BF0976DAD92D}"/>
              </a:ext>
            </a:extLst>
          </p:cNvPr>
          <p:cNvSpPr txBox="1"/>
          <p:nvPr/>
        </p:nvSpPr>
        <p:spPr>
          <a:xfrm flipH="1">
            <a:off x="4529531" y="671746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475DA62-5F87-312E-9342-69171BA6D417}"/>
              </a:ext>
            </a:extLst>
          </p:cNvPr>
          <p:cNvSpPr txBox="1"/>
          <p:nvPr/>
        </p:nvSpPr>
        <p:spPr>
          <a:xfrm>
            <a:off x="373513" y="1791485"/>
            <a:ext cx="11502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+  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oxide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096151D-F9FD-9613-C9C1-02069742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240" y="3724041"/>
            <a:ext cx="571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14D340D-D4DC-EED7-D07D-04221F48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119" y="4354071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F2BD4-B91C-8C19-9F3D-4AA7F052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119" y="5720345"/>
            <a:ext cx="341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pentao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93AF8DF-0F02-0CA6-3A28-69133F77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628" y="4955148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CEC87-5E26-CA64-E90F-91D40962210B}"/>
              </a:ext>
            </a:extLst>
          </p:cNvPr>
          <p:cNvSpPr txBox="1"/>
          <p:nvPr/>
        </p:nvSpPr>
        <p:spPr>
          <a:xfrm>
            <a:off x="373513" y="1031613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10843-1453-3887-AEFF-0A166991FE02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465</TotalTime>
  <Words>1497</Words>
  <Application>Microsoft Office PowerPoint</Application>
  <PresentationFormat>Widescreen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Corbel</vt:lpstr>
      <vt:lpstr>Symbol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Sang</dc:creator>
  <cp:lastModifiedBy>Admin</cp:lastModifiedBy>
  <cp:revision>13</cp:revision>
  <dcterms:created xsi:type="dcterms:W3CDTF">2023-07-17T06:01:02Z</dcterms:created>
  <dcterms:modified xsi:type="dcterms:W3CDTF">2024-11-25T02:30:05Z</dcterms:modified>
</cp:coreProperties>
</file>